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handoutMasterIdLst>
    <p:handoutMasterId r:id="rId58"/>
  </p:handoutMasterIdLst>
  <p:sldIdLst>
    <p:sldId id="320" r:id="rId2"/>
    <p:sldId id="256" r:id="rId3"/>
    <p:sldId id="257" r:id="rId4"/>
    <p:sldId id="259" r:id="rId5"/>
    <p:sldId id="265" r:id="rId6"/>
    <p:sldId id="285" r:id="rId7"/>
    <p:sldId id="286" r:id="rId8"/>
    <p:sldId id="287" r:id="rId9"/>
    <p:sldId id="288" r:id="rId10"/>
    <p:sldId id="289" r:id="rId11"/>
    <p:sldId id="292" r:id="rId12"/>
    <p:sldId id="293" r:id="rId13"/>
    <p:sldId id="266" r:id="rId14"/>
    <p:sldId id="294"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95" r:id="rId34"/>
    <p:sldId id="296" r:id="rId35"/>
    <p:sldId id="297" r:id="rId36"/>
    <p:sldId id="298" r:id="rId37"/>
    <p:sldId id="299" r:id="rId38"/>
    <p:sldId id="300" r:id="rId39"/>
    <p:sldId id="301" r:id="rId40"/>
    <p:sldId id="302" r:id="rId41"/>
    <p:sldId id="303" r:id="rId42"/>
    <p:sldId id="304" r:id="rId43"/>
    <p:sldId id="305" r:id="rId44"/>
    <p:sldId id="307" r:id="rId45"/>
    <p:sldId id="308" r:id="rId46"/>
    <p:sldId id="309" r:id="rId47"/>
    <p:sldId id="262" r:id="rId48"/>
    <p:sldId id="311" r:id="rId49"/>
    <p:sldId id="312" r:id="rId50"/>
    <p:sldId id="313" r:id="rId51"/>
    <p:sldId id="314" r:id="rId52"/>
    <p:sldId id="315" r:id="rId53"/>
    <p:sldId id="316" r:id="rId54"/>
    <p:sldId id="317" r:id="rId55"/>
    <p:sldId id="319" r:id="rId5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63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D2962F-04D5-4F52-82FB-D7108D9A5B56}" type="datetimeFigureOut">
              <a:rPr lang="zh-CN" altLang="en-US" smtClean="0"/>
              <a:pPr/>
              <a:t>2009-12-15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B153C8A-9640-4F90-B544-0FBE83410BD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0B09BC-8166-46BF-A1B0-98AF9F3869E6}" type="datetimeFigureOut">
              <a:rPr lang="zh-CN" altLang="en-US" smtClean="0"/>
              <a:pPr/>
              <a:t>2009-12-15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5C45507-7A50-46BA-8D23-88ABC5B8DD2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5C45507-7A50-46BA-8D23-88ABC5B8DD20}" type="slidenum">
              <a:rPr lang="zh-CN" altLang="en-US" smtClean="0"/>
              <a:pPr/>
              <a:t>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40DFCC4-530D-4297-ABB6-801502B790DA}" type="datetime1">
              <a:rPr lang="zh-CN" altLang="en-US" smtClean="0"/>
              <a:pPr/>
              <a:t>2009-12-15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BDE222-18E2-41FD-8A31-87B4FC4B92E1}"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72146D3-9CCF-4150-90B9-F0628D95D573}" type="datetime1">
              <a:rPr lang="zh-CN" altLang="en-US" smtClean="0"/>
              <a:pPr/>
              <a:t>2009-12-15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BDE222-18E2-41FD-8A31-87B4FC4B92E1}"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A88056B-1D38-4AB0-ADFA-C1E6027C1150}" type="datetime1">
              <a:rPr lang="zh-CN" altLang="en-US" smtClean="0"/>
              <a:pPr/>
              <a:t>2009-12-15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BDE222-18E2-41FD-8A31-87B4FC4B92E1}"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6C77BEC-1B17-434F-991A-8136292D329A}" type="datetime1">
              <a:rPr lang="zh-CN" altLang="en-US" smtClean="0"/>
              <a:pPr/>
              <a:t>2009-12-15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BDE222-18E2-41FD-8A31-87B4FC4B92E1}"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370904C-CF05-4863-87B2-C57BFC24A941}" type="datetime1">
              <a:rPr lang="zh-CN" altLang="en-US" smtClean="0"/>
              <a:pPr/>
              <a:t>2009-12-15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BDE222-18E2-41FD-8A31-87B4FC4B92E1}"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6F20DF5-5AB0-4F09-8E57-36401D5B0996}" type="datetime1">
              <a:rPr lang="zh-CN" altLang="en-US" smtClean="0"/>
              <a:pPr/>
              <a:t>2009-12-15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BDE222-18E2-41FD-8A31-87B4FC4B92E1}"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396399D-10F0-4AD8-AACA-EB9D6D837A38}" type="datetime1">
              <a:rPr lang="zh-CN" altLang="en-US" smtClean="0"/>
              <a:pPr/>
              <a:t>2009-12-15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6BDE222-18E2-41FD-8A31-87B4FC4B92E1}"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A1DF805-0DC4-4D8F-BBE4-D9AEFE687251}" type="datetime1">
              <a:rPr lang="zh-CN" altLang="en-US" smtClean="0"/>
              <a:pPr/>
              <a:t>2009-12-15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6BDE222-18E2-41FD-8A31-87B4FC4B92E1}"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07A5201-8817-4792-ADC0-E07ABCD4B2FA}" type="datetime1">
              <a:rPr lang="zh-CN" altLang="en-US" smtClean="0"/>
              <a:pPr/>
              <a:t>2009-12-15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E9E6F8B-6C8F-46F8-9A1B-355FB31A7943}" type="datetime1">
              <a:rPr lang="zh-CN" altLang="en-US" smtClean="0"/>
              <a:pPr/>
              <a:t>2009-12-15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BDE222-18E2-41FD-8A31-87B4FC4B92E1}"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82ABC20-1660-405F-A20C-5D48CE49412C}" type="datetime1">
              <a:rPr lang="zh-CN" altLang="en-US" smtClean="0"/>
              <a:pPr/>
              <a:t>2009-12-15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BDE222-18E2-41FD-8A31-87B4FC4B92E1}"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002A6D-1FF0-4B10-A294-928CFEEE4F78}" type="datetime1">
              <a:rPr lang="zh-CN" altLang="en-US" smtClean="0"/>
              <a:pPr/>
              <a:t>2009-12-15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BDE222-18E2-41FD-8A31-87B4FC4B92E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ftp://ftp.informatik.uni-freiburg.de/documents/papers/ki/dimopoulos-etal-ecp97.ps.gz" TargetMode="External"/><Relationship Id="rId2" Type="http://schemas.openxmlformats.org/officeDocument/2006/relationships/hyperlink" Target="http://en.wikipedia.org/wiki/Bernhard_Nebel" TargetMode="External"/><Relationship Id="rId1" Type="http://schemas.openxmlformats.org/officeDocument/2006/relationships/slideLayout" Target="../slideLayouts/slideLayout2.xml"/><Relationship Id="rId6" Type="http://schemas.openxmlformats.org/officeDocument/2006/relationships/hyperlink" Target="http://xxx.lanl.gov/pdf/cs/9809032" TargetMode="External"/><Relationship Id="rId5" Type="http://schemas.openxmlformats.org/officeDocument/2006/relationships/hyperlink" Target="http://www.tcs.hut.fi/~ini/papers/sn-faanmr98.ps.gz" TargetMode="External"/><Relationship Id="rId4" Type="http://schemas.openxmlformats.org/officeDocument/2006/relationships/hyperlink" Target="http://www.cs.ucla.edu/~zaniolo/papers/iclp95.ps"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回答集</a:t>
            </a:r>
            <a:r>
              <a:rPr lang="zh-CN" altLang="en-US" dirty="0" smtClean="0"/>
              <a:t>编程简介</a:t>
            </a:r>
            <a:endParaRPr lang="zh-CN" altLang="en-US" dirty="0"/>
          </a:p>
        </p:txBody>
      </p:sp>
      <p:sp>
        <p:nvSpPr>
          <p:cNvPr id="3" name="内容占位符 2"/>
          <p:cNvSpPr>
            <a:spLocks noGrp="1"/>
          </p:cNvSpPr>
          <p:nvPr>
            <p:ph idx="1"/>
          </p:nvPr>
        </p:nvSpPr>
        <p:spPr/>
        <p:txBody>
          <a:bodyPr/>
          <a:lstStyle/>
          <a:p>
            <a:pPr>
              <a:buNone/>
            </a:pPr>
            <a:r>
              <a:rPr lang="zh-CN" altLang="en-US" dirty="0" smtClean="0"/>
              <a:t>陈星群 </a:t>
            </a:r>
            <a:endParaRPr lang="en-US" altLang="zh-CN" dirty="0" smtClean="0"/>
          </a:p>
          <a:p>
            <a:pPr>
              <a:buNone/>
            </a:pPr>
            <a:r>
              <a:rPr lang="en-US" altLang="zh-CN" dirty="0" smtClean="0"/>
              <a:t>10823022</a:t>
            </a:r>
          </a:p>
          <a:p>
            <a:pPr>
              <a:buNone/>
            </a:pPr>
            <a:r>
              <a:rPr lang="zh-CN" altLang="en-US" dirty="0" smtClean="0"/>
              <a:t>电子邮箱：</a:t>
            </a:r>
            <a:r>
              <a:rPr lang="en-US" altLang="zh-CN" dirty="0" smtClean="0"/>
              <a:t>chern@139.com</a:t>
            </a:r>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1</a:t>
            </a:fld>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Michael </a:t>
            </a:r>
            <a:r>
              <a:rPr lang="en-US" altLang="zh-CN" dirty="0" err="1" smtClean="0"/>
              <a:t>Gelfond</a:t>
            </a:r>
            <a:r>
              <a:rPr lang="en-US" altLang="zh-CN" sz="2800" dirty="0" smtClean="0"/>
              <a:t/>
            </a:r>
            <a:br>
              <a:rPr lang="en-US" altLang="zh-CN" sz="2800" dirty="0" smtClean="0"/>
            </a:br>
            <a:r>
              <a:rPr lang="en-US" altLang="zh-CN" sz="2800" dirty="0" smtClean="0"/>
              <a:t> http://www.cs.ttu.edu/~mgelfond/</a:t>
            </a:r>
            <a:endParaRPr lang="zh-CN" altLang="en-US" dirty="0"/>
          </a:p>
        </p:txBody>
      </p:sp>
      <p:sp>
        <p:nvSpPr>
          <p:cNvPr id="3" name="内容占位符 2"/>
          <p:cNvSpPr>
            <a:spLocks noGrp="1"/>
          </p:cNvSpPr>
          <p:nvPr>
            <p:ph idx="1"/>
          </p:nvPr>
        </p:nvSpPr>
        <p:spPr>
          <a:xfrm>
            <a:off x="928662" y="1428737"/>
            <a:ext cx="4186238" cy="4143404"/>
          </a:xfrm>
        </p:spPr>
        <p:txBody>
          <a:bodyPr>
            <a:normAutofit fontScale="85000" lnSpcReduction="20000"/>
          </a:bodyPr>
          <a:lstStyle/>
          <a:p>
            <a:r>
              <a:rPr lang="en-US" altLang="zh-CN" dirty="0" smtClean="0"/>
              <a:t>Professor of Computer Science Texas Tech University </a:t>
            </a:r>
          </a:p>
          <a:p>
            <a:r>
              <a:rPr lang="en-US" altLang="zh-CN" dirty="0" smtClean="0"/>
              <a:t>M.S. in Mathematics (1968), </a:t>
            </a:r>
            <a:r>
              <a:rPr lang="en-US" altLang="zh-CN" dirty="0" err="1" smtClean="0"/>
              <a:t>St.Petersburg</a:t>
            </a:r>
            <a:r>
              <a:rPr lang="en-US" altLang="zh-CN" dirty="0" smtClean="0"/>
              <a:t> University, </a:t>
            </a:r>
            <a:r>
              <a:rPr lang="en-US" altLang="zh-CN" dirty="0" err="1" smtClean="0"/>
              <a:t>St.Petersburg</a:t>
            </a:r>
            <a:r>
              <a:rPr lang="en-US" altLang="zh-CN" dirty="0" smtClean="0"/>
              <a:t>, Russia </a:t>
            </a:r>
          </a:p>
          <a:p>
            <a:r>
              <a:rPr lang="en-US" altLang="zh-CN" dirty="0" smtClean="0"/>
              <a:t>Ph.D. in Mathematics (1974) </a:t>
            </a:r>
            <a:r>
              <a:rPr lang="en-US" altLang="zh-CN" dirty="0" err="1" smtClean="0"/>
              <a:t>Steklov</a:t>
            </a:r>
            <a:r>
              <a:rPr lang="en-US" altLang="zh-CN" dirty="0" smtClean="0"/>
              <a:t> Mathematical Institute, </a:t>
            </a:r>
            <a:r>
              <a:rPr lang="en-US" altLang="zh-CN" dirty="0" err="1" smtClean="0"/>
              <a:t>St.Petersburg</a:t>
            </a:r>
            <a:r>
              <a:rPr lang="en-US" altLang="zh-CN" dirty="0" smtClean="0"/>
              <a:t>, Russia</a:t>
            </a:r>
            <a:endParaRPr lang="zh-CN" altLang="en-US" dirty="0"/>
          </a:p>
        </p:txBody>
      </p:sp>
      <p:pic>
        <p:nvPicPr>
          <p:cNvPr id="2050" name="Picture 2" descr="http://www.cs.ttu.edu/~mgelfond/gelfond.jpg"/>
          <p:cNvPicPr>
            <a:picLocks noChangeAspect="1" noChangeArrowheads="1"/>
          </p:cNvPicPr>
          <p:nvPr/>
        </p:nvPicPr>
        <p:blipFill>
          <a:blip r:embed="rId2" cstate="print"/>
          <a:srcRect/>
          <a:stretch>
            <a:fillRect/>
          </a:stretch>
        </p:blipFill>
        <p:spPr bwMode="auto">
          <a:xfrm>
            <a:off x="5214942" y="1500174"/>
            <a:ext cx="3535936" cy="3636963"/>
          </a:xfrm>
          <a:prstGeom prst="rect">
            <a:avLst/>
          </a:prstGeom>
          <a:noFill/>
        </p:spPr>
      </p:pic>
      <p:sp>
        <p:nvSpPr>
          <p:cNvPr id="5" name="灯片编号占位符 4"/>
          <p:cNvSpPr>
            <a:spLocks noGrp="1"/>
          </p:cNvSpPr>
          <p:nvPr>
            <p:ph type="sldNum" sz="quarter" idx="12"/>
          </p:nvPr>
        </p:nvSpPr>
        <p:spPr/>
        <p:txBody>
          <a:bodyPr/>
          <a:lstStyle/>
          <a:p>
            <a:fld id="{16BDE222-18E2-41FD-8A31-87B4FC4B92E1}" type="slidenum">
              <a:rPr lang="zh-CN" altLang="en-US" smtClean="0"/>
              <a:pPr/>
              <a:t>10</a:t>
            </a:fld>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Vladimir </a:t>
            </a:r>
            <a:r>
              <a:rPr lang="en-US" altLang="zh-CN" dirty="0" err="1" smtClean="0"/>
              <a:t>Lifschitz</a:t>
            </a:r>
            <a:r>
              <a:rPr lang="en-US" altLang="zh-CN" dirty="0" smtClean="0"/>
              <a:t> </a:t>
            </a:r>
            <a:br>
              <a:rPr lang="en-US" altLang="zh-CN" dirty="0" smtClean="0"/>
            </a:br>
            <a:r>
              <a:rPr lang="en-US" altLang="zh-CN" sz="3600" dirty="0" smtClean="0"/>
              <a:t>http://www.cs.utexas.edu/users/vl/</a:t>
            </a:r>
            <a:endParaRPr lang="zh-CN" altLang="en-US" dirty="0"/>
          </a:p>
        </p:txBody>
      </p:sp>
      <p:sp>
        <p:nvSpPr>
          <p:cNvPr id="3" name="内容占位符 2"/>
          <p:cNvSpPr>
            <a:spLocks noGrp="1"/>
          </p:cNvSpPr>
          <p:nvPr>
            <p:ph idx="1"/>
          </p:nvPr>
        </p:nvSpPr>
        <p:spPr>
          <a:xfrm>
            <a:off x="4357686" y="1643050"/>
            <a:ext cx="4157634" cy="3214710"/>
          </a:xfrm>
        </p:spPr>
        <p:txBody>
          <a:bodyPr>
            <a:normAutofit fontScale="85000" lnSpcReduction="20000"/>
          </a:bodyPr>
          <a:lstStyle/>
          <a:p>
            <a:r>
              <a:rPr lang="en-US" altLang="zh-CN" dirty="0" err="1" smtClean="0"/>
              <a:t>Gottesman</a:t>
            </a:r>
            <a:r>
              <a:rPr lang="en-US" altLang="zh-CN" dirty="0" smtClean="0"/>
              <a:t> Family Centennial Professor in Computer Sciences at the University of Texas at Austin </a:t>
            </a:r>
          </a:p>
          <a:p>
            <a:r>
              <a:rPr lang="en-US" altLang="zh-CN" dirty="0" smtClean="0"/>
              <a:t>Research interests: Computational logic and knowledge representation</a:t>
            </a:r>
          </a:p>
        </p:txBody>
      </p:sp>
      <p:pic>
        <p:nvPicPr>
          <p:cNvPr id="49154" name="Picture 2" descr="http://www.cs.utexas.edu/users/vl/pictures/vl06s.jpg"/>
          <p:cNvPicPr>
            <a:picLocks noChangeAspect="1" noChangeArrowheads="1"/>
          </p:cNvPicPr>
          <p:nvPr/>
        </p:nvPicPr>
        <p:blipFill>
          <a:blip r:embed="rId2" cstate="print"/>
          <a:srcRect/>
          <a:stretch>
            <a:fillRect/>
          </a:stretch>
        </p:blipFill>
        <p:spPr bwMode="auto">
          <a:xfrm>
            <a:off x="1000100" y="1714488"/>
            <a:ext cx="3339353" cy="3000396"/>
          </a:xfrm>
          <a:prstGeom prst="rect">
            <a:avLst/>
          </a:prstGeom>
          <a:noFill/>
        </p:spPr>
      </p:pic>
      <p:sp>
        <p:nvSpPr>
          <p:cNvPr id="5" name="TextBox 4"/>
          <p:cNvSpPr txBox="1"/>
          <p:nvPr/>
        </p:nvSpPr>
        <p:spPr>
          <a:xfrm>
            <a:off x="1285852" y="5000636"/>
            <a:ext cx="6357982" cy="584775"/>
          </a:xfrm>
          <a:prstGeom prst="rect">
            <a:avLst/>
          </a:prstGeom>
          <a:noFill/>
        </p:spPr>
        <p:txBody>
          <a:bodyPr wrap="square" rtlCol="0">
            <a:spAutoFit/>
          </a:bodyPr>
          <a:lstStyle/>
          <a:p>
            <a:r>
              <a:rPr lang="en-US" altLang="zh-CN" sz="3200" dirty="0" smtClean="0"/>
              <a:t>"Correct reasoning is our business"</a:t>
            </a:r>
            <a:endParaRPr lang="zh-CN" altLang="en-US" sz="3200" dirty="0"/>
          </a:p>
        </p:txBody>
      </p:sp>
      <p:sp>
        <p:nvSpPr>
          <p:cNvPr id="6" name="灯片编号占位符 5"/>
          <p:cNvSpPr>
            <a:spLocks noGrp="1"/>
          </p:cNvSpPr>
          <p:nvPr>
            <p:ph type="sldNum" sz="quarter" idx="12"/>
          </p:nvPr>
        </p:nvSpPr>
        <p:spPr/>
        <p:txBody>
          <a:bodyPr/>
          <a:lstStyle/>
          <a:p>
            <a:fld id="{16BDE222-18E2-41FD-8A31-87B4FC4B92E1}" type="slidenum">
              <a:rPr lang="zh-CN" altLang="en-US" smtClean="0"/>
              <a:pPr/>
              <a:t>11</a:t>
            </a:fld>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gn="ctr">
              <a:buNone/>
            </a:pPr>
            <a:r>
              <a:rPr lang="zh-CN" altLang="en-US" dirty="0" smtClean="0"/>
              <a:t>回答集编程</a:t>
            </a:r>
            <a:endParaRPr lang="en-US" altLang="zh-CN" dirty="0" smtClean="0"/>
          </a:p>
          <a:p>
            <a:pPr algn="ctr">
              <a:buNone/>
            </a:pPr>
            <a:r>
              <a:rPr lang="en-US" altLang="zh-CN" dirty="0" smtClean="0"/>
              <a:t>1</a:t>
            </a:r>
            <a:r>
              <a:rPr lang="zh-CN" altLang="en-US" dirty="0" smtClean="0"/>
              <a:t>，语形</a:t>
            </a:r>
            <a:endParaRPr lang="en-US" altLang="zh-CN" dirty="0" smtClean="0"/>
          </a:p>
          <a:p>
            <a:pPr algn="ctr">
              <a:buNone/>
            </a:pPr>
            <a:r>
              <a:rPr lang="en-US" altLang="zh-CN" dirty="0" smtClean="0"/>
              <a:t>2</a:t>
            </a:r>
            <a:r>
              <a:rPr lang="zh-CN" altLang="en-US" dirty="0" smtClean="0"/>
              <a:t>，语义</a:t>
            </a:r>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12</a:t>
            </a:fld>
            <a:endParaRPr lang="zh-CN"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smtClean="0"/>
              <a:t>AnsProlog</a:t>
            </a:r>
            <a:r>
              <a:rPr lang="zh-CN" altLang="en-US" baseline="30000" dirty="0" smtClean="0"/>
              <a:t> *</a:t>
            </a:r>
            <a:r>
              <a:rPr lang="zh-CN" altLang="en-US" dirty="0" smtClean="0"/>
              <a:t>程序的语形</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zh-CN" dirty="0" smtClean="0"/>
              <a:t>这个语言包括</a:t>
            </a:r>
            <a:r>
              <a:rPr lang="en-US" altLang="zh-CN" dirty="0" smtClean="0"/>
              <a:t>7</a:t>
            </a:r>
            <a:r>
              <a:rPr lang="zh-CN" altLang="zh-CN" dirty="0" smtClean="0"/>
              <a:t>类符号（这些符号以什么形式出现并不重要，重要的是有这么几类）：</a:t>
            </a:r>
          </a:p>
          <a:p>
            <a:r>
              <a:rPr lang="en-US" altLang="zh-CN" dirty="0" smtClean="0"/>
              <a:t>1</a:t>
            </a:r>
            <a:r>
              <a:rPr lang="zh-CN" altLang="zh-CN" dirty="0" smtClean="0"/>
              <a:t>，变元：</a:t>
            </a:r>
            <a:r>
              <a:rPr lang="en-US" altLang="zh-CN" dirty="0" smtClean="0"/>
              <a:t>X, Y…</a:t>
            </a:r>
            <a:endParaRPr lang="zh-CN" altLang="zh-CN" dirty="0" smtClean="0"/>
          </a:p>
          <a:p>
            <a:r>
              <a:rPr lang="en-US" altLang="zh-CN" dirty="0" smtClean="0"/>
              <a:t>2</a:t>
            </a:r>
            <a:r>
              <a:rPr lang="zh-CN" altLang="zh-CN" dirty="0" smtClean="0"/>
              <a:t>，常量：</a:t>
            </a:r>
            <a:r>
              <a:rPr lang="en-US" altLang="zh-CN" i="1" dirty="0" smtClean="0"/>
              <a:t>a</a:t>
            </a:r>
            <a:r>
              <a:rPr lang="en-US" altLang="zh-CN" dirty="0" smtClean="0"/>
              <a:t>, </a:t>
            </a:r>
            <a:r>
              <a:rPr lang="en-US" altLang="zh-CN" i="1" dirty="0" smtClean="0"/>
              <a:t>b</a:t>
            </a:r>
            <a:r>
              <a:rPr lang="en-US" altLang="zh-CN" dirty="0" smtClean="0"/>
              <a:t>, </a:t>
            </a:r>
            <a:r>
              <a:rPr lang="en-US" altLang="zh-CN" i="1" dirty="0" smtClean="0"/>
              <a:t>c</a:t>
            </a:r>
            <a:r>
              <a:rPr lang="en-US" altLang="zh-CN" dirty="0" smtClean="0"/>
              <a:t>…</a:t>
            </a:r>
            <a:endParaRPr lang="zh-CN" altLang="zh-CN" dirty="0" smtClean="0"/>
          </a:p>
          <a:p>
            <a:r>
              <a:rPr lang="en-US" altLang="zh-CN" dirty="0" smtClean="0"/>
              <a:t>3</a:t>
            </a:r>
            <a:r>
              <a:rPr lang="zh-CN" altLang="zh-CN" dirty="0" smtClean="0"/>
              <a:t>，函数：</a:t>
            </a:r>
            <a:r>
              <a:rPr lang="en-US" altLang="zh-CN" i="1" dirty="0" smtClean="0"/>
              <a:t>f</a:t>
            </a:r>
            <a:r>
              <a:rPr lang="en-US" altLang="zh-CN" dirty="0" smtClean="0"/>
              <a:t>, </a:t>
            </a:r>
            <a:r>
              <a:rPr lang="en-US" altLang="zh-CN" i="1" dirty="0" smtClean="0"/>
              <a:t>g</a:t>
            </a:r>
            <a:r>
              <a:rPr lang="en-US" altLang="zh-CN" dirty="0" smtClean="0"/>
              <a:t>, </a:t>
            </a:r>
            <a:r>
              <a:rPr lang="en-US" altLang="zh-CN" i="1" dirty="0" smtClean="0"/>
              <a:t>h</a:t>
            </a:r>
            <a:r>
              <a:rPr lang="en-US" altLang="zh-CN" dirty="0" smtClean="0"/>
              <a:t>…</a:t>
            </a:r>
            <a:endParaRPr lang="zh-CN" altLang="zh-CN" dirty="0" smtClean="0"/>
          </a:p>
          <a:p>
            <a:r>
              <a:rPr lang="en-US" altLang="zh-CN" dirty="0" smtClean="0"/>
              <a:t>4</a:t>
            </a:r>
            <a:r>
              <a:rPr lang="zh-CN" altLang="zh-CN" dirty="0" smtClean="0"/>
              <a:t>，谓词：</a:t>
            </a:r>
            <a:r>
              <a:rPr lang="en-US" altLang="zh-CN" i="1" dirty="0" smtClean="0"/>
              <a:t>p</a:t>
            </a:r>
            <a:r>
              <a:rPr lang="en-US" altLang="zh-CN" dirty="0" smtClean="0"/>
              <a:t>, </a:t>
            </a:r>
            <a:r>
              <a:rPr lang="en-US" altLang="zh-CN" i="1" dirty="0" smtClean="0"/>
              <a:t>q</a:t>
            </a:r>
            <a:r>
              <a:rPr lang="en-US" altLang="zh-CN" dirty="0" smtClean="0"/>
              <a:t>…</a:t>
            </a:r>
            <a:endParaRPr lang="zh-CN" altLang="zh-CN" dirty="0" smtClean="0"/>
          </a:p>
          <a:p>
            <a:r>
              <a:rPr lang="en-US" altLang="zh-CN" dirty="0" smtClean="0"/>
              <a:t>5</a:t>
            </a:r>
            <a:r>
              <a:rPr lang="zh-CN" altLang="zh-CN" dirty="0" smtClean="0"/>
              <a:t>，连接词：￢，</a:t>
            </a:r>
            <a:r>
              <a:rPr lang="en-US" altLang="zh-CN" dirty="0" smtClean="0"/>
              <a:t>&amp;</a:t>
            </a:r>
            <a:r>
              <a:rPr lang="zh-CN" altLang="zh-CN" dirty="0" smtClean="0"/>
              <a:t>，</a:t>
            </a:r>
            <a:r>
              <a:rPr lang="en-US" altLang="zh-CN" dirty="0" smtClean="0"/>
              <a:t>or</a:t>
            </a:r>
            <a:r>
              <a:rPr lang="zh-CN" altLang="zh-CN" dirty="0" smtClean="0"/>
              <a:t>，</a:t>
            </a:r>
            <a:r>
              <a:rPr lang="en-US" altLang="zh-CN" dirty="0" smtClean="0"/>
              <a:t>not</a:t>
            </a:r>
            <a:r>
              <a:rPr lang="zh-CN" altLang="zh-CN" dirty="0" smtClean="0"/>
              <a:t>，←</a:t>
            </a:r>
          </a:p>
          <a:p>
            <a:r>
              <a:rPr lang="en-US" altLang="zh-CN" dirty="0" smtClean="0"/>
              <a:t>6</a:t>
            </a:r>
            <a:r>
              <a:rPr lang="zh-CN" altLang="zh-CN" dirty="0" smtClean="0"/>
              <a:t>，标点符号：</a:t>
            </a:r>
            <a:r>
              <a:rPr lang="en-US" altLang="zh-CN" dirty="0" smtClean="0"/>
              <a:t>(</a:t>
            </a:r>
            <a:r>
              <a:rPr lang="zh-CN" altLang="zh-CN" dirty="0" smtClean="0"/>
              <a:t>，</a:t>
            </a:r>
            <a:r>
              <a:rPr lang="en-US" altLang="zh-CN" dirty="0" smtClean="0"/>
              <a:t>)</a:t>
            </a:r>
            <a:r>
              <a:rPr lang="zh-CN" altLang="zh-CN" dirty="0" smtClean="0"/>
              <a:t>，</a:t>
            </a:r>
            <a:r>
              <a:rPr lang="en-US" altLang="zh-CN" dirty="0" smtClean="0"/>
              <a:t>,</a:t>
            </a:r>
            <a:r>
              <a:rPr lang="zh-CN" altLang="zh-CN" dirty="0" smtClean="0"/>
              <a:t>，</a:t>
            </a:r>
            <a:r>
              <a:rPr lang="en-US" altLang="zh-CN" dirty="0" smtClean="0"/>
              <a:t>.</a:t>
            </a:r>
            <a:r>
              <a:rPr lang="zh-CN" altLang="zh-CN" dirty="0" smtClean="0"/>
              <a:t>，</a:t>
            </a:r>
          </a:p>
          <a:p>
            <a:r>
              <a:rPr lang="en-US" altLang="zh-CN" dirty="0" smtClean="0"/>
              <a:t>7</a:t>
            </a:r>
            <a:r>
              <a:rPr lang="zh-CN" altLang="zh-CN" dirty="0" smtClean="0"/>
              <a:t>，特殊符号：⊥</a:t>
            </a:r>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13</a:t>
            </a:fld>
            <a:endParaRPr lang="zh-CN"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28670"/>
            <a:ext cx="8229600" cy="5197493"/>
          </a:xfrm>
        </p:spPr>
        <p:txBody>
          <a:bodyPr>
            <a:normAutofit/>
          </a:bodyPr>
          <a:lstStyle/>
          <a:p>
            <a:r>
              <a:rPr lang="zh-CN" altLang="zh-CN" dirty="0" smtClean="0"/>
              <a:t>项。</a:t>
            </a:r>
          </a:p>
          <a:p>
            <a:r>
              <a:rPr lang="zh-CN" altLang="zh-CN" dirty="0" smtClean="0"/>
              <a:t>原子。</a:t>
            </a:r>
          </a:p>
          <a:p>
            <a:r>
              <a:rPr lang="zh-CN" altLang="zh-CN" dirty="0" smtClean="0"/>
              <a:t>文字。</a:t>
            </a:r>
          </a:p>
          <a:p>
            <a:r>
              <a:rPr lang="zh-CN" altLang="zh-CN" dirty="0" smtClean="0"/>
              <a:t>有基项</a:t>
            </a:r>
            <a:r>
              <a:rPr lang="en-US" altLang="zh-CN" dirty="0" smtClean="0"/>
              <a:t>\</a:t>
            </a:r>
            <a:r>
              <a:rPr lang="zh-CN" altLang="zh-CN" dirty="0" smtClean="0"/>
              <a:t>原子</a:t>
            </a:r>
            <a:r>
              <a:rPr lang="en-US" altLang="zh-CN" dirty="0" smtClean="0"/>
              <a:t>\</a:t>
            </a:r>
            <a:r>
              <a:rPr lang="zh-CN" altLang="zh-CN" dirty="0" smtClean="0"/>
              <a:t>文字。</a:t>
            </a:r>
          </a:p>
          <a:p>
            <a:endParaRPr lang="zh-CN" altLang="en-US" dirty="0" smtClean="0"/>
          </a:p>
          <a:p>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14</a:t>
            </a:fld>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一个</a:t>
            </a:r>
            <a:r>
              <a:rPr lang="en-US" altLang="zh-CN" dirty="0" err="1" smtClean="0"/>
              <a:t>AnsProlog</a:t>
            </a:r>
            <a:r>
              <a:rPr lang="zh-CN" altLang="en-US" baseline="30000" dirty="0" smtClean="0"/>
              <a:t>*</a:t>
            </a:r>
            <a:r>
              <a:rPr lang="zh-CN" altLang="en-US" dirty="0" smtClean="0"/>
              <a:t>程序</a:t>
            </a:r>
            <a:endParaRPr lang="zh-CN" altLang="en-US" dirty="0"/>
          </a:p>
        </p:txBody>
      </p:sp>
      <p:sp>
        <p:nvSpPr>
          <p:cNvPr id="3" name="内容占位符 2"/>
          <p:cNvSpPr>
            <a:spLocks noGrp="1"/>
          </p:cNvSpPr>
          <p:nvPr>
            <p:ph idx="1"/>
          </p:nvPr>
        </p:nvSpPr>
        <p:spPr/>
        <p:txBody>
          <a:bodyPr>
            <a:normAutofit/>
          </a:bodyPr>
          <a:lstStyle/>
          <a:p>
            <a:r>
              <a:rPr lang="zh-CN" altLang="zh-CN" dirty="0"/>
              <a:t>一个</a:t>
            </a:r>
            <a:r>
              <a:rPr lang="en-US" altLang="zh-CN" dirty="0" err="1" smtClean="0"/>
              <a:t>AnsProlog</a:t>
            </a:r>
            <a:r>
              <a:rPr lang="zh-CN" altLang="en-US" baseline="30000" dirty="0" smtClean="0"/>
              <a:t> *</a:t>
            </a:r>
            <a:r>
              <a:rPr lang="zh-CN" altLang="zh-CN" dirty="0" smtClean="0"/>
              <a:t>程序</a:t>
            </a:r>
            <a:r>
              <a:rPr lang="zh-CN" altLang="zh-CN" dirty="0"/>
              <a:t>是指一个规则集，其中的规则（</a:t>
            </a:r>
            <a:r>
              <a:rPr lang="en-US" altLang="zh-CN" i="1" dirty="0"/>
              <a:t>L</a:t>
            </a:r>
            <a:r>
              <a:rPr lang="en-US" altLang="zh-CN" baseline="-25000" dirty="0"/>
              <a:t>i</a:t>
            </a:r>
            <a:r>
              <a:rPr lang="zh-CN" altLang="zh-CN" dirty="0"/>
              <a:t>是文字）形如：</a:t>
            </a:r>
          </a:p>
          <a:p>
            <a:pPr lvl="1">
              <a:buNone/>
            </a:pPr>
            <a:r>
              <a:rPr lang="en-US" altLang="zh-CN" i="1" dirty="0" smtClean="0"/>
              <a:t>	L</a:t>
            </a:r>
            <a:r>
              <a:rPr lang="en-US" altLang="zh-CN" baseline="-25000" dirty="0" smtClean="0"/>
              <a:t>0</a:t>
            </a:r>
            <a:r>
              <a:rPr lang="en-US" altLang="zh-CN" dirty="0" smtClean="0"/>
              <a:t> or</a:t>
            </a:r>
            <a:r>
              <a:rPr lang="en-US" altLang="zh-CN" i="1" dirty="0" smtClean="0"/>
              <a:t>. </a:t>
            </a:r>
            <a:r>
              <a:rPr lang="en-US" altLang="zh-CN" i="1" dirty="0"/>
              <a:t>. </a:t>
            </a:r>
            <a:r>
              <a:rPr lang="en-US" altLang="zh-CN" i="1" dirty="0" smtClean="0"/>
              <a:t>.</a:t>
            </a:r>
            <a:r>
              <a:rPr lang="en-US" altLang="zh-CN" dirty="0" smtClean="0"/>
              <a:t>or</a:t>
            </a:r>
            <a:r>
              <a:rPr lang="zh-CN" altLang="zh-CN" i="1" dirty="0" smtClean="0"/>
              <a:t> </a:t>
            </a:r>
            <a:r>
              <a:rPr lang="en-US" altLang="zh-CN" i="1" dirty="0" err="1"/>
              <a:t>L</a:t>
            </a:r>
            <a:r>
              <a:rPr lang="en-US" altLang="zh-CN" i="1" baseline="-25000" dirty="0" err="1"/>
              <a:t>k</a:t>
            </a:r>
            <a:r>
              <a:rPr lang="en-US" altLang="zh-CN" i="1" dirty="0"/>
              <a:t> </a:t>
            </a:r>
            <a:r>
              <a:rPr lang="zh-CN" altLang="zh-CN" dirty="0"/>
              <a:t>←</a:t>
            </a:r>
            <a:r>
              <a:rPr lang="zh-CN" altLang="zh-CN" i="1" dirty="0"/>
              <a:t> </a:t>
            </a:r>
            <a:r>
              <a:rPr lang="en-US" altLang="zh-CN" i="1" dirty="0"/>
              <a:t>L</a:t>
            </a:r>
            <a:r>
              <a:rPr lang="en-US" altLang="zh-CN" i="1" baseline="-25000" dirty="0"/>
              <a:t>k</a:t>
            </a:r>
            <a:r>
              <a:rPr lang="en-US" altLang="zh-CN" baseline="-25000" dirty="0"/>
              <a:t>+1</a:t>
            </a:r>
            <a:r>
              <a:rPr lang="en-US" altLang="zh-CN" i="1" dirty="0"/>
              <a:t>, . . . , L</a:t>
            </a:r>
            <a:r>
              <a:rPr lang="en-US" altLang="zh-CN" i="1" baseline="-25000" dirty="0"/>
              <a:t>m</a:t>
            </a:r>
            <a:r>
              <a:rPr lang="en-US" altLang="zh-CN" i="1" dirty="0"/>
              <a:t>, </a:t>
            </a:r>
            <a:r>
              <a:rPr lang="en-US" altLang="zh-CN" b="1" dirty="0"/>
              <a:t>not </a:t>
            </a:r>
            <a:r>
              <a:rPr lang="en-US" altLang="zh-CN" i="1" dirty="0"/>
              <a:t>L</a:t>
            </a:r>
            <a:r>
              <a:rPr lang="en-US" altLang="zh-CN" i="1" baseline="-25000" dirty="0"/>
              <a:t>m</a:t>
            </a:r>
            <a:r>
              <a:rPr lang="en-US" altLang="zh-CN" baseline="-25000" dirty="0"/>
              <a:t>+1</a:t>
            </a:r>
            <a:r>
              <a:rPr lang="en-US" altLang="zh-CN" i="1" dirty="0"/>
              <a:t>, . . . , </a:t>
            </a:r>
            <a:r>
              <a:rPr lang="en-US" altLang="zh-CN" b="1" dirty="0"/>
              <a:t>not </a:t>
            </a:r>
            <a:r>
              <a:rPr lang="en-US" altLang="zh-CN" i="1" dirty="0" err="1"/>
              <a:t>L</a:t>
            </a:r>
            <a:r>
              <a:rPr lang="en-US" altLang="zh-CN" i="1" baseline="-25000" dirty="0" err="1"/>
              <a:t>n</a:t>
            </a:r>
            <a:r>
              <a:rPr lang="zh-CN" altLang="zh-CN" dirty="0" smtClean="0"/>
              <a:t>。</a:t>
            </a:r>
            <a:endParaRPr lang="en-US" altLang="zh-CN" dirty="0" smtClean="0"/>
          </a:p>
          <a:p>
            <a:r>
              <a:rPr lang="zh-CN" altLang="zh-CN" dirty="0" smtClean="0"/>
              <a:t>如果</a:t>
            </a:r>
            <a:r>
              <a:rPr lang="en-US" altLang="zh-CN" dirty="0" smtClean="0"/>
              <a:t>k=0</a:t>
            </a:r>
            <a:r>
              <a:rPr lang="zh-CN" altLang="zh-CN" dirty="0" smtClean="0"/>
              <a:t>，</a:t>
            </a:r>
            <a:r>
              <a:rPr lang="en-US" altLang="zh-CN" i="1" dirty="0" smtClean="0"/>
              <a:t>L</a:t>
            </a:r>
            <a:r>
              <a:rPr lang="en-US" altLang="zh-CN" baseline="-25000" dirty="0" smtClean="0"/>
              <a:t>0</a:t>
            </a:r>
            <a:r>
              <a:rPr lang="zh-CN" altLang="zh-CN" dirty="0" smtClean="0"/>
              <a:t>是⊥，则称这条规则为一个约束（</a:t>
            </a:r>
            <a:r>
              <a:rPr lang="en-US" altLang="zh-CN" dirty="0" smtClean="0"/>
              <a:t>constraint</a:t>
            </a:r>
            <a:r>
              <a:rPr lang="zh-CN" altLang="zh-CN" dirty="0" smtClean="0"/>
              <a:t>），通常简写为</a:t>
            </a:r>
            <a:endParaRPr lang="en-US" altLang="zh-CN" dirty="0" smtClean="0"/>
          </a:p>
          <a:p>
            <a:pPr>
              <a:buNone/>
            </a:pPr>
            <a:r>
              <a:rPr lang="en-US" altLang="zh-CN" dirty="0" smtClean="0"/>
              <a:t>		</a:t>
            </a:r>
            <a:r>
              <a:rPr lang="zh-CN" altLang="zh-CN" dirty="0" smtClean="0"/>
              <a:t>←</a:t>
            </a:r>
            <a:r>
              <a:rPr lang="en-US" altLang="zh-CN" i="1" dirty="0" smtClean="0"/>
              <a:t> L</a:t>
            </a:r>
            <a:r>
              <a:rPr lang="en-US" altLang="zh-CN" baseline="-25000" dirty="0" smtClean="0"/>
              <a:t>1</a:t>
            </a:r>
            <a:r>
              <a:rPr lang="en-US" altLang="zh-CN" i="1" dirty="0" smtClean="0"/>
              <a:t>, . . . , L</a:t>
            </a:r>
            <a:r>
              <a:rPr lang="en-US" altLang="zh-CN" i="1" baseline="-25000" dirty="0" smtClean="0"/>
              <a:t>m</a:t>
            </a:r>
            <a:r>
              <a:rPr lang="en-US" altLang="zh-CN" i="1" dirty="0" smtClean="0"/>
              <a:t>, </a:t>
            </a:r>
            <a:r>
              <a:rPr lang="en-US" altLang="zh-CN" b="1" dirty="0" smtClean="0"/>
              <a:t>not </a:t>
            </a:r>
            <a:r>
              <a:rPr lang="en-US" altLang="zh-CN" i="1" dirty="0" smtClean="0"/>
              <a:t>L</a:t>
            </a:r>
            <a:r>
              <a:rPr lang="en-US" altLang="zh-CN" i="1" baseline="-25000" dirty="0" smtClean="0"/>
              <a:t>m</a:t>
            </a:r>
            <a:r>
              <a:rPr lang="en-US" altLang="zh-CN" baseline="-25000" dirty="0" smtClean="0"/>
              <a:t>+1</a:t>
            </a:r>
            <a:r>
              <a:rPr lang="en-US" altLang="zh-CN" i="1" dirty="0" smtClean="0"/>
              <a:t>, . . . , </a:t>
            </a:r>
            <a:r>
              <a:rPr lang="en-US" altLang="zh-CN" b="1" dirty="0" smtClean="0"/>
              <a:t>not </a:t>
            </a:r>
            <a:r>
              <a:rPr lang="en-US" altLang="zh-CN" i="1" dirty="0" err="1" smtClean="0"/>
              <a:t>L</a:t>
            </a:r>
            <a:r>
              <a:rPr lang="en-US" altLang="zh-CN" i="1" baseline="-25000" dirty="0" err="1" smtClean="0"/>
              <a:t>n</a:t>
            </a:r>
            <a:r>
              <a:rPr lang="zh-CN" altLang="zh-CN" dirty="0" smtClean="0"/>
              <a:t>。</a:t>
            </a:r>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15</a:t>
            </a:fld>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i="1" dirty="0" smtClean="0"/>
              <a:t>ground</a:t>
            </a:r>
            <a:r>
              <a:rPr lang="en-US" altLang="zh-CN" dirty="0" smtClean="0"/>
              <a:t>(rule, language)</a:t>
            </a: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zh-CN" dirty="0" smtClean="0"/>
              <a:t>定义</a:t>
            </a:r>
            <a:r>
              <a:rPr lang="en-US" altLang="zh-CN" i="1" dirty="0" smtClean="0"/>
              <a:t>ground</a:t>
            </a:r>
            <a:r>
              <a:rPr lang="en-US" altLang="zh-CN" dirty="0" smtClean="0"/>
              <a:t>(</a:t>
            </a:r>
            <a:r>
              <a:rPr lang="en-US" altLang="zh-CN" i="1" dirty="0" err="1" smtClean="0"/>
              <a:t>r,ℒ</a:t>
            </a:r>
            <a:r>
              <a:rPr lang="en-US" altLang="zh-CN" dirty="0" smtClean="0"/>
              <a:t>)</a:t>
            </a:r>
            <a:r>
              <a:rPr lang="zh-CN" altLang="zh-CN" dirty="0" smtClean="0"/>
              <a:t>：对规则</a:t>
            </a:r>
            <a:r>
              <a:rPr lang="en-US" altLang="zh-CN" i="1" dirty="0" smtClean="0"/>
              <a:t>r</a:t>
            </a:r>
            <a:r>
              <a:rPr lang="zh-CN" altLang="zh-CN" dirty="0" smtClean="0"/>
              <a:t>的所有变元，用语言</a:t>
            </a:r>
            <a:r>
              <a:rPr lang="en-US" altLang="zh-CN" i="1" dirty="0" smtClean="0"/>
              <a:t>ℒ</a:t>
            </a:r>
            <a:r>
              <a:rPr lang="zh-CN" altLang="zh-CN" dirty="0" smtClean="0"/>
              <a:t>中的所有不含变元的项进行所有可能的代入，这样操作之后所得到的集合。</a:t>
            </a:r>
          </a:p>
          <a:p>
            <a:r>
              <a:rPr lang="zh-CN" altLang="zh-CN" dirty="0" smtClean="0"/>
              <a:t>例如规则</a:t>
            </a:r>
            <a:r>
              <a:rPr lang="en-US" altLang="zh-CN" i="1" dirty="0" smtClean="0"/>
              <a:t>p</a:t>
            </a:r>
            <a:r>
              <a:rPr lang="en-US" altLang="zh-CN" dirty="0" smtClean="0"/>
              <a:t>(</a:t>
            </a:r>
            <a:r>
              <a:rPr lang="en-US" altLang="zh-CN" i="1" dirty="0" smtClean="0"/>
              <a:t>f</a:t>
            </a:r>
            <a:r>
              <a:rPr lang="en-US" altLang="zh-CN" dirty="0" smtClean="0"/>
              <a:t>(</a:t>
            </a:r>
            <a:r>
              <a:rPr lang="en-US" altLang="zh-CN" i="1" dirty="0" smtClean="0"/>
              <a:t>X</a:t>
            </a:r>
            <a:r>
              <a:rPr lang="en-US" altLang="zh-CN" dirty="0" smtClean="0"/>
              <a:t>)) </a:t>
            </a:r>
            <a:r>
              <a:rPr lang="zh-CN" altLang="zh-CN" i="1" dirty="0" smtClean="0"/>
              <a:t>←</a:t>
            </a:r>
            <a:r>
              <a:rPr lang="en-US" altLang="zh-CN" i="1" dirty="0" smtClean="0"/>
              <a:t> p</a:t>
            </a:r>
            <a:r>
              <a:rPr lang="en-US" altLang="zh-CN" dirty="0" smtClean="0"/>
              <a:t>(</a:t>
            </a:r>
            <a:r>
              <a:rPr lang="en-US" altLang="zh-CN" i="1" dirty="0" smtClean="0"/>
              <a:t>X</a:t>
            </a:r>
            <a:r>
              <a:rPr lang="en-US" altLang="zh-CN" dirty="0" smtClean="0"/>
              <a:t>)</a:t>
            </a:r>
            <a:r>
              <a:rPr lang="zh-CN" altLang="zh-CN" dirty="0" smtClean="0"/>
              <a:t>和语言</a:t>
            </a:r>
            <a:r>
              <a:rPr lang="en-US" altLang="zh-CN" i="1" dirty="0" smtClean="0"/>
              <a:t>ℒ</a:t>
            </a:r>
            <a:r>
              <a:rPr lang="en-US" altLang="zh-CN" baseline="-25000" dirty="0" smtClean="0"/>
              <a:t>1</a:t>
            </a:r>
            <a:r>
              <a:rPr lang="zh-CN" altLang="zh-CN" dirty="0" smtClean="0"/>
              <a:t>（常量符号只有</a:t>
            </a:r>
            <a:r>
              <a:rPr lang="en-US" altLang="zh-CN" i="1" dirty="0" smtClean="0"/>
              <a:t>a</a:t>
            </a:r>
            <a:r>
              <a:rPr lang="zh-CN" altLang="zh-CN" dirty="0" smtClean="0"/>
              <a:t>，</a:t>
            </a:r>
            <a:r>
              <a:rPr lang="en-US" altLang="zh-CN" i="1" dirty="0" smtClean="0"/>
              <a:t>b</a:t>
            </a:r>
            <a:r>
              <a:rPr lang="zh-CN" altLang="zh-CN" dirty="0" smtClean="0"/>
              <a:t>），</a:t>
            </a:r>
            <a:r>
              <a:rPr lang="en-US" altLang="zh-CN" i="1" dirty="0" smtClean="0"/>
              <a:t>ground</a:t>
            </a:r>
            <a:r>
              <a:rPr lang="en-US" altLang="zh-CN" dirty="0" smtClean="0"/>
              <a:t>(</a:t>
            </a:r>
            <a:r>
              <a:rPr lang="en-US" altLang="zh-CN" i="1" dirty="0" smtClean="0"/>
              <a:t>r, ℒ</a:t>
            </a:r>
            <a:r>
              <a:rPr lang="en-US" altLang="zh-CN" baseline="-25000" dirty="0" smtClean="0"/>
              <a:t>1</a:t>
            </a:r>
            <a:r>
              <a:rPr lang="en-US" altLang="zh-CN" dirty="0" smtClean="0"/>
              <a:t>)</a:t>
            </a:r>
            <a:r>
              <a:rPr lang="zh-CN" altLang="zh-CN" dirty="0" smtClean="0"/>
              <a:t>包含这些规则：</a:t>
            </a:r>
          </a:p>
          <a:p>
            <a:r>
              <a:rPr lang="en-US" altLang="zh-CN" i="1" dirty="0" smtClean="0"/>
              <a:t>p</a:t>
            </a:r>
            <a:r>
              <a:rPr lang="en-US" altLang="zh-CN" dirty="0" smtClean="0"/>
              <a:t>(</a:t>
            </a:r>
            <a:r>
              <a:rPr lang="en-US" altLang="zh-CN" i="1" dirty="0" smtClean="0"/>
              <a:t>f</a:t>
            </a:r>
            <a:r>
              <a:rPr lang="en-US" altLang="zh-CN" dirty="0" smtClean="0"/>
              <a:t>(</a:t>
            </a:r>
            <a:r>
              <a:rPr lang="en-US" altLang="zh-CN" i="1" dirty="0" smtClean="0"/>
              <a:t>a</a:t>
            </a:r>
            <a:r>
              <a:rPr lang="en-US" altLang="zh-CN" dirty="0" smtClean="0"/>
              <a:t>)) </a:t>
            </a:r>
            <a:r>
              <a:rPr lang="zh-CN" altLang="zh-CN" dirty="0" smtClean="0"/>
              <a:t>←</a:t>
            </a:r>
            <a:r>
              <a:rPr lang="en-US" altLang="zh-CN" i="1" dirty="0" smtClean="0"/>
              <a:t> p</a:t>
            </a:r>
            <a:r>
              <a:rPr lang="en-US" altLang="zh-CN" dirty="0" smtClean="0"/>
              <a:t>(</a:t>
            </a:r>
            <a:r>
              <a:rPr lang="en-US" altLang="zh-CN" i="1" dirty="0" smtClean="0"/>
              <a:t>a</a:t>
            </a:r>
            <a:r>
              <a:rPr lang="en-US" altLang="zh-CN" dirty="0" smtClean="0"/>
              <a:t>).</a:t>
            </a:r>
            <a:endParaRPr lang="zh-CN" altLang="zh-CN" dirty="0" smtClean="0"/>
          </a:p>
          <a:p>
            <a:r>
              <a:rPr lang="en-US" altLang="zh-CN" i="1" dirty="0" smtClean="0"/>
              <a:t>p</a:t>
            </a:r>
            <a:r>
              <a:rPr lang="en-US" altLang="zh-CN" dirty="0" smtClean="0"/>
              <a:t>(</a:t>
            </a:r>
            <a:r>
              <a:rPr lang="en-US" altLang="zh-CN" i="1" dirty="0" smtClean="0"/>
              <a:t>f</a:t>
            </a:r>
            <a:r>
              <a:rPr lang="en-US" altLang="zh-CN" dirty="0" smtClean="0"/>
              <a:t>(</a:t>
            </a:r>
            <a:r>
              <a:rPr lang="en-US" altLang="zh-CN" i="1" dirty="0" smtClean="0"/>
              <a:t>b</a:t>
            </a:r>
            <a:r>
              <a:rPr lang="en-US" altLang="zh-CN" dirty="0" smtClean="0"/>
              <a:t>)) </a:t>
            </a:r>
            <a:r>
              <a:rPr lang="zh-CN" altLang="zh-CN" dirty="0" smtClean="0"/>
              <a:t>←</a:t>
            </a:r>
            <a:r>
              <a:rPr lang="en-US" altLang="zh-CN" i="1" dirty="0" smtClean="0"/>
              <a:t> p</a:t>
            </a:r>
            <a:r>
              <a:rPr lang="en-US" altLang="zh-CN" dirty="0" smtClean="0"/>
              <a:t>(</a:t>
            </a:r>
            <a:r>
              <a:rPr lang="en-US" altLang="zh-CN" i="1" dirty="0" smtClean="0"/>
              <a:t>b</a:t>
            </a:r>
            <a:r>
              <a:rPr lang="en-US" altLang="zh-CN" dirty="0" smtClean="0"/>
              <a:t>).</a:t>
            </a:r>
            <a:endParaRPr lang="zh-CN" altLang="zh-CN" dirty="0" smtClean="0"/>
          </a:p>
          <a:p>
            <a:r>
              <a:rPr lang="en-US" altLang="zh-CN" i="1" dirty="0" smtClean="0"/>
              <a:t>p</a:t>
            </a:r>
            <a:r>
              <a:rPr lang="en-US" altLang="zh-CN" dirty="0" smtClean="0"/>
              <a:t>(</a:t>
            </a:r>
            <a:r>
              <a:rPr lang="en-US" altLang="zh-CN" i="1" dirty="0" smtClean="0"/>
              <a:t>f</a:t>
            </a:r>
            <a:r>
              <a:rPr lang="en-US" altLang="zh-CN" dirty="0" smtClean="0"/>
              <a:t>(</a:t>
            </a:r>
            <a:r>
              <a:rPr lang="en-US" altLang="zh-CN" i="1" dirty="0" smtClean="0"/>
              <a:t>f</a:t>
            </a:r>
            <a:r>
              <a:rPr lang="en-US" altLang="zh-CN" dirty="0" smtClean="0"/>
              <a:t>(</a:t>
            </a:r>
            <a:r>
              <a:rPr lang="en-US" altLang="zh-CN" i="1" dirty="0" smtClean="0"/>
              <a:t>a</a:t>
            </a:r>
            <a:r>
              <a:rPr lang="en-US" altLang="zh-CN" dirty="0" smtClean="0"/>
              <a:t>))) </a:t>
            </a:r>
            <a:r>
              <a:rPr lang="zh-CN" altLang="zh-CN" dirty="0" smtClean="0"/>
              <a:t>←</a:t>
            </a:r>
            <a:r>
              <a:rPr lang="en-US" altLang="zh-CN" i="1" dirty="0" smtClean="0"/>
              <a:t> p</a:t>
            </a:r>
            <a:r>
              <a:rPr lang="en-US" altLang="zh-CN" dirty="0" smtClean="0"/>
              <a:t>(</a:t>
            </a:r>
            <a:r>
              <a:rPr lang="en-US" altLang="zh-CN" i="1" dirty="0" smtClean="0"/>
              <a:t>f</a:t>
            </a:r>
            <a:r>
              <a:rPr lang="en-US" altLang="zh-CN" dirty="0" smtClean="0"/>
              <a:t>(</a:t>
            </a:r>
            <a:r>
              <a:rPr lang="en-US" altLang="zh-CN" i="1" dirty="0" smtClean="0"/>
              <a:t>a</a:t>
            </a:r>
            <a:r>
              <a:rPr lang="en-US" altLang="zh-CN" dirty="0" smtClean="0"/>
              <a:t>)).</a:t>
            </a:r>
            <a:endParaRPr lang="zh-CN" altLang="zh-CN" dirty="0" smtClean="0"/>
          </a:p>
          <a:p>
            <a:r>
              <a:rPr lang="en-US" altLang="zh-CN" i="1" dirty="0" smtClean="0"/>
              <a:t>p</a:t>
            </a:r>
            <a:r>
              <a:rPr lang="en-US" altLang="zh-CN" dirty="0" smtClean="0"/>
              <a:t>(</a:t>
            </a:r>
            <a:r>
              <a:rPr lang="en-US" altLang="zh-CN" i="1" dirty="0" smtClean="0"/>
              <a:t>f</a:t>
            </a:r>
            <a:r>
              <a:rPr lang="en-US" altLang="zh-CN" dirty="0" smtClean="0"/>
              <a:t>(</a:t>
            </a:r>
            <a:r>
              <a:rPr lang="en-US" altLang="zh-CN" i="1" dirty="0" smtClean="0"/>
              <a:t>f</a:t>
            </a:r>
            <a:r>
              <a:rPr lang="en-US" altLang="zh-CN" dirty="0" smtClean="0"/>
              <a:t>(</a:t>
            </a:r>
            <a:r>
              <a:rPr lang="en-US" altLang="zh-CN" i="1" dirty="0" smtClean="0"/>
              <a:t>b</a:t>
            </a:r>
            <a:r>
              <a:rPr lang="en-US" altLang="zh-CN" dirty="0" smtClean="0"/>
              <a:t>))) </a:t>
            </a:r>
            <a:r>
              <a:rPr lang="zh-CN" altLang="zh-CN" dirty="0" smtClean="0"/>
              <a:t>←</a:t>
            </a:r>
            <a:r>
              <a:rPr lang="en-US" altLang="zh-CN" i="1" dirty="0" smtClean="0"/>
              <a:t> p</a:t>
            </a:r>
            <a:r>
              <a:rPr lang="en-US" altLang="zh-CN" dirty="0" smtClean="0"/>
              <a:t>(</a:t>
            </a:r>
            <a:r>
              <a:rPr lang="en-US" altLang="zh-CN" i="1" dirty="0" smtClean="0"/>
              <a:t>f</a:t>
            </a:r>
            <a:r>
              <a:rPr lang="en-US" altLang="zh-CN" dirty="0" smtClean="0"/>
              <a:t>(</a:t>
            </a:r>
            <a:r>
              <a:rPr lang="en-US" altLang="zh-CN" i="1" dirty="0" smtClean="0"/>
              <a:t>b</a:t>
            </a:r>
            <a:r>
              <a:rPr lang="en-US" altLang="zh-CN" dirty="0" smtClean="0"/>
              <a:t>)).</a:t>
            </a:r>
            <a:endParaRPr lang="zh-CN" altLang="zh-CN" dirty="0" smtClean="0"/>
          </a:p>
          <a:p>
            <a:r>
              <a:rPr lang="en-US" altLang="zh-CN" dirty="0" smtClean="0"/>
              <a:t>...</a:t>
            </a:r>
            <a:endParaRPr lang="zh-CN" altLang="zh-CN" dirty="0" smtClean="0"/>
          </a:p>
          <a:p>
            <a:r>
              <a:rPr lang="zh-CN" altLang="zh-CN" dirty="0" smtClean="0"/>
              <a:t>对于一个</a:t>
            </a:r>
            <a:r>
              <a:rPr lang="en-US" altLang="zh-CN" dirty="0" err="1" smtClean="0"/>
              <a:t>AnsProlog</a:t>
            </a:r>
            <a:r>
              <a:rPr lang="zh-CN" altLang="zh-CN" dirty="0" smtClean="0"/>
              <a:t>程序Π：</a:t>
            </a:r>
          </a:p>
          <a:p>
            <a:r>
              <a:rPr lang="en-US" altLang="zh-CN" i="1" dirty="0" smtClean="0"/>
              <a:t>ground</a:t>
            </a:r>
            <a:r>
              <a:rPr lang="en-US" altLang="zh-CN" dirty="0" smtClean="0"/>
              <a:t>(</a:t>
            </a:r>
            <a:r>
              <a:rPr lang="zh-CN" altLang="zh-CN" dirty="0" smtClean="0"/>
              <a:t>Π</a:t>
            </a:r>
            <a:r>
              <a:rPr lang="en-US" altLang="zh-CN" i="1" dirty="0" smtClean="0"/>
              <a:t>, ℒ</a:t>
            </a:r>
            <a:r>
              <a:rPr lang="en-US" altLang="zh-CN" dirty="0" smtClean="0"/>
              <a:t>) = </a:t>
            </a:r>
            <a:r>
              <a:rPr lang="zh-CN" altLang="zh-CN" dirty="0" smtClean="0"/>
              <a:t>∪</a:t>
            </a:r>
            <a:r>
              <a:rPr lang="en-US" altLang="zh-CN" i="1" dirty="0" smtClean="0"/>
              <a:t>r</a:t>
            </a:r>
            <a:r>
              <a:rPr lang="zh-CN" altLang="zh-CN" i="1" dirty="0" smtClean="0"/>
              <a:t>∈</a:t>
            </a:r>
            <a:r>
              <a:rPr lang="zh-CN" altLang="zh-CN" dirty="0" smtClean="0"/>
              <a:t>Π </a:t>
            </a:r>
            <a:r>
              <a:rPr lang="en-US" altLang="zh-CN" i="1" dirty="0" smtClean="0"/>
              <a:t>ground</a:t>
            </a:r>
            <a:r>
              <a:rPr lang="en-US" altLang="zh-CN" dirty="0" smtClean="0"/>
              <a:t>(</a:t>
            </a:r>
            <a:r>
              <a:rPr lang="en-US" altLang="zh-CN" i="1" dirty="0" smtClean="0"/>
              <a:t>r, ℒ</a:t>
            </a:r>
            <a:r>
              <a:rPr lang="en-US" altLang="zh-CN" dirty="0" smtClean="0"/>
              <a:t>)</a:t>
            </a:r>
            <a:endParaRPr lang="zh-CN" altLang="zh-CN" dirty="0" smtClean="0"/>
          </a:p>
          <a:p>
            <a:r>
              <a:rPr lang="en-US" altLang="zh-CN" i="1" dirty="0" smtClean="0"/>
              <a:t>ℒ</a:t>
            </a:r>
            <a:r>
              <a:rPr lang="en-US" altLang="zh-CN" dirty="0" smtClean="0"/>
              <a:t> (</a:t>
            </a:r>
            <a:r>
              <a:rPr lang="zh-CN" altLang="zh-CN" dirty="0" smtClean="0"/>
              <a:t>Π</a:t>
            </a:r>
            <a:r>
              <a:rPr lang="en-US" altLang="zh-CN" dirty="0" smtClean="0"/>
              <a:t>)</a:t>
            </a:r>
            <a:r>
              <a:rPr lang="zh-CN" altLang="en-US" dirty="0" smtClean="0"/>
              <a:t>指的是</a:t>
            </a:r>
            <a:r>
              <a:rPr lang="zh-CN" altLang="zh-CN" dirty="0" smtClean="0"/>
              <a:t>由</a:t>
            </a:r>
            <a:r>
              <a:rPr lang="en-US" altLang="zh-CN" dirty="0" smtClean="0"/>
              <a:t>Π</a:t>
            </a:r>
            <a:r>
              <a:rPr lang="zh-CN" altLang="zh-CN" dirty="0" smtClean="0"/>
              <a:t>中出现的谓词、函数和常量所定义的语言。</a:t>
            </a:r>
          </a:p>
          <a:p>
            <a:r>
              <a:rPr lang="en-US" altLang="zh-CN" i="1" dirty="0" smtClean="0"/>
              <a:t>ground</a:t>
            </a:r>
            <a:r>
              <a:rPr lang="en-US" altLang="zh-CN" dirty="0" smtClean="0"/>
              <a:t>(</a:t>
            </a:r>
            <a:r>
              <a:rPr lang="el-GR" altLang="zh-CN" dirty="0" smtClean="0"/>
              <a:t>Π)</a:t>
            </a:r>
            <a:r>
              <a:rPr lang="el-GR" altLang="zh-CN" i="1" dirty="0" smtClean="0"/>
              <a:t> = </a:t>
            </a:r>
            <a:r>
              <a:rPr lang="zh-CN" altLang="zh-CN" dirty="0" smtClean="0"/>
              <a:t>∪ </a:t>
            </a:r>
            <a:r>
              <a:rPr lang="en-US" altLang="zh-CN" i="1" dirty="0" smtClean="0"/>
              <a:t>r∈</a:t>
            </a:r>
            <a:r>
              <a:rPr lang="el-GR" altLang="zh-CN" dirty="0" smtClean="0"/>
              <a:t>Π</a:t>
            </a:r>
            <a:r>
              <a:rPr lang="el-GR" altLang="zh-CN" i="1" dirty="0" smtClean="0"/>
              <a:t> </a:t>
            </a:r>
            <a:r>
              <a:rPr lang="en-US" altLang="zh-CN" i="1" dirty="0" smtClean="0"/>
              <a:t>ground</a:t>
            </a:r>
            <a:r>
              <a:rPr lang="en-US" altLang="zh-CN" dirty="0" smtClean="0"/>
              <a:t>(</a:t>
            </a:r>
            <a:r>
              <a:rPr lang="en-US" altLang="zh-CN" i="1" dirty="0" smtClean="0"/>
              <a:t>r, ℒ</a:t>
            </a:r>
            <a:r>
              <a:rPr lang="en-US" altLang="zh-CN" dirty="0" smtClean="0"/>
              <a:t>(</a:t>
            </a:r>
            <a:r>
              <a:rPr lang="el-GR" altLang="zh-CN" dirty="0" smtClean="0"/>
              <a:t>Π))</a:t>
            </a:r>
            <a:r>
              <a:rPr lang="el-GR" altLang="zh-CN" i="1" dirty="0" smtClean="0"/>
              <a:t>.</a:t>
            </a:r>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16</a:t>
            </a:fld>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例子</a:t>
            </a:r>
            <a:endParaRPr lang="zh-CN" altLang="en-US" dirty="0"/>
          </a:p>
        </p:txBody>
      </p:sp>
      <p:sp>
        <p:nvSpPr>
          <p:cNvPr id="3" name="内容占位符 2"/>
          <p:cNvSpPr>
            <a:spLocks noGrp="1"/>
          </p:cNvSpPr>
          <p:nvPr>
            <p:ph idx="1"/>
          </p:nvPr>
        </p:nvSpPr>
        <p:spPr>
          <a:xfrm>
            <a:off x="457200" y="1214422"/>
            <a:ext cx="8229600" cy="4911741"/>
          </a:xfrm>
        </p:spPr>
        <p:txBody>
          <a:bodyPr>
            <a:normAutofit fontScale="77500" lnSpcReduction="20000"/>
          </a:bodyPr>
          <a:lstStyle/>
          <a:p>
            <a:r>
              <a:rPr lang="zh-CN" altLang="zh-CN" dirty="0" smtClean="0"/>
              <a:t>Π：</a:t>
            </a:r>
          </a:p>
          <a:p>
            <a:pPr lvl="2">
              <a:buNone/>
            </a:pPr>
            <a:r>
              <a:rPr lang="en-US" altLang="zh-CN" i="1" dirty="0" smtClean="0"/>
              <a:t>p</a:t>
            </a:r>
            <a:r>
              <a:rPr lang="en-US" altLang="zh-CN" dirty="0" smtClean="0"/>
              <a:t>(</a:t>
            </a:r>
            <a:r>
              <a:rPr lang="en-US" altLang="zh-CN" i="1" dirty="0" smtClean="0"/>
              <a:t>a</a:t>
            </a:r>
            <a:r>
              <a:rPr lang="en-US" altLang="zh-CN" dirty="0" smtClean="0"/>
              <a:t>)</a:t>
            </a:r>
            <a:endParaRPr lang="zh-CN" altLang="zh-CN" dirty="0" smtClean="0"/>
          </a:p>
          <a:p>
            <a:pPr lvl="2">
              <a:buNone/>
            </a:pPr>
            <a:r>
              <a:rPr lang="en-US" altLang="zh-CN" i="1" dirty="0" smtClean="0"/>
              <a:t>p</a:t>
            </a:r>
            <a:r>
              <a:rPr lang="en-US" altLang="zh-CN" dirty="0" smtClean="0"/>
              <a:t>(</a:t>
            </a:r>
            <a:r>
              <a:rPr lang="en-US" altLang="zh-CN" i="1" dirty="0" smtClean="0"/>
              <a:t>b</a:t>
            </a:r>
            <a:r>
              <a:rPr lang="en-US" altLang="zh-CN" dirty="0" smtClean="0"/>
              <a:t>)</a:t>
            </a:r>
            <a:endParaRPr lang="zh-CN" altLang="zh-CN" dirty="0" smtClean="0"/>
          </a:p>
          <a:p>
            <a:pPr lvl="2">
              <a:buNone/>
            </a:pPr>
            <a:r>
              <a:rPr lang="en-US" altLang="zh-CN" i="1" dirty="0" smtClean="0"/>
              <a:t>p</a:t>
            </a:r>
            <a:r>
              <a:rPr lang="en-US" altLang="zh-CN" dirty="0" smtClean="0"/>
              <a:t>(</a:t>
            </a:r>
            <a:r>
              <a:rPr lang="en-US" altLang="zh-CN" i="1" dirty="0" smtClean="0"/>
              <a:t>c</a:t>
            </a:r>
            <a:r>
              <a:rPr lang="en-US" altLang="zh-CN" dirty="0" smtClean="0"/>
              <a:t>)</a:t>
            </a:r>
            <a:endParaRPr lang="zh-CN" altLang="zh-CN" dirty="0" smtClean="0"/>
          </a:p>
          <a:p>
            <a:pPr lvl="2">
              <a:buNone/>
            </a:pPr>
            <a:r>
              <a:rPr lang="en-US" altLang="zh-CN" i="1" dirty="0" smtClean="0"/>
              <a:t>p</a:t>
            </a:r>
            <a:r>
              <a:rPr lang="en-US" altLang="zh-CN" dirty="0" smtClean="0"/>
              <a:t>(</a:t>
            </a:r>
            <a:r>
              <a:rPr lang="en-US" altLang="zh-CN" i="1" dirty="0" smtClean="0"/>
              <a:t>f</a:t>
            </a:r>
            <a:r>
              <a:rPr lang="en-US" altLang="zh-CN" dirty="0" smtClean="0"/>
              <a:t>(</a:t>
            </a:r>
            <a:r>
              <a:rPr lang="en-US" altLang="zh-CN" i="1" dirty="0" smtClean="0"/>
              <a:t>X</a:t>
            </a:r>
            <a:r>
              <a:rPr lang="en-US" altLang="zh-CN" dirty="0" smtClean="0"/>
              <a:t>)) </a:t>
            </a:r>
            <a:r>
              <a:rPr lang="zh-CN" altLang="zh-CN" dirty="0" smtClean="0"/>
              <a:t>←</a:t>
            </a:r>
            <a:r>
              <a:rPr lang="zh-CN" altLang="zh-CN" i="1" dirty="0" smtClean="0"/>
              <a:t> </a:t>
            </a:r>
            <a:r>
              <a:rPr lang="en-US" altLang="zh-CN" i="1" dirty="0" smtClean="0"/>
              <a:t>p</a:t>
            </a:r>
            <a:r>
              <a:rPr lang="en-US" altLang="zh-CN" dirty="0" smtClean="0"/>
              <a:t>(</a:t>
            </a:r>
            <a:r>
              <a:rPr lang="en-US" altLang="zh-CN" i="1" dirty="0" smtClean="0"/>
              <a:t>X</a:t>
            </a:r>
            <a:r>
              <a:rPr lang="en-US" altLang="zh-CN" dirty="0" smtClean="0"/>
              <a:t>)</a:t>
            </a:r>
            <a:endParaRPr lang="zh-CN" altLang="zh-CN" dirty="0" smtClean="0"/>
          </a:p>
          <a:p>
            <a:r>
              <a:rPr lang="en-US" altLang="zh-CN" i="1" dirty="0" smtClean="0"/>
              <a:t>ground</a:t>
            </a:r>
            <a:r>
              <a:rPr lang="en-US" altLang="zh-CN" dirty="0" smtClean="0"/>
              <a:t>(</a:t>
            </a:r>
            <a:r>
              <a:rPr lang="zh-CN" altLang="zh-CN" dirty="0" smtClean="0"/>
              <a:t>Π</a:t>
            </a:r>
            <a:r>
              <a:rPr lang="en-US" altLang="zh-CN" dirty="0" smtClean="0"/>
              <a:t>)</a:t>
            </a:r>
            <a:r>
              <a:rPr lang="zh-CN" altLang="zh-CN" dirty="0" smtClean="0"/>
              <a:t>：</a:t>
            </a:r>
          </a:p>
          <a:p>
            <a:pPr lvl="2">
              <a:buNone/>
            </a:pPr>
            <a:r>
              <a:rPr lang="en-US" altLang="zh-CN" i="1" dirty="0" smtClean="0"/>
              <a:t>p</a:t>
            </a:r>
            <a:r>
              <a:rPr lang="en-US" altLang="zh-CN" dirty="0" smtClean="0"/>
              <a:t>(</a:t>
            </a:r>
            <a:r>
              <a:rPr lang="en-US" altLang="zh-CN" i="1" dirty="0" smtClean="0"/>
              <a:t>a</a:t>
            </a:r>
            <a:r>
              <a:rPr lang="en-US" altLang="zh-CN" dirty="0" smtClean="0"/>
              <a:t>) </a:t>
            </a:r>
            <a:r>
              <a:rPr lang="zh-CN" altLang="zh-CN" dirty="0" smtClean="0"/>
              <a:t>←</a:t>
            </a:r>
          </a:p>
          <a:p>
            <a:pPr lvl="2">
              <a:buNone/>
            </a:pPr>
            <a:r>
              <a:rPr lang="en-US" altLang="zh-CN" i="1" dirty="0" smtClean="0"/>
              <a:t>p</a:t>
            </a:r>
            <a:r>
              <a:rPr lang="en-US" altLang="zh-CN" dirty="0" smtClean="0"/>
              <a:t>(</a:t>
            </a:r>
            <a:r>
              <a:rPr lang="en-US" altLang="zh-CN" i="1" dirty="0" smtClean="0"/>
              <a:t>b</a:t>
            </a:r>
            <a:r>
              <a:rPr lang="en-US" altLang="zh-CN" dirty="0" smtClean="0"/>
              <a:t>) </a:t>
            </a:r>
            <a:r>
              <a:rPr lang="zh-CN" altLang="zh-CN" dirty="0" smtClean="0"/>
              <a:t>←</a:t>
            </a:r>
          </a:p>
          <a:p>
            <a:pPr lvl="2">
              <a:buNone/>
            </a:pPr>
            <a:r>
              <a:rPr lang="en-US" altLang="zh-CN" i="1" dirty="0" smtClean="0"/>
              <a:t>p</a:t>
            </a:r>
            <a:r>
              <a:rPr lang="en-US" altLang="zh-CN" dirty="0" smtClean="0"/>
              <a:t>(</a:t>
            </a:r>
            <a:r>
              <a:rPr lang="en-US" altLang="zh-CN" i="1" dirty="0" smtClean="0"/>
              <a:t>c</a:t>
            </a:r>
            <a:r>
              <a:rPr lang="en-US" altLang="zh-CN" dirty="0" smtClean="0"/>
              <a:t>) </a:t>
            </a:r>
            <a:r>
              <a:rPr lang="zh-CN" altLang="zh-CN" dirty="0" smtClean="0"/>
              <a:t>←</a:t>
            </a:r>
          </a:p>
          <a:p>
            <a:pPr lvl="2">
              <a:buNone/>
            </a:pPr>
            <a:r>
              <a:rPr lang="en-US" altLang="zh-CN" i="1" dirty="0" smtClean="0"/>
              <a:t>p</a:t>
            </a:r>
            <a:r>
              <a:rPr lang="en-US" altLang="zh-CN" dirty="0" smtClean="0"/>
              <a:t>(</a:t>
            </a:r>
            <a:r>
              <a:rPr lang="en-US" altLang="zh-CN" i="1" dirty="0" smtClean="0"/>
              <a:t>f</a:t>
            </a:r>
            <a:r>
              <a:rPr lang="en-US" altLang="zh-CN" dirty="0" smtClean="0"/>
              <a:t>(</a:t>
            </a:r>
            <a:r>
              <a:rPr lang="en-US" altLang="zh-CN" i="1" dirty="0" smtClean="0"/>
              <a:t>a</a:t>
            </a:r>
            <a:r>
              <a:rPr lang="en-US" altLang="zh-CN" dirty="0" smtClean="0"/>
              <a:t>)) </a:t>
            </a:r>
            <a:r>
              <a:rPr lang="zh-CN" altLang="zh-CN" dirty="0" smtClean="0"/>
              <a:t>←</a:t>
            </a:r>
            <a:r>
              <a:rPr lang="zh-CN" altLang="zh-CN" i="1" dirty="0" smtClean="0"/>
              <a:t> </a:t>
            </a:r>
            <a:r>
              <a:rPr lang="en-US" altLang="zh-CN" i="1" dirty="0" smtClean="0"/>
              <a:t>p</a:t>
            </a:r>
            <a:r>
              <a:rPr lang="en-US" altLang="zh-CN" dirty="0" smtClean="0"/>
              <a:t>(</a:t>
            </a:r>
            <a:r>
              <a:rPr lang="en-US" altLang="zh-CN" i="1" dirty="0" smtClean="0"/>
              <a:t>a</a:t>
            </a:r>
            <a:r>
              <a:rPr lang="en-US" altLang="zh-CN" dirty="0" smtClean="0"/>
              <a:t>)</a:t>
            </a:r>
            <a:endParaRPr lang="zh-CN" altLang="zh-CN" dirty="0" smtClean="0"/>
          </a:p>
          <a:p>
            <a:pPr lvl="2">
              <a:buNone/>
            </a:pPr>
            <a:r>
              <a:rPr lang="en-US" altLang="zh-CN" i="1" dirty="0" smtClean="0"/>
              <a:t>p</a:t>
            </a:r>
            <a:r>
              <a:rPr lang="en-US" altLang="zh-CN" dirty="0" smtClean="0"/>
              <a:t>(</a:t>
            </a:r>
            <a:r>
              <a:rPr lang="en-US" altLang="zh-CN" i="1" dirty="0" smtClean="0"/>
              <a:t>f</a:t>
            </a:r>
            <a:r>
              <a:rPr lang="en-US" altLang="zh-CN" dirty="0" smtClean="0"/>
              <a:t>(</a:t>
            </a:r>
            <a:r>
              <a:rPr lang="en-US" altLang="zh-CN" i="1" dirty="0" smtClean="0"/>
              <a:t>b</a:t>
            </a:r>
            <a:r>
              <a:rPr lang="en-US" altLang="zh-CN" dirty="0" smtClean="0"/>
              <a:t>)) </a:t>
            </a:r>
            <a:r>
              <a:rPr lang="zh-CN" altLang="zh-CN" dirty="0" smtClean="0"/>
              <a:t>←</a:t>
            </a:r>
            <a:r>
              <a:rPr lang="zh-CN" altLang="zh-CN" i="1" dirty="0" smtClean="0"/>
              <a:t> </a:t>
            </a:r>
            <a:r>
              <a:rPr lang="en-US" altLang="zh-CN" i="1" dirty="0" smtClean="0"/>
              <a:t>p</a:t>
            </a:r>
            <a:r>
              <a:rPr lang="en-US" altLang="zh-CN" dirty="0" smtClean="0"/>
              <a:t>(</a:t>
            </a:r>
            <a:r>
              <a:rPr lang="en-US" altLang="zh-CN" i="1" dirty="0" smtClean="0"/>
              <a:t>b</a:t>
            </a:r>
            <a:r>
              <a:rPr lang="en-US" altLang="zh-CN" dirty="0" smtClean="0"/>
              <a:t>)</a:t>
            </a:r>
            <a:endParaRPr lang="zh-CN" altLang="zh-CN" dirty="0" smtClean="0"/>
          </a:p>
          <a:p>
            <a:pPr lvl="2">
              <a:buNone/>
            </a:pPr>
            <a:r>
              <a:rPr lang="en-US" altLang="zh-CN" i="1" dirty="0" smtClean="0"/>
              <a:t>p</a:t>
            </a:r>
            <a:r>
              <a:rPr lang="en-US" altLang="zh-CN" dirty="0" smtClean="0"/>
              <a:t>(</a:t>
            </a:r>
            <a:r>
              <a:rPr lang="en-US" altLang="zh-CN" i="1" dirty="0" smtClean="0"/>
              <a:t>f</a:t>
            </a:r>
            <a:r>
              <a:rPr lang="en-US" altLang="zh-CN" dirty="0" smtClean="0"/>
              <a:t>(</a:t>
            </a:r>
            <a:r>
              <a:rPr lang="en-US" altLang="zh-CN" i="1" dirty="0" smtClean="0"/>
              <a:t>c</a:t>
            </a:r>
            <a:r>
              <a:rPr lang="en-US" altLang="zh-CN" dirty="0" smtClean="0"/>
              <a:t>)) </a:t>
            </a:r>
            <a:r>
              <a:rPr lang="zh-CN" altLang="zh-CN" dirty="0" smtClean="0"/>
              <a:t>←</a:t>
            </a:r>
            <a:r>
              <a:rPr lang="zh-CN" altLang="zh-CN" i="1" dirty="0" smtClean="0"/>
              <a:t> </a:t>
            </a:r>
            <a:r>
              <a:rPr lang="en-US" altLang="zh-CN" i="1" dirty="0" smtClean="0"/>
              <a:t>p</a:t>
            </a:r>
            <a:r>
              <a:rPr lang="en-US" altLang="zh-CN" dirty="0" smtClean="0"/>
              <a:t>(</a:t>
            </a:r>
            <a:r>
              <a:rPr lang="en-US" altLang="zh-CN" i="1" dirty="0" smtClean="0"/>
              <a:t>c</a:t>
            </a:r>
            <a:r>
              <a:rPr lang="en-US" altLang="zh-CN" dirty="0" smtClean="0"/>
              <a:t>)</a:t>
            </a:r>
            <a:endParaRPr lang="zh-CN" altLang="zh-CN" dirty="0" smtClean="0"/>
          </a:p>
          <a:p>
            <a:pPr lvl="2">
              <a:buNone/>
            </a:pPr>
            <a:r>
              <a:rPr lang="en-US" altLang="zh-CN" i="1" dirty="0" smtClean="0"/>
              <a:t>p</a:t>
            </a:r>
            <a:r>
              <a:rPr lang="en-US" altLang="zh-CN" dirty="0" smtClean="0"/>
              <a:t>(</a:t>
            </a:r>
            <a:r>
              <a:rPr lang="en-US" altLang="zh-CN" i="1" dirty="0" smtClean="0"/>
              <a:t>f</a:t>
            </a:r>
            <a:r>
              <a:rPr lang="en-US" altLang="zh-CN" dirty="0" smtClean="0"/>
              <a:t>(</a:t>
            </a:r>
            <a:r>
              <a:rPr lang="en-US" altLang="zh-CN" i="1" dirty="0" smtClean="0"/>
              <a:t>f</a:t>
            </a:r>
            <a:r>
              <a:rPr lang="en-US" altLang="zh-CN" dirty="0" smtClean="0"/>
              <a:t>(</a:t>
            </a:r>
            <a:r>
              <a:rPr lang="en-US" altLang="zh-CN" i="1" dirty="0" smtClean="0"/>
              <a:t>a</a:t>
            </a:r>
            <a:r>
              <a:rPr lang="en-US" altLang="zh-CN" dirty="0" smtClean="0"/>
              <a:t>))) </a:t>
            </a:r>
            <a:r>
              <a:rPr lang="zh-CN" altLang="zh-CN" dirty="0" smtClean="0"/>
              <a:t>←</a:t>
            </a:r>
            <a:r>
              <a:rPr lang="zh-CN" altLang="zh-CN" i="1" dirty="0" smtClean="0"/>
              <a:t> </a:t>
            </a:r>
            <a:r>
              <a:rPr lang="en-US" altLang="zh-CN" i="1" dirty="0" smtClean="0"/>
              <a:t>p</a:t>
            </a:r>
            <a:r>
              <a:rPr lang="en-US" altLang="zh-CN" dirty="0" smtClean="0"/>
              <a:t>(</a:t>
            </a:r>
            <a:r>
              <a:rPr lang="en-US" altLang="zh-CN" i="1" dirty="0" smtClean="0"/>
              <a:t>f</a:t>
            </a:r>
            <a:r>
              <a:rPr lang="en-US" altLang="zh-CN" dirty="0" smtClean="0"/>
              <a:t>(</a:t>
            </a:r>
            <a:r>
              <a:rPr lang="en-US" altLang="zh-CN" i="1" dirty="0" smtClean="0"/>
              <a:t>a</a:t>
            </a:r>
            <a:r>
              <a:rPr lang="en-US" altLang="zh-CN" dirty="0" smtClean="0"/>
              <a:t>))</a:t>
            </a:r>
            <a:endParaRPr lang="zh-CN" altLang="zh-CN" dirty="0" smtClean="0"/>
          </a:p>
          <a:p>
            <a:pPr lvl="2">
              <a:buNone/>
            </a:pPr>
            <a:r>
              <a:rPr lang="en-US" altLang="zh-CN" i="1" dirty="0" smtClean="0"/>
              <a:t>p</a:t>
            </a:r>
            <a:r>
              <a:rPr lang="en-US" altLang="zh-CN" dirty="0" smtClean="0"/>
              <a:t>(</a:t>
            </a:r>
            <a:r>
              <a:rPr lang="en-US" altLang="zh-CN" i="1" dirty="0" smtClean="0"/>
              <a:t>f</a:t>
            </a:r>
            <a:r>
              <a:rPr lang="en-US" altLang="zh-CN" dirty="0" smtClean="0"/>
              <a:t>(</a:t>
            </a:r>
            <a:r>
              <a:rPr lang="en-US" altLang="zh-CN" i="1" dirty="0" smtClean="0"/>
              <a:t>f</a:t>
            </a:r>
            <a:r>
              <a:rPr lang="en-US" altLang="zh-CN" dirty="0" smtClean="0"/>
              <a:t>(</a:t>
            </a:r>
            <a:r>
              <a:rPr lang="en-US" altLang="zh-CN" i="1" dirty="0" smtClean="0"/>
              <a:t>b</a:t>
            </a:r>
            <a:r>
              <a:rPr lang="en-US" altLang="zh-CN" dirty="0" smtClean="0"/>
              <a:t>))) </a:t>
            </a:r>
            <a:r>
              <a:rPr lang="zh-CN" altLang="zh-CN" dirty="0" smtClean="0"/>
              <a:t>←</a:t>
            </a:r>
            <a:r>
              <a:rPr lang="zh-CN" altLang="zh-CN" i="1" dirty="0" smtClean="0"/>
              <a:t> </a:t>
            </a:r>
            <a:r>
              <a:rPr lang="en-US" altLang="zh-CN" i="1" dirty="0" smtClean="0"/>
              <a:t>p</a:t>
            </a:r>
            <a:r>
              <a:rPr lang="en-US" altLang="zh-CN" dirty="0" smtClean="0"/>
              <a:t>(</a:t>
            </a:r>
            <a:r>
              <a:rPr lang="en-US" altLang="zh-CN" i="1" dirty="0" smtClean="0"/>
              <a:t>f</a:t>
            </a:r>
            <a:r>
              <a:rPr lang="en-US" altLang="zh-CN" dirty="0" smtClean="0"/>
              <a:t>(</a:t>
            </a:r>
            <a:r>
              <a:rPr lang="en-US" altLang="zh-CN" i="1" dirty="0" smtClean="0"/>
              <a:t>b</a:t>
            </a:r>
            <a:r>
              <a:rPr lang="en-US" altLang="zh-CN" dirty="0" smtClean="0"/>
              <a:t>))</a:t>
            </a:r>
            <a:endParaRPr lang="zh-CN" altLang="zh-CN" dirty="0" smtClean="0"/>
          </a:p>
          <a:p>
            <a:pPr lvl="2">
              <a:buNone/>
            </a:pPr>
            <a:r>
              <a:rPr lang="en-US" altLang="zh-CN" i="1" dirty="0" smtClean="0"/>
              <a:t>p</a:t>
            </a:r>
            <a:r>
              <a:rPr lang="en-US" altLang="zh-CN" dirty="0" smtClean="0"/>
              <a:t>(</a:t>
            </a:r>
            <a:r>
              <a:rPr lang="en-US" altLang="zh-CN" i="1" dirty="0" smtClean="0"/>
              <a:t>f</a:t>
            </a:r>
            <a:r>
              <a:rPr lang="en-US" altLang="zh-CN" dirty="0" smtClean="0"/>
              <a:t>(</a:t>
            </a:r>
            <a:r>
              <a:rPr lang="en-US" altLang="zh-CN" i="1" dirty="0" smtClean="0"/>
              <a:t>f</a:t>
            </a:r>
            <a:r>
              <a:rPr lang="en-US" altLang="zh-CN" dirty="0" smtClean="0"/>
              <a:t>(</a:t>
            </a:r>
            <a:r>
              <a:rPr lang="en-US" altLang="zh-CN" i="1" dirty="0" smtClean="0"/>
              <a:t>c</a:t>
            </a:r>
            <a:r>
              <a:rPr lang="en-US" altLang="zh-CN" dirty="0" smtClean="0"/>
              <a:t>))) </a:t>
            </a:r>
            <a:r>
              <a:rPr lang="zh-CN" altLang="zh-CN" dirty="0" smtClean="0"/>
              <a:t>←</a:t>
            </a:r>
            <a:r>
              <a:rPr lang="zh-CN" altLang="zh-CN" i="1" dirty="0" smtClean="0"/>
              <a:t> </a:t>
            </a:r>
            <a:r>
              <a:rPr lang="en-US" altLang="zh-CN" i="1" dirty="0" smtClean="0"/>
              <a:t>p</a:t>
            </a:r>
            <a:r>
              <a:rPr lang="en-US" altLang="zh-CN" dirty="0" smtClean="0"/>
              <a:t>(</a:t>
            </a:r>
            <a:r>
              <a:rPr lang="en-US" altLang="zh-CN" i="1" dirty="0" smtClean="0"/>
              <a:t>f</a:t>
            </a:r>
            <a:r>
              <a:rPr lang="en-US" altLang="zh-CN" dirty="0" smtClean="0"/>
              <a:t>(</a:t>
            </a:r>
            <a:r>
              <a:rPr lang="en-US" altLang="zh-CN" i="1" dirty="0" smtClean="0"/>
              <a:t>c</a:t>
            </a:r>
            <a:r>
              <a:rPr lang="en-US" altLang="zh-CN" dirty="0" smtClean="0"/>
              <a:t>))</a:t>
            </a:r>
            <a:endParaRPr lang="zh-CN" altLang="zh-CN" dirty="0" smtClean="0"/>
          </a:p>
          <a:p>
            <a:pPr lvl="2">
              <a:buNone/>
            </a:pPr>
            <a:r>
              <a:rPr lang="en-US" altLang="zh-CN" dirty="0" smtClean="0"/>
              <a:t>...</a:t>
            </a:r>
            <a:endParaRPr lang="zh-CN" altLang="zh-CN" dirty="0" smtClean="0"/>
          </a:p>
          <a:p>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17</a:t>
            </a:fld>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smtClean="0"/>
              <a:t>AnsProlog</a:t>
            </a:r>
            <a:r>
              <a:rPr lang="zh-CN" altLang="en-US" baseline="30000" dirty="0" smtClean="0"/>
              <a:t>*</a:t>
            </a:r>
            <a:r>
              <a:rPr lang="zh-CN" altLang="en-US" dirty="0" smtClean="0"/>
              <a:t>程序的种类</a:t>
            </a:r>
            <a:endParaRPr lang="zh-CN" altLang="en-US" dirty="0"/>
          </a:p>
        </p:txBody>
      </p:sp>
      <p:sp>
        <p:nvSpPr>
          <p:cNvPr id="3" name="内容占位符 2"/>
          <p:cNvSpPr>
            <a:spLocks noGrp="1"/>
          </p:cNvSpPr>
          <p:nvPr>
            <p:ph idx="1"/>
          </p:nvPr>
        </p:nvSpPr>
        <p:spPr/>
        <p:txBody>
          <a:bodyPr/>
          <a:lstStyle/>
          <a:p>
            <a:r>
              <a:rPr lang="en-US" altLang="zh-CN" dirty="0" smtClean="0"/>
              <a:t>*</a:t>
            </a:r>
            <a:r>
              <a:rPr lang="zh-CN" altLang="en-US" dirty="0" smtClean="0"/>
              <a:t>指的是</a:t>
            </a:r>
            <a:r>
              <a:rPr lang="en-US" altLang="zh-CN" dirty="0" smtClean="0"/>
              <a:t>{</a:t>
            </a:r>
            <a:r>
              <a:rPr lang="zh-CN" altLang="zh-CN" dirty="0" smtClean="0"/>
              <a:t>￢</a:t>
            </a:r>
            <a:r>
              <a:rPr lang="zh-CN" altLang="en-US" dirty="0" smtClean="0"/>
              <a:t>，</a:t>
            </a:r>
            <a:r>
              <a:rPr lang="zh-CN" altLang="zh-CN" dirty="0" smtClean="0"/>
              <a:t>⊥</a:t>
            </a:r>
            <a:r>
              <a:rPr lang="zh-CN" altLang="en-US" dirty="0" smtClean="0"/>
              <a:t>，</a:t>
            </a:r>
            <a:r>
              <a:rPr lang="en-US" altLang="zh-CN" dirty="0" smtClean="0"/>
              <a:t>or</a:t>
            </a:r>
            <a:r>
              <a:rPr lang="zh-CN" altLang="en-US" dirty="0" smtClean="0"/>
              <a:t>，</a:t>
            </a:r>
            <a:r>
              <a:rPr lang="en-US" altLang="zh-CN" dirty="0" smtClean="0"/>
              <a:t>-not}</a:t>
            </a:r>
            <a:r>
              <a:rPr lang="zh-CN" altLang="en-US" dirty="0" smtClean="0"/>
              <a:t>中元素的任意组合。例如：</a:t>
            </a:r>
            <a:endParaRPr lang="en-US" altLang="zh-CN" dirty="0" smtClean="0"/>
          </a:p>
          <a:p>
            <a:r>
              <a:rPr lang="en-US" altLang="zh-CN" dirty="0" err="1" smtClean="0"/>
              <a:t>AnsProlog</a:t>
            </a:r>
            <a:r>
              <a:rPr lang="zh-CN" altLang="zh-CN" dirty="0" smtClean="0"/>
              <a:t>程序</a:t>
            </a:r>
            <a:endParaRPr lang="en-US" altLang="zh-CN" dirty="0" smtClean="0"/>
          </a:p>
          <a:p>
            <a:r>
              <a:rPr lang="en-US" altLang="zh-CN" dirty="0" err="1" smtClean="0"/>
              <a:t>AnsProlog</a:t>
            </a:r>
            <a:r>
              <a:rPr lang="en-US" altLang="zh-CN" baseline="30000" dirty="0" smtClean="0"/>
              <a:t>-not</a:t>
            </a:r>
            <a:r>
              <a:rPr lang="zh-CN" altLang="zh-CN" dirty="0" smtClean="0"/>
              <a:t>程序</a:t>
            </a:r>
            <a:endParaRPr lang="en-US" altLang="zh-CN" dirty="0" smtClean="0"/>
          </a:p>
          <a:p>
            <a:r>
              <a:rPr lang="en-US" altLang="zh-CN" dirty="0" err="1" smtClean="0"/>
              <a:t>AnsProlog</a:t>
            </a:r>
            <a:r>
              <a:rPr lang="zh-CN" altLang="zh-CN" baseline="30000" dirty="0" smtClean="0"/>
              <a:t>￢</a:t>
            </a:r>
            <a:r>
              <a:rPr lang="zh-CN" altLang="zh-CN" dirty="0" smtClean="0"/>
              <a:t>程序</a:t>
            </a:r>
            <a:endParaRPr lang="en-US" altLang="zh-CN" dirty="0" smtClean="0"/>
          </a:p>
          <a:p>
            <a:r>
              <a:rPr lang="en-US" altLang="zh-CN" dirty="0" err="1" smtClean="0"/>
              <a:t>AnsProlog</a:t>
            </a:r>
            <a:r>
              <a:rPr lang="en-US" altLang="zh-CN" baseline="30000" dirty="0" err="1" smtClean="0"/>
              <a:t>or</a:t>
            </a:r>
            <a:r>
              <a:rPr lang="zh-CN" altLang="zh-CN" dirty="0" smtClean="0"/>
              <a:t>程序</a:t>
            </a:r>
            <a:endParaRPr lang="en-US" altLang="zh-CN" dirty="0" smtClean="0"/>
          </a:p>
          <a:p>
            <a:r>
              <a:rPr lang="en-US" altLang="zh-CN" dirty="0" smtClean="0"/>
              <a:t>……</a:t>
            </a:r>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18</a:t>
            </a:fld>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smtClean="0"/>
              <a:t>AnsProlog</a:t>
            </a:r>
            <a:r>
              <a:rPr lang="zh-CN" altLang="zh-CN" dirty="0" smtClean="0"/>
              <a:t>程序</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err="1" smtClean="0"/>
              <a:t>AnsProlog</a:t>
            </a:r>
            <a:r>
              <a:rPr lang="zh-CN" altLang="zh-CN" dirty="0" smtClean="0"/>
              <a:t>程序指的是：一组规则（形如前面所提到的）的集合，其中</a:t>
            </a:r>
            <a:r>
              <a:rPr lang="en-US" altLang="zh-CN" dirty="0" smtClean="0"/>
              <a:t>L</a:t>
            </a:r>
            <a:r>
              <a:rPr lang="en-US" altLang="zh-CN" i="1" baseline="-25000" dirty="0" smtClean="0"/>
              <a:t>i</a:t>
            </a:r>
            <a:r>
              <a:rPr lang="zh-CN" altLang="zh-CN" dirty="0" smtClean="0"/>
              <a:t>是原子，且</a:t>
            </a:r>
            <a:r>
              <a:rPr lang="en-US" altLang="zh-CN" dirty="0" smtClean="0"/>
              <a:t>k =0</a:t>
            </a:r>
            <a:r>
              <a:rPr lang="zh-CN" altLang="zh-CN" dirty="0" smtClean="0"/>
              <a:t>。</a:t>
            </a:r>
          </a:p>
          <a:p>
            <a:r>
              <a:rPr lang="zh-CN" altLang="zh-CN" dirty="0" smtClean="0"/>
              <a:t>例如企鹅推理（</a:t>
            </a:r>
            <a:r>
              <a:rPr lang="en-US" altLang="zh-CN" dirty="0" err="1" smtClean="0"/>
              <a:t>ab</a:t>
            </a:r>
            <a:r>
              <a:rPr lang="zh-CN" altLang="zh-CN" dirty="0" smtClean="0"/>
              <a:t>指的是</a:t>
            </a:r>
            <a:r>
              <a:rPr lang="en-US" altLang="zh-CN" dirty="0" smtClean="0"/>
              <a:t>abnormal</a:t>
            </a:r>
            <a:r>
              <a:rPr lang="zh-CN" altLang="zh-CN" dirty="0" smtClean="0"/>
              <a:t>）：</a:t>
            </a:r>
          </a:p>
          <a:p>
            <a:pPr lvl="1">
              <a:buNone/>
            </a:pPr>
            <a:r>
              <a:rPr lang="en-US" altLang="zh-CN" dirty="0" smtClean="0"/>
              <a:t>fly(X) </a:t>
            </a:r>
            <a:r>
              <a:rPr lang="zh-CN" altLang="zh-CN" dirty="0" smtClean="0"/>
              <a:t>←</a:t>
            </a:r>
            <a:r>
              <a:rPr lang="en-US" altLang="zh-CN" dirty="0" smtClean="0"/>
              <a:t> bird(X), not </a:t>
            </a:r>
            <a:r>
              <a:rPr lang="en-US" altLang="zh-CN" dirty="0" err="1" smtClean="0"/>
              <a:t>ab</a:t>
            </a:r>
            <a:r>
              <a:rPr lang="en-US" altLang="zh-CN" dirty="0" smtClean="0"/>
              <a:t>(X)</a:t>
            </a:r>
            <a:endParaRPr lang="zh-CN" altLang="zh-CN" dirty="0" smtClean="0"/>
          </a:p>
          <a:p>
            <a:pPr lvl="1">
              <a:buNone/>
            </a:pPr>
            <a:r>
              <a:rPr lang="en-US" altLang="zh-CN" dirty="0" err="1" smtClean="0"/>
              <a:t>ab</a:t>
            </a:r>
            <a:r>
              <a:rPr lang="en-US" altLang="zh-CN" dirty="0" smtClean="0"/>
              <a:t>(X) </a:t>
            </a:r>
            <a:r>
              <a:rPr lang="zh-CN" altLang="zh-CN" dirty="0" smtClean="0"/>
              <a:t>←</a:t>
            </a:r>
            <a:r>
              <a:rPr lang="en-US" altLang="zh-CN" dirty="0" smtClean="0"/>
              <a:t> penguin(X)</a:t>
            </a:r>
            <a:endParaRPr lang="zh-CN" altLang="zh-CN" dirty="0" smtClean="0"/>
          </a:p>
          <a:p>
            <a:pPr lvl="1">
              <a:buNone/>
            </a:pPr>
            <a:r>
              <a:rPr lang="en-US" altLang="zh-CN" dirty="0" smtClean="0"/>
              <a:t>bird(X) </a:t>
            </a:r>
            <a:r>
              <a:rPr lang="zh-CN" altLang="zh-CN" dirty="0" smtClean="0"/>
              <a:t>←</a:t>
            </a:r>
            <a:r>
              <a:rPr lang="en-US" altLang="zh-CN" dirty="0" smtClean="0"/>
              <a:t> penguin(X)</a:t>
            </a:r>
            <a:endParaRPr lang="zh-CN" altLang="zh-CN" dirty="0" smtClean="0"/>
          </a:p>
          <a:p>
            <a:pPr lvl="1">
              <a:buNone/>
            </a:pPr>
            <a:r>
              <a:rPr lang="en-US" altLang="zh-CN" dirty="0" smtClean="0"/>
              <a:t>bird(</a:t>
            </a:r>
            <a:r>
              <a:rPr lang="en-US" altLang="zh-CN" dirty="0" err="1" smtClean="0"/>
              <a:t>tweety</a:t>
            </a:r>
            <a:r>
              <a:rPr lang="en-US" altLang="zh-CN" dirty="0" smtClean="0"/>
              <a:t>)</a:t>
            </a:r>
            <a:endParaRPr lang="zh-CN" altLang="zh-CN" dirty="0" smtClean="0"/>
          </a:p>
          <a:p>
            <a:pPr lvl="1">
              <a:buNone/>
            </a:pPr>
            <a:r>
              <a:rPr lang="en-US" altLang="zh-CN" dirty="0" smtClean="0"/>
              <a:t>penguin(</a:t>
            </a:r>
            <a:r>
              <a:rPr lang="en-US" altLang="zh-CN" dirty="0" err="1" smtClean="0"/>
              <a:t>skippy</a:t>
            </a:r>
            <a:r>
              <a:rPr lang="en-US" altLang="zh-CN" dirty="0" smtClean="0"/>
              <a:t>)</a:t>
            </a:r>
            <a:endParaRPr lang="zh-CN" altLang="zh-CN" dirty="0" smtClean="0"/>
          </a:p>
          <a:p>
            <a:r>
              <a:rPr lang="zh-CN" altLang="zh-CN" dirty="0" smtClean="0"/>
              <a:t>这个程序能够得到“</a:t>
            </a:r>
            <a:r>
              <a:rPr lang="en-US" altLang="zh-CN" dirty="0" err="1" smtClean="0"/>
              <a:t>tweety</a:t>
            </a:r>
            <a:r>
              <a:rPr lang="zh-CN" altLang="zh-CN" dirty="0" smtClean="0"/>
              <a:t>会飞，而</a:t>
            </a:r>
            <a:r>
              <a:rPr lang="en-US" altLang="zh-CN" dirty="0" err="1" smtClean="0"/>
              <a:t>skippy</a:t>
            </a:r>
            <a:r>
              <a:rPr lang="zh-CN" altLang="zh-CN" dirty="0" smtClean="0"/>
              <a:t>不会飞”的结论。</a:t>
            </a:r>
          </a:p>
          <a:p>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19</a:t>
            </a:fld>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571480"/>
            <a:ext cx="7772400" cy="1470025"/>
          </a:xfrm>
        </p:spPr>
        <p:txBody>
          <a:bodyPr/>
          <a:lstStyle/>
          <a:p>
            <a:r>
              <a:rPr lang="zh-CN" altLang="en-US" dirty="0" smtClean="0"/>
              <a:t>智能是什么？</a:t>
            </a:r>
            <a:endParaRPr lang="zh-CN" altLang="en-US" dirty="0"/>
          </a:p>
        </p:txBody>
      </p:sp>
      <p:sp>
        <p:nvSpPr>
          <p:cNvPr id="3" name="副标题 2"/>
          <p:cNvSpPr>
            <a:spLocks noGrp="1"/>
          </p:cNvSpPr>
          <p:nvPr>
            <p:ph type="subTitle" idx="1"/>
          </p:nvPr>
        </p:nvSpPr>
        <p:spPr>
          <a:xfrm>
            <a:off x="1371600" y="2214554"/>
            <a:ext cx="6400800" cy="3424246"/>
          </a:xfrm>
        </p:spPr>
        <p:txBody>
          <a:bodyPr>
            <a:normAutofit fontScale="77500" lnSpcReduction="20000"/>
          </a:bodyPr>
          <a:lstStyle/>
          <a:p>
            <a:pPr algn="l"/>
            <a:r>
              <a:rPr lang="zh-CN" altLang="en-US" dirty="0" smtClean="0"/>
              <a:t>智能，智慧和能力。</a:t>
            </a:r>
            <a:endParaRPr lang="en-US" altLang="zh-CN" dirty="0" smtClean="0"/>
          </a:p>
          <a:p>
            <a:pPr algn="l"/>
            <a:r>
              <a:rPr lang="zh-CN" altLang="en-US" dirty="0" smtClean="0"/>
              <a:t>人类所知道的智能只有一种，就是人类自身的智能：</a:t>
            </a:r>
            <a:endParaRPr lang="en-US" altLang="zh-CN" dirty="0" smtClean="0"/>
          </a:p>
          <a:p>
            <a:pPr algn="l"/>
            <a:r>
              <a:rPr lang="zh-CN" altLang="en-US" dirty="0" smtClean="0"/>
              <a:t>推理，归纳，演绎；</a:t>
            </a:r>
            <a:endParaRPr lang="en-US" altLang="zh-CN" dirty="0" smtClean="0"/>
          </a:p>
          <a:p>
            <a:pPr algn="l"/>
            <a:r>
              <a:rPr lang="zh-CN" altLang="en-US" dirty="0" smtClean="0"/>
              <a:t>学习；</a:t>
            </a:r>
            <a:endParaRPr lang="en-US" altLang="zh-CN" dirty="0" smtClean="0"/>
          </a:p>
          <a:p>
            <a:pPr algn="l"/>
            <a:r>
              <a:rPr lang="zh-CN" altLang="en-US" dirty="0" smtClean="0"/>
              <a:t>规划事情并且实现；</a:t>
            </a:r>
            <a:endParaRPr lang="en-US" altLang="zh-CN" dirty="0" smtClean="0"/>
          </a:p>
          <a:p>
            <a:pPr algn="l"/>
            <a:r>
              <a:rPr lang="zh-CN" altLang="en-US" dirty="0" smtClean="0"/>
              <a:t>有自我意识；</a:t>
            </a:r>
            <a:endParaRPr lang="en-US" altLang="zh-CN" dirty="0" smtClean="0"/>
          </a:p>
          <a:p>
            <a:pPr algn="l"/>
            <a:r>
              <a:rPr lang="zh-CN" altLang="en-US" dirty="0" smtClean="0"/>
              <a:t>能够思考；</a:t>
            </a:r>
            <a:endParaRPr lang="en-US" altLang="zh-CN" dirty="0" smtClean="0"/>
          </a:p>
          <a:p>
            <a:pPr algn="l"/>
            <a:r>
              <a:rPr lang="en-US" altLang="zh-CN" dirty="0" smtClean="0"/>
              <a:t>……</a:t>
            </a:r>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2</a:t>
            </a:fld>
            <a:endParaRPr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smtClean="0"/>
              <a:t>AnsProlog</a:t>
            </a:r>
            <a:r>
              <a:rPr lang="en-US" altLang="zh-CN" baseline="30000" dirty="0" smtClean="0"/>
              <a:t>-not</a:t>
            </a:r>
            <a:r>
              <a:rPr lang="zh-CN" altLang="zh-CN" dirty="0" smtClean="0"/>
              <a:t>程序</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err="1" smtClean="0"/>
              <a:t>AnsProlog</a:t>
            </a:r>
            <a:r>
              <a:rPr lang="en-US" altLang="zh-CN" baseline="30000" dirty="0" smtClean="0"/>
              <a:t>-not</a:t>
            </a:r>
            <a:r>
              <a:rPr lang="zh-CN" altLang="zh-CN" dirty="0" smtClean="0"/>
              <a:t>程序指的是：一组规则（形如前面所提到的）的集合，其中</a:t>
            </a:r>
            <a:r>
              <a:rPr lang="en-US" altLang="zh-CN" dirty="0" smtClean="0"/>
              <a:t>L</a:t>
            </a:r>
            <a:r>
              <a:rPr lang="en-US" altLang="zh-CN" i="1" baseline="-25000" dirty="0" smtClean="0"/>
              <a:t>i</a:t>
            </a:r>
            <a:r>
              <a:rPr lang="zh-CN" altLang="zh-CN" dirty="0" smtClean="0"/>
              <a:t>是原子，且</a:t>
            </a:r>
            <a:r>
              <a:rPr lang="en-US" altLang="zh-CN" dirty="0" smtClean="0"/>
              <a:t>k =0</a:t>
            </a:r>
            <a:r>
              <a:rPr lang="zh-CN" altLang="zh-CN" dirty="0" smtClean="0"/>
              <a:t>，并且</a:t>
            </a:r>
            <a:r>
              <a:rPr lang="en-US" altLang="zh-CN" dirty="0" smtClean="0"/>
              <a:t>m=n</a:t>
            </a:r>
            <a:r>
              <a:rPr lang="zh-CN" altLang="zh-CN" dirty="0" smtClean="0"/>
              <a:t>。</a:t>
            </a:r>
          </a:p>
          <a:p>
            <a:r>
              <a:rPr lang="zh-CN" altLang="zh-CN" dirty="0" smtClean="0"/>
              <a:t>例如：（大于关系），</a:t>
            </a:r>
            <a:r>
              <a:rPr lang="en-US" altLang="zh-CN" dirty="0" smtClean="0"/>
              <a:t>&gt;(X, Y)</a:t>
            </a:r>
            <a:r>
              <a:rPr lang="zh-CN" altLang="zh-CN" dirty="0" smtClean="0"/>
              <a:t>指的是</a:t>
            </a:r>
            <a:r>
              <a:rPr lang="en-US" altLang="zh-CN" dirty="0" smtClean="0"/>
              <a:t>X</a:t>
            </a:r>
            <a:r>
              <a:rPr lang="zh-CN" altLang="zh-CN" dirty="0" smtClean="0"/>
              <a:t>大于</a:t>
            </a:r>
            <a:r>
              <a:rPr lang="en-US" altLang="zh-CN" dirty="0" smtClean="0"/>
              <a:t>Y</a:t>
            </a:r>
            <a:r>
              <a:rPr lang="zh-CN" altLang="zh-CN" dirty="0" smtClean="0"/>
              <a:t>，</a:t>
            </a:r>
            <a:r>
              <a:rPr lang="en-US" altLang="zh-CN" dirty="0" err="1" smtClean="0"/>
              <a:t>Suc</a:t>
            </a:r>
            <a:r>
              <a:rPr lang="en-US" altLang="zh-CN" dirty="0" smtClean="0"/>
              <a:t>(X, Y)</a:t>
            </a:r>
            <a:r>
              <a:rPr lang="zh-CN" altLang="zh-CN" dirty="0" smtClean="0"/>
              <a:t>指的是</a:t>
            </a:r>
            <a:r>
              <a:rPr lang="en-US" altLang="zh-CN" dirty="0" smtClean="0"/>
              <a:t>X</a:t>
            </a:r>
            <a:r>
              <a:rPr lang="zh-CN" altLang="zh-CN" dirty="0" smtClean="0"/>
              <a:t>是</a:t>
            </a:r>
            <a:r>
              <a:rPr lang="en-US" altLang="zh-CN" dirty="0" smtClean="0"/>
              <a:t>Y</a:t>
            </a:r>
            <a:r>
              <a:rPr lang="zh-CN" altLang="zh-CN" dirty="0" smtClean="0"/>
              <a:t>的后继。</a:t>
            </a:r>
          </a:p>
          <a:p>
            <a:pPr lvl="1">
              <a:buNone/>
            </a:pPr>
            <a:r>
              <a:rPr lang="en-US" altLang="zh-CN" dirty="0" smtClean="0"/>
              <a:t>&gt;(X, Y) </a:t>
            </a:r>
            <a:r>
              <a:rPr lang="zh-CN" altLang="zh-CN" dirty="0" smtClean="0"/>
              <a:t>←</a:t>
            </a:r>
            <a:r>
              <a:rPr lang="en-US" altLang="zh-CN" dirty="0" smtClean="0"/>
              <a:t> </a:t>
            </a:r>
            <a:r>
              <a:rPr lang="en-US" altLang="zh-CN" dirty="0" err="1" smtClean="0"/>
              <a:t>Suc</a:t>
            </a:r>
            <a:r>
              <a:rPr lang="en-US" altLang="zh-CN" dirty="0" smtClean="0"/>
              <a:t>(X, Y)</a:t>
            </a:r>
            <a:endParaRPr lang="zh-CN" altLang="zh-CN" dirty="0" smtClean="0"/>
          </a:p>
          <a:p>
            <a:pPr lvl="1">
              <a:buNone/>
            </a:pPr>
            <a:r>
              <a:rPr lang="en-US" altLang="zh-CN" dirty="0" smtClean="0"/>
              <a:t>&gt;(X, Y) </a:t>
            </a:r>
            <a:r>
              <a:rPr lang="zh-CN" altLang="zh-CN" dirty="0" smtClean="0"/>
              <a:t>←</a:t>
            </a:r>
            <a:r>
              <a:rPr lang="en-US" altLang="zh-CN" dirty="0" smtClean="0"/>
              <a:t> </a:t>
            </a:r>
            <a:r>
              <a:rPr lang="en-US" altLang="zh-CN" dirty="0" err="1" smtClean="0"/>
              <a:t>Suc</a:t>
            </a:r>
            <a:r>
              <a:rPr lang="en-US" altLang="zh-CN" dirty="0" smtClean="0"/>
              <a:t>(X, Z), &gt;(Z, Y)</a:t>
            </a:r>
            <a:endParaRPr lang="zh-CN" altLang="zh-CN" dirty="0" smtClean="0"/>
          </a:p>
          <a:p>
            <a:pPr lvl="1">
              <a:buNone/>
            </a:pPr>
            <a:r>
              <a:rPr lang="en-US" altLang="zh-CN" dirty="0" err="1" smtClean="0"/>
              <a:t>Suc</a:t>
            </a:r>
            <a:r>
              <a:rPr lang="en-US" altLang="zh-CN" dirty="0" smtClean="0"/>
              <a:t>(</a:t>
            </a:r>
            <a:r>
              <a:rPr lang="en-US" altLang="zh-CN" i="1" dirty="0" smtClean="0"/>
              <a:t>a</a:t>
            </a:r>
            <a:r>
              <a:rPr lang="en-US" altLang="zh-CN" dirty="0" smtClean="0"/>
              <a:t>, </a:t>
            </a:r>
            <a:r>
              <a:rPr lang="en-US" altLang="zh-CN" i="1" dirty="0" smtClean="0"/>
              <a:t>b</a:t>
            </a:r>
            <a:r>
              <a:rPr lang="en-US" altLang="zh-CN" dirty="0" smtClean="0"/>
              <a:t>)</a:t>
            </a:r>
            <a:endParaRPr lang="zh-CN" altLang="zh-CN" dirty="0" smtClean="0"/>
          </a:p>
          <a:p>
            <a:pPr lvl="1">
              <a:buNone/>
            </a:pPr>
            <a:r>
              <a:rPr lang="en-US" altLang="zh-CN" dirty="0" err="1" smtClean="0"/>
              <a:t>Suc</a:t>
            </a:r>
            <a:r>
              <a:rPr lang="en-US" altLang="zh-CN" dirty="0" smtClean="0"/>
              <a:t>(</a:t>
            </a:r>
            <a:r>
              <a:rPr lang="en-US" altLang="zh-CN" i="1" dirty="0" smtClean="0"/>
              <a:t>b</a:t>
            </a:r>
            <a:r>
              <a:rPr lang="en-US" altLang="zh-CN" dirty="0" smtClean="0"/>
              <a:t>, </a:t>
            </a:r>
            <a:r>
              <a:rPr lang="en-US" altLang="zh-CN" i="1" dirty="0" smtClean="0"/>
              <a:t>c</a:t>
            </a:r>
            <a:r>
              <a:rPr lang="en-US" altLang="zh-CN" dirty="0" smtClean="0"/>
              <a:t>)</a:t>
            </a:r>
            <a:endParaRPr lang="zh-CN" altLang="zh-CN" dirty="0" smtClean="0"/>
          </a:p>
          <a:p>
            <a:pPr lvl="1">
              <a:buNone/>
            </a:pPr>
            <a:r>
              <a:rPr lang="en-US" altLang="zh-CN" dirty="0" err="1" smtClean="0"/>
              <a:t>Suc</a:t>
            </a:r>
            <a:r>
              <a:rPr lang="en-US" altLang="zh-CN" dirty="0" smtClean="0"/>
              <a:t>(</a:t>
            </a:r>
            <a:r>
              <a:rPr lang="en-US" altLang="zh-CN" i="1" dirty="0" smtClean="0"/>
              <a:t>d</a:t>
            </a:r>
            <a:r>
              <a:rPr lang="en-US" altLang="zh-CN" dirty="0" smtClean="0"/>
              <a:t>, </a:t>
            </a:r>
            <a:r>
              <a:rPr lang="en-US" altLang="zh-CN" i="1" dirty="0" smtClean="0"/>
              <a:t>e</a:t>
            </a:r>
            <a:r>
              <a:rPr lang="en-US" altLang="zh-CN" dirty="0" smtClean="0"/>
              <a:t>)</a:t>
            </a:r>
            <a:endParaRPr lang="zh-CN" altLang="zh-CN" dirty="0" smtClean="0"/>
          </a:p>
          <a:p>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20</a:t>
            </a:fld>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smtClean="0"/>
              <a:t>AnsProlog</a:t>
            </a:r>
            <a:r>
              <a:rPr lang="zh-CN" altLang="zh-CN" baseline="30000" dirty="0" smtClean="0"/>
              <a:t>￢</a:t>
            </a:r>
            <a:r>
              <a:rPr lang="zh-CN" altLang="zh-CN" dirty="0" smtClean="0"/>
              <a:t>程序</a:t>
            </a:r>
            <a:endParaRPr lang="zh-CN" altLang="en-US" dirty="0"/>
          </a:p>
        </p:txBody>
      </p:sp>
      <p:sp>
        <p:nvSpPr>
          <p:cNvPr id="3" name="内容占位符 2"/>
          <p:cNvSpPr>
            <a:spLocks noGrp="1"/>
          </p:cNvSpPr>
          <p:nvPr>
            <p:ph idx="1"/>
          </p:nvPr>
        </p:nvSpPr>
        <p:spPr/>
        <p:txBody>
          <a:bodyPr>
            <a:normAutofit/>
          </a:bodyPr>
          <a:lstStyle/>
          <a:p>
            <a:r>
              <a:rPr lang="en-US" altLang="zh-CN" dirty="0" err="1" smtClean="0"/>
              <a:t>AnsProlog</a:t>
            </a:r>
            <a:r>
              <a:rPr lang="zh-CN" altLang="zh-CN" baseline="30000" dirty="0" smtClean="0"/>
              <a:t>￢</a:t>
            </a:r>
            <a:r>
              <a:rPr lang="zh-CN" altLang="zh-CN" dirty="0" smtClean="0"/>
              <a:t>程序：一组规则（形如前面所提到的）的集合，其中</a:t>
            </a:r>
            <a:r>
              <a:rPr lang="en-US" altLang="zh-CN" dirty="0" smtClean="0"/>
              <a:t>k =0</a:t>
            </a:r>
            <a:r>
              <a:rPr lang="zh-CN" altLang="zh-CN" dirty="0" smtClean="0"/>
              <a:t>。</a:t>
            </a:r>
          </a:p>
          <a:p>
            <a:r>
              <a:rPr lang="zh-CN" altLang="zh-CN" dirty="0" smtClean="0"/>
              <a:t>例如（还是企鹅）：</a:t>
            </a:r>
          </a:p>
          <a:p>
            <a:pPr lvl="1">
              <a:buNone/>
            </a:pPr>
            <a:r>
              <a:rPr lang="en-US" altLang="zh-CN" dirty="0" smtClean="0"/>
              <a:t>fly(X) </a:t>
            </a:r>
            <a:r>
              <a:rPr lang="zh-CN" altLang="zh-CN" dirty="0" smtClean="0"/>
              <a:t>←</a:t>
            </a:r>
            <a:r>
              <a:rPr lang="en-US" altLang="zh-CN" dirty="0" smtClean="0"/>
              <a:t> bird(X), not </a:t>
            </a:r>
            <a:r>
              <a:rPr lang="zh-CN" altLang="zh-CN" dirty="0" smtClean="0"/>
              <a:t>￢</a:t>
            </a:r>
            <a:r>
              <a:rPr lang="en-US" altLang="zh-CN" dirty="0" smtClean="0"/>
              <a:t>fly(X)</a:t>
            </a:r>
            <a:endParaRPr lang="zh-CN" altLang="zh-CN" dirty="0" smtClean="0"/>
          </a:p>
          <a:p>
            <a:pPr lvl="1">
              <a:buNone/>
            </a:pPr>
            <a:r>
              <a:rPr lang="zh-CN" altLang="zh-CN" dirty="0" smtClean="0"/>
              <a:t>￢</a:t>
            </a:r>
            <a:r>
              <a:rPr lang="en-US" altLang="zh-CN" dirty="0" smtClean="0"/>
              <a:t>fly(X) </a:t>
            </a:r>
            <a:r>
              <a:rPr lang="zh-CN" altLang="zh-CN" dirty="0" smtClean="0"/>
              <a:t>←</a:t>
            </a:r>
            <a:r>
              <a:rPr lang="en-US" altLang="zh-CN" dirty="0" smtClean="0"/>
              <a:t> penguin(X)</a:t>
            </a:r>
            <a:endParaRPr lang="zh-CN" altLang="zh-CN" dirty="0" smtClean="0"/>
          </a:p>
          <a:p>
            <a:pPr lvl="1">
              <a:buNone/>
            </a:pPr>
            <a:r>
              <a:rPr lang="en-US" altLang="zh-CN" dirty="0" smtClean="0"/>
              <a:t>bird(</a:t>
            </a:r>
            <a:r>
              <a:rPr lang="en-US" altLang="zh-CN" dirty="0" err="1" smtClean="0"/>
              <a:t>tweety</a:t>
            </a:r>
            <a:r>
              <a:rPr lang="en-US" altLang="zh-CN" dirty="0" smtClean="0"/>
              <a:t>)</a:t>
            </a:r>
            <a:endParaRPr lang="zh-CN" altLang="zh-CN" dirty="0" smtClean="0"/>
          </a:p>
          <a:p>
            <a:pPr lvl="1">
              <a:buNone/>
            </a:pPr>
            <a:r>
              <a:rPr lang="en-US" altLang="zh-CN" dirty="0" smtClean="0"/>
              <a:t>bird(</a:t>
            </a:r>
            <a:r>
              <a:rPr lang="en-US" altLang="zh-CN" dirty="0" err="1" smtClean="0"/>
              <a:t>skippy</a:t>
            </a:r>
            <a:r>
              <a:rPr lang="en-US" altLang="zh-CN" dirty="0" smtClean="0"/>
              <a:t>)</a:t>
            </a:r>
            <a:endParaRPr lang="zh-CN" altLang="zh-CN" dirty="0" smtClean="0"/>
          </a:p>
          <a:p>
            <a:pPr lvl="1">
              <a:buNone/>
            </a:pPr>
            <a:r>
              <a:rPr lang="en-US" altLang="zh-CN" dirty="0" smtClean="0"/>
              <a:t>penguin(</a:t>
            </a:r>
            <a:r>
              <a:rPr lang="en-US" altLang="zh-CN" dirty="0" err="1" smtClean="0"/>
              <a:t>skippy</a:t>
            </a:r>
            <a:r>
              <a:rPr lang="en-US" altLang="zh-CN" dirty="0" smtClean="0"/>
              <a:t>)</a:t>
            </a:r>
            <a:endParaRPr lang="zh-CN" altLang="zh-CN" dirty="0" smtClean="0"/>
          </a:p>
          <a:p>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21</a:t>
            </a:fld>
            <a:endParaRPr lang="zh-CN"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smtClean="0"/>
              <a:t>AnsProlog</a:t>
            </a:r>
            <a:r>
              <a:rPr lang="en-US" altLang="zh-CN" baseline="30000" dirty="0" err="1" smtClean="0"/>
              <a:t>or</a:t>
            </a:r>
            <a:r>
              <a:rPr lang="zh-CN" altLang="zh-CN" dirty="0" smtClean="0"/>
              <a:t>程序</a:t>
            </a:r>
            <a:endParaRPr lang="zh-CN" altLang="en-US" dirty="0"/>
          </a:p>
        </p:txBody>
      </p:sp>
      <p:sp>
        <p:nvSpPr>
          <p:cNvPr id="3" name="内容占位符 2"/>
          <p:cNvSpPr>
            <a:spLocks noGrp="1"/>
          </p:cNvSpPr>
          <p:nvPr>
            <p:ph idx="1"/>
          </p:nvPr>
        </p:nvSpPr>
        <p:spPr/>
        <p:txBody>
          <a:bodyPr/>
          <a:lstStyle/>
          <a:p>
            <a:r>
              <a:rPr lang="en-US" altLang="zh-CN" dirty="0" err="1" smtClean="0"/>
              <a:t>AnsProlog</a:t>
            </a:r>
            <a:r>
              <a:rPr lang="en-US" altLang="zh-CN" baseline="30000" dirty="0" err="1" smtClean="0"/>
              <a:t>or</a:t>
            </a:r>
            <a:r>
              <a:rPr lang="zh-CN" altLang="zh-CN" dirty="0" smtClean="0"/>
              <a:t>程序：一组规则（形如前面所提到的）的集合，其中</a:t>
            </a:r>
            <a:r>
              <a:rPr lang="en-US" altLang="zh-CN" i="1" dirty="0" smtClean="0"/>
              <a:t>L</a:t>
            </a:r>
            <a:r>
              <a:rPr lang="en-US" altLang="zh-CN" i="1" baseline="-25000" dirty="0" smtClean="0"/>
              <a:t>i</a:t>
            </a:r>
            <a:r>
              <a:rPr lang="zh-CN" altLang="zh-CN" dirty="0" smtClean="0"/>
              <a:t>是原子。</a:t>
            </a:r>
          </a:p>
          <a:p>
            <a:r>
              <a:rPr lang="zh-CN" altLang="zh-CN" dirty="0" smtClean="0"/>
              <a:t>例如：</a:t>
            </a:r>
          </a:p>
          <a:p>
            <a:pPr lvl="1">
              <a:buNone/>
            </a:pPr>
            <a:r>
              <a:rPr lang="en-US" altLang="zh-CN" dirty="0" smtClean="0"/>
              <a:t>bird(X) or reptile(X) </a:t>
            </a:r>
            <a:r>
              <a:rPr lang="zh-CN" altLang="zh-CN" dirty="0" smtClean="0"/>
              <a:t>← </a:t>
            </a:r>
            <a:r>
              <a:rPr lang="en-US" altLang="zh-CN" dirty="0" smtClean="0"/>
              <a:t>lays egg(X)</a:t>
            </a:r>
            <a:endParaRPr lang="zh-CN" altLang="zh-CN" dirty="0" smtClean="0"/>
          </a:p>
          <a:p>
            <a:pPr lvl="1">
              <a:buNone/>
            </a:pPr>
            <a:r>
              <a:rPr lang="en-US" altLang="zh-CN" dirty="0" smtClean="0"/>
              <a:t>lays egg(woody)</a:t>
            </a:r>
            <a:endParaRPr lang="zh-CN" altLang="zh-CN" dirty="0" smtClean="0"/>
          </a:p>
          <a:p>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22</a:t>
            </a:fld>
            <a:endParaRPr lang="zh-CN"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其他的程序</a:t>
            </a:r>
            <a:endParaRPr lang="zh-CN" altLang="en-US" dirty="0"/>
          </a:p>
        </p:txBody>
      </p:sp>
      <p:sp>
        <p:nvSpPr>
          <p:cNvPr id="3" name="内容占位符 2"/>
          <p:cNvSpPr>
            <a:spLocks noGrp="1"/>
          </p:cNvSpPr>
          <p:nvPr>
            <p:ph idx="1"/>
          </p:nvPr>
        </p:nvSpPr>
        <p:spPr/>
        <p:txBody>
          <a:bodyPr/>
          <a:lstStyle/>
          <a:p>
            <a:r>
              <a:rPr lang="zh-CN" altLang="zh-CN" dirty="0" smtClean="0"/>
              <a:t>对上面的语言，如果允许约束，即在头部允许⊥，会得到相应的语言：</a:t>
            </a:r>
          </a:p>
          <a:p>
            <a:r>
              <a:rPr lang="en-US" altLang="zh-CN" dirty="0" err="1" smtClean="0"/>
              <a:t>AnsProlog</a:t>
            </a:r>
            <a:r>
              <a:rPr lang="zh-CN" altLang="zh-CN" baseline="30000" dirty="0" smtClean="0"/>
              <a:t>⊥</a:t>
            </a:r>
            <a:r>
              <a:rPr lang="zh-CN" altLang="zh-CN" dirty="0" smtClean="0"/>
              <a:t>、</a:t>
            </a:r>
            <a:r>
              <a:rPr lang="en-US" altLang="zh-CN" dirty="0" err="1" smtClean="0"/>
              <a:t>AnsProlog</a:t>
            </a:r>
            <a:r>
              <a:rPr lang="en-US" altLang="zh-CN" baseline="30000" dirty="0" err="1" smtClean="0"/>
              <a:t>not</a:t>
            </a:r>
            <a:r>
              <a:rPr lang="en-US" altLang="zh-CN" baseline="30000" dirty="0" smtClean="0"/>
              <a:t>, </a:t>
            </a:r>
            <a:r>
              <a:rPr lang="zh-CN" altLang="zh-CN" baseline="30000" dirty="0" smtClean="0"/>
              <a:t>⊥</a:t>
            </a:r>
            <a:r>
              <a:rPr lang="zh-CN" altLang="zh-CN" dirty="0" smtClean="0"/>
              <a:t>、</a:t>
            </a:r>
            <a:r>
              <a:rPr lang="en-US" altLang="zh-CN" dirty="0" err="1" smtClean="0"/>
              <a:t>AnsProlog</a:t>
            </a:r>
            <a:r>
              <a:rPr lang="zh-CN" altLang="zh-CN" baseline="30000" dirty="0" smtClean="0"/>
              <a:t>￢</a:t>
            </a:r>
            <a:r>
              <a:rPr lang="en-US" altLang="zh-CN" baseline="30000" dirty="0" smtClean="0"/>
              <a:t>, </a:t>
            </a:r>
            <a:r>
              <a:rPr lang="zh-CN" altLang="zh-CN" baseline="30000" dirty="0" smtClean="0"/>
              <a:t>⊥</a:t>
            </a:r>
            <a:r>
              <a:rPr lang="zh-CN" altLang="zh-CN" dirty="0" smtClean="0"/>
              <a:t>和</a:t>
            </a:r>
            <a:r>
              <a:rPr lang="en-US" altLang="zh-CN" dirty="0" err="1" smtClean="0"/>
              <a:t>AnsProlog</a:t>
            </a:r>
            <a:r>
              <a:rPr lang="en-US" altLang="zh-CN" baseline="30000" dirty="0" err="1" smtClean="0"/>
              <a:t>or</a:t>
            </a:r>
            <a:r>
              <a:rPr lang="en-US" altLang="zh-CN" baseline="30000" dirty="0" smtClean="0"/>
              <a:t>, </a:t>
            </a:r>
            <a:r>
              <a:rPr lang="zh-CN" altLang="zh-CN" baseline="30000" dirty="0" smtClean="0"/>
              <a:t>⊥</a:t>
            </a:r>
            <a:r>
              <a:rPr lang="zh-CN" altLang="en-US" dirty="0" smtClean="0"/>
              <a:t>等等</a:t>
            </a:r>
            <a:r>
              <a:rPr lang="en-US" altLang="zh-CN" dirty="0" smtClean="0"/>
              <a:t>……</a:t>
            </a:r>
            <a:endParaRPr lang="zh-CN" altLang="zh-CN" dirty="0" smtClean="0"/>
          </a:p>
          <a:p>
            <a:r>
              <a:rPr lang="zh-CN" altLang="zh-CN" dirty="0" smtClean="0"/>
              <a:t>而</a:t>
            </a:r>
            <a:r>
              <a:rPr lang="en-US" altLang="zh-CN" dirty="0" err="1" smtClean="0"/>
              <a:t>AnsProlog</a:t>
            </a:r>
            <a:r>
              <a:rPr lang="zh-CN" altLang="zh-CN" baseline="30000" dirty="0" smtClean="0"/>
              <a:t>￢</a:t>
            </a:r>
            <a:r>
              <a:rPr lang="en-US" altLang="zh-CN" baseline="30000" dirty="0" smtClean="0"/>
              <a:t>, or, </a:t>
            </a:r>
            <a:r>
              <a:rPr lang="zh-CN" altLang="zh-CN" baseline="30000" dirty="0" smtClean="0"/>
              <a:t>⊥</a:t>
            </a:r>
            <a:r>
              <a:rPr lang="zh-CN" altLang="zh-CN" dirty="0" smtClean="0"/>
              <a:t>则是最大的</a:t>
            </a:r>
            <a:r>
              <a:rPr lang="en-US" altLang="zh-CN" dirty="0" err="1" smtClean="0"/>
              <a:t>AnsProlog</a:t>
            </a:r>
            <a:r>
              <a:rPr lang="en-US" altLang="zh-CN" baseline="30000" dirty="0" smtClean="0"/>
              <a:t>*</a:t>
            </a:r>
            <a:r>
              <a:rPr lang="zh-CN" altLang="zh-CN" dirty="0" smtClean="0"/>
              <a:t>语言。</a:t>
            </a:r>
          </a:p>
          <a:p>
            <a:r>
              <a:rPr lang="en-US" altLang="zh-CN" dirty="0" err="1" smtClean="0"/>
              <a:t>AnsProlog</a:t>
            </a:r>
            <a:r>
              <a:rPr lang="en-US" altLang="zh-CN" baseline="30000" dirty="0" smtClean="0"/>
              <a:t>*</a:t>
            </a:r>
            <a:r>
              <a:rPr lang="en-US" altLang="zh-CN" dirty="0" smtClean="0"/>
              <a:t>(</a:t>
            </a:r>
            <a:r>
              <a:rPr lang="en-US" altLang="zh-CN" i="1" dirty="0" smtClean="0"/>
              <a:t>n</a:t>
            </a:r>
            <a:r>
              <a:rPr lang="en-US" altLang="zh-CN" dirty="0" smtClean="0"/>
              <a:t>)</a:t>
            </a:r>
            <a:r>
              <a:rPr lang="zh-CN" altLang="zh-CN" dirty="0" smtClean="0"/>
              <a:t>指的是</a:t>
            </a:r>
            <a:r>
              <a:rPr lang="zh-CN" altLang="en-US" dirty="0" smtClean="0"/>
              <a:t>所包含</a:t>
            </a:r>
            <a:r>
              <a:rPr lang="zh-CN" altLang="zh-CN" dirty="0" smtClean="0"/>
              <a:t>规则的头部含有至多</a:t>
            </a:r>
            <a:r>
              <a:rPr lang="en-US" altLang="zh-CN" dirty="0" smtClean="0"/>
              <a:t>n</a:t>
            </a:r>
            <a:r>
              <a:rPr lang="zh-CN" altLang="zh-CN" dirty="0" smtClean="0"/>
              <a:t>个文字的程序。</a:t>
            </a:r>
          </a:p>
          <a:p>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23</a:t>
            </a:fld>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smtClean="0"/>
              <a:t>AnsProlog</a:t>
            </a:r>
            <a:r>
              <a:rPr lang="zh-CN" altLang="en-US" baseline="30000" dirty="0" smtClean="0"/>
              <a:t> *</a:t>
            </a:r>
            <a:r>
              <a:rPr lang="zh-CN" altLang="en-US" dirty="0" smtClean="0"/>
              <a:t>程序的语义</a:t>
            </a:r>
            <a:endParaRPr lang="zh-CN" altLang="en-US" dirty="0"/>
          </a:p>
        </p:txBody>
      </p:sp>
      <p:sp>
        <p:nvSpPr>
          <p:cNvPr id="3" name="内容占位符 2"/>
          <p:cNvSpPr>
            <a:spLocks noGrp="1"/>
          </p:cNvSpPr>
          <p:nvPr>
            <p:ph idx="1"/>
          </p:nvPr>
        </p:nvSpPr>
        <p:spPr/>
        <p:txBody>
          <a:bodyPr/>
          <a:lstStyle/>
          <a:p>
            <a:r>
              <a:rPr lang="zh-CN" altLang="en-US" dirty="0" smtClean="0"/>
              <a:t>一个</a:t>
            </a:r>
            <a:r>
              <a:rPr lang="en-US" altLang="zh-CN" dirty="0" err="1" smtClean="0"/>
              <a:t>AnsProlog</a:t>
            </a:r>
            <a:r>
              <a:rPr lang="zh-CN" altLang="en-US" baseline="30000" dirty="0" smtClean="0"/>
              <a:t> *</a:t>
            </a:r>
            <a:r>
              <a:rPr lang="zh-CN" altLang="en-US" dirty="0" smtClean="0"/>
              <a:t>程序的语义由它的回答集（</a:t>
            </a:r>
            <a:r>
              <a:rPr lang="en-US" altLang="zh-CN" dirty="0" smtClean="0"/>
              <a:t>answer set</a:t>
            </a:r>
            <a:r>
              <a:rPr lang="zh-CN" altLang="en-US" dirty="0" smtClean="0"/>
              <a:t>）所给出，回答集被称作是这个程序的典范模型。</a:t>
            </a:r>
            <a:endParaRPr lang="en-US" altLang="zh-CN" dirty="0" smtClean="0"/>
          </a:p>
          <a:p>
            <a:r>
              <a:rPr lang="zh-CN" altLang="en-US" dirty="0" smtClean="0"/>
              <a:t>回答集语义是一种退化的语义</a:t>
            </a:r>
            <a:r>
              <a:rPr lang="en-US" altLang="zh-CN" dirty="0" smtClean="0"/>
              <a:t>——</a:t>
            </a:r>
            <a:r>
              <a:rPr lang="zh-CN" altLang="zh-CN" dirty="0" smtClean="0"/>
              <a:t>对任意一个程序</a:t>
            </a:r>
            <a:r>
              <a:rPr lang="en-US" altLang="zh-CN" dirty="0" smtClean="0"/>
              <a:t>Π</a:t>
            </a:r>
            <a:r>
              <a:rPr lang="zh-CN" altLang="zh-CN" dirty="0" smtClean="0"/>
              <a:t>，构造</a:t>
            </a:r>
            <a:r>
              <a:rPr lang="en-US" altLang="zh-CN" i="1" dirty="0" smtClean="0"/>
              <a:t>ground</a:t>
            </a:r>
            <a:r>
              <a:rPr lang="en-US" altLang="zh-CN" dirty="0" smtClean="0"/>
              <a:t>(Π)</a:t>
            </a:r>
            <a:r>
              <a:rPr lang="zh-CN" altLang="zh-CN" dirty="0" smtClean="0"/>
              <a:t>，也就是把规则里的变元用所有不含变元的项来代入，由此得到新的程序</a:t>
            </a:r>
            <a:r>
              <a:rPr lang="zh-CN" altLang="en-US" dirty="0" smtClean="0"/>
              <a:t>；</a:t>
            </a:r>
            <a:r>
              <a:rPr lang="zh-CN" altLang="zh-CN" dirty="0" smtClean="0"/>
              <a:t>构造了</a:t>
            </a:r>
            <a:r>
              <a:rPr lang="en-US" altLang="zh-CN" i="1" dirty="0" smtClean="0"/>
              <a:t>ground</a:t>
            </a:r>
            <a:r>
              <a:rPr lang="en-US" altLang="zh-CN" dirty="0" smtClean="0"/>
              <a:t>(Π)</a:t>
            </a:r>
            <a:r>
              <a:rPr lang="zh-CN" altLang="zh-CN" dirty="0" smtClean="0"/>
              <a:t>之后，再寻找满足这个新程序的文字</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24</a:t>
            </a:fld>
            <a:endParaRPr lang="zh-CN"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626121"/>
          </a:xfrm>
        </p:spPr>
        <p:txBody>
          <a:bodyPr>
            <a:normAutofit/>
          </a:bodyPr>
          <a:lstStyle/>
          <a:p>
            <a:r>
              <a:rPr lang="zh-CN" altLang="zh-CN" dirty="0" smtClean="0"/>
              <a:t>一般地说，程序</a:t>
            </a:r>
            <a:r>
              <a:rPr lang="en-US" altLang="zh-CN" dirty="0" smtClean="0"/>
              <a:t>Π</a:t>
            </a:r>
            <a:r>
              <a:rPr lang="zh-CN" altLang="zh-CN" dirty="0" smtClean="0"/>
              <a:t>的一个模型</a:t>
            </a:r>
            <a:r>
              <a:rPr lang="en-US" altLang="zh-CN" dirty="0" smtClean="0"/>
              <a:t>S</a:t>
            </a:r>
            <a:r>
              <a:rPr lang="zh-CN" altLang="zh-CN" dirty="0" smtClean="0"/>
              <a:t>是集合</a:t>
            </a:r>
            <a:r>
              <a:rPr lang="en-US" altLang="zh-CN" dirty="0" smtClean="0"/>
              <a:t>{Π</a:t>
            </a:r>
            <a:r>
              <a:rPr lang="zh-CN" altLang="zh-CN" dirty="0" smtClean="0"/>
              <a:t>的所有有基文字</a:t>
            </a:r>
            <a:r>
              <a:rPr lang="en-US" altLang="zh-CN" dirty="0" smtClean="0"/>
              <a:t>}</a:t>
            </a:r>
            <a:r>
              <a:rPr lang="zh-CN" altLang="zh-CN" dirty="0" smtClean="0"/>
              <a:t>的子集，它满足</a:t>
            </a:r>
            <a:r>
              <a:rPr lang="en-US" altLang="zh-CN" dirty="0" smtClean="0"/>
              <a:t>Π</a:t>
            </a:r>
            <a:r>
              <a:rPr lang="zh-CN" altLang="zh-CN" dirty="0" smtClean="0"/>
              <a:t>的所有规则。回答集就被定义为是极小的那个。极小，指的是它的每个真子集都不是该程序的模型。</a:t>
            </a:r>
            <a:endParaRPr lang="en-US" altLang="zh-CN" dirty="0" smtClean="0"/>
          </a:p>
          <a:p>
            <a:r>
              <a:rPr lang="zh-CN" altLang="en-US" dirty="0" smtClean="0"/>
              <a:t>对于任意一条规则</a:t>
            </a:r>
            <a:r>
              <a:rPr lang="en-US" altLang="zh-CN" dirty="0" smtClean="0"/>
              <a:t>r</a:t>
            </a:r>
            <a:r>
              <a:rPr lang="zh-CN" altLang="en-US" dirty="0" smtClean="0"/>
              <a:t>，</a:t>
            </a:r>
            <a:r>
              <a:rPr lang="en-US" altLang="zh-CN" dirty="0" smtClean="0"/>
              <a:t>S</a:t>
            </a:r>
            <a:r>
              <a:rPr lang="zh-CN" altLang="zh-CN" dirty="0" smtClean="0"/>
              <a:t>满足规则</a:t>
            </a:r>
            <a:r>
              <a:rPr lang="en-US" altLang="zh-CN" dirty="0" smtClean="0"/>
              <a:t>r</a:t>
            </a:r>
            <a:r>
              <a:rPr lang="zh-CN" altLang="zh-CN" dirty="0" smtClean="0"/>
              <a:t>，指的是：</a:t>
            </a:r>
          </a:p>
          <a:p>
            <a:pPr lvl="1">
              <a:buNone/>
            </a:pPr>
            <a:r>
              <a:rPr lang="en-US" altLang="zh-CN" dirty="0" smtClean="0"/>
              <a:t>1</a:t>
            </a:r>
            <a:r>
              <a:rPr lang="zh-CN" altLang="en-US" dirty="0" smtClean="0"/>
              <a:t>，</a:t>
            </a:r>
            <a:r>
              <a:rPr lang="zh-CN" altLang="zh-CN" dirty="0" smtClean="0"/>
              <a:t>如头部是⊥：</a:t>
            </a:r>
            <a:r>
              <a:rPr lang="en-US" altLang="zh-CN" dirty="0" smtClean="0"/>
              <a:t>{</a:t>
            </a:r>
            <a:r>
              <a:rPr lang="en-US" altLang="zh-CN" i="1" dirty="0" smtClean="0"/>
              <a:t> L</a:t>
            </a:r>
            <a:r>
              <a:rPr lang="en-US" altLang="zh-CN" i="1" baseline="-25000" dirty="0" smtClean="0"/>
              <a:t>k</a:t>
            </a:r>
            <a:r>
              <a:rPr lang="en-US" altLang="zh-CN" baseline="-25000" dirty="0" smtClean="0"/>
              <a:t>+1</a:t>
            </a:r>
            <a:r>
              <a:rPr lang="en-US" altLang="zh-CN" i="1" dirty="0" smtClean="0"/>
              <a:t>, . . . , L</a:t>
            </a:r>
            <a:r>
              <a:rPr lang="en-US" altLang="zh-CN" i="1" baseline="-25000" dirty="0" smtClean="0"/>
              <a:t>m</a:t>
            </a:r>
            <a:r>
              <a:rPr lang="en-US" altLang="zh-CN" dirty="0" smtClean="0"/>
              <a:t> }</a:t>
            </a:r>
            <a:r>
              <a:rPr lang="zh-CN" altLang="zh-CN" dirty="0" smtClean="0"/>
              <a:t>不是</a:t>
            </a:r>
            <a:r>
              <a:rPr lang="en-US" altLang="zh-CN" dirty="0" smtClean="0"/>
              <a:t>S</a:t>
            </a:r>
            <a:r>
              <a:rPr lang="zh-CN" altLang="zh-CN" dirty="0" smtClean="0"/>
              <a:t>的子集或者</a:t>
            </a:r>
            <a:r>
              <a:rPr lang="en-US" altLang="zh-CN" dirty="0" smtClean="0"/>
              <a:t>{</a:t>
            </a:r>
            <a:r>
              <a:rPr lang="en-US" altLang="zh-CN" i="1" dirty="0" smtClean="0"/>
              <a:t> L</a:t>
            </a:r>
            <a:r>
              <a:rPr lang="en-US" altLang="zh-CN" i="1" baseline="-25000" dirty="0" smtClean="0"/>
              <a:t>m</a:t>
            </a:r>
            <a:r>
              <a:rPr lang="en-US" altLang="zh-CN" baseline="-25000" dirty="0" smtClean="0"/>
              <a:t>+1</a:t>
            </a:r>
            <a:r>
              <a:rPr lang="en-US" altLang="zh-CN" i="1" dirty="0" smtClean="0"/>
              <a:t>, . . . , </a:t>
            </a:r>
            <a:r>
              <a:rPr lang="en-US" altLang="zh-CN" i="1" dirty="0" err="1" smtClean="0"/>
              <a:t>L</a:t>
            </a:r>
            <a:r>
              <a:rPr lang="en-US" altLang="zh-CN" i="1" baseline="-25000" dirty="0" err="1" smtClean="0"/>
              <a:t>n</a:t>
            </a:r>
            <a:r>
              <a:rPr lang="en-US" altLang="zh-CN" dirty="0" smtClean="0"/>
              <a:t> }</a:t>
            </a:r>
            <a:r>
              <a:rPr lang="zh-CN" altLang="zh-CN" dirty="0" smtClean="0"/>
              <a:t>∩</a:t>
            </a:r>
            <a:r>
              <a:rPr lang="en-US" altLang="zh-CN" dirty="0" smtClean="0"/>
              <a:t>S</a:t>
            </a:r>
            <a:r>
              <a:rPr lang="zh-CN" altLang="zh-CN" dirty="0" smtClean="0"/>
              <a:t>≠</a:t>
            </a:r>
            <a:r>
              <a:rPr lang="en-US" altLang="zh-CN" dirty="0" smtClean="0"/>
              <a:t>∅;</a:t>
            </a:r>
            <a:endParaRPr lang="zh-CN" altLang="zh-CN" dirty="0" smtClean="0"/>
          </a:p>
          <a:p>
            <a:pPr lvl="1">
              <a:buNone/>
            </a:pPr>
            <a:r>
              <a:rPr lang="en-US" altLang="zh-CN" dirty="0" smtClean="0"/>
              <a:t>2</a:t>
            </a:r>
            <a:r>
              <a:rPr lang="zh-CN" altLang="en-US" dirty="0" smtClean="0"/>
              <a:t>，</a:t>
            </a:r>
            <a:r>
              <a:rPr lang="zh-CN" altLang="zh-CN" dirty="0" smtClean="0"/>
              <a:t>如头部不是⊥：</a:t>
            </a:r>
            <a:r>
              <a:rPr lang="en-US" altLang="zh-CN" dirty="0" smtClean="0"/>
              <a:t>{</a:t>
            </a:r>
            <a:r>
              <a:rPr lang="en-US" altLang="zh-CN" i="1" dirty="0" smtClean="0"/>
              <a:t> L</a:t>
            </a:r>
            <a:r>
              <a:rPr lang="en-US" altLang="zh-CN" i="1" baseline="-25000" dirty="0" smtClean="0"/>
              <a:t>k</a:t>
            </a:r>
            <a:r>
              <a:rPr lang="en-US" altLang="zh-CN" baseline="-25000" dirty="0" smtClean="0"/>
              <a:t>+1</a:t>
            </a:r>
            <a:r>
              <a:rPr lang="en-US" altLang="zh-CN" i="1" dirty="0" smtClean="0"/>
              <a:t>, . . . , L</a:t>
            </a:r>
            <a:r>
              <a:rPr lang="en-US" altLang="zh-CN" i="1" baseline="-25000" dirty="0" smtClean="0"/>
              <a:t>m</a:t>
            </a:r>
            <a:r>
              <a:rPr lang="en-US" altLang="zh-CN" dirty="0" smtClean="0"/>
              <a:t> }⊆S</a:t>
            </a:r>
            <a:r>
              <a:rPr lang="zh-CN" altLang="zh-CN" dirty="0" smtClean="0"/>
              <a:t>且</a:t>
            </a:r>
            <a:r>
              <a:rPr lang="en-US" altLang="zh-CN" dirty="0" smtClean="0"/>
              <a:t>{</a:t>
            </a:r>
            <a:r>
              <a:rPr lang="en-US" altLang="zh-CN" i="1" dirty="0" smtClean="0"/>
              <a:t> L</a:t>
            </a:r>
            <a:r>
              <a:rPr lang="en-US" altLang="zh-CN" i="1" baseline="-25000" dirty="0" smtClean="0"/>
              <a:t>m</a:t>
            </a:r>
            <a:r>
              <a:rPr lang="en-US" altLang="zh-CN" baseline="-25000" dirty="0" smtClean="0"/>
              <a:t>+1</a:t>
            </a:r>
            <a:r>
              <a:rPr lang="en-US" altLang="zh-CN" i="1" dirty="0" smtClean="0"/>
              <a:t>, . . . , </a:t>
            </a:r>
            <a:r>
              <a:rPr lang="en-US" altLang="zh-CN" i="1" dirty="0" err="1" smtClean="0"/>
              <a:t>L</a:t>
            </a:r>
            <a:r>
              <a:rPr lang="en-US" altLang="zh-CN" i="1" baseline="-25000" dirty="0" err="1" smtClean="0"/>
              <a:t>n</a:t>
            </a:r>
            <a:r>
              <a:rPr lang="en-US" altLang="zh-CN" dirty="0" smtClean="0"/>
              <a:t> }</a:t>
            </a:r>
            <a:r>
              <a:rPr lang="zh-CN" altLang="zh-CN" dirty="0" smtClean="0"/>
              <a:t>∩</a:t>
            </a:r>
            <a:r>
              <a:rPr lang="en-US" altLang="zh-CN" dirty="0" smtClean="0"/>
              <a:t>S=∅</a:t>
            </a:r>
            <a:r>
              <a:rPr lang="zh-CN" altLang="zh-CN" dirty="0" smtClean="0"/>
              <a:t>，蕴含</a:t>
            </a:r>
            <a:r>
              <a:rPr lang="en-US" altLang="zh-CN" dirty="0" smtClean="0"/>
              <a:t>{</a:t>
            </a:r>
            <a:r>
              <a:rPr lang="en-US" altLang="zh-CN" i="1" dirty="0" smtClean="0"/>
              <a:t>L</a:t>
            </a:r>
            <a:r>
              <a:rPr lang="en-US" altLang="zh-CN" baseline="-25000" dirty="0" smtClean="0"/>
              <a:t>0</a:t>
            </a:r>
            <a:r>
              <a:rPr lang="en-US" altLang="zh-CN" dirty="0" smtClean="0"/>
              <a:t> </a:t>
            </a:r>
            <a:r>
              <a:rPr lang="en-US" altLang="zh-CN" i="1" dirty="0" smtClean="0"/>
              <a:t>. . . </a:t>
            </a:r>
            <a:r>
              <a:rPr lang="en-US" altLang="zh-CN" i="1" dirty="0" err="1" smtClean="0"/>
              <a:t>L</a:t>
            </a:r>
            <a:r>
              <a:rPr lang="en-US" altLang="zh-CN" i="1" baseline="-25000" dirty="0" err="1" smtClean="0"/>
              <a:t>k</a:t>
            </a:r>
            <a:r>
              <a:rPr lang="en-US" altLang="zh-CN" dirty="0" smtClean="0"/>
              <a:t>}</a:t>
            </a:r>
            <a:r>
              <a:rPr lang="zh-CN" altLang="zh-CN" dirty="0" smtClean="0"/>
              <a:t>∩</a:t>
            </a:r>
            <a:r>
              <a:rPr lang="en-US" altLang="zh-CN" dirty="0" smtClean="0"/>
              <a:t>S</a:t>
            </a:r>
            <a:r>
              <a:rPr lang="zh-CN" altLang="zh-CN" dirty="0" smtClean="0"/>
              <a:t>≠</a:t>
            </a:r>
            <a:r>
              <a:rPr lang="en-US" altLang="zh-CN" dirty="0" smtClean="0"/>
              <a:t>∅</a:t>
            </a:r>
            <a:r>
              <a:rPr lang="zh-CN" altLang="zh-CN" dirty="0" smtClean="0"/>
              <a:t>。</a:t>
            </a:r>
          </a:p>
          <a:p>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25</a:t>
            </a:fld>
            <a:endParaRPr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normAutofit fontScale="85000" lnSpcReduction="10000"/>
          </a:bodyPr>
          <a:lstStyle/>
          <a:p>
            <a:endParaRPr lang="zh-CN" altLang="zh-CN" dirty="0" smtClean="0"/>
          </a:p>
          <a:p>
            <a:r>
              <a:rPr lang="zh-CN" altLang="zh-CN" dirty="0" smtClean="0"/>
              <a:t>在下面的介绍中，这些程序</a:t>
            </a:r>
            <a:r>
              <a:rPr lang="en-US" altLang="zh-CN" dirty="0" smtClean="0"/>
              <a:t>Π</a:t>
            </a:r>
            <a:r>
              <a:rPr lang="zh-CN" altLang="zh-CN" dirty="0" smtClean="0"/>
              <a:t>都指的是有基的（对于</a:t>
            </a:r>
            <a:r>
              <a:rPr lang="en-US" altLang="zh-CN" dirty="0" smtClean="0"/>
              <a:t>Π</a:t>
            </a:r>
            <a:r>
              <a:rPr lang="zh-CN" altLang="zh-CN" dirty="0" smtClean="0"/>
              <a:t>无基的情况，那就先把它转换成有基的）。</a:t>
            </a:r>
          </a:p>
          <a:p>
            <a:r>
              <a:rPr lang="zh-CN" altLang="zh-CN" dirty="0" smtClean="0"/>
              <a:t>先考虑头部只有</a:t>
            </a:r>
            <a:r>
              <a:rPr lang="en-US" altLang="zh-CN" dirty="0" smtClean="0"/>
              <a:t>1</a:t>
            </a:r>
            <a:r>
              <a:rPr lang="zh-CN" altLang="zh-CN" dirty="0" smtClean="0"/>
              <a:t>个原子，并且任意的</a:t>
            </a:r>
            <a:r>
              <a:rPr lang="en-US" altLang="zh-CN" i="1" dirty="0" smtClean="0"/>
              <a:t>L</a:t>
            </a:r>
            <a:r>
              <a:rPr lang="en-US" altLang="zh-CN" i="1" baseline="-25000" dirty="0" smtClean="0"/>
              <a:t>i</a:t>
            </a:r>
            <a:r>
              <a:rPr lang="zh-CN" altLang="zh-CN" dirty="0" smtClean="0"/>
              <a:t>都是原子的情形。</a:t>
            </a:r>
          </a:p>
          <a:p>
            <a:r>
              <a:rPr lang="zh-CN" altLang="zh-CN" dirty="0" smtClean="0"/>
              <a:t>每个不含否定词</a:t>
            </a:r>
            <a:r>
              <a:rPr lang="en-US" altLang="zh-CN" dirty="0" smtClean="0"/>
              <a:t>not</a:t>
            </a:r>
            <a:r>
              <a:rPr lang="zh-CN" altLang="zh-CN" dirty="0" smtClean="0"/>
              <a:t>的程序都只有唯一一个极小模型。</a:t>
            </a:r>
          </a:p>
          <a:p>
            <a:r>
              <a:rPr lang="zh-CN" altLang="zh-CN" dirty="0" smtClean="0"/>
              <a:t>对</a:t>
            </a:r>
            <a:r>
              <a:rPr lang="en-US" altLang="zh-CN" dirty="0" smtClean="0"/>
              <a:t>Π</a:t>
            </a:r>
            <a:r>
              <a:rPr lang="zh-CN" altLang="zh-CN" dirty="0" smtClean="0"/>
              <a:t>中某些原子的集合</a:t>
            </a:r>
            <a:r>
              <a:rPr lang="en-US" altLang="zh-CN" dirty="0" smtClean="0"/>
              <a:t>M</a:t>
            </a:r>
            <a:r>
              <a:rPr lang="zh-CN" altLang="zh-CN" dirty="0" smtClean="0"/>
              <a:t>，记</a:t>
            </a:r>
            <a:r>
              <a:rPr lang="en-US" altLang="zh-CN" dirty="0" smtClean="0"/>
              <a:t>Π</a:t>
            </a:r>
            <a:r>
              <a:rPr lang="en-US" altLang="zh-CN" baseline="-25000" dirty="0" smtClean="0"/>
              <a:t>M</a:t>
            </a:r>
            <a:r>
              <a:rPr lang="zh-CN" altLang="zh-CN" dirty="0" smtClean="0"/>
              <a:t>为</a:t>
            </a:r>
            <a:r>
              <a:rPr lang="en-US" altLang="zh-CN" dirty="0" smtClean="0"/>
              <a:t>Π</a:t>
            </a:r>
            <a:r>
              <a:rPr lang="zh-CN" altLang="zh-CN" dirty="0" smtClean="0"/>
              <a:t>经过下面两种变换而得到的程序：</a:t>
            </a:r>
          </a:p>
          <a:p>
            <a:pPr lvl="1">
              <a:buNone/>
            </a:pPr>
            <a:r>
              <a:rPr lang="en-US" altLang="zh-CN" dirty="0" smtClean="0"/>
              <a:t>	1</a:t>
            </a:r>
            <a:r>
              <a:rPr lang="zh-CN" altLang="en-US" dirty="0" smtClean="0"/>
              <a:t>，</a:t>
            </a:r>
            <a:r>
              <a:rPr lang="zh-CN" altLang="zh-CN" dirty="0" smtClean="0"/>
              <a:t>对</a:t>
            </a:r>
            <a:r>
              <a:rPr lang="en-US" altLang="zh-CN" dirty="0" smtClean="0"/>
              <a:t>Π</a:t>
            </a:r>
            <a:r>
              <a:rPr lang="zh-CN" altLang="zh-CN" dirty="0" smtClean="0"/>
              <a:t>中任意的规则</a:t>
            </a:r>
            <a:r>
              <a:rPr lang="en-US" altLang="zh-CN" dirty="0" smtClean="0"/>
              <a:t>r</a:t>
            </a:r>
            <a:r>
              <a:rPr lang="zh-CN" altLang="zh-CN" dirty="0" smtClean="0"/>
              <a:t>，如果</a:t>
            </a:r>
            <a:r>
              <a:rPr lang="en-US" altLang="zh-CN" dirty="0" smtClean="0"/>
              <a:t>r</a:t>
            </a:r>
            <a:r>
              <a:rPr lang="zh-CN" altLang="zh-CN" dirty="0" smtClean="0"/>
              <a:t>的躯干包含某个“</a:t>
            </a:r>
            <a:r>
              <a:rPr lang="en-US" altLang="zh-CN" dirty="0" smtClean="0"/>
              <a:t>not </a:t>
            </a:r>
            <a:r>
              <a:rPr lang="en-US" altLang="zh-CN" i="1" dirty="0" smtClean="0"/>
              <a:t>L</a:t>
            </a:r>
            <a:r>
              <a:rPr lang="en-US" altLang="zh-CN" i="1" baseline="-25000" dirty="0" smtClean="0"/>
              <a:t>i</a:t>
            </a:r>
            <a:r>
              <a:rPr lang="zh-CN" altLang="zh-CN" dirty="0" smtClean="0"/>
              <a:t>”而且</a:t>
            </a:r>
            <a:r>
              <a:rPr lang="en-US" altLang="zh-CN" i="1" dirty="0" smtClean="0"/>
              <a:t>L</a:t>
            </a:r>
            <a:r>
              <a:rPr lang="en-US" altLang="zh-CN" i="1" baseline="-25000" dirty="0" smtClean="0"/>
              <a:t>i</a:t>
            </a:r>
            <a:r>
              <a:rPr lang="zh-CN" altLang="zh-CN" dirty="0" smtClean="0"/>
              <a:t>∈ </a:t>
            </a:r>
            <a:r>
              <a:rPr lang="en-US" altLang="zh-CN" dirty="0" smtClean="0"/>
              <a:t>M</a:t>
            </a:r>
            <a:r>
              <a:rPr lang="zh-CN" altLang="zh-CN" dirty="0" smtClean="0"/>
              <a:t>，那么就把</a:t>
            </a:r>
            <a:r>
              <a:rPr lang="en-US" altLang="zh-CN" dirty="0" smtClean="0"/>
              <a:t>r</a:t>
            </a:r>
            <a:r>
              <a:rPr lang="zh-CN" altLang="zh-CN" dirty="0" smtClean="0"/>
              <a:t>删除；</a:t>
            </a:r>
          </a:p>
          <a:p>
            <a:pPr lvl="1">
              <a:buNone/>
            </a:pPr>
            <a:r>
              <a:rPr lang="en-US" altLang="zh-CN" dirty="0" smtClean="0"/>
              <a:t>	2</a:t>
            </a:r>
            <a:r>
              <a:rPr lang="zh-CN" altLang="en-US" dirty="0" smtClean="0"/>
              <a:t>，</a:t>
            </a:r>
            <a:r>
              <a:rPr lang="zh-CN" altLang="zh-CN" dirty="0" smtClean="0"/>
              <a:t>对第</a:t>
            </a:r>
            <a:r>
              <a:rPr lang="en-US" altLang="zh-CN" dirty="0" smtClean="0"/>
              <a:t>1</a:t>
            </a:r>
            <a:r>
              <a:rPr lang="zh-CN" altLang="zh-CN" dirty="0" smtClean="0"/>
              <a:t>步操作之后剩下的任意规则</a:t>
            </a:r>
            <a:r>
              <a:rPr lang="en-US" altLang="zh-CN" dirty="0" smtClean="0"/>
              <a:t>r</a:t>
            </a:r>
            <a:r>
              <a:rPr lang="zh-CN" altLang="zh-CN" dirty="0" smtClean="0"/>
              <a:t>，删除</a:t>
            </a:r>
            <a:r>
              <a:rPr lang="en-US" altLang="zh-CN" dirty="0" smtClean="0"/>
              <a:t>r</a:t>
            </a:r>
            <a:r>
              <a:rPr lang="zh-CN" altLang="zh-CN" dirty="0" smtClean="0"/>
              <a:t>的躯干中所出现的所有“</a:t>
            </a:r>
            <a:r>
              <a:rPr lang="en-US" altLang="zh-CN" dirty="0" smtClean="0"/>
              <a:t>not </a:t>
            </a:r>
            <a:r>
              <a:rPr lang="en-US" altLang="zh-CN" i="1" dirty="0" smtClean="0"/>
              <a:t>L</a:t>
            </a:r>
            <a:r>
              <a:rPr lang="en-US" altLang="zh-CN" i="1" baseline="-25000" dirty="0" smtClean="0"/>
              <a:t>i</a:t>
            </a:r>
            <a:r>
              <a:rPr lang="zh-CN" altLang="zh-CN" dirty="0" smtClean="0"/>
              <a:t>”。</a:t>
            </a:r>
          </a:p>
          <a:p>
            <a:r>
              <a:rPr lang="en-US" altLang="zh-CN" dirty="0" smtClean="0"/>
              <a:t>Π</a:t>
            </a:r>
            <a:r>
              <a:rPr lang="en-US" altLang="zh-CN" baseline="-25000" dirty="0" smtClean="0"/>
              <a:t>M</a:t>
            </a:r>
            <a:r>
              <a:rPr lang="zh-CN" altLang="zh-CN" dirty="0" smtClean="0"/>
              <a:t>不含否定原子“</a:t>
            </a:r>
            <a:r>
              <a:rPr lang="en-US" altLang="zh-CN" dirty="0" smtClean="0"/>
              <a:t>not </a:t>
            </a:r>
            <a:r>
              <a:rPr lang="en-US" altLang="zh-CN" i="1" dirty="0" smtClean="0"/>
              <a:t>L</a:t>
            </a:r>
            <a:r>
              <a:rPr lang="en-US" altLang="zh-CN" baseline="-25000" dirty="0" smtClean="0"/>
              <a:t>i</a:t>
            </a:r>
            <a:r>
              <a:rPr lang="zh-CN" altLang="zh-CN" dirty="0" smtClean="0"/>
              <a:t>”，它有唯一的极小模型。如果这个模型恰好是</a:t>
            </a:r>
            <a:r>
              <a:rPr lang="en-US" altLang="zh-CN" dirty="0" smtClean="0"/>
              <a:t>M</a:t>
            </a:r>
            <a:r>
              <a:rPr lang="zh-CN" altLang="zh-CN" dirty="0" smtClean="0"/>
              <a:t>，那么就称</a:t>
            </a:r>
            <a:r>
              <a:rPr lang="en-US" altLang="zh-CN" dirty="0" smtClean="0"/>
              <a:t>M</a:t>
            </a:r>
            <a:r>
              <a:rPr lang="zh-CN" altLang="zh-CN" dirty="0" smtClean="0"/>
              <a:t>是</a:t>
            </a:r>
            <a:r>
              <a:rPr lang="en-US" altLang="zh-CN" dirty="0" smtClean="0"/>
              <a:t>Π</a:t>
            </a:r>
            <a:r>
              <a:rPr lang="zh-CN" altLang="zh-CN" dirty="0" smtClean="0"/>
              <a:t>的回答集。</a:t>
            </a:r>
          </a:p>
          <a:p>
            <a:endParaRPr lang="zh-CN" altLang="en-US" dirty="0" smtClean="0"/>
          </a:p>
          <a:p>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26</a:t>
            </a:fld>
            <a:endParaRPr lang="zh-CN"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例子</a:t>
            </a:r>
            <a:endParaRPr lang="zh-CN" altLang="en-US" dirty="0"/>
          </a:p>
        </p:txBody>
      </p:sp>
      <p:sp>
        <p:nvSpPr>
          <p:cNvPr id="3" name="内容占位符 2"/>
          <p:cNvSpPr>
            <a:spLocks noGrp="1"/>
          </p:cNvSpPr>
          <p:nvPr>
            <p:ph idx="1"/>
          </p:nvPr>
        </p:nvSpPr>
        <p:spPr>
          <a:xfrm>
            <a:off x="457200" y="1214422"/>
            <a:ext cx="8229600" cy="4911741"/>
          </a:xfrm>
        </p:spPr>
        <p:txBody>
          <a:bodyPr>
            <a:normAutofit fontScale="70000" lnSpcReduction="20000"/>
          </a:bodyPr>
          <a:lstStyle/>
          <a:p>
            <a:r>
              <a:rPr lang="en-US" altLang="zh-CN" dirty="0" smtClean="0"/>
              <a:t>Π </a:t>
            </a:r>
            <a:r>
              <a:rPr lang="en-US" altLang="zh-CN" baseline="-25000" dirty="0" smtClean="0"/>
              <a:t>1</a:t>
            </a:r>
            <a:r>
              <a:rPr lang="en-US" altLang="zh-CN" dirty="0" smtClean="0"/>
              <a:t>:</a:t>
            </a:r>
            <a:endParaRPr lang="zh-CN" altLang="zh-CN" dirty="0" smtClean="0"/>
          </a:p>
          <a:p>
            <a:pPr lvl="1">
              <a:buNone/>
            </a:pPr>
            <a:r>
              <a:rPr lang="en-US" altLang="zh-CN" dirty="0" smtClean="0"/>
              <a:t>p</a:t>
            </a:r>
            <a:r>
              <a:rPr lang="zh-CN" altLang="zh-CN" dirty="0" smtClean="0"/>
              <a:t>←</a:t>
            </a:r>
            <a:r>
              <a:rPr lang="en-US" altLang="zh-CN" dirty="0" smtClean="0"/>
              <a:t>q</a:t>
            </a:r>
            <a:endParaRPr lang="zh-CN" altLang="zh-CN" dirty="0" smtClean="0"/>
          </a:p>
          <a:p>
            <a:pPr lvl="1">
              <a:buNone/>
            </a:pPr>
            <a:r>
              <a:rPr lang="en-US" altLang="zh-CN" dirty="0" smtClean="0"/>
              <a:t>r</a:t>
            </a:r>
            <a:r>
              <a:rPr lang="zh-CN" altLang="zh-CN" dirty="0" smtClean="0"/>
              <a:t>←</a:t>
            </a:r>
          </a:p>
          <a:p>
            <a:pPr lvl="1">
              <a:buNone/>
            </a:pPr>
            <a:r>
              <a:rPr lang="en-US" altLang="zh-CN" dirty="0" smtClean="0"/>
              <a:t>q</a:t>
            </a:r>
            <a:r>
              <a:rPr lang="zh-CN" altLang="zh-CN" dirty="0" smtClean="0"/>
              <a:t>← </a:t>
            </a:r>
            <a:r>
              <a:rPr lang="en-US" altLang="zh-CN" dirty="0" smtClean="0"/>
              <a:t>s, r</a:t>
            </a:r>
            <a:endParaRPr lang="zh-CN" altLang="zh-CN" dirty="0" smtClean="0"/>
          </a:p>
          <a:p>
            <a:r>
              <a:rPr lang="en-US" altLang="zh-CN" dirty="0" smtClean="0"/>
              <a:t>Π</a:t>
            </a:r>
            <a:r>
              <a:rPr lang="en-US" altLang="zh-CN" baseline="-25000" dirty="0" smtClean="0"/>
              <a:t> 1</a:t>
            </a:r>
            <a:r>
              <a:rPr lang="zh-CN" altLang="zh-CN" dirty="0" smtClean="0"/>
              <a:t>的所有原子的集合是</a:t>
            </a:r>
            <a:r>
              <a:rPr lang="en-US" altLang="zh-CN" dirty="0" smtClean="0"/>
              <a:t>{p, q, r, s}</a:t>
            </a:r>
            <a:r>
              <a:rPr lang="zh-CN" altLang="zh-CN" dirty="0" smtClean="0"/>
              <a:t>，回答集是</a:t>
            </a:r>
            <a:r>
              <a:rPr lang="en-US" altLang="zh-CN" dirty="0" smtClean="0"/>
              <a:t>{r}</a:t>
            </a:r>
            <a:r>
              <a:rPr lang="zh-CN" altLang="zh-CN" dirty="0" smtClean="0"/>
              <a:t>，全集</a:t>
            </a:r>
            <a:r>
              <a:rPr lang="en-US" altLang="zh-CN" dirty="0" smtClean="0"/>
              <a:t>{p, q, r, s}</a:t>
            </a:r>
            <a:r>
              <a:rPr lang="zh-CN" altLang="zh-CN" dirty="0" smtClean="0"/>
              <a:t>虽然也是模型，但不是极小模型。</a:t>
            </a:r>
          </a:p>
          <a:p>
            <a:r>
              <a:rPr lang="en-US" altLang="zh-CN" dirty="0" smtClean="0"/>
              <a:t>Π </a:t>
            </a:r>
            <a:r>
              <a:rPr lang="en-US" altLang="zh-CN" baseline="-25000" dirty="0" smtClean="0"/>
              <a:t>2</a:t>
            </a:r>
            <a:r>
              <a:rPr lang="en-US" altLang="zh-CN" dirty="0" smtClean="0"/>
              <a:t>:</a:t>
            </a:r>
            <a:endParaRPr lang="zh-CN" altLang="zh-CN" dirty="0" smtClean="0"/>
          </a:p>
          <a:p>
            <a:pPr lvl="1">
              <a:buNone/>
            </a:pPr>
            <a:r>
              <a:rPr lang="en-US" altLang="zh-CN" dirty="0" smtClean="0"/>
              <a:t>p</a:t>
            </a:r>
            <a:r>
              <a:rPr lang="zh-CN" altLang="zh-CN" dirty="0" smtClean="0"/>
              <a:t>← </a:t>
            </a:r>
            <a:r>
              <a:rPr lang="en-US" altLang="zh-CN" dirty="0" smtClean="0"/>
              <a:t>a</a:t>
            </a:r>
            <a:endParaRPr lang="zh-CN" altLang="zh-CN" dirty="0" smtClean="0"/>
          </a:p>
          <a:p>
            <a:pPr lvl="1">
              <a:buNone/>
            </a:pPr>
            <a:r>
              <a:rPr lang="en-US" altLang="zh-CN" dirty="0" smtClean="0"/>
              <a:t>a</a:t>
            </a:r>
            <a:r>
              <a:rPr lang="zh-CN" altLang="zh-CN" dirty="0" smtClean="0"/>
              <a:t>← </a:t>
            </a:r>
            <a:r>
              <a:rPr lang="en-US" altLang="zh-CN" dirty="0" smtClean="0"/>
              <a:t>not b</a:t>
            </a:r>
            <a:endParaRPr lang="zh-CN" altLang="zh-CN" dirty="0" smtClean="0"/>
          </a:p>
          <a:p>
            <a:pPr lvl="1">
              <a:buNone/>
            </a:pPr>
            <a:r>
              <a:rPr lang="en-US" altLang="zh-CN" dirty="0" smtClean="0"/>
              <a:t>b </a:t>
            </a:r>
            <a:r>
              <a:rPr lang="zh-CN" altLang="zh-CN" dirty="0" smtClean="0"/>
              <a:t>← </a:t>
            </a:r>
            <a:r>
              <a:rPr lang="en-US" altLang="zh-CN" dirty="0" smtClean="0"/>
              <a:t>not a</a:t>
            </a:r>
            <a:endParaRPr lang="zh-CN" altLang="zh-CN" dirty="0" smtClean="0"/>
          </a:p>
          <a:p>
            <a:r>
              <a:rPr lang="en-US" altLang="zh-CN" dirty="0" smtClean="0"/>
              <a:t>Π</a:t>
            </a:r>
            <a:r>
              <a:rPr lang="en-US" altLang="zh-CN" baseline="-25000" dirty="0" smtClean="0"/>
              <a:t> 2</a:t>
            </a:r>
            <a:r>
              <a:rPr lang="zh-CN" altLang="zh-CN" dirty="0" smtClean="0"/>
              <a:t>的所有原子的集合是</a:t>
            </a:r>
            <a:r>
              <a:rPr lang="en-US" altLang="zh-CN" dirty="0" smtClean="0"/>
              <a:t>{p, a, b}</a:t>
            </a:r>
            <a:r>
              <a:rPr lang="zh-CN" altLang="zh-CN" dirty="0" smtClean="0"/>
              <a:t>，有两个回答集</a:t>
            </a:r>
            <a:r>
              <a:rPr lang="en-US" altLang="zh-CN" dirty="0" smtClean="0"/>
              <a:t>{p, a}</a:t>
            </a:r>
            <a:r>
              <a:rPr lang="zh-CN" altLang="zh-CN" dirty="0" smtClean="0"/>
              <a:t>和</a:t>
            </a:r>
            <a:r>
              <a:rPr lang="en-US" altLang="zh-CN" dirty="0" smtClean="0"/>
              <a:t>{b}</a:t>
            </a:r>
            <a:r>
              <a:rPr lang="zh-CN" altLang="zh-CN" dirty="0" smtClean="0"/>
              <a:t>。</a:t>
            </a:r>
            <a:endParaRPr lang="en-US" altLang="zh-CN" dirty="0" smtClean="0"/>
          </a:p>
          <a:p>
            <a:r>
              <a:rPr lang="en-US" altLang="zh-CN" dirty="0" smtClean="0"/>
              <a:t>Π</a:t>
            </a:r>
            <a:r>
              <a:rPr lang="en-US" altLang="zh-CN" baseline="-25000" dirty="0" smtClean="0"/>
              <a:t>3</a:t>
            </a:r>
            <a:r>
              <a:rPr lang="en-US" altLang="zh-CN" dirty="0" smtClean="0"/>
              <a:t>:</a:t>
            </a:r>
            <a:endParaRPr lang="zh-CN" altLang="zh-CN" dirty="0" smtClean="0"/>
          </a:p>
          <a:p>
            <a:pPr lvl="1">
              <a:buNone/>
            </a:pPr>
            <a:r>
              <a:rPr lang="en-US" altLang="zh-CN" dirty="0" smtClean="0"/>
              <a:t>p</a:t>
            </a:r>
            <a:r>
              <a:rPr lang="zh-CN" altLang="zh-CN" dirty="0" smtClean="0"/>
              <a:t>← </a:t>
            </a:r>
            <a:r>
              <a:rPr lang="en-US" altLang="zh-CN" dirty="0" smtClean="0"/>
              <a:t>not p</a:t>
            </a:r>
            <a:endParaRPr lang="zh-CN" altLang="zh-CN" dirty="0" smtClean="0"/>
          </a:p>
          <a:p>
            <a:r>
              <a:rPr lang="en-US" altLang="zh-CN" dirty="0" smtClean="0"/>
              <a:t>Π</a:t>
            </a:r>
            <a:r>
              <a:rPr lang="en-US" altLang="zh-CN" baseline="-25000" dirty="0" smtClean="0"/>
              <a:t>3</a:t>
            </a:r>
            <a:r>
              <a:rPr lang="zh-CN" altLang="en-US" dirty="0" smtClean="0"/>
              <a:t>的</a:t>
            </a:r>
            <a:r>
              <a:rPr lang="zh-CN" altLang="zh-CN" dirty="0" smtClean="0"/>
              <a:t>所有原子的集合是</a:t>
            </a:r>
            <a:r>
              <a:rPr lang="en-US" altLang="zh-CN" dirty="0" smtClean="0"/>
              <a:t>{p}</a:t>
            </a:r>
            <a:r>
              <a:rPr lang="zh-CN" altLang="zh-CN" dirty="0" smtClean="0"/>
              <a:t>，没有回答集。</a:t>
            </a:r>
          </a:p>
          <a:p>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27</a:t>
            </a:fld>
            <a:endParaRPr lang="zh-CN"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直观解释</a:t>
            </a:r>
            <a:endParaRPr lang="zh-CN" altLang="en-US" dirty="0"/>
          </a:p>
        </p:txBody>
      </p:sp>
      <p:sp>
        <p:nvSpPr>
          <p:cNvPr id="3" name="内容占位符 2"/>
          <p:cNvSpPr>
            <a:spLocks noGrp="1"/>
          </p:cNvSpPr>
          <p:nvPr>
            <p:ph idx="1"/>
          </p:nvPr>
        </p:nvSpPr>
        <p:spPr>
          <a:xfrm>
            <a:off x="457200" y="1214422"/>
            <a:ext cx="8229600" cy="4911741"/>
          </a:xfrm>
        </p:spPr>
        <p:txBody>
          <a:bodyPr>
            <a:normAutofit fontScale="85000" lnSpcReduction="20000"/>
          </a:bodyPr>
          <a:lstStyle/>
          <a:p>
            <a:r>
              <a:rPr lang="zh-CN" altLang="zh-CN" dirty="0" smtClean="0"/>
              <a:t>直观上看来，这个操作是这样的：</a:t>
            </a:r>
          </a:p>
          <a:p>
            <a:r>
              <a:rPr lang="zh-CN" altLang="zh-CN" dirty="0" smtClean="0"/>
              <a:t>我有一个信念集</a:t>
            </a:r>
            <a:r>
              <a:rPr lang="en-US" altLang="zh-CN" dirty="0" smtClean="0"/>
              <a:t>M={</a:t>
            </a:r>
            <a:r>
              <a:rPr lang="en-US" altLang="zh-CN" i="1" dirty="0" smtClean="0"/>
              <a:t>B</a:t>
            </a:r>
            <a:r>
              <a:rPr lang="en-US" altLang="zh-CN" i="1" baseline="-25000" dirty="0" smtClean="0"/>
              <a:t>i</a:t>
            </a:r>
            <a:r>
              <a:rPr lang="en-US" altLang="zh-CN" dirty="0" smtClean="0"/>
              <a:t>: 0</a:t>
            </a:r>
            <a:r>
              <a:rPr lang="zh-CN" altLang="zh-CN" dirty="0" smtClean="0"/>
              <a:t>≤</a:t>
            </a:r>
            <a:r>
              <a:rPr lang="en-US" altLang="zh-CN" i="1" dirty="0" err="1" smtClean="0"/>
              <a:t>i</a:t>
            </a:r>
            <a:r>
              <a:rPr lang="zh-CN" altLang="zh-CN" dirty="0" smtClean="0"/>
              <a:t>≤</a:t>
            </a:r>
            <a:r>
              <a:rPr lang="en-US" altLang="zh-CN" dirty="0" smtClean="0"/>
              <a:t>n, n</a:t>
            </a:r>
            <a:r>
              <a:rPr lang="zh-CN" altLang="zh-CN" dirty="0" smtClean="0"/>
              <a:t>是某个自然数</a:t>
            </a:r>
            <a:r>
              <a:rPr lang="en-US" altLang="zh-CN" dirty="0" smtClean="0"/>
              <a:t>}</a:t>
            </a:r>
            <a:r>
              <a:rPr lang="zh-CN" altLang="zh-CN" dirty="0" smtClean="0"/>
              <a:t>。所以在我看来，对任意的</a:t>
            </a:r>
            <a:r>
              <a:rPr lang="en-US" altLang="zh-CN" i="1" dirty="0" err="1" smtClean="0"/>
              <a:t>i</a:t>
            </a:r>
            <a:r>
              <a:rPr lang="zh-CN" altLang="zh-CN" dirty="0" smtClean="0"/>
              <a:t>，那些以“并非</a:t>
            </a:r>
            <a:r>
              <a:rPr lang="en-US" altLang="zh-CN" i="1" dirty="0" smtClean="0"/>
              <a:t>B</a:t>
            </a:r>
            <a:r>
              <a:rPr lang="en-US" altLang="zh-CN" i="1" baseline="-25000" dirty="0" smtClean="0"/>
              <a:t>i</a:t>
            </a:r>
            <a:r>
              <a:rPr lang="zh-CN" altLang="zh-CN" dirty="0" smtClean="0"/>
              <a:t>”为前提的推理规则就和我无关，也就是第</a:t>
            </a:r>
            <a:r>
              <a:rPr lang="en-US" altLang="zh-CN" dirty="0" smtClean="0"/>
              <a:t>1</a:t>
            </a:r>
            <a:r>
              <a:rPr lang="zh-CN" altLang="zh-CN" dirty="0" smtClean="0"/>
              <a:t>个操作中删除那些规则的原因；对于那些包含有“并非</a:t>
            </a:r>
            <a:r>
              <a:rPr lang="en-US" altLang="zh-CN" dirty="0" smtClean="0"/>
              <a:t>C</a:t>
            </a:r>
            <a:r>
              <a:rPr lang="zh-CN" altLang="zh-CN" dirty="0" smtClean="0"/>
              <a:t>”作为前提的推理，如果</a:t>
            </a:r>
            <a:r>
              <a:rPr lang="en-US" altLang="zh-CN" dirty="0" smtClean="0"/>
              <a:t>C</a:t>
            </a:r>
            <a:r>
              <a:rPr lang="zh-CN" altLang="zh-CN" dirty="0" smtClean="0"/>
              <a:t>不在我的信念集中，那么显然我并不相信</a:t>
            </a:r>
            <a:r>
              <a:rPr lang="en-US" altLang="zh-CN" dirty="0" smtClean="0"/>
              <a:t>C</a:t>
            </a:r>
            <a:r>
              <a:rPr lang="zh-CN" altLang="zh-CN" dirty="0" smtClean="0"/>
              <a:t>，所以规则中就没有必要把“并非</a:t>
            </a:r>
            <a:r>
              <a:rPr lang="en-US" altLang="zh-CN" dirty="0" smtClean="0"/>
              <a:t>C</a:t>
            </a:r>
            <a:r>
              <a:rPr lang="zh-CN" altLang="zh-CN" dirty="0" smtClean="0"/>
              <a:t>”加上，这是第</a:t>
            </a:r>
            <a:r>
              <a:rPr lang="en-US" altLang="zh-CN" dirty="0" smtClean="0"/>
              <a:t>2</a:t>
            </a:r>
            <a:r>
              <a:rPr lang="zh-CN" altLang="zh-CN" dirty="0" smtClean="0"/>
              <a:t>个操作的原因。</a:t>
            </a:r>
          </a:p>
          <a:p>
            <a:r>
              <a:rPr lang="zh-CN" altLang="zh-CN" dirty="0" smtClean="0"/>
              <a:t>于是就可以把</a:t>
            </a:r>
            <a:r>
              <a:rPr lang="en-US" altLang="zh-CN" dirty="0" smtClean="0"/>
              <a:t>Π</a:t>
            </a:r>
            <a:r>
              <a:rPr lang="zh-CN" altLang="zh-CN" dirty="0" smtClean="0"/>
              <a:t>简化为</a:t>
            </a:r>
            <a:r>
              <a:rPr lang="en-US" altLang="zh-CN" dirty="0" smtClean="0"/>
              <a:t>Π</a:t>
            </a:r>
            <a:r>
              <a:rPr lang="en-US" altLang="zh-CN" baseline="-25000" dirty="0" smtClean="0"/>
              <a:t>M</a:t>
            </a:r>
            <a:r>
              <a:rPr lang="zh-CN" altLang="zh-CN" dirty="0" smtClean="0"/>
              <a:t>。如果</a:t>
            </a:r>
            <a:r>
              <a:rPr lang="en-US" altLang="zh-CN" dirty="0" smtClean="0"/>
              <a:t>M</a:t>
            </a:r>
            <a:r>
              <a:rPr lang="zh-CN" altLang="zh-CN" dirty="0" smtClean="0"/>
              <a:t>恰好就是</a:t>
            </a:r>
            <a:r>
              <a:rPr lang="en-US" altLang="zh-CN" dirty="0" smtClean="0"/>
              <a:t>Π</a:t>
            </a:r>
            <a:r>
              <a:rPr lang="en-US" altLang="zh-CN" baseline="-25000" dirty="0" smtClean="0"/>
              <a:t>M</a:t>
            </a:r>
            <a:r>
              <a:rPr lang="zh-CN" altLang="zh-CN" dirty="0" smtClean="0"/>
              <a:t>的极小模型，那么这个信念集就是最有效的——我没有相信太多的东西（所以没有浪费，当然对于人来说知道得越多可能越好），也没有相信过少的东西（所以不是知识浅薄）。</a:t>
            </a:r>
          </a:p>
          <a:p>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28</a:t>
            </a:fld>
            <a:endParaRPr lang="zh-CN"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企鹅的例子</a:t>
            </a:r>
            <a:endParaRPr lang="zh-CN" altLang="en-US" dirty="0"/>
          </a:p>
        </p:txBody>
      </p:sp>
      <p:sp>
        <p:nvSpPr>
          <p:cNvPr id="3" name="内容占位符 2"/>
          <p:cNvSpPr>
            <a:spLocks noGrp="1"/>
          </p:cNvSpPr>
          <p:nvPr>
            <p:ph idx="1"/>
          </p:nvPr>
        </p:nvSpPr>
        <p:spPr/>
        <p:txBody>
          <a:bodyPr>
            <a:normAutofit/>
          </a:bodyPr>
          <a:lstStyle/>
          <a:p>
            <a:r>
              <a:rPr lang="zh-CN" altLang="zh-CN" dirty="0" smtClean="0"/>
              <a:t>概然陈述指的是这类陈述：“一般说来，某某类的东西有某个性质”。</a:t>
            </a:r>
          </a:p>
          <a:p>
            <a:r>
              <a:rPr lang="zh-CN" altLang="zh-CN" dirty="0" smtClean="0"/>
              <a:t>一个语言要良好地表达概然陈述，那么至少就应该能够允许我们添加一些例外的信息。“企鹅”推理的例子是一个典型的概然推理的例子。</a:t>
            </a:r>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29</a:t>
            </a:fld>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85786" y="428604"/>
            <a:ext cx="7772400" cy="1470025"/>
          </a:xfrm>
        </p:spPr>
        <p:txBody>
          <a:bodyPr/>
          <a:lstStyle/>
          <a:p>
            <a:r>
              <a:rPr lang="zh-CN" altLang="en-US" dirty="0" smtClean="0"/>
              <a:t>人工智能（</a:t>
            </a:r>
            <a:r>
              <a:rPr lang="en-US" altLang="zh-CN" b="1" dirty="0" smtClean="0"/>
              <a:t>Artificial intelligence</a:t>
            </a:r>
            <a:r>
              <a:rPr lang="zh-CN" altLang="en-US" b="1" dirty="0" smtClean="0"/>
              <a:t>）</a:t>
            </a:r>
            <a:endParaRPr lang="zh-CN" altLang="en-US" dirty="0"/>
          </a:p>
        </p:txBody>
      </p:sp>
      <p:sp>
        <p:nvSpPr>
          <p:cNvPr id="3" name="副标题 2"/>
          <p:cNvSpPr>
            <a:spLocks noGrp="1"/>
          </p:cNvSpPr>
          <p:nvPr>
            <p:ph type="subTitle" idx="1"/>
          </p:nvPr>
        </p:nvSpPr>
        <p:spPr>
          <a:xfrm>
            <a:off x="1371600" y="1785926"/>
            <a:ext cx="6400800" cy="3852874"/>
          </a:xfrm>
        </p:spPr>
        <p:txBody>
          <a:bodyPr>
            <a:normAutofit/>
          </a:bodyPr>
          <a:lstStyle/>
          <a:p>
            <a:pPr algn="l"/>
            <a:r>
              <a:rPr lang="zh-CN" altLang="en-US" dirty="0" smtClean="0"/>
              <a:t>一个智能系统必备的特点是进行推理。根据已有的知识，对目标作规划来实现它。</a:t>
            </a:r>
            <a:endParaRPr lang="en-US" altLang="zh-CN" dirty="0" smtClean="0"/>
          </a:p>
          <a:p>
            <a:pPr algn="l"/>
            <a:r>
              <a:rPr lang="zh-CN" altLang="en-US" dirty="0" smtClean="0"/>
              <a:t>因而需要一种语言：</a:t>
            </a:r>
            <a:endParaRPr lang="en-US" altLang="zh-CN" dirty="0" smtClean="0"/>
          </a:p>
          <a:p>
            <a:pPr algn="l"/>
            <a:r>
              <a:rPr lang="en-US" altLang="zh-CN" dirty="0" smtClean="0"/>
              <a:t>1</a:t>
            </a:r>
            <a:r>
              <a:rPr lang="zh-CN" altLang="en-US" dirty="0" smtClean="0"/>
              <a:t>，表达已有的知识；</a:t>
            </a:r>
            <a:endParaRPr lang="en-US" altLang="zh-CN" dirty="0" smtClean="0"/>
          </a:p>
          <a:p>
            <a:pPr algn="l"/>
            <a:r>
              <a:rPr lang="en-US" altLang="zh-CN" dirty="0" smtClean="0"/>
              <a:t>2</a:t>
            </a:r>
            <a:r>
              <a:rPr lang="zh-CN" altLang="en-US" dirty="0" smtClean="0"/>
              <a:t>，可以用来推理。</a:t>
            </a:r>
            <a:endParaRPr lang="en-US" altLang="zh-CN" dirty="0" smtClean="0"/>
          </a:p>
          <a:p>
            <a:pPr algn="l"/>
            <a:endParaRPr lang="en-US" altLang="zh-CN" dirty="0" smtClean="0"/>
          </a:p>
          <a:p>
            <a:pPr algn="l"/>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3</a:t>
            </a:fld>
            <a:endParaRPr lang="zh-CN" alt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57232"/>
            <a:ext cx="8229600" cy="5268931"/>
          </a:xfrm>
        </p:spPr>
        <p:txBody>
          <a:bodyPr>
            <a:normAutofit fontScale="92500" lnSpcReduction="20000"/>
          </a:bodyPr>
          <a:lstStyle/>
          <a:p>
            <a:r>
              <a:rPr lang="zh-CN" altLang="zh-CN" dirty="0" smtClean="0"/>
              <a:t>假设我们一开始只知道这点：“一般说来鸟会飞。</a:t>
            </a:r>
            <a:r>
              <a:rPr lang="en-US" altLang="zh-CN" dirty="0" err="1" smtClean="0"/>
              <a:t>Tweety</a:t>
            </a:r>
            <a:r>
              <a:rPr lang="zh-CN" altLang="zh-CN" dirty="0" smtClean="0"/>
              <a:t>和</a:t>
            </a:r>
            <a:r>
              <a:rPr lang="en-US" altLang="zh-CN" dirty="0" smtClean="0"/>
              <a:t>Sam</a:t>
            </a:r>
            <a:r>
              <a:rPr lang="zh-CN" altLang="zh-CN" dirty="0" smtClean="0"/>
              <a:t>是鸟。”</a:t>
            </a:r>
          </a:p>
          <a:p>
            <a:r>
              <a:rPr lang="zh-CN" altLang="zh-CN" dirty="0" smtClean="0"/>
              <a:t>表达为：</a:t>
            </a:r>
          </a:p>
          <a:p>
            <a:r>
              <a:rPr lang="en-US" altLang="zh-CN" dirty="0" smtClean="0"/>
              <a:t>Π</a:t>
            </a:r>
            <a:endParaRPr lang="zh-CN" altLang="zh-CN" dirty="0" smtClean="0"/>
          </a:p>
          <a:p>
            <a:pPr lvl="1">
              <a:buNone/>
            </a:pPr>
            <a:r>
              <a:rPr lang="en-US" altLang="zh-CN" i="1" dirty="0" smtClean="0"/>
              <a:t>flies</a:t>
            </a:r>
            <a:r>
              <a:rPr lang="en-US" altLang="zh-CN" dirty="0" smtClean="0"/>
              <a:t>(</a:t>
            </a:r>
            <a:r>
              <a:rPr lang="en-US" altLang="zh-CN" i="1" dirty="0" smtClean="0"/>
              <a:t>X</a:t>
            </a:r>
            <a:r>
              <a:rPr lang="en-US" altLang="zh-CN" dirty="0" smtClean="0"/>
              <a:t>) </a:t>
            </a:r>
            <a:r>
              <a:rPr lang="zh-CN" altLang="zh-CN" dirty="0" smtClean="0"/>
              <a:t>←</a:t>
            </a:r>
            <a:r>
              <a:rPr lang="en-US" altLang="zh-CN" i="1" dirty="0" smtClean="0"/>
              <a:t> bird</a:t>
            </a:r>
            <a:r>
              <a:rPr lang="en-US" altLang="zh-CN" dirty="0" smtClean="0"/>
              <a:t>(</a:t>
            </a:r>
            <a:r>
              <a:rPr lang="en-US" altLang="zh-CN" i="1" dirty="0" smtClean="0"/>
              <a:t>X</a:t>
            </a:r>
            <a:r>
              <a:rPr lang="en-US" altLang="zh-CN" dirty="0" smtClean="0"/>
              <a:t>)</a:t>
            </a:r>
            <a:r>
              <a:rPr lang="en-US" altLang="zh-CN" i="1" dirty="0" smtClean="0"/>
              <a:t>, </a:t>
            </a:r>
            <a:r>
              <a:rPr lang="en-US" altLang="zh-CN" b="1" dirty="0" smtClean="0"/>
              <a:t>not </a:t>
            </a:r>
            <a:r>
              <a:rPr lang="en-US" altLang="zh-CN" i="1" dirty="0" err="1" smtClean="0"/>
              <a:t>ab</a:t>
            </a:r>
            <a:r>
              <a:rPr lang="en-US" altLang="zh-CN" dirty="0" smtClean="0"/>
              <a:t>(</a:t>
            </a:r>
            <a:r>
              <a:rPr lang="en-US" altLang="zh-CN" i="1" dirty="0" smtClean="0"/>
              <a:t>X</a:t>
            </a:r>
            <a:r>
              <a:rPr lang="en-US" altLang="zh-CN" dirty="0" smtClean="0"/>
              <a:t>).</a:t>
            </a:r>
            <a:endParaRPr lang="zh-CN" altLang="zh-CN" dirty="0" smtClean="0"/>
          </a:p>
          <a:p>
            <a:pPr lvl="1">
              <a:buNone/>
            </a:pPr>
            <a:r>
              <a:rPr lang="en-US" altLang="zh-CN" i="1" dirty="0" smtClean="0"/>
              <a:t>bird</a:t>
            </a:r>
            <a:r>
              <a:rPr lang="en-US" altLang="zh-CN" dirty="0" smtClean="0"/>
              <a:t>(</a:t>
            </a:r>
            <a:r>
              <a:rPr lang="en-US" altLang="zh-CN" i="1" dirty="0" err="1" smtClean="0"/>
              <a:t>tweety</a:t>
            </a:r>
            <a:r>
              <a:rPr lang="en-US" altLang="zh-CN" dirty="0" smtClean="0"/>
              <a:t>) </a:t>
            </a:r>
            <a:r>
              <a:rPr lang="zh-CN" altLang="zh-CN" dirty="0" smtClean="0"/>
              <a:t>←</a:t>
            </a:r>
          </a:p>
          <a:p>
            <a:pPr lvl="1">
              <a:buNone/>
            </a:pPr>
            <a:r>
              <a:rPr lang="en-US" altLang="zh-CN" i="1" dirty="0" smtClean="0"/>
              <a:t>bird</a:t>
            </a:r>
            <a:r>
              <a:rPr lang="en-US" altLang="zh-CN" dirty="0" smtClean="0"/>
              <a:t>(</a:t>
            </a:r>
            <a:r>
              <a:rPr lang="en-US" altLang="zh-CN" i="1" dirty="0" err="1" smtClean="0"/>
              <a:t>sam</a:t>
            </a:r>
            <a:r>
              <a:rPr lang="en-US" altLang="zh-CN" dirty="0" smtClean="0"/>
              <a:t>) </a:t>
            </a:r>
            <a:r>
              <a:rPr lang="zh-CN" altLang="zh-CN" dirty="0" smtClean="0"/>
              <a:t>←</a:t>
            </a:r>
          </a:p>
          <a:p>
            <a:r>
              <a:rPr lang="en-US" altLang="zh-CN" dirty="0" smtClean="0"/>
              <a:t>Π</a:t>
            </a:r>
            <a:r>
              <a:rPr lang="zh-CN" altLang="zh-CN" dirty="0" smtClean="0"/>
              <a:t>的所有原子集是</a:t>
            </a:r>
          </a:p>
          <a:p>
            <a:pPr lvl="1">
              <a:buNone/>
            </a:pPr>
            <a:r>
              <a:rPr lang="en-US" altLang="zh-CN" dirty="0" smtClean="0"/>
              <a:t>{</a:t>
            </a:r>
            <a:r>
              <a:rPr lang="en-US" altLang="zh-CN" i="1" dirty="0" smtClean="0"/>
              <a:t>bird</a:t>
            </a:r>
            <a:r>
              <a:rPr lang="en-US" altLang="zh-CN" dirty="0" smtClean="0"/>
              <a:t>(</a:t>
            </a:r>
            <a:r>
              <a:rPr lang="en-US" altLang="zh-CN" i="1" dirty="0" err="1" smtClean="0"/>
              <a:t>sam</a:t>
            </a:r>
            <a:r>
              <a:rPr lang="en-US" altLang="zh-CN" dirty="0" smtClean="0"/>
              <a:t>), </a:t>
            </a:r>
            <a:r>
              <a:rPr lang="en-US" altLang="zh-CN" i="1" dirty="0" smtClean="0"/>
              <a:t>bird</a:t>
            </a:r>
            <a:r>
              <a:rPr lang="en-US" altLang="zh-CN" dirty="0" smtClean="0"/>
              <a:t>(</a:t>
            </a:r>
            <a:r>
              <a:rPr lang="en-US" altLang="zh-CN" i="1" dirty="0" err="1" smtClean="0"/>
              <a:t>tweety</a:t>
            </a:r>
            <a:r>
              <a:rPr lang="en-US" altLang="zh-CN" dirty="0" smtClean="0"/>
              <a:t>), </a:t>
            </a:r>
            <a:r>
              <a:rPr lang="en-US" altLang="zh-CN" i="1" dirty="0" err="1" smtClean="0"/>
              <a:t>ab</a:t>
            </a:r>
            <a:r>
              <a:rPr lang="en-US" altLang="zh-CN" dirty="0" smtClean="0"/>
              <a:t>(</a:t>
            </a:r>
            <a:r>
              <a:rPr lang="en-US" altLang="zh-CN" i="1" dirty="0" err="1" smtClean="0"/>
              <a:t>sam</a:t>
            </a:r>
            <a:r>
              <a:rPr lang="en-US" altLang="zh-CN" dirty="0" smtClean="0"/>
              <a:t>), </a:t>
            </a:r>
            <a:r>
              <a:rPr lang="en-US" altLang="zh-CN" i="1" dirty="0" err="1" smtClean="0"/>
              <a:t>ab</a:t>
            </a:r>
            <a:r>
              <a:rPr lang="en-US" altLang="zh-CN" dirty="0" smtClean="0"/>
              <a:t>(</a:t>
            </a:r>
            <a:r>
              <a:rPr lang="en-US" altLang="zh-CN" i="1" dirty="0" err="1" smtClean="0"/>
              <a:t>tweety</a:t>
            </a:r>
            <a:r>
              <a:rPr lang="en-US" altLang="zh-CN" dirty="0" smtClean="0"/>
              <a:t>), </a:t>
            </a:r>
            <a:r>
              <a:rPr lang="en-US" altLang="zh-CN" i="1" dirty="0" smtClean="0"/>
              <a:t>flies</a:t>
            </a:r>
            <a:r>
              <a:rPr lang="en-US" altLang="zh-CN" dirty="0" smtClean="0"/>
              <a:t>(</a:t>
            </a:r>
            <a:r>
              <a:rPr lang="en-US" altLang="zh-CN" i="1" dirty="0" err="1" smtClean="0"/>
              <a:t>sam</a:t>
            </a:r>
            <a:r>
              <a:rPr lang="en-US" altLang="zh-CN" dirty="0" smtClean="0"/>
              <a:t>), </a:t>
            </a:r>
            <a:r>
              <a:rPr lang="en-US" altLang="zh-CN" i="1" dirty="0" smtClean="0"/>
              <a:t>flies</a:t>
            </a:r>
            <a:r>
              <a:rPr lang="en-US" altLang="zh-CN" dirty="0" smtClean="0"/>
              <a:t>(</a:t>
            </a:r>
            <a:r>
              <a:rPr lang="en-US" altLang="zh-CN" i="1" dirty="0" err="1" smtClean="0"/>
              <a:t>tweety</a:t>
            </a:r>
            <a:r>
              <a:rPr lang="en-US" altLang="zh-CN" dirty="0" smtClean="0"/>
              <a:t>)}</a:t>
            </a:r>
            <a:r>
              <a:rPr lang="zh-CN" altLang="zh-CN" dirty="0" smtClean="0"/>
              <a:t>，</a:t>
            </a:r>
          </a:p>
          <a:p>
            <a:r>
              <a:rPr lang="zh-CN" altLang="zh-CN" dirty="0" smtClean="0"/>
              <a:t>回答集是</a:t>
            </a:r>
            <a:endParaRPr lang="en-US" altLang="zh-CN" dirty="0" smtClean="0"/>
          </a:p>
          <a:p>
            <a:pPr lvl="1">
              <a:buNone/>
            </a:pPr>
            <a:r>
              <a:rPr lang="en-US" altLang="zh-CN" dirty="0" smtClean="0"/>
              <a:t>{</a:t>
            </a:r>
            <a:r>
              <a:rPr lang="en-US" altLang="zh-CN" i="1" dirty="0" smtClean="0"/>
              <a:t> bird</a:t>
            </a:r>
            <a:r>
              <a:rPr lang="en-US" altLang="zh-CN" dirty="0" smtClean="0"/>
              <a:t>(</a:t>
            </a:r>
            <a:r>
              <a:rPr lang="en-US" altLang="zh-CN" i="1" dirty="0" err="1" smtClean="0"/>
              <a:t>sam</a:t>
            </a:r>
            <a:r>
              <a:rPr lang="en-US" altLang="zh-CN" dirty="0" smtClean="0"/>
              <a:t>), </a:t>
            </a:r>
            <a:r>
              <a:rPr lang="en-US" altLang="zh-CN" i="1" dirty="0" smtClean="0"/>
              <a:t>bird</a:t>
            </a:r>
            <a:r>
              <a:rPr lang="en-US" altLang="zh-CN" dirty="0" smtClean="0"/>
              <a:t>(</a:t>
            </a:r>
            <a:r>
              <a:rPr lang="en-US" altLang="zh-CN" i="1" dirty="0" err="1" smtClean="0"/>
              <a:t>tweety</a:t>
            </a:r>
            <a:r>
              <a:rPr lang="en-US" altLang="zh-CN" dirty="0" smtClean="0"/>
              <a:t>), </a:t>
            </a:r>
            <a:r>
              <a:rPr lang="en-US" altLang="zh-CN" i="1" dirty="0" smtClean="0"/>
              <a:t>flies</a:t>
            </a:r>
            <a:r>
              <a:rPr lang="en-US" altLang="zh-CN" dirty="0" smtClean="0"/>
              <a:t>(</a:t>
            </a:r>
            <a:r>
              <a:rPr lang="en-US" altLang="zh-CN" i="1" dirty="0" err="1" smtClean="0"/>
              <a:t>sam</a:t>
            </a:r>
            <a:r>
              <a:rPr lang="en-US" altLang="zh-CN" dirty="0" smtClean="0"/>
              <a:t>), </a:t>
            </a:r>
            <a:r>
              <a:rPr lang="en-US" altLang="zh-CN" i="1" dirty="0" smtClean="0"/>
              <a:t>flies</a:t>
            </a:r>
            <a:r>
              <a:rPr lang="en-US" altLang="zh-CN" dirty="0" smtClean="0"/>
              <a:t>(</a:t>
            </a:r>
            <a:r>
              <a:rPr lang="en-US" altLang="zh-CN" i="1" dirty="0" err="1" smtClean="0"/>
              <a:t>tweety</a:t>
            </a:r>
            <a:r>
              <a:rPr lang="en-US" altLang="zh-CN" dirty="0" smtClean="0"/>
              <a:t>)}</a:t>
            </a:r>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30</a:t>
            </a:fld>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42984"/>
            <a:ext cx="8229600" cy="4983179"/>
          </a:xfrm>
        </p:spPr>
        <p:txBody>
          <a:bodyPr>
            <a:normAutofit/>
          </a:bodyPr>
          <a:lstStyle/>
          <a:p>
            <a:r>
              <a:rPr lang="zh-CN" altLang="zh-CN" dirty="0" smtClean="0"/>
              <a:t>然后有人告诉我，“</a:t>
            </a:r>
            <a:r>
              <a:rPr lang="en-US" altLang="zh-CN" dirty="0" smtClean="0"/>
              <a:t>Sam</a:t>
            </a:r>
            <a:r>
              <a:rPr lang="zh-CN" altLang="zh-CN" dirty="0" smtClean="0"/>
              <a:t>是企鹅，而且企鹅是鸟中不会飞的特例。”</a:t>
            </a:r>
          </a:p>
          <a:p>
            <a:r>
              <a:rPr lang="zh-CN" altLang="zh-CN" dirty="0" smtClean="0"/>
              <a:t>于是添加如下规则：</a:t>
            </a:r>
          </a:p>
          <a:p>
            <a:pPr lvl="1">
              <a:buNone/>
            </a:pPr>
            <a:r>
              <a:rPr lang="en-US" altLang="zh-CN" i="1" dirty="0" smtClean="0"/>
              <a:t>bird</a:t>
            </a:r>
            <a:r>
              <a:rPr lang="en-US" altLang="zh-CN" dirty="0" smtClean="0"/>
              <a:t>(</a:t>
            </a:r>
            <a:r>
              <a:rPr lang="en-US" altLang="zh-CN" i="1" dirty="0" smtClean="0"/>
              <a:t>X</a:t>
            </a:r>
            <a:r>
              <a:rPr lang="en-US" altLang="zh-CN" dirty="0" smtClean="0"/>
              <a:t>) </a:t>
            </a:r>
            <a:r>
              <a:rPr lang="zh-CN" altLang="zh-CN" dirty="0" smtClean="0"/>
              <a:t>←</a:t>
            </a:r>
            <a:r>
              <a:rPr lang="en-US" altLang="zh-CN" i="1" dirty="0" smtClean="0"/>
              <a:t> penguin</a:t>
            </a:r>
            <a:r>
              <a:rPr lang="en-US" altLang="zh-CN" dirty="0" smtClean="0"/>
              <a:t>(</a:t>
            </a:r>
            <a:r>
              <a:rPr lang="en-US" altLang="zh-CN" i="1" dirty="0" smtClean="0"/>
              <a:t>X</a:t>
            </a:r>
            <a:r>
              <a:rPr lang="en-US" altLang="zh-CN" dirty="0" smtClean="0"/>
              <a:t>).</a:t>
            </a:r>
            <a:endParaRPr lang="zh-CN" altLang="zh-CN" dirty="0" smtClean="0"/>
          </a:p>
          <a:p>
            <a:pPr lvl="1">
              <a:buNone/>
            </a:pPr>
            <a:r>
              <a:rPr lang="en-US" altLang="zh-CN" i="1" dirty="0" err="1" smtClean="0"/>
              <a:t>ab</a:t>
            </a:r>
            <a:r>
              <a:rPr lang="en-US" altLang="zh-CN" dirty="0" smtClean="0"/>
              <a:t>(</a:t>
            </a:r>
            <a:r>
              <a:rPr lang="en-US" altLang="zh-CN" i="1" dirty="0" smtClean="0"/>
              <a:t>X</a:t>
            </a:r>
            <a:r>
              <a:rPr lang="en-US" altLang="zh-CN" dirty="0" smtClean="0"/>
              <a:t>) </a:t>
            </a:r>
            <a:r>
              <a:rPr lang="zh-CN" altLang="zh-CN" dirty="0" smtClean="0"/>
              <a:t>←</a:t>
            </a:r>
            <a:r>
              <a:rPr lang="en-US" altLang="zh-CN" i="1" dirty="0" smtClean="0"/>
              <a:t> penguin</a:t>
            </a:r>
            <a:r>
              <a:rPr lang="en-US" altLang="zh-CN" dirty="0" smtClean="0"/>
              <a:t>(</a:t>
            </a:r>
            <a:r>
              <a:rPr lang="en-US" altLang="zh-CN" i="1" dirty="0" smtClean="0"/>
              <a:t>X</a:t>
            </a:r>
            <a:r>
              <a:rPr lang="en-US" altLang="zh-CN" dirty="0" smtClean="0"/>
              <a:t>).</a:t>
            </a:r>
            <a:endParaRPr lang="zh-CN" altLang="zh-CN" dirty="0" smtClean="0"/>
          </a:p>
          <a:p>
            <a:pPr lvl="1">
              <a:buNone/>
            </a:pPr>
            <a:r>
              <a:rPr lang="en-US" altLang="zh-CN" i="1" dirty="0" smtClean="0"/>
              <a:t>penguin</a:t>
            </a:r>
            <a:r>
              <a:rPr lang="en-US" altLang="zh-CN" dirty="0" smtClean="0"/>
              <a:t>(</a:t>
            </a:r>
            <a:r>
              <a:rPr lang="en-US" altLang="zh-CN" i="1" dirty="0" err="1" smtClean="0"/>
              <a:t>sam</a:t>
            </a:r>
            <a:r>
              <a:rPr lang="en-US" altLang="zh-CN" dirty="0" smtClean="0"/>
              <a:t>) </a:t>
            </a:r>
            <a:r>
              <a:rPr lang="zh-CN" altLang="zh-CN" dirty="0" smtClean="0"/>
              <a:t>←</a:t>
            </a:r>
            <a:r>
              <a:rPr lang="en-US" altLang="zh-CN" dirty="0" smtClean="0"/>
              <a:t>.</a:t>
            </a:r>
            <a:endParaRPr lang="zh-CN" altLang="zh-CN" dirty="0" smtClean="0"/>
          </a:p>
          <a:p>
            <a:endParaRPr lang="zh-CN" altLang="en-US" dirty="0" smtClean="0"/>
          </a:p>
          <a:p>
            <a:endParaRPr lang="zh-CN" altLang="en-US" dirty="0" smtClean="0"/>
          </a:p>
          <a:p>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31</a:t>
            </a:fld>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626121"/>
          </a:xfrm>
        </p:spPr>
        <p:txBody>
          <a:bodyPr>
            <a:normAutofit fontScale="92500" lnSpcReduction="20000"/>
          </a:bodyPr>
          <a:lstStyle/>
          <a:p>
            <a:r>
              <a:rPr lang="zh-CN" altLang="zh-CN" dirty="0" smtClean="0"/>
              <a:t>那么新的程序</a:t>
            </a:r>
            <a:r>
              <a:rPr lang="en-US" altLang="zh-CN" dirty="0" smtClean="0"/>
              <a:t>Π’</a:t>
            </a:r>
            <a:r>
              <a:rPr lang="zh-CN" altLang="zh-CN" dirty="0" smtClean="0"/>
              <a:t>是：</a:t>
            </a:r>
          </a:p>
          <a:p>
            <a:pPr lvl="1">
              <a:buNone/>
            </a:pPr>
            <a:r>
              <a:rPr lang="en-US" altLang="zh-CN" i="1" dirty="0" smtClean="0"/>
              <a:t>flies</a:t>
            </a:r>
            <a:r>
              <a:rPr lang="en-US" altLang="zh-CN" dirty="0" smtClean="0"/>
              <a:t>(</a:t>
            </a:r>
            <a:r>
              <a:rPr lang="en-US" altLang="zh-CN" i="1" dirty="0" smtClean="0"/>
              <a:t>X</a:t>
            </a:r>
            <a:r>
              <a:rPr lang="en-US" altLang="zh-CN" dirty="0" smtClean="0"/>
              <a:t>) </a:t>
            </a:r>
            <a:r>
              <a:rPr lang="zh-CN" altLang="zh-CN" dirty="0" smtClean="0"/>
              <a:t>←</a:t>
            </a:r>
            <a:r>
              <a:rPr lang="en-US" altLang="zh-CN" i="1" dirty="0" smtClean="0"/>
              <a:t> bird</a:t>
            </a:r>
            <a:r>
              <a:rPr lang="en-US" altLang="zh-CN" dirty="0" smtClean="0"/>
              <a:t>(</a:t>
            </a:r>
            <a:r>
              <a:rPr lang="en-US" altLang="zh-CN" i="1" dirty="0" smtClean="0"/>
              <a:t>X</a:t>
            </a:r>
            <a:r>
              <a:rPr lang="en-US" altLang="zh-CN" dirty="0" smtClean="0"/>
              <a:t>)</a:t>
            </a:r>
            <a:r>
              <a:rPr lang="en-US" altLang="zh-CN" i="1" dirty="0" smtClean="0"/>
              <a:t>, </a:t>
            </a:r>
            <a:r>
              <a:rPr lang="en-US" altLang="zh-CN" b="1" dirty="0" smtClean="0"/>
              <a:t>not </a:t>
            </a:r>
            <a:r>
              <a:rPr lang="en-US" altLang="zh-CN" i="1" dirty="0" err="1" smtClean="0"/>
              <a:t>ab</a:t>
            </a:r>
            <a:r>
              <a:rPr lang="en-US" altLang="zh-CN" dirty="0" smtClean="0"/>
              <a:t>(</a:t>
            </a:r>
            <a:r>
              <a:rPr lang="en-US" altLang="zh-CN" i="1" dirty="0" smtClean="0"/>
              <a:t>X</a:t>
            </a:r>
            <a:r>
              <a:rPr lang="en-US" altLang="zh-CN" dirty="0" smtClean="0"/>
              <a:t>).</a:t>
            </a:r>
            <a:endParaRPr lang="zh-CN" altLang="zh-CN" dirty="0" smtClean="0"/>
          </a:p>
          <a:p>
            <a:pPr lvl="1">
              <a:buNone/>
            </a:pPr>
            <a:r>
              <a:rPr lang="en-US" altLang="zh-CN" i="1" dirty="0" smtClean="0"/>
              <a:t>bird</a:t>
            </a:r>
            <a:r>
              <a:rPr lang="en-US" altLang="zh-CN" dirty="0" smtClean="0"/>
              <a:t>(</a:t>
            </a:r>
            <a:r>
              <a:rPr lang="en-US" altLang="zh-CN" i="1" dirty="0" err="1" smtClean="0"/>
              <a:t>tweety</a:t>
            </a:r>
            <a:r>
              <a:rPr lang="en-US" altLang="zh-CN" dirty="0" smtClean="0"/>
              <a:t>) </a:t>
            </a:r>
            <a:r>
              <a:rPr lang="zh-CN" altLang="zh-CN" dirty="0" smtClean="0"/>
              <a:t>←</a:t>
            </a:r>
          </a:p>
          <a:p>
            <a:pPr lvl="1">
              <a:buNone/>
            </a:pPr>
            <a:r>
              <a:rPr lang="en-US" altLang="zh-CN" i="1" dirty="0" smtClean="0"/>
              <a:t>bird</a:t>
            </a:r>
            <a:r>
              <a:rPr lang="en-US" altLang="zh-CN" dirty="0" smtClean="0"/>
              <a:t>(</a:t>
            </a:r>
            <a:r>
              <a:rPr lang="en-US" altLang="zh-CN" i="1" dirty="0" err="1" smtClean="0"/>
              <a:t>sam</a:t>
            </a:r>
            <a:r>
              <a:rPr lang="en-US" altLang="zh-CN" dirty="0" smtClean="0"/>
              <a:t>) </a:t>
            </a:r>
            <a:r>
              <a:rPr lang="zh-CN" altLang="zh-CN" dirty="0" smtClean="0"/>
              <a:t>←</a:t>
            </a:r>
          </a:p>
          <a:p>
            <a:pPr lvl="1">
              <a:buNone/>
            </a:pPr>
            <a:r>
              <a:rPr lang="en-US" altLang="zh-CN" i="1" dirty="0" smtClean="0"/>
              <a:t>bird</a:t>
            </a:r>
            <a:r>
              <a:rPr lang="en-US" altLang="zh-CN" dirty="0" smtClean="0"/>
              <a:t>(</a:t>
            </a:r>
            <a:r>
              <a:rPr lang="en-US" altLang="zh-CN" i="1" dirty="0" smtClean="0"/>
              <a:t>X</a:t>
            </a:r>
            <a:r>
              <a:rPr lang="en-US" altLang="zh-CN" dirty="0" smtClean="0"/>
              <a:t>) </a:t>
            </a:r>
            <a:r>
              <a:rPr lang="zh-CN" altLang="zh-CN" dirty="0" smtClean="0"/>
              <a:t>←</a:t>
            </a:r>
            <a:r>
              <a:rPr lang="en-US" altLang="zh-CN" i="1" dirty="0" smtClean="0"/>
              <a:t> penguin</a:t>
            </a:r>
            <a:r>
              <a:rPr lang="en-US" altLang="zh-CN" dirty="0" smtClean="0"/>
              <a:t>(</a:t>
            </a:r>
            <a:r>
              <a:rPr lang="en-US" altLang="zh-CN" i="1" dirty="0" smtClean="0"/>
              <a:t>X</a:t>
            </a:r>
            <a:r>
              <a:rPr lang="en-US" altLang="zh-CN" dirty="0" smtClean="0"/>
              <a:t>).</a:t>
            </a:r>
            <a:endParaRPr lang="zh-CN" altLang="zh-CN" dirty="0" smtClean="0"/>
          </a:p>
          <a:p>
            <a:pPr lvl="1">
              <a:buNone/>
            </a:pPr>
            <a:r>
              <a:rPr lang="en-US" altLang="zh-CN" i="1" dirty="0" err="1" smtClean="0"/>
              <a:t>ab</a:t>
            </a:r>
            <a:r>
              <a:rPr lang="en-US" altLang="zh-CN" dirty="0" smtClean="0"/>
              <a:t>(</a:t>
            </a:r>
            <a:r>
              <a:rPr lang="en-US" altLang="zh-CN" i="1" dirty="0" smtClean="0"/>
              <a:t>X</a:t>
            </a:r>
            <a:r>
              <a:rPr lang="en-US" altLang="zh-CN" dirty="0" smtClean="0"/>
              <a:t>) </a:t>
            </a:r>
            <a:r>
              <a:rPr lang="zh-CN" altLang="zh-CN" dirty="0" smtClean="0"/>
              <a:t>←</a:t>
            </a:r>
            <a:r>
              <a:rPr lang="en-US" altLang="zh-CN" i="1" dirty="0" smtClean="0"/>
              <a:t> penguin</a:t>
            </a:r>
            <a:r>
              <a:rPr lang="en-US" altLang="zh-CN" dirty="0" smtClean="0"/>
              <a:t>(</a:t>
            </a:r>
            <a:r>
              <a:rPr lang="en-US" altLang="zh-CN" i="1" dirty="0" smtClean="0"/>
              <a:t>X</a:t>
            </a:r>
            <a:r>
              <a:rPr lang="en-US" altLang="zh-CN" dirty="0" smtClean="0"/>
              <a:t>).</a:t>
            </a:r>
            <a:endParaRPr lang="zh-CN" altLang="zh-CN" dirty="0" smtClean="0"/>
          </a:p>
          <a:p>
            <a:pPr lvl="1">
              <a:buNone/>
            </a:pPr>
            <a:r>
              <a:rPr lang="en-US" altLang="zh-CN" i="1" dirty="0" smtClean="0"/>
              <a:t>penguin</a:t>
            </a:r>
            <a:r>
              <a:rPr lang="en-US" altLang="zh-CN" dirty="0" smtClean="0"/>
              <a:t>(</a:t>
            </a:r>
            <a:r>
              <a:rPr lang="en-US" altLang="zh-CN" i="1" dirty="0" err="1" smtClean="0"/>
              <a:t>sam</a:t>
            </a:r>
            <a:r>
              <a:rPr lang="en-US" altLang="zh-CN" dirty="0" smtClean="0"/>
              <a:t>) </a:t>
            </a:r>
            <a:r>
              <a:rPr lang="zh-CN" altLang="zh-CN" dirty="0" smtClean="0"/>
              <a:t>←</a:t>
            </a:r>
            <a:r>
              <a:rPr lang="en-US" altLang="zh-CN" dirty="0" smtClean="0"/>
              <a:t>.</a:t>
            </a:r>
            <a:endParaRPr lang="zh-CN" altLang="zh-CN" dirty="0" smtClean="0"/>
          </a:p>
          <a:p>
            <a:r>
              <a:rPr lang="en-US" altLang="zh-CN" dirty="0" smtClean="0"/>
              <a:t>Π’</a:t>
            </a:r>
            <a:r>
              <a:rPr lang="zh-CN" altLang="zh-CN" dirty="0" smtClean="0"/>
              <a:t>的所有原子集是</a:t>
            </a:r>
          </a:p>
          <a:p>
            <a:pPr lvl="1">
              <a:buNone/>
            </a:pPr>
            <a:r>
              <a:rPr lang="en-US" altLang="zh-CN" dirty="0" smtClean="0"/>
              <a:t>{</a:t>
            </a:r>
            <a:r>
              <a:rPr lang="en-US" altLang="zh-CN" i="1" dirty="0" smtClean="0"/>
              <a:t>bird</a:t>
            </a:r>
            <a:r>
              <a:rPr lang="en-US" altLang="zh-CN" dirty="0" smtClean="0"/>
              <a:t>(</a:t>
            </a:r>
            <a:r>
              <a:rPr lang="en-US" altLang="zh-CN" i="1" dirty="0" err="1" smtClean="0"/>
              <a:t>sam</a:t>
            </a:r>
            <a:r>
              <a:rPr lang="en-US" altLang="zh-CN" dirty="0" smtClean="0"/>
              <a:t>), </a:t>
            </a:r>
            <a:r>
              <a:rPr lang="en-US" altLang="zh-CN" i="1" dirty="0" smtClean="0"/>
              <a:t>bird</a:t>
            </a:r>
            <a:r>
              <a:rPr lang="en-US" altLang="zh-CN" dirty="0" smtClean="0"/>
              <a:t>(</a:t>
            </a:r>
            <a:r>
              <a:rPr lang="en-US" altLang="zh-CN" i="1" dirty="0" err="1" smtClean="0"/>
              <a:t>tweety</a:t>
            </a:r>
            <a:r>
              <a:rPr lang="en-US" altLang="zh-CN" dirty="0" smtClean="0"/>
              <a:t>), </a:t>
            </a:r>
            <a:r>
              <a:rPr lang="en-US" altLang="zh-CN" i="1" dirty="0" err="1" smtClean="0"/>
              <a:t>ab</a:t>
            </a:r>
            <a:r>
              <a:rPr lang="en-US" altLang="zh-CN" dirty="0" smtClean="0"/>
              <a:t>(</a:t>
            </a:r>
            <a:r>
              <a:rPr lang="en-US" altLang="zh-CN" i="1" dirty="0" err="1" smtClean="0"/>
              <a:t>sam</a:t>
            </a:r>
            <a:r>
              <a:rPr lang="en-US" altLang="zh-CN" dirty="0" smtClean="0"/>
              <a:t>), </a:t>
            </a:r>
            <a:r>
              <a:rPr lang="en-US" altLang="zh-CN" i="1" dirty="0" err="1" smtClean="0"/>
              <a:t>ab</a:t>
            </a:r>
            <a:r>
              <a:rPr lang="en-US" altLang="zh-CN" dirty="0" smtClean="0"/>
              <a:t>(</a:t>
            </a:r>
            <a:r>
              <a:rPr lang="en-US" altLang="zh-CN" i="1" dirty="0" err="1" smtClean="0"/>
              <a:t>tweety</a:t>
            </a:r>
            <a:r>
              <a:rPr lang="en-US" altLang="zh-CN" dirty="0" smtClean="0"/>
              <a:t>), </a:t>
            </a:r>
            <a:r>
              <a:rPr lang="en-US" altLang="zh-CN" i="1" dirty="0" smtClean="0"/>
              <a:t>flies</a:t>
            </a:r>
            <a:r>
              <a:rPr lang="en-US" altLang="zh-CN" dirty="0" smtClean="0"/>
              <a:t>(</a:t>
            </a:r>
            <a:r>
              <a:rPr lang="en-US" altLang="zh-CN" i="1" dirty="0" err="1" smtClean="0"/>
              <a:t>sam</a:t>
            </a:r>
            <a:r>
              <a:rPr lang="en-US" altLang="zh-CN" dirty="0" smtClean="0"/>
              <a:t>), </a:t>
            </a:r>
            <a:r>
              <a:rPr lang="en-US" altLang="zh-CN" i="1" dirty="0" smtClean="0"/>
              <a:t>flies</a:t>
            </a:r>
            <a:r>
              <a:rPr lang="en-US" altLang="zh-CN" dirty="0" smtClean="0"/>
              <a:t>(</a:t>
            </a:r>
            <a:r>
              <a:rPr lang="en-US" altLang="zh-CN" i="1" dirty="0" err="1" smtClean="0"/>
              <a:t>tweety</a:t>
            </a:r>
            <a:r>
              <a:rPr lang="en-US" altLang="zh-CN" dirty="0" smtClean="0"/>
              <a:t>), </a:t>
            </a:r>
            <a:r>
              <a:rPr lang="en-US" altLang="zh-CN" i="1" dirty="0" smtClean="0"/>
              <a:t>penguin</a:t>
            </a:r>
            <a:r>
              <a:rPr lang="en-US" altLang="zh-CN" dirty="0" smtClean="0"/>
              <a:t>(</a:t>
            </a:r>
            <a:r>
              <a:rPr lang="en-US" altLang="zh-CN" i="1" dirty="0" err="1" smtClean="0"/>
              <a:t>sam</a:t>
            </a:r>
            <a:r>
              <a:rPr lang="en-US" altLang="zh-CN" dirty="0" smtClean="0"/>
              <a:t>), </a:t>
            </a:r>
            <a:r>
              <a:rPr lang="en-US" altLang="zh-CN" i="1" dirty="0" smtClean="0"/>
              <a:t>penguin</a:t>
            </a:r>
            <a:r>
              <a:rPr lang="en-US" altLang="zh-CN" dirty="0" smtClean="0"/>
              <a:t>(</a:t>
            </a:r>
            <a:r>
              <a:rPr lang="en-US" altLang="zh-CN" i="1" dirty="0" err="1" smtClean="0"/>
              <a:t>tweety</a:t>
            </a:r>
            <a:r>
              <a:rPr lang="en-US" altLang="zh-CN" dirty="0" smtClean="0"/>
              <a:t>)},</a:t>
            </a:r>
            <a:endParaRPr lang="zh-CN" altLang="zh-CN" dirty="0" smtClean="0"/>
          </a:p>
          <a:p>
            <a:r>
              <a:rPr lang="zh-CN" altLang="zh-CN" dirty="0" smtClean="0"/>
              <a:t>回答集是</a:t>
            </a:r>
            <a:endParaRPr lang="en-US" altLang="zh-CN" dirty="0" smtClean="0"/>
          </a:p>
          <a:p>
            <a:pPr lvl="1">
              <a:buNone/>
            </a:pPr>
            <a:r>
              <a:rPr lang="en-US" altLang="zh-CN" dirty="0" smtClean="0"/>
              <a:t>{</a:t>
            </a:r>
            <a:r>
              <a:rPr lang="en-US" altLang="zh-CN" i="1" dirty="0" smtClean="0"/>
              <a:t> bird</a:t>
            </a:r>
            <a:r>
              <a:rPr lang="en-US" altLang="zh-CN" dirty="0" smtClean="0"/>
              <a:t>(</a:t>
            </a:r>
            <a:r>
              <a:rPr lang="en-US" altLang="zh-CN" i="1" dirty="0" err="1" smtClean="0"/>
              <a:t>sam</a:t>
            </a:r>
            <a:r>
              <a:rPr lang="en-US" altLang="zh-CN" dirty="0" smtClean="0"/>
              <a:t>), </a:t>
            </a:r>
            <a:r>
              <a:rPr lang="en-US" altLang="zh-CN" i="1" dirty="0" smtClean="0"/>
              <a:t>bird</a:t>
            </a:r>
            <a:r>
              <a:rPr lang="en-US" altLang="zh-CN" dirty="0" smtClean="0"/>
              <a:t>(</a:t>
            </a:r>
            <a:r>
              <a:rPr lang="en-US" altLang="zh-CN" i="1" dirty="0" err="1" smtClean="0"/>
              <a:t>tweety</a:t>
            </a:r>
            <a:r>
              <a:rPr lang="en-US" altLang="zh-CN" dirty="0" smtClean="0"/>
              <a:t>),</a:t>
            </a:r>
            <a:r>
              <a:rPr lang="en-US" altLang="zh-CN" i="1" dirty="0" smtClean="0"/>
              <a:t> penguin</a:t>
            </a:r>
            <a:r>
              <a:rPr lang="en-US" altLang="zh-CN" dirty="0" smtClean="0"/>
              <a:t>(</a:t>
            </a:r>
            <a:r>
              <a:rPr lang="en-US" altLang="zh-CN" i="1" dirty="0" err="1" smtClean="0"/>
              <a:t>sam</a:t>
            </a:r>
            <a:r>
              <a:rPr lang="en-US" altLang="zh-CN" dirty="0" smtClean="0"/>
              <a:t>), </a:t>
            </a:r>
            <a:r>
              <a:rPr lang="en-US" altLang="zh-CN" i="1" dirty="0" err="1" smtClean="0"/>
              <a:t>ab</a:t>
            </a:r>
            <a:r>
              <a:rPr lang="en-US" altLang="zh-CN" i="1" dirty="0" smtClean="0"/>
              <a:t>(</a:t>
            </a:r>
            <a:r>
              <a:rPr lang="en-US" altLang="zh-CN" i="1" dirty="0" err="1" smtClean="0"/>
              <a:t>sam</a:t>
            </a:r>
            <a:r>
              <a:rPr lang="en-US" altLang="zh-CN" i="1" dirty="0" smtClean="0"/>
              <a:t>), flies</a:t>
            </a:r>
            <a:r>
              <a:rPr lang="en-US" altLang="zh-CN" dirty="0" smtClean="0"/>
              <a:t>(</a:t>
            </a:r>
            <a:r>
              <a:rPr lang="en-US" altLang="zh-CN" i="1" dirty="0" err="1" smtClean="0"/>
              <a:t>tweety</a:t>
            </a:r>
            <a:r>
              <a:rPr lang="en-US" altLang="zh-CN" dirty="0" smtClean="0"/>
              <a:t>)}</a:t>
            </a:r>
            <a:endParaRPr lang="zh-CN" altLang="zh-CN" dirty="0" smtClean="0"/>
          </a:p>
          <a:p>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32</a:t>
            </a:fld>
            <a:endParaRPr lang="zh-CN"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85794"/>
            <a:ext cx="8229600" cy="5340369"/>
          </a:xfrm>
        </p:spPr>
        <p:txBody>
          <a:bodyPr>
            <a:normAutofit/>
          </a:bodyPr>
          <a:lstStyle/>
          <a:p>
            <a:r>
              <a:rPr lang="zh-CN" altLang="zh-CN" dirty="0" smtClean="0"/>
              <a:t>如果新添加一个信息：</a:t>
            </a:r>
            <a:r>
              <a:rPr lang="en-US" altLang="zh-CN" i="1" dirty="0" smtClean="0"/>
              <a:t>wounded(woody)</a:t>
            </a:r>
            <a:endParaRPr lang="zh-CN" altLang="zh-CN" dirty="0" smtClean="0"/>
          </a:p>
          <a:p>
            <a:r>
              <a:rPr lang="zh-CN" altLang="zh-CN" dirty="0" smtClean="0"/>
              <a:t>那么问</a:t>
            </a:r>
            <a:r>
              <a:rPr lang="en-US" altLang="zh-CN" dirty="0" smtClean="0"/>
              <a:t>woody</a:t>
            </a:r>
            <a:r>
              <a:rPr lang="zh-CN" altLang="zh-CN" dirty="0" smtClean="0"/>
              <a:t>会不会飞，这时程序会返回</a:t>
            </a:r>
            <a:r>
              <a:rPr lang="en-US" altLang="zh-CN" dirty="0" smtClean="0"/>
              <a:t>not </a:t>
            </a:r>
            <a:r>
              <a:rPr lang="en-US" altLang="zh-CN" i="1" dirty="0" smtClean="0"/>
              <a:t>flies(woody)</a:t>
            </a:r>
            <a:endParaRPr lang="zh-CN" altLang="zh-CN" dirty="0" smtClean="0"/>
          </a:p>
          <a:p>
            <a:r>
              <a:rPr lang="zh-CN" altLang="zh-CN" dirty="0" smtClean="0"/>
              <a:t>合适的回答应该是“不知道</a:t>
            </a:r>
            <a:r>
              <a:rPr lang="en-US" altLang="zh-CN" dirty="0" smtClean="0"/>
              <a:t>woody</a:t>
            </a:r>
            <a:r>
              <a:rPr lang="zh-CN" altLang="zh-CN" dirty="0" smtClean="0"/>
              <a:t>会不会飞”。</a:t>
            </a:r>
          </a:p>
          <a:p>
            <a:r>
              <a:rPr lang="zh-CN" altLang="zh-CN" dirty="0" smtClean="0"/>
              <a:t>这一种情况在</a:t>
            </a:r>
            <a:r>
              <a:rPr lang="en-US" altLang="zh-CN" i="1" dirty="0" smtClean="0"/>
              <a:t>L</a:t>
            </a:r>
            <a:r>
              <a:rPr lang="en-US" altLang="zh-CN" i="1" baseline="-25000" dirty="0" smtClean="0"/>
              <a:t>i</a:t>
            </a:r>
            <a:r>
              <a:rPr lang="zh-CN" altLang="zh-CN" dirty="0" smtClean="0"/>
              <a:t>允许为否定性的原子时可以解决。</a:t>
            </a:r>
          </a:p>
          <a:p>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33</a:t>
            </a:fld>
            <a:endParaRPr lang="zh-CN"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封闭世界假设</a:t>
            </a:r>
            <a:endParaRPr lang="zh-CN" altLang="en-US" dirty="0"/>
          </a:p>
        </p:txBody>
      </p:sp>
      <p:sp>
        <p:nvSpPr>
          <p:cNvPr id="3" name="内容占位符 2"/>
          <p:cNvSpPr>
            <a:spLocks noGrp="1"/>
          </p:cNvSpPr>
          <p:nvPr>
            <p:ph idx="1"/>
          </p:nvPr>
        </p:nvSpPr>
        <p:spPr/>
        <p:txBody>
          <a:bodyPr>
            <a:normAutofit/>
          </a:bodyPr>
          <a:lstStyle/>
          <a:p>
            <a:r>
              <a:rPr lang="zh-CN" altLang="zh-CN" dirty="0" smtClean="0"/>
              <a:t>把否定解释为失败，是基于封闭世界假设（</a:t>
            </a:r>
            <a:r>
              <a:rPr lang="en-US" altLang="zh-CN" dirty="0" smtClean="0"/>
              <a:t>closed world assumption</a:t>
            </a:r>
            <a:r>
              <a:rPr lang="zh-CN" altLang="zh-CN" dirty="0" smtClean="0"/>
              <a:t>，</a:t>
            </a:r>
            <a:r>
              <a:rPr lang="en-US" altLang="zh-CN" dirty="0" err="1" smtClean="0"/>
              <a:t>cwa</a:t>
            </a:r>
            <a:r>
              <a:rPr lang="zh-CN" altLang="zh-CN" dirty="0" smtClean="0"/>
              <a:t>）。</a:t>
            </a:r>
          </a:p>
          <a:p>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34</a:t>
            </a:fld>
            <a:endParaRPr lang="zh-CN"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85794"/>
            <a:ext cx="8229600" cy="5340369"/>
          </a:xfrm>
        </p:spPr>
        <p:txBody>
          <a:bodyPr/>
          <a:lstStyle/>
          <a:p>
            <a:r>
              <a:rPr lang="zh-CN" altLang="zh-CN" dirty="0" smtClean="0"/>
              <a:t>在一个完备的知识库中，这种做法是很自然的也是合适的，但是如果知识库不完备，就可能会出现错误。</a:t>
            </a:r>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35</a:t>
            </a:fld>
            <a:endParaRPr lang="zh-CN" alt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42984"/>
            <a:ext cx="8229600" cy="4983179"/>
          </a:xfrm>
        </p:spPr>
        <p:txBody>
          <a:bodyPr>
            <a:normAutofit/>
          </a:bodyPr>
          <a:lstStyle/>
          <a:p>
            <a:r>
              <a:rPr lang="zh-CN" altLang="en-US" dirty="0" smtClean="0"/>
              <a:t>因此</a:t>
            </a:r>
            <a:r>
              <a:rPr lang="zh-CN" altLang="zh-CN" dirty="0" smtClean="0"/>
              <a:t>在信息不完全的程序中，对一个原子</a:t>
            </a:r>
            <a:r>
              <a:rPr lang="en-US" altLang="zh-CN" dirty="0" smtClean="0"/>
              <a:t>p</a:t>
            </a:r>
            <a:r>
              <a:rPr lang="zh-CN" altLang="zh-CN" dirty="0" smtClean="0"/>
              <a:t>，使用￢</a:t>
            </a:r>
            <a:r>
              <a:rPr lang="en-US" altLang="zh-CN" dirty="0" smtClean="0"/>
              <a:t>p</a:t>
            </a:r>
            <a:r>
              <a:rPr lang="zh-CN" altLang="zh-CN" dirty="0" smtClean="0"/>
              <a:t>来表示</a:t>
            </a:r>
            <a:r>
              <a:rPr lang="en-US" altLang="zh-CN" dirty="0" smtClean="0"/>
              <a:t>p</a:t>
            </a:r>
            <a:r>
              <a:rPr lang="zh-CN" altLang="zh-CN" dirty="0" smtClean="0"/>
              <a:t>是假的，</a:t>
            </a:r>
            <a:r>
              <a:rPr lang="en-US" altLang="zh-CN" dirty="0" smtClean="0"/>
              <a:t>not p</a:t>
            </a:r>
            <a:r>
              <a:rPr lang="zh-CN" altLang="zh-CN" dirty="0" smtClean="0"/>
              <a:t>则相应地表示无证据判定</a:t>
            </a:r>
            <a:r>
              <a:rPr lang="en-US" altLang="zh-CN" dirty="0" smtClean="0"/>
              <a:t>p</a:t>
            </a:r>
            <a:r>
              <a:rPr lang="zh-CN" altLang="zh-CN" dirty="0" smtClean="0"/>
              <a:t>为真。</a:t>
            </a:r>
          </a:p>
          <a:p>
            <a:r>
              <a:rPr lang="zh-CN" altLang="zh-CN" dirty="0" smtClean="0"/>
              <a:t>考虑这样两个程序，后面的显得更加理性：</a:t>
            </a:r>
          </a:p>
          <a:p>
            <a:pPr>
              <a:buNone/>
            </a:pPr>
            <a:r>
              <a:rPr lang="en-US" altLang="zh-CN" dirty="0" smtClean="0"/>
              <a:t>		drink(X)</a:t>
            </a:r>
            <a:r>
              <a:rPr lang="zh-CN" altLang="zh-CN" dirty="0" smtClean="0"/>
              <a:t>←</a:t>
            </a:r>
            <a:r>
              <a:rPr lang="en-US" altLang="zh-CN" dirty="0" smtClean="0"/>
              <a:t> not </a:t>
            </a:r>
            <a:r>
              <a:rPr lang="en-US" altLang="zh-CN" dirty="0" err="1" smtClean="0"/>
              <a:t>poisson</a:t>
            </a:r>
            <a:r>
              <a:rPr lang="en-US" altLang="zh-CN" dirty="0" smtClean="0"/>
              <a:t>(X)</a:t>
            </a:r>
          </a:p>
          <a:p>
            <a:pPr>
              <a:buNone/>
            </a:pPr>
            <a:r>
              <a:rPr lang="en-US" altLang="zh-CN" dirty="0" smtClean="0"/>
              <a:t>		drink(X)</a:t>
            </a:r>
            <a:r>
              <a:rPr lang="zh-CN" altLang="zh-CN" dirty="0" smtClean="0"/>
              <a:t>←￢</a:t>
            </a:r>
            <a:r>
              <a:rPr lang="en-US" altLang="zh-CN" dirty="0" err="1" smtClean="0"/>
              <a:t>poisson</a:t>
            </a:r>
            <a:r>
              <a:rPr lang="en-US" altLang="zh-CN" dirty="0" smtClean="0"/>
              <a:t>(X)</a:t>
            </a:r>
            <a:endParaRPr lang="zh-CN" altLang="zh-CN" dirty="0" smtClean="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36</a:t>
            </a:fld>
            <a:endParaRPr lang="zh-CN" alt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dirty="0" smtClean="0"/>
              <a:t>如果</a:t>
            </a:r>
            <a:r>
              <a:rPr lang="en-US" altLang="zh-CN" dirty="0" smtClean="0"/>
              <a:t>Π</a:t>
            </a:r>
            <a:r>
              <a:rPr lang="zh-CN" altLang="zh-CN" dirty="0" smtClean="0"/>
              <a:t>是一个所有</a:t>
            </a:r>
            <a:r>
              <a:rPr lang="en-US" altLang="zh-CN" i="1" dirty="0" smtClean="0"/>
              <a:t>L</a:t>
            </a:r>
            <a:r>
              <a:rPr lang="en-US" altLang="zh-CN" i="1" baseline="-25000" dirty="0" smtClean="0"/>
              <a:t>i</a:t>
            </a:r>
            <a:r>
              <a:rPr lang="zh-CN" altLang="zh-CN" dirty="0" smtClean="0"/>
              <a:t>都是文字，并且头部只有一个文字，不包含</a:t>
            </a:r>
            <a:r>
              <a:rPr lang="en-US" altLang="zh-CN" dirty="0" smtClean="0"/>
              <a:t>not</a:t>
            </a:r>
            <a:r>
              <a:rPr lang="zh-CN" altLang="zh-CN" dirty="0" smtClean="0"/>
              <a:t>的程序（</a:t>
            </a:r>
            <a:r>
              <a:rPr lang="en-US" altLang="zh-CN" dirty="0" err="1" smtClean="0"/>
              <a:t>AnsProlog</a:t>
            </a:r>
            <a:r>
              <a:rPr lang="zh-CN" altLang="zh-CN" baseline="30000" dirty="0" smtClean="0"/>
              <a:t>￢</a:t>
            </a:r>
            <a:r>
              <a:rPr lang="en-US" altLang="zh-CN" baseline="30000" dirty="0" smtClean="0"/>
              <a:t>, -not</a:t>
            </a:r>
            <a:r>
              <a:rPr lang="zh-CN" altLang="zh-CN" dirty="0" smtClean="0"/>
              <a:t>程序），记</a:t>
            </a:r>
            <a:r>
              <a:rPr lang="en-US" altLang="zh-CN" dirty="0" smtClean="0"/>
              <a:t>{Π</a:t>
            </a:r>
            <a:r>
              <a:rPr lang="zh-CN" altLang="zh-CN" dirty="0" smtClean="0"/>
              <a:t>所确定的语言的文字</a:t>
            </a:r>
            <a:r>
              <a:rPr lang="en-US" altLang="zh-CN" dirty="0" smtClean="0"/>
              <a:t>}</a:t>
            </a:r>
            <a:r>
              <a:rPr lang="zh-CN" altLang="zh-CN" dirty="0" smtClean="0"/>
              <a:t>为</a:t>
            </a:r>
            <a:r>
              <a:rPr lang="en-US" altLang="zh-CN" i="1" dirty="0" smtClean="0"/>
              <a:t>Lit</a:t>
            </a:r>
            <a:r>
              <a:rPr lang="zh-CN" altLang="zh-CN" dirty="0" smtClean="0"/>
              <a:t>。</a:t>
            </a:r>
          </a:p>
          <a:p>
            <a:r>
              <a:rPr lang="zh-CN" altLang="zh-CN" dirty="0" smtClean="0"/>
              <a:t>称</a:t>
            </a:r>
            <a:r>
              <a:rPr lang="en-US" altLang="zh-CN" i="1" dirty="0" smtClean="0"/>
              <a:t>Lit</a:t>
            </a:r>
            <a:r>
              <a:rPr lang="zh-CN" altLang="zh-CN" dirty="0" smtClean="0"/>
              <a:t>的某个子集</a:t>
            </a:r>
            <a:r>
              <a:rPr lang="en-US" altLang="zh-CN" dirty="0" smtClean="0"/>
              <a:t>S</a:t>
            </a:r>
            <a:r>
              <a:rPr lang="zh-CN" altLang="zh-CN" dirty="0" smtClean="0"/>
              <a:t>是</a:t>
            </a:r>
            <a:r>
              <a:rPr lang="en-US" altLang="zh-CN" dirty="0" smtClean="0"/>
              <a:t>Π</a:t>
            </a:r>
            <a:r>
              <a:rPr lang="zh-CN" altLang="zh-CN" dirty="0" smtClean="0"/>
              <a:t>的回答集，如果</a:t>
            </a:r>
            <a:r>
              <a:rPr lang="en-US" altLang="zh-CN" dirty="0" smtClean="0"/>
              <a:t>S</a:t>
            </a:r>
            <a:r>
              <a:rPr lang="zh-CN" altLang="zh-CN" dirty="0" smtClean="0"/>
              <a:t>是满足下面条件的最小集合：</a:t>
            </a:r>
          </a:p>
          <a:p>
            <a:pPr lvl="2">
              <a:buNone/>
            </a:pPr>
            <a:r>
              <a:rPr lang="en-US" altLang="zh-CN" dirty="0" smtClean="0"/>
              <a:t>1</a:t>
            </a:r>
            <a:r>
              <a:rPr lang="zh-CN" altLang="en-US" dirty="0" smtClean="0"/>
              <a:t>，</a:t>
            </a:r>
            <a:r>
              <a:rPr lang="zh-CN" altLang="zh-CN" dirty="0" smtClean="0"/>
              <a:t>对任意规则</a:t>
            </a:r>
            <a:r>
              <a:rPr lang="en-US" altLang="zh-CN" i="1" dirty="0" smtClean="0"/>
              <a:t>L</a:t>
            </a:r>
            <a:r>
              <a:rPr lang="en-US" altLang="zh-CN" baseline="-25000" dirty="0" smtClean="0"/>
              <a:t>0</a:t>
            </a:r>
            <a:r>
              <a:rPr lang="zh-CN" altLang="zh-CN" dirty="0" smtClean="0"/>
              <a:t>←</a:t>
            </a:r>
            <a:r>
              <a:rPr lang="en-US" altLang="zh-CN" i="1" dirty="0" smtClean="0"/>
              <a:t> L</a:t>
            </a:r>
            <a:r>
              <a:rPr lang="en-US" altLang="zh-CN" baseline="-25000" dirty="0" smtClean="0"/>
              <a:t>1</a:t>
            </a:r>
            <a:r>
              <a:rPr lang="en-US" altLang="zh-CN" i="1" dirty="0" smtClean="0"/>
              <a:t>, . . . , L</a:t>
            </a:r>
            <a:r>
              <a:rPr lang="en-US" altLang="zh-CN" i="1" baseline="-25000" dirty="0" smtClean="0"/>
              <a:t>m</a:t>
            </a:r>
            <a:r>
              <a:rPr lang="zh-CN" altLang="zh-CN" dirty="0" smtClean="0"/>
              <a:t>，如</a:t>
            </a:r>
            <a:r>
              <a:rPr lang="en-US" altLang="zh-CN" dirty="0" smtClean="0"/>
              <a:t>{</a:t>
            </a:r>
            <a:r>
              <a:rPr lang="en-US" altLang="zh-CN" i="1" dirty="0" smtClean="0"/>
              <a:t> L</a:t>
            </a:r>
            <a:r>
              <a:rPr lang="en-US" altLang="zh-CN" baseline="-25000" dirty="0" smtClean="0"/>
              <a:t>1</a:t>
            </a:r>
            <a:r>
              <a:rPr lang="en-US" altLang="zh-CN" i="1" dirty="0" smtClean="0"/>
              <a:t>, . . . , L</a:t>
            </a:r>
            <a:r>
              <a:rPr lang="en-US" altLang="zh-CN" i="1" baseline="-25000" dirty="0" smtClean="0"/>
              <a:t>m</a:t>
            </a:r>
            <a:r>
              <a:rPr lang="en-US" altLang="zh-CN" dirty="0" smtClean="0"/>
              <a:t>}⊆ S</a:t>
            </a:r>
            <a:r>
              <a:rPr lang="zh-CN" altLang="zh-CN" dirty="0" smtClean="0"/>
              <a:t>，则</a:t>
            </a:r>
            <a:r>
              <a:rPr lang="en-US" altLang="zh-CN" i="1" dirty="0" smtClean="0"/>
              <a:t>L</a:t>
            </a:r>
            <a:r>
              <a:rPr lang="en-US" altLang="zh-CN" baseline="-25000" dirty="0" smtClean="0"/>
              <a:t>0</a:t>
            </a:r>
            <a:r>
              <a:rPr lang="zh-CN" altLang="zh-CN" dirty="0" smtClean="0"/>
              <a:t>∈</a:t>
            </a:r>
            <a:r>
              <a:rPr lang="en-US" altLang="zh-CN" dirty="0" smtClean="0"/>
              <a:t>S</a:t>
            </a:r>
            <a:r>
              <a:rPr lang="zh-CN" altLang="zh-CN" dirty="0" smtClean="0"/>
              <a:t>；</a:t>
            </a:r>
          </a:p>
          <a:p>
            <a:pPr lvl="2">
              <a:buNone/>
            </a:pPr>
            <a:r>
              <a:rPr lang="en-US" altLang="zh-CN" dirty="0" smtClean="0"/>
              <a:t>2</a:t>
            </a:r>
            <a:r>
              <a:rPr lang="zh-CN" altLang="en-US" dirty="0" smtClean="0"/>
              <a:t>，</a:t>
            </a:r>
            <a:r>
              <a:rPr lang="zh-CN" altLang="zh-CN" dirty="0" smtClean="0"/>
              <a:t>如</a:t>
            </a:r>
            <a:r>
              <a:rPr lang="en-US" altLang="zh-CN" dirty="0" smtClean="0"/>
              <a:t>S</a:t>
            </a:r>
            <a:r>
              <a:rPr lang="zh-CN" altLang="zh-CN" dirty="0" smtClean="0"/>
              <a:t>包含一对矛盾的文字，则</a:t>
            </a:r>
            <a:r>
              <a:rPr lang="en-US" altLang="zh-CN" dirty="0" smtClean="0"/>
              <a:t>S=</a:t>
            </a:r>
            <a:r>
              <a:rPr lang="en-US" altLang="zh-CN" i="1" dirty="0" smtClean="0"/>
              <a:t>Lit</a:t>
            </a:r>
            <a:r>
              <a:rPr lang="zh-CN" altLang="zh-CN" dirty="0" smtClean="0"/>
              <a:t>。</a:t>
            </a:r>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37</a:t>
            </a:fld>
            <a:endParaRPr lang="zh-CN" alt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42918"/>
            <a:ext cx="8229600" cy="5483245"/>
          </a:xfrm>
        </p:spPr>
        <p:txBody>
          <a:bodyPr>
            <a:normAutofit/>
          </a:bodyPr>
          <a:lstStyle/>
          <a:p>
            <a:r>
              <a:rPr lang="zh-CN" altLang="zh-CN" dirty="0" smtClean="0"/>
              <a:t>如果</a:t>
            </a:r>
            <a:r>
              <a:rPr lang="en-US" altLang="zh-CN" dirty="0" smtClean="0"/>
              <a:t>Π</a:t>
            </a:r>
            <a:r>
              <a:rPr lang="zh-CN" altLang="zh-CN" dirty="0" smtClean="0"/>
              <a:t>是</a:t>
            </a:r>
            <a:r>
              <a:rPr lang="en-US" altLang="zh-CN" dirty="0" err="1" smtClean="0"/>
              <a:t>AnsProlog</a:t>
            </a:r>
            <a:r>
              <a:rPr lang="zh-CN" altLang="zh-CN" baseline="30000" dirty="0" smtClean="0"/>
              <a:t>￢</a:t>
            </a:r>
            <a:r>
              <a:rPr lang="zh-CN" altLang="zh-CN" dirty="0" smtClean="0"/>
              <a:t>程序，那么类似地也有变换。取</a:t>
            </a:r>
            <a:r>
              <a:rPr lang="en-US" altLang="zh-CN" i="1" dirty="0" smtClean="0"/>
              <a:t>Lit</a:t>
            </a:r>
            <a:r>
              <a:rPr lang="zh-CN" altLang="zh-CN" dirty="0" smtClean="0"/>
              <a:t>的一个子集</a:t>
            </a:r>
            <a:r>
              <a:rPr lang="en-US" altLang="zh-CN" dirty="0" smtClean="0"/>
              <a:t>S</a:t>
            </a:r>
            <a:r>
              <a:rPr lang="zh-CN" altLang="zh-CN" dirty="0" smtClean="0"/>
              <a:t>，记</a:t>
            </a:r>
            <a:r>
              <a:rPr lang="en-US" altLang="zh-CN" dirty="0" smtClean="0"/>
              <a:t>Π</a:t>
            </a:r>
            <a:r>
              <a:rPr lang="en-US" altLang="zh-CN" baseline="30000" dirty="0" smtClean="0"/>
              <a:t> S</a:t>
            </a:r>
            <a:r>
              <a:rPr lang="zh-CN" altLang="zh-CN" dirty="0" smtClean="0"/>
              <a:t>为经由下面变换而生成的程序：</a:t>
            </a:r>
          </a:p>
          <a:p>
            <a:pPr lvl="2">
              <a:buNone/>
            </a:pPr>
            <a:r>
              <a:rPr lang="en-US" altLang="zh-CN" dirty="0" smtClean="0"/>
              <a:t>1</a:t>
            </a:r>
            <a:r>
              <a:rPr lang="zh-CN" altLang="en-US" dirty="0" smtClean="0"/>
              <a:t>，</a:t>
            </a:r>
            <a:r>
              <a:rPr lang="zh-CN" altLang="zh-CN" dirty="0" smtClean="0"/>
              <a:t>删除每条这样的规则：如存在</a:t>
            </a:r>
            <a:r>
              <a:rPr lang="en-US" altLang="zh-CN" i="1" dirty="0" smtClean="0"/>
              <a:t>L</a:t>
            </a:r>
            <a:r>
              <a:rPr lang="zh-CN" altLang="zh-CN" dirty="0" smtClean="0"/>
              <a:t>∈</a:t>
            </a:r>
            <a:r>
              <a:rPr lang="en-US" altLang="zh-CN" dirty="0" smtClean="0"/>
              <a:t> S</a:t>
            </a:r>
            <a:r>
              <a:rPr lang="zh-CN" altLang="zh-CN" dirty="0" smtClean="0"/>
              <a:t>，使得</a:t>
            </a:r>
            <a:r>
              <a:rPr lang="en-US" altLang="zh-CN" dirty="0" smtClean="0"/>
              <a:t>not </a:t>
            </a:r>
            <a:r>
              <a:rPr lang="en-US" altLang="zh-CN" i="1" dirty="0" smtClean="0"/>
              <a:t>L</a:t>
            </a:r>
            <a:r>
              <a:rPr lang="zh-CN" altLang="zh-CN" dirty="0" smtClean="0"/>
              <a:t>在这个规则的躯干；</a:t>
            </a:r>
          </a:p>
          <a:p>
            <a:pPr lvl="2">
              <a:buNone/>
            </a:pPr>
            <a:r>
              <a:rPr lang="en-US" altLang="zh-CN" dirty="0" smtClean="0"/>
              <a:t>2</a:t>
            </a:r>
            <a:r>
              <a:rPr lang="zh-CN" altLang="en-US" dirty="0" smtClean="0"/>
              <a:t>，</a:t>
            </a:r>
            <a:r>
              <a:rPr lang="zh-CN" altLang="zh-CN" dirty="0" smtClean="0"/>
              <a:t>删除剩下的规则中躯干里形如“</a:t>
            </a:r>
            <a:r>
              <a:rPr lang="en-US" altLang="zh-CN" dirty="0" smtClean="0"/>
              <a:t>not </a:t>
            </a:r>
            <a:r>
              <a:rPr lang="en-US" altLang="zh-CN" i="1" dirty="0" smtClean="0"/>
              <a:t>L</a:t>
            </a:r>
            <a:r>
              <a:rPr lang="zh-CN" altLang="zh-CN" dirty="0" smtClean="0"/>
              <a:t>”的部分。</a:t>
            </a:r>
          </a:p>
          <a:p>
            <a:r>
              <a:rPr lang="zh-CN" altLang="zh-CN" dirty="0" smtClean="0"/>
              <a:t>于是</a:t>
            </a:r>
            <a:r>
              <a:rPr lang="en-US" altLang="zh-CN" dirty="0" smtClean="0"/>
              <a:t>Π</a:t>
            </a:r>
            <a:r>
              <a:rPr lang="en-US" altLang="zh-CN" baseline="30000" dirty="0" smtClean="0"/>
              <a:t> S</a:t>
            </a:r>
            <a:r>
              <a:rPr lang="zh-CN" altLang="zh-CN" dirty="0" smtClean="0"/>
              <a:t>不含</a:t>
            </a:r>
            <a:r>
              <a:rPr lang="en-US" altLang="zh-CN" dirty="0" smtClean="0"/>
              <a:t>not</a:t>
            </a:r>
            <a:r>
              <a:rPr lang="zh-CN" altLang="zh-CN" dirty="0" smtClean="0"/>
              <a:t>，它的回答集是已经有定义的。如果</a:t>
            </a:r>
            <a:r>
              <a:rPr lang="en-US" altLang="zh-CN" dirty="0" smtClean="0"/>
              <a:t>S</a:t>
            </a:r>
            <a:r>
              <a:rPr lang="zh-CN" altLang="zh-CN" dirty="0" smtClean="0"/>
              <a:t>恰好就是</a:t>
            </a:r>
            <a:r>
              <a:rPr lang="en-US" altLang="zh-CN" dirty="0" smtClean="0"/>
              <a:t>Π</a:t>
            </a:r>
            <a:r>
              <a:rPr lang="en-US" altLang="zh-CN" baseline="30000" dirty="0" smtClean="0"/>
              <a:t> S</a:t>
            </a:r>
            <a:r>
              <a:rPr lang="zh-CN" altLang="zh-CN" dirty="0" smtClean="0"/>
              <a:t>的回答集，那么就称</a:t>
            </a:r>
            <a:r>
              <a:rPr lang="en-US" altLang="zh-CN" dirty="0" smtClean="0"/>
              <a:t>S</a:t>
            </a:r>
            <a:r>
              <a:rPr lang="zh-CN" altLang="zh-CN" dirty="0" smtClean="0"/>
              <a:t>为</a:t>
            </a:r>
            <a:r>
              <a:rPr lang="en-US" altLang="zh-CN" dirty="0" smtClean="0"/>
              <a:t>Π</a:t>
            </a:r>
            <a:r>
              <a:rPr lang="zh-CN" altLang="zh-CN" dirty="0" smtClean="0"/>
              <a:t>的回答集。</a:t>
            </a:r>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38</a:t>
            </a:fld>
            <a:endParaRPr lang="zh-CN"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一些例子</a:t>
            </a:r>
            <a:endParaRPr lang="zh-CN" altLang="en-US" dirty="0"/>
          </a:p>
        </p:txBody>
      </p:sp>
      <p:sp>
        <p:nvSpPr>
          <p:cNvPr id="3" name="内容占位符 2"/>
          <p:cNvSpPr>
            <a:spLocks noGrp="1"/>
          </p:cNvSpPr>
          <p:nvPr>
            <p:ph idx="1"/>
          </p:nvPr>
        </p:nvSpPr>
        <p:spPr/>
        <p:txBody>
          <a:bodyPr>
            <a:normAutofit/>
          </a:bodyPr>
          <a:lstStyle/>
          <a:p>
            <a:r>
              <a:rPr lang="en-US" altLang="zh-CN" dirty="0" smtClean="0"/>
              <a:t>Π</a:t>
            </a:r>
            <a:r>
              <a:rPr lang="en-US" altLang="zh-CN" baseline="-25000" dirty="0" smtClean="0"/>
              <a:t> 1</a:t>
            </a:r>
            <a:r>
              <a:rPr lang="en-US" altLang="zh-CN" dirty="0" smtClean="0"/>
              <a:t>:</a:t>
            </a:r>
            <a:endParaRPr lang="zh-CN" altLang="zh-CN" dirty="0" smtClean="0"/>
          </a:p>
          <a:p>
            <a:pPr lvl="1">
              <a:buNone/>
            </a:pPr>
            <a:r>
              <a:rPr lang="en-US" altLang="zh-CN" i="1" dirty="0" smtClean="0"/>
              <a:t>p </a:t>
            </a:r>
            <a:r>
              <a:rPr lang="zh-CN" altLang="zh-CN" dirty="0" smtClean="0"/>
              <a:t>←</a:t>
            </a:r>
            <a:r>
              <a:rPr lang="en-US" altLang="zh-CN" i="1" dirty="0" smtClean="0"/>
              <a:t> q</a:t>
            </a:r>
            <a:endParaRPr lang="zh-CN" altLang="zh-CN" dirty="0" smtClean="0"/>
          </a:p>
          <a:p>
            <a:pPr lvl="1">
              <a:buNone/>
            </a:pPr>
            <a:r>
              <a:rPr lang="zh-CN" altLang="zh-CN" dirty="0" smtClean="0"/>
              <a:t>￢</a:t>
            </a:r>
            <a:r>
              <a:rPr lang="en-US" altLang="zh-CN" i="1" dirty="0" smtClean="0"/>
              <a:t>p</a:t>
            </a:r>
            <a:r>
              <a:rPr lang="en-US" altLang="zh-CN" dirty="0" smtClean="0"/>
              <a:t> </a:t>
            </a:r>
            <a:r>
              <a:rPr lang="zh-CN" altLang="zh-CN" dirty="0" smtClean="0"/>
              <a:t>←</a:t>
            </a:r>
            <a:r>
              <a:rPr lang="en-US" altLang="zh-CN" i="1" dirty="0" smtClean="0"/>
              <a:t> r</a:t>
            </a:r>
            <a:endParaRPr lang="zh-CN" altLang="zh-CN" dirty="0" smtClean="0"/>
          </a:p>
          <a:p>
            <a:pPr lvl="1">
              <a:buNone/>
            </a:pPr>
            <a:r>
              <a:rPr lang="en-US" altLang="zh-CN" i="1" dirty="0" smtClean="0"/>
              <a:t>q</a:t>
            </a:r>
            <a:r>
              <a:rPr lang="en-US" altLang="zh-CN" dirty="0" smtClean="0"/>
              <a:t> </a:t>
            </a:r>
            <a:r>
              <a:rPr lang="zh-CN" altLang="zh-CN" dirty="0" smtClean="0"/>
              <a:t>←</a:t>
            </a:r>
          </a:p>
          <a:p>
            <a:r>
              <a:rPr lang="zh-CN" altLang="zh-CN" dirty="0" smtClean="0"/>
              <a:t>它的所有文字的集合是</a:t>
            </a:r>
            <a:r>
              <a:rPr lang="en-US" altLang="zh-CN" dirty="0" smtClean="0"/>
              <a:t>{</a:t>
            </a:r>
            <a:r>
              <a:rPr lang="en-US" altLang="zh-CN" i="1" dirty="0" smtClean="0"/>
              <a:t>p, </a:t>
            </a:r>
            <a:r>
              <a:rPr lang="zh-CN" altLang="zh-CN" dirty="0" smtClean="0"/>
              <a:t>￢</a:t>
            </a:r>
            <a:r>
              <a:rPr lang="en-US" altLang="zh-CN" i="1" dirty="0" smtClean="0"/>
              <a:t>p</a:t>
            </a:r>
            <a:r>
              <a:rPr lang="en-US" altLang="zh-CN" dirty="0" smtClean="0"/>
              <a:t>, </a:t>
            </a:r>
            <a:r>
              <a:rPr lang="en-US" altLang="zh-CN" i="1" dirty="0" smtClean="0"/>
              <a:t>q</a:t>
            </a:r>
            <a:r>
              <a:rPr lang="en-US" altLang="zh-CN" dirty="0" smtClean="0"/>
              <a:t>, </a:t>
            </a:r>
            <a:r>
              <a:rPr lang="zh-CN" altLang="zh-CN" dirty="0" smtClean="0"/>
              <a:t>￢</a:t>
            </a:r>
            <a:r>
              <a:rPr lang="en-US" altLang="zh-CN" i="1" dirty="0" smtClean="0"/>
              <a:t>q, r,</a:t>
            </a:r>
            <a:r>
              <a:rPr lang="en-US" altLang="zh-CN" dirty="0" smtClean="0"/>
              <a:t> </a:t>
            </a:r>
            <a:r>
              <a:rPr lang="zh-CN" altLang="zh-CN" dirty="0" smtClean="0"/>
              <a:t>￢</a:t>
            </a:r>
            <a:r>
              <a:rPr lang="en-US" altLang="zh-CN" i="1" dirty="0" smtClean="0"/>
              <a:t>r</a:t>
            </a:r>
            <a:r>
              <a:rPr lang="en-US" altLang="zh-CN" dirty="0" smtClean="0"/>
              <a:t>}</a:t>
            </a:r>
            <a:r>
              <a:rPr lang="zh-CN" altLang="zh-CN" dirty="0" smtClean="0"/>
              <a:t>，回答集是</a:t>
            </a:r>
            <a:r>
              <a:rPr lang="en-US" altLang="zh-CN" dirty="0" smtClean="0"/>
              <a:t>{</a:t>
            </a:r>
            <a:r>
              <a:rPr lang="en-US" altLang="zh-CN" i="1" dirty="0" smtClean="0"/>
              <a:t>q, p</a:t>
            </a:r>
            <a:r>
              <a:rPr lang="en-US" altLang="zh-CN" dirty="0" smtClean="0"/>
              <a:t>}</a:t>
            </a:r>
            <a:r>
              <a:rPr lang="zh-CN" altLang="zh-CN" dirty="0" smtClean="0"/>
              <a:t>。</a:t>
            </a:r>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39</a:t>
            </a:fld>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单调性和人的推理</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使用经典逻辑。</a:t>
            </a:r>
            <a:endParaRPr lang="en-US" altLang="zh-CN" dirty="0" smtClean="0"/>
          </a:p>
          <a:p>
            <a:pPr lvl="1"/>
            <a:r>
              <a:rPr lang="zh-CN" altLang="en-US" dirty="0" smtClean="0"/>
              <a:t>单调性。</a:t>
            </a:r>
            <a:endParaRPr lang="en-US" altLang="zh-CN" dirty="0" smtClean="0"/>
          </a:p>
          <a:p>
            <a:r>
              <a:rPr lang="zh-CN" altLang="en-US" dirty="0" smtClean="0"/>
              <a:t>人的推理。</a:t>
            </a:r>
            <a:endParaRPr lang="en-US" altLang="zh-CN" dirty="0" smtClean="0"/>
          </a:p>
          <a:p>
            <a:pPr lvl="1"/>
            <a:r>
              <a:rPr lang="zh-CN" altLang="en-US" dirty="0"/>
              <a:t>非</a:t>
            </a:r>
            <a:r>
              <a:rPr lang="zh-CN" altLang="en-US" dirty="0" smtClean="0"/>
              <a:t>单调，基于不完全的信息。</a:t>
            </a:r>
            <a:endParaRPr lang="en-US" altLang="zh-CN" dirty="0" smtClean="0"/>
          </a:p>
          <a:p>
            <a:pPr lvl="1"/>
            <a:r>
              <a:rPr lang="zh-CN" altLang="en-US" dirty="0" smtClean="0"/>
              <a:t>例如：</a:t>
            </a:r>
            <a:endParaRPr lang="en-US" altLang="zh-CN" dirty="0" smtClean="0"/>
          </a:p>
          <a:p>
            <a:pPr lvl="1"/>
            <a:r>
              <a:rPr lang="zh-CN" altLang="en-US" dirty="0" smtClean="0"/>
              <a:t>前提：粉笔掉在地上。</a:t>
            </a:r>
            <a:endParaRPr lang="en-US" altLang="zh-CN" dirty="0" smtClean="0"/>
          </a:p>
          <a:p>
            <a:pPr lvl="1"/>
            <a:r>
              <a:rPr lang="zh-CN" altLang="en-US" dirty="0" smtClean="0"/>
              <a:t>结论：粉笔碎了。√</a:t>
            </a:r>
            <a:endParaRPr lang="en-US" altLang="zh-CN" dirty="0" smtClean="0"/>
          </a:p>
          <a:p>
            <a:pPr lvl="1"/>
            <a:r>
              <a:rPr lang="zh-CN" altLang="en-US" dirty="0" smtClean="0"/>
              <a:t>增加新前提：地上垫了海绵。</a:t>
            </a:r>
            <a:endParaRPr lang="en-US" altLang="zh-CN" dirty="0" smtClean="0"/>
          </a:p>
          <a:p>
            <a:pPr lvl="1"/>
            <a:r>
              <a:rPr lang="zh-CN" altLang="en-US" dirty="0" smtClean="0"/>
              <a:t>结论：粉笔碎了。</a:t>
            </a:r>
            <a:r>
              <a:rPr lang="en-US" altLang="zh-CN" dirty="0" smtClean="0"/>
              <a:t>X</a:t>
            </a:r>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4</a:t>
            </a:fld>
            <a:endParaRPr lang="zh-CN" alt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en-US" altLang="zh-CN" dirty="0" smtClean="0"/>
              <a:t>Π</a:t>
            </a:r>
            <a:r>
              <a:rPr lang="en-US" altLang="zh-CN" baseline="-25000" dirty="0" smtClean="0"/>
              <a:t> 2</a:t>
            </a:r>
            <a:r>
              <a:rPr lang="en-US" altLang="zh-CN" dirty="0" smtClean="0"/>
              <a:t>:</a:t>
            </a:r>
            <a:endParaRPr lang="zh-CN" altLang="zh-CN" dirty="0" smtClean="0"/>
          </a:p>
          <a:p>
            <a:pPr lvl="1">
              <a:buNone/>
            </a:pPr>
            <a:r>
              <a:rPr lang="en-US" altLang="zh-CN" i="1" dirty="0" smtClean="0"/>
              <a:t>p </a:t>
            </a:r>
            <a:r>
              <a:rPr lang="zh-CN" altLang="zh-CN" dirty="0" smtClean="0"/>
              <a:t>←</a:t>
            </a:r>
            <a:r>
              <a:rPr lang="en-US" altLang="zh-CN" i="1" dirty="0" smtClean="0"/>
              <a:t> q</a:t>
            </a:r>
            <a:endParaRPr lang="zh-CN" altLang="zh-CN" dirty="0" smtClean="0"/>
          </a:p>
          <a:p>
            <a:pPr lvl="1">
              <a:buNone/>
            </a:pPr>
            <a:r>
              <a:rPr lang="zh-CN" altLang="zh-CN" dirty="0" smtClean="0"/>
              <a:t>￢</a:t>
            </a:r>
            <a:r>
              <a:rPr lang="en-US" altLang="zh-CN" i="1" dirty="0" smtClean="0"/>
              <a:t>p </a:t>
            </a:r>
            <a:r>
              <a:rPr lang="zh-CN" altLang="zh-CN" i="1" dirty="0" smtClean="0"/>
              <a:t>←</a:t>
            </a:r>
            <a:r>
              <a:rPr lang="en-US" altLang="zh-CN" i="1" dirty="0" smtClean="0"/>
              <a:t> r</a:t>
            </a:r>
            <a:endParaRPr lang="zh-CN" altLang="zh-CN" dirty="0" smtClean="0"/>
          </a:p>
          <a:p>
            <a:pPr lvl="1">
              <a:buNone/>
            </a:pPr>
            <a:r>
              <a:rPr lang="en-US" altLang="zh-CN" i="1" dirty="0" smtClean="0"/>
              <a:t>r </a:t>
            </a:r>
            <a:r>
              <a:rPr lang="zh-CN" altLang="zh-CN" dirty="0" smtClean="0"/>
              <a:t>←</a:t>
            </a:r>
          </a:p>
          <a:p>
            <a:r>
              <a:rPr lang="zh-CN" altLang="zh-CN" dirty="0" smtClean="0"/>
              <a:t>它的所有文字的集合是</a:t>
            </a:r>
            <a:r>
              <a:rPr lang="en-US" altLang="zh-CN" dirty="0" smtClean="0"/>
              <a:t>{</a:t>
            </a:r>
            <a:r>
              <a:rPr lang="en-US" altLang="zh-CN" i="1" dirty="0" smtClean="0"/>
              <a:t>p, </a:t>
            </a:r>
            <a:r>
              <a:rPr lang="zh-CN" altLang="zh-CN" dirty="0" smtClean="0"/>
              <a:t>￢</a:t>
            </a:r>
            <a:r>
              <a:rPr lang="en-US" altLang="zh-CN" i="1" dirty="0" smtClean="0"/>
              <a:t>p</a:t>
            </a:r>
            <a:r>
              <a:rPr lang="en-US" altLang="zh-CN" dirty="0" smtClean="0"/>
              <a:t>, </a:t>
            </a:r>
            <a:r>
              <a:rPr lang="en-US" altLang="zh-CN" i="1" dirty="0" smtClean="0"/>
              <a:t>q</a:t>
            </a:r>
            <a:r>
              <a:rPr lang="en-US" altLang="zh-CN" dirty="0" smtClean="0"/>
              <a:t>, </a:t>
            </a:r>
            <a:r>
              <a:rPr lang="zh-CN" altLang="zh-CN" dirty="0" smtClean="0"/>
              <a:t>￢</a:t>
            </a:r>
            <a:r>
              <a:rPr lang="en-US" altLang="zh-CN" i="1" dirty="0" smtClean="0"/>
              <a:t>q, r,</a:t>
            </a:r>
            <a:r>
              <a:rPr lang="en-US" altLang="zh-CN" dirty="0" smtClean="0"/>
              <a:t> </a:t>
            </a:r>
            <a:r>
              <a:rPr lang="zh-CN" altLang="zh-CN" dirty="0" smtClean="0"/>
              <a:t>￢</a:t>
            </a:r>
            <a:r>
              <a:rPr lang="en-US" altLang="zh-CN" i="1" dirty="0" smtClean="0"/>
              <a:t>r</a:t>
            </a:r>
            <a:r>
              <a:rPr lang="en-US" altLang="zh-CN" dirty="0" smtClean="0"/>
              <a:t>}</a:t>
            </a:r>
            <a:r>
              <a:rPr lang="zh-CN" altLang="zh-CN" dirty="0" smtClean="0"/>
              <a:t>，回答集是</a:t>
            </a:r>
            <a:r>
              <a:rPr lang="en-US" altLang="zh-CN" dirty="0" smtClean="0"/>
              <a:t>{</a:t>
            </a:r>
            <a:r>
              <a:rPr lang="en-US" altLang="zh-CN" i="1" dirty="0" smtClean="0"/>
              <a:t>r, </a:t>
            </a:r>
            <a:r>
              <a:rPr lang="zh-CN" altLang="zh-CN" dirty="0" smtClean="0"/>
              <a:t>￢</a:t>
            </a:r>
            <a:r>
              <a:rPr lang="en-US" altLang="zh-CN" i="1" dirty="0" smtClean="0"/>
              <a:t>p</a:t>
            </a:r>
            <a:r>
              <a:rPr lang="en-US" altLang="zh-CN" dirty="0" smtClean="0"/>
              <a:t>}</a:t>
            </a:r>
            <a:r>
              <a:rPr lang="zh-CN" altLang="zh-CN" dirty="0" smtClean="0"/>
              <a:t>。</a:t>
            </a:r>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40</a:t>
            </a:fld>
            <a:endParaRPr lang="zh-CN" alt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en-US" altLang="zh-CN" dirty="0" smtClean="0"/>
              <a:t>Π</a:t>
            </a:r>
            <a:r>
              <a:rPr lang="en-US" altLang="zh-CN" baseline="-25000" dirty="0" smtClean="0"/>
              <a:t> 3</a:t>
            </a:r>
            <a:r>
              <a:rPr lang="en-US" altLang="zh-CN" dirty="0" smtClean="0"/>
              <a:t>:</a:t>
            </a:r>
            <a:endParaRPr lang="zh-CN" altLang="zh-CN" dirty="0" smtClean="0"/>
          </a:p>
          <a:p>
            <a:pPr lvl="1">
              <a:buNone/>
            </a:pPr>
            <a:r>
              <a:rPr lang="en-US" altLang="zh-CN" i="1" dirty="0" smtClean="0"/>
              <a:t>p </a:t>
            </a:r>
            <a:r>
              <a:rPr lang="zh-CN" altLang="zh-CN" dirty="0" smtClean="0"/>
              <a:t>←</a:t>
            </a:r>
            <a:r>
              <a:rPr lang="en-US" altLang="zh-CN" i="1" dirty="0" smtClean="0"/>
              <a:t> q</a:t>
            </a:r>
            <a:endParaRPr lang="zh-CN" altLang="zh-CN" dirty="0" smtClean="0"/>
          </a:p>
          <a:p>
            <a:pPr lvl="1">
              <a:buNone/>
            </a:pPr>
            <a:r>
              <a:rPr lang="zh-CN" altLang="zh-CN" dirty="0" smtClean="0"/>
              <a:t>￢</a:t>
            </a:r>
            <a:r>
              <a:rPr lang="en-US" altLang="zh-CN" i="1" dirty="0" smtClean="0"/>
              <a:t>p </a:t>
            </a:r>
            <a:r>
              <a:rPr lang="zh-CN" altLang="zh-CN" dirty="0" smtClean="0"/>
              <a:t>←</a:t>
            </a:r>
            <a:r>
              <a:rPr lang="en-US" altLang="zh-CN" i="1" dirty="0" smtClean="0"/>
              <a:t> r</a:t>
            </a:r>
            <a:endParaRPr lang="zh-CN" altLang="zh-CN" dirty="0" smtClean="0"/>
          </a:p>
          <a:p>
            <a:r>
              <a:rPr lang="zh-CN" altLang="zh-CN" dirty="0" smtClean="0"/>
              <a:t>它的所有文字的集合是</a:t>
            </a:r>
            <a:r>
              <a:rPr lang="en-US" altLang="zh-CN" dirty="0" smtClean="0"/>
              <a:t>{</a:t>
            </a:r>
            <a:r>
              <a:rPr lang="en-US" altLang="zh-CN" i="1" dirty="0" smtClean="0"/>
              <a:t>p, </a:t>
            </a:r>
            <a:r>
              <a:rPr lang="zh-CN" altLang="zh-CN" dirty="0" smtClean="0"/>
              <a:t>￢</a:t>
            </a:r>
            <a:r>
              <a:rPr lang="en-US" altLang="zh-CN" i="1" dirty="0" smtClean="0"/>
              <a:t>p</a:t>
            </a:r>
            <a:r>
              <a:rPr lang="en-US" altLang="zh-CN" dirty="0" smtClean="0"/>
              <a:t>, </a:t>
            </a:r>
            <a:r>
              <a:rPr lang="en-US" altLang="zh-CN" i="1" dirty="0" smtClean="0"/>
              <a:t>q</a:t>
            </a:r>
            <a:r>
              <a:rPr lang="en-US" altLang="zh-CN" dirty="0" smtClean="0"/>
              <a:t>, </a:t>
            </a:r>
            <a:r>
              <a:rPr lang="zh-CN" altLang="zh-CN" dirty="0" smtClean="0"/>
              <a:t>￢</a:t>
            </a:r>
            <a:r>
              <a:rPr lang="en-US" altLang="zh-CN" i="1" dirty="0" smtClean="0"/>
              <a:t>q, r,</a:t>
            </a:r>
            <a:r>
              <a:rPr lang="en-US" altLang="zh-CN" dirty="0" smtClean="0"/>
              <a:t> </a:t>
            </a:r>
            <a:r>
              <a:rPr lang="zh-CN" altLang="zh-CN" dirty="0" smtClean="0"/>
              <a:t>￢</a:t>
            </a:r>
            <a:r>
              <a:rPr lang="en-US" altLang="zh-CN" i="1" dirty="0" smtClean="0"/>
              <a:t>r</a:t>
            </a:r>
            <a:r>
              <a:rPr lang="en-US" altLang="zh-CN" dirty="0" smtClean="0"/>
              <a:t>}</a:t>
            </a:r>
            <a:r>
              <a:rPr lang="zh-CN" altLang="zh-CN" dirty="0" smtClean="0"/>
              <a:t>，回答集是</a:t>
            </a:r>
            <a:r>
              <a:rPr lang="en-US" altLang="zh-CN" dirty="0" smtClean="0"/>
              <a:t>∅</a:t>
            </a:r>
            <a:r>
              <a:rPr lang="zh-CN" altLang="zh-CN" dirty="0" smtClean="0"/>
              <a:t>。</a:t>
            </a:r>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41</a:t>
            </a:fld>
            <a:endParaRPr lang="zh-CN" alt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altLang="zh-CN" dirty="0" smtClean="0"/>
              <a:t>Π</a:t>
            </a:r>
            <a:r>
              <a:rPr lang="en-US" altLang="zh-CN" baseline="-25000" dirty="0" smtClean="0"/>
              <a:t>4</a:t>
            </a:r>
            <a:r>
              <a:rPr lang="en-US" altLang="zh-CN" dirty="0" smtClean="0"/>
              <a:t>:</a:t>
            </a:r>
            <a:endParaRPr lang="zh-CN" altLang="zh-CN" dirty="0" smtClean="0"/>
          </a:p>
          <a:p>
            <a:pPr lvl="1">
              <a:buNone/>
            </a:pPr>
            <a:r>
              <a:rPr lang="en-US" altLang="zh-CN" i="1" dirty="0" smtClean="0"/>
              <a:t>p </a:t>
            </a:r>
            <a:r>
              <a:rPr lang="zh-CN" altLang="zh-CN" dirty="0" smtClean="0"/>
              <a:t>←</a:t>
            </a:r>
            <a:r>
              <a:rPr lang="en-US" altLang="zh-CN" i="1" dirty="0" smtClean="0"/>
              <a:t> q</a:t>
            </a:r>
            <a:endParaRPr lang="zh-CN" altLang="zh-CN" dirty="0" smtClean="0"/>
          </a:p>
          <a:p>
            <a:pPr lvl="1">
              <a:buNone/>
            </a:pPr>
            <a:r>
              <a:rPr lang="zh-CN" altLang="zh-CN" dirty="0" smtClean="0"/>
              <a:t>￢</a:t>
            </a:r>
            <a:r>
              <a:rPr lang="en-US" altLang="zh-CN" i="1" dirty="0" smtClean="0"/>
              <a:t>p </a:t>
            </a:r>
            <a:r>
              <a:rPr lang="zh-CN" altLang="zh-CN" dirty="0" smtClean="0"/>
              <a:t>←</a:t>
            </a:r>
            <a:r>
              <a:rPr lang="en-US" altLang="zh-CN" i="1" dirty="0" smtClean="0"/>
              <a:t> r</a:t>
            </a:r>
            <a:endParaRPr lang="zh-CN" altLang="zh-CN" dirty="0" smtClean="0"/>
          </a:p>
          <a:p>
            <a:pPr lvl="1">
              <a:buNone/>
            </a:pPr>
            <a:r>
              <a:rPr lang="en-US" altLang="zh-CN" i="1" dirty="0" smtClean="0"/>
              <a:t>q </a:t>
            </a:r>
            <a:r>
              <a:rPr lang="zh-CN" altLang="zh-CN" dirty="0" smtClean="0"/>
              <a:t>←</a:t>
            </a:r>
          </a:p>
          <a:p>
            <a:pPr lvl="1">
              <a:buNone/>
            </a:pPr>
            <a:r>
              <a:rPr lang="en-US" altLang="zh-CN" i="1" dirty="0" smtClean="0"/>
              <a:t>r</a:t>
            </a:r>
            <a:r>
              <a:rPr lang="zh-CN" altLang="zh-CN" dirty="0" smtClean="0"/>
              <a:t>←</a:t>
            </a:r>
          </a:p>
          <a:p>
            <a:r>
              <a:rPr lang="zh-CN" altLang="zh-CN" dirty="0" smtClean="0"/>
              <a:t>它的所有文字的集合是</a:t>
            </a:r>
            <a:r>
              <a:rPr lang="en-US" altLang="zh-CN" dirty="0" smtClean="0"/>
              <a:t>{</a:t>
            </a:r>
            <a:r>
              <a:rPr lang="en-US" altLang="zh-CN" i="1" dirty="0" smtClean="0"/>
              <a:t>p, </a:t>
            </a:r>
            <a:r>
              <a:rPr lang="zh-CN" altLang="zh-CN" dirty="0" smtClean="0"/>
              <a:t>￢</a:t>
            </a:r>
            <a:r>
              <a:rPr lang="en-US" altLang="zh-CN" i="1" dirty="0" smtClean="0"/>
              <a:t>p</a:t>
            </a:r>
            <a:r>
              <a:rPr lang="en-US" altLang="zh-CN" dirty="0" smtClean="0"/>
              <a:t>, </a:t>
            </a:r>
            <a:r>
              <a:rPr lang="en-US" altLang="zh-CN" i="1" dirty="0" smtClean="0"/>
              <a:t>q</a:t>
            </a:r>
            <a:r>
              <a:rPr lang="en-US" altLang="zh-CN" dirty="0" smtClean="0"/>
              <a:t>, </a:t>
            </a:r>
            <a:r>
              <a:rPr lang="zh-CN" altLang="zh-CN" dirty="0" smtClean="0"/>
              <a:t>￢</a:t>
            </a:r>
            <a:r>
              <a:rPr lang="en-US" altLang="zh-CN" i="1" dirty="0" smtClean="0"/>
              <a:t>q, r,</a:t>
            </a:r>
            <a:r>
              <a:rPr lang="en-US" altLang="zh-CN" dirty="0" smtClean="0"/>
              <a:t> </a:t>
            </a:r>
            <a:r>
              <a:rPr lang="zh-CN" altLang="zh-CN" dirty="0" smtClean="0"/>
              <a:t>￢</a:t>
            </a:r>
            <a:r>
              <a:rPr lang="en-US" altLang="zh-CN" i="1" dirty="0" smtClean="0"/>
              <a:t>r</a:t>
            </a:r>
            <a:r>
              <a:rPr lang="en-US" altLang="zh-CN" dirty="0" smtClean="0"/>
              <a:t>}</a:t>
            </a:r>
            <a:r>
              <a:rPr lang="zh-CN" altLang="zh-CN" dirty="0" smtClean="0"/>
              <a:t>，回答集</a:t>
            </a:r>
            <a:r>
              <a:rPr lang="zh-CN" altLang="en-US" dirty="0" smtClean="0"/>
              <a:t>也一样</a:t>
            </a:r>
            <a:r>
              <a:rPr lang="zh-CN" altLang="zh-CN" dirty="0" smtClean="0"/>
              <a:t>。</a:t>
            </a:r>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42</a:t>
            </a:fld>
            <a:endParaRPr lang="zh-CN"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en-US" altLang="zh-CN" dirty="0" smtClean="0"/>
              <a:t>Π</a:t>
            </a:r>
            <a:r>
              <a:rPr lang="en-US" altLang="zh-CN" baseline="-25000" dirty="0" smtClean="0"/>
              <a:t>5</a:t>
            </a:r>
            <a:r>
              <a:rPr lang="zh-CN" altLang="zh-CN" dirty="0" smtClean="0"/>
              <a:t>（封闭世界假设之下的企鹅）</a:t>
            </a:r>
            <a:r>
              <a:rPr lang="en-US" altLang="zh-CN" dirty="0" smtClean="0"/>
              <a:t>:</a:t>
            </a:r>
            <a:endParaRPr lang="zh-CN" altLang="zh-CN" dirty="0" smtClean="0"/>
          </a:p>
          <a:p>
            <a:r>
              <a:rPr lang="en-US" altLang="zh-CN" i="1" dirty="0" smtClean="0"/>
              <a:t>flies</a:t>
            </a:r>
            <a:r>
              <a:rPr lang="en-US" altLang="zh-CN" dirty="0" smtClean="0"/>
              <a:t>(</a:t>
            </a:r>
            <a:r>
              <a:rPr lang="en-US" altLang="zh-CN" i="1" dirty="0" smtClean="0"/>
              <a:t>X</a:t>
            </a:r>
            <a:r>
              <a:rPr lang="en-US" altLang="zh-CN" dirty="0" smtClean="0"/>
              <a:t>) </a:t>
            </a:r>
            <a:r>
              <a:rPr lang="zh-CN" altLang="zh-CN" dirty="0" smtClean="0"/>
              <a:t>←</a:t>
            </a:r>
            <a:r>
              <a:rPr lang="en-US" altLang="zh-CN" i="1" dirty="0" smtClean="0"/>
              <a:t> bird</a:t>
            </a:r>
            <a:r>
              <a:rPr lang="en-US" altLang="zh-CN" dirty="0" smtClean="0"/>
              <a:t>(</a:t>
            </a:r>
            <a:r>
              <a:rPr lang="en-US" altLang="zh-CN" i="1" dirty="0" smtClean="0"/>
              <a:t>X</a:t>
            </a:r>
            <a:r>
              <a:rPr lang="en-US" altLang="zh-CN" dirty="0" smtClean="0"/>
              <a:t>)</a:t>
            </a:r>
            <a:r>
              <a:rPr lang="en-US" altLang="zh-CN" i="1" dirty="0" smtClean="0"/>
              <a:t>, </a:t>
            </a:r>
            <a:r>
              <a:rPr lang="en-US" altLang="zh-CN" b="1" dirty="0" smtClean="0"/>
              <a:t>not </a:t>
            </a:r>
            <a:r>
              <a:rPr lang="en-US" altLang="zh-CN" i="1" dirty="0" err="1" smtClean="0"/>
              <a:t>ab</a:t>
            </a:r>
            <a:r>
              <a:rPr lang="en-US" altLang="zh-CN" dirty="0" smtClean="0"/>
              <a:t>(</a:t>
            </a:r>
            <a:r>
              <a:rPr lang="en-US" altLang="zh-CN" i="1" dirty="0" smtClean="0"/>
              <a:t>X</a:t>
            </a:r>
            <a:r>
              <a:rPr lang="en-US" altLang="zh-CN" dirty="0" smtClean="0"/>
              <a:t>)</a:t>
            </a:r>
            <a:endParaRPr lang="zh-CN" altLang="zh-CN" dirty="0" smtClean="0"/>
          </a:p>
          <a:p>
            <a:r>
              <a:rPr lang="en-US" altLang="zh-CN" i="1" dirty="0" smtClean="0"/>
              <a:t>bird</a:t>
            </a:r>
            <a:r>
              <a:rPr lang="en-US" altLang="zh-CN" dirty="0" smtClean="0"/>
              <a:t>(</a:t>
            </a:r>
            <a:r>
              <a:rPr lang="en-US" altLang="zh-CN" i="1" dirty="0" smtClean="0"/>
              <a:t>X</a:t>
            </a:r>
            <a:r>
              <a:rPr lang="en-US" altLang="zh-CN" dirty="0" smtClean="0"/>
              <a:t>) </a:t>
            </a:r>
            <a:r>
              <a:rPr lang="zh-CN" altLang="zh-CN" dirty="0" smtClean="0"/>
              <a:t>←</a:t>
            </a:r>
            <a:r>
              <a:rPr lang="en-US" altLang="zh-CN" i="1" dirty="0" smtClean="0"/>
              <a:t> penguin</a:t>
            </a:r>
            <a:r>
              <a:rPr lang="en-US" altLang="zh-CN" dirty="0" smtClean="0"/>
              <a:t>(</a:t>
            </a:r>
            <a:r>
              <a:rPr lang="en-US" altLang="zh-CN" i="1" dirty="0" smtClean="0"/>
              <a:t>X</a:t>
            </a:r>
            <a:r>
              <a:rPr lang="en-US" altLang="zh-CN" dirty="0" smtClean="0"/>
              <a:t>)</a:t>
            </a:r>
            <a:endParaRPr lang="zh-CN" altLang="zh-CN" dirty="0" smtClean="0"/>
          </a:p>
          <a:p>
            <a:r>
              <a:rPr lang="en-US" altLang="zh-CN" i="1" dirty="0" err="1" smtClean="0"/>
              <a:t>ab</a:t>
            </a:r>
            <a:r>
              <a:rPr lang="en-US" altLang="zh-CN" dirty="0" smtClean="0"/>
              <a:t>(</a:t>
            </a:r>
            <a:r>
              <a:rPr lang="en-US" altLang="zh-CN" i="1" dirty="0" smtClean="0"/>
              <a:t>X</a:t>
            </a:r>
            <a:r>
              <a:rPr lang="en-US" altLang="zh-CN" dirty="0" smtClean="0"/>
              <a:t>) </a:t>
            </a:r>
            <a:r>
              <a:rPr lang="zh-CN" altLang="zh-CN" dirty="0" smtClean="0"/>
              <a:t>←</a:t>
            </a:r>
            <a:r>
              <a:rPr lang="en-US" altLang="zh-CN" i="1" dirty="0" smtClean="0"/>
              <a:t> penguin</a:t>
            </a:r>
            <a:r>
              <a:rPr lang="en-US" altLang="zh-CN" dirty="0" smtClean="0"/>
              <a:t>(</a:t>
            </a:r>
            <a:r>
              <a:rPr lang="en-US" altLang="zh-CN" i="1" dirty="0" smtClean="0"/>
              <a:t>X</a:t>
            </a:r>
            <a:r>
              <a:rPr lang="en-US" altLang="zh-CN" dirty="0" smtClean="0"/>
              <a:t>)</a:t>
            </a:r>
            <a:endParaRPr lang="zh-CN" altLang="zh-CN" dirty="0" smtClean="0"/>
          </a:p>
          <a:p>
            <a:r>
              <a:rPr lang="en-US" altLang="zh-CN" i="1" dirty="0" smtClean="0"/>
              <a:t>bird</a:t>
            </a:r>
            <a:r>
              <a:rPr lang="en-US" altLang="zh-CN" dirty="0" smtClean="0"/>
              <a:t>(</a:t>
            </a:r>
            <a:r>
              <a:rPr lang="en-US" altLang="zh-CN" i="1" dirty="0" err="1" smtClean="0"/>
              <a:t>tweety</a:t>
            </a:r>
            <a:r>
              <a:rPr lang="en-US" altLang="zh-CN" dirty="0" smtClean="0"/>
              <a:t>) </a:t>
            </a:r>
            <a:r>
              <a:rPr lang="zh-CN" altLang="zh-CN" dirty="0" smtClean="0"/>
              <a:t>←</a:t>
            </a:r>
          </a:p>
          <a:p>
            <a:r>
              <a:rPr lang="en-US" altLang="zh-CN" i="1" dirty="0" smtClean="0"/>
              <a:t>penguin</a:t>
            </a:r>
            <a:r>
              <a:rPr lang="en-US" altLang="zh-CN" dirty="0" smtClean="0"/>
              <a:t>(</a:t>
            </a:r>
            <a:r>
              <a:rPr lang="en-US" altLang="zh-CN" i="1" dirty="0" err="1" smtClean="0"/>
              <a:t>sam</a:t>
            </a:r>
            <a:r>
              <a:rPr lang="en-US" altLang="zh-CN" dirty="0" smtClean="0"/>
              <a:t>) </a:t>
            </a:r>
            <a:r>
              <a:rPr lang="zh-CN" altLang="zh-CN" dirty="0" smtClean="0"/>
              <a:t>←</a:t>
            </a:r>
          </a:p>
          <a:p>
            <a:r>
              <a:rPr lang="zh-CN" altLang="zh-CN" dirty="0" smtClean="0"/>
              <a:t>￢</a:t>
            </a:r>
            <a:r>
              <a:rPr lang="en-US" altLang="zh-CN" i="1" dirty="0" smtClean="0"/>
              <a:t>bird</a:t>
            </a:r>
            <a:r>
              <a:rPr lang="en-US" altLang="zh-CN" dirty="0" smtClean="0"/>
              <a:t>(</a:t>
            </a:r>
            <a:r>
              <a:rPr lang="en-US" altLang="zh-CN" i="1" dirty="0" smtClean="0"/>
              <a:t>X</a:t>
            </a:r>
            <a:r>
              <a:rPr lang="en-US" altLang="zh-CN" dirty="0" smtClean="0"/>
              <a:t>) </a:t>
            </a:r>
            <a:r>
              <a:rPr lang="zh-CN" altLang="zh-CN" dirty="0" smtClean="0"/>
              <a:t>←</a:t>
            </a:r>
            <a:r>
              <a:rPr lang="zh-CN" altLang="zh-CN" i="1" dirty="0" smtClean="0"/>
              <a:t> </a:t>
            </a:r>
            <a:r>
              <a:rPr lang="en-US" altLang="zh-CN" b="1" dirty="0" smtClean="0"/>
              <a:t>not </a:t>
            </a:r>
            <a:r>
              <a:rPr lang="en-US" altLang="zh-CN" i="1" dirty="0" smtClean="0"/>
              <a:t>bird</a:t>
            </a:r>
            <a:r>
              <a:rPr lang="en-US" altLang="zh-CN" dirty="0" smtClean="0"/>
              <a:t>(</a:t>
            </a:r>
            <a:r>
              <a:rPr lang="en-US" altLang="zh-CN" i="1" dirty="0" smtClean="0"/>
              <a:t>X</a:t>
            </a:r>
            <a:r>
              <a:rPr lang="en-US" altLang="zh-CN" dirty="0" smtClean="0"/>
              <a:t>)</a:t>
            </a:r>
            <a:endParaRPr lang="zh-CN" altLang="zh-CN" dirty="0" smtClean="0"/>
          </a:p>
          <a:p>
            <a:r>
              <a:rPr lang="zh-CN" altLang="zh-CN" dirty="0" smtClean="0"/>
              <a:t>￢</a:t>
            </a:r>
            <a:r>
              <a:rPr lang="en-US" altLang="zh-CN" i="1" dirty="0" smtClean="0"/>
              <a:t>penguin</a:t>
            </a:r>
            <a:r>
              <a:rPr lang="en-US" altLang="zh-CN" dirty="0" smtClean="0"/>
              <a:t>(</a:t>
            </a:r>
            <a:r>
              <a:rPr lang="en-US" altLang="zh-CN" i="1" dirty="0" smtClean="0"/>
              <a:t>X</a:t>
            </a:r>
            <a:r>
              <a:rPr lang="en-US" altLang="zh-CN" dirty="0" smtClean="0"/>
              <a:t>) </a:t>
            </a:r>
            <a:r>
              <a:rPr lang="zh-CN" altLang="zh-CN" dirty="0" smtClean="0"/>
              <a:t>←</a:t>
            </a:r>
            <a:r>
              <a:rPr lang="zh-CN" altLang="zh-CN" i="1" dirty="0" smtClean="0"/>
              <a:t> </a:t>
            </a:r>
            <a:r>
              <a:rPr lang="en-US" altLang="zh-CN" b="1" dirty="0" smtClean="0"/>
              <a:t>not </a:t>
            </a:r>
            <a:r>
              <a:rPr lang="en-US" altLang="zh-CN" i="1" dirty="0" smtClean="0"/>
              <a:t>penguin</a:t>
            </a:r>
            <a:r>
              <a:rPr lang="en-US" altLang="zh-CN" dirty="0" smtClean="0"/>
              <a:t>(</a:t>
            </a:r>
            <a:r>
              <a:rPr lang="en-US" altLang="zh-CN" i="1" dirty="0" smtClean="0"/>
              <a:t>X</a:t>
            </a:r>
            <a:r>
              <a:rPr lang="en-US" altLang="zh-CN" dirty="0" smtClean="0"/>
              <a:t>)</a:t>
            </a:r>
            <a:endParaRPr lang="zh-CN" altLang="zh-CN" dirty="0" smtClean="0"/>
          </a:p>
          <a:p>
            <a:r>
              <a:rPr lang="zh-CN" altLang="zh-CN" dirty="0" smtClean="0"/>
              <a:t>￢</a:t>
            </a:r>
            <a:r>
              <a:rPr lang="en-US" altLang="zh-CN" i="1" dirty="0" err="1" smtClean="0"/>
              <a:t>ab</a:t>
            </a:r>
            <a:r>
              <a:rPr lang="en-US" altLang="zh-CN" dirty="0" smtClean="0"/>
              <a:t>(</a:t>
            </a:r>
            <a:r>
              <a:rPr lang="en-US" altLang="zh-CN" i="1" dirty="0" smtClean="0"/>
              <a:t>X</a:t>
            </a:r>
            <a:r>
              <a:rPr lang="en-US" altLang="zh-CN" dirty="0" smtClean="0"/>
              <a:t>) </a:t>
            </a:r>
            <a:r>
              <a:rPr lang="zh-CN" altLang="zh-CN" dirty="0" smtClean="0"/>
              <a:t>←</a:t>
            </a:r>
            <a:r>
              <a:rPr lang="zh-CN" altLang="zh-CN" i="1" dirty="0" smtClean="0"/>
              <a:t> </a:t>
            </a:r>
            <a:r>
              <a:rPr lang="en-US" altLang="zh-CN" b="1" dirty="0" smtClean="0"/>
              <a:t>not </a:t>
            </a:r>
            <a:r>
              <a:rPr lang="en-US" altLang="zh-CN" i="1" dirty="0" err="1" smtClean="0"/>
              <a:t>ab</a:t>
            </a:r>
            <a:r>
              <a:rPr lang="en-US" altLang="zh-CN" dirty="0" smtClean="0"/>
              <a:t>(</a:t>
            </a:r>
            <a:r>
              <a:rPr lang="en-US" altLang="zh-CN" i="1" dirty="0" smtClean="0"/>
              <a:t>X</a:t>
            </a:r>
            <a:r>
              <a:rPr lang="en-US" altLang="zh-CN" dirty="0" smtClean="0"/>
              <a:t>)</a:t>
            </a:r>
            <a:endParaRPr lang="zh-CN" altLang="zh-CN" dirty="0" smtClean="0"/>
          </a:p>
          <a:p>
            <a:r>
              <a:rPr lang="zh-CN" altLang="zh-CN" dirty="0" smtClean="0"/>
              <a:t>￢</a:t>
            </a:r>
            <a:r>
              <a:rPr lang="en-US" altLang="zh-CN" i="1" dirty="0" smtClean="0"/>
              <a:t>flies</a:t>
            </a:r>
            <a:r>
              <a:rPr lang="en-US" altLang="zh-CN" dirty="0" smtClean="0"/>
              <a:t>(</a:t>
            </a:r>
            <a:r>
              <a:rPr lang="en-US" altLang="zh-CN" i="1" dirty="0" smtClean="0"/>
              <a:t>X</a:t>
            </a:r>
            <a:r>
              <a:rPr lang="en-US" altLang="zh-CN" dirty="0" smtClean="0"/>
              <a:t>) </a:t>
            </a:r>
            <a:r>
              <a:rPr lang="zh-CN" altLang="zh-CN" dirty="0" smtClean="0"/>
              <a:t>←</a:t>
            </a:r>
            <a:r>
              <a:rPr lang="en-US" altLang="zh-CN" i="1" dirty="0" smtClean="0"/>
              <a:t> penguin</a:t>
            </a:r>
            <a:r>
              <a:rPr lang="en-US" altLang="zh-CN" dirty="0" smtClean="0"/>
              <a:t>(</a:t>
            </a:r>
            <a:r>
              <a:rPr lang="en-US" altLang="zh-CN" i="1" dirty="0" smtClean="0"/>
              <a:t>X</a:t>
            </a:r>
            <a:r>
              <a:rPr lang="en-US" altLang="zh-CN" dirty="0" smtClean="0"/>
              <a:t>)</a:t>
            </a:r>
            <a:endParaRPr lang="zh-CN" altLang="zh-CN" dirty="0" smtClean="0"/>
          </a:p>
          <a:p>
            <a:r>
              <a:rPr lang="zh-CN" altLang="zh-CN" dirty="0" smtClean="0"/>
              <a:t>￢</a:t>
            </a:r>
            <a:r>
              <a:rPr lang="en-US" altLang="zh-CN" i="1" dirty="0" smtClean="0"/>
              <a:t>flies</a:t>
            </a:r>
            <a:r>
              <a:rPr lang="en-US" altLang="zh-CN" dirty="0" smtClean="0"/>
              <a:t>(</a:t>
            </a:r>
            <a:r>
              <a:rPr lang="en-US" altLang="zh-CN" i="1" dirty="0" smtClean="0"/>
              <a:t>X</a:t>
            </a:r>
            <a:r>
              <a:rPr lang="en-US" altLang="zh-CN" dirty="0" smtClean="0"/>
              <a:t>) </a:t>
            </a:r>
            <a:r>
              <a:rPr lang="zh-CN" altLang="zh-CN" dirty="0" smtClean="0"/>
              <a:t>←￢</a:t>
            </a:r>
            <a:r>
              <a:rPr lang="en-US" altLang="zh-CN" i="1" dirty="0" smtClean="0"/>
              <a:t>bird</a:t>
            </a:r>
            <a:r>
              <a:rPr lang="en-US" altLang="zh-CN" dirty="0" smtClean="0"/>
              <a:t>(</a:t>
            </a:r>
            <a:r>
              <a:rPr lang="en-US" altLang="zh-CN" i="1" dirty="0" smtClean="0"/>
              <a:t>X</a:t>
            </a:r>
            <a:r>
              <a:rPr lang="en-US" altLang="zh-CN" dirty="0" smtClean="0"/>
              <a:t>)</a:t>
            </a:r>
            <a:endParaRPr lang="zh-CN" altLang="zh-CN" dirty="0" smtClean="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43</a:t>
            </a:fld>
            <a:endParaRPr lang="zh-CN" alt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zh-CN" dirty="0" smtClean="0"/>
              <a:t>它的所有文字的集合是</a:t>
            </a:r>
          </a:p>
          <a:p>
            <a:r>
              <a:rPr lang="en-US" altLang="zh-CN" dirty="0" smtClean="0"/>
              <a:t>{</a:t>
            </a:r>
            <a:r>
              <a:rPr lang="en-US" altLang="zh-CN" i="1" dirty="0" smtClean="0"/>
              <a:t>flies</a:t>
            </a:r>
            <a:r>
              <a:rPr lang="en-US" altLang="zh-CN" dirty="0" smtClean="0"/>
              <a:t>(</a:t>
            </a:r>
            <a:r>
              <a:rPr lang="en-US" altLang="zh-CN" i="1" dirty="0" err="1" smtClean="0"/>
              <a:t>tweety</a:t>
            </a:r>
            <a:r>
              <a:rPr lang="en-US" altLang="zh-CN" dirty="0" smtClean="0"/>
              <a:t>), </a:t>
            </a:r>
            <a:r>
              <a:rPr lang="zh-CN" altLang="zh-CN" dirty="0" smtClean="0"/>
              <a:t>￢</a:t>
            </a:r>
            <a:r>
              <a:rPr lang="en-US" altLang="zh-CN" i="1" dirty="0" smtClean="0"/>
              <a:t>flies</a:t>
            </a:r>
            <a:r>
              <a:rPr lang="en-US" altLang="zh-CN" dirty="0" smtClean="0"/>
              <a:t>(</a:t>
            </a:r>
            <a:r>
              <a:rPr lang="en-US" altLang="zh-CN" i="1" dirty="0" err="1" smtClean="0"/>
              <a:t>tweety</a:t>
            </a:r>
            <a:r>
              <a:rPr lang="en-US" altLang="zh-CN" dirty="0" smtClean="0"/>
              <a:t>),</a:t>
            </a:r>
            <a:r>
              <a:rPr lang="en-US" altLang="zh-CN" i="1" dirty="0" smtClean="0"/>
              <a:t> flies</a:t>
            </a:r>
            <a:r>
              <a:rPr lang="en-US" altLang="zh-CN" dirty="0" smtClean="0"/>
              <a:t>(</a:t>
            </a:r>
            <a:r>
              <a:rPr lang="en-US" altLang="zh-CN" i="1" dirty="0" err="1" smtClean="0"/>
              <a:t>sam</a:t>
            </a:r>
            <a:r>
              <a:rPr lang="en-US" altLang="zh-CN" dirty="0" smtClean="0"/>
              <a:t>),</a:t>
            </a:r>
            <a:r>
              <a:rPr lang="en-US" altLang="zh-CN" i="1" dirty="0" smtClean="0"/>
              <a:t> </a:t>
            </a:r>
            <a:r>
              <a:rPr lang="zh-CN" altLang="zh-CN" dirty="0" smtClean="0"/>
              <a:t>￢</a:t>
            </a:r>
            <a:r>
              <a:rPr lang="en-US" altLang="zh-CN" i="1" dirty="0" smtClean="0"/>
              <a:t>flies</a:t>
            </a:r>
            <a:r>
              <a:rPr lang="en-US" altLang="zh-CN" dirty="0" smtClean="0"/>
              <a:t>(</a:t>
            </a:r>
            <a:r>
              <a:rPr lang="en-US" altLang="zh-CN" i="1" dirty="0" err="1" smtClean="0"/>
              <a:t>sam</a:t>
            </a:r>
            <a:r>
              <a:rPr lang="en-US" altLang="zh-CN" dirty="0" smtClean="0"/>
              <a:t>), </a:t>
            </a:r>
            <a:r>
              <a:rPr lang="en-US" altLang="zh-CN" i="1" dirty="0" smtClean="0"/>
              <a:t>bird</a:t>
            </a:r>
            <a:r>
              <a:rPr lang="en-US" altLang="zh-CN" dirty="0" smtClean="0"/>
              <a:t>(</a:t>
            </a:r>
            <a:r>
              <a:rPr lang="en-US" altLang="zh-CN" i="1" dirty="0" err="1" smtClean="0"/>
              <a:t>tweety</a:t>
            </a:r>
            <a:r>
              <a:rPr lang="en-US" altLang="zh-CN" dirty="0" smtClean="0"/>
              <a:t>)</a:t>
            </a:r>
            <a:r>
              <a:rPr lang="en-US" altLang="zh-CN" i="1" dirty="0" smtClean="0"/>
              <a:t>, </a:t>
            </a:r>
            <a:r>
              <a:rPr lang="zh-CN" altLang="zh-CN" dirty="0" smtClean="0"/>
              <a:t>￢</a:t>
            </a:r>
            <a:r>
              <a:rPr lang="en-US" altLang="zh-CN" i="1" dirty="0" smtClean="0"/>
              <a:t>bird</a:t>
            </a:r>
            <a:r>
              <a:rPr lang="en-US" altLang="zh-CN" dirty="0" smtClean="0"/>
              <a:t>(</a:t>
            </a:r>
            <a:r>
              <a:rPr lang="en-US" altLang="zh-CN" i="1" dirty="0" err="1" smtClean="0"/>
              <a:t>tweety</a:t>
            </a:r>
            <a:r>
              <a:rPr lang="en-US" altLang="zh-CN" dirty="0" smtClean="0"/>
              <a:t>)</a:t>
            </a:r>
            <a:r>
              <a:rPr lang="en-US" altLang="zh-CN" i="1" dirty="0" smtClean="0"/>
              <a:t>, bird</a:t>
            </a:r>
            <a:r>
              <a:rPr lang="en-US" altLang="zh-CN" dirty="0" smtClean="0"/>
              <a:t>(</a:t>
            </a:r>
            <a:r>
              <a:rPr lang="en-US" altLang="zh-CN" i="1" dirty="0" err="1" smtClean="0"/>
              <a:t>sam</a:t>
            </a:r>
            <a:r>
              <a:rPr lang="en-US" altLang="zh-CN" dirty="0" smtClean="0"/>
              <a:t>)</a:t>
            </a:r>
            <a:r>
              <a:rPr lang="en-US" altLang="zh-CN" i="1" dirty="0" smtClean="0"/>
              <a:t>, </a:t>
            </a:r>
            <a:r>
              <a:rPr lang="zh-CN" altLang="zh-CN" dirty="0" smtClean="0"/>
              <a:t>￢</a:t>
            </a:r>
            <a:r>
              <a:rPr lang="en-US" altLang="zh-CN" i="1" dirty="0" smtClean="0"/>
              <a:t>bird</a:t>
            </a:r>
            <a:r>
              <a:rPr lang="en-US" altLang="zh-CN" dirty="0" smtClean="0"/>
              <a:t>(</a:t>
            </a:r>
            <a:r>
              <a:rPr lang="en-US" altLang="zh-CN" i="1" dirty="0" err="1" smtClean="0"/>
              <a:t>sam</a:t>
            </a:r>
            <a:r>
              <a:rPr lang="en-US" altLang="zh-CN" dirty="0" smtClean="0"/>
              <a:t>)</a:t>
            </a:r>
            <a:r>
              <a:rPr lang="en-US" altLang="zh-CN" i="1" dirty="0" smtClean="0"/>
              <a:t> , </a:t>
            </a:r>
            <a:r>
              <a:rPr lang="en-US" altLang="zh-CN" i="1" dirty="0" err="1" smtClean="0"/>
              <a:t>ab</a:t>
            </a:r>
            <a:r>
              <a:rPr lang="en-US" altLang="zh-CN" dirty="0" smtClean="0"/>
              <a:t>(</a:t>
            </a:r>
            <a:r>
              <a:rPr lang="en-US" altLang="zh-CN" i="1" dirty="0" err="1" smtClean="0"/>
              <a:t>tweety</a:t>
            </a:r>
            <a:r>
              <a:rPr lang="en-US" altLang="zh-CN" i="1" dirty="0" smtClean="0"/>
              <a:t>) , </a:t>
            </a:r>
            <a:r>
              <a:rPr lang="zh-CN" altLang="zh-CN" dirty="0" smtClean="0"/>
              <a:t>￢</a:t>
            </a:r>
            <a:r>
              <a:rPr lang="en-US" altLang="zh-CN" i="1" dirty="0" err="1" smtClean="0"/>
              <a:t>ab</a:t>
            </a:r>
            <a:r>
              <a:rPr lang="en-US" altLang="zh-CN" dirty="0" smtClean="0"/>
              <a:t>(</a:t>
            </a:r>
            <a:r>
              <a:rPr lang="en-US" altLang="zh-CN" i="1" dirty="0" err="1" smtClean="0"/>
              <a:t>tweety</a:t>
            </a:r>
            <a:r>
              <a:rPr lang="en-US" altLang="zh-CN" dirty="0" smtClean="0"/>
              <a:t>)</a:t>
            </a:r>
            <a:r>
              <a:rPr lang="en-US" altLang="zh-CN" i="1" dirty="0" smtClean="0"/>
              <a:t> , </a:t>
            </a:r>
            <a:r>
              <a:rPr lang="en-US" altLang="zh-CN" i="1" dirty="0" err="1" smtClean="0"/>
              <a:t>ab</a:t>
            </a:r>
            <a:r>
              <a:rPr lang="en-US" altLang="zh-CN" dirty="0" smtClean="0"/>
              <a:t>(</a:t>
            </a:r>
            <a:r>
              <a:rPr lang="en-US" altLang="zh-CN" i="1" dirty="0" err="1" smtClean="0"/>
              <a:t>sam</a:t>
            </a:r>
            <a:r>
              <a:rPr lang="en-US" altLang="zh-CN" dirty="0" smtClean="0"/>
              <a:t>)</a:t>
            </a:r>
            <a:r>
              <a:rPr lang="en-US" altLang="zh-CN" i="1" dirty="0" smtClean="0"/>
              <a:t> , </a:t>
            </a:r>
            <a:r>
              <a:rPr lang="zh-CN" altLang="zh-CN" dirty="0" smtClean="0"/>
              <a:t>￢</a:t>
            </a:r>
            <a:r>
              <a:rPr lang="en-US" altLang="zh-CN" i="1" dirty="0" err="1" smtClean="0"/>
              <a:t>ab</a:t>
            </a:r>
            <a:r>
              <a:rPr lang="en-US" altLang="zh-CN" dirty="0" smtClean="0"/>
              <a:t>(</a:t>
            </a:r>
            <a:r>
              <a:rPr lang="en-US" altLang="zh-CN" i="1" dirty="0" err="1" smtClean="0"/>
              <a:t>sam</a:t>
            </a:r>
            <a:r>
              <a:rPr lang="en-US" altLang="zh-CN" dirty="0" smtClean="0"/>
              <a:t>), </a:t>
            </a:r>
            <a:r>
              <a:rPr lang="en-US" altLang="zh-CN" i="1" dirty="0" smtClean="0"/>
              <a:t>penguin</a:t>
            </a:r>
            <a:r>
              <a:rPr lang="en-US" altLang="zh-CN" dirty="0" smtClean="0"/>
              <a:t>(</a:t>
            </a:r>
            <a:r>
              <a:rPr lang="en-US" altLang="zh-CN" i="1" dirty="0" err="1" smtClean="0"/>
              <a:t>tweety</a:t>
            </a:r>
            <a:r>
              <a:rPr lang="en-US" altLang="zh-CN" dirty="0" smtClean="0"/>
              <a:t>) , </a:t>
            </a:r>
            <a:r>
              <a:rPr lang="zh-CN" altLang="zh-CN" dirty="0" smtClean="0"/>
              <a:t>￢</a:t>
            </a:r>
            <a:r>
              <a:rPr lang="en-US" altLang="zh-CN" i="1" dirty="0" smtClean="0"/>
              <a:t>penguin</a:t>
            </a:r>
            <a:r>
              <a:rPr lang="en-US" altLang="zh-CN" dirty="0" smtClean="0"/>
              <a:t>(</a:t>
            </a:r>
            <a:r>
              <a:rPr lang="en-US" altLang="zh-CN" i="1" dirty="0" err="1" smtClean="0"/>
              <a:t>tweety</a:t>
            </a:r>
            <a:r>
              <a:rPr lang="en-US" altLang="zh-CN" dirty="0" smtClean="0"/>
              <a:t>) , </a:t>
            </a:r>
            <a:r>
              <a:rPr lang="en-US" altLang="zh-CN" i="1" dirty="0" smtClean="0"/>
              <a:t>penguin</a:t>
            </a:r>
            <a:r>
              <a:rPr lang="en-US" altLang="zh-CN" dirty="0" smtClean="0"/>
              <a:t>(</a:t>
            </a:r>
            <a:r>
              <a:rPr lang="en-US" altLang="zh-CN" i="1" dirty="0" err="1" smtClean="0"/>
              <a:t>sam</a:t>
            </a:r>
            <a:r>
              <a:rPr lang="en-US" altLang="zh-CN" dirty="0" smtClean="0"/>
              <a:t>) , </a:t>
            </a:r>
            <a:r>
              <a:rPr lang="zh-CN" altLang="zh-CN" dirty="0" smtClean="0"/>
              <a:t>￢</a:t>
            </a:r>
            <a:r>
              <a:rPr lang="en-US" altLang="zh-CN" i="1" dirty="0" smtClean="0"/>
              <a:t>penguin</a:t>
            </a:r>
            <a:r>
              <a:rPr lang="en-US" altLang="zh-CN" dirty="0" smtClean="0"/>
              <a:t>(</a:t>
            </a:r>
            <a:r>
              <a:rPr lang="en-US" altLang="zh-CN" i="1" dirty="0" err="1" smtClean="0"/>
              <a:t>sam</a:t>
            </a:r>
            <a:r>
              <a:rPr lang="en-US" altLang="zh-CN" dirty="0" smtClean="0"/>
              <a:t>)}</a:t>
            </a:r>
            <a:endParaRPr lang="zh-CN" altLang="zh-CN" dirty="0" smtClean="0"/>
          </a:p>
          <a:p>
            <a:r>
              <a:rPr lang="zh-CN" altLang="zh-CN" dirty="0" smtClean="0"/>
              <a:t>回答集是</a:t>
            </a:r>
          </a:p>
          <a:p>
            <a:r>
              <a:rPr lang="en-US" altLang="zh-CN" dirty="0" smtClean="0"/>
              <a:t>{</a:t>
            </a:r>
            <a:r>
              <a:rPr lang="en-US" altLang="zh-CN" i="1" dirty="0" smtClean="0"/>
              <a:t>flies</a:t>
            </a:r>
            <a:r>
              <a:rPr lang="en-US" altLang="zh-CN" dirty="0" smtClean="0"/>
              <a:t>(</a:t>
            </a:r>
            <a:r>
              <a:rPr lang="en-US" altLang="zh-CN" i="1" dirty="0" err="1" smtClean="0"/>
              <a:t>tweety</a:t>
            </a:r>
            <a:r>
              <a:rPr lang="en-US" altLang="zh-CN" dirty="0" smtClean="0"/>
              <a:t>), </a:t>
            </a:r>
            <a:r>
              <a:rPr lang="zh-CN" altLang="zh-CN" dirty="0" smtClean="0"/>
              <a:t>￢</a:t>
            </a:r>
            <a:r>
              <a:rPr lang="en-US" altLang="zh-CN" i="1" dirty="0" smtClean="0"/>
              <a:t>flies</a:t>
            </a:r>
            <a:r>
              <a:rPr lang="en-US" altLang="zh-CN" dirty="0" smtClean="0"/>
              <a:t>(</a:t>
            </a:r>
            <a:r>
              <a:rPr lang="en-US" altLang="zh-CN" i="1" dirty="0" err="1" smtClean="0"/>
              <a:t>sam</a:t>
            </a:r>
            <a:r>
              <a:rPr lang="en-US" altLang="zh-CN" dirty="0" smtClean="0"/>
              <a:t>), </a:t>
            </a:r>
            <a:r>
              <a:rPr lang="en-US" altLang="zh-CN" i="1" dirty="0" smtClean="0"/>
              <a:t>bird</a:t>
            </a:r>
            <a:r>
              <a:rPr lang="en-US" altLang="zh-CN" dirty="0" smtClean="0"/>
              <a:t>(</a:t>
            </a:r>
            <a:r>
              <a:rPr lang="en-US" altLang="zh-CN" i="1" dirty="0" err="1" smtClean="0"/>
              <a:t>tweety</a:t>
            </a:r>
            <a:r>
              <a:rPr lang="en-US" altLang="zh-CN" dirty="0" smtClean="0"/>
              <a:t>)</a:t>
            </a:r>
            <a:r>
              <a:rPr lang="en-US" altLang="zh-CN" i="1" dirty="0" smtClean="0"/>
              <a:t>, bird</a:t>
            </a:r>
            <a:r>
              <a:rPr lang="en-US" altLang="zh-CN" dirty="0" smtClean="0"/>
              <a:t>(</a:t>
            </a:r>
            <a:r>
              <a:rPr lang="en-US" altLang="zh-CN" i="1" dirty="0" err="1" smtClean="0"/>
              <a:t>sam</a:t>
            </a:r>
            <a:r>
              <a:rPr lang="en-US" altLang="zh-CN" dirty="0" smtClean="0"/>
              <a:t>)</a:t>
            </a:r>
            <a:r>
              <a:rPr lang="en-US" altLang="zh-CN" i="1" dirty="0" smtClean="0"/>
              <a:t>,</a:t>
            </a:r>
            <a:r>
              <a:rPr lang="zh-CN" altLang="zh-CN" dirty="0" smtClean="0"/>
              <a:t>￢</a:t>
            </a:r>
            <a:r>
              <a:rPr lang="en-US" altLang="zh-CN" i="1" dirty="0" err="1" smtClean="0"/>
              <a:t>ab</a:t>
            </a:r>
            <a:r>
              <a:rPr lang="en-US" altLang="zh-CN" dirty="0" smtClean="0"/>
              <a:t>(</a:t>
            </a:r>
            <a:r>
              <a:rPr lang="en-US" altLang="zh-CN" i="1" dirty="0" err="1" smtClean="0"/>
              <a:t>tweety</a:t>
            </a:r>
            <a:r>
              <a:rPr lang="en-US" altLang="zh-CN" dirty="0" smtClean="0"/>
              <a:t>)</a:t>
            </a:r>
            <a:r>
              <a:rPr lang="en-US" altLang="zh-CN" i="1" dirty="0" smtClean="0"/>
              <a:t>, </a:t>
            </a:r>
            <a:r>
              <a:rPr lang="en-US" altLang="zh-CN" i="1" dirty="0" err="1" smtClean="0"/>
              <a:t>ab</a:t>
            </a:r>
            <a:r>
              <a:rPr lang="en-US" altLang="zh-CN" dirty="0" smtClean="0"/>
              <a:t>(</a:t>
            </a:r>
            <a:r>
              <a:rPr lang="en-US" altLang="zh-CN" i="1" dirty="0" err="1" smtClean="0"/>
              <a:t>sam</a:t>
            </a:r>
            <a:r>
              <a:rPr lang="en-US" altLang="zh-CN" dirty="0" smtClean="0"/>
              <a:t>)</a:t>
            </a:r>
            <a:r>
              <a:rPr lang="en-US" altLang="zh-CN" i="1" dirty="0" smtClean="0"/>
              <a:t>, </a:t>
            </a:r>
            <a:r>
              <a:rPr lang="zh-CN" altLang="zh-CN" dirty="0" smtClean="0"/>
              <a:t>￢</a:t>
            </a:r>
            <a:r>
              <a:rPr lang="en-US" altLang="zh-CN" i="1" dirty="0" smtClean="0"/>
              <a:t>penguin</a:t>
            </a:r>
            <a:r>
              <a:rPr lang="en-US" altLang="zh-CN" dirty="0" smtClean="0"/>
              <a:t>(</a:t>
            </a:r>
            <a:r>
              <a:rPr lang="en-US" altLang="zh-CN" i="1" dirty="0" err="1" smtClean="0"/>
              <a:t>tweety</a:t>
            </a:r>
            <a:r>
              <a:rPr lang="en-US" altLang="zh-CN" dirty="0" smtClean="0"/>
              <a:t>), </a:t>
            </a:r>
            <a:r>
              <a:rPr lang="en-US" altLang="zh-CN" i="1" dirty="0" smtClean="0"/>
              <a:t>penguin</a:t>
            </a:r>
            <a:r>
              <a:rPr lang="en-US" altLang="zh-CN" dirty="0" smtClean="0"/>
              <a:t>(</a:t>
            </a:r>
            <a:r>
              <a:rPr lang="en-US" altLang="zh-CN" i="1" dirty="0" err="1" smtClean="0"/>
              <a:t>sam</a:t>
            </a:r>
            <a:r>
              <a:rPr lang="en-US" altLang="zh-CN" dirty="0" smtClean="0"/>
              <a:t>)}</a:t>
            </a:r>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44</a:t>
            </a:fld>
            <a:endParaRPr lang="zh-CN" alt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zh-CN" altLang="zh-CN" dirty="0" smtClean="0"/>
              <a:t>添加新的信息，“</a:t>
            </a:r>
            <a:r>
              <a:rPr lang="en-US" altLang="zh-CN" dirty="0" smtClean="0"/>
              <a:t>John</a:t>
            </a:r>
            <a:r>
              <a:rPr lang="zh-CN" altLang="zh-CN" dirty="0" smtClean="0"/>
              <a:t>是一只受伤的鸟，而且受伤的鸟是之前说到的那种不正常的鸟”。因此</a:t>
            </a:r>
            <a:r>
              <a:rPr lang="en-US" altLang="zh-CN" dirty="0" smtClean="0"/>
              <a:t>Π</a:t>
            </a:r>
            <a:r>
              <a:rPr lang="en-US" altLang="zh-CN" baseline="-25000" dirty="0" smtClean="0"/>
              <a:t>5</a:t>
            </a:r>
            <a:r>
              <a:rPr lang="zh-CN" altLang="zh-CN" dirty="0" smtClean="0"/>
              <a:t>添加这几条规则：</a:t>
            </a:r>
          </a:p>
          <a:p>
            <a:r>
              <a:rPr lang="en-US" altLang="zh-CN" i="1" dirty="0" smtClean="0"/>
              <a:t>wounded bird</a:t>
            </a:r>
            <a:r>
              <a:rPr lang="en-US" altLang="zh-CN" dirty="0" smtClean="0"/>
              <a:t>(</a:t>
            </a:r>
            <a:r>
              <a:rPr lang="en-US" altLang="zh-CN" i="1" dirty="0" smtClean="0"/>
              <a:t>john</a:t>
            </a:r>
            <a:r>
              <a:rPr lang="en-US" altLang="zh-CN" dirty="0" smtClean="0"/>
              <a:t>) </a:t>
            </a:r>
            <a:r>
              <a:rPr lang="zh-CN" altLang="zh-CN" dirty="0" smtClean="0"/>
              <a:t>←</a:t>
            </a:r>
          </a:p>
          <a:p>
            <a:r>
              <a:rPr lang="zh-CN" altLang="zh-CN" dirty="0" smtClean="0"/>
              <a:t>￢</a:t>
            </a:r>
            <a:r>
              <a:rPr lang="en-US" altLang="zh-CN" i="1" dirty="0" smtClean="0"/>
              <a:t>wounded bird</a:t>
            </a:r>
            <a:r>
              <a:rPr lang="en-US" altLang="zh-CN" dirty="0" smtClean="0"/>
              <a:t>(</a:t>
            </a:r>
            <a:r>
              <a:rPr lang="en-US" altLang="zh-CN" i="1" dirty="0" smtClean="0"/>
              <a:t>X</a:t>
            </a:r>
            <a:r>
              <a:rPr lang="en-US" altLang="zh-CN" dirty="0" smtClean="0"/>
              <a:t>) </a:t>
            </a:r>
            <a:r>
              <a:rPr lang="zh-CN" altLang="zh-CN" dirty="0" smtClean="0"/>
              <a:t>←</a:t>
            </a:r>
            <a:r>
              <a:rPr lang="zh-CN" altLang="zh-CN" i="1" dirty="0" smtClean="0"/>
              <a:t> </a:t>
            </a:r>
            <a:r>
              <a:rPr lang="en-US" altLang="zh-CN" b="1" dirty="0" smtClean="0"/>
              <a:t>not </a:t>
            </a:r>
            <a:r>
              <a:rPr lang="en-US" altLang="zh-CN" i="1" dirty="0" smtClean="0"/>
              <a:t>wounded bird</a:t>
            </a:r>
            <a:r>
              <a:rPr lang="en-US" altLang="zh-CN" dirty="0" smtClean="0"/>
              <a:t>(</a:t>
            </a:r>
            <a:r>
              <a:rPr lang="en-US" altLang="zh-CN" i="1" dirty="0" smtClean="0"/>
              <a:t>X</a:t>
            </a:r>
            <a:r>
              <a:rPr lang="en-US" altLang="zh-CN" dirty="0" smtClean="0"/>
              <a:t>)</a:t>
            </a:r>
            <a:endParaRPr lang="zh-CN" altLang="zh-CN" dirty="0" smtClean="0"/>
          </a:p>
          <a:p>
            <a:r>
              <a:rPr lang="en-US" altLang="zh-CN" i="1" dirty="0" smtClean="0"/>
              <a:t>bird</a:t>
            </a:r>
            <a:r>
              <a:rPr lang="en-US" altLang="zh-CN" dirty="0" smtClean="0"/>
              <a:t>(</a:t>
            </a:r>
            <a:r>
              <a:rPr lang="en-US" altLang="zh-CN" i="1" dirty="0" smtClean="0"/>
              <a:t>X</a:t>
            </a:r>
            <a:r>
              <a:rPr lang="en-US" altLang="zh-CN" dirty="0" smtClean="0"/>
              <a:t>) </a:t>
            </a:r>
            <a:r>
              <a:rPr lang="zh-CN" altLang="zh-CN" dirty="0" smtClean="0"/>
              <a:t>←</a:t>
            </a:r>
            <a:r>
              <a:rPr lang="zh-CN" altLang="zh-CN" i="1" dirty="0" smtClean="0"/>
              <a:t> </a:t>
            </a:r>
            <a:r>
              <a:rPr lang="en-US" altLang="zh-CN" i="1" dirty="0" smtClean="0"/>
              <a:t>wounded bird</a:t>
            </a:r>
            <a:r>
              <a:rPr lang="en-US" altLang="zh-CN" dirty="0" smtClean="0"/>
              <a:t>(</a:t>
            </a:r>
            <a:r>
              <a:rPr lang="en-US" altLang="zh-CN" i="1" dirty="0" smtClean="0"/>
              <a:t>X</a:t>
            </a:r>
            <a:r>
              <a:rPr lang="en-US" altLang="zh-CN" dirty="0" smtClean="0"/>
              <a:t>)</a:t>
            </a:r>
            <a:endParaRPr lang="zh-CN" altLang="zh-CN" dirty="0" smtClean="0"/>
          </a:p>
          <a:p>
            <a:r>
              <a:rPr lang="en-US" altLang="zh-CN" i="1" dirty="0" err="1" smtClean="0"/>
              <a:t>ab</a:t>
            </a:r>
            <a:r>
              <a:rPr lang="en-US" altLang="zh-CN" dirty="0" smtClean="0"/>
              <a:t>(</a:t>
            </a:r>
            <a:r>
              <a:rPr lang="en-US" altLang="zh-CN" i="1" dirty="0" smtClean="0"/>
              <a:t>X</a:t>
            </a:r>
            <a:r>
              <a:rPr lang="en-US" altLang="zh-CN" dirty="0" smtClean="0"/>
              <a:t>) </a:t>
            </a:r>
            <a:r>
              <a:rPr lang="zh-CN" altLang="zh-CN" dirty="0" smtClean="0"/>
              <a:t>←</a:t>
            </a:r>
            <a:r>
              <a:rPr lang="zh-CN" altLang="zh-CN" i="1" dirty="0" smtClean="0"/>
              <a:t> </a:t>
            </a:r>
            <a:r>
              <a:rPr lang="en-US" altLang="zh-CN" i="1" dirty="0" smtClean="0"/>
              <a:t>wounded bird</a:t>
            </a:r>
            <a:r>
              <a:rPr lang="en-US" altLang="zh-CN" dirty="0" smtClean="0"/>
              <a:t>(</a:t>
            </a:r>
            <a:r>
              <a:rPr lang="en-US" altLang="zh-CN" i="1" dirty="0" smtClean="0"/>
              <a:t>X</a:t>
            </a:r>
            <a:r>
              <a:rPr lang="en-US" altLang="zh-CN" dirty="0" smtClean="0"/>
              <a:t>)</a:t>
            </a:r>
            <a:endParaRPr lang="zh-CN" altLang="zh-CN" dirty="0" smtClean="0"/>
          </a:p>
          <a:p>
            <a:r>
              <a:rPr lang="zh-CN" altLang="zh-CN" dirty="0" smtClean="0"/>
              <a:t>新程序的回答集是</a:t>
            </a:r>
            <a:r>
              <a:rPr lang="en-US" altLang="zh-CN" dirty="0" smtClean="0"/>
              <a:t>{</a:t>
            </a:r>
            <a:r>
              <a:rPr lang="en-US" altLang="zh-CN" i="1" dirty="0" smtClean="0"/>
              <a:t>flies</a:t>
            </a:r>
            <a:r>
              <a:rPr lang="en-US" altLang="zh-CN" dirty="0" smtClean="0"/>
              <a:t>(</a:t>
            </a:r>
            <a:r>
              <a:rPr lang="en-US" altLang="zh-CN" i="1" dirty="0" err="1" smtClean="0"/>
              <a:t>tweety</a:t>
            </a:r>
            <a:r>
              <a:rPr lang="en-US" altLang="zh-CN" dirty="0" smtClean="0"/>
              <a:t>), </a:t>
            </a:r>
            <a:r>
              <a:rPr lang="zh-CN" altLang="zh-CN" dirty="0" smtClean="0"/>
              <a:t>￢</a:t>
            </a:r>
            <a:r>
              <a:rPr lang="en-US" altLang="zh-CN" i="1" dirty="0" smtClean="0"/>
              <a:t>flies</a:t>
            </a:r>
            <a:r>
              <a:rPr lang="en-US" altLang="zh-CN" dirty="0" smtClean="0"/>
              <a:t>(</a:t>
            </a:r>
            <a:r>
              <a:rPr lang="en-US" altLang="zh-CN" i="1" dirty="0" err="1" smtClean="0"/>
              <a:t>sam</a:t>
            </a:r>
            <a:r>
              <a:rPr lang="en-US" altLang="zh-CN" dirty="0" smtClean="0"/>
              <a:t>), </a:t>
            </a:r>
            <a:r>
              <a:rPr lang="zh-CN" altLang="zh-CN" dirty="0" smtClean="0"/>
              <a:t>￢</a:t>
            </a:r>
            <a:r>
              <a:rPr lang="en-US" altLang="zh-CN" i="1" dirty="0" smtClean="0"/>
              <a:t>flies</a:t>
            </a:r>
            <a:r>
              <a:rPr lang="en-US" altLang="zh-CN" dirty="0" smtClean="0"/>
              <a:t>(</a:t>
            </a:r>
            <a:r>
              <a:rPr lang="en-US" altLang="zh-CN" i="1" dirty="0" smtClean="0"/>
              <a:t>john</a:t>
            </a:r>
            <a:r>
              <a:rPr lang="en-US" altLang="zh-CN" dirty="0" smtClean="0"/>
              <a:t>), </a:t>
            </a:r>
            <a:r>
              <a:rPr lang="en-US" altLang="zh-CN" i="1" dirty="0" smtClean="0"/>
              <a:t>bird</a:t>
            </a:r>
            <a:r>
              <a:rPr lang="en-US" altLang="zh-CN" dirty="0" smtClean="0"/>
              <a:t>(</a:t>
            </a:r>
            <a:r>
              <a:rPr lang="en-US" altLang="zh-CN" i="1" dirty="0" err="1" smtClean="0"/>
              <a:t>tweety</a:t>
            </a:r>
            <a:r>
              <a:rPr lang="en-US" altLang="zh-CN" dirty="0" smtClean="0"/>
              <a:t>) , </a:t>
            </a:r>
            <a:r>
              <a:rPr lang="en-US" altLang="zh-CN" i="1" dirty="0" smtClean="0"/>
              <a:t>bird</a:t>
            </a:r>
            <a:r>
              <a:rPr lang="en-US" altLang="zh-CN" dirty="0" smtClean="0"/>
              <a:t>(</a:t>
            </a:r>
            <a:r>
              <a:rPr lang="en-US" altLang="zh-CN" i="1" dirty="0" smtClean="0"/>
              <a:t>john</a:t>
            </a:r>
            <a:r>
              <a:rPr lang="en-US" altLang="zh-CN" dirty="0" smtClean="0"/>
              <a:t>)</a:t>
            </a:r>
            <a:r>
              <a:rPr lang="en-US" altLang="zh-CN" i="1" dirty="0" smtClean="0"/>
              <a:t>, bird</a:t>
            </a:r>
            <a:r>
              <a:rPr lang="en-US" altLang="zh-CN" dirty="0" smtClean="0"/>
              <a:t>(</a:t>
            </a:r>
            <a:r>
              <a:rPr lang="en-US" altLang="zh-CN" i="1" dirty="0" err="1" smtClean="0"/>
              <a:t>sam</a:t>
            </a:r>
            <a:r>
              <a:rPr lang="en-US" altLang="zh-CN" dirty="0" smtClean="0"/>
              <a:t>)</a:t>
            </a:r>
            <a:r>
              <a:rPr lang="en-US" altLang="zh-CN" i="1" dirty="0" smtClean="0"/>
              <a:t>,</a:t>
            </a:r>
            <a:r>
              <a:rPr lang="zh-CN" altLang="zh-CN" dirty="0" smtClean="0"/>
              <a:t>￢</a:t>
            </a:r>
            <a:r>
              <a:rPr lang="en-US" altLang="zh-CN" i="1" dirty="0" err="1" smtClean="0"/>
              <a:t>ab</a:t>
            </a:r>
            <a:r>
              <a:rPr lang="en-US" altLang="zh-CN" dirty="0" smtClean="0"/>
              <a:t>(</a:t>
            </a:r>
            <a:r>
              <a:rPr lang="en-US" altLang="zh-CN" i="1" dirty="0" err="1" smtClean="0"/>
              <a:t>tweety</a:t>
            </a:r>
            <a:r>
              <a:rPr lang="en-US" altLang="zh-CN" dirty="0" smtClean="0"/>
              <a:t>)</a:t>
            </a:r>
            <a:r>
              <a:rPr lang="en-US" altLang="zh-CN" i="1" dirty="0" smtClean="0"/>
              <a:t>, </a:t>
            </a:r>
            <a:r>
              <a:rPr lang="en-US" altLang="zh-CN" i="1" dirty="0" err="1" smtClean="0"/>
              <a:t>ab</a:t>
            </a:r>
            <a:r>
              <a:rPr lang="en-US" altLang="zh-CN" dirty="0" smtClean="0"/>
              <a:t>(</a:t>
            </a:r>
            <a:r>
              <a:rPr lang="en-US" altLang="zh-CN" i="1" dirty="0" err="1" smtClean="0"/>
              <a:t>sam</a:t>
            </a:r>
            <a:r>
              <a:rPr lang="en-US" altLang="zh-CN" dirty="0" smtClean="0"/>
              <a:t>)</a:t>
            </a:r>
            <a:r>
              <a:rPr lang="en-US" altLang="zh-CN" i="1" dirty="0" smtClean="0"/>
              <a:t>, </a:t>
            </a:r>
            <a:r>
              <a:rPr lang="en-US" altLang="zh-CN" i="1" dirty="0" err="1" smtClean="0"/>
              <a:t>ab</a:t>
            </a:r>
            <a:r>
              <a:rPr lang="en-US" altLang="zh-CN" dirty="0" smtClean="0"/>
              <a:t>(</a:t>
            </a:r>
            <a:r>
              <a:rPr lang="en-US" altLang="zh-CN" i="1" dirty="0" smtClean="0"/>
              <a:t>john</a:t>
            </a:r>
            <a:r>
              <a:rPr lang="en-US" altLang="zh-CN" dirty="0" smtClean="0"/>
              <a:t>),</a:t>
            </a:r>
            <a:r>
              <a:rPr lang="en-US" altLang="zh-CN" i="1" dirty="0" smtClean="0"/>
              <a:t> </a:t>
            </a:r>
            <a:r>
              <a:rPr lang="zh-CN" altLang="zh-CN" dirty="0" smtClean="0"/>
              <a:t>￢</a:t>
            </a:r>
            <a:r>
              <a:rPr lang="en-US" altLang="zh-CN" i="1" dirty="0" smtClean="0"/>
              <a:t>penguin</a:t>
            </a:r>
            <a:r>
              <a:rPr lang="en-US" altLang="zh-CN" dirty="0" smtClean="0"/>
              <a:t>(</a:t>
            </a:r>
            <a:r>
              <a:rPr lang="en-US" altLang="zh-CN" i="1" dirty="0" err="1" smtClean="0"/>
              <a:t>tweety</a:t>
            </a:r>
            <a:r>
              <a:rPr lang="en-US" altLang="zh-CN" dirty="0" smtClean="0"/>
              <a:t>), </a:t>
            </a:r>
            <a:r>
              <a:rPr lang="en-US" altLang="zh-CN" i="1" dirty="0" smtClean="0"/>
              <a:t>penguin</a:t>
            </a:r>
            <a:r>
              <a:rPr lang="en-US" altLang="zh-CN" dirty="0" smtClean="0"/>
              <a:t>(</a:t>
            </a:r>
            <a:r>
              <a:rPr lang="en-US" altLang="zh-CN" i="1" dirty="0" err="1" smtClean="0"/>
              <a:t>sam</a:t>
            </a:r>
            <a:r>
              <a:rPr lang="en-US" altLang="zh-CN" dirty="0" smtClean="0"/>
              <a:t>), </a:t>
            </a:r>
            <a:r>
              <a:rPr lang="zh-CN" altLang="zh-CN" dirty="0" smtClean="0"/>
              <a:t>￢</a:t>
            </a:r>
            <a:r>
              <a:rPr lang="en-US" altLang="zh-CN" i="1" dirty="0" smtClean="0"/>
              <a:t>penguin</a:t>
            </a:r>
            <a:r>
              <a:rPr lang="en-US" altLang="zh-CN" dirty="0" smtClean="0"/>
              <a:t>(</a:t>
            </a:r>
            <a:r>
              <a:rPr lang="en-US" altLang="zh-CN" i="1" dirty="0" smtClean="0"/>
              <a:t>john</a:t>
            </a:r>
            <a:r>
              <a:rPr lang="en-US" altLang="zh-CN" dirty="0" smtClean="0"/>
              <a:t>) , </a:t>
            </a:r>
            <a:r>
              <a:rPr lang="zh-CN" altLang="zh-CN" dirty="0" smtClean="0"/>
              <a:t>￢</a:t>
            </a:r>
            <a:r>
              <a:rPr lang="en-US" altLang="zh-CN" i="1" dirty="0" smtClean="0"/>
              <a:t>wounded bird(</a:t>
            </a:r>
            <a:r>
              <a:rPr lang="en-US" altLang="zh-CN" i="1" dirty="0" err="1" smtClean="0"/>
              <a:t>tweety</a:t>
            </a:r>
            <a:r>
              <a:rPr lang="en-US" altLang="zh-CN" i="1" dirty="0" smtClean="0"/>
              <a:t>)</a:t>
            </a:r>
            <a:r>
              <a:rPr lang="en-US" altLang="zh-CN" dirty="0" smtClean="0"/>
              <a:t> , </a:t>
            </a:r>
            <a:r>
              <a:rPr lang="zh-CN" altLang="zh-CN" dirty="0" smtClean="0"/>
              <a:t>￢</a:t>
            </a:r>
            <a:r>
              <a:rPr lang="en-US" altLang="zh-CN" i="1" dirty="0" smtClean="0"/>
              <a:t>wounded bird(</a:t>
            </a:r>
            <a:r>
              <a:rPr lang="en-US" altLang="zh-CN" i="1" dirty="0" err="1" smtClean="0"/>
              <a:t>sam</a:t>
            </a:r>
            <a:r>
              <a:rPr lang="en-US" altLang="zh-CN" i="1" dirty="0" smtClean="0"/>
              <a:t>)</a:t>
            </a:r>
            <a:r>
              <a:rPr lang="en-US" altLang="zh-CN" dirty="0" smtClean="0"/>
              <a:t>, </a:t>
            </a:r>
            <a:r>
              <a:rPr lang="en-US" altLang="zh-CN" i="1" dirty="0" smtClean="0"/>
              <a:t>wounded bird(john)</a:t>
            </a:r>
            <a:r>
              <a:rPr lang="en-US" altLang="zh-CN" dirty="0" smtClean="0"/>
              <a:t>}</a:t>
            </a:r>
            <a:r>
              <a:rPr lang="zh-CN" altLang="zh-CN" dirty="0" smtClean="0"/>
              <a:t>。</a:t>
            </a:r>
          </a:p>
          <a:p>
            <a:endParaRPr lang="zh-CN" altLang="en-US" dirty="0" smtClean="0"/>
          </a:p>
          <a:p>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45</a:t>
            </a:fld>
            <a:endParaRPr lang="zh-CN"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62500" lnSpcReduction="20000"/>
          </a:bodyPr>
          <a:lstStyle/>
          <a:p>
            <a:r>
              <a:rPr lang="en-US" altLang="zh-CN" dirty="0" smtClean="0"/>
              <a:t>Π </a:t>
            </a:r>
            <a:r>
              <a:rPr lang="en-US" altLang="zh-CN" baseline="-25000" dirty="0" smtClean="0"/>
              <a:t>6</a:t>
            </a:r>
            <a:r>
              <a:rPr lang="en-US" altLang="zh-CN" dirty="0" smtClean="0"/>
              <a:t>(</a:t>
            </a:r>
            <a:r>
              <a:rPr lang="zh-CN" altLang="zh-CN" dirty="0" smtClean="0"/>
              <a:t>开放世界假设下的企鹅</a:t>
            </a:r>
            <a:r>
              <a:rPr lang="en-US" altLang="zh-CN" dirty="0" smtClean="0"/>
              <a:t>):</a:t>
            </a:r>
            <a:endParaRPr lang="zh-CN" altLang="zh-CN" dirty="0" smtClean="0"/>
          </a:p>
          <a:p>
            <a:r>
              <a:rPr lang="en-US" altLang="zh-CN" i="1" dirty="0" smtClean="0"/>
              <a:t>flies</a:t>
            </a:r>
            <a:r>
              <a:rPr lang="en-US" altLang="zh-CN" dirty="0" smtClean="0"/>
              <a:t>(</a:t>
            </a:r>
            <a:r>
              <a:rPr lang="en-US" altLang="zh-CN" i="1" dirty="0" smtClean="0"/>
              <a:t>X</a:t>
            </a:r>
            <a:r>
              <a:rPr lang="en-US" altLang="zh-CN" dirty="0" smtClean="0"/>
              <a:t>) </a:t>
            </a:r>
            <a:r>
              <a:rPr lang="zh-CN" altLang="zh-CN" i="1" dirty="0" smtClean="0"/>
              <a:t>← </a:t>
            </a:r>
            <a:r>
              <a:rPr lang="en-US" altLang="zh-CN" i="1" dirty="0" smtClean="0"/>
              <a:t>bird</a:t>
            </a:r>
            <a:r>
              <a:rPr lang="en-US" altLang="zh-CN" dirty="0" smtClean="0"/>
              <a:t>(</a:t>
            </a:r>
            <a:r>
              <a:rPr lang="en-US" altLang="zh-CN" i="1" dirty="0" smtClean="0"/>
              <a:t>X</a:t>
            </a:r>
            <a:r>
              <a:rPr lang="en-US" altLang="zh-CN" dirty="0" smtClean="0"/>
              <a:t>)</a:t>
            </a:r>
            <a:r>
              <a:rPr lang="en-US" altLang="zh-CN" i="1" dirty="0" smtClean="0"/>
              <a:t>, </a:t>
            </a:r>
            <a:r>
              <a:rPr lang="en-US" altLang="zh-CN" b="1" dirty="0" smtClean="0"/>
              <a:t>not </a:t>
            </a:r>
            <a:r>
              <a:rPr lang="en-US" altLang="zh-CN" i="1" dirty="0" err="1" smtClean="0"/>
              <a:t>ab</a:t>
            </a:r>
            <a:r>
              <a:rPr lang="en-US" altLang="zh-CN" dirty="0" smtClean="0"/>
              <a:t>(</a:t>
            </a:r>
            <a:r>
              <a:rPr lang="en-US" altLang="zh-CN" i="1" dirty="0" smtClean="0"/>
              <a:t>X</a:t>
            </a:r>
            <a:r>
              <a:rPr lang="en-US" altLang="zh-CN" dirty="0" smtClean="0"/>
              <a:t>).</a:t>
            </a:r>
            <a:endParaRPr lang="zh-CN" altLang="zh-CN" dirty="0" smtClean="0"/>
          </a:p>
          <a:p>
            <a:r>
              <a:rPr lang="en-US" altLang="zh-CN" i="1" dirty="0" smtClean="0"/>
              <a:t>bird</a:t>
            </a:r>
            <a:r>
              <a:rPr lang="en-US" altLang="zh-CN" dirty="0" smtClean="0"/>
              <a:t>(</a:t>
            </a:r>
            <a:r>
              <a:rPr lang="en-US" altLang="zh-CN" i="1" dirty="0" smtClean="0"/>
              <a:t>X</a:t>
            </a:r>
            <a:r>
              <a:rPr lang="en-US" altLang="zh-CN" dirty="0" smtClean="0"/>
              <a:t>) </a:t>
            </a:r>
            <a:r>
              <a:rPr lang="zh-CN" altLang="zh-CN" i="1" dirty="0" smtClean="0"/>
              <a:t>← </a:t>
            </a:r>
            <a:r>
              <a:rPr lang="en-US" altLang="zh-CN" i="1" dirty="0" smtClean="0"/>
              <a:t>penguin</a:t>
            </a:r>
            <a:r>
              <a:rPr lang="en-US" altLang="zh-CN" dirty="0" smtClean="0"/>
              <a:t>(</a:t>
            </a:r>
            <a:r>
              <a:rPr lang="en-US" altLang="zh-CN" i="1" dirty="0" smtClean="0"/>
              <a:t>X</a:t>
            </a:r>
            <a:r>
              <a:rPr lang="en-US" altLang="zh-CN" dirty="0" smtClean="0"/>
              <a:t>).</a:t>
            </a:r>
            <a:endParaRPr lang="zh-CN" altLang="zh-CN" dirty="0" smtClean="0"/>
          </a:p>
          <a:p>
            <a:r>
              <a:rPr lang="en-US" altLang="zh-CN" i="1" dirty="0" err="1" smtClean="0"/>
              <a:t>ab</a:t>
            </a:r>
            <a:r>
              <a:rPr lang="en-US" altLang="zh-CN" dirty="0" smtClean="0"/>
              <a:t>(</a:t>
            </a:r>
            <a:r>
              <a:rPr lang="en-US" altLang="zh-CN" i="1" dirty="0" smtClean="0"/>
              <a:t>X</a:t>
            </a:r>
            <a:r>
              <a:rPr lang="en-US" altLang="zh-CN" dirty="0" smtClean="0"/>
              <a:t>) </a:t>
            </a:r>
            <a:r>
              <a:rPr lang="zh-CN" altLang="zh-CN" i="1" dirty="0" smtClean="0"/>
              <a:t>← </a:t>
            </a:r>
            <a:r>
              <a:rPr lang="en-US" altLang="zh-CN" i="1" dirty="0" smtClean="0"/>
              <a:t>penguin</a:t>
            </a:r>
            <a:r>
              <a:rPr lang="en-US" altLang="zh-CN" dirty="0" smtClean="0"/>
              <a:t>(</a:t>
            </a:r>
            <a:r>
              <a:rPr lang="en-US" altLang="zh-CN" i="1" dirty="0" smtClean="0"/>
              <a:t>X</a:t>
            </a:r>
            <a:r>
              <a:rPr lang="en-US" altLang="zh-CN" dirty="0" smtClean="0"/>
              <a:t>).</a:t>
            </a:r>
            <a:endParaRPr lang="zh-CN" altLang="zh-CN" dirty="0" smtClean="0"/>
          </a:p>
          <a:p>
            <a:r>
              <a:rPr lang="en-US" altLang="zh-CN" i="1" dirty="0" smtClean="0"/>
              <a:t>bird</a:t>
            </a:r>
            <a:r>
              <a:rPr lang="en-US" altLang="zh-CN" dirty="0" smtClean="0"/>
              <a:t>(</a:t>
            </a:r>
            <a:r>
              <a:rPr lang="en-US" altLang="zh-CN" i="1" dirty="0" err="1" smtClean="0"/>
              <a:t>tweety</a:t>
            </a:r>
            <a:r>
              <a:rPr lang="en-US" altLang="zh-CN" dirty="0" smtClean="0"/>
              <a:t>) </a:t>
            </a:r>
            <a:r>
              <a:rPr lang="zh-CN" altLang="zh-CN" i="1" dirty="0" smtClean="0"/>
              <a:t>←</a:t>
            </a:r>
            <a:r>
              <a:rPr lang="en-US" altLang="zh-CN" dirty="0" smtClean="0"/>
              <a:t>.</a:t>
            </a:r>
            <a:endParaRPr lang="zh-CN" altLang="zh-CN" dirty="0" smtClean="0"/>
          </a:p>
          <a:p>
            <a:r>
              <a:rPr lang="en-US" altLang="zh-CN" i="1" dirty="0" smtClean="0"/>
              <a:t>penguin</a:t>
            </a:r>
            <a:r>
              <a:rPr lang="en-US" altLang="zh-CN" dirty="0" smtClean="0"/>
              <a:t>(</a:t>
            </a:r>
            <a:r>
              <a:rPr lang="en-US" altLang="zh-CN" i="1" dirty="0" err="1" smtClean="0"/>
              <a:t>sam</a:t>
            </a:r>
            <a:r>
              <a:rPr lang="en-US" altLang="zh-CN" dirty="0" smtClean="0"/>
              <a:t>) </a:t>
            </a:r>
            <a:r>
              <a:rPr lang="zh-CN" altLang="zh-CN" i="1" dirty="0" smtClean="0"/>
              <a:t>←</a:t>
            </a:r>
            <a:r>
              <a:rPr lang="en-US" altLang="zh-CN" dirty="0" smtClean="0"/>
              <a:t>.</a:t>
            </a:r>
            <a:endParaRPr lang="zh-CN" altLang="zh-CN" dirty="0" smtClean="0"/>
          </a:p>
          <a:p>
            <a:r>
              <a:rPr lang="zh-CN" altLang="zh-CN" i="1" dirty="0" smtClean="0"/>
              <a:t>￢</a:t>
            </a:r>
            <a:r>
              <a:rPr lang="en-US" altLang="zh-CN" i="1" dirty="0" smtClean="0"/>
              <a:t>flies</a:t>
            </a:r>
            <a:r>
              <a:rPr lang="en-US" altLang="zh-CN" dirty="0" smtClean="0"/>
              <a:t>(</a:t>
            </a:r>
            <a:r>
              <a:rPr lang="en-US" altLang="zh-CN" i="1" dirty="0" smtClean="0"/>
              <a:t>X</a:t>
            </a:r>
            <a:r>
              <a:rPr lang="en-US" altLang="zh-CN" dirty="0" smtClean="0"/>
              <a:t>) </a:t>
            </a:r>
            <a:r>
              <a:rPr lang="zh-CN" altLang="zh-CN" i="1" dirty="0" smtClean="0"/>
              <a:t>← </a:t>
            </a:r>
            <a:r>
              <a:rPr lang="en-US" altLang="zh-CN" i="1" dirty="0" smtClean="0"/>
              <a:t>penguin</a:t>
            </a:r>
            <a:r>
              <a:rPr lang="en-US" altLang="zh-CN" dirty="0" smtClean="0"/>
              <a:t>(</a:t>
            </a:r>
            <a:r>
              <a:rPr lang="en-US" altLang="zh-CN" i="1" dirty="0" smtClean="0"/>
              <a:t>X</a:t>
            </a:r>
            <a:r>
              <a:rPr lang="en-US" altLang="zh-CN" dirty="0" smtClean="0"/>
              <a:t>).</a:t>
            </a:r>
            <a:endParaRPr lang="zh-CN" altLang="zh-CN" dirty="0" smtClean="0"/>
          </a:p>
          <a:p>
            <a:r>
              <a:rPr lang="zh-CN" altLang="zh-CN" i="1" dirty="0" smtClean="0"/>
              <a:t>￢</a:t>
            </a:r>
            <a:r>
              <a:rPr lang="en-US" altLang="zh-CN" i="1" dirty="0" smtClean="0"/>
              <a:t>flies</a:t>
            </a:r>
            <a:r>
              <a:rPr lang="en-US" altLang="zh-CN" dirty="0" smtClean="0"/>
              <a:t>(</a:t>
            </a:r>
            <a:r>
              <a:rPr lang="en-US" altLang="zh-CN" i="1" dirty="0" smtClean="0"/>
              <a:t>X</a:t>
            </a:r>
            <a:r>
              <a:rPr lang="en-US" altLang="zh-CN" dirty="0" smtClean="0"/>
              <a:t>) </a:t>
            </a:r>
            <a:r>
              <a:rPr lang="zh-CN" altLang="zh-CN" i="1" dirty="0" smtClean="0"/>
              <a:t>←￢</a:t>
            </a:r>
            <a:r>
              <a:rPr lang="en-US" altLang="zh-CN" i="1" dirty="0" smtClean="0"/>
              <a:t>bird</a:t>
            </a:r>
            <a:r>
              <a:rPr lang="en-US" altLang="zh-CN" dirty="0" smtClean="0"/>
              <a:t>(</a:t>
            </a:r>
            <a:r>
              <a:rPr lang="en-US" altLang="zh-CN" i="1" dirty="0" smtClean="0"/>
              <a:t>X</a:t>
            </a:r>
            <a:r>
              <a:rPr lang="en-US" altLang="zh-CN" dirty="0" smtClean="0"/>
              <a:t>).</a:t>
            </a:r>
            <a:endParaRPr lang="zh-CN" altLang="zh-CN" dirty="0" smtClean="0"/>
          </a:p>
          <a:p>
            <a:r>
              <a:rPr lang="en-US" altLang="zh-CN" i="1" dirty="0" smtClean="0"/>
              <a:t>wounded bird</a:t>
            </a:r>
            <a:r>
              <a:rPr lang="en-US" altLang="zh-CN" dirty="0" smtClean="0"/>
              <a:t>(</a:t>
            </a:r>
            <a:r>
              <a:rPr lang="en-US" altLang="zh-CN" i="1" dirty="0" smtClean="0"/>
              <a:t>john</a:t>
            </a:r>
            <a:r>
              <a:rPr lang="en-US" altLang="zh-CN" dirty="0" smtClean="0"/>
              <a:t>) </a:t>
            </a:r>
            <a:r>
              <a:rPr lang="zh-CN" altLang="zh-CN" i="1" dirty="0" smtClean="0"/>
              <a:t>←</a:t>
            </a:r>
            <a:r>
              <a:rPr lang="en-US" altLang="zh-CN" dirty="0" smtClean="0"/>
              <a:t>.</a:t>
            </a:r>
            <a:endParaRPr lang="zh-CN" altLang="zh-CN" dirty="0" smtClean="0"/>
          </a:p>
          <a:p>
            <a:r>
              <a:rPr lang="en-US" altLang="zh-CN" i="1" dirty="0" smtClean="0"/>
              <a:t>bird</a:t>
            </a:r>
            <a:r>
              <a:rPr lang="en-US" altLang="zh-CN" dirty="0" smtClean="0"/>
              <a:t>(</a:t>
            </a:r>
            <a:r>
              <a:rPr lang="en-US" altLang="zh-CN" i="1" dirty="0" smtClean="0"/>
              <a:t>X</a:t>
            </a:r>
            <a:r>
              <a:rPr lang="en-US" altLang="zh-CN" dirty="0" smtClean="0"/>
              <a:t>) </a:t>
            </a:r>
            <a:r>
              <a:rPr lang="zh-CN" altLang="zh-CN" i="1" dirty="0" smtClean="0"/>
              <a:t>← </a:t>
            </a:r>
            <a:r>
              <a:rPr lang="en-US" altLang="zh-CN" i="1" dirty="0" smtClean="0"/>
              <a:t>wounded bird</a:t>
            </a:r>
            <a:r>
              <a:rPr lang="en-US" altLang="zh-CN" dirty="0" smtClean="0"/>
              <a:t>(</a:t>
            </a:r>
            <a:r>
              <a:rPr lang="en-US" altLang="zh-CN" i="1" dirty="0" smtClean="0"/>
              <a:t>X</a:t>
            </a:r>
            <a:r>
              <a:rPr lang="en-US" altLang="zh-CN" dirty="0" smtClean="0"/>
              <a:t>).</a:t>
            </a:r>
            <a:endParaRPr lang="zh-CN" altLang="zh-CN" dirty="0" smtClean="0"/>
          </a:p>
          <a:p>
            <a:r>
              <a:rPr lang="en-US" altLang="zh-CN" i="1" dirty="0" err="1" smtClean="0"/>
              <a:t>ab</a:t>
            </a:r>
            <a:r>
              <a:rPr lang="en-US" altLang="zh-CN" dirty="0" smtClean="0"/>
              <a:t>(</a:t>
            </a:r>
            <a:r>
              <a:rPr lang="en-US" altLang="zh-CN" i="1" dirty="0" smtClean="0"/>
              <a:t>X</a:t>
            </a:r>
            <a:r>
              <a:rPr lang="en-US" altLang="zh-CN" dirty="0" smtClean="0"/>
              <a:t>) </a:t>
            </a:r>
            <a:r>
              <a:rPr lang="zh-CN" altLang="zh-CN" i="1" dirty="0" smtClean="0"/>
              <a:t>← </a:t>
            </a:r>
            <a:r>
              <a:rPr lang="en-US" altLang="zh-CN" i="1" dirty="0" smtClean="0"/>
              <a:t>wounded bird</a:t>
            </a:r>
            <a:r>
              <a:rPr lang="en-US" altLang="zh-CN" dirty="0" smtClean="0"/>
              <a:t>(</a:t>
            </a:r>
            <a:r>
              <a:rPr lang="en-US" altLang="zh-CN" i="1" dirty="0" smtClean="0"/>
              <a:t>X</a:t>
            </a:r>
            <a:r>
              <a:rPr lang="en-US" altLang="zh-CN" dirty="0" smtClean="0"/>
              <a:t>).</a:t>
            </a:r>
            <a:endParaRPr lang="zh-CN" altLang="zh-CN" dirty="0" smtClean="0"/>
          </a:p>
          <a:p>
            <a:r>
              <a:rPr lang="zh-CN" altLang="zh-CN" dirty="0" smtClean="0"/>
              <a:t>回答集是</a:t>
            </a:r>
            <a:r>
              <a:rPr lang="en-US" altLang="zh-CN" dirty="0" smtClean="0"/>
              <a:t>{</a:t>
            </a:r>
            <a:r>
              <a:rPr lang="en-US" altLang="zh-CN" i="1" dirty="0" smtClean="0"/>
              <a:t>flies</a:t>
            </a:r>
            <a:r>
              <a:rPr lang="en-US" altLang="zh-CN" dirty="0" smtClean="0"/>
              <a:t>(</a:t>
            </a:r>
            <a:r>
              <a:rPr lang="en-US" altLang="zh-CN" i="1" dirty="0" err="1" smtClean="0"/>
              <a:t>tweety</a:t>
            </a:r>
            <a:r>
              <a:rPr lang="en-US" altLang="zh-CN" dirty="0" smtClean="0"/>
              <a:t>), </a:t>
            </a:r>
            <a:r>
              <a:rPr lang="zh-CN" altLang="zh-CN" dirty="0" smtClean="0"/>
              <a:t>￢</a:t>
            </a:r>
            <a:r>
              <a:rPr lang="en-US" altLang="zh-CN" i="1" dirty="0" smtClean="0"/>
              <a:t>flies</a:t>
            </a:r>
            <a:r>
              <a:rPr lang="en-US" altLang="zh-CN" dirty="0" smtClean="0"/>
              <a:t>(</a:t>
            </a:r>
            <a:r>
              <a:rPr lang="en-US" altLang="zh-CN" i="1" dirty="0" err="1" smtClean="0"/>
              <a:t>sam</a:t>
            </a:r>
            <a:r>
              <a:rPr lang="en-US" altLang="zh-CN" dirty="0" smtClean="0"/>
              <a:t>), </a:t>
            </a:r>
            <a:r>
              <a:rPr lang="en-US" altLang="zh-CN" i="1" dirty="0" smtClean="0"/>
              <a:t>bird</a:t>
            </a:r>
            <a:r>
              <a:rPr lang="en-US" altLang="zh-CN" dirty="0" smtClean="0"/>
              <a:t>(</a:t>
            </a:r>
            <a:r>
              <a:rPr lang="en-US" altLang="zh-CN" i="1" dirty="0" err="1" smtClean="0"/>
              <a:t>tweety</a:t>
            </a:r>
            <a:r>
              <a:rPr lang="en-US" altLang="zh-CN" dirty="0" smtClean="0"/>
              <a:t>), </a:t>
            </a:r>
            <a:r>
              <a:rPr lang="en-US" altLang="zh-CN" i="1" dirty="0" smtClean="0"/>
              <a:t>bird</a:t>
            </a:r>
            <a:r>
              <a:rPr lang="en-US" altLang="zh-CN" dirty="0" smtClean="0"/>
              <a:t>(</a:t>
            </a:r>
            <a:r>
              <a:rPr lang="en-US" altLang="zh-CN" i="1" dirty="0" smtClean="0"/>
              <a:t>john</a:t>
            </a:r>
            <a:r>
              <a:rPr lang="en-US" altLang="zh-CN" dirty="0" smtClean="0"/>
              <a:t>)</a:t>
            </a:r>
            <a:r>
              <a:rPr lang="en-US" altLang="zh-CN" i="1" dirty="0" smtClean="0"/>
              <a:t>, bird</a:t>
            </a:r>
            <a:r>
              <a:rPr lang="en-US" altLang="zh-CN" dirty="0" smtClean="0"/>
              <a:t>(</a:t>
            </a:r>
            <a:r>
              <a:rPr lang="en-US" altLang="zh-CN" i="1" dirty="0" err="1" smtClean="0"/>
              <a:t>sam</a:t>
            </a:r>
            <a:r>
              <a:rPr lang="en-US" altLang="zh-CN" dirty="0" smtClean="0"/>
              <a:t>)</a:t>
            </a:r>
            <a:r>
              <a:rPr lang="en-US" altLang="zh-CN" i="1" dirty="0" smtClean="0"/>
              <a:t>, </a:t>
            </a:r>
            <a:r>
              <a:rPr lang="en-US" altLang="zh-CN" i="1" dirty="0" err="1" smtClean="0"/>
              <a:t>ab</a:t>
            </a:r>
            <a:r>
              <a:rPr lang="en-US" altLang="zh-CN" dirty="0" smtClean="0"/>
              <a:t>(</a:t>
            </a:r>
            <a:r>
              <a:rPr lang="en-US" altLang="zh-CN" i="1" dirty="0" err="1" smtClean="0"/>
              <a:t>sam</a:t>
            </a:r>
            <a:r>
              <a:rPr lang="en-US" altLang="zh-CN" dirty="0" smtClean="0"/>
              <a:t>)</a:t>
            </a:r>
            <a:r>
              <a:rPr lang="en-US" altLang="zh-CN" i="1" dirty="0" smtClean="0"/>
              <a:t>, </a:t>
            </a:r>
            <a:r>
              <a:rPr lang="en-US" altLang="zh-CN" i="1" dirty="0" err="1" smtClean="0"/>
              <a:t>ab</a:t>
            </a:r>
            <a:r>
              <a:rPr lang="en-US" altLang="zh-CN" dirty="0" smtClean="0"/>
              <a:t>(</a:t>
            </a:r>
            <a:r>
              <a:rPr lang="en-US" altLang="zh-CN" i="1" dirty="0" smtClean="0"/>
              <a:t>john</a:t>
            </a:r>
            <a:r>
              <a:rPr lang="en-US" altLang="zh-CN" dirty="0" smtClean="0"/>
              <a:t>), </a:t>
            </a:r>
            <a:r>
              <a:rPr lang="en-US" altLang="zh-CN" i="1" dirty="0" smtClean="0"/>
              <a:t>penguin</a:t>
            </a:r>
            <a:r>
              <a:rPr lang="en-US" altLang="zh-CN" dirty="0" smtClean="0"/>
              <a:t>(</a:t>
            </a:r>
            <a:r>
              <a:rPr lang="en-US" altLang="zh-CN" i="1" dirty="0" err="1" smtClean="0"/>
              <a:t>sam</a:t>
            </a:r>
            <a:r>
              <a:rPr lang="en-US" altLang="zh-CN" dirty="0" smtClean="0"/>
              <a:t>), </a:t>
            </a:r>
            <a:r>
              <a:rPr lang="en-US" altLang="zh-CN" i="1" dirty="0" smtClean="0"/>
              <a:t>wounded bird(john)</a:t>
            </a:r>
            <a:r>
              <a:rPr lang="en-US" altLang="zh-CN" dirty="0" smtClean="0"/>
              <a:t>}</a:t>
            </a:r>
            <a:r>
              <a:rPr lang="zh-CN" altLang="zh-CN" dirty="0" smtClean="0"/>
              <a:t>。</a:t>
            </a:r>
            <a:endParaRPr lang="en-US" altLang="zh-CN" dirty="0" smtClean="0"/>
          </a:p>
          <a:p>
            <a:r>
              <a:rPr lang="zh-CN" altLang="zh-CN" dirty="0" smtClean="0"/>
              <a:t>对于</a:t>
            </a:r>
            <a:r>
              <a:rPr lang="en-US" altLang="zh-CN" dirty="0" smtClean="0"/>
              <a:t>john</a:t>
            </a:r>
            <a:r>
              <a:rPr lang="zh-CN" altLang="zh-CN" dirty="0" smtClean="0"/>
              <a:t>是否会飞，回答是</a:t>
            </a:r>
            <a:r>
              <a:rPr lang="en-US" altLang="zh-CN" dirty="0" smtClean="0"/>
              <a:t>not</a:t>
            </a:r>
            <a:r>
              <a:rPr lang="zh-CN" altLang="zh-CN" dirty="0" smtClean="0"/>
              <a:t>，而不是￢，即无证据判定</a:t>
            </a:r>
            <a:r>
              <a:rPr lang="en-US" altLang="zh-CN" dirty="0" smtClean="0"/>
              <a:t>john</a:t>
            </a:r>
            <a:r>
              <a:rPr lang="zh-CN" altLang="zh-CN" dirty="0" smtClean="0"/>
              <a:t>会飞。</a:t>
            </a:r>
          </a:p>
          <a:p>
            <a:endParaRPr lang="zh-CN" altLang="en-US" dirty="0" smtClean="0"/>
          </a:p>
          <a:p>
            <a:endParaRPr lang="zh-CN" altLang="en-US" dirty="0" smtClean="0"/>
          </a:p>
          <a:p>
            <a:endParaRPr lang="zh-CN" altLang="en-US" dirty="0" smtClean="0"/>
          </a:p>
          <a:p>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46</a:t>
            </a:fld>
            <a:endParaRPr lang="zh-CN" alt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缺省逻辑</a:t>
            </a:r>
            <a:endParaRPr lang="zh-CN" altLang="en-US" dirty="0"/>
          </a:p>
        </p:txBody>
      </p:sp>
      <p:sp>
        <p:nvSpPr>
          <p:cNvPr id="3" name="内容占位符 2"/>
          <p:cNvSpPr>
            <a:spLocks noGrp="1"/>
          </p:cNvSpPr>
          <p:nvPr>
            <p:ph idx="1"/>
          </p:nvPr>
        </p:nvSpPr>
        <p:spPr>
          <a:xfrm>
            <a:off x="457200" y="1600201"/>
            <a:ext cx="8229600" cy="2185990"/>
          </a:xfrm>
        </p:spPr>
        <p:txBody>
          <a:bodyPr>
            <a:normAutofit/>
          </a:bodyPr>
          <a:lstStyle/>
          <a:p>
            <a:r>
              <a:rPr lang="zh-CN" altLang="zh-CN" dirty="0" smtClean="0"/>
              <a:t>一个默认理论是一个有序对&lt;D, W&gt;。W是一个逻辑公式的集合，叫做背景理论，把理所当然的事实给形式化。D是一个默认规则的集合，其中的每个元素都有这样的形式：</a:t>
            </a:r>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47</a:t>
            </a:fld>
            <a:endParaRPr lang="zh-CN" altLang="en-US"/>
          </a:p>
        </p:txBody>
      </p:sp>
      <p:pic>
        <p:nvPicPr>
          <p:cNvPr id="5" name="图片 4" descr="\frac{\text{Prerequisite : Justification}_1, \dots , \text{Justification}_n}\text{Conclusion}"/>
          <p:cNvPicPr/>
          <p:nvPr/>
        </p:nvPicPr>
        <p:blipFill>
          <a:blip r:embed="rId2" cstate="print"/>
          <a:srcRect/>
          <a:stretch>
            <a:fillRect/>
          </a:stretch>
        </p:blipFill>
        <p:spPr bwMode="auto">
          <a:xfrm>
            <a:off x="857224" y="4071942"/>
            <a:ext cx="7572428" cy="10001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smtClean="0"/>
              <a:t>例子</a:t>
            </a:r>
            <a:endParaRPr lang="zh-CN" altLang="en-US" dirty="0"/>
          </a:p>
        </p:txBody>
      </p:sp>
      <p:sp>
        <p:nvSpPr>
          <p:cNvPr id="3" name="内容占位符 2"/>
          <p:cNvSpPr>
            <a:spLocks noGrp="1"/>
          </p:cNvSpPr>
          <p:nvPr>
            <p:ph idx="1"/>
          </p:nvPr>
        </p:nvSpPr>
        <p:spPr/>
        <p:txBody>
          <a:bodyPr>
            <a:normAutofit/>
          </a:bodyPr>
          <a:lstStyle/>
          <a:p>
            <a:r>
              <a:rPr lang="zh-CN" altLang="zh-CN" dirty="0" smtClean="0"/>
              <a:t>“鸟会飞”被如下默认规则所形式化：</a:t>
            </a:r>
          </a:p>
          <a:p>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48</a:t>
            </a:fld>
            <a:endParaRPr lang="zh-CN" altLang="en-US" dirty="0"/>
          </a:p>
        </p:txBody>
      </p:sp>
      <p:pic>
        <p:nvPicPr>
          <p:cNvPr id="5" name="图片 4" descr="D = \left\{ \frac{Bird(X) : Flies(X)}{Flies(X)} \right\}"/>
          <p:cNvPicPr/>
          <p:nvPr/>
        </p:nvPicPr>
        <p:blipFill>
          <a:blip r:embed="rId2" cstate="print"/>
          <a:srcRect/>
          <a:stretch>
            <a:fillRect/>
          </a:stretch>
        </p:blipFill>
        <p:spPr bwMode="auto">
          <a:xfrm>
            <a:off x="642910" y="2714620"/>
            <a:ext cx="7858180" cy="18573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smtClean="0"/>
              <a:t>一个包含某些鸟的事实的背景理论如下:</a:t>
            </a:r>
          </a:p>
          <a:p>
            <a:endParaRPr lang="en-US" altLang="zh-CN" dirty="0" smtClean="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49</a:t>
            </a:fld>
            <a:endParaRPr lang="zh-CN" altLang="en-US"/>
          </a:p>
        </p:txBody>
      </p:sp>
      <p:pic>
        <p:nvPicPr>
          <p:cNvPr id="5" name="图片 4" descr="W = \{ Bird(Condor), Bird(Penguin), \neg Flies(Penguin), Flies(Eagle) \}"/>
          <p:cNvPicPr/>
          <p:nvPr/>
        </p:nvPicPr>
        <p:blipFill>
          <a:blip r:embed="rId2" cstate="print"/>
          <a:srcRect/>
          <a:stretch>
            <a:fillRect/>
          </a:stretch>
        </p:blipFill>
        <p:spPr bwMode="auto">
          <a:xfrm>
            <a:off x="428596" y="2428868"/>
            <a:ext cx="7858180" cy="29245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一种合适</a:t>
            </a:r>
            <a:r>
              <a:rPr lang="zh-CN" altLang="en-US" dirty="0" smtClean="0"/>
              <a:t>的语言应该具备：</a:t>
            </a:r>
            <a:endParaRPr lang="zh-CN" altLang="en-US" dirty="0"/>
          </a:p>
        </p:txBody>
      </p:sp>
      <p:sp>
        <p:nvSpPr>
          <p:cNvPr id="3" name="内容占位符 2"/>
          <p:cNvSpPr>
            <a:spLocks noGrp="1"/>
          </p:cNvSpPr>
          <p:nvPr>
            <p:ph idx="1"/>
          </p:nvPr>
        </p:nvSpPr>
        <p:spPr/>
        <p:txBody>
          <a:bodyPr/>
          <a:lstStyle/>
          <a:p>
            <a:pPr lvl="0"/>
            <a:r>
              <a:rPr lang="zh-CN" altLang="zh-CN" dirty="0"/>
              <a:t>非单调</a:t>
            </a:r>
            <a:r>
              <a:rPr lang="zh-CN" altLang="zh-CN" dirty="0" smtClean="0"/>
              <a:t>的；</a:t>
            </a:r>
            <a:endParaRPr lang="zh-CN" altLang="zh-CN" dirty="0"/>
          </a:p>
          <a:p>
            <a:pPr lvl="0"/>
            <a:r>
              <a:rPr lang="zh-CN" altLang="zh-CN" dirty="0"/>
              <a:t>能够</a:t>
            </a:r>
            <a:r>
              <a:rPr lang="zh-CN" altLang="zh-CN" dirty="0" smtClean="0"/>
              <a:t>表达</a:t>
            </a:r>
            <a:r>
              <a:rPr lang="zh-CN" altLang="en-US" dirty="0" smtClean="0"/>
              <a:t>日常句子和用于日常推理，例如</a:t>
            </a:r>
            <a:r>
              <a:rPr lang="zh-CN" altLang="zh-CN" dirty="0" smtClean="0"/>
              <a:t>概</a:t>
            </a:r>
            <a:r>
              <a:rPr lang="zh-CN" altLang="zh-CN" dirty="0"/>
              <a:t>称句</a:t>
            </a:r>
            <a:r>
              <a:rPr lang="zh-CN" altLang="zh-CN" dirty="0" smtClean="0"/>
              <a:t>（</a:t>
            </a:r>
            <a:r>
              <a:rPr lang="zh-CN" altLang="en-US" dirty="0" smtClean="0"/>
              <a:t>例如，“</a:t>
            </a:r>
            <a:r>
              <a:rPr lang="zh-CN" altLang="zh-CN" dirty="0" smtClean="0"/>
              <a:t>通常说来，</a:t>
            </a:r>
            <a:r>
              <a:rPr lang="zh-CN" altLang="en-US" dirty="0"/>
              <a:t>鸟会飞</a:t>
            </a:r>
            <a:r>
              <a:rPr lang="zh-CN" altLang="en-US" dirty="0" smtClean="0"/>
              <a:t>”</a:t>
            </a:r>
            <a:r>
              <a:rPr lang="zh-CN" altLang="zh-CN" dirty="0" smtClean="0"/>
              <a:t>），</a:t>
            </a:r>
            <a:r>
              <a:rPr lang="zh-CN" altLang="zh-CN" dirty="0"/>
              <a:t>并且对概称句进行推理</a:t>
            </a:r>
            <a:r>
              <a:rPr lang="zh-CN" altLang="zh-CN" dirty="0" smtClean="0"/>
              <a:t>；</a:t>
            </a:r>
            <a:endParaRPr lang="zh-CN" altLang="zh-CN"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5</a:t>
            </a:fld>
            <a:endParaRPr lang="zh-CN" alt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zh-CN" altLang="zh-CN" dirty="0" smtClean="0"/>
              <a:t>因为证据和当前信念一致可以被理解为该证据的否定不属于当前信念，因此如果一条默认规则的证据和结论都是文字，前提是文字的合取，那么它就等价于一条AnsProlog</a:t>
            </a:r>
            <a:r>
              <a:rPr lang="zh-CN" altLang="zh-CN" baseline="30000" dirty="0" smtClean="0"/>
              <a:t>*</a:t>
            </a:r>
            <a:r>
              <a:rPr lang="zh-CN" altLang="zh-CN" dirty="0" smtClean="0"/>
              <a:t>逻辑规则。</a:t>
            </a:r>
          </a:p>
          <a:p>
            <a:r>
              <a:rPr lang="zh-CN" altLang="zh-CN" dirty="0" smtClean="0"/>
              <a:t>即一条默认规则可以写成：</a:t>
            </a:r>
          </a:p>
          <a:p>
            <a:r>
              <a:rPr lang="zh-CN" altLang="zh-CN" dirty="0" smtClean="0"/>
              <a:t>结论← 前提：</a:t>
            </a:r>
          </a:p>
          <a:p>
            <a:r>
              <a:rPr lang="zh-CN" altLang="zh-CN" dirty="0" smtClean="0"/>
              <a:t>可以写成：</a:t>
            </a:r>
          </a:p>
          <a:p>
            <a:r>
              <a:rPr lang="zh-CN" altLang="zh-CN" dirty="0" smtClean="0"/>
              <a:t>结论←前提，</a:t>
            </a:r>
            <a:r>
              <a:rPr lang="en-US" altLang="zh-CN" dirty="0" smtClean="0"/>
              <a:t>not </a:t>
            </a:r>
            <a:r>
              <a:rPr lang="zh-CN" altLang="en-US" dirty="0" smtClean="0"/>
              <a:t>证据</a:t>
            </a:r>
            <a:r>
              <a:rPr lang="en-US" altLang="zh-CN" dirty="0" smtClean="0"/>
              <a:t>1</a:t>
            </a:r>
            <a:r>
              <a:rPr lang="zh-CN" altLang="en-US" dirty="0" smtClean="0"/>
              <a:t>的否定，</a:t>
            </a:r>
            <a:r>
              <a:rPr lang="en-US" altLang="zh-CN" dirty="0" smtClean="0"/>
              <a:t>……</a:t>
            </a:r>
            <a:r>
              <a:rPr lang="zh-CN" altLang="en-US" dirty="0" smtClean="0"/>
              <a:t>，</a:t>
            </a:r>
            <a:r>
              <a:rPr lang="en-US" altLang="zh-CN" dirty="0" smtClean="0"/>
              <a:t>not</a:t>
            </a:r>
            <a:r>
              <a:rPr lang="zh-CN" altLang="en-US" dirty="0" smtClean="0"/>
              <a:t>证据</a:t>
            </a:r>
            <a:r>
              <a:rPr lang="en-US" altLang="zh-CN" dirty="0" smtClean="0"/>
              <a:t>n</a:t>
            </a:r>
            <a:r>
              <a:rPr lang="zh-CN" altLang="en-US" dirty="0" smtClean="0"/>
              <a:t>的否定</a:t>
            </a:r>
            <a:endParaRPr lang="zh-CN" altLang="zh-CN" dirty="0" smtClean="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50</a:t>
            </a:fld>
            <a:endParaRPr lang="zh-CN" alt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smtClean="0"/>
              <a:t>一般地，我们可以用一条逻辑规则</a:t>
            </a:r>
          </a:p>
          <a:p>
            <a:pPr>
              <a:buNone/>
            </a:pPr>
            <a:r>
              <a:rPr lang="en-US" altLang="zh-CN" i="1" dirty="0" smtClean="0"/>
              <a:t>	L</a:t>
            </a:r>
            <a:r>
              <a:rPr lang="en-US" altLang="zh-CN" baseline="-25000" dirty="0" smtClean="0"/>
              <a:t>0</a:t>
            </a:r>
            <a:r>
              <a:rPr lang="en-US" altLang="zh-CN" dirty="0" smtClean="0"/>
              <a:t> </a:t>
            </a:r>
            <a:r>
              <a:rPr lang="zh-CN" altLang="zh-CN" dirty="0" smtClean="0"/>
              <a:t>←</a:t>
            </a:r>
            <a:r>
              <a:rPr lang="en-US" altLang="zh-CN" i="1" dirty="0" smtClean="0"/>
              <a:t> L</a:t>
            </a:r>
            <a:r>
              <a:rPr lang="en-US" altLang="zh-CN" baseline="-25000" dirty="0" smtClean="0"/>
              <a:t>1</a:t>
            </a:r>
            <a:r>
              <a:rPr lang="en-US" altLang="zh-CN" i="1" dirty="0" smtClean="0"/>
              <a:t>, . . . , L</a:t>
            </a:r>
            <a:r>
              <a:rPr lang="en-US" altLang="zh-CN" i="1" baseline="-25000" dirty="0" smtClean="0"/>
              <a:t>m</a:t>
            </a:r>
            <a:r>
              <a:rPr lang="en-US" altLang="zh-CN" i="1" dirty="0" smtClean="0"/>
              <a:t>, </a:t>
            </a:r>
            <a:r>
              <a:rPr lang="en-US" altLang="zh-CN" b="1" dirty="0" smtClean="0"/>
              <a:t>not </a:t>
            </a:r>
            <a:r>
              <a:rPr lang="en-US" altLang="zh-CN" i="1" dirty="0" smtClean="0"/>
              <a:t>L</a:t>
            </a:r>
            <a:r>
              <a:rPr lang="en-US" altLang="zh-CN" i="1" baseline="-25000" dirty="0" smtClean="0"/>
              <a:t>m</a:t>
            </a:r>
            <a:r>
              <a:rPr lang="en-US" altLang="zh-CN" baseline="-25000" dirty="0" smtClean="0"/>
              <a:t>+1</a:t>
            </a:r>
            <a:r>
              <a:rPr lang="en-US" altLang="zh-CN" i="1" dirty="0" smtClean="0"/>
              <a:t>, . . . , </a:t>
            </a:r>
            <a:r>
              <a:rPr lang="en-US" altLang="zh-CN" b="1" dirty="0" smtClean="0"/>
              <a:t>not </a:t>
            </a:r>
            <a:r>
              <a:rPr lang="en-US" altLang="zh-CN" i="1" dirty="0" err="1" smtClean="0"/>
              <a:t>L</a:t>
            </a:r>
            <a:r>
              <a:rPr lang="en-US" altLang="zh-CN" i="1" baseline="-25000" dirty="0" err="1" smtClean="0"/>
              <a:t>n</a:t>
            </a:r>
            <a:endParaRPr lang="zh-CN" altLang="zh-CN" dirty="0" smtClean="0"/>
          </a:p>
          <a:p>
            <a:r>
              <a:rPr lang="zh-CN" altLang="zh-CN" dirty="0" smtClean="0"/>
              <a:t>来表示默认规则</a:t>
            </a:r>
          </a:p>
          <a:p>
            <a:pPr>
              <a:buNone/>
            </a:pPr>
            <a:r>
              <a:rPr lang="en-US" altLang="zh-CN" i="1" dirty="0" smtClean="0"/>
              <a:t>	L</a:t>
            </a:r>
            <a:r>
              <a:rPr lang="en-US" altLang="zh-CN" baseline="-25000" dirty="0" smtClean="0"/>
              <a:t>0</a:t>
            </a:r>
            <a:r>
              <a:rPr lang="en-US" altLang="zh-CN" dirty="0" smtClean="0"/>
              <a:t> </a:t>
            </a:r>
            <a:r>
              <a:rPr lang="zh-CN" altLang="zh-CN" dirty="0" smtClean="0"/>
              <a:t>←</a:t>
            </a:r>
            <a:r>
              <a:rPr lang="en-US" altLang="zh-CN" i="1" dirty="0" smtClean="0"/>
              <a:t> L</a:t>
            </a:r>
            <a:r>
              <a:rPr lang="en-US" altLang="zh-CN" baseline="-25000" dirty="0" smtClean="0"/>
              <a:t>1</a:t>
            </a:r>
            <a:r>
              <a:rPr lang="en-US" altLang="zh-CN" dirty="0" smtClean="0"/>
              <a:t>&amp;</a:t>
            </a:r>
            <a:r>
              <a:rPr lang="en-US" altLang="zh-CN" i="1" dirty="0" smtClean="0"/>
              <a:t> . . .</a:t>
            </a:r>
            <a:r>
              <a:rPr lang="en-US" altLang="zh-CN" dirty="0" smtClean="0"/>
              <a:t>&amp;</a:t>
            </a:r>
            <a:r>
              <a:rPr lang="en-US" altLang="zh-CN" i="1" dirty="0" smtClean="0"/>
              <a:t>L</a:t>
            </a:r>
            <a:r>
              <a:rPr lang="en-US" altLang="zh-CN" i="1" baseline="-25000" dirty="0" smtClean="0"/>
              <a:t>m</a:t>
            </a:r>
            <a:r>
              <a:rPr lang="zh-CN" altLang="zh-CN" dirty="0" smtClean="0"/>
              <a:t>：</a:t>
            </a:r>
            <a:r>
              <a:rPr lang="en-US" altLang="zh-CN" dirty="0" smtClean="0"/>
              <a:t>-</a:t>
            </a:r>
            <a:r>
              <a:rPr lang="en-US" altLang="zh-CN" i="1" dirty="0" smtClean="0"/>
              <a:t>L</a:t>
            </a:r>
            <a:r>
              <a:rPr lang="en-US" altLang="zh-CN" i="1" baseline="-25000" dirty="0" smtClean="0"/>
              <a:t>m</a:t>
            </a:r>
            <a:r>
              <a:rPr lang="en-US" altLang="zh-CN" baseline="-25000" dirty="0" smtClean="0"/>
              <a:t>+1</a:t>
            </a:r>
            <a:r>
              <a:rPr lang="en-US" altLang="zh-CN" i="1" dirty="0" smtClean="0"/>
              <a:t>, . . . , -</a:t>
            </a:r>
            <a:r>
              <a:rPr lang="en-US" altLang="zh-CN" i="1" dirty="0" err="1" smtClean="0"/>
              <a:t>L</a:t>
            </a:r>
            <a:r>
              <a:rPr lang="en-US" altLang="zh-CN" i="1" baseline="-25000" dirty="0" err="1" smtClean="0"/>
              <a:t>n</a:t>
            </a:r>
            <a:r>
              <a:rPr lang="en-US" altLang="zh-CN" dirty="0" smtClean="0"/>
              <a:t>		</a:t>
            </a:r>
          </a:p>
          <a:p>
            <a:pPr>
              <a:buNone/>
            </a:pPr>
            <a:r>
              <a:rPr lang="zh-CN" altLang="zh-CN" dirty="0" smtClean="0"/>
              <a:t>其中</a:t>
            </a:r>
            <a:r>
              <a:rPr lang="en-US" altLang="zh-CN" dirty="0" smtClean="0"/>
              <a:t>-</a:t>
            </a:r>
            <a:r>
              <a:rPr lang="en-US" altLang="zh-CN" i="1" dirty="0" smtClean="0"/>
              <a:t>L</a:t>
            </a:r>
            <a:r>
              <a:rPr lang="en-US" altLang="zh-CN" i="1" baseline="-25000" dirty="0" smtClean="0"/>
              <a:t>i</a:t>
            </a:r>
            <a:r>
              <a:rPr lang="zh-CN" altLang="zh-CN" dirty="0" smtClean="0"/>
              <a:t>是</a:t>
            </a:r>
            <a:r>
              <a:rPr lang="en-US" altLang="zh-CN" i="1" dirty="0" smtClean="0"/>
              <a:t>L</a:t>
            </a:r>
            <a:r>
              <a:rPr lang="en-US" altLang="zh-CN" i="1" baseline="-25000" dirty="0" smtClean="0"/>
              <a:t>i</a:t>
            </a:r>
            <a:r>
              <a:rPr lang="zh-CN" altLang="zh-CN" dirty="0" smtClean="0"/>
              <a:t>的补（原子</a:t>
            </a:r>
            <a:r>
              <a:rPr lang="en-US" altLang="zh-CN" dirty="0" smtClean="0"/>
              <a:t>A</a:t>
            </a:r>
            <a:r>
              <a:rPr lang="zh-CN" altLang="zh-CN" dirty="0" smtClean="0"/>
              <a:t>的补是￢</a:t>
            </a:r>
            <a:r>
              <a:rPr lang="en-US" altLang="zh-CN" dirty="0" smtClean="0"/>
              <a:t>A</a:t>
            </a:r>
            <a:r>
              <a:rPr lang="zh-CN" altLang="zh-CN" dirty="0" smtClean="0"/>
              <a:t>，而文字￢</a:t>
            </a:r>
            <a:r>
              <a:rPr lang="en-US" altLang="zh-CN" dirty="0" smtClean="0"/>
              <a:t>A</a:t>
            </a:r>
            <a:r>
              <a:rPr lang="zh-CN" altLang="zh-CN" dirty="0" smtClean="0"/>
              <a:t>的补则是</a:t>
            </a:r>
            <a:r>
              <a:rPr lang="en-US" altLang="zh-CN" dirty="0" smtClean="0"/>
              <a:t>A</a:t>
            </a:r>
            <a:r>
              <a:rPr lang="zh-CN" altLang="zh-CN" dirty="0" smtClean="0"/>
              <a:t>）。</a:t>
            </a:r>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51</a:t>
            </a:fld>
            <a:endParaRPr lang="zh-CN" alt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r>
              <a:rPr lang="zh-CN" altLang="zh-CN" dirty="0" smtClean="0"/>
              <a:t>一条默认规则能够被一个理论应用，如果它的前提被这个理论蕴含，而且它的证据都和这个理论一致。默认规则的应用会给理论带来新的后承集，把这个理论和后承集并在一起得到一个新的理论。其它的默认规则然后又可以再应用到这个新理论。如果再也没有什么默认规则能够被应用到新的理论上，这个新的理论就叫做默认理论的一个扩张。应用默认规则的不同顺序可能会带来不同的扩张。</a:t>
            </a:r>
          </a:p>
          <a:p>
            <a:r>
              <a:rPr lang="zh-CN" altLang="zh-CN" dirty="0" smtClean="0"/>
              <a:t>一个默认理论如果能用回答集编程的方法改写，那么求它的扩张</a:t>
            </a:r>
            <a:r>
              <a:rPr lang="zh-CN" altLang="en-US" dirty="0" smtClean="0"/>
              <a:t>，</a:t>
            </a:r>
            <a:r>
              <a:rPr lang="zh-CN" altLang="zh-CN" dirty="0" smtClean="0"/>
              <a:t>相应地就变成了求这个程序的回答集。</a:t>
            </a:r>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52</a:t>
            </a:fld>
            <a:endParaRPr lang="zh-CN" alt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dirty="0" smtClean="0"/>
              <a:t>例子，尼克松。</a:t>
            </a:r>
            <a:endParaRPr lang="en-US" altLang="zh-CN" dirty="0" smtClean="0"/>
          </a:p>
          <a:p>
            <a:endParaRPr lang="en-US" altLang="zh-CN" dirty="0" smtClean="0"/>
          </a:p>
          <a:p>
            <a:endParaRPr lang="zh-CN" altLang="zh-CN" dirty="0" smtClean="0"/>
          </a:p>
          <a:p>
            <a:r>
              <a:rPr lang="zh-CN" altLang="zh-CN" dirty="0" smtClean="0"/>
              <a:t>这个默认理论有两个扩张，先应用左边的规则使得新理论包含</a:t>
            </a:r>
            <a:r>
              <a:rPr lang="en-US" altLang="zh-CN" dirty="0" smtClean="0"/>
              <a:t>{</a:t>
            </a:r>
            <a:r>
              <a:rPr lang="zh-CN" altLang="zh-CN" dirty="0" smtClean="0"/>
              <a:t>￢</a:t>
            </a:r>
            <a:r>
              <a:rPr lang="en-US" altLang="zh-CN" i="1" dirty="0" smtClean="0"/>
              <a:t>Pacifist(Nixon)</a:t>
            </a:r>
            <a:r>
              <a:rPr lang="en-US" altLang="zh-CN" dirty="0" smtClean="0"/>
              <a:t>}</a:t>
            </a:r>
            <a:r>
              <a:rPr lang="zh-CN" altLang="zh-CN" dirty="0" smtClean="0"/>
              <a:t>，这时另一条规则就再不能适用。而先应用右边的规则使得新理论包含</a:t>
            </a:r>
            <a:r>
              <a:rPr lang="en-US" altLang="zh-CN" dirty="0" smtClean="0"/>
              <a:t>{</a:t>
            </a:r>
            <a:r>
              <a:rPr lang="en-US" altLang="zh-CN" i="1" dirty="0" smtClean="0"/>
              <a:t>Pacifist(Nixon)</a:t>
            </a:r>
            <a:r>
              <a:rPr lang="en-US" altLang="zh-CN" dirty="0" smtClean="0"/>
              <a:t>}</a:t>
            </a:r>
            <a:r>
              <a:rPr lang="zh-CN" altLang="zh-CN" dirty="0" smtClean="0"/>
              <a:t>使得左边的规则不能适用。</a:t>
            </a:r>
          </a:p>
          <a:p>
            <a:endParaRPr lang="zh-CN" altLang="en-US" dirty="0" smtClean="0"/>
          </a:p>
          <a:p>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53</a:t>
            </a:fld>
            <a:endParaRPr lang="zh-CN" altLang="en-US"/>
          </a:p>
        </p:txBody>
      </p:sp>
      <p:pic>
        <p:nvPicPr>
          <p:cNvPr id="5" name="图片 4" descr="&#10;\left\langle&#10;\left\{&#10;\frac{Republican(X):\neg Pacifist(X)}{\neg Pacifist(X)},&#10;\frac{Quaker(X):Pacifist(X)}{Pacifist(X)}&#10;\right\},&#10;\left\{Republican(Nixon), Quaker(Nixon)\right\}&#10;\right\rangle&#10;"/>
          <p:cNvPicPr/>
          <p:nvPr/>
        </p:nvPicPr>
        <p:blipFill>
          <a:blip r:embed="rId2" cstate="print"/>
          <a:srcRect/>
          <a:stretch>
            <a:fillRect/>
          </a:stretch>
        </p:blipFill>
        <p:spPr bwMode="auto">
          <a:xfrm>
            <a:off x="0" y="2214554"/>
            <a:ext cx="9144000" cy="10001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zh-CN" altLang="zh-CN" dirty="0" smtClean="0"/>
              <a:t>改写成回答集编程的逻辑程序：</a:t>
            </a:r>
          </a:p>
          <a:p>
            <a:r>
              <a:rPr lang="en-US" altLang="zh-CN" i="1" dirty="0" smtClean="0"/>
              <a:t>Republican(Nixon)</a:t>
            </a:r>
            <a:r>
              <a:rPr lang="zh-CN" altLang="zh-CN" dirty="0" smtClean="0"/>
              <a:t>←</a:t>
            </a:r>
          </a:p>
          <a:p>
            <a:r>
              <a:rPr lang="en-US" altLang="zh-CN" i="1" dirty="0" smtClean="0"/>
              <a:t>Quaker(Nixon)</a:t>
            </a:r>
            <a:r>
              <a:rPr lang="en-US" altLang="zh-CN" dirty="0" smtClean="0"/>
              <a:t> </a:t>
            </a:r>
            <a:r>
              <a:rPr lang="zh-CN" altLang="zh-CN" dirty="0" smtClean="0"/>
              <a:t>←</a:t>
            </a:r>
          </a:p>
          <a:p>
            <a:r>
              <a:rPr lang="zh-CN" altLang="zh-CN" dirty="0" smtClean="0"/>
              <a:t>￢</a:t>
            </a:r>
            <a:r>
              <a:rPr lang="en-US" altLang="zh-CN" i="1" dirty="0" smtClean="0"/>
              <a:t>Pacifist(X)</a:t>
            </a:r>
            <a:r>
              <a:rPr lang="en-US" altLang="zh-CN" dirty="0" smtClean="0"/>
              <a:t> </a:t>
            </a:r>
            <a:r>
              <a:rPr lang="zh-CN" altLang="zh-CN" dirty="0" smtClean="0"/>
              <a:t>←</a:t>
            </a:r>
            <a:r>
              <a:rPr lang="en-US" altLang="zh-CN" i="1" dirty="0" smtClean="0"/>
              <a:t>Republican(X), not Pacifist(X)</a:t>
            </a:r>
            <a:endParaRPr lang="zh-CN" altLang="zh-CN" dirty="0" smtClean="0"/>
          </a:p>
          <a:p>
            <a:r>
              <a:rPr lang="en-US" altLang="zh-CN" i="1" dirty="0" smtClean="0"/>
              <a:t>Pacifist(X)</a:t>
            </a:r>
            <a:r>
              <a:rPr lang="en-US" altLang="zh-CN" dirty="0" smtClean="0"/>
              <a:t> </a:t>
            </a:r>
            <a:r>
              <a:rPr lang="zh-CN" altLang="zh-CN" dirty="0" smtClean="0"/>
              <a:t>←</a:t>
            </a:r>
            <a:r>
              <a:rPr lang="en-US" altLang="zh-CN" i="1" dirty="0" smtClean="0"/>
              <a:t>Quaker(X), not </a:t>
            </a:r>
            <a:r>
              <a:rPr lang="zh-CN" altLang="zh-CN" dirty="0" smtClean="0"/>
              <a:t>￢</a:t>
            </a:r>
            <a:r>
              <a:rPr lang="en-US" altLang="zh-CN" i="1" dirty="0" smtClean="0"/>
              <a:t>Pacifist(X)</a:t>
            </a:r>
            <a:endParaRPr lang="zh-CN" altLang="zh-CN" dirty="0" smtClean="0"/>
          </a:p>
          <a:p>
            <a:r>
              <a:rPr lang="zh-CN" altLang="zh-CN" dirty="0" smtClean="0"/>
              <a:t>这个逻辑程序的所有文字的集合是</a:t>
            </a:r>
            <a:r>
              <a:rPr lang="en-US" altLang="zh-CN" dirty="0" smtClean="0"/>
              <a:t>{</a:t>
            </a:r>
            <a:r>
              <a:rPr lang="en-US" altLang="zh-CN" i="1" dirty="0" smtClean="0"/>
              <a:t> Republican(Nixon), </a:t>
            </a:r>
            <a:r>
              <a:rPr lang="zh-CN" altLang="zh-CN" dirty="0" smtClean="0"/>
              <a:t>￢</a:t>
            </a:r>
            <a:r>
              <a:rPr lang="en-US" altLang="zh-CN" i="1" dirty="0" smtClean="0"/>
              <a:t>Republican(Nixon), Pacifist(Nixon), </a:t>
            </a:r>
            <a:r>
              <a:rPr lang="zh-CN" altLang="zh-CN" dirty="0" smtClean="0"/>
              <a:t>￢</a:t>
            </a:r>
            <a:r>
              <a:rPr lang="en-US" altLang="zh-CN" i="1" dirty="0" smtClean="0"/>
              <a:t>Pacifist(Nixon), Quaker(Nixon), </a:t>
            </a:r>
            <a:r>
              <a:rPr lang="zh-CN" altLang="zh-CN" dirty="0" smtClean="0"/>
              <a:t>￢</a:t>
            </a:r>
            <a:r>
              <a:rPr lang="en-US" altLang="zh-CN" i="1" dirty="0" smtClean="0"/>
              <a:t>Quaker(Nixon)</a:t>
            </a:r>
            <a:r>
              <a:rPr lang="en-US" altLang="zh-CN" dirty="0" smtClean="0"/>
              <a:t>}</a:t>
            </a:r>
            <a:endParaRPr lang="zh-CN" altLang="zh-CN" dirty="0" smtClean="0"/>
          </a:p>
          <a:p>
            <a:r>
              <a:rPr lang="zh-CN" altLang="zh-CN" dirty="0" smtClean="0"/>
              <a:t>两个回答集：</a:t>
            </a:r>
            <a:r>
              <a:rPr lang="en-US" altLang="zh-CN" dirty="0" smtClean="0"/>
              <a:t>{</a:t>
            </a:r>
            <a:r>
              <a:rPr lang="en-US" altLang="zh-CN" i="1" dirty="0" smtClean="0"/>
              <a:t>Republican(Nixon), Quaker(Nixon),</a:t>
            </a:r>
            <a:r>
              <a:rPr lang="en-US" altLang="zh-CN" dirty="0" smtClean="0"/>
              <a:t> </a:t>
            </a:r>
            <a:r>
              <a:rPr lang="zh-CN" altLang="zh-CN" dirty="0" smtClean="0"/>
              <a:t>￢</a:t>
            </a:r>
            <a:r>
              <a:rPr lang="en-US" altLang="zh-CN" i="1" dirty="0" smtClean="0"/>
              <a:t>Pacifist(Nixon)</a:t>
            </a:r>
            <a:r>
              <a:rPr lang="en-US" altLang="zh-CN" dirty="0" smtClean="0"/>
              <a:t>}</a:t>
            </a:r>
            <a:endParaRPr lang="zh-CN" altLang="zh-CN" dirty="0" smtClean="0"/>
          </a:p>
          <a:p>
            <a:r>
              <a:rPr lang="en-US" altLang="zh-CN" dirty="0" smtClean="0"/>
              <a:t>{</a:t>
            </a:r>
            <a:r>
              <a:rPr lang="en-US" altLang="zh-CN" i="1" dirty="0" smtClean="0"/>
              <a:t>Republican(Nixon), Quaker(Nixon),</a:t>
            </a:r>
            <a:r>
              <a:rPr lang="en-US" altLang="zh-CN" dirty="0" smtClean="0"/>
              <a:t> </a:t>
            </a:r>
            <a:r>
              <a:rPr lang="en-US" altLang="zh-CN" i="1" dirty="0" smtClean="0"/>
              <a:t>Pacifist(Nixon)</a:t>
            </a:r>
            <a:r>
              <a:rPr lang="en-US" altLang="zh-CN" dirty="0" smtClean="0"/>
              <a:t>}</a:t>
            </a:r>
            <a:r>
              <a:rPr lang="zh-CN" altLang="zh-CN" dirty="0" smtClean="0"/>
              <a:t>。</a:t>
            </a:r>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54</a:t>
            </a:fld>
            <a:endParaRPr lang="zh-CN" alt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sz="7200" dirty="0" smtClean="0"/>
              <a:t>结束，谢谢</a:t>
            </a:r>
            <a:endParaRPr lang="zh-CN" altLang="en-US" sz="7200"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55</a:t>
            </a:fld>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844" y="274638"/>
            <a:ext cx="8543956" cy="1143000"/>
          </a:xfrm>
        </p:spPr>
        <p:txBody>
          <a:bodyPr>
            <a:normAutofit fontScale="90000"/>
          </a:bodyPr>
          <a:lstStyle/>
          <a:p>
            <a:r>
              <a:rPr lang="zh-CN" altLang="en-US" dirty="0" smtClean="0"/>
              <a:t>回答集编程</a:t>
            </a:r>
            <a:r>
              <a:rPr lang="en-US" altLang="zh-CN" dirty="0" smtClean="0"/>
              <a:t/>
            </a:r>
            <a:br>
              <a:rPr lang="en-US" altLang="zh-CN" dirty="0" smtClean="0"/>
            </a:br>
            <a:r>
              <a:rPr lang="zh-CN" altLang="en-US" dirty="0" smtClean="0"/>
              <a:t>（</a:t>
            </a:r>
            <a:r>
              <a:rPr lang="en-US" altLang="zh-CN" dirty="0" smtClean="0"/>
              <a:t>answer set programming, asp</a:t>
            </a:r>
            <a:r>
              <a:rPr lang="zh-CN" altLang="en-US" dirty="0" smtClean="0"/>
              <a:t>）</a:t>
            </a:r>
            <a:endParaRPr lang="zh-CN" altLang="en-US" dirty="0"/>
          </a:p>
        </p:txBody>
      </p:sp>
      <p:sp>
        <p:nvSpPr>
          <p:cNvPr id="3" name="内容占位符 2"/>
          <p:cNvSpPr>
            <a:spLocks noGrp="1"/>
          </p:cNvSpPr>
          <p:nvPr>
            <p:ph idx="1"/>
          </p:nvPr>
        </p:nvSpPr>
        <p:spPr>
          <a:xfrm>
            <a:off x="457200" y="1600200"/>
            <a:ext cx="8229600" cy="5043510"/>
          </a:xfrm>
        </p:spPr>
        <p:txBody>
          <a:bodyPr>
            <a:normAutofit fontScale="77500" lnSpcReduction="20000"/>
          </a:bodyPr>
          <a:lstStyle/>
          <a:p>
            <a:r>
              <a:rPr lang="zh-CN" altLang="zh-CN" dirty="0" smtClean="0"/>
              <a:t>这里要介绍的是回答集编程（</a:t>
            </a:r>
            <a:r>
              <a:rPr lang="en-US" altLang="zh-CN" dirty="0" smtClean="0"/>
              <a:t>answer set programming</a:t>
            </a:r>
            <a:r>
              <a:rPr lang="zh-CN" altLang="zh-CN" dirty="0" smtClean="0"/>
              <a:t>）。</a:t>
            </a:r>
          </a:p>
          <a:p>
            <a:r>
              <a:rPr lang="zh-CN" altLang="zh-CN" dirty="0" smtClean="0"/>
              <a:t>回答集编程是一种陈述编程（</a:t>
            </a:r>
            <a:r>
              <a:rPr lang="en-US" altLang="zh-CN" dirty="0" smtClean="0"/>
              <a:t>declarative programming</a:t>
            </a:r>
            <a:r>
              <a:rPr lang="zh-CN" altLang="zh-CN" dirty="0" smtClean="0"/>
              <a:t>），起源于一些用搜索算法来解答的问题。</a:t>
            </a:r>
          </a:p>
          <a:p>
            <a:pPr lvl="1">
              <a:buNone/>
            </a:pPr>
            <a:r>
              <a:rPr lang="zh-CN" altLang="zh-CN" dirty="0" smtClean="0"/>
              <a:t>陈述编程：</a:t>
            </a:r>
            <a:r>
              <a:rPr lang="en-US" altLang="zh-CN" dirty="0" smtClean="0"/>
              <a:t/>
            </a:r>
            <a:br>
              <a:rPr lang="en-US" altLang="zh-CN" dirty="0" smtClean="0"/>
            </a:br>
            <a:r>
              <a:rPr lang="en-US" altLang="zh-CN" dirty="0" smtClean="0"/>
              <a:t>A program that describes what computation should be performed and not how to compute it</a:t>
            </a:r>
            <a:r>
              <a:rPr lang="zh-CN" altLang="zh-CN" dirty="0" smtClean="0"/>
              <a:t>； </a:t>
            </a:r>
          </a:p>
          <a:p>
            <a:pPr lvl="1">
              <a:buNone/>
            </a:pPr>
            <a:r>
              <a:rPr lang="en-US" altLang="zh-CN" dirty="0" smtClean="0"/>
              <a:t>	A language with a clear correspondence to mathematical logic. </a:t>
            </a:r>
            <a:endParaRPr lang="zh-CN" altLang="zh-CN" dirty="0" smtClean="0"/>
          </a:p>
          <a:p>
            <a:pPr lvl="1">
              <a:buNone/>
            </a:pPr>
            <a:r>
              <a:rPr lang="zh-CN" altLang="zh-CN" dirty="0" smtClean="0"/>
              <a:t>搜索算法：</a:t>
            </a:r>
          </a:p>
          <a:p>
            <a:pPr lvl="1">
              <a:buNone/>
            </a:pPr>
            <a:r>
              <a:rPr lang="en-US" altLang="zh-CN" dirty="0" smtClean="0"/>
              <a:t>	</a:t>
            </a:r>
            <a:r>
              <a:rPr lang="zh-CN" altLang="zh-CN" dirty="0" smtClean="0"/>
              <a:t>搜索算法指的是把问题作为输入，对它的一系列可能的解答作评估之后选出某个回答作为输出的算法。</a:t>
            </a:r>
            <a:endParaRPr lang="en-US" altLang="zh-CN" dirty="0" smtClean="0"/>
          </a:p>
          <a:p>
            <a:pPr lvl="1">
              <a:buNone/>
            </a:pPr>
            <a:r>
              <a:rPr lang="en-US" altLang="zh-CN" dirty="0" smtClean="0"/>
              <a:t>	</a:t>
            </a:r>
            <a:r>
              <a:rPr lang="zh-CN" altLang="zh-CN" dirty="0" smtClean="0"/>
              <a:t>一个问题的所有可能的解答形成的集合叫做它的搜索空间（search space）。</a:t>
            </a:r>
          </a:p>
          <a:p>
            <a:r>
              <a:rPr lang="zh-CN" altLang="zh-CN" dirty="0" smtClean="0"/>
              <a:t>回答集编程是基于回答集（又有叫做稳定模型stable model）语义的编程方法。在回答集编程中，搜索问题归约为计算这些问题的回答集。</a:t>
            </a:r>
            <a:endParaRPr lang="zh-CN" altLang="en-US"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6</a:t>
            </a:fld>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历史 </a:t>
            </a:r>
            <a:endParaRPr lang="zh-CN" altLang="en-US" dirty="0"/>
          </a:p>
        </p:txBody>
      </p:sp>
      <p:sp>
        <p:nvSpPr>
          <p:cNvPr id="3" name="内容占位符 2"/>
          <p:cNvSpPr>
            <a:spLocks noGrp="1"/>
          </p:cNvSpPr>
          <p:nvPr>
            <p:ph idx="1"/>
          </p:nvPr>
        </p:nvSpPr>
        <p:spPr>
          <a:xfrm>
            <a:off x="457200" y="1214422"/>
            <a:ext cx="8229600" cy="5429288"/>
          </a:xfrm>
        </p:spPr>
        <p:txBody>
          <a:bodyPr>
            <a:normAutofit fontScale="62500" lnSpcReduction="20000"/>
          </a:bodyPr>
          <a:lstStyle/>
          <a:p>
            <a:r>
              <a:rPr lang="zh-CN" altLang="zh-CN" dirty="0" smtClean="0"/>
              <a:t>早期回答集编程的例子有由Dimopoulos, Nebel和Köhler所提出的“计划方法（planning method）”</a:t>
            </a:r>
            <a:r>
              <a:rPr lang="en-US" altLang="zh-CN" dirty="0" smtClean="0"/>
              <a:t>[1]</a:t>
            </a:r>
            <a:r>
              <a:rPr lang="zh-CN" altLang="zh-CN" dirty="0" smtClean="0"/>
              <a:t>。这项研究基于计划和稳定模型</a:t>
            </a:r>
            <a:r>
              <a:rPr lang="zh-CN" altLang="en-US" dirty="0" smtClean="0"/>
              <a:t>之间</a:t>
            </a:r>
            <a:r>
              <a:rPr lang="zh-CN" altLang="zh-CN" dirty="0" smtClean="0"/>
              <a:t>的关系</a:t>
            </a:r>
            <a:r>
              <a:rPr lang="en-US" altLang="zh-CN" dirty="0" smtClean="0"/>
              <a:t>[2]</a:t>
            </a:r>
            <a:r>
              <a:rPr lang="zh-CN" altLang="zh-CN" dirty="0" smtClean="0"/>
              <a:t> 。</a:t>
            </a:r>
            <a:endParaRPr lang="en-US" altLang="zh-CN" dirty="0" smtClean="0"/>
          </a:p>
          <a:p>
            <a:r>
              <a:rPr lang="zh-CN" altLang="zh-CN" dirty="0" smtClean="0"/>
              <a:t>Soininen和Niemelä应用回答集编程方法到产品设置问题（problem of product configuration）</a:t>
            </a:r>
            <a:r>
              <a:rPr lang="en-US" altLang="zh-CN" dirty="0" smtClean="0"/>
              <a:t>[3]</a:t>
            </a:r>
            <a:r>
              <a:rPr lang="zh-CN" altLang="zh-CN" dirty="0" smtClean="0"/>
              <a:t>。</a:t>
            </a:r>
            <a:endParaRPr lang="en-US" altLang="zh-CN" dirty="0" smtClean="0"/>
          </a:p>
          <a:p>
            <a:r>
              <a:rPr lang="zh-CN" altLang="zh-CN" dirty="0" smtClean="0"/>
              <a:t>第一次确定地用“answer set programming”这个术语的是Marek和Truszczyński</a:t>
            </a:r>
            <a:r>
              <a:rPr lang="en-US" altLang="zh-CN" dirty="0" smtClean="0"/>
              <a:t>[4]</a:t>
            </a:r>
            <a:r>
              <a:rPr lang="zh-CN" altLang="zh-CN" dirty="0" smtClean="0"/>
              <a:t>。</a:t>
            </a:r>
            <a:endParaRPr lang="en-US" altLang="zh-CN" dirty="0" smtClean="0"/>
          </a:p>
          <a:p>
            <a:endParaRPr lang="zh-CN" altLang="zh-CN" dirty="0" smtClean="0"/>
          </a:p>
          <a:p>
            <a:pPr lvl="1">
              <a:buNone/>
            </a:pPr>
            <a:r>
              <a:rPr lang="en-US" altLang="zh-CN" dirty="0" smtClean="0"/>
              <a:t>[1]</a:t>
            </a:r>
            <a:r>
              <a:rPr lang="zh-CN" altLang="zh-CN" dirty="0" smtClean="0"/>
              <a:t>Y. Dimopoulos, </a:t>
            </a:r>
            <a:r>
              <a:rPr lang="zh-CN" altLang="zh-CN" u="sng" dirty="0" smtClean="0">
                <a:hlinkClick r:id="rId2" tooltip="Bernhard Nebel"/>
              </a:rPr>
              <a:t>B. Nebel</a:t>
            </a:r>
            <a:r>
              <a:rPr lang="zh-CN" altLang="zh-CN" dirty="0" smtClean="0"/>
              <a:t> and J. Köhler [1997] </a:t>
            </a:r>
            <a:r>
              <a:rPr lang="zh-CN" altLang="zh-CN" i="1" u="sng" dirty="0" smtClean="0">
                <a:hlinkClick r:id="rId3"/>
              </a:rPr>
              <a:t>Encoding planning problems in non-monotonic logic programs.</a:t>
            </a:r>
            <a:r>
              <a:rPr lang="zh-CN" altLang="zh-CN" dirty="0" smtClean="0"/>
              <a:t> In: Proceedings of ECP-97, Springer Verlag, pages 273-285. Institut fuer Infomatik, Universitaet Freiburg.</a:t>
            </a:r>
          </a:p>
          <a:p>
            <a:pPr lvl="1">
              <a:buNone/>
            </a:pPr>
            <a:r>
              <a:rPr lang="en-US" altLang="zh-CN" dirty="0" smtClean="0"/>
              <a:t>[2]</a:t>
            </a:r>
            <a:r>
              <a:rPr lang="zh-CN" altLang="zh-CN" dirty="0" smtClean="0"/>
              <a:t>V.S.Subrahmanian and C. Zaniolo [1995] </a:t>
            </a:r>
            <a:r>
              <a:rPr lang="zh-CN" altLang="zh-CN" i="1" u="sng" dirty="0" smtClean="0">
                <a:hlinkClick r:id="rId4"/>
              </a:rPr>
              <a:t>Relating stable models and AI planning domains.</a:t>
            </a:r>
            <a:r>
              <a:rPr lang="zh-CN" altLang="zh-CN" dirty="0" smtClean="0"/>
              <a:t> In: Proceedings of ICLP-95, pages 233-247.</a:t>
            </a:r>
          </a:p>
          <a:p>
            <a:pPr lvl="1">
              <a:buNone/>
            </a:pPr>
            <a:r>
              <a:rPr lang="en-US" altLang="zh-CN" dirty="0" smtClean="0"/>
              <a:t>[3]</a:t>
            </a:r>
            <a:r>
              <a:rPr lang="zh-CN" altLang="zh-CN" dirty="0" smtClean="0"/>
              <a:t>T. Soininen and I. Niemelä [1998] </a:t>
            </a:r>
            <a:r>
              <a:rPr lang="zh-CN" altLang="zh-CN" i="1" u="sng" dirty="0" smtClean="0">
                <a:hlinkClick r:id="rId5"/>
              </a:rPr>
              <a:t>Formalizing configuration knowledge using rules with choices.</a:t>
            </a:r>
            <a:r>
              <a:rPr lang="zh-CN" altLang="zh-CN" dirty="0" smtClean="0"/>
              <a:t> Technical Report TKO-B142, Laboratory of Information Processing Science, Helsinki University of Technology.</a:t>
            </a:r>
          </a:p>
          <a:p>
            <a:pPr lvl="1">
              <a:buNone/>
            </a:pPr>
            <a:r>
              <a:rPr lang="en-US" altLang="zh-CN" dirty="0" smtClean="0"/>
              <a:t>[4]</a:t>
            </a:r>
            <a:r>
              <a:rPr lang="zh-CN" altLang="zh-CN" dirty="0" smtClean="0"/>
              <a:t>V. Marek and M. Truszczyński [1999] </a:t>
            </a:r>
            <a:r>
              <a:rPr lang="zh-CN" altLang="zh-CN" i="1" u="sng" dirty="0" smtClean="0">
                <a:hlinkClick r:id="rId6"/>
              </a:rPr>
              <a:t>Stable models and an alternative logic programming paradigm.</a:t>
            </a:r>
            <a:r>
              <a:rPr lang="zh-CN" altLang="zh-CN" dirty="0" smtClean="0"/>
              <a:t> In: The Logic Programming Paradigm: a 25-Year Perspective, Springer Verlag, pages 169-181.</a:t>
            </a:r>
            <a:endParaRPr lang="zh-CN" altLang="zh-CN"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7</a:t>
            </a:fld>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71546"/>
            <a:ext cx="8229600" cy="5054617"/>
          </a:xfrm>
        </p:spPr>
        <p:txBody>
          <a:bodyPr/>
          <a:lstStyle/>
          <a:p>
            <a:r>
              <a:rPr lang="zh-CN" altLang="zh-CN" dirty="0" smtClean="0"/>
              <a:t>我的报告是基于</a:t>
            </a:r>
            <a:r>
              <a:rPr lang="en-US" altLang="zh-CN" dirty="0" err="1" smtClean="0"/>
              <a:t>Chitta</a:t>
            </a:r>
            <a:r>
              <a:rPr lang="en-US" altLang="zh-CN" dirty="0" smtClean="0"/>
              <a:t> </a:t>
            </a:r>
            <a:r>
              <a:rPr lang="en-US" altLang="zh-CN" dirty="0" err="1" smtClean="0"/>
              <a:t>Baral</a:t>
            </a:r>
            <a:r>
              <a:rPr lang="en-US" altLang="zh-CN" dirty="0" smtClean="0"/>
              <a:t> </a:t>
            </a:r>
            <a:r>
              <a:rPr lang="zh-CN" altLang="zh-CN" dirty="0" smtClean="0"/>
              <a:t>的教材</a:t>
            </a:r>
            <a:r>
              <a:rPr lang="en-US" altLang="zh-CN" i="1" dirty="0" smtClean="0"/>
              <a:t>Knowledge Representation, Reasoning and Declarative Problem Solving</a:t>
            </a:r>
          </a:p>
          <a:p>
            <a:r>
              <a:rPr lang="zh-CN" altLang="zh-CN" dirty="0" smtClean="0"/>
              <a:t>和</a:t>
            </a:r>
            <a:r>
              <a:rPr lang="en-US" altLang="zh-CN" dirty="0" err="1" smtClean="0"/>
              <a:t>Gelfond</a:t>
            </a:r>
            <a:r>
              <a:rPr lang="zh-CN" altLang="zh-CN" dirty="0" smtClean="0"/>
              <a:t>、</a:t>
            </a:r>
            <a:r>
              <a:rPr lang="en-US" altLang="zh-CN" dirty="0" err="1" smtClean="0"/>
              <a:t>Lifschitz</a:t>
            </a:r>
            <a:r>
              <a:rPr lang="zh-CN" altLang="zh-CN" dirty="0" smtClean="0"/>
              <a:t>的三篇文章：</a:t>
            </a:r>
            <a:endParaRPr lang="en-US" altLang="zh-CN" dirty="0" smtClean="0"/>
          </a:p>
          <a:p>
            <a:pPr>
              <a:buNone/>
            </a:pPr>
            <a:r>
              <a:rPr lang="en-US" altLang="zh-CN" i="1" dirty="0" smtClean="0"/>
              <a:t>	The Stable Model Semantics for Logic Programming </a:t>
            </a:r>
          </a:p>
          <a:p>
            <a:pPr>
              <a:buNone/>
            </a:pPr>
            <a:r>
              <a:rPr lang="en-US" altLang="zh-CN" i="1" dirty="0" smtClean="0"/>
              <a:t>	Classical Negation in Logic Programs and Disjunctive Databases</a:t>
            </a:r>
          </a:p>
          <a:p>
            <a:pPr>
              <a:buNone/>
            </a:pPr>
            <a:r>
              <a:rPr lang="en-US" altLang="zh-CN" i="1" dirty="0" smtClean="0"/>
              <a:t>	What is Answer Set Programming.</a:t>
            </a:r>
            <a:endParaRPr lang="zh-CN" altLang="zh-CN" i="1" dirty="0"/>
          </a:p>
        </p:txBody>
      </p:sp>
      <p:sp>
        <p:nvSpPr>
          <p:cNvPr id="4" name="灯片编号占位符 3"/>
          <p:cNvSpPr>
            <a:spLocks noGrp="1"/>
          </p:cNvSpPr>
          <p:nvPr>
            <p:ph type="sldNum" sz="quarter" idx="12"/>
          </p:nvPr>
        </p:nvSpPr>
        <p:spPr/>
        <p:txBody>
          <a:bodyPr/>
          <a:lstStyle/>
          <a:p>
            <a:fld id="{16BDE222-18E2-41FD-8A31-87B4FC4B92E1}" type="slidenum">
              <a:rPr lang="zh-CN" altLang="en-US" smtClean="0"/>
              <a:pPr/>
              <a:t>8</a:t>
            </a:fld>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642918"/>
            <a:ext cx="8229600" cy="1143000"/>
          </a:xfrm>
        </p:spPr>
        <p:txBody>
          <a:bodyPr>
            <a:normAutofit fontScale="90000"/>
          </a:bodyPr>
          <a:lstStyle/>
          <a:p>
            <a:r>
              <a:rPr lang="en-US" altLang="zh-CN" sz="6000" dirty="0" err="1" smtClean="0"/>
              <a:t>Chitta</a:t>
            </a:r>
            <a:r>
              <a:rPr lang="en-US" altLang="zh-CN" sz="6000" dirty="0" smtClean="0"/>
              <a:t> </a:t>
            </a:r>
            <a:r>
              <a:rPr lang="en-US" altLang="zh-CN" sz="6000" dirty="0" err="1" smtClean="0"/>
              <a:t>Baral</a:t>
            </a:r>
            <a:r>
              <a:rPr lang="en-US" altLang="zh-CN" dirty="0" smtClean="0"/>
              <a:t/>
            </a:r>
            <a:br>
              <a:rPr lang="en-US" altLang="zh-CN" dirty="0" smtClean="0"/>
            </a:br>
            <a:r>
              <a:rPr lang="en-US" altLang="zh-CN" dirty="0" smtClean="0"/>
              <a:t> </a:t>
            </a:r>
            <a:r>
              <a:rPr lang="en-US" altLang="zh-CN" sz="3100" dirty="0" smtClean="0"/>
              <a:t>http://www.public.asu.edu/~cbaral/</a:t>
            </a:r>
            <a:endParaRPr lang="zh-CN" altLang="en-US" dirty="0"/>
          </a:p>
        </p:txBody>
      </p:sp>
      <p:sp>
        <p:nvSpPr>
          <p:cNvPr id="3" name="内容占位符 2"/>
          <p:cNvSpPr>
            <a:spLocks noGrp="1"/>
          </p:cNvSpPr>
          <p:nvPr>
            <p:ph idx="1"/>
          </p:nvPr>
        </p:nvSpPr>
        <p:spPr>
          <a:xfrm>
            <a:off x="3786182" y="2332037"/>
            <a:ext cx="4686304" cy="4525963"/>
          </a:xfrm>
        </p:spPr>
        <p:txBody>
          <a:bodyPr>
            <a:normAutofit/>
          </a:bodyPr>
          <a:lstStyle/>
          <a:p>
            <a:pPr>
              <a:buNone/>
            </a:pPr>
            <a:r>
              <a:rPr lang="en-US" altLang="zh-CN" dirty="0" smtClean="0"/>
              <a:t>	Professor ,</a:t>
            </a:r>
            <a:r>
              <a:rPr lang="en-US" altLang="zh-CN" b="1" dirty="0" smtClean="0"/>
              <a:t>  </a:t>
            </a:r>
            <a:r>
              <a:rPr lang="en-US" altLang="zh-CN" dirty="0" smtClean="0"/>
              <a:t>Department of Computer Science and Engineering , Ira A. Fulton School of Engineering , Arizona State University </a:t>
            </a:r>
          </a:p>
          <a:p>
            <a:pPr>
              <a:buNone/>
            </a:pPr>
            <a:r>
              <a:rPr lang="en-US" altLang="zh-CN" dirty="0" smtClean="0"/>
              <a:t/>
            </a:r>
            <a:br>
              <a:rPr lang="en-US" altLang="zh-CN" dirty="0" smtClean="0"/>
            </a:br>
            <a:endParaRPr lang="zh-CN" altLang="en-US" dirty="0"/>
          </a:p>
        </p:txBody>
      </p:sp>
      <p:pic>
        <p:nvPicPr>
          <p:cNvPr id="4" name="图片 3" descr="baral.jpg"/>
          <p:cNvPicPr>
            <a:picLocks noChangeAspect="1"/>
          </p:cNvPicPr>
          <p:nvPr/>
        </p:nvPicPr>
        <p:blipFill>
          <a:blip r:embed="rId2" cstate="print"/>
          <a:stretch>
            <a:fillRect/>
          </a:stretch>
        </p:blipFill>
        <p:spPr>
          <a:xfrm>
            <a:off x="1071538" y="2000240"/>
            <a:ext cx="2821127" cy="3286148"/>
          </a:xfrm>
          <a:prstGeom prst="rect">
            <a:avLst/>
          </a:prstGeom>
        </p:spPr>
      </p:pic>
      <p:sp>
        <p:nvSpPr>
          <p:cNvPr id="5" name="灯片编号占位符 4"/>
          <p:cNvSpPr>
            <a:spLocks noGrp="1"/>
          </p:cNvSpPr>
          <p:nvPr>
            <p:ph type="sldNum" sz="quarter" idx="12"/>
          </p:nvPr>
        </p:nvSpPr>
        <p:spPr/>
        <p:txBody>
          <a:bodyPr/>
          <a:lstStyle/>
          <a:p>
            <a:fld id="{16BDE222-18E2-41FD-8A31-87B4FC4B92E1}" type="slidenum">
              <a:rPr lang="zh-CN" altLang="en-US" smtClean="0"/>
              <a:pPr/>
              <a:t>9</a:t>
            </a:fld>
            <a:endParaRPr lang="zh-CN" alt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1999</TotalTime>
  <Words>3660</Words>
  <Application>Microsoft Office PowerPoint</Application>
  <PresentationFormat>全屏显示(4:3)</PresentationFormat>
  <Paragraphs>382</Paragraphs>
  <Slides>55</Slides>
  <Notes>1</Notes>
  <HiddenSlides>0</HiddenSlides>
  <MMClips>0</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Office 主题</vt:lpstr>
      <vt:lpstr>回答集编程简介</vt:lpstr>
      <vt:lpstr>智能是什么？</vt:lpstr>
      <vt:lpstr>人工智能（Artificial intelligence）</vt:lpstr>
      <vt:lpstr>单调性和人的推理</vt:lpstr>
      <vt:lpstr>一种合适的语言应该具备：</vt:lpstr>
      <vt:lpstr>回答集编程 （answer set programming, asp）</vt:lpstr>
      <vt:lpstr>历史 </vt:lpstr>
      <vt:lpstr>幻灯片 8</vt:lpstr>
      <vt:lpstr>Chitta Baral  http://www.public.asu.edu/~cbaral/</vt:lpstr>
      <vt:lpstr>Michael Gelfond  http://www.cs.ttu.edu/~mgelfond/</vt:lpstr>
      <vt:lpstr>Vladimir Lifschitz  http://www.cs.utexas.edu/users/vl/</vt:lpstr>
      <vt:lpstr>幻灯片 12</vt:lpstr>
      <vt:lpstr>AnsProlog *程序的语形</vt:lpstr>
      <vt:lpstr>幻灯片 14</vt:lpstr>
      <vt:lpstr>一个AnsProlog*程序</vt:lpstr>
      <vt:lpstr>ground(rule, language)</vt:lpstr>
      <vt:lpstr>例子</vt:lpstr>
      <vt:lpstr>AnsProlog*程序的种类</vt:lpstr>
      <vt:lpstr>AnsProlog程序</vt:lpstr>
      <vt:lpstr>AnsProlog-not程序</vt:lpstr>
      <vt:lpstr>AnsProlog￢程序</vt:lpstr>
      <vt:lpstr>AnsPrologor程序</vt:lpstr>
      <vt:lpstr>其他的程序</vt:lpstr>
      <vt:lpstr>AnsProlog *程序的语义</vt:lpstr>
      <vt:lpstr>幻灯片 25</vt:lpstr>
      <vt:lpstr>幻灯片 26</vt:lpstr>
      <vt:lpstr>例子</vt:lpstr>
      <vt:lpstr>直观解释</vt:lpstr>
      <vt:lpstr>企鹅的例子</vt:lpstr>
      <vt:lpstr>幻灯片 30</vt:lpstr>
      <vt:lpstr>幻灯片 31</vt:lpstr>
      <vt:lpstr>幻灯片 32</vt:lpstr>
      <vt:lpstr>幻灯片 33</vt:lpstr>
      <vt:lpstr>封闭世界假设</vt:lpstr>
      <vt:lpstr>幻灯片 35</vt:lpstr>
      <vt:lpstr>幻灯片 36</vt:lpstr>
      <vt:lpstr>幻灯片 37</vt:lpstr>
      <vt:lpstr>幻灯片 38</vt:lpstr>
      <vt:lpstr>一些例子</vt:lpstr>
      <vt:lpstr>幻灯片 40</vt:lpstr>
      <vt:lpstr>幻灯片 41</vt:lpstr>
      <vt:lpstr>幻灯片 42</vt:lpstr>
      <vt:lpstr>幻灯片 43</vt:lpstr>
      <vt:lpstr>幻灯片 44</vt:lpstr>
      <vt:lpstr>幻灯片 45</vt:lpstr>
      <vt:lpstr>幻灯片 46</vt:lpstr>
      <vt:lpstr>缺省逻辑</vt:lpstr>
      <vt:lpstr>例子</vt:lpstr>
      <vt:lpstr>幻灯片 49</vt:lpstr>
      <vt:lpstr>幻灯片 50</vt:lpstr>
      <vt:lpstr>幻灯片 51</vt:lpstr>
      <vt:lpstr>幻灯片 52</vt:lpstr>
      <vt:lpstr>幻灯片 53</vt:lpstr>
      <vt:lpstr>幻灯片 54</vt:lpstr>
      <vt:lpstr>幻灯片 55</vt:lpstr>
    </vt:vector>
  </TitlesOfParts>
  <Company>Peking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Mist</dc:creator>
  <cp:lastModifiedBy>Mist</cp:lastModifiedBy>
  <cp:revision>84</cp:revision>
  <dcterms:created xsi:type="dcterms:W3CDTF">2009-12-05T05:50:25Z</dcterms:created>
  <dcterms:modified xsi:type="dcterms:W3CDTF">2009-12-15T12:00:14Z</dcterms:modified>
</cp:coreProperties>
</file>