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4" r:id="rId6"/>
    <p:sldId id="263" r:id="rId7"/>
    <p:sldId id="260" r:id="rId8"/>
    <p:sldId id="262" r:id="rId9"/>
    <p:sldId id="265" r:id="rId10"/>
    <p:sldId id="267" r:id="rId11"/>
    <p:sldId id="261" r:id="rId12"/>
    <p:sldId id="270" r:id="rId13"/>
    <p:sldId id="271" r:id="rId14"/>
    <p:sldId id="269" r:id="rId15"/>
    <p:sldId id="268"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2409372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59758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1019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124614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7268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2237476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691324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051106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80600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516521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4060179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145865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326003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7021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CN" altLang="en-US"/>
              <a:t>单击此处编辑母版标题样式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3798798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025B821-5759-4298-BC54-4A90D45A249C}" type="datetimeFigureOut">
              <a:rPr lang="zh-CN" altLang="en-US" smtClean="0"/>
              <a:t>2019/4/23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789815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25B821-5759-4298-BC54-4A90D45A249C}" type="datetimeFigureOut">
              <a:rPr lang="zh-CN" altLang="en-US" smtClean="0"/>
              <a:t>2019/4/23</a:t>
            </a:fld>
            <a:endParaRPr lang="zh-CN"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4F07D8B-C64C-426A-8C4D-774610777393}" type="slidenum">
              <a:rPr lang="zh-CN" altLang="en-US" smtClean="0"/>
              <a:t>‹#›</a:t>
            </a:fld>
            <a:endParaRPr lang="zh-CN" altLang="en-US"/>
          </a:p>
        </p:txBody>
      </p:sp>
    </p:spTree>
    <p:extLst>
      <p:ext uri="{BB962C8B-B14F-4D97-AF65-F5344CB8AC3E}">
        <p14:creationId xmlns:p14="http://schemas.microsoft.com/office/powerpoint/2010/main" val="2151002382"/>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773256-FF7C-41D8-AE94-3C9C43D5445A}"/>
              </a:ext>
            </a:extLst>
          </p:cNvPr>
          <p:cNvSpPr>
            <a:spLocks noGrp="1"/>
          </p:cNvSpPr>
          <p:nvPr>
            <p:ph type="ctrTitle"/>
          </p:nvPr>
        </p:nvSpPr>
        <p:spPr>
          <a:xfrm>
            <a:off x="1566060" y="1814599"/>
            <a:ext cx="7766936" cy="1646302"/>
          </a:xfrm>
        </p:spPr>
        <p:txBody>
          <a:bodyPr/>
          <a:lstStyle/>
          <a:p>
            <a:r>
              <a:rPr lang="zh-CN" altLang="en-US" dirty="0">
                <a:latin typeface="黑体" panose="02010609060101010101" pitchFamily="49" charset="-122"/>
                <a:ea typeface="黑体" panose="02010609060101010101" pitchFamily="49" charset="-122"/>
              </a:rPr>
              <a:t>中学教学体系中的逻辑学</a:t>
            </a:r>
          </a:p>
        </p:txBody>
      </p:sp>
      <p:sp>
        <p:nvSpPr>
          <p:cNvPr id="3" name="副标题 2">
            <a:extLst>
              <a:ext uri="{FF2B5EF4-FFF2-40B4-BE49-F238E27FC236}">
                <a16:creationId xmlns:a16="http://schemas.microsoft.com/office/drawing/2014/main" id="{81AF4846-D766-4434-B478-D05BBBAEFFE9}"/>
              </a:ext>
            </a:extLst>
          </p:cNvPr>
          <p:cNvSpPr>
            <a:spLocks noGrp="1"/>
          </p:cNvSpPr>
          <p:nvPr>
            <p:ph type="subTitle" idx="1"/>
          </p:nvPr>
        </p:nvSpPr>
        <p:spPr>
          <a:xfrm>
            <a:off x="1507066" y="4050833"/>
            <a:ext cx="7872907" cy="1661709"/>
          </a:xfrm>
        </p:spPr>
        <p:txBody>
          <a:bodyPr>
            <a:normAutofit/>
          </a:bodyPr>
          <a:lstStyle/>
          <a:p>
            <a:endParaRPr lang="en-US" altLang="zh-CN" dirty="0"/>
          </a:p>
          <a:p>
            <a:endParaRPr lang="en-US" altLang="zh-CN" dirty="0"/>
          </a:p>
          <a:p>
            <a:r>
              <a:rPr lang="zh-CN" altLang="en-US" dirty="0"/>
              <a:t>郑植</a:t>
            </a:r>
            <a:endParaRPr lang="en-US" altLang="zh-CN" dirty="0"/>
          </a:p>
          <a:p>
            <a:r>
              <a:rPr lang="en-US" altLang="zh-CN" dirty="0"/>
              <a:t>2019.4.23</a:t>
            </a:r>
            <a:endParaRPr lang="zh-CN" altLang="en-US" dirty="0"/>
          </a:p>
        </p:txBody>
      </p:sp>
    </p:spTree>
    <p:extLst>
      <p:ext uri="{BB962C8B-B14F-4D97-AF65-F5344CB8AC3E}">
        <p14:creationId xmlns:p14="http://schemas.microsoft.com/office/powerpoint/2010/main" val="1346770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en-US" altLang="zh-CN" dirty="0">
                <a:latin typeface="宋体" panose="02010600030101010101" pitchFamily="2" charset="-122"/>
                <a:ea typeface="宋体" panose="02010600030101010101" pitchFamily="2" charset="-122"/>
              </a:rPr>
              <a:t>2017</a:t>
            </a:r>
            <a:r>
              <a:rPr lang="zh-CN" altLang="en-US" dirty="0">
                <a:latin typeface="宋体" panose="02010600030101010101" pitchFamily="2" charset="-122"/>
                <a:ea typeface="宋体" panose="02010600030101010101" pitchFamily="2" charset="-122"/>
              </a:rPr>
              <a:t>年，基于</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普通高中思想政治课程标准（实验）</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普通高中思想政治课程标准</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颁布，</a:t>
            </a:r>
            <a:r>
              <a:rPr lang="en-US" altLang="zh-CN" dirty="0">
                <a:latin typeface="宋体" panose="02010600030101010101" pitchFamily="2" charset="-122"/>
                <a:ea typeface="宋体" panose="02010600030101010101" pitchFamily="2" charset="-122"/>
              </a:rPr>
              <a:t>2019</a:t>
            </a:r>
            <a:r>
              <a:rPr lang="zh-CN" altLang="en-US" dirty="0">
                <a:latin typeface="宋体" panose="02010600030101010101" pitchFamily="2" charset="-122"/>
                <a:ea typeface="宋体" panose="02010600030101010101" pitchFamily="2" charset="-122"/>
              </a:rPr>
              <a:t>年秋季开始全面实施。</a:t>
            </a:r>
            <a:endParaRPr lang="en-US" altLang="zh-CN" dirty="0">
              <a:latin typeface="宋体" panose="02010600030101010101" pitchFamily="2" charset="-122"/>
              <a:ea typeface="宋体" panose="02010600030101010101" pitchFamily="2" charset="-122"/>
            </a:endParaRPr>
          </a:p>
        </p:txBody>
      </p:sp>
      <p:pic>
        <p:nvPicPr>
          <p:cNvPr id="6" name="图片 5">
            <a:extLst>
              <a:ext uri="{FF2B5EF4-FFF2-40B4-BE49-F238E27FC236}">
                <a16:creationId xmlns:a16="http://schemas.microsoft.com/office/drawing/2014/main" id="{017E10C5-185B-45EF-9F76-29A7AF3933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916" y="1880877"/>
            <a:ext cx="7928547" cy="3247714"/>
          </a:xfrm>
          <a:prstGeom prst="rect">
            <a:avLst/>
          </a:prstGeom>
        </p:spPr>
      </p:pic>
    </p:spTree>
    <p:extLst>
      <p:ext uri="{BB962C8B-B14F-4D97-AF65-F5344CB8AC3E}">
        <p14:creationId xmlns:p14="http://schemas.microsoft.com/office/powerpoint/2010/main" val="1110072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4">
            <a:extLst>
              <a:ext uri="{FF2B5EF4-FFF2-40B4-BE49-F238E27FC236}">
                <a16:creationId xmlns:a16="http://schemas.microsoft.com/office/drawing/2014/main" id="{C22C5631-4E7A-4B3B-9014-07D0D2E34AC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3447" y="413830"/>
            <a:ext cx="7052762" cy="2031195"/>
          </a:xfrm>
        </p:spPr>
      </p:pic>
      <p:pic>
        <p:nvPicPr>
          <p:cNvPr id="7" name="图片 6">
            <a:extLst>
              <a:ext uri="{FF2B5EF4-FFF2-40B4-BE49-F238E27FC236}">
                <a16:creationId xmlns:a16="http://schemas.microsoft.com/office/drawing/2014/main" id="{EFB18321-3B58-4AB1-A95A-2E07A7D72C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362" y="2514601"/>
            <a:ext cx="6485505" cy="4179078"/>
          </a:xfrm>
          <a:prstGeom prst="rect">
            <a:avLst/>
          </a:prstGeom>
        </p:spPr>
      </p:pic>
    </p:spTree>
    <p:extLst>
      <p:ext uri="{BB962C8B-B14F-4D97-AF65-F5344CB8AC3E}">
        <p14:creationId xmlns:p14="http://schemas.microsoft.com/office/powerpoint/2010/main" val="1046446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zh-CN" altLang="en-US" dirty="0">
                <a:latin typeface="宋体" panose="02010600030101010101" pitchFamily="2" charset="-122"/>
                <a:ea typeface="宋体" panose="02010600030101010101" pitchFamily="2" charset="-122"/>
              </a:rPr>
              <a:t>基于</a:t>
            </a:r>
            <a:r>
              <a:rPr lang="en-US" altLang="zh-CN" dirty="0">
                <a:latin typeface="宋体" panose="02010600030101010101" pitchFamily="2" charset="-122"/>
                <a:ea typeface="宋体" panose="02010600030101010101" pitchFamily="2" charset="-122"/>
              </a:rPr>
              <a:t>2004</a:t>
            </a:r>
            <a:r>
              <a:rPr lang="zh-CN" altLang="en-US" dirty="0">
                <a:latin typeface="宋体" panose="02010600030101010101" pitchFamily="2" charset="-122"/>
                <a:ea typeface="宋体" panose="02010600030101010101" pitchFamily="2" charset="-122"/>
              </a:rPr>
              <a:t>年课程标准，南京大学张建军主编教材</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科学思维常识</a:t>
            </a:r>
            <a:r>
              <a:rPr lang="en-US" altLang="zh-CN" dirty="0">
                <a:latin typeface="宋体" panose="02010600030101010101" pitchFamily="2" charset="-122"/>
                <a:ea typeface="宋体" panose="02010600030101010101" pitchFamily="2" charset="-122"/>
              </a:rPr>
              <a:t>》</a:t>
            </a:r>
          </a:p>
        </p:txBody>
      </p:sp>
      <p:pic>
        <p:nvPicPr>
          <p:cNvPr id="4" name="图片 3">
            <a:extLst>
              <a:ext uri="{FF2B5EF4-FFF2-40B4-BE49-F238E27FC236}">
                <a16:creationId xmlns:a16="http://schemas.microsoft.com/office/drawing/2014/main" id="{37F0300C-811C-4B0E-8961-67259AD15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2287" y="1042284"/>
            <a:ext cx="3962400" cy="5608320"/>
          </a:xfrm>
          <a:prstGeom prst="rect">
            <a:avLst/>
          </a:prstGeom>
        </p:spPr>
      </p:pic>
    </p:spTree>
    <p:extLst>
      <p:ext uri="{BB962C8B-B14F-4D97-AF65-F5344CB8AC3E}">
        <p14:creationId xmlns:p14="http://schemas.microsoft.com/office/powerpoint/2010/main" val="1867271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4">
            <a:extLst>
              <a:ext uri="{FF2B5EF4-FFF2-40B4-BE49-F238E27FC236}">
                <a16:creationId xmlns:a16="http://schemas.microsoft.com/office/drawing/2014/main" id="{3828FDBD-C83C-44E5-8313-3FE44F6C55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3089" y="-713434"/>
            <a:ext cx="6874807" cy="9730497"/>
          </a:xfrm>
        </p:spPr>
      </p:pic>
      <p:pic>
        <p:nvPicPr>
          <p:cNvPr id="7" name="图片 6">
            <a:extLst>
              <a:ext uri="{FF2B5EF4-FFF2-40B4-BE49-F238E27FC236}">
                <a16:creationId xmlns:a16="http://schemas.microsoft.com/office/drawing/2014/main" id="{386A39D5-51BF-4BDD-A785-96B3607DF7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8464" y="-1998329"/>
            <a:ext cx="8508116" cy="12042256"/>
          </a:xfrm>
          <a:prstGeom prst="rect">
            <a:avLst/>
          </a:prstGeom>
        </p:spPr>
      </p:pic>
    </p:spTree>
    <p:extLst>
      <p:ext uri="{BB962C8B-B14F-4D97-AF65-F5344CB8AC3E}">
        <p14:creationId xmlns:p14="http://schemas.microsoft.com/office/powerpoint/2010/main" val="2477254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7342E54-35FE-4B42-9940-D5FF25B6D1B1}"/>
              </a:ext>
            </a:extLst>
          </p:cNvPr>
          <p:cNvSpPr>
            <a:spLocks noGrp="1"/>
          </p:cNvSpPr>
          <p:nvPr>
            <p:ph idx="1"/>
          </p:nvPr>
        </p:nvSpPr>
        <p:spPr>
          <a:xfrm>
            <a:off x="677334" y="725557"/>
            <a:ext cx="8596668" cy="5605669"/>
          </a:xfrm>
        </p:spPr>
        <p:txBody>
          <a:bodyPr/>
          <a:lstStyle/>
          <a:p>
            <a:r>
              <a:rPr lang="zh-CN" altLang="en-US" dirty="0">
                <a:latin typeface="宋体" panose="02010600030101010101" pitchFamily="2" charset="-122"/>
                <a:ea typeface="宋体" panose="02010600030101010101" pitchFamily="2" charset="-122"/>
              </a:rPr>
              <a:t>知识体系上，提出了如下一种关于思维方法的层级结构，并辨析了三者之间的关系</a:t>
            </a: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着眼点是思维而非逻辑，教授逻辑学知识为传递科学思维的通识理念服务</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如何处理逻辑学的描述性与规范性</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如何处理逻辑学知识的深度与系统性</a:t>
            </a:r>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体现思想政治课的导向型</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意识形态性与科学性的统一</a:t>
            </a:r>
            <a:endParaRPr lang="en-US" altLang="zh-CN" dirty="0">
              <a:latin typeface="宋体" panose="02010600030101010101" pitchFamily="2" charset="-122"/>
              <a:ea typeface="宋体" panose="02010600030101010101" pitchFamily="2" charset="-122"/>
            </a:endParaRPr>
          </a:p>
          <a:p>
            <a:pPr marL="0" indent="0">
              <a:buNone/>
            </a:pP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zh-CN" altLang="en-US" dirty="0">
              <a:latin typeface="宋体" panose="02010600030101010101" pitchFamily="2" charset="-122"/>
              <a:ea typeface="宋体" panose="02010600030101010101" pitchFamily="2" charset="-122"/>
            </a:endParaRPr>
          </a:p>
        </p:txBody>
      </p:sp>
      <p:sp>
        <p:nvSpPr>
          <p:cNvPr id="4" name="矩形 3">
            <a:extLst>
              <a:ext uri="{FF2B5EF4-FFF2-40B4-BE49-F238E27FC236}">
                <a16:creationId xmlns:a16="http://schemas.microsoft.com/office/drawing/2014/main" id="{4E70E415-FB7C-456F-AFDC-DE49F634EC1E}"/>
              </a:ext>
            </a:extLst>
          </p:cNvPr>
          <p:cNvSpPr/>
          <p:nvPr/>
        </p:nvSpPr>
        <p:spPr>
          <a:xfrm>
            <a:off x="2445026" y="3130826"/>
            <a:ext cx="5357191" cy="646044"/>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dirty="0">
                <a:ln w="0"/>
                <a:solidFill>
                  <a:schemeClr val="tx1"/>
                </a:solidFill>
                <a:effectLst>
                  <a:outerShdw blurRad="38100" dist="19050" dir="2700000" algn="tl" rotWithShape="0">
                    <a:schemeClr val="dk1">
                      <a:alpha val="40000"/>
                    </a:schemeClr>
                  </a:outerShdw>
                </a:effectLst>
              </a:rPr>
              <a:t>形式逻辑</a:t>
            </a:r>
          </a:p>
        </p:txBody>
      </p:sp>
      <p:sp>
        <p:nvSpPr>
          <p:cNvPr id="5" name="矩形 4">
            <a:extLst>
              <a:ext uri="{FF2B5EF4-FFF2-40B4-BE49-F238E27FC236}">
                <a16:creationId xmlns:a16="http://schemas.microsoft.com/office/drawing/2014/main" id="{0DA806BE-4105-4AD5-8F1F-CE688CEFA76F}"/>
              </a:ext>
            </a:extLst>
          </p:cNvPr>
          <p:cNvSpPr/>
          <p:nvPr/>
        </p:nvSpPr>
        <p:spPr>
          <a:xfrm>
            <a:off x="3243469" y="2438400"/>
            <a:ext cx="3654287" cy="646044"/>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dirty="0">
                <a:ln w="0"/>
                <a:solidFill>
                  <a:schemeClr val="tx1"/>
                </a:solidFill>
                <a:effectLst>
                  <a:outerShdw blurRad="38100" dist="19050" dir="2700000" algn="tl" rotWithShape="0">
                    <a:schemeClr val="dk1">
                      <a:alpha val="40000"/>
                    </a:schemeClr>
                  </a:outerShdw>
                </a:effectLst>
              </a:rPr>
              <a:t>辩证思维</a:t>
            </a:r>
          </a:p>
        </p:txBody>
      </p:sp>
      <p:sp>
        <p:nvSpPr>
          <p:cNvPr id="6" name="矩形 5">
            <a:extLst>
              <a:ext uri="{FF2B5EF4-FFF2-40B4-BE49-F238E27FC236}">
                <a16:creationId xmlns:a16="http://schemas.microsoft.com/office/drawing/2014/main" id="{1F6BFA15-F7B2-4A07-BFC7-DCAFDB5268D2}"/>
              </a:ext>
            </a:extLst>
          </p:cNvPr>
          <p:cNvSpPr/>
          <p:nvPr/>
        </p:nvSpPr>
        <p:spPr>
          <a:xfrm>
            <a:off x="3912704" y="1726095"/>
            <a:ext cx="2368827" cy="646044"/>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dirty="0">
                <a:ln w="0"/>
                <a:solidFill>
                  <a:schemeClr val="tx1"/>
                </a:solidFill>
                <a:effectLst>
                  <a:outerShdw blurRad="38100" dist="19050" dir="2700000" algn="tl" rotWithShape="0">
                    <a:schemeClr val="dk1">
                      <a:alpha val="40000"/>
                    </a:schemeClr>
                  </a:outerShdw>
                </a:effectLst>
              </a:rPr>
              <a:t>创新思维</a:t>
            </a:r>
          </a:p>
        </p:txBody>
      </p:sp>
    </p:spTree>
    <p:extLst>
      <p:ext uri="{BB962C8B-B14F-4D97-AF65-F5344CB8AC3E}">
        <p14:creationId xmlns:p14="http://schemas.microsoft.com/office/powerpoint/2010/main" val="2268541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zh-CN" altLang="en-US" dirty="0">
                <a:latin typeface="宋体" panose="02010600030101010101" pitchFamily="2" charset="-122"/>
                <a:ea typeface="宋体" panose="02010600030101010101" pitchFamily="2" charset="-122"/>
              </a:rPr>
              <a:t>中学与逻辑学相关的课程结构</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语文、数学等学科的渗透</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思想政治学科的专题模块</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逻辑学相关的校本课程的建设与完善</a:t>
            </a:r>
            <a:endParaRPr lang="en-US" altLang="zh-CN" dirty="0">
              <a:latin typeface="宋体" panose="02010600030101010101" pitchFamily="2" charset="-122"/>
              <a:ea typeface="宋体" panose="02010600030101010101" pitchFamily="2" charset="-122"/>
            </a:endParaRPr>
          </a:p>
          <a:p>
            <a:pPr marL="0" indent="0">
              <a:buNone/>
            </a:pPr>
            <a:endParaRPr lang="en-US" altLang="zh-CN"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840929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592ADB-B3FF-4280-AB03-39C5B3D441D6}"/>
              </a:ext>
            </a:extLst>
          </p:cNvPr>
          <p:cNvSpPr>
            <a:spLocks noGrp="1"/>
          </p:cNvSpPr>
          <p:nvPr>
            <p:ph type="title"/>
          </p:nvPr>
        </p:nvSpPr>
        <p:spPr/>
        <p:txBody>
          <a:bodyPr/>
          <a:lstStyle/>
          <a:p>
            <a:r>
              <a:rPr lang="zh-CN" altLang="en-US" dirty="0"/>
              <a:t>参考文献</a:t>
            </a:r>
          </a:p>
        </p:txBody>
      </p:sp>
      <p:sp>
        <p:nvSpPr>
          <p:cNvPr id="3" name="内容占位符 2">
            <a:extLst>
              <a:ext uri="{FF2B5EF4-FFF2-40B4-BE49-F238E27FC236}">
                <a16:creationId xmlns:a16="http://schemas.microsoft.com/office/drawing/2014/main" id="{89BF5C3C-309C-4E5F-A2DC-325F9725D7DB}"/>
              </a:ext>
            </a:extLst>
          </p:cNvPr>
          <p:cNvSpPr>
            <a:spLocks noGrp="1"/>
          </p:cNvSpPr>
          <p:nvPr>
            <p:ph idx="1"/>
          </p:nvPr>
        </p:nvSpPr>
        <p:spPr/>
        <p:txBody>
          <a:bodyPr/>
          <a:lstStyle/>
          <a:p>
            <a:r>
              <a:rPr lang="zh-CN" altLang="en-US" dirty="0">
                <a:latin typeface="宋体" panose="02010600030101010101" pitchFamily="2" charset="-122"/>
                <a:ea typeface="宋体" panose="02010600030101010101" pitchFamily="2" charset="-122"/>
              </a:rPr>
              <a:t>教育部</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普通高中思想政治课程标准（实验）</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，人民教育出版社，</a:t>
            </a:r>
            <a:r>
              <a:rPr lang="en-US" altLang="zh-CN" dirty="0">
                <a:latin typeface="宋体" panose="02010600030101010101" pitchFamily="2" charset="-122"/>
                <a:ea typeface="宋体" panose="02010600030101010101" pitchFamily="2" charset="-122"/>
              </a:rPr>
              <a:t>2004</a:t>
            </a:r>
          </a:p>
          <a:p>
            <a:r>
              <a:rPr lang="zh-CN" altLang="en-US" dirty="0">
                <a:latin typeface="宋体" panose="02010600030101010101" pitchFamily="2" charset="-122"/>
                <a:ea typeface="宋体" panose="02010600030101010101" pitchFamily="2" charset="-122"/>
              </a:rPr>
              <a:t>教育部</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普通高中思想政治课程标准</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，人民教育出版社， </a:t>
            </a:r>
            <a:r>
              <a:rPr lang="en-US" altLang="zh-CN" dirty="0">
                <a:latin typeface="宋体" panose="02010600030101010101" pitchFamily="2" charset="-122"/>
                <a:ea typeface="宋体" panose="02010600030101010101" pitchFamily="2" charset="-122"/>
              </a:rPr>
              <a:t>2017</a:t>
            </a:r>
          </a:p>
          <a:p>
            <a:r>
              <a:rPr lang="zh-CN" altLang="en-US" dirty="0">
                <a:latin typeface="宋体" panose="02010600030101010101" pitchFamily="2" charset="-122"/>
                <a:ea typeface="宋体" panose="02010600030101010101" pitchFamily="2" charset="-122"/>
              </a:rPr>
              <a:t>张建军主编，</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科学思维常识</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，人民教育出版社，</a:t>
            </a:r>
            <a:r>
              <a:rPr lang="en-US" altLang="zh-CN" dirty="0">
                <a:latin typeface="宋体" panose="02010600030101010101" pitchFamily="2" charset="-122"/>
                <a:ea typeface="宋体" panose="02010600030101010101" pitchFamily="2" charset="-122"/>
              </a:rPr>
              <a:t>2009</a:t>
            </a:r>
          </a:p>
          <a:p>
            <a:r>
              <a:rPr lang="zh-CN" altLang="en-US" dirty="0">
                <a:latin typeface="宋体" panose="02010600030101010101" pitchFamily="2" charset="-122"/>
                <a:ea typeface="宋体" panose="02010600030101010101" pitchFamily="2" charset="-122"/>
              </a:rPr>
              <a:t>张建军，</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谈谈选修</a:t>
            </a:r>
            <a:r>
              <a:rPr lang="en-US" altLang="zh-CN" dirty="0">
                <a:latin typeface="宋体" panose="02010600030101010101" pitchFamily="2" charset="-122"/>
                <a:ea typeface="宋体" panose="02010600030101010101" pitchFamily="2" charset="-122"/>
              </a:rPr>
              <a:t>4</a:t>
            </a:r>
            <a:r>
              <a:rPr lang="zh-CN" altLang="en-US" dirty="0">
                <a:latin typeface="宋体" panose="02010600030101010101" pitchFamily="2" charset="-122"/>
                <a:ea typeface="宋体" panose="02010600030101010101" pitchFamily="2" charset="-122"/>
              </a:rPr>
              <a:t>：科学思维常识</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，人教网，</a:t>
            </a:r>
            <a:r>
              <a:rPr lang="en-US" altLang="zh-CN" dirty="0">
                <a:latin typeface="宋体" panose="02010600030101010101" pitchFamily="2" charset="-122"/>
                <a:ea typeface="宋体" panose="02010600030101010101" pitchFamily="2" charset="-122"/>
              </a:rPr>
              <a:t>2009</a:t>
            </a:r>
          </a:p>
          <a:p>
            <a:r>
              <a:rPr lang="zh-CN" altLang="en-US" dirty="0">
                <a:latin typeface="宋体" panose="02010600030101010101" pitchFamily="2" charset="-122"/>
                <a:ea typeface="宋体" panose="02010600030101010101" pitchFamily="2" charset="-122"/>
              </a:rPr>
              <a:t>张致公</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承担逻辑训练的任务是可取的</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语文战线</a:t>
            </a:r>
            <a:r>
              <a:rPr lang="en-US" altLang="zh-CN" dirty="0">
                <a:latin typeface="宋体" panose="02010600030101010101" pitchFamily="2" charset="-122"/>
                <a:ea typeface="宋体" panose="02010600030101010101" pitchFamily="2" charset="-122"/>
              </a:rPr>
              <a:t>》1981</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7</a:t>
            </a:r>
          </a:p>
          <a:p>
            <a:r>
              <a:rPr lang="zh-CN" altLang="en-US" dirty="0">
                <a:latin typeface="宋体" panose="02010600030101010101" pitchFamily="2" charset="-122"/>
                <a:ea typeface="宋体" panose="02010600030101010101" pitchFamily="2" charset="-122"/>
              </a:rPr>
              <a:t>李元中，高安民</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逻辑与中学数学</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，陕西科学技术出版社，</a:t>
            </a:r>
            <a:r>
              <a:rPr lang="en-US" altLang="zh-CN" dirty="0">
                <a:latin typeface="宋体" panose="02010600030101010101" pitchFamily="2" charset="-122"/>
                <a:ea typeface="宋体" panose="02010600030101010101" pitchFamily="2" charset="-122"/>
              </a:rPr>
              <a:t>1982,2-4</a:t>
            </a:r>
          </a:p>
          <a:p>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京师大学堂章程</a:t>
            </a:r>
            <a:r>
              <a:rPr lang="en-US" altLang="zh-CN" dirty="0">
                <a:latin typeface="宋体" panose="02010600030101010101" pitchFamily="2" charset="-122"/>
                <a:ea typeface="宋体" panose="02010600030101010101" pitchFamily="2" charset="-122"/>
              </a:rPr>
              <a:t>》https://wenku.baidu.com/view/5577fb0d76c66137ee061983.html</a:t>
            </a:r>
          </a:p>
          <a:p>
            <a:endParaRPr lang="zh-CN" altLang="en-US"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450353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9204DF-BEAB-49BC-BAEC-7A77D6BF5A5C}"/>
              </a:ext>
            </a:extLst>
          </p:cNvPr>
          <p:cNvSpPr>
            <a:spLocks noGrp="1"/>
          </p:cNvSpPr>
          <p:nvPr>
            <p:ph type="title"/>
          </p:nvPr>
        </p:nvSpPr>
        <p:spPr/>
        <p:txBody>
          <a:bodyPr/>
          <a:lstStyle/>
          <a:p>
            <a:r>
              <a:rPr lang="zh-CN" altLang="en-US" dirty="0">
                <a:latin typeface="黑体" panose="02010609060101010101" pitchFamily="49" charset="-122"/>
                <a:ea typeface="黑体" panose="02010609060101010101" pitchFamily="49" charset="-122"/>
              </a:rPr>
              <a:t>逻辑学课程的开设</a:t>
            </a:r>
          </a:p>
        </p:txBody>
      </p:sp>
      <p:sp>
        <p:nvSpPr>
          <p:cNvPr id="3" name="内容占位符 2">
            <a:extLst>
              <a:ext uri="{FF2B5EF4-FFF2-40B4-BE49-F238E27FC236}">
                <a16:creationId xmlns:a16="http://schemas.microsoft.com/office/drawing/2014/main" id="{71896409-B627-4F8F-BF12-318BD066BCB6}"/>
              </a:ext>
            </a:extLst>
          </p:cNvPr>
          <p:cNvSpPr>
            <a:spLocks noGrp="1"/>
          </p:cNvSpPr>
          <p:nvPr>
            <p:ph idx="1"/>
          </p:nvPr>
        </p:nvSpPr>
        <p:spPr>
          <a:xfrm>
            <a:off x="677334" y="1808923"/>
            <a:ext cx="8596668" cy="4232440"/>
          </a:xfrm>
        </p:spPr>
        <p:txBody>
          <a:bodyPr>
            <a:normAutofit/>
          </a:bodyPr>
          <a:lstStyle/>
          <a:p>
            <a:r>
              <a:rPr lang="zh-CN" altLang="en-US" dirty="0">
                <a:latin typeface="宋体" panose="02010600030101010101" pitchFamily="2" charset="-122"/>
                <a:ea typeface="宋体" panose="02010600030101010101" pitchFamily="2" charset="-122"/>
              </a:rPr>
              <a:t>长期以来，逻辑学一直是大学、中学课程体系的重要组成部分</a:t>
            </a:r>
            <a:endParaRPr lang="en-US" altLang="zh-CN" dirty="0">
              <a:latin typeface="宋体" panose="02010600030101010101" pitchFamily="2" charset="-122"/>
              <a:ea typeface="宋体" panose="02010600030101010101" pitchFamily="2" charset="-122"/>
            </a:endParaRPr>
          </a:p>
          <a:p>
            <a:pPr lvl="1"/>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中世纪大学“七艺”之一</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逻辑、语法、修辞、数学、几何、天文、音乐</a:t>
            </a:r>
            <a:endParaRPr lang="en-US" altLang="zh-CN" dirty="0">
              <a:latin typeface="宋体" panose="02010600030101010101" pitchFamily="2" charset="-122"/>
              <a:ea typeface="宋体" panose="02010600030101010101" pitchFamily="2" charset="-122"/>
            </a:endParaRPr>
          </a:p>
          <a:p>
            <a:pPr lvl="1"/>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近代以来，大学、文科中学的必修科目</a:t>
            </a: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74589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6827A9C-99B2-4582-B21D-4DCCC3D6AB43}"/>
              </a:ext>
            </a:extLst>
          </p:cNvPr>
          <p:cNvSpPr>
            <a:spLocks noGrp="1"/>
          </p:cNvSpPr>
          <p:nvPr>
            <p:ph idx="1"/>
          </p:nvPr>
        </p:nvSpPr>
        <p:spPr>
          <a:xfrm>
            <a:off x="677334" y="570271"/>
            <a:ext cx="8596668" cy="5782403"/>
          </a:xfrm>
        </p:spPr>
        <p:txBody>
          <a:bodyPr>
            <a:normAutofit lnSpcReduction="10000"/>
          </a:bodyPr>
          <a:lstStyle/>
          <a:p>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钦定京师大学堂章程</a:t>
            </a:r>
            <a:r>
              <a:rPr lang="en-US" altLang="zh-CN" dirty="0">
                <a:latin typeface="宋体" panose="02010600030101010101" pitchFamily="2" charset="-122"/>
                <a:ea typeface="宋体" panose="02010600030101010101" pitchFamily="2" charset="-122"/>
              </a:rPr>
              <a:t>》</a:t>
            </a:r>
          </a:p>
          <a:p>
            <a:pPr marL="0" indent="0">
              <a:buNone/>
            </a:pPr>
            <a:r>
              <a:rPr lang="zh-CN" altLang="en-US" dirty="0">
                <a:latin typeface="宋体" panose="02010600030101010101" pitchFamily="2" charset="-122"/>
                <a:ea typeface="宋体" panose="02010600030101010101" pitchFamily="2" charset="-122"/>
              </a:rPr>
              <a:t>政科第三年</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学科阶级</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伦理同上学年</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经学春秋三传周易自汉以来注家大义</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诸子考诸子名理派别</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词章同上学年</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算学曲线</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中外史学中外史治乱得失商业史</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中外舆地地文学大概</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物理实验</a:t>
            </a:r>
            <a:endParaRPr lang="en-US" altLang="zh-CN" dirty="0">
              <a:latin typeface="宋体" panose="02010600030101010101" pitchFamily="2" charset="-122"/>
              <a:ea typeface="宋体" panose="02010600030101010101" pitchFamily="2" charset="-122"/>
            </a:endParaRPr>
          </a:p>
          <a:p>
            <a:pPr marL="0" indent="0">
              <a:buNone/>
            </a:pPr>
            <a:r>
              <a:rPr lang="zh-CN" altLang="en-US" dirty="0">
                <a:solidFill>
                  <a:srgbClr val="FF0000"/>
                </a:solidFill>
                <a:latin typeface="宋体" panose="02010600030101010101" pitchFamily="2" charset="-122"/>
                <a:ea typeface="宋体" panose="02010600030101010101" pitchFamily="2" charset="-122"/>
              </a:rPr>
              <a:t>名学演绎</a:t>
            </a:r>
            <a:endParaRPr lang="en-US" altLang="zh-CN" dirty="0">
              <a:solidFill>
                <a:srgbClr val="FF0000"/>
              </a:solidFill>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法学同上学年</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理财学同上学年</a:t>
            </a:r>
            <a:endParaRPr lang="en-US" altLang="zh-CN" dirty="0">
              <a:latin typeface="宋体" panose="02010600030101010101" pitchFamily="2" charset="-122"/>
              <a:ea typeface="宋体" panose="02010600030101010101" pitchFamily="2" charset="-122"/>
            </a:endParaRPr>
          </a:p>
          <a:p>
            <a:pPr marL="0" indent="0">
              <a:buNone/>
            </a:pPr>
            <a:r>
              <a:rPr lang="zh-CN" altLang="en-US" dirty="0">
                <a:latin typeface="宋体" panose="02010600030101010101" pitchFamily="2" charset="-122"/>
                <a:ea typeface="宋体" panose="02010600030101010101" pitchFamily="2" charset="-122"/>
              </a:rPr>
              <a:t>体操兵式</a:t>
            </a:r>
            <a:endParaRPr lang="en-US" altLang="zh-CN" dirty="0">
              <a:latin typeface="宋体" panose="02010600030101010101" pitchFamily="2" charset="-122"/>
              <a:ea typeface="宋体" panose="02010600030101010101" pitchFamily="2" charset="-122"/>
            </a:endParaRPr>
          </a:p>
          <a:p>
            <a:pPr marL="0" indent="0">
              <a:buNone/>
            </a:pPr>
            <a:endParaRPr lang="zh-CN" altLang="en-US" dirty="0">
              <a:latin typeface="宋体" panose="02010600030101010101" pitchFamily="2" charset="-122"/>
              <a:ea typeface="宋体" panose="02010600030101010101" pitchFamily="2" charset="-122"/>
            </a:endParaRPr>
          </a:p>
          <a:p>
            <a:endParaRPr lang="zh-CN" altLang="en-US" dirty="0"/>
          </a:p>
        </p:txBody>
      </p:sp>
      <p:pic>
        <p:nvPicPr>
          <p:cNvPr id="5" name="图片 4">
            <a:extLst>
              <a:ext uri="{FF2B5EF4-FFF2-40B4-BE49-F238E27FC236}">
                <a16:creationId xmlns:a16="http://schemas.microsoft.com/office/drawing/2014/main" id="{516D1C0E-FA46-4C7F-9DDB-8FB7172062CA}"/>
              </a:ext>
            </a:extLst>
          </p:cNvPr>
          <p:cNvPicPr>
            <a:picLocks noChangeAspect="1"/>
          </p:cNvPicPr>
          <p:nvPr/>
        </p:nvPicPr>
        <p:blipFill rotWithShape="1">
          <a:blip r:embed="rId2">
            <a:extLst>
              <a:ext uri="{28A0092B-C50C-407E-A947-70E740481C1C}">
                <a14:useLocalDpi xmlns:a14="http://schemas.microsoft.com/office/drawing/2010/main" val="0"/>
              </a:ext>
            </a:extLst>
          </a:blip>
          <a:srcRect l="19457" t="20735" r="46751" b="521"/>
          <a:stretch/>
        </p:blipFill>
        <p:spPr>
          <a:xfrm>
            <a:off x="6145002" y="1655129"/>
            <a:ext cx="2628000" cy="3600000"/>
          </a:xfrm>
          <a:prstGeom prst="rect">
            <a:avLst/>
          </a:prstGeom>
        </p:spPr>
      </p:pic>
    </p:spTree>
    <p:extLst>
      <p:ext uri="{BB962C8B-B14F-4D97-AF65-F5344CB8AC3E}">
        <p14:creationId xmlns:p14="http://schemas.microsoft.com/office/powerpoint/2010/main" val="3173989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6827A9C-99B2-4582-B21D-4DCCC3D6AB43}"/>
              </a:ext>
            </a:extLst>
          </p:cNvPr>
          <p:cNvSpPr>
            <a:spLocks noGrp="1"/>
          </p:cNvSpPr>
          <p:nvPr>
            <p:ph idx="1"/>
          </p:nvPr>
        </p:nvSpPr>
        <p:spPr>
          <a:xfrm>
            <a:off x="677334" y="570271"/>
            <a:ext cx="8596668" cy="5782403"/>
          </a:xfrm>
        </p:spPr>
        <p:txBody>
          <a:bodyPr>
            <a:normAutofit/>
          </a:bodyPr>
          <a:lstStyle/>
          <a:p>
            <a:r>
              <a:rPr lang="zh-CN" altLang="en-US" dirty="0">
                <a:latin typeface="宋体" panose="02010600030101010101" pitchFamily="2" charset="-122"/>
                <a:ea typeface="宋体" panose="02010600030101010101" pitchFamily="2" charset="-122"/>
              </a:rPr>
              <a:t>原因之一：从学科地位的角度</a:t>
            </a: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逻辑学</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哲学的重要分支</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基础性地位</a:t>
            </a:r>
            <a:endParaRPr lang="en-US" altLang="zh-CN" dirty="0">
              <a:latin typeface="宋体" panose="02010600030101010101" pitchFamily="2" charset="-122"/>
              <a:ea typeface="宋体" panose="02010600030101010101" pitchFamily="2" charset="-122"/>
            </a:endParaRPr>
          </a:p>
          <a:p>
            <a:pPr lvl="1"/>
            <a:endParaRPr lang="zh-CN" altLang="en-US"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542535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6827A9C-99B2-4582-B21D-4DCCC3D6AB43}"/>
              </a:ext>
            </a:extLst>
          </p:cNvPr>
          <p:cNvSpPr>
            <a:spLocks noGrp="1"/>
          </p:cNvSpPr>
          <p:nvPr>
            <p:ph idx="1"/>
          </p:nvPr>
        </p:nvSpPr>
        <p:spPr>
          <a:xfrm>
            <a:off x="677334" y="570271"/>
            <a:ext cx="6150849" cy="5782403"/>
          </a:xfrm>
        </p:spPr>
        <p:txBody>
          <a:bodyPr>
            <a:normAutofit/>
          </a:bodyPr>
          <a:lstStyle/>
          <a:p>
            <a:r>
              <a:rPr lang="zh-CN" altLang="en-US" dirty="0">
                <a:latin typeface="宋体" panose="02010600030101010101" pitchFamily="2" charset="-122"/>
                <a:ea typeface="宋体" panose="02010600030101010101" pitchFamily="2" charset="-122"/>
              </a:rPr>
              <a:t>原因之二：从培养人的角度</a:t>
            </a: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瑞士著名儿童心理学家皮亚杰（</a:t>
            </a:r>
            <a:r>
              <a:rPr lang="en-US" altLang="zh-CN" dirty="0">
                <a:latin typeface="宋体" panose="02010600030101010101" pitchFamily="2" charset="-122"/>
                <a:ea typeface="宋体" panose="02010600030101010101" pitchFamily="2" charset="-122"/>
              </a:rPr>
              <a:t>Jean Piaget</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1896-1980</a:t>
            </a:r>
            <a:r>
              <a:rPr lang="zh-CN" altLang="en-US" dirty="0">
                <a:latin typeface="宋体" panose="02010600030101010101" pitchFamily="2" charset="-122"/>
                <a:ea typeface="宋体" panose="02010600030101010101" pitchFamily="2" charset="-122"/>
              </a:rPr>
              <a:t>）的儿童认知发展阶段理论</a:t>
            </a:r>
          </a:p>
          <a:p>
            <a:pPr marL="457200" lvl="1" indent="0">
              <a:buNone/>
            </a:pPr>
            <a:r>
              <a:rPr lang="zh-CN" altLang="en-US" dirty="0">
                <a:latin typeface="宋体" panose="02010600030101010101" pitchFamily="2" charset="-122"/>
                <a:ea typeface="宋体" panose="02010600030101010101" pitchFamily="2" charset="-122"/>
              </a:rPr>
              <a:t>认知发展是一个在个体与环境相互作用的过程中不断建构的过程（同化与顺应），具有阶段性</a:t>
            </a:r>
          </a:p>
          <a:p>
            <a:pPr marL="457200" lvl="1" indent="0">
              <a:buNone/>
            </a:pPr>
            <a:r>
              <a:rPr lang="en-US" altLang="zh-CN" dirty="0">
                <a:latin typeface="宋体" panose="02010600030101010101" pitchFamily="2" charset="-122"/>
                <a:ea typeface="宋体" panose="02010600030101010101" pitchFamily="2" charset="-122"/>
              </a:rPr>
              <a:t>0-2</a:t>
            </a:r>
            <a:r>
              <a:rPr lang="zh-CN" altLang="en-US" dirty="0">
                <a:latin typeface="宋体" panose="02010600030101010101" pitchFamily="2" charset="-122"/>
                <a:ea typeface="宋体" panose="02010600030101010101" pitchFamily="2" charset="-122"/>
              </a:rPr>
              <a:t>岁：感知运动阶段（用感知觉和动作适应环境，客体永恒性）</a:t>
            </a:r>
          </a:p>
          <a:p>
            <a:pPr marL="457200" lvl="1" indent="0">
              <a:buNone/>
            </a:pPr>
            <a:r>
              <a:rPr lang="en-US" altLang="zh-CN" dirty="0">
                <a:latin typeface="宋体" panose="02010600030101010101" pitchFamily="2" charset="-122"/>
                <a:ea typeface="宋体" panose="02010600030101010101" pitchFamily="2" charset="-122"/>
              </a:rPr>
              <a:t>2-7</a:t>
            </a:r>
            <a:r>
              <a:rPr lang="zh-CN" altLang="en-US" dirty="0">
                <a:latin typeface="宋体" panose="02010600030101010101" pitchFamily="2" charset="-122"/>
                <a:ea typeface="宋体" panose="02010600030101010101" pitchFamily="2" charset="-122"/>
              </a:rPr>
              <a:t>岁：前运算阶段（自我中心主义，万物有灵论，缺乏守恒思维与逆向思维）</a:t>
            </a:r>
          </a:p>
          <a:p>
            <a:pPr marL="457200" lvl="1" indent="0">
              <a:buNone/>
            </a:pPr>
            <a:r>
              <a:rPr lang="en-US" altLang="zh-CN" dirty="0">
                <a:latin typeface="宋体" panose="02010600030101010101" pitchFamily="2" charset="-122"/>
                <a:ea typeface="宋体" panose="02010600030101010101" pitchFamily="2" charset="-122"/>
              </a:rPr>
              <a:t>7-11</a:t>
            </a:r>
            <a:r>
              <a:rPr lang="zh-CN" altLang="en-US" dirty="0">
                <a:latin typeface="宋体" panose="02010600030101010101" pitchFamily="2" charset="-122"/>
                <a:ea typeface="宋体" panose="02010600030101010101" pitchFamily="2" charset="-122"/>
              </a:rPr>
              <a:t>岁：具体运算阶段（去自我中心，守恒思维与逆向思维，依赖具体形象）</a:t>
            </a:r>
          </a:p>
          <a:p>
            <a:pPr marL="457200" lvl="1" indent="0">
              <a:buNone/>
            </a:pPr>
            <a:r>
              <a:rPr lang="en-US" altLang="zh-CN" dirty="0">
                <a:latin typeface="宋体" panose="02010600030101010101" pitchFamily="2" charset="-122"/>
                <a:ea typeface="宋体" panose="02010600030101010101" pitchFamily="2" charset="-122"/>
              </a:rPr>
              <a:t>11</a:t>
            </a:r>
            <a:r>
              <a:rPr lang="zh-CN" altLang="en-US" dirty="0">
                <a:latin typeface="宋体" panose="02010600030101010101" pitchFamily="2" charset="-122"/>
                <a:ea typeface="宋体" panose="02010600030101010101" pitchFamily="2" charset="-122"/>
              </a:rPr>
              <a:t>岁以后：形式运算阶段（抽象逻辑思维，概括性、可逆性、灵活性等）</a:t>
            </a:r>
          </a:p>
          <a:p>
            <a:endParaRPr lang="zh-CN" altLang="en-US" dirty="0">
              <a:latin typeface="宋体" panose="02010600030101010101" pitchFamily="2" charset="-122"/>
              <a:ea typeface="宋体" panose="02010600030101010101" pitchFamily="2" charset="-122"/>
            </a:endParaRPr>
          </a:p>
        </p:txBody>
      </p:sp>
      <p:pic>
        <p:nvPicPr>
          <p:cNvPr id="4" name="图片 3">
            <a:extLst>
              <a:ext uri="{FF2B5EF4-FFF2-40B4-BE49-F238E27FC236}">
                <a16:creationId xmlns:a16="http://schemas.microsoft.com/office/drawing/2014/main" id="{01FF3CF7-EC75-4047-AE34-7900FC12A446}"/>
              </a:ext>
            </a:extLst>
          </p:cNvPr>
          <p:cNvPicPr>
            <a:picLocks noChangeAspect="1"/>
          </p:cNvPicPr>
          <p:nvPr/>
        </p:nvPicPr>
        <p:blipFill>
          <a:blip r:embed="rId2"/>
          <a:stretch>
            <a:fillRect/>
          </a:stretch>
        </p:blipFill>
        <p:spPr>
          <a:xfrm>
            <a:off x="8229599" y="1141732"/>
            <a:ext cx="2447291" cy="3416011"/>
          </a:xfrm>
          <a:prstGeom prst="rect">
            <a:avLst/>
          </a:prstGeom>
        </p:spPr>
      </p:pic>
    </p:spTree>
    <p:extLst>
      <p:ext uri="{BB962C8B-B14F-4D97-AF65-F5344CB8AC3E}">
        <p14:creationId xmlns:p14="http://schemas.microsoft.com/office/powerpoint/2010/main" val="2581354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6827A9C-99B2-4582-B21D-4DCCC3D6AB43}"/>
              </a:ext>
            </a:extLst>
          </p:cNvPr>
          <p:cNvSpPr>
            <a:spLocks noGrp="1"/>
          </p:cNvSpPr>
          <p:nvPr>
            <p:ph idx="1"/>
          </p:nvPr>
        </p:nvSpPr>
        <p:spPr>
          <a:xfrm>
            <a:off x="677334" y="570271"/>
            <a:ext cx="8596668" cy="5782403"/>
          </a:xfrm>
        </p:spPr>
        <p:txBody>
          <a:bodyPr>
            <a:normAutofit/>
          </a:bodyPr>
          <a:lstStyle/>
          <a:p>
            <a:r>
              <a:rPr lang="zh-CN" altLang="en-US" dirty="0">
                <a:latin typeface="宋体" panose="02010600030101010101" pitchFamily="2" charset="-122"/>
                <a:ea typeface="宋体" panose="02010600030101010101" pitchFamily="2" charset="-122"/>
              </a:rPr>
              <a:t>长期以来，逻辑学一直是大学、中学课程体系的重要组成部分</a:t>
            </a:r>
            <a:endParaRPr lang="en-US" altLang="zh-CN" dirty="0">
              <a:latin typeface="宋体" panose="02010600030101010101" pitchFamily="2" charset="-122"/>
              <a:ea typeface="宋体" panose="02010600030101010101" pitchFamily="2" charset="-122"/>
            </a:endParaRPr>
          </a:p>
          <a:p>
            <a:r>
              <a:rPr lang="en-US" altLang="zh-CN" dirty="0">
                <a:latin typeface="宋体" panose="02010600030101010101" pitchFamily="2" charset="-122"/>
                <a:ea typeface="宋体" panose="02010600030101010101" pitchFamily="2" charset="-122"/>
              </a:rPr>
              <a:t>20</a:t>
            </a:r>
            <a:r>
              <a:rPr lang="zh-CN" altLang="en-US" dirty="0">
                <a:latin typeface="宋体" panose="02010600030101010101" pitchFamily="2" charset="-122"/>
                <a:ea typeface="宋体" panose="02010600030101010101" pitchFamily="2" charset="-122"/>
              </a:rPr>
              <a:t>世纪</a:t>
            </a:r>
            <a:r>
              <a:rPr lang="en-US" altLang="zh-CN" dirty="0">
                <a:latin typeface="宋体" panose="02010600030101010101" pitchFamily="2" charset="-122"/>
                <a:ea typeface="宋体" panose="02010600030101010101" pitchFamily="2" charset="-122"/>
              </a:rPr>
              <a:t>30</a:t>
            </a:r>
            <a:r>
              <a:rPr lang="zh-CN" altLang="en-US" dirty="0">
                <a:latin typeface="宋体" panose="02010600030101010101" pitchFamily="2" charset="-122"/>
                <a:ea typeface="宋体" panose="02010600030101010101" pitchFamily="2" charset="-122"/>
              </a:rPr>
              <a:t>年代，苏联兴起一场对逻辑学的批判，对苏联和我国的逻辑学研究及教学产生很大冲击</a:t>
            </a:r>
            <a:endParaRPr lang="en-US" altLang="zh-CN" dirty="0">
              <a:latin typeface="宋体" panose="02010600030101010101" pitchFamily="2" charset="-122"/>
              <a:ea typeface="宋体" panose="02010600030101010101" pitchFamily="2" charset="-122"/>
            </a:endParaRPr>
          </a:p>
          <a:p>
            <a:r>
              <a:rPr lang="en-US" altLang="zh-CN" dirty="0">
                <a:latin typeface="宋体" panose="02010600030101010101" pitchFamily="2" charset="-122"/>
                <a:ea typeface="宋体" panose="02010600030101010101" pitchFamily="2" charset="-122"/>
              </a:rPr>
              <a:t>70</a:t>
            </a:r>
            <a:r>
              <a:rPr lang="zh-CN" altLang="en-US" dirty="0">
                <a:latin typeface="宋体" panose="02010600030101010101" pitchFamily="2" charset="-122"/>
                <a:ea typeface="宋体" panose="02010600030101010101" pitchFamily="2" charset="-122"/>
              </a:rPr>
              <a:t>年代末，人们对逻辑学的重要性进行了重新认识，但并不具备开设专门逻辑课的条件（尤其对于中学）。</a:t>
            </a:r>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变通方案：将逻辑学的知识和方法融入其他课程的教学内容之中</a:t>
            </a:r>
          </a:p>
          <a:p>
            <a:pPr lvl="1"/>
            <a:r>
              <a:rPr lang="zh-CN" altLang="en-US" dirty="0">
                <a:latin typeface="宋体" panose="02010600030101010101" pitchFamily="2" charset="-122"/>
                <a:ea typeface="宋体" panose="02010600030101010101" pitchFamily="2" charset="-122"/>
              </a:rPr>
              <a:t>在中学普遍开设逻辑课显然是不可能的，</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由语文学科明确地把逻辑训练和简要的逻辑知识的教学任务承担起来，是可取的。（张致公</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承担逻辑训练的任务是可取的</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语文战线</a:t>
            </a:r>
            <a:r>
              <a:rPr lang="en-US" altLang="zh-CN" dirty="0">
                <a:latin typeface="宋体" panose="02010600030101010101" pitchFamily="2" charset="-122"/>
                <a:ea typeface="宋体" panose="02010600030101010101" pitchFamily="2" charset="-122"/>
              </a:rPr>
              <a:t>》1981</a:t>
            </a:r>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7</a:t>
            </a:r>
            <a:r>
              <a:rPr lang="zh-CN" altLang="en-US" dirty="0">
                <a:latin typeface="宋体" panose="02010600030101010101" pitchFamily="2" charset="-122"/>
                <a:ea typeface="宋体" panose="02010600030101010101" pitchFamily="2" charset="-122"/>
              </a:rPr>
              <a:t>）</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既然形式逻辑是研究思维规律及形式的科学，而任何科学的研究都必须借助正确的思维，所以形式逻辑在各门学科中都是普遍适用的，而它和数学的关系尤为紧密。</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学习一些逻辑知识，对数学教学和学习是会有帮助的。（李元中，高安民</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逻辑与中学数学</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，陕西科学技术出版社，</a:t>
            </a:r>
            <a:r>
              <a:rPr lang="en-US" altLang="zh-CN" dirty="0">
                <a:latin typeface="宋体" panose="02010600030101010101" pitchFamily="2" charset="-122"/>
                <a:ea typeface="宋体" panose="02010600030101010101" pitchFamily="2" charset="-122"/>
              </a:rPr>
              <a:t>1982,2-4</a:t>
            </a:r>
            <a:r>
              <a:rPr lang="zh-CN" altLang="en-US" dirty="0">
                <a:latin typeface="宋体" panose="02010600030101010101" pitchFamily="2" charset="-122"/>
                <a:ea typeface="宋体" panose="02010600030101010101" pitchFamily="2" charset="-122"/>
              </a:rPr>
              <a:t>）</a:t>
            </a:r>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语文课和数学课的“渗透式”教学</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教学内容几经增删和修订，各有侧重</a:t>
            </a:r>
            <a:endParaRPr lang="en-US" altLang="zh-CN" dirty="0">
              <a:latin typeface="宋体" panose="02010600030101010101" pitchFamily="2" charset="-122"/>
              <a:ea typeface="宋体" panose="02010600030101010101" pitchFamily="2" charset="-122"/>
            </a:endParaRPr>
          </a:p>
          <a:p>
            <a:endParaRPr lang="zh-CN" altLang="en-US" dirty="0"/>
          </a:p>
        </p:txBody>
      </p:sp>
    </p:spTree>
    <p:extLst>
      <p:ext uri="{BB962C8B-B14F-4D97-AF65-F5344CB8AC3E}">
        <p14:creationId xmlns:p14="http://schemas.microsoft.com/office/powerpoint/2010/main" val="2584906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zh-CN" altLang="en-US" dirty="0">
                <a:latin typeface="宋体" panose="02010600030101010101" pitchFamily="2" charset="-122"/>
                <a:ea typeface="宋体" panose="02010600030101010101" pitchFamily="2" charset="-122"/>
              </a:rPr>
              <a:t>语文科目的侧重点</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“非形式逻辑”、论证理论</a:t>
            </a:r>
            <a:endParaRPr lang="en-US" altLang="zh-CN" dirty="0">
              <a:latin typeface="宋体" panose="02010600030101010101" pitchFamily="2" charset="-122"/>
              <a:ea typeface="宋体" panose="02010600030101010101" pitchFamily="2" charset="-122"/>
            </a:endParaRPr>
          </a:p>
          <a:p>
            <a:pPr lvl="1"/>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a:t>
            </a:r>
            <a:r>
              <a:rPr lang="en-US" altLang="zh-CN" dirty="0">
                <a:latin typeface="宋体" panose="02010600030101010101" pitchFamily="2" charset="-122"/>
                <a:ea typeface="宋体" panose="02010600030101010101" pitchFamily="2" charset="-122"/>
              </a:rPr>
              <a:t>2017</a:t>
            </a:r>
            <a:r>
              <a:rPr lang="zh-CN" altLang="en-US" dirty="0">
                <a:latin typeface="宋体" panose="02010600030101010101" pitchFamily="2" charset="-122"/>
                <a:ea typeface="宋体" panose="02010600030101010101" pitchFamily="2" charset="-122"/>
              </a:rPr>
              <a:t>高考语文全国</a:t>
            </a:r>
            <a:r>
              <a:rPr lang="en-US" altLang="zh-CN" dirty="0">
                <a:latin typeface="宋体" panose="02010600030101010101" pitchFamily="2" charset="-122"/>
                <a:ea typeface="宋体" panose="02010600030101010101" pitchFamily="2" charset="-122"/>
              </a:rPr>
              <a:t>I</a:t>
            </a:r>
            <a:r>
              <a:rPr lang="zh-CN" altLang="en-US" dirty="0">
                <a:latin typeface="宋体" panose="02010600030101010101" pitchFamily="2" charset="-122"/>
                <a:ea typeface="宋体" panose="02010600030101010101" pitchFamily="2" charset="-122"/>
              </a:rPr>
              <a:t>）</a:t>
            </a:r>
            <a:endParaRPr lang="en-US" altLang="zh-CN" dirty="0">
              <a:latin typeface="宋体" panose="02010600030101010101" pitchFamily="2" charset="-122"/>
              <a:ea typeface="宋体" panose="02010600030101010101" pitchFamily="2" charset="-122"/>
            </a:endParaRPr>
          </a:p>
          <a:p>
            <a:pPr marL="0" indent="0">
              <a:buNone/>
            </a:pPr>
            <a:r>
              <a:rPr lang="en-US" altLang="zh-CN" dirty="0">
                <a:latin typeface="宋体" panose="02010600030101010101" pitchFamily="2" charset="-122"/>
                <a:ea typeface="宋体" panose="02010600030101010101" pitchFamily="2" charset="-122"/>
              </a:rPr>
              <a:t>21</a:t>
            </a:r>
            <a:r>
              <a:rPr lang="zh-CN" altLang="en-US" dirty="0">
                <a:latin typeface="宋体" panose="02010600030101010101" pitchFamily="2" charset="-122"/>
                <a:ea typeface="宋体" panose="02010600030101010101" pitchFamily="2" charset="-122"/>
              </a:rPr>
              <a:t>．下面文段有三处推断存在问题，请参照①的方式。说明另外两处问题。（</a:t>
            </a:r>
            <a:r>
              <a:rPr lang="en-US" altLang="zh-CN" dirty="0">
                <a:latin typeface="宋体" panose="02010600030101010101" pitchFamily="2" charset="-122"/>
                <a:ea typeface="宋体" panose="02010600030101010101" pitchFamily="2" charset="-122"/>
              </a:rPr>
              <a:t>5</a:t>
            </a:r>
            <a:r>
              <a:rPr lang="zh-CN" altLang="en-US" dirty="0">
                <a:latin typeface="宋体" panose="02010600030101010101" pitchFamily="2" charset="-122"/>
                <a:ea typeface="宋体" panose="02010600030101010101" pitchFamily="2" charset="-122"/>
              </a:rPr>
              <a:t>分） </a:t>
            </a:r>
          </a:p>
          <a:p>
            <a:pPr marL="0" indent="0">
              <a:buNone/>
            </a:pPr>
            <a:r>
              <a:rPr lang="zh-CN" altLang="en-US" dirty="0">
                <a:latin typeface="宋体" panose="02010600030101010101" pitchFamily="2" charset="-122"/>
                <a:ea typeface="宋体" panose="02010600030101010101" pitchFamily="2" charset="-122"/>
              </a:rPr>
              <a:t>    高考之后，我们将面临大学专业的选择问题，如果有机会，我们要选择工科方面的专业，因为只有学了工科才能激发强烈的好奇心，培养探索未知事物的兴趣，而有了浓厚的兴趣，必将取得好成绩，毕业后也就一定能很好地适应社会需要。 </a:t>
            </a:r>
          </a:p>
          <a:p>
            <a:pPr marL="0" indent="0">
              <a:buNone/>
            </a:pPr>
            <a:r>
              <a:rPr lang="zh-CN" altLang="en-US" dirty="0">
                <a:latin typeface="宋体" panose="02010600030101010101" pitchFamily="2" charset="-122"/>
                <a:ea typeface="宋体" panose="02010600030101010101" pitchFamily="2" charset="-122"/>
              </a:rPr>
              <a:t>①不是只有学了工科才能激发好奇心。 </a:t>
            </a:r>
          </a:p>
          <a:p>
            <a:pPr marL="0" indent="0">
              <a:buNone/>
            </a:pPr>
            <a:r>
              <a:rPr lang="zh-CN" altLang="en-US" dirty="0">
                <a:latin typeface="宋体" panose="02010600030101010101" pitchFamily="2" charset="-122"/>
                <a:ea typeface="宋体" panose="02010600030101010101" pitchFamily="2" charset="-122"/>
              </a:rPr>
              <a:t>②</a:t>
            </a:r>
            <a:r>
              <a:rPr lang="en-US" altLang="zh-CN" dirty="0">
                <a:latin typeface="宋体" panose="02010600030101010101" pitchFamily="2" charset="-122"/>
                <a:ea typeface="宋体" panose="02010600030101010101" pitchFamily="2" charset="-122"/>
              </a:rPr>
              <a:t>______________________________</a:t>
            </a:r>
            <a:r>
              <a:rPr lang="zh-CN" altLang="en-US" dirty="0">
                <a:latin typeface="宋体" panose="02010600030101010101" pitchFamily="2" charset="-122"/>
                <a:ea typeface="宋体" panose="02010600030101010101" pitchFamily="2" charset="-122"/>
              </a:rPr>
              <a:t>。 </a:t>
            </a:r>
          </a:p>
          <a:p>
            <a:pPr marL="0" indent="0">
              <a:buNone/>
            </a:pPr>
            <a:r>
              <a:rPr lang="zh-CN" altLang="en-US" dirty="0">
                <a:latin typeface="宋体" panose="02010600030101010101" pitchFamily="2" charset="-122"/>
                <a:ea typeface="宋体" panose="02010600030101010101" pitchFamily="2" charset="-122"/>
              </a:rPr>
              <a:t>③</a:t>
            </a:r>
            <a:r>
              <a:rPr lang="en-US" altLang="zh-CN" dirty="0">
                <a:latin typeface="宋体" panose="02010600030101010101" pitchFamily="2" charset="-122"/>
                <a:ea typeface="宋体" panose="02010600030101010101" pitchFamily="2" charset="-122"/>
              </a:rPr>
              <a:t>______________________________</a:t>
            </a:r>
            <a:r>
              <a:rPr lang="zh-CN" altLang="en-US" dirty="0">
                <a:latin typeface="宋体" panose="02010600030101010101" pitchFamily="2" charset="-122"/>
                <a:ea typeface="宋体" panose="02010600030101010101" pitchFamily="2" charset="-122"/>
              </a:rPr>
              <a:t>。 </a:t>
            </a:r>
          </a:p>
        </p:txBody>
      </p:sp>
    </p:spTree>
    <p:extLst>
      <p:ext uri="{BB962C8B-B14F-4D97-AF65-F5344CB8AC3E}">
        <p14:creationId xmlns:p14="http://schemas.microsoft.com/office/powerpoint/2010/main" val="410075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zh-CN" altLang="en-US" dirty="0">
                <a:latin typeface="宋体" panose="02010600030101010101" pitchFamily="2" charset="-122"/>
                <a:ea typeface="宋体" panose="02010600030101010101" pitchFamily="2" charset="-122"/>
              </a:rPr>
              <a:t>数学科目的侧重点</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命题逻辑：命题间的真值关系</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集合论初步</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为解决数学问题服务</a:t>
            </a:r>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r>
              <a:rPr lang="zh-CN" altLang="en-US" dirty="0">
                <a:latin typeface="宋体" panose="02010600030101010101" pitchFamily="2" charset="-122"/>
                <a:ea typeface="宋体" panose="02010600030101010101" pitchFamily="2" charset="-122"/>
              </a:rPr>
              <a:t>评析“渗透式”教学</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在理论的重要性和师资不足的现实之间寻找平衡点</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强调逻辑的应用性</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系统性不强</a:t>
            </a:r>
            <a:endParaRPr lang="en-US" altLang="zh-CN" dirty="0">
              <a:latin typeface="宋体" panose="02010600030101010101" pitchFamily="2" charset="-122"/>
              <a:ea typeface="宋体" panose="02010600030101010101" pitchFamily="2" charset="-122"/>
            </a:endParaRPr>
          </a:p>
          <a:p>
            <a:pPr lvl="1"/>
            <a:r>
              <a:rPr lang="zh-CN" altLang="en-US" dirty="0">
                <a:latin typeface="宋体" panose="02010600030101010101" pitchFamily="2" charset="-122"/>
                <a:ea typeface="宋体" panose="02010600030101010101" pitchFamily="2" charset="-122"/>
              </a:rPr>
              <a:t>受学科内容的干扰</a:t>
            </a:r>
            <a:endParaRPr lang="en-US" altLang="zh-CN"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012831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0632451-060D-47B3-88A2-17491E393BFC}"/>
              </a:ext>
            </a:extLst>
          </p:cNvPr>
          <p:cNvSpPr>
            <a:spLocks noGrp="1"/>
          </p:cNvSpPr>
          <p:nvPr>
            <p:ph idx="1"/>
          </p:nvPr>
        </p:nvSpPr>
        <p:spPr>
          <a:xfrm>
            <a:off x="677334" y="606287"/>
            <a:ext cx="8596668" cy="5435075"/>
          </a:xfrm>
        </p:spPr>
        <p:txBody>
          <a:bodyPr/>
          <a:lstStyle/>
          <a:p>
            <a:r>
              <a:rPr lang="en-US" altLang="zh-CN" dirty="0">
                <a:latin typeface="宋体" panose="02010600030101010101" pitchFamily="2" charset="-122"/>
                <a:ea typeface="宋体" panose="02010600030101010101" pitchFamily="2" charset="-122"/>
              </a:rPr>
              <a:t>2004</a:t>
            </a:r>
            <a:r>
              <a:rPr lang="zh-CN" altLang="en-US" dirty="0">
                <a:latin typeface="宋体" panose="02010600030101010101" pitchFamily="2" charset="-122"/>
                <a:ea typeface="宋体" panose="02010600030101010101" pitchFamily="2" charset="-122"/>
              </a:rPr>
              <a:t>年，</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普通高中思想政治课程标准（实验）</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首次引进教学模块“科学思维常识”作为选修课程</a:t>
            </a:r>
            <a:endParaRPr lang="en-US" altLang="zh-CN" dirty="0">
              <a:latin typeface="宋体" panose="02010600030101010101" pitchFamily="2" charset="-122"/>
              <a:ea typeface="宋体" panose="02010600030101010101" pitchFamily="2" charset="-122"/>
            </a:endParaRPr>
          </a:p>
          <a:p>
            <a:pPr lvl="1"/>
            <a:endParaRPr lang="en-US" altLang="zh-CN" dirty="0">
              <a:latin typeface="宋体" panose="02010600030101010101" pitchFamily="2" charset="-122"/>
              <a:ea typeface="宋体" panose="02010600030101010101" pitchFamily="2" charset="-122"/>
            </a:endParaRPr>
          </a:p>
        </p:txBody>
      </p:sp>
      <p:pic>
        <p:nvPicPr>
          <p:cNvPr id="4" name="图片 3">
            <a:extLst>
              <a:ext uri="{FF2B5EF4-FFF2-40B4-BE49-F238E27FC236}">
                <a16:creationId xmlns:a16="http://schemas.microsoft.com/office/drawing/2014/main" id="{29B97584-8B7E-46DE-A75C-C8A020D22A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5298" y="1791787"/>
            <a:ext cx="7027202" cy="2104352"/>
          </a:xfrm>
          <a:prstGeom prst="rect">
            <a:avLst/>
          </a:prstGeom>
        </p:spPr>
      </p:pic>
    </p:spTree>
    <p:extLst>
      <p:ext uri="{BB962C8B-B14F-4D97-AF65-F5344CB8AC3E}">
        <p14:creationId xmlns:p14="http://schemas.microsoft.com/office/powerpoint/2010/main" val="771041766"/>
      </p:ext>
    </p:extLst>
  </p:cSld>
  <p:clrMapOvr>
    <a:masterClrMapping/>
  </p:clrMapOvr>
</p:sld>
</file>

<file path=ppt/theme/theme1.xml><?xml version="1.0" encoding="utf-8"?>
<a:theme xmlns:a="http://schemas.openxmlformats.org/drawingml/2006/main" name="平面">
  <a:themeElements>
    <a:clrScheme name="平面">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平面">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平面">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168</TotalTime>
  <Words>942</Words>
  <Application>Microsoft Office PowerPoint</Application>
  <PresentationFormat>宽屏</PresentationFormat>
  <Paragraphs>101</Paragraphs>
  <Slides>16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黑体</vt:lpstr>
      <vt:lpstr>宋体</vt:lpstr>
      <vt:lpstr>Arial</vt:lpstr>
      <vt:lpstr>Trebuchet MS</vt:lpstr>
      <vt:lpstr>Wingdings 3</vt:lpstr>
      <vt:lpstr>平面</vt:lpstr>
      <vt:lpstr>中学教学体系中的逻辑学</vt:lpstr>
      <vt:lpstr>逻辑学课程的开设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中学教学体系中的逻辑学</dc:title>
  <dc:creator>Zheng</dc:creator>
  <cp:lastModifiedBy>Zheng</cp:lastModifiedBy>
  <cp:revision>21</cp:revision>
  <dcterms:created xsi:type="dcterms:W3CDTF">2019-04-23T03:46:34Z</dcterms:created>
  <dcterms:modified xsi:type="dcterms:W3CDTF">2019-04-23T06:34:54Z</dcterms:modified>
</cp:coreProperties>
</file>