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2"/>
  </p:notesMasterIdLst>
  <p:sldIdLst>
    <p:sldId id="256" r:id="rId2"/>
    <p:sldId id="257" r:id="rId3"/>
    <p:sldId id="258" r:id="rId4"/>
    <p:sldId id="260" r:id="rId5"/>
    <p:sldId id="261" r:id="rId6"/>
    <p:sldId id="264" r:id="rId7"/>
    <p:sldId id="262" r:id="rId8"/>
    <p:sldId id="265" r:id="rId9"/>
    <p:sldId id="266" r:id="rId10"/>
    <p:sldId id="267" r:id="rId1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86483" autoAdjust="0"/>
  </p:normalViewPr>
  <p:slideViewPr>
    <p:cSldViewPr snapToGrid="0">
      <p:cViewPr varScale="1">
        <p:scale>
          <a:sx n="79" d="100"/>
          <a:sy n="79" d="100"/>
        </p:scale>
        <p:origin x="48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5F83B4-6EF6-4632-A7CD-79F394B7AB99}" type="datetimeFigureOut">
              <a:rPr lang="zh-CN" altLang="en-US" smtClean="0"/>
              <a:t>2014/10/14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6F224B-676A-428B-A7DF-AB83BA0BA806}" type="slidenum">
              <a:rPr lang="zh-CN" altLang="en-US" smtClean="0"/>
              <a:t>‹#›</a:t>
            </a:fld>
            <a:endParaRPr lang="zh-CN" altLang="en-US"/>
          </a:p>
        </p:txBody>
      </p:sp>
    </p:spTree>
    <p:extLst>
      <p:ext uri="{BB962C8B-B14F-4D97-AF65-F5344CB8AC3E}">
        <p14:creationId xmlns:p14="http://schemas.microsoft.com/office/powerpoint/2010/main" val="1937524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D6F224B-676A-428B-A7DF-AB83BA0BA806}" type="slidenum">
              <a:rPr lang="zh-CN" altLang="en-US" smtClean="0"/>
              <a:t>5</a:t>
            </a:fld>
            <a:endParaRPr lang="zh-CN" altLang="en-US"/>
          </a:p>
        </p:txBody>
      </p:sp>
    </p:spTree>
    <p:extLst>
      <p:ext uri="{BB962C8B-B14F-4D97-AF65-F5344CB8AC3E}">
        <p14:creationId xmlns:p14="http://schemas.microsoft.com/office/powerpoint/2010/main" val="3082345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5CA1B7FF-0F7B-4A4D-80A4-F98C2253CB03}" type="datetimeFigureOut">
              <a:rPr lang="zh-CN" altLang="en-US" smtClean="0"/>
              <a:t>2014/10/14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EDEB8EE-1C29-4A29-AACF-D0B95557767F}" type="slidenum">
              <a:rPr lang="zh-CN" altLang="en-US" smtClean="0"/>
              <a:t>‹#›</a:t>
            </a:fld>
            <a:endParaRPr lang="zh-CN" altLang="en-US"/>
          </a:p>
        </p:txBody>
      </p:sp>
    </p:spTree>
    <p:extLst>
      <p:ext uri="{BB962C8B-B14F-4D97-AF65-F5344CB8AC3E}">
        <p14:creationId xmlns:p14="http://schemas.microsoft.com/office/powerpoint/2010/main" val="3286099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5CA1B7FF-0F7B-4A4D-80A4-F98C2253CB03}" type="datetimeFigureOut">
              <a:rPr lang="zh-CN" altLang="en-US" smtClean="0"/>
              <a:t>2014/10/14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EDEB8EE-1C29-4A29-AACF-D0B95557767F}" type="slidenum">
              <a:rPr lang="zh-CN" altLang="en-US" smtClean="0"/>
              <a:t>‹#›</a:t>
            </a:fld>
            <a:endParaRPr lang="zh-CN" altLang="en-US"/>
          </a:p>
        </p:txBody>
      </p:sp>
    </p:spTree>
    <p:extLst>
      <p:ext uri="{BB962C8B-B14F-4D97-AF65-F5344CB8AC3E}">
        <p14:creationId xmlns:p14="http://schemas.microsoft.com/office/powerpoint/2010/main" val="1427268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zh-CN" altLang="en-US" smtClean="0"/>
              <a:t>单击此处编辑母版标题样式</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smtClean="0"/>
              <a:t>单击此处编辑母版文本样式</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5CA1B7FF-0F7B-4A4D-80A4-F98C2253CB03}" type="datetimeFigureOut">
              <a:rPr lang="zh-CN" altLang="en-US" smtClean="0"/>
              <a:t>2014/10/14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EDEB8EE-1C29-4A29-AACF-D0B95557767F}" type="slidenum">
              <a:rPr lang="zh-CN" altLang="en-US" smtClean="0"/>
              <a:t>‹#›</a:t>
            </a:fld>
            <a:endParaRPr lang="zh-CN" alt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37326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zh-CN" altLang="en-US" smtClean="0"/>
              <a:t>单击此处编辑母版标题样式</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CN" altLang="en-US" smtClean="0"/>
              <a:t>单击此处编辑母版文本样式</a:t>
            </a:r>
          </a:p>
        </p:txBody>
      </p:sp>
      <p:sp>
        <p:nvSpPr>
          <p:cNvPr id="5" name="Date Placeholder 4"/>
          <p:cNvSpPr>
            <a:spLocks noGrp="1"/>
          </p:cNvSpPr>
          <p:nvPr>
            <p:ph type="dt" sz="half" idx="10"/>
          </p:nvPr>
        </p:nvSpPr>
        <p:spPr/>
        <p:txBody>
          <a:bodyPr/>
          <a:lstStyle/>
          <a:p>
            <a:fld id="{5CA1B7FF-0F7B-4A4D-80A4-F98C2253CB03}" type="datetimeFigureOut">
              <a:rPr lang="zh-CN" altLang="en-US" smtClean="0"/>
              <a:t>2014/10/14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EDEB8EE-1C29-4A29-AACF-D0B95557767F}" type="slidenum">
              <a:rPr lang="zh-CN" altLang="en-US" smtClean="0"/>
              <a:t>‹#›</a:t>
            </a:fld>
            <a:endParaRPr lang="zh-CN" altLang="en-US"/>
          </a:p>
        </p:txBody>
      </p:sp>
    </p:spTree>
    <p:extLst>
      <p:ext uri="{BB962C8B-B14F-4D97-AF65-F5344CB8AC3E}">
        <p14:creationId xmlns:p14="http://schemas.microsoft.com/office/powerpoint/2010/main" val="15545142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言名片">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zh-CN" altLang="en-US" smtClean="0"/>
              <a:t>单击此处编辑母版标题样式</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smtClean="0"/>
              <a:t>单击此处编辑母版文本样式</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CN" altLang="en-US" smtClean="0"/>
              <a:t>单击此处编辑母版文本样式</a:t>
            </a:r>
          </a:p>
        </p:txBody>
      </p:sp>
      <p:sp>
        <p:nvSpPr>
          <p:cNvPr id="5" name="Date Placeholder 4"/>
          <p:cNvSpPr>
            <a:spLocks noGrp="1"/>
          </p:cNvSpPr>
          <p:nvPr>
            <p:ph type="dt" sz="half" idx="10"/>
          </p:nvPr>
        </p:nvSpPr>
        <p:spPr/>
        <p:txBody>
          <a:bodyPr/>
          <a:lstStyle/>
          <a:p>
            <a:fld id="{5CA1B7FF-0F7B-4A4D-80A4-F98C2253CB03}" type="datetimeFigureOut">
              <a:rPr lang="zh-CN" altLang="en-US" smtClean="0"/>
              <a:t>2014/10/14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EDEB8EE-1C29-4A29-AACF-D0B95557767F}" type="slidenum">
              <a:rPr lang="zh-CN" altLang="en-US" smtClean="0"/>
              <a:t>‹#›</a:t>
            </a:fld>
            <a:endParaRPr lang="zh-CN" alt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82497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或假">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zh-CN" altLang="en-US" smtClean="0"/>
              <a:t>单击此处编辑母版标题样式</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smtClean="0"/>
              <a:t>单击此处编辑母版文本样式</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CN" altLang="en-US" smtClean="0"/>
              <a:t>单击此处编辑母版文本样式</a:t>
            </a:r>
          </a:p>
        </p:txBody>
      </p:sp>
      <p:sp>
        <p:nvSpPr>
          <p:cNvPr id="5" name="Date Placeholder 4"/>
          <p:cNvSpPr>
            <a:spLocks noGrp="1"/>
          </p:cNvSpPr>
          <p:nvPr>
            <p:ph type="dt" sz="half" idx="10"/>
          </p:nvPr>
        </p:nvSpPr>
        <p:spPr/>
        <p:txBody>
          <a:bodyPr/>
          <a:lstStyle/>
          <a:p>
            <a:fld id="{5CA1B7FF-0F7B-4A4D-80A4-F98C2253CB03}" type="datetimeFigureOut">
              <a:rPr lang="zh-CN" altLang="en-US" smtClean="0"/>
              <a:t>2014/10/14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EDEB8EE-1C29-4A29-AACF-D0B95557767F}" type="slidenum">
              <a:rPr lang="zh-CN" altLang="en-US" smtClean="0"/>
              <a:t>‹#›</a:t>
            </a:fld>
            <a:endParaRPr lang="zh-CN" altLang="en-US"/>
          </a:p>
        </p:txBody>
      </p:sp>
    </p:spTree>
    <p:extLst>
      <p:ext uri="{BB962C8B-B14F-4D97-AF65-F5344CB8AC3E}">
        <p14:creationId xmlns:p14="http://schemas.microsoft.com/office/powerpoint/2010/main" val="2549131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5CA1B7FF-0F7B-4A4D-80A4-F98C2253CB03}" type="datetimeFigureOut">
              <a:rPr lang="zh-CN" altLang="en-US" smtClean="0"/>
              <a:t>2014/10/14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EDEB8EE-1C29-4A29-AACF-D0B95557767F}" type="slidenum">
              <a:rPr lang="zh-CN" altLang="en-US" smtClean="0"/>
              <a:t>‹#›</a:t>
            </a:fld>
            <a:endParaRPr lang="zh-CN" altLang="en-US"/>
          </a:p>
        </p:txBody>
      </p:sp>
    </p:spTree>
    <p:extLst>
      <p:ext uri="{BB962C8B-B14F-4D97-AF65-F5344CB8AC3E}">
        <p14:creationId xmlns:p14="http://schemas.microsoft.com/office/powerpoint/2010/main" val="18966255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5CA1B7FF-0F7B-4A4D-80A4-F98C2253CB03}" type="datetimeFigureOut">
              <a:rPr lang="zh-CN" altLang="en-US" smtClean="0"/>
              <a:t>2014/10/14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EDEB8EE-1C29-4A29-AACF-D0B95557767F}" type="slidenum">
              <a:rPr lang="zh-CN" altLang="en-US" smtClean="0"/>
              <a:t>‹#›</a:t>
            </a:fld>
            <a:endParaRPr lang="zh-CN" altLang="en-US"/>
          </a:p>
        </p:txBody>
      </p:sp>
    </p:spTree>
    <p:extLst>
      <p:ext uri="{BB962C8B-B14F-4D97-AF65-F5344CB8AC3E}">
        <p14:creationId xmlns:p14="http://schemas.microsoft.com/office/powerpoint/2010/main" val="1963518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5CA1B7FF-0F7B-4A4D-80A4-F98C2253CB03}" type="datetimeFigureOut">
              <a:rPr lang="zh-CN" altLang="en-US" smtClean="0"/>
              <a:t>2014/10/14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EDEB8EE-1C29-4A29-AACF-D0B95557767F}" type="slidenum">
              <a:rPr lang="zh-CN" altLang="en-US" smtClean="0"/>
              <a:t>‹#›</a:t>
            </a:fld>
            <a:endParaRPr lang="zh-CN" altLang="en-US"/>
          </a:p>
        </p:txBody>
      </p:sp>
    </p:spTree>
    <p:extLst>
      <p:ext uri="{BB962C8B-B14F-4D97-AF65-F5344CB8AC3E}">
        <p14:creationId xmlns:p14="http://schemas.microsoft.com/office/powerpoint/2010/main" val="1087763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5CA1B7FF-0F7B-4A4D-80A4-F98C2253CB03}" type="datetimeFigureOut">
              <a:rPr lang="zh-CN" altLang="en-US" smtClean="0"/>
              <a:t>2014/10/14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EDEB8EE-1C29-4A29-AACF-D0B95557767F}" type="slidenum">
              <a:rPr lang="zh-CN" altLang="en-US" smtClean="0"/>
              <a:t>‹#›</a:t>
            </a:fld>
            <a:endParaRPr lang="zh-CN" altLang="en-US"/>
          </a:p>
        </p:txBody>
      </p:sp>
    </p:spTree>
    <p:extLst>
      <p:ext uri="{BB962C8B-B14F-4D97-AF65-F5344CB8AC3E}">
        <p14:creationId xmlns:p14="http://schemas.microsoft.com/office/powerpoint/2010/main" val="3620606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5CA1B7FF-0F7B-4A4D-80A4-F98C2253CB03}" type="datetimeFigureOut">
              <a:rPr lang="zh-CN" altLang="en-US" smtClean="0"/>
              <a:t>2014/10/14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EDEB8EE-1C29-4A29-AACF-D0B95557767F}" type="slidenum">
              <a:rPr lang="zh-CN" altLang="en-US" smtClean="0"/>
              <a:t>‹#›</a:t>
            </a:fld>
            <a:endParaRPr lang="zh-CN" altLang="en-US"/>
          </a:p>
        </p:txBody>
      </p:sp>
    </p:spTree>
    <p:extLst>
      <p:ext uri="{BB962C8B-B14F-4D97-AF65-F5344CB8AC3E}">
        <p14:creationId xmlns:p14="http://schemas.microsoft.com/office/powerpoint/2010/main" val="3018148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5CA1B7FF-0F7B-4A4D-80A4-F98C2253CB03}" type="datetimeFigureOut">
              <a:rPr lang="zh-CN" altLang="en-US" smtClean="0"/>
              <a:t>2014/10/14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EDEB8EE-1C29-4A29-AACF-D0B95557767F}" type="slidenum">
              <a:rPr lang="zh-CN" altLang="en-US" smtClean="0"/>
              <a:t>‹#›</a:t>
            </a:fld>
            <a:endParaRPr lang="zh-CN" altLang="en-US"/>
          </a:p>
        </p:txBody>
      </p:sp>
    </p:spTree>
    <p:extLst>
      <p:ext uri="{BB962C8B-B14F-4D97-AF65-F5344CB8AC3E}">
        <p14:creationId xmlns:p14="http://schemas.microsoft.com/office/powerpoint/2010/main" val="1146658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5CA1B7FF-0F7B-4A4D-80A4-F98C2253CB03}" type="datetimeFigureOut">
              <a:rPr lang="zh-CN" altLang="en-US" smtClean="0"/>
              <a:t>2014/10/14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EDEB8EE-1C29-4A29-AACF-D0B95557767F}" type="slidenum">
              <a:rPr lang="zh-CN" altLang="en-US" smtClean="0"/>
              <a:t>‹#›</a:t>
            </a:fld>
            <a:endParaRPr lang="zh-CN" altLang="en-US"/>
          </a:p>
        </p:txBody>
      </p:sp>
    </p:spTree>
    <p:extLst>
      <p:ext uri="{BB962C8B-B14F-4D97-AF65-F5344CB8AC3E}">
        <p14:creationId xmlns:p14="http://schemas.microsoft.com/office/powerpoint/2010/main" val="2907013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A1B7FF-0F7B-4A4D-80A4-F98C2253CB03}" type="datetimeFigureOut">
              <a:rPr lang="zh-CN" altLang="en-US" smtClean="0"/>
              <a:t>2014/10/14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EDEB8EE-1C29-4A29-AACF-D0B95557767F}" type="slidenum">
              <a:rPr lang="zh-CN" altLang="en-US" smtClean="0"/>
              <a:t>‹#›</a:t>
            </a:fld>
            <a:endParaRPr lang="zh-CN" altLang="en-US"/>
          </a:p>
        </p:txBody>
      </p:sp>
    </p:spTree>
    <p:extLst>
      <p:ext uri="{BB962C8B-B14F-4D97-AF65-F5344CB8AC3E}">
        <p14:creationId xmlns:p14="http://schemas.microsoft.com/office/powerpoint/2010/main" val="463301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5CA1B7FF-0F7B-4A4D-80A4-F98C2253CB03}" type="datetimeFigureOut">
              <a:rPr lang="zh-CN" altLang="en-US" smtClean="0"/>
              <a:t>2014/10/14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EDEB8EE-1C29-4A29-AACF-D0B95557767F}" type="slidenum">
              <a:rPr lang="zh-CN" altLang="en-US" smtClean="0"/>
              <a:t>‹#›</a:t>
            </a:fld>
            <a:endParaRPr lang="zh-CN" altLang="en-US"/>
          </a:p>
        </p:txBody>
      </p:sp>
    </p:spTree>
    <p:extLst>
      <p:ext uri="{BB962C8B-B14F-4D97-AF65-F5344CB8AC3E}">
        <p14:creationId xmlns:p14="http://schemas.microsoft.com/office/powerpoint/2010/main" val="555083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5CA1B7FF-0F7B-4A4D-80A4-F98C2253CB03}" type="datetimeFigureOut">
              <a:rPr lang="zh-CN" altLang="en-US" smtClean="0"/>
              <a:t>2014/10/14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EDEB8EE-1C29-4A29-AACF-D0B95557767F}" type="slidenum">
              <a:rPr lang="zh-CN" altLang="en-US" smtClean="0"/>
              <a:t>‹#›</a:t>
            </a:fld>
            <a:endParaRPr lang="zh-CN" altLang="en-US"/>
          </a:p>
        </p:txBody>
      </p:sp>
    </p:spTree>
    <p:extLst>
      <p:ext uri="{BB962C8B-B14F-4D97-AF65-F5344CB8AC3E}">
        <p14:creationId xmlns:p14="http://schemas.microsoft.com/office/powerpoint/2010/main" val="1406430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CA1B7FF-0F7B-4A4D-80A4-F98C2253CB03}" type="datetimeFigureOut">
              <a:rPr lang="zh-CN" altLang="en-US" smtClean="0"/>
              <a:t>2014/10/14</a:t>
            </a:fld>
            <a:endParaRPr lang="zh-CN" alt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EDEB8EE-1C29-4A29-AACF-D0B95557767F}" type="slidenum">
              <a:rPr lang="zh-CN" altLang="en-US" smtClean="0"/>
              <a:t>‹#›</a:t>
            </a:fld>
            <a:endParaRPr lang="zh-CN" altLang="en-US"/>
          </a:p>
        </p:txBody>
      </p:sp>
    </p:spTree>
    <p:extLst>
      <p:ext uri="{BB962C8B-B14F-4D97-AF65-F5344CB8AC3E}">
        <p14:creationId xmlns:p14="http://schemas.microsoft.com/office/powerpoint/2010/main" val="188955169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589212" y="1889241"/>
            <a:ext cx="8915399" cy="2262781"/>
          </a:xfrm>
        </p:spPr>
        <p:txBody>
          <a:bodyPr/>
          <a:lstStyle/>
          <a:p>
            <a:r>
              <a:rPr lang="zh-CN" altLang="en-US" dirty="0" smtClean="0"/>
              <a:t>直觉与语义</a:t>
            </a:r>
            <a:r>
              <a:rPr lang="en-US" altLang="zh-CN" dirty="0" smtClean="0"/>
              <a:t>/</a:t>
            </a:r>
            <a:r>
              <a:rPr lang="zh-CN" altLang="en-US" dirty="0" smtClean="0"/>
              <a:t>语用区分</a:t>
            </a:r>
            <a:endParaRPr lang="zh-CN" altLang="en-US" dirty="0"/>
          </a:p>
        </p:txBody>
      </p:sp>
      <p:sp>
        <p:nvSpPr>
          <p:cNvPr id="3" name="副标题 2"/>
          <p:cNvSpPr>
            <a:spLocks noGrp="1"/>
          </p:cNvSpPr>
          <p:nvPr>
            <p:ph type="subTitle" idx="1"/>
          </p:nvPr>
        </p:nvSpPr>
        <p:spPr>
          <a:xfrm>
            <a:off x="2589211" y="4681127"/>
            <a:ext cx="8915399" cy="1126283"/>
          </a:xfrm>
        </p:spPr>
        <p:txBody>
          <a:bodyPr/>
          <a:lstStyle/>
          <a:p>
            <a:r>
              <a:rPr lang="zh-CN" altLang="en-US" sz="2800" dirty="0" smtClean="0"/>
              <a:t>万</a:t>
            </a:r>
            <a:r>
              <a:rPr lang="zh-CN" altLang="en-US" sz="2800" dirty="0"/>
              <a:t>美文</a:t>
            </a:r>
            <a:endParaRPr lang="zh-CN" altLang="en-US" sz="2800" dirty="0"/>
          </a:p>
        </p:txBody>
      </p:sp>
    </p:spTree>
    <p:extLst>
      <p:ext uri="{BB962C8B-B14F-4D97-AF65-F5344CB8AC3E}">
        <p14:creationId xmlns:p14="http://schemas.microsoft.com/office/powerpoint/2010/main" val="27064282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参考文献</a:t>
            </a:r>
            <a:endParaRPr lang="zh-CN" altLang="en-US" dirty="0"/>
          </a:p>
        </p:txBody>
      </p:sp>
      <p:sp>
        <p:nvSpPr>
          <p:cNvPr id="3" name="内容占位符 2"/>
          <p:cNvSpPr>
            <a:spLocks noGrp="1"/>
          </p:cNvSpPr>
          <p:nvPr>
            <p:ph idx="1"/>
          </p:nvPr>
        </p:nvSpPr>
        <p:spPr/>
        <p:txBody>
          <a:bodyPr>
            <a:normAutofit/>
          </a:bodyPr>
          <a:lstStyle/>
          <a:p>
            <a:r>
              <a:rPr lang="en-US" altLang="zh-CN" dirty="0"/>
              <a:t>Kent Bach (2002). Seemingly Semantic Intuitions. In Joseph K. Campbell, Michael O'Rourke &amp; David Shier (eds.),</a:t>
            </a:r>
            <a:r>
              <a:rPr lang="en-US" altLang="zh-CN" i="1" dirty="0"/>
              <a:t> Meaning and Truth - Investigations in Philosophical Semantics</a:t>
            </a:r>
            <a:r>
              <a:rPr lang="en-US" altLang="zh-CN" dirty="0"/>
              <a:t>. Seven Bridges Press. 21--33.</a:t>
            </a:r>
            <a:endParaRPr lang="zh-CN" altLang="zh-CN" dirty="0"/>
          </a:p>
          <a:p>
            <a:r>
              <a:rPr lang="en-US" altLang="zh-CN" dirty="0"/>
              <a:t>Kent Bach (2004). Minding the Gap. In Claudia Bianchi (ed.), </a:t>
            </a:r>
            <a:r>
              <a:rPr lang="en-US" altLang="zh-CN" i="1" dirty="0"/>
              <a:t>The Semantics/Pragmatics Distinction</a:t>
            </a:r>
            <a:r>
              <a:rPr lang="en-US" altLang="zh-CN" dirty="0"/>
              <a:t>. </a:t>
            </a:r>
            <a:r>
              <a:rPr lang="en-US" altLang="zh-CN" dirty="0" err="1"/>
              <a:t>Csli</a:t>
            </a:r>
            <a:r>
              <a:rPr lang="en-US" altLang="zh-CN" dirty="0"/>
              <a:t>. 27--43.</a:t>
            </a:r>
            <a:endParaRPr lang="zh-CN" altLang="zh-CN" dirty="0"/>
          </a:p>
          <a:p>
            <a:r>
              <a:rPr lang="en-US" altLang="zh-CN" dirty="0"/>
              <a:t>Emma Borg (2009). Semantics and the Place of Psychological Evidence. In Sarah Sawyer (ed.), </a:t>
            </a:r>
            <a:r>
              <a:rPr lang="en-US" altLang="zh-CN" i="1" dirty="0"/>
              <a:t>New Waves in Philosophy of Language</a:t>
            </a:r>
            <a:r>
              <a:rPr lang="en-US" altLang="zh-CN" dirty="0"/>
              <a:t>. Palgrave Macmillan.</a:t>
            </a:r>
            <a:endParaRPr lang="zh-CN" altLang="zh-CN" dirty="0"/>
          </a:p>
          <a:p>
            <a:r>
              <a:rPr lang="en-US" altLang="zh-CN" dirty="0"/>
              <a:t>Elijah Chudnoff (2013). </a:t>
            </a:r>
            <a:r>
              <a:rPr lang="en-US" altLang="zh-CN" i="1" dirty="0"/>
              <a:t>Intuition</a:t>
            </a:r>
            <a:r>
              <a:rPr lang="en-US" altLang="zh-CN" dirty="0"/>
              <a:t>. Oxford University Press.</a:t>
            </a:r>
            <a:endParaRPr lang="zh-CN" altLang="zh-CN" dirty="0"/>
          </a:p>
          <a:p>
            <a:r>
              <a:rPr lang="en-US" altLang="zh-CN" dirty="0" smtClean="0"/>
              <a:t>Stephen </a:t>
            </a:r>
            <a:r>
              <a:rPr lang="en-US" altLang="zh-CN" dirty="0"/>
              <a:t>Neale (2008). Term Limits Revisited. </a:t>
            </a:r>
            <a:r>
              <a:rPr lang="en-US" altLang="zh-CN" i="1" dirty="0"/>
              <a:t>Philosophical Perspectives</a:t>
            </a:r>
            <a:r>
              <a:rPr lang="en-US" altLang="zh-CN" dirty="0"/>
              <a:t> 22 (1):375-442.</a:t>
            </a:r>
            <a:endParaRPr lang="zh-CN" altLang="zh-CN" dirty="0"/>
          </a:p>
        </p:txBody>
      </p:sp>
    </p:spTree>
    <p:extLst>
      <p:ext uri="{BB962C8B-B14F-4D97-AF65-F5344CB8AC3E}">
        <p14:creationId xmlns:p14="http://schemas.microsoft.com/office/powerpoint/2010/main" val="16723982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两个触发</a:t>
            </a:r>
            <a:r>
              <a:rPr lang="zh-CN" altLang="en-US" dirty="0"/>
              <a:t>点</a:t>
            </a:r>
          </a:p>
        </p:txBody>
      </p:sp>
      <p:sp>
        <p:nvSpPr>
          <p:cNvPr id="3" name="内容占位符 2"/>
          <p:cNvSpPr>
            <a:spLocks noGrp="1"/>
          </p:cNvSpPr>
          <p:nvPr>
            <p:ph idx="1"/>
          </p:nvPr>
        </p:nvSpPr>
        <p:spPr>
          <a:xfrm>
            <a:off x="2468188" y="1905000"/>
            <a:ext cx="9036424" cy="4245685"/>
          </a:xfrm>
        </p:spPr>
        <p:txBody>
          <a:bodyPr>
            <a:normAutofit lnSpcReduction="10000"/>
          </a:bodyPr>
          <a:lstStyle/>
          <a:p>
            <a:r>
              <a:rPr lang="zh-CN" altLang="en-US" dirty="0" smtClean="0"/>
              <a:t>对克里普克的批评</a:t>
            </a:r>
            <a:endParaRPr lang="en-US" altLang="zh-CN" dirty="0" smtClean="0"/>
          </a:p>
          <a:p>
            <a:pPr marL="0" indent="0">
              <a:buNone/>
            </a:pPr>
            <a:r>
              <a:rPr lang="zh-CN" altLang="en-US" dirty="0" smtClean="0"/>
              <a:t>专名是严格指示词</a:t>
            </a:r>
            <a:endParaRPr lang="en-US" altLang="zh-CN" dirty="0" smtClean="0"/>
          </a:p>
          <a:p>
            <a:pPr marL="0" indent="0">
              <a:buNone/>
            </a:pPr>
            <a:r>
              <a:rPr lang="zh-CN" altLang="en-US" dirty="0" smtClean="0"/>
              <a:t>“尼克松必然是尼克松，但</a:t>
            </a:r>
            <a:r>
              <a:rPr lang="en-US" altLang="zh-CN" dirty="0" smtClean="0"/>
              <a:t>1972</a:t>
            </a:r>
            <a:r>
              <a:rPr lang="zh-CN" altLang="en-US" dirty="0" smtClean="0"/>
              <a:t>年的美国总统不一定是尼克松”</a:t>
            </a:r>
            <a:endParaRPr lang="en-US" altLang="zh-CN" dirty="0" smtClean="0"/>
          </a:p>
          <a:p>
            <a:pPr marL="0" indent="0">
              <a:buNone/>
            </a:pPr>
            <a:r>
              <a:rPr lang="zh-CN" altLang="en-US" dirty="0" smtClean="0"/>
              <a:t>貌似有道理</a:t>
            </a:r>
            <a:r>
              <a:rPr lang="zh-CN" altLang="en-US" dirty="0" smtClean="0"/>
              <a:t>，但是说得不够</a:t>
            </a:r>
            <a:endParaRPr lang="en-US" altLang="zh-CN" dirty="0" smtClean="0"/>
          </a:p>
          <a:p>
            <a:pPr marL="0" indent="0">
              <a:buNone/>
            </a:pPr>
            <a:endParaRPr lang="en-US" altLang="zh-CN" dirty="0"/>
          </a:p>
          <a:p>
            <a:r>
              <a:rPr lang="zh-CN" altLang="en-US" dirty="0" smtClean="0"/>
              <a:t>实质的区分，还是语词之争？</a:t>
            </a:r>
            <a:endParaRPr lang="en-US" altLang="zh-CN" dirty="0" smtClean="0"/>
          </a:p>
          <a:p>
            <a:pPr marL="0" indent="0">
              <a:buNone/>
            </a:pPr>
            <a:r>
              <a:rPr lang="zh-CN" altLang="en-US" dirty="0" smtClean="0"/>
              <a:t>这个区分的意义何在？有何依据？</a:t>
            </a:r>
            <a:endParaRPr lang="en-US" altLang="zh-CN" dirty="0" smtClean="0"/>
          </a:p>
          <a:p>
            <a:pPr marL="0" indent="0">
              <a:buNone/>
            </a:pPr>
            <a:r>
              <a:rPr lang="zh-CN" altLang="en-US" dirty="0" smtClean="0"/>
              <a:t>语词之争并不是</a:t>
            </a:r>
            <a:r>
              <a:rPr lang="en-US" altLang="zh-CN" dirty="0" smtClean="0"/>
              <a:t>Quine</a:t>
            </a:r>
            <a:r>
              <a:rPr lang="zh-CN" altLang="en-US" dirty="0" smtClean="0"/>
              <a:t>所指责的</a:t>
            </a:r>
            <a:endParaRPr lang="en-US" altLang="zh-CN" dirty="0" smtClean="0"/>
          </a:p>
          <a:p>
            <a:pPr marL="0" indent="0">
              <a:buNone/>
            </a:pPr>
            <a:r>
              <a:rPr lang="en-US" altLang="zh-CN" dirty="0" smtClean="0"/>
              <a:t>Grice</a:t>
            </a:r>
            <a:r>
              <a:rPr lang="zh-CN" altLang="en-US" dirty="0" smtClean="0"/>
              <a:t>的文章只是举例说明存在这样的一种现象，并没有给出准确的定义、分析或论证</a:t>
            </a:r>
            <a:endParaRPr lang="en-US" altLang="zh-CN" dirty="0" smtClean="0"/>
          </a:p>
          <a:p>
            <a:pPr marL="0" indent="0">
              <a:buNone/>
            </a:pPr>
            <a:r>
              <a:rPr lang="en-US" altLang="zh-CN" b="1" dirty="0"/>
              <a:t>what is said </a:t>
            </a:r>
            <a:r>
              <a:rPr lang="en-US" altLang="zh-CN" dirty="0"/>
              <a:t>must correspond to “the elements of [the sentence], their order, and their syntactic character” </a:t>
            </a:r>
            <a:r>
              <a:rPr lang="en-US" altLang="zh-CN" dirty="0" smtClean="0"/>
              <a:t>(Grice 1989</a:t>
            </a:r>
            <a:r>
              <a:rPr lang="en-US" altLang="zh-CN" dirty="0"/>
              <a:t>, p. 87)</a:t>
            </a:r>
            <a:endParaRPr lang="en-US" altLang="zh-CN" dirty="0" smtClean="0"/>
          </a:p>
          <a:p>
            <a:pPr marL="0" indent="0">
              <a:buNone/>
            </a:pPr>
            <a:endParaRPr lang="en-US" altLang="zh-CN" dirty="0" smtClean="0"/>
          </a:p>
          <a:p>
            <a:pPr marL="0" indent="0">
              <a:buNone/>
            </a:pPr>
            <a:endParaRPr lang="en-US" altLang="zh-CN" dirty="0"/>
          </a:p>
          <a:p>
            <a:pPr marL="0" indent="0">
              <a:buNone/>
            </a:pPr>
            <a:endParaRPr lang="zh-CN" altLang="en-US" dirty="0"/>
          </a:p>
        </p:txBody>
      </p:sp>
    </p:spTree>
    <p:extLst>
      <p:ext uri="{BB962C8B-B14F-4D97-AF65-F5344CB8AC3E}">
        <p14:creationId xmlns:p14="http://schemas.microsoft.com/office/powerpoint/2010/main" val="2341602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问题</a:t>
            </a:r>
            <a:endParaRPr lang="zh-CN" altLang="en-US" dirty="0"/>
          </a:p>
        </p:txBody>
      </p:sp>
      <p:sp>
        <p:nvSpPr>
          <p:cNvPr id="3" name="内容占位符 2"/>
          <p:cNvSpPr>
            <a:spLocks noGrp="1"/>
          </p:cNvSpPr>
          <p:nvPr>
            <p:ph idx="1"/>
          </p:nvPr>
        </p:nvSpPr>
        <p:spPr>
          <a:xfrm>
            <a:off x="2589212" y="2079811"/>
            <a:ext cx="8915400" cy="3777622"/>
          </a:xfrm>
        </p:spPr>
        <p:txBody>
          <a:bodyPr/>
          <a:lstStyle/>
          <a:p>
            <a:r>
              <a:rPr lang="zh-CN" altLang="en-US" sz="2000" dirty="0" smtClean="0"/>
              <a:t>语言直觉对于区分语义</a:t>
            </a:r>
            <a:r>
              <a:rPr lang="en-US" altLang="zh-CN" sz="2000" dirty="0" smtClean="0"/>
              <a:t>/</a:t>
            </a:r>
            <a:r>
              <a:rPr lang="zh-CN" altLang="en-US" sz="2000" dirty="0" smtClean="0"/>
              <a:t>语用来说是不是合适的</a:t>
            </a:r>
            <a:r>
              <a:rPr lang="zh-CN" altLang="en-US" sz="2000" dirty="0" smtClean="0"/>
              <a:t>？</a:t>
            </a:r>
            <a:endParaRPr lang="en-US" altLang="zh-CN" sz="2000" dirty="0" smtClean="0"/>
          </a:p>
          <a:p>
            <a:pPr marL="0" indent="0">
              <a:buNone/>
            </a:pPr>
            <a:endParaRPr lang="en-US" altLang="zh-CN" dirty="0" smtClean="0"/>
          </a:p>
          <a:p>
            <a:pPr marL="0" indent="0">
              <a:buNone/>
            </a:pPr>
            <a:r>
              <a:rPr lang="zh-CN" altLang="en-US" dirty="0" smtClean="0"/>
              <a:t>直觉是否有关？</a:t>
            </a:r>
            <a:endParaRPr lang="en-US" altLang="zh-CN" dirty="0" smtClean="0"/>
          </a:p>
          <a:p>
            <a:pPr marL="0" indent="0">
              <a:buNone/>
            </a:pPr>
            <a:r>
              <a:rPr lang="zh-CN" altLang="en-US" dirty="0" smtClean="0"/>
              <a:t>有何相关性？</a:t>
            </a:r>
            <a:endParaRPr lang="en-US" altLang="zh-CN" dirty="0" smtClean="0"/>
          </a:p>
          <a:p>
            <a:pPr marL="0" indent="0">
              <a:buNone/>
            </a:pPr>
            <a:r>
              <a:rPr lang="zh-CN" altLang="en-US" dirty="0" smtClean="0"/>
              <a:t>怎么利用？</a:t>
            </a:r>
            <a:endParaRPr lang="en-US" altLang="zh-CN" dirty="0"/>
          </a:p>
          <a:p>
            <a:pPr marL="0" indent="0">
              <a:buNone/>
            </a:pPr>
            <a:endParaRPr lang="en-US" altLang="zh-CN" dirty="0" smtClean="0"/>
          </a:p>
          <a:p>
            <a:pPr marL="0" indent="0">
              <a:buNone/>
            </a:pPr>
            <a:endParaRPr lang="en-US" altLang="zh-CN" dirty="0"/>
          </a:p>
        </p:txBody>
      </p:sp>
    </p:spTree>
    <p:extLst>
      <p:ext uri="{BB962C8B-B14F-4D97-AF65-F5344CB8AC3E}">
        <p14:creationId xmlns:p14="http://schemas.microsoft.com/office/powerpoint/2010/main" val="3455384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两种常见的批评</a:t>
            </a:r>
            <a:endParaRPr lang="zh-CN" altLang="en-US" dirty="0"/>
          </a:p>
        </p:txBody>
      </p:sp>
      <p:sp>
        <p:nvSpPr>
          <p:cNvPr id="3" name="内容占位符 2"/>
          <p:cNvSpPr>
            <a:spLocks noGrp="1"/>
          </p:cNvSpPr>
          <p:nvPr>
            <p:ph idx="1"/>
          </p:nvPr>
        </p:nvSpPr>
        <p:spPr>
          <a:xfrm>
            <a:off x="2592925" y="2080378"/>
            <a:ext cx="8641772" cy="4212138"/>
          </a:xfrm>
        </p:spPr>
        <p:txBody>
          <a:bodyPr>
            <a:normAutofit lnSpcReduction="10000"/>
          </a:bodyPr>
          <a:lstStyle/>
          <a:p>
            <a:r>
              <a:rPr lang="en-US" altLang="zh-CN" dirty="0" smtClean="0"/>
              <a:t>1.</a:t>
            </a:r>
            <a:r>
              <a:rPr lang="zh-CN" altLang="en-US" dirty="0" smtClean="0"/>
              <a:t>相对性</a:t>
            </a:r>
            <a:endParaRPr lang="en-US" altLang="zh-CN" dirty="0" smtClean="0"/>
          </a:p>
          <a:p>
            <a:endParaRPr lang="en-US" altLang="zh-CN" dirty="0"/>
          </a:p>
          <a:p>
            <a:pPr marL="0" indent="0">
              <a:buNone/>
            </a:pPr>
            <a:r>
              <a:rPr lang="zh-CN" altLang="en-US" dirty="0" smtClean="0"/>
              <a:t>文化、知识背景等差异会使不同的人有不同的直觉，哲学家使用的“</a:t>
            </a:r>
            <a:r>
              <a:rPr lang="en-US" altLang="zh-CN" dirty="0" smtClean="0"/>
              <a:t>Intuitively, …</a:t>
            </a:r>
            <a:r>
              <a:rPr lang="zh-CN" altLang="en-US" dirty="0" smtClean="0"/>
              <a:t>”似乎是任意的，缺乏普遍性，所以不能成立。</a:t>
            </a:r>
            <a:endParaRPr lang="en-US" altLang="zh-CN" dirty="0" smtClean="0"/>
          </a:p>
          <a:p>
            <a:endParaRPr lang="en-US" altLang="zh-CN" dirty="0"/>
          </a:p>
          <a:p>
            <a:r>
              <a:rPr lang="en-US" altLang="zh-CN" dirty="0" smtClean="0"/>
              <a:t>2.</a:t>
            </a:r>
            <a:r>
              <a:rPr lang="zh-CN" altLang="en-US" dirty="0" smtClean="0"/>
              <a:t>主观性</a:t>
            </a:r>
            <a:endParaRPr lang="en-US" altLang="zh-CN" dirty="0"/>
          </a:p>
          <a:p>
            <a:pPr marL="0" indent="0">
              <a:buNone/>
            </a:pPr>
            <a:endParaRPr lang="en-US" altLang="zh-CN" dirty="0" smtClean="0"/>
          </a:p>
          <a:p>
            <a:r>
              <a:rPr lang="zh-CN" altLang="en-US" dirty="0" smtClean="0"/>
              <a:t>一般性假设：</a:t>
            </a:r>
            <a:endParaRPr lang="en-US" altLang="zh-CN" dirty="0" smtClean="0"/>
          </a:p>
          <a:p>
            <a:pPr marL="0" indent="0">
              <a:buNone/>
            </a:pPr>
            <a:r>
              <a:rPr lang="zh-CN" altLang="en-US" dirty="0" smtClean="0"/>
              <a:t>心理的东西与语义的东西是相互</a:t>
            </a:r>
            <a:r>
              <a:rPr lang="zh-CN" altLang="en-US" b="1" dirty="0" smtClean="0"/>
              <a:t>独立</a:t>
            </a:r>
            <a:r>
              <a:rPr lang="zh-CN" altLang="en-US" dirty="0" smtClean="0"/>
              <a:t>的</a:t>
            </a:r>
            <a:r>
              <a:rPr lang="zh-CN" altLang="en-US" dirty="0" smtClean="0"/>
              <a:t>！</a:t>
            </a:r>
            <a:endParaRPr lang="en-US" altLang="zh-CN" dirty="0" smtClean="0"/>
          </a:p>
          <a:p>
            <a:pPr marL="0" indent="0">
              <a:buNone/>
            </a:pPr>
            <a:r>
              <a:rPr lang="zh-CN" altLang="en-US" dirty="0" smtClean="0"/>
              <a:t>心理的 依赖于 语义的</a:t>
            </a:r>
            <a:endParaRPr lang="en-US" altLang="zh-CN" dirty="0" smtClean="0"/>
          </a:p>
          <a:p>
            <a:pPr marL="0" indent="0">
              <a:buNone/>
            </a:pPr>
            <a:r>
              <a:rPr lang="zh-CN" altLang="en-US" dirty="0" smtClean="0"/>
              <a:t>语义的 依赖于 心理的</a:t>
            </a:r>
            <a:endParaRPr lang="en-US" altLang="zh-CN" dirty="0" smtClean="0"/>
          </a:p>
          <a:p>
            <a:pPr marL="0" indent="0">
              <a:buNone/>
            </a:pPr>
            <a:endParaRPr lang="en-US" altLang="zh-CN" dirty="0"/>
          </a:p>
          <a:p>
            <a:endParaRPr lang="en-US" altLang="zh-CN" dirty="0" smtClean="0"/>
          </a:p>
          <a:p>
            <a:endParaRPr lang="zh-CN" altLang="en-US" dirty="0"/>
          </a:p>
        </p:txBody>
      </p:sp>
    </p:spTree>
    <p:extLst>
      <p:ext uri="{BB962C8B-B14F-4D97-AF65-F5344CB8AC3E}">
        <p14:creationId xmlns:p14="http://schemas.microsoft.com/office/powerpoint/2010/main" val="646195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语义</a:t>
            </a:r>
            <a:r>
              <a:rPr lang="zh-CN" altLang="en-US" dirty="0" smtClean="0"/>
              <a:t>的依赖于心理</a:t>
            </a:r>
            <a:r>
              <a:rPr lang="zh-CN" altLang="en-US" dirty="0"/>
              <a:t>的</a:t>
            </a:r>
            <a:br>
              <a:rPr lang="zh-CN" altLang="en-US" dirty="0"/>
            </a:br>
            <a:endParaRPr lang="zh-CN" altLang="en-US" dirty="0"/>
          </a:p>
        </p:txBody>
      </p:sp>
      <p:sp>
        <p:nvSpPr>
          <p:cNvPr id="3" name="内容占位符 2"/>
          <p:cNvSpPr>
            <a:spLocks noGrp="1"/>
          </p:cNvSpPr>
          <p:nvPr>
            <p:ph idx="1"/>
          </p:nvPr>
        </p:nvSpPr>
        <p:spPr>
          <a:xfrm>
            <a:off x="2592925" y="2058296"/>
            <a:ext cx="9041612" cy="4330471"/>
          </a:xfrm>
        </p:spPr>
        <p:txBody>
          <a:bodyPr>
            <a:normAutofit lnSpcReduction="10000"/>
          </a:bodyPr>
          <a:lstStyle/>
          <a:p>
            <a:r>
              <a:rPr lang="zh-CN" altLang="en-US" dirty="0"/>
              <a:t>语义极小</a:t>
            </a:r>
            <a:r>
              <a:rPr lang="zh-CN" altLang="en-US" dirty="0" smtClean="0"/>
              <a:t>主义</a:t>
            </a:r>
            <a:endParaRPr lang="en-US" altLang="zh-CN" dirty="0" smtClean="0"/>
          </a:p>
          <a:p>
            <a:pPr marL="0" indent="0">
              <a:buNone/>
            </a:pPr>
            <a:r>
              <a:rPr lang="en-US" altLang="zh-CN" dirty="0"/>
              <a:t>Competent speaker</a:t>
            </a:r>
          </a:p>
          <a:p>
            <a:pPr marL="0" indent="0">
              <a:buNone/>
            </a:pPr>
            <a:endParaRPr lang="en-US" altLang="zh-CN" dirty="0" smtClean="0"/>
          </a:p>
          <a:p>
            <a:r>
              <a:rPr lang="en-US" altLang="zh-CN" dirty="0" smtClean="0"/>
              <a:t>Paul  Grice</a:t>
            </a:r>
            <a:endParaRPr lang="en-US" altLang="zh-CN" dirty="0"/>
          </a:p>
          <a:p>
            <a:pPr marL="0" indent="0">
              <a:buNone/>
            </a:pPr>
            <a:r>
              <a:rPr lang="en-US" altLang="zh-CN" dirty="0" smtClean="0"/>
              <a:t>Input: literal meaning     Calculating     Output: implicature</a:t>
            </a:r>
          </a:p>
          <a:p>
            <a:pPr marL="0" indent="0">
              <a:buNone/>
            </a:pPr>
            <a:endParaRPr lang="en-US" altLang="zh-CN" dirty="0"/>
          </a:p>
          <a:p>
            <a:r>
              <a:rPr lang="en-US" altLang="zh-CN" dirty="0" smtClean="0"/>
              <a:t>Stephen Neale</a:t>
            </a:r>
          </a:p>
          <a:p>
            <a:pPr marL="0" indent="0" algn="just">
              <a:buNone/>
            </a:pPr>
            <a:r>
              <a:rPr lang="en-US" altLang="zh-CN" sz="2000" dirty="0" smtClean="0">
                <a:latin typeface="Georgia" panose="02040502050405020303" pitchFamily="18" charset="0"/>
              </a:rPr>
              <a:t>“…when </a:t>
            </a:r>
            <a:r>
              <a:rPr lang="en-US" altLang="zh-CN" sz="2000" dirty="0">
                <a:latin typeface="Georgia" panose="02040502050405020303" pitchFamily="18" charset="0"/>
              </a:rPr>
              <a:t>we describe speech act scenarios to informed native speakers, typically they have pretty robust intuitions (and are capable of rendering pretty robust judgments) about what the speaker meant, and about what he said and implied. Such intuitions constitute important data against which theories of meaning, saying and implying are tested</a:t>
            </a:r>
            <a:r>
              <a:rPr lang="en-US" altLang="zh-CN" sz="2000" dirty="0" smtClean="0">
                <a:latin typeface="Georgia" panose="02040502050405020303" pitchFamily="18" charset="0"/>
              </a:rPr>
              <a:t>.” </a:t>
            </a:r>
            <a:r>
              <a:rPr lang="en-US" altLang="zh-CN" sz="2000" dirty="0">
                <a:latin typeface="Georgia" panose="02040502050405020303" pitchFamily="18" charset="0"/>
              </a:rPr>
              <a:t>(Neale 2008, p.376)</a:t>
            </a:r>
            <a:endParaRPr lang="en-US" altLang="zh-CN" sz="2000" dirty="0" smtClean="0">
              <a:latin typeface="Georgia" panose="02040502050405020303" pitchFamily="18" charset="0"/>
            </a:endParaRPr>
          </a:p>
          <a:p>
            <a:endParaRPr lang="en-US" altLang="zh-CN" dirty="0"/>
          </a:p>
          <a:p>
            <a:pPr marL="0" indent="0">
              <a:buNone/>
            </a:pPr>
            <a:endParaRPr lang="en-US" altLang="zh-CN" dirty="0"/>
          </a:p>
        </p:txBody>
      </p:sp>
    </p:spTree>
    <p:extLst>
      <p:ext uri="{BB962C8B-B14F-4D97-AF65-F5344CB8AC3E}">
        <p14:creationId xmlns:p14="http://schemas.microsoft.com/office/powerpoint/2010/main" val="1381802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反驳</a:t>
            </a:r>
            <a:endParaRPr lang="zh-CN" altLang="en-US" dirty="0"/>
          </a:p>
        </p:txBody>
      </p:sp>
      <p:sp>
        <p:nvSpPr>
          <p:cNvPr id="3" name="内容占位符 2"/>
          <p:cNvSpPr>
            <a:spLocks noGrp="1"/>
          </p:cNvSpPr>
          <p:nvPr>
            <p:ph idx="1"/>
          </p:nvPr>
        </p:nvSpPr>
        <p:spPr>
          <a:xfrm>
            <a:off x="2592925" y="2001251"/>
            <a:ext cx="8915400" cy="4712370"/>
          </a:xfrm>
        </p:spPr>
        <p:txBody>
          <a:bodyPr/>
          <a:lstStyle/>
          <a:p>
            <a:r>
              <a:rPr lang="zh-CN" altLang="en-US" dirty="0" smtClean="0"/>
              <a:t>经过测试，人们关于</a:t>
            </a:r>
            <a:r>
              <a:rPr lang="zh-CN" altLang="en-US" dirty="0"/>
              <a:t>“</a:t>
            </a:r>
            <a:r>
              <a:rPr lang="en-US" altLang="zh-CN" dirty="0" smtClean="0"/>
              <a:t>what is said</a:t>
            </a:r>
            <a:r>
              <a:rPr lang="zh-CN" altLang="en-US" dirty="0" smtClean="0"/>
              <a:t>”的直觉</a:t>
            </a:r>
            <a:r>
              <a:rPr lang="zh-CN" altLang="en-US" dirty="0"/>
              <a:t>出现了一些没有</a:t>
            </a:r>
            <a:r>
              <a:rPr lang="zh-CN" altLang="en-US" u="sng" dirty="0"/>
              <a:t>句法成分</a:t>
            </a:r>
            <a:r>
              <a:rPr lang="zh-CN" altLang="en-US" dirty="0"/>
              <a:t>相对应的内容</a:t>
            </a:r>
            <a:endParaRPr lang="en-US" altLang="zh-CN" dirty="0"/>
          </a:p>
          <a:p>
            <a:pPr>
              <a:buFont typeface="+mj-ea"/>
              <a:buAutoNum type="circleNumDbPlain"/>
            </a:pPr>
            <a:r>
              <a:rPr lang="en-US" altLang="zh-CN" dirty="0" smtClean="0"/>
              <a:t>A</a:t>
            </a:r>
            <a:r>
              <a:rPr lang="zh-CN" altLang="en-US" dirty="0" smtClean="0"/>
              <a:t>和</a:t>
            </a:r>
            <a:r>
              <a:rPr lang="en-US" altLang="zh-CN" dirty="0" smtClean="0"/>
              <a:t>B</a:t>
            </a:r>
            <a:r>
              <a:rPr lang="zh-CN" altLang="en-US" dirty="0" smtClean="0"/>
              <a:t>结婚了。</a:t>
            </a:r>
            <a:endParaRPr lang="en-US" altLang="zh-CN" dirty="0" smtClean="0"/>
          </a:p>
          <a:p>
            <a:pPr>
              <a:buFont typeface="+mj-ea"/>
              <a:buAutoNum type="circleNumDbPlain"/>
            </a:pPr>
            <a:r>
              <a:rPr lang="en-US" altLang="zh-CN" dirty="0" smtClean="0"/>
              <a:t>A</a:t>
            </a:r>
            <a:r>
              <a:rPr lang="zh-CN" altLang="en-US" dirty="0" smtClean="0"/>
              <a:t>没洗澡。</a:t>
            </a:r>
            <a:endParaRPr lang="en-US" altLang="zh-CN" dirty="0" smtClean="0"/>
          </a:p>
          <a:p>
            <a:pPr>
              <a:buFont typeface="+mj-ea"/>
              <a:buAutoNum type="circleNumDbPlain"/>
            </a:pPr>
            <a:r>
              <a:rPr lang="en-US" altLang="zh-CN" dirty="0" smtClean="0"/>
              <a:t>A</a:t>
            </a:r>
            <a:r>
              <a:rPr lang="zh-CN" altLang="en-US" dirty="0" smtClean="0"/>
              <a:t>把他的钥匙给</a:t>
            </a:r>
            <a:r>
              <a:rPr lang="en-US" altLang="zh-CN" dirty="0" smtClean="0"/>
              <a:t>B</a:t>
            </a:r>
            <a:r>
              <a:rPr lang="zh-CN" altLang="en-US" dirty="0" smtClean="0"/>
              <a:t>，</a:t>
            </a:r>
            <a:r>
              <a:rPr lang="en-US" altLang="zh-CN" dirty="0" smtClean="0"/>
              <a:t>B</a:t>
            </a:r>
            <a:r>
              <a:rPr lang="zh-CN" altLang="en-US" dirty="0" smtClean="0"/>
              <a:t>把门打开了。</a:t>
            </a:r>
            <a:endParaRPr lang="en-US" altLang="zh-CN" dirty="0" smtClean="0"/>
          </a:p>
          <a:p>
            <a:pPr marL="0" indent="0">
              <a:buNone/>
            </a:pPr>
            <a:r>
              <a:rPr lang="zh-CN" altLang="en-US" dirty="0" smtClean="0"/>
              <a:t>所以，与</a:t>
            </a:r>
            <a:r>
              <a:rPr lang="zh-CN" altLang="en-US" dirty="0"/>
              <a:t>语义极小主义和</a:t>
            </a:r>
            <a:r>
              <a:rPr lang="en-US" altLang="zh-CN" dirty="0"/>
              <a:t>Grice</a:t>
            </a:r>
            <a:r>
              <a:rPr lang="zh-CN" altLang="en-US" dirty="0"/>
              <a:t>的理论相悖</a:t>
            </a:r>
            <a:endParaRPr lang="en-US" altLang="zh-CN" dirty="0"/>
          </a:p>
          <a:p>
            <a:pPr marL="0" indent="0">
              <a:buNone/>
            </a:pPr>
            <a:endParaRPr lang="en-US" altLang="zh-CN" dirty="0" smtClean="0"/>
          </a:p>
          <a:p>
            <a:r>
              <a:rPr lang="zh-CN" altLang="en-US" dirty="0" smtClean="0"/>
              <a:t>人们说话时，直接把握到的不是那句话字面意义，而是说话者通过说那句话要传达的意思</a:t>
            </a:r>
            <a:endParaRPr lang="en-US" altLang="zh-CN" dirty="0"/>
          </a:p>
          <a:p>
            <a:endParaRPr lang="en-US" altLang="zh-CN" dirty="0" smtClean="0"/>
          </a:p>
          <a:p>
            <a:r>
              <a:rPr lang="zh-CN" altLang="en-US" dirty="0" smtClean="0"/>
              <a:t>先整体把握，然后确定组分的语义贡献</a:t>
            </a:r>
            <a:endParaRPr lang="en-US" altLang="zh-CN" dirty="0" smtClean="0"/>
          </a:p>
          <a:p>
            <a:pPr marL="0" indent="0">
              <a:buNone/>
            </a:pPr>
            <a:r>
              <a:rPr lang="zh-CN" altLang="en-US" dirty="0" smtClean="0"/>
              <a:t>罗素式的形式化</a:t>
            </a:r>
            <a:endParaRPr lang="en-US" altLang="zh-CN" dirty="0"/>
          </a:p>
        </p:txBody>
      </p:sp>
    </p:spTree>
    <p:extLst>
      <p:ext uri="{BB962C8B-B14F-4D97-AF65-F5344CB8AC3E}">
        <p14:creationId xmlns:p14="http://schemas.microsoft.com/office/powerpoint/2010/main" val="3886581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回应</a:t>
            </a:r>
            <a:endParaRPr lang="zh-CN" altLang="en-US" dirty="0"/>
          </a:p>
        </p:txBody>
      </p:sp>
      <p:sp>
        <p:nvSpPr>
          <p:cNvPr id="3" name="内容占位符 2"/>
          <p:cNvSpPr>
            <a:spLocks noGrp="1"/>
          </p:cNvSpPr>
          <p:nvPr>
            <p:ph idx="1"/>
          </p:nvPr>
        </p:nvSpPr>
        <p:spPr>
          <a:xfrm>
            <a:off x="2589212" y="1564105"/>
            <a:ext cx="8915400" cy="4535906"/>
          </a:xfrm>
        </p:spPr>
        <p:txBody>
          <a:bodyPr/>
          <a:lstStyle/>
          <a:p>
            <a:r>
              <a:rPr lang="zh-CN" altLang="en-US" dirty="0" smtClean="0"/>
              <a:t>概念重构（</a:t>
            </a:r>
            <a:r>
              <a:rPr lang="en-US" altLang="zh-CN" dirty="0" smtClean="0"/>
              <a:t>Conceptual Reconstruction</a:t>
            </a:r>
            <a:r>
              <a:rPr lang="zh-CN" altLang="en-US" dirty="0" smtClean="0"/>
              <a:t>）而非实际认知过程的描述</a:t>
            </a:r>
            <a:endParaRPr lang="en-US" altLang="zh-CN" dirty="0" smtClean="0"/>
          </a:p>
          <a:p>
            <a:pPr marL="0" indent="0">
              <a:buNone/>
            </a:pPr>
            <a:endParaRPr lang="en-US" altLang="zh-CN" dirty="0" smtClean="0"/>
          </a:p>
          <a:p>
            <a:pPr marL="0" indent="0">
              <a:buNone/>
            </a:pPr>
            <a:endParaRPr lang="en-US" altLang="zh-CN" dirty="0" smtClean="0"/>
          </a:p>
          <a:p>
            <a:r>
              <a:rPr lang="zh-CN" altLang="en-US" dirty="0" smtClean="0"/>
              <a:t>实验设计有缺陷</a:t>
            </a:r>
            <a:endParaRPr lang="en-US" altLang="zh-CN" dirty="0" smtClean="0"/>
          </a:p>
          <a:p>
            <a:pPr marL="0" indent="0">
              <a:buNone/>
            </a:pPr>
            <a:r>
              <a:rPr lang="en-US" altLang="zh-CN" dirty="0" smtClean="0"/>
              <a:t>1. </a:t>
            </a:r>
            <a:r>
              <a:rPr lang="zh-CN" altLang="en-US" dirty="0" smtClean="0"/>
              <a:t>可能的误解</a:t>
            </a:r>
            <a:endParaRPr lang="en-US" altLang="zh-CN" dirty="0" smtClean="0"/>
          </a:p>
          <a:p>
            <a:pPr marL="0" indent="0">
              <a:buNone/>
            </a:pPr>
            <a:r>
              <a:rPr lang="en-US" altLang="zh-CN" dirty="0" smtClean="0"/>
              <a:t>2. </a:t>
            </a:r>
            <a:r>
              <a:rPr lang="zh-CN" altLang="en-US" dirty="0" smtClean="0"/>
              <a:t>缺乏参照、对比</a:t>
            </a:r>
            <a:endParaRPr lang="en-US" altLang="zh-CN" dirty="0" smtClean="0"/>
          </a:p>
          <a:p>
            <a:endParaRPr lang="en-US" altLang="zh-CN" dirty="0"/>
          </a:p>
          <a:p>
            <a:r>
              <a:rPr lang="zh-CN" altLang="en-US" dirty="0" smtClean="0"/>
              <a:t>特征（</a:t>
            </a:r>
            <a:r>
              <a:rPr lang="en-US" altLang="zh-CN" dirty="0" smtClean="0"/>
              <a:t>character</a:t>
            </a:r>
            <a:r>
              <a:rPr lang="zh-CN" altLang="en-US" dirty="0" smtClean="0"/>
              <a:t>）而非内容（</a:t>
            </a:r>
            <a:r>
              <a:rPr lang="en-US" altLang="zh-CN" dirty="0" smtClean="0"/>
              <a:t>content</a:t>
            </a:r>
            <a:r>
              <a:rPr lang="zh-CN" altLang="en-US" dirty="0" smtClean="0"/>
              <a:t>）</a:t>
            </a:r>
            <a:endParaRPr lang="en-US" altLang="zh-CN" dirty="0" smtClean="0"/>
          </a:p>
          <a:p>
            <a:pPr marL="0" indent="0">
              <a:buNone/>
            </a:pPr>
            <a:r>
              <a:rPr lang="zh-CN" altLang="en-US" dirty="0" smtClean="0"/>
              <a:t>“我”</a:t>
            </a:r>
            <a:r>
              <a:rPr lang="en-US" altLang="zh-CN" dirty="0" smtClean="0"/>
              <a:t>——</a:t>
            </a:r>
            <a:r>
              <a:rPr lang="zh-CN" altLang="en-US" dirty="0" smtClean="0"/>
              <a:t>“说这句话的人”</a:t>
            </a:r>
            <a:endParaRPr lang="en-US" altLang="zh-CN" dirty="0"/>
          </a:p>
          <a:p>
            <a:endParaRPr lang="en-US" altLang="zh-CN" dirty="0" smtClean="0"/>
          </a:p>
          <a:p>
            <a:endParaRPr lang="en-US" altLang="zh-CN" dirty="0" smtClean="0"/>
          </a:p>
          <a:p>
            <a:pPr marL="0" indent="0">
              <a:buNone/>
            </a:pPr>
            <a:endParaRPr lang="zh-CN" altLang="en-US" dirty="0"/>
          </a:p>
        </p:txBody>
      </p:sp>
    </p:spTree>
    <p:extLst>
      <p:ext uri="{BB962C8B-B14F-4D97-AF65-F5344CB8AC3E}">
        <p14:creationId xmlns:p14="http://schemas.microsoft.com/office/powerpoint/2010/main" val="2310530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结论</a:t>
            </a:r>
            <a:endParaRPr lang="zh-CN" altLang="en-US" dirty="0"/>
          </a:p>
        </p:txBody>
      </p:sp>
      <p:sp>
        <p:nvSpPr>
          <p:cNvPr id="3" name="内容占位符 2"/>
          <p:cNvSpPr>
            <a:spLocks noGrp="1"/>
          </p:cNvSpPr>
          <p:nvPr>
            <p:ph idx="1"/>
          </p:nvPr>
        </p:nvSpPr>
        <p:spPr/>
        <p:txBody>
          <a:bodyPr/>
          <a:lstStyle/>
          <a:p>
            <a:r>
              <a:rPr lang="zh-CN" altLang="en-US" dirty="0" smtClean="0"/>
              <a:t>语义内容与心理内容是有关系的，前者依赖于后者</a:t>
            </a:r>
            <a:endParaRPr lang="en-US" altLang="zh-CN" dirty="0" smtClean="0"/>
          </a:p>
          <a:p>
            <a:endParaRPr lang="en-US" altLang="zh-CN" dirty="0"/>
          </a:p>
          <a:p>
            <a:r>
              <a:rPr lang="zh-CN" altLang="en-US" dirty="0" smtClean="0"/>
              <a:t>用问卷方法直接测试的方法不可靠，所得到的结果与语义无关</a:t>
            </a:r>
            <a:endParaRPr lang="en-US" altLang="zh-CN" dirty="0" smtClean="0"/>
          </a:p>
          <a:p>
            <a:endParaRPr lang="en-US" altLang="zh-CN" dirty="0"/>
          </a:p>
          <a:p>
            <a:r>
              <a:rPr lang="en-US" altLang="zh-CN" dirty="0" smtClean="0"/>
              <a:t>Emma Borg</a:t>
            </a:r>
            <a:r>
              <a:rPr lang="zh-CN" altLang="en-US" dirty="0" smtClean="0"/>
              <a:t>提出应该扩展相关的心理学证据的范围</a:t>
            </a:r>
            <a:endParaRPr lang="en-US" altLang="zh-CN" dirty="0" smtClean="0"/>
          </a:p>
          <a:p>
            <a:endParaRPr lang="en-US" altLang="zh-CN" dirty="0"/>
          </a:p>
          <a:p>
            <a:endParaRPr lang="en-US" altLang="zh-CN" dirty="0"/>
          </a:p>
          <a:p>
            <a:endParaRPr lang="en-US" altLang="zh-CN" dirty="0" smtClean="0"/>
          </a:p>
          <a:p>
            <a:endParaRPr lang="en-US" altLang="zh-CN" dirty="0"/>
          </a:p>
          <a:p>
            <a:endParaRPr lang="en-US" altLang="zh-CN" dirty="0" smtClean="0"/>
          </a:p>
          <a:p>
            <a:endParaRPr lang="en-US" altLang="zh-CN" dirty="0"/>
          </a:p>
          <a:p>
            <a:endParaRPr lang="zh-CN" altLang="en-US" dirty="0"/>
          </a:p>
        </p:txBody>
      </p:sp>
    </p:spTree>
    <p:extLst>
      <p:ext uri="{BB962C8B-B14F-4D97-AF65-F5344CB8AC3E}">
        <p14:creationId xmlns:p14="http://schemas.microsoft.com/office/powerpoint/2010/main" val="2227695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展望</a:t>
            </a:r>
            <a:endParaRPr lang="zh-CN" altLang="en-US" dirty="0"/>
          </a:p>
        </p:txBody>
      </p:sp>
      <p:sp>
        <p:nvSpPr>
          <p:cNvPr id="3" name="内容占位符 2"/>
          <p:cNvSpPr>
            <a:spLocks noGrp="1"/>
          </p:cNvSpPr>
          <p:nvPr>
            <p:ph idx="1"/>
          </p:nvPr>
        </p:nvSpPr>
        <p:spPr>
          <a:xfrm>
            <a:off x="2619411" y="2073442"/>
            <a:ext cx="8915400" cy="3777622"/>
          </a:xfrm>
        </p:spPr>
        <p:txBody>
          <a:bodyPr/>
          <a:lstStyle/>
          <a:p>
            <a:endParaRPr lang="en-US" altLang="zh-CN" dirty="0"/>
          </a:p>
          <a:p>
            <a:r>
              <a:rPr lang="zh-CN" altLang="en-US" dirty="0" smtClean="0"/>
              <a:t>语言哲学应该借鉴认知心理学的方法和结果</a:t>
            </a:r>
            <a:endParaRPr lang="en-US" altLang="zh-CN" dirty="0" smtClean="0"/>
          </a:p>
          <a:p>
            <a:endParaRPr lang="en-US" altLang="zh-CN" dirty="0"/>
          </a:p>
          <a:p>
            <a:endParaRPr lang="en-US" altLang="zh-CN" dirty="0"/>
          </a:p>
          <a:p>
            <a:r>
              <a:rPr lang="zh-CN" altLang="en-US" dirty="0" smtClean="0"/>
              <a:t>测试的对象应该有对某个句子的直觉转为对一些语言用法从新出现到变成固定用法的过程中理解过程的变化</a:t>
            </a:r>
            <a:endParaRPr lang="en-US" altLang="zh-CN" dirty="0" smtClean="0"/>
          </a:p>
          <a:p>
            <a:endParaRPr lang="en-US" altLang="zh-CN" dirty="0"/>
          </a:p>
          <a:p>
            <a:endParaRPr lang="en-US" altLang="zh-CN" dirty="0" smtClean="0"/>
          </a:p>
          <a:p>
            <a:endParaRPr lang="en-US" altLang="zh-CN" dirty="0"/>
          </a:p>
          <a:p>
            <a:endParaRPr lang="zh-CN" altLang="en-US" dirty="0"/>
          </a:p>
        </p:txBody>
      </p:sp>
    </p:spTree>
    <p:extLst>
      <p:ext uri="{BB962C8B-B14F-4D97-AF65-F5344CB8AC3E}">
        <p14:creationId xmlns:p14="http://schemas.microsoft.com/office/powerpoint/2010/main" val="2062581995"/>
      </p:ext>
    </p:extLst>
  </p:cSld>
  <p:clrMapOvr>
    <a:masterClrMapping/>
  </p:clrMapOvr>
  <p:timing>
    <p:tnLst>
      <p:par>
        <p:cTn id="1" dur="indefinite" restart="never" nodeType="tmRoot"/>
      </p:par>
    </p:tnLst>
  </p:timing>
</p:sld>
</file>

<file path=ppt/theme/theme1.xml><?xml version="1.0" encoding="utf-8"?>
<a:theme xmlns:a="http://schemas.openxmlformats.org/drawingml/2006/main" name="丝状">
  <a:themeElements>
    <a:clrScheme name="丝状">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丝状">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丝状">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1109</TotalTime>
  <Words>660</Words>
  <Application>Microsoft Office PowerPoint</Application>
  <PresentationFormat>宽屏</PresentationFormat>
  <Paragraphs>89</Paragraphs>
  <Slides>10</Slides>
  <Notes>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10</vt:i4>
      </vt:variant>
    </vt:vector>
  </HeadingPairs>
  <TitlesOfParts>
    <vt:vector size="18" baseType="lpstr">
      <vt:lpstr>宋体</vt:lpstr>
      <vt:lpstr>幼圆</vt:lpstr>
      <vt:lpstr>Arial</vt:lpstr>
      <vt:lpstr>Calibri</vt:lpstr>
      <vt:lpstr>Century Gothic</vt:lpstr>
      <vt:lpstr>Georgia</vt:lpstr>
      <vt:lpstr>Wingdings 3</vt:lpstr>
      <vt:lpstr>丝状</vt:lpstr>
      <vt:lpstr>直觉与语义/语用区分</vt:lpstr>
      <vt:lpstr>两个触发点</vt:lpstr>
      <vt:lpstr>问题</vt:lpstr>
      <vt:lpstr>两种常见的批评</vt:lpstr>
      <vt:lpstr>语义的依赖于心理的 </vt:lpstr>
      <vt:lpstr>反驳</vt:lpstr>
      <vt:lpstr>回应</vt:lpstr>
      <vt:lpstr>结论</vt:lpstr>
      <vt:lpstr>展望</vt:lpstr>
      <vt:lpstr>参考文献</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meiwen wan</dc:creator>
  <cp:lastModifiedBy>meiwen wan</cp:lastModifiedBy>
  <cp:revision>35</cp:revision>
  <dcterms:created xsi:type="dcterms:W3CDTF">2014-10-13T05:33:32Z</dcterms:created>
  <dcterms:modified xsi:type="dcterms:W3CDTF">2014-10-14T06:55:02Z</dcterms:modified>
</cp:coreProperties>
</file>