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257" r:id="rId3"/>
    <p:sldId id="258" r:id="rId4"/>
    <p:sldId id="259" r:id="rId5"/>
    <p:sldId id="260" r:id="rId6"/>
    <p:sldId id="261" r:id="rId7"/>
    <p:sldId id="262" r:id="rId8"/>
    <p:sldId id="29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9" r:id="rId32"/>
    <p:sldId id="287" r:id="rId33"/>
    <p:sldId id="288" r:id="rId34"/>
    <p:sldId id="290" r:id="rId3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12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00"/>
    </p:cViewPr>
  </p:sorterViewPr>
  <p:notesViewPr>
    <p:cSldViewPr>
      <p:cViewPr varScale="1">
        <p:scale>
          <a:sx n="58" d="100"/>
          <a:sy n="58" d="100"/>
        </p:scale>
        <p:origin x="-258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8C2032-BAD3-4BAA-AACD-C89C9558E0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zh-CN" altLang="en-US"/>
        </a:p>
      </dgm:t>
    </dgm:pt>
    <dgm:pt modelId="{BB8293B3-2AD8-43F6-BF7F-35D087AA52AF}">
      <dgm:prSet/>
      <dgm:spPr/>
      <dgm:t>
        <a:bodyPr/>
        <a:lstStyle/>
        <a:p>
          <a:pPr rtl="0"/>
          <a:r>
            <a:rPr lang="zh-CN" dirty="0" smtClean="0"/>
            <a:t>程序 </a:t>
          </a:r>
          <a:r>
            <a:rPr lang="en-US" dirty="0" smtClean="0"/>
            <a:t>→ </a:t>
          </a:r>
          <a:r>
            <a:rPr lang="zh-CN" dirty="0" smtClean="0"/>
            <a:t>计算机 </a:t>
          </a:r>
          <a:r>
            <a:rPr lang="en-US" dirty="0" smtClean="0"/>
            <a:t>→ </a:t>
          </a:r>
          <a:r>
            <a:rPr lang="zh-CN" dirty="0" smtClean="0"/>
            <a:t>输出</a:t>
          </a:r>
          <a:endParaRPr lang="en-US" dirty="0"/>
        </a:p>
      </dgm:t>
    </dgm:pt>
    <dgm:pt modelId="{D8DD8417-84FA-4934-83F7-710BC3FB0734}" type="parTrans" cxnId="{7940C587-693D-4EA0-8E43-C5DD0F57192D}">
      <dgm:prSet/>
      <dgm:spPr/>
      <dgm:t>
        <a:bodyPr/>
        <a:lstStyle/>
        <a:p>
          <a:endParaRPr lang="zh-CN" altLang="en-US"/>
        </a:p>
      </dgm:t>
    </dgm:pt>
    <dgm:pt modelId="{A5009FEF-D370-4646-A64E-125730685BB0}" type="sibTrans" cxnId="{7940C587-693D-4EA0-8E43-C5DD0F57192D}">
      <dgm:prSet/>
      <dgm:spPr/>
      <dgm:t>
        <a:bodyPr/>
        <a:lstStyle/>
        <a:p>
          <a:endParaRPr lang="zh-CN" altLang="en-US"/>
        </a:p>
      </dgm:t>
    </dgm:pt>
    <dgm:pt modelId="{40CEE34C-D050-4015-AF61-A777CCE723C2}">
      <dgm:prSet/>
      <dgm:spPr/>
      <dgm:t>
        <a:bodyPr/>
        <a:lstStyle/>
        <a:p>
          <a:pPr rtl="0"/>
          <a:r>
            <a:rPr lang="zh-CN" dirty="0" smtClean="0"/>
            <a:t>公理 </a:t>
          </a:r>
          <a:r>
            <a:rPr lang="en-US" dirty="0" smtClean="0"/>
            <a:t>→ FAS → </a:t>
          </a:r>
          <a:r>
            <a:rPr lang="zh-CN" dirty="0" smtClean="0"/>
            <a:t>定理</a:t>
          </a:r>
          <a:endParaRPr lang="zh-CN" dirty="0"/>
        </a:p>
      </dgm:t>
    </dgm:pt>
    <dgm:pt modelId="{B6D4615B-AD7A-4C95-A3A4-1C5CC8BC6AD4}" type="parTrans" cxnId="{249A70B1-F970-4ADA-B5DE-9C67BF562885}">
      <dgm:prSet/>
      <dgm:spPr/>
      <dgm:t>
        <a:bodyPr/>
        <a:lstStyle/>
        <a:p>
          <a:endParaRPr lang="zh-CN" altLang="en-US"/>
        </a:p>
      </dgm:t>
    </dgm:pt>
    <dgm:pt modelId="{D0A0C338-217C-48E7-A158-6E5818A447CB}" type="sibTrans" cxnId="{249A70B1-F970-4ADA-B5DE-9C67BF562885}">
      <dgm:prSet/>
      <dgm:spPr/>
      <dgm:t>
        <a:bodyPr/>
        <a:lstStyle/>
        <a:p>
          <a:endParaRPr lang="zh-CN" altLang="en-US"/>
        </a:p>
      </dgm:t>
    </dgm:pt>
    <dgm:pt modelId="{74D89E63-791B-455E-92C2-7C9664A8FDBB}">
      <dgm:prSet/>
      <dgm:spPr/>
      <dgm:t>
        <a:bodyPr/>
        <a:lstStyle/>
        <a:p>
          <a:pPr rtl="0"/>
          <a:r>
            <a:rPr lang="zh-CN" dirty="0" smtClean="0"/>
            <a:t>科学理论 </a:t>
          </a:r>
          <a:r>
            <a:rPr lang="en-US" dirty="0" smtClean="0"/>
            <a:t>→ </a:t>
          </a:r>
          <a:r>
            <a:rPr lang="zh-CN" dirty="0" smtClean="0"/>
            <a:t>推演 </a:t>
          </a:r>
          <a:r>
            <a:rPr lang="en-US" dirty="0" smtClean="0"/>
            <a:t>→ </a:t>
          </a:r>
          <a:r>
            <a:rPr lang="zh-CN" dirty="0" smtClean="0"/>
            <a:t>经验材料</a:t>
          </a:r>
          <a:endParaRPr lang="zh-CN" dirty="0"/>
        </a:p>
      </dgm:t>
    </dgm:pt>
    <dgm:pt modelId="{127B8976-5632-4EA9-83F6-50E5450CF794}" type="parTrans" cxnId="{CF49EE64-3CFC-4A68-9781-239323126E73}">
      <dgm:prSet/>
      <dgm:spPr/>
      <dgm:t>
        <a:bodyPr/>
        <a:lstStyle/>
        <a:p>
          <a:endParaRPr lang="zh-CN" altLang="en-US"/>
        </a:p>
      </dgm:t>
    </dgm:pt>
    <dgm:pt modelId="{3E8BBEAE-AE64-4305-BD15-2E902DFCC7E8}" type="sibTrans" cxnId="{CF49EE64-3CFC-4A68-9781-239323126E73}">
      <dgm:prSet/>
      <dgm:spPr/>
      <dgm:t>
        <a:bodyPr/>
        <a:lstStyle/>
        <a:p>
          <a:endParaRPr lang="zh-CN" altLang="en-US"/>
        </a:p>
      </dgm:t>
    </dgm:pt>
    <dgm:pt modelId="{3C6A262E-EBC6-4E3E-8908-F17F4C85BF79}">
      <dgm:prSet/>
      <dgm:spPr/>
      <dgm:t>
        <a:bodyPr/>
        <a:lstStyle/>
        <a:p>
          <a:pPr rtl="0"/>
          <a:r>
            <a:rPr lang="en-US" dirty="0" smtClean="0"/>
            <a:t>DNA → </a:t>
          </a:r>
          <a:r>
            <a:rPr lang="zh-CN" dirty="0" smtClean="0"/>
            <a:t>演化 </a:t>
          </a:r>
          <a:r>
            <a:rPr lang="en-US" dirty="0" smtClean="0"/>
            <a:t>→ </a:t>
          </a:r>
          <a:r>
            <a:rPr lang="zh-CN" dirty="0" smtClean="0"/>
            <a:t>有机体</a:t>
          </a:r>
          <a:endParaRPr lang="zh-CN" dirty="0"/>
        </a:p>
      </dgm:t>
    </dgm:pt>
    <dgm:pt modelId="{B391B983-C550-45E9-8836-57118EF5C1F5}" type="parTrans" cxnId="{549B9052-C024-4397-A891-8842FA0DB5C7}">
      <dgm:prSet/>
      <dgm:spPr/>
      <dgm:t>
        <a:bodyPr/>
        <a:lstStyle/>
        <a:p>
          <a:endParaRPr lang="zh-CN" altLang="en-US"/>
        </a:p>
      </dgm:t>
    </dgm:pt>
    <dgm:pt modelId="{7855D0FE-3561-4EEC-AE90-8B18A4878B44}" type="sibTrans" cxnId="{549B9052-C024-4397-A891-8842FA0DB5C7}">
      <dgm:prSet/>
      <dgm:spPr/>
      <dgm:t>
        <a:bodyPr/>
        <a:lstStyle/>
        <a:p>
          <a:endParaRPr lang="zh-CN" altLang="en-US"/>
        </a:p>
      </dgm:t>
    </dgm:pt>
    <dgm:pt modelId="{A6F096F1-F7C4-4EAA-945A-D3D39594E71F}">
      <dgm:prSet/>
      <dgm:spPr/>
      <dgm:t>
        <a:bodyPr/>
        <a:lstStyle/>
        <a:p>
          <a:pPr rtl="0"/>
          <a:r>
            <a:rPr lang="zh-CN" dirty="0" smtClean="0"/>
            <a:t>终极真理 </a:t>
          </a:r>
          <a:r>
            <a:rPr lang="en-US" dirty="0" smtClean="0"/>
            <a:t>→ </a:t>
          </a:r>
          <a:r>
            <a:rPr lang="zh-CN" dirty="0" smtClean="0"/>
            <a:t>上帝 </a:t>
          </a:r>
          <a:r>
            <a:rPr lang="en-US" dirty="0" smtClean="0"/>
            <a:t>→ </a:t>
          </a:r>
          <a:r>
            <a:rPr lang="zh-CN" dirty="0" smtClean="0"/>
            <a:t>宇宙</a:t>
          </a:r>
          <a:endParaRPr lang="zh-CN" dirty="0"/>
        </a:p>
      </dgm:t>
    </dgm:pt>
    <dgm:pt modelId="{55E6106A-7EB6-4F47-985A-3EE420B16127}" type="parTrans" cxnId="{3BBE4524-BC80-486F-94E7-58376291130D}">
      <dgm:prSet/>
      <dgm:spPr/>
      <dgm:t>
        <a:bodyPr/>
        <a:lstStyle/>
        <a:p>
          <a:endParaRPr lang="zh-CN" altLang="en-US"/>
        </a:p>
      </dgm:t>
    </dgm:pt>
    <dgm:pt modelId="{25DCC866-4367-4F56-84D5-A4BD7A876001}" type="sibTrans" cxnId="{3BBE4524-BC80-486F-94E7-58376291130D}">
      <dgm:prSet/>
      <dgm:spPr/>
      <dgm:t>
        <a:bodyPr/>
        <a:lstStyle/>
        <a:p>
          <a:endParaRPr lang="zh-CN" altLang="en-US"/>
        </a:p>
      </dgm:t>
    </dgm:pt>
    <dgm:pt modelId="{CED526C2-E4F0-4999-9632-2480F37C9EB5}" type="pres">
      <dgm:prSet presAssocID="{FF8C2032-BAD3-4BAA-AACD-C89C9558E02C}" presName="linear" presStyleCnt="0">
        <dgm:presLayoutVars>
          <dgm:animLvl val="lvl"/>
          <dgm:resizeHandles val="exact"/>
        </dgm:presLayoutVars>
      </dgm:prSet>
      <dgm:spPr/>
      <dgm:t>
        <a:bodyPr/>
        <a:lstStyle/>
        <a:p>
          <a:endParaRPr lang="zh-CN" altLang="en-US"/>
        </a:p>
      </dgm:t>
    </dgm:pt>
    <dgm:pt modelId="{554F87C4-CDC7-4B78-ACAD-EC5C4292F057}" type="pres">
      <dgm:prSet presAssocID="{BB8293B3-2AD8-43F6-BF7F-35D087AA52AF}" presName="parentText" presStyleLbl="node1" presStyleIdx="0" presStyleCnt="5">
        <dgm:presLayoutVars>
          <dgm:chMax val="0"/>
          <dgm:bulletEnabled val="1"/>
        </dgm:presLayoutVars>
      </dgm:prSet>
      <dgm:spPr/>
      <dgm:t>
        <a:bodyPr/>
        <a:lstStyle/>
        <a:p>
          <a:endParaRPr lang="zh-CN" altLang="en-US"/>
        </a:p>
      </dgm:t>
    </dgm:pt>
    <dgm:pt modelId="{01B906A7-DC71-4916-9D47-B663381B0ECE}" type="pres">
      <dgm:prSet presAssocID="{A5009FEF-D370-4646-A64E-125730685BB0}" presName="spacer" presStyleCnt="0"/>
      <dgm:spPr/>
    </dgm:pt>
    <dgm:pt modelId="{713F3B7B-94FD-4C86-9B76-B011C5EE5582}" type="pres">
      <dgm:prSet presAssocID="{40CEE34C-D050-4015-AF61-A777CCE723C2}" presName="parentText" presStyleLbl="node1" presStyleIdx="1" presStyleCnt="5">
        <dgm:presLayoutVars>
          <dgm:chMax val="0"/>
          <dgm:bulletEnabled val="1"/>
        </dgm:presLayoutVars>
      </dgm:prSet>
      <dgm:spPr/>
      <dgm:t>
        <a:bodyPr/>
        <a:lstStyle/>
        <a:p>
          <a:endParaRPr lang="zh-CN" altLang="en-US"/>
        </a:p>
      </dgm:t>
    </dgm:pt>
    <dgm:pt modelId="{5870A59A-45D2-45AE-A6A0-D56AB88304FF}" type="pres">
      <dgm:prSet presAssocID="{D0A0C338-217C-48E7-A158-6E5818A447CB}" presName="spacer" presStyleCnt="0"/>
      <dgm:spPr/>
    </dgm:pt>
    <dgm:pt modelId="{459E7DF5-3202-44E3-9BA8-8CD0E641CBC7}" type="pres">
      <dgm:prSet presAssocID="{74D89E63-791B-455E-92C2-7C9664A8FDBB}" presName="parentText" presStyleLbl="node1" presStyleIdx="2" presStyleCnt="5">
        <dgm:presLayoutVars>
          <dgm:chMax val="0"/>
          <dgm:bulletEnabled val="1"/>
        </dgm:presLayoutVars>
      </dgm:prSet>
      <dgm:spPr/>
      <dgm:t>
        <a:bodyPr/>
        <a:lstStyle/>
        <a:p>
          <a:endParaRPr lang="zh-CN" altLang="en-US"/>
        </a:p>
      </dgm:t>
    </dgm:pt>
    <dgm:pt modelId="{4A82A4C9-DA2A-4D19-9CFD-0B11116843BA}" type="pres">
      <dgm:prSet presAssocID="{3E8BBEAE-AE64-4305-BD15-2E902DFCC7E8}" presName="spacer" presStyleCnt="0"/>
      <dgm:spPr/>
    </dgm:pt>
    <dgm:pt modelId="{67EC4F27-7340-4031-8300-28F6E37B36B4}" type="pres">
      <dgm:prSet presAssocID="{3C6A262E-EBC6-4E3E-8908-F17F4C85BF79}" presName="parentText" presStyleLbl="node1" presStyleIdx="3" presStyleCnt="5">
        <dgm:presLayoutVars>
          <dgm:chMax val="0"/>
          <dgm:bulletEnabled val="1"/>
        </dgm:presLayoutVars>
      </dgm:prSet>
      <dgm:spPr/>
      <dgm:t>
        <a:bodyPr/>
        <a:lstStyle/>
        <a:p>
          <a:endParaRPr lang="zh-CN" altLang="en-US"/>
        </a:p>
      </dgm:t>
    </dgm:pt>
    <dgm:pt modelId="{A551E5E9-28F0-48F3-AB7B-C49A73920335}" type="pres">
      <dgm:prSet presAssocID="{7855D0FE-3561-4EEC-AE90-8B18A4878B44}" presName="spacer" presStyleCnt="0"/>
      <dgm:spPr/>
    </dgm:pt>
    <dgm:pt modelId="{81236029-54FD-4C22-8C24-B3220DDA4A07}" type="pres">
      <dgm:prSet presAssocID="{A6F096F1-F7C4-4EAA-945A-D3D39594E71F}" presName="parentText" presStyleLbl="node1" presStyleIdx="4" presStyleCnt="5">
        <dgm:presLayoutVars>
          <dgm:chMax val="0"/>
          <dgm:bulletEnabled val="1"/>
        </dgm:presLayoutVars>
      </dgm:prSet>
      <dgm:spPr/>
      <dgm:t>
        <a:bodyPr/>
        <a:lstStyle/>
        <a:p>
          <a:endParaRPr lang="zh-CN" altLang="en-US"/>
        </a:p>
      </dgm:t>
    </dgm:pt>
  </dgm:ptLst>
  <dgm:cxnLst>
    <dgm:cxn modelId="{2B8EF7F7-59B4-46A8-AE85-DA05BFD1706A}" type="presOf" srcId="{BB8293B3-2AD8-43F6-BF7F-35D087AA52AF}" destId="{554F87C4-CDC7-4B78-ACAD-EC5C4292F057}" srcOrd="0" destOrd="0" presId="urn:microsoft.com/office/officeart/2005/8/layout/vList2"/>
    <dgm:cxn modelId="{3BBE4524-BC80-486F-94E7-58376291130D}" srcId="{FF8C2032-BAD3-4BAA-AACD-C89C9558E02C}" destId="{A6F096F1-F7C4-4EAA-945A-D3D39594E71F}" srcOrd="4" destOrd="0" parTransId="{55E6106A-7EB6-4F47-985A-3EE420B16127}" sibTransId="{25DCC866-4367-4F56-84D5-A4BD7A876001}"/>
    <dgm:cxn modelId="{60E51044-5F7E-447C-B85D-B99D31BC3B7A}" type="presOf" srcId="{FF8C2032-BAD3-4BAA-AACD-C89C9558E02C}" destId="{CED526C2-E4F0-4999-9632-2480F37C9EB5}" srcOrd="0" destOrd="0" presId="urn:microsoft.com/office/officeart/2005/8/layout/vList2"/>
    <dgm:cxn modelId="{5F8798A6-C3C3-42CE-9F37-0D866D256DDE}" type="presOf" srcId="{3C6A262E-EBC6-4E3E-8908-F17F4C85BF79}" destId="{67EC4F27-7340-4031-8300-28F6E37B36B4}" srcOrd="0" destOrd="0" presId="urn:microsoft.com/office/officeart/2005/8/layout/vList2"/>
    <dgm:cxn modelId="{549B9052-C024-4397-A891-8842FA0DB5C7}" srcId="{FF8C2032-BAD3-4BAA-AACD-C89C9558E02C}" destId="{3C6A262E-EBC6-4E3E-8908-F17F4C85BF79}" srcOrd="3" destOrd="0" parTransId="{B391B983-C550-45E9-8836-57118EF5C1F5}" sibTransId="{7855D0FE-3561-4EEC-AE90-8B18A4878B44}"/>
    <dgm:cxn modelId="{7940C587-693D-4EA0-8E43-C5DD0F57192D}" srcId="{FF8C2032-BAD3-4BAA-AACD-C89C9558E02C}" destId="{BB8293B3-2AD8-43F6-BF7F-35D087AA52AF}" srcOrd="0" destOrd="0" parTransId="{D8DD8417-84FA-4934-83F7-710BC3FB0734}" sibTransId="{A5009FEF-D370-4646-A64E-125730685BB0}"/>
    <dgm:cxn modelId="{DBCD4C23-6E36-4DAA-B3C6-E53438DA4023}" type="presOf" srcId="{74D89E63-791B-455E-92C2-7C9664A8FDBB}" destId="{459E7DF5-3202-44E3-9BA8-8CD0E641CBC7}" srcOrd="0" destOrd="0" presId="urn:microsoft.com/office/officeart/2005/8/layout/vList2"/>
    <dgm:cxn modelId="{58764984-158B-4B83-8E86-B90291DCB79E}" type="presOf" srcId="{A6F096F1-F7C4-4EAA-945A-D3D39594E71F}" destId="{81236029-54FD-4C22-8C24-B3220DDA4A07}" srcOrd="0" destOrd="0" presId="urn:microsoft.com/office/officeart/2005/8/layout/vList2"/>
    <dgm:cxn modelId="{249A70B1-F970-4ADA-B5DE-9C67BF562885}" srcId="{FF8C2032-BAD3-4BAA-AACD-C89C9558E02C}" destId="{40CEE34C-D050-4015-AF61-A777CCE723C2}" srcOrd="1" destOrd="0" parTransId="{B6D4615B-AD7A-4C95-A3A4-1C5CC8BC6AD4}" sibTransId="{D0A0C338-217C-48E7-A158-6E5818A447CB}"/>
    <dgm:cxn modelId="{0FA9A006-0CC4-4931-AA85-8D4B801B8270}" type="presOf" srcId="{40CEE34C-D050-4015-AF61-A777CCE723C2}" destId="{713F3B7B-94FD-4C86-9B76-B011C5EE5582}" srcOrd="0" destOrd="0" presId="urn:microsoft.com/office/officeart/2005/8/layout/vList2"/>
    <dgm:cxn modelId="{CF49EE64-3CFC-4A68-9781-239323126E73}" srcId="{FF8C2032-BAD3-4BAA-AACD-C89C9558E02C}" destId="{74D89E63-791B-455E-92C2-7C9664A8FDBB}" srcOrd="2" destOrd="0" parTransId="{127B8976-5632-4EA9-83F6-50E5450CF794}" sibTransId="{3E8BBEAE-AE64-4305-BD15-2E902DFCC7E8}"/>
    <dgm:cxn modelId="{39E344E2-EBD8-4A18-BDAB-8ECDA1EEE4E9}" type="presParOf" srcId="{CED526C2-E4F0-4999-9632-2480F37C9EB5}" destId="{554F87C4-CDC7-4B78-ACAD-EC5C4292F057}" srcOrd="0" destOrd="0" presId="urn:microsoft.com/office/officeart/2005/8/layout/vList2"/>
    <dgm:cxn modelId="{C6166ECB-4ECD-4387-8342-6D6DD289E93D}" type="presParOf" srcId="{CED526C2-E4F0-4999-9632-2480F37C9EB5}" destId="{01B906A7-DC71-4916-9D47-B663381B0ECE}" srcOrd="1" destOrd="0" presId="urn:microsoft.com/office/officeart/2005/8/layout/vList2"/>
    <dgm:cxn modelId="{2916DD29-DD20-4EF0-B6A5-9F2B3C1AA7F8}" type="presParOf" srcId="{CED526C2-E4F0-4999-9632-2480F37C9EB5}" destId="{713F3B7B-94FD-4C86-9B76-B011C5EE5582}" srcOrd="2" destOrd="0" presId="urn:microsoft.com/office/officeart/2005/8/layout/vList2"/>
    <dgm:cxn modelId="{FA8F6B69-ABE4-4E9B-8418-DBF33172BE2B}" type="presParOf" srcId="{CED526C2-E4F0-4999-9632-2480F37C9EB5}" destId="{5870A59A-45D2-45AE-A6A0-D56AB88304FF}" srcOrd="3" destOrd="0" presId="urn:microsoft.com/office/officeart/2005/8/layout/vList2"/>
    <dgm:cxn modelId="{0E757C8D-71D8-4E6B-9024-0FCB06F25984}" type="presParOf" srcId="{CED526C2-E4F0-4999-9632-2480F37C9EB5}" destId="{459E7DF5-3202-44E3-9BA8-8CD0E641CBC7}" srcOrd="4" destOrd="0" presId="urn:microsoft.com/office/officeart/2005/8/layout/vList2"/>
    <dgm:cxn modelId="{AB04E9A2-DE99-4823-A42C-8BA5FC65373C}" type="presParOf" srcId="{CED526C2-E4F0-4999-9632-2480F37C9EB5}" destId="{4A82A4C9-DA2A-4D19-9CFD-0B11116843BA}" srcOrd="5" destOrd="0" presId="urn:microsoft.com/office/officeart/2005/8/layout/vList2"/>
    <dgm:cxn modelId="{12639875-ADB8-4095-B797-1EA68EDB1E7C}" type="presParOf" srcId="{CED526C2-E4F0-4999-9632-2480F37C9EB5}" destId="{67EC4F27-7340-4031-8300-28F6E37B36B4}" srcOrd="6" destOrd="0" presId="urn:microsoft.com/office/officeart/2005/8/layout/vList2"/>
    <dgm:cxn modelId="{301DD63F-CD88-4BA3-A926-9BF5BE16258D}" type="presParOf" srcId="{CED526C2-E4F0-4999-9632-2480F37C9EB5}" destId="{A551E5E9-28F0-48F3-AB7B-C49A73920335}" srcOrd="7" destOrd="0" presId="urn:microsoft.com/office/officeart/2005/8/layout/vList2"/>
    <dgm:cxn modelId="{53A824FB-2FBF-4C07-A147-817BD8BEB314}" type="presParOf" srcId="{CED526C2-E4F0-4999-9632-2480F37C9EB5}" destId="{81236029-54FD-4C22-8C24-B3220DDA4A07}" srcOrd="8"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82FC05-07F1-4268-A376-D83827C33592}" type="datetimeFigureOut">
              <a:rPr lang="zh-CN" altLang="en-US" smtClean="0"/>
              <a:pPr/>
              <a:t>2009/12/8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584E67-9BA5-4D27-9558-382C86F88F3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82C071-7183-4B53-842E-C6C07E30B1E7}" type="datetimeFigureOut">
              <a:rPr lang="zh-CN" altLang="en-US" smtClean="0"/>
              <a:pPr/>
              <a:t>2009/12/8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32104-19D9-4798-B618-D80B3D615748}"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zh-CN" dirty="0" smtClean="0"/>
              <a:t>无限序列是</a:t>
            </a:r>
            <a:r>
              <a:rPr lang="en-US" altLang="zh-CN" dirty="0" smtClean="0"/>
              <a:t>b</a:t>
            </a:r>
            <a:r>
              <a:rPr lang="zh-CN" altLang="zh-CN" dirty="0" smtClean="0"/>
              <a:t>进制</a:t>
            </a:r>
            <a:r>
              <a:rPr lang="en-US" altLang="zh-CN" dirty="0" err="1" smtClean="0"/>
              <a:t>Borel</a:t>
            </a:r>
            <a:r>
              <a:rPr lang="en-US" altLang="zh-CN" dirty="0" smtClean="0"/>
              <a:t> normal</a:t>
            </a:r>
            <a:r>
              <a:rPr lang="zh-CN" altLang="zh-CN" dirty="0" smtClean="0"/>
              <a:t>的，如果对任意的</a:t>
            </a:r>
            <a:r>
              <a:rPr lang="en-US" altLang="zh-CN" dirty="0" smtClean="0"/>
              <a:t>k</a:t>
            </a:r>
            <a:r>
              <a:rPr lang="zh-CN" altLang="zh-CN" dirty="0" smtClean="0"/>
              <a:t>，在长为</a:t>
            </a:r>
            <a:r>
              <a:rPr lang="en-US" altLang="zh-CN" dirty="0" smtClean="0"/>
              <a:t>n</a:t>
            </a:r>
            <a:r>
              <a:rPr lang="zh-CN" altLang="zh-CN" dirty="0" smtClean="0"/>
              <a:t>的前缀中，随着</a:t>
            </a:r>
            <a:r>
              <a:rPr lang="en-US" altLang="zh-CN" dirty="0" smtClean="0"/>
              <a:t>n</a:t>
            </a:r>
            <a:r>
              <a:rPr lang="zh-CN" altLang="zh-CN" dirty="0" smtClean="0"/>
              <a:t>的无限增加，任意长为</a:t>
            </a:r>
            <a:r>
              <a:rPr lang="en-US" altLang="zh-CN" dirty="0" smtClean="0"/>
              <a:t>k</a:t>
            </a:r>
            <a:r>
              <a:rPr lang="zh-CN" altLang="zh-CN" dirty="0" smtClean="0"/>
              <a:t>的块的相对频度趋向极限</a:t>
            </a:r>
            <a:r>
              <a:rPr lang="en-US" altLang="zh-CN" dirty="0" smtClean="0"/>
              <a:t>b</a:t>
            </a:r>
            <a:r>
              <a:rPr lang="en-US" altLang="zh-CN" baseline="30000" dirty="0" smtClean="0"/>
              <a:t>-k</a:t>
            </a:r>
            <a:r>
              <a:rPr lang="zh-CN" altLang="zh-CN" dirty="0" smtClean="0"/>
              <a:t>。</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倒数第二个为</a:t>
            </a:r>
            <a:r>
              <a:rPr lang="pt-BR" altLang="zh-CN" dirty="0" smtClean="0"/>
              <a:t>π-3</a:t>
            </a:r>
            <a:r>
              <a:rPr lang="zh-CN" altLang="en-US" dirty="0" smtClean="0"/>
              <a:t>的二进制表示</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(ϵ,0),(0,1),(1,2),(00,3),(01,4),(10,5),(11,6),(000,7),(001,8),(010,9)……</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sz="1200" kern="1200" dirty="0" smtClean="0">
                <a:solidFill>
                  <a:schemeClr val="tx1"/>
                </a:solidFill>
                <a:latin typeface="+mn-lt"/>
                <a:ea typeface="+mn-ea"/>
                <a:cs typeface="+mn-cs"/>
              </a:rPr>
              <a:t>类似这里的哥德尔编码有</a:t>
            </a:r>
            <a:r>
              <a:rPr lang="zh-CN" altLang="zh-CN" sz="1200" kern="1200" dirty="0" smtClean="0">
                <a:solidFill>
                  <a:schemeClr val="tx1"/>
                </a:solidFill>
                <a:latin typeface="+mn-lt"/>
                <a:ea typeface="+mn-ea"/>
                <a:cs typeface="+mn-cs"/>
              </a:rPr>
              <a:t>一种常用的前缀码，在一个对象前加上它的长度，并重复这一操作，可得更短的编码：</a:t>
            </a:r>
          </a:p>
          <a:p>
            <a:r>
              <a:rPr lang="en-US" altLang="zh-CN" sz="1200" kern="1200" dirty="0" smtClean="0">
                <a:solidFill>
                  <a:schemeClr val="tx1"/>
                </a:solidFill>
                <a:latin typeface="+mn-lt"/>
                <a:ea typeface="+mn-ea"/>
                <a:cs typeface="+mn-cs"/>
              </a:rPr>
              <a:t>if </a:t>
            </a:r>
            <a:r>
              <a:rPr lang="en-US" altLang="zh-CN" sz="1200" kern="1200" dirty="0" err="1" smtClean="0">
                <a:solidFill>
                  <a:schemeClr val="tx1"/>
                </a:solidFill>
                <a:latin typeface="+mn-lt"/>
                <a:ea typeface="+mn-ea"/>
                <a:cs typeface="+mn-cs"/>
              </a:rPr>
              <a:t>i</a:t>
            </a:r>
            <a:r>
              <a:rPr lang="en-US" altLang="zh-CN" sz="1200" kern="1200" dirty="0" smtClean="0">
                <a:solidFill>
                  <a:schemeClr val="tx1"/>
                </a:solidFill>
                <a:latin typeface="+mn-lt"/>
                <a:ea typeface="+mn-ea"/>
                <a:cs typeface="+mn-cs"/>
              </a:rPr>
              <a:t>=0 </a:t>
            </a:r>
            <a:r>
              <a:rPr lang="en-US" altLang="zh-CN" sz="1200" kern="1200" dirty="0" err="1" smtClean="0">
                <a:solidFill>
                  <a:schemeClr val="tx1"/>
                </a:solidFill>
                <a:latin typeface="+mn-lt"/>
                <a:ea typeface="+mn-ea"/>
                <a:cs typeface="+mn-cs"/>
              </a:rPr>
              <a:t>E</a:t>
            </a:r>
            <a:r>
              <a:rPr lang="en-US" altLang="zh-CN" sz="1200" kern="1200" baseline="-25000" dirty="0" err="1" smtClean="0">
                <a:solidFill>
                  <a:schemeClr val="tx1"/>
                </a:solidFill>
                <a:latin typeface="+mn-lt"/>
                <a:ea typeface="+mn-ea"/>
                <a:cs typeface="+mn-cs"/>
              </a:rPr>
              <a:t>i</a:t>
            </a:r>
            <a:r>
              <a:rPr lang="en-US" altLang="zh-CN" sz="1200" kern="1200" dirty="0" smtClean="0">
                <a:solidFill>
                  <a:schemeClr val="tx1"/>
                </a:solidFill>
                <a:latin typeface="+mn-lt"/>
                <a:ea typeface="+mn-ea"/>
                <a:cs typeface="+mn-cs"/>
              </a:rPr>
              <a:t>(x)=1</a:t>
            </a:r>
            <a:r>
              <a:rPr lang="en-US" altLang="zh-CN" sz="1200" kern="1200" baseline="30000" dirty="0" smtClean="0">
                <a:solidFill>
                  <a:schemeClr val="tx1"/>
                </a:solidFill>
                <a:latin typeface="+mn-lt"/>
                <a:ea typeface="+mn-ea"/>
                <a:cs typeface="+mn-cs"/>
              </a:rPr>
              <a:t>x</a:t>
            </a:r>
            <a:r>
              <a:rPr lang="en-US" altLang="zh-CN" sz="1200" kern="1200" dirty="0" smtClean="0">
                <a:solidFill>
                  <a:schemeClr val="tx1"/>
                </a:solidFill>
                <a:latin typeface="+mn-lt"/>
                <a:ea typeface="+mn-ea"/>
                <a:cs typeface="+mn-cs"/>
              </a:rPr>
              <a:t>0 else </a:t>
            </a:r>
            <a:r>
              <a:rPr lang="en-US" altLang="zh-CN" sz="1200" kern="1200" dirty="0" err="1" smtClean="0">
                <a:solidFill>
                  <a:schemeClr val="tx1"/>
                </a:solidFill>
                <a:latin typeface="+mn-lt"/>
                <a:ea typeface="+mn-ea"/>
                <a:cs typeface="+mn-cs"/>
              </a:rPr>
              <a:t>E</a:t>
            </a:r>
            <a:r>
              <a:rPr lang="en-US" altLang="zh-CN" sz="1200" kern="1200" baseline="-25000" dirty="0" err="1" smtClean="0">
                <a:solidFill>
                  <a:schemeClr val="tx1"/>
                </a:solidFill>
                <a:latin typeface="+mn-lt"/>
                <a:ea typeface="+mn-ea"/>
                <a:cs typeface="+mn-cs"/>
              </a:rPr>
              <a:t>i</a:t>
            </a:r>
            <a:r>
              <a:rPr lang="en-US" altLang="zh-CN" sz="1200" kern="1200" dirty="0" smtClean="0">
                <a:solidFill>
                  <a:schemeClr val="tx1"/>
                </a:solidFill>
                <a:latin typeface="+mn-lt"/>
                <a:ea typeface="+mn-ea"/>
                <a:cs typeface="+mn-cs"/>
              </a:rPr>
              <a:t>(x)=E</a:t>
            </a:r>
            <a:r>
              <a:rPr lang="en-US" altLang="zh-CN" sz="1200" kern="1200" baseline="-25000" dirty="0" smtClean="0">
                <a:solidFill>
                  <a:schemeClr val="tx1"/>
                </a:solidFill>
                <a:latin typeface="+mn-lt"/>
                <a:ea typeface="+mn-ea"/>
                <a:cs typeface="+mn-cs"/>
              </a:rPr>
              <a:t>i-1</a:t>
            </a:r>
            <a:r>
              <a:rPr lang="en-US" altLang="zh-CN" sz="1200" kern="1200" dirty="0" smtClean="0">
                <a:solidFill>
                  <a:schemeClr val="tx1"/>
                </a:solidFill>
                <a:latin typeface="+mn-lt"/>
                <a:ea typeface="+mn-ea"/>
                <a:cs typeface="+mn-cs"/>
              </a:rPr>
              <a:t>(|x|)x</a:t>
            </a:r>
            <a:r>
              <a:rPr lang="zh-CN" altLang="zh-CN" sz="1200" kern="1200" dirty="0" smtClean="0">
                <a:solidFill>
                  <a:schemeClr val="tx1"/>
                </a:solidFill>
                <a:latin typeface="+mn-lt"/>
                <a:ea typeface="+mn-ea"/>
                <a:cs typeface="+mn-cs"/>
              </a:rPr>
              <a:t>。这样，</a:t>
            </a:r>
            <a:r>
              <a:rPr lang="en-US" altLang="zh-CN" sz="1200" kern="1200" dirty="0" smtClean="0">
                <a:solidFill>
                  <a:schemeClr val="tx1"/>
                </a:solidFill>
                <a:latin typeface="+mn-lt"/>
                <a:ea typeface="+mn-ea"/>
                <a:cs typeface="+mn-cs"/>
              </a:rPr>
              <a:t>E</a:t>
            </a:r>
            <a:r>
              <a:rPr lang="en-US" altLang="zh-CN" sz="1200" kern="1200" baseline="-25000" dirty="0" smtClean="0">
                <a:solidFill>
                  <a:schemeClr val="tx1"/>
                </a:solidFill>
                <a:latin typeface="+mn-lt"/>
                <a:ea typeface="+mn-ea"/>
                <a:cs typeface="+mn-cs"/>
              </a:rPr>
              <a:t>1</a:t>
            </a:r>
            <a:r>
              <a:rPr lang="en-US" altLang="zh-CN" sz="1200" kern="1200" dirty="0" smtClean="0">
                <a:solidFill>
                  <a:schemeClr val="tx1"/>
                </a:solidFill>
                <a:latin typeface="+mn-lt"/>
                <a:ea typeface="+mn-ea"/>
                <a:cs typeface="+mn-cs"/>
              </a:rPr>
              <a:t>(x)=1</a:t>
            </a:r>
            <a:r>
              <a:rPr lang="en-US" altLang="zh-CN" sz="1200" kern="1200" baseline="30000" dirty="0" smtClean="0">
                <a:solidFill>
                  <a:schemeClr val="tx1"/>
                </a:solidFill>
                <a:latin typeface="+mn-lt"/>
                <a:ea typeface="+mn-ea"/>
                <a:cs typeface="+mn-cs"/>
              </a:rPr>
              <a:t>|x|</a:t>
            </a:r>
            <a:r>
              <a:rPr lang="en-US" altLang="zh-CN" sz="1200" kern="1200" dirty="0" smtClean="0">
                <a:solidFill>
                  <a:schemeClr val="tx1"/>
                </a:solidFill>
                <a:latin typeface="+mn-lt"/>
                <a:ea typeface="+mn-ea"/>
                <a:cs typeface="+mn-cs"/>
              </a:rPr>
              <a:t>0x</a:t>
            </a:r>
            <a:r>
              <a:rPr lang="zh-CN" altLang="zh-CN" sz="1200" kern="1200" dirty="0" smtClean="0">
                <a:solidFill>
                  <a:schemeClr val="tx1"/>
                </a:solidFill>
                <a:latin typeface="+mn-lt"/>
                <a:ea typeface="+mn-ea"/>
                <a:cs typeface="+mn-cs"/>
              </a:rPr>
              <a:t>且有长度</a:t>
            </a:r>
            <a:r>
              <a:rPr lang="en-US" altLang="zh-CN" sz="1200" kern="1200" dirty="0" smtClean="0">
                <a:solidFill>
                  <a:schemeClr val="tx1"/>
                </a:solidFill>
                <a:latin typeface="+mn-lt"/>
                <a:ea typeface="+mn-ea"/>
                <a:cs typeface="+mn-cs"/>
              </a:rPr>
              <a:t>|E</a:t>
            </a:r>
            <a:r>
              <a:rPr lang="en-US" altLang="zh-CN" sz="1200" kern="1200" baseline="-25000" dirty="0" smtClean="0">
                <a:solidFill>
                  <a:schemeClr val="tx1"/>
                </a:solidFill>
                <a:latin typeface="+mn-lt"/>
                <a:ea typeface="+mn-ea"/>
                <a:cs typeface="+mn-cs"/>
              </a:rPr>
              <a:t>1</a:t>
            </a:r>
            <a:r>
              <a:rPr lang="en-US" altLang="zh-CN" sz="1200" kern="1200" dirty="0" smtClean="0">
                <a:solidFill>
                  <a:schemeClr val="tx1"/>
                </a:solidFill>
                <a:latin typeface="+mn-lt"/>
                <a:ea typeface="+mn-ea"/>
                <a:cs typeface="+mn-cs"/>
              </a:rPr>
              <a:t>(x)|=2|x|+1</a:t>
            </a:r>
            <a:r>
              <a:rPr lang="zh-CN" altLang="zh-CN" sz="1200" kern="1200" dirty="0" smtClean="0">
                <a:solidFill>
                  <a:schemeClr val="tx1"/>
                </a:solidFill>
                <a:latin typeface="+mn-lt"/>
                <a:ea typeface="+mn-ea"/>
                <a:cs typeface="+mn-cs"/>
              </a:rPr>
              <a:t>。常用的是</a:t>
            </a:r>
            <a:r>
              <a:rPr lang="en-US" altLang="zh-CN" sz="1200" kern="1200" dirty="0" smtClean="0">
                <a:solidFill>
                  <a:schemeClr val="tx1"/>
                </a:solidFill>
                <a:latin typeface="+mn-lt"/>
                <a:ea typeface="+mn-ea"/>
                <a:cs typeface="+mn-cs"/>
              </a:rPr>
              <a:t>E</a:t>
            </a:r>
            <a:r>
              <a:rPr lang="en-US" altLang="zh-CN" sz="1200" kern="1200" baseline="-25000" dirty="0" smtClean="0">
                <a:solidFill>
                  <a:schemeClr val="tx1"/>
                </a:solidFill>
                <a:latin typeface="+mn-lt"/>
                <a:ea typeface="+mn-ea"/>
                <a:cs typeface="+mn-cs"/>
              </a:rPr>
              <a:t>2</a:t>
            </a:r>
            <a:r>
              <a:rPr lang="en-US" altLang="zh-CN" sz="1200" kern="1200" dirty="0" smtClean="0">
                <a:solidFill>
                  <a:schemeClr val="tx1"/>
                </a:solidFill>
                <a:latin typeface="+mn-lt"/>
                <a:ea typeface="+mn-ea"/>
                <a:cs typeface="+mn-cs"/>
              </a:rPr>
              <a:t>(x)</a:t>
            </a:r>
            <a:r>
              <a:rPr lang="zh-CN" altLang="zh-CN" sz="1200" kern="1200" dirty="0" smtClean="0">
                <a:solidFill>
                  <a:schemeClr val="tx1"/>
                </a:solidFill>
                <a:latin typeface="+mn-lt"/>
                <a:ea typeface="+mn-ea"/>
                <a:cs typeface="+mn-cs"/>
              </a:rPr>
              <a:t>且</a:t>
            </a:r>
            <a:r>
              <a:rPr lang="en-US" altLang="zh-CN" sz="1200" kern="1200" dirty="0" smtClean="0">
                <a:solidFill>
                  <a:schemeClr val="tx1"/>
                </a:solidFill>
                <a:latin typeface="+mn-lt"/>
                <a:ea typeface="+mn-ea"/>
                <a:cs typeface="+mn-cs"/>
              </a:rPr>
              <a:t>|E</a:t>
            </a:r>
            <a:r>
              <a:rPr lang="en-US" altLang="zh-CN" sz="1200" kern="1200" baseline="-25000" dirty="0" smtClean="0">
                <a:solidFill>
                  <a:schemeClr val="tx1"/>
                </a:solidFill>
                <a:latin typeface="+mn-lt"/>
                <a:ea typeface="+mn-ea"/>
                <a:cs typeface="+mn-cs"/>
              </a:rPr>
              <a:t>2</a:t>
            </a:r>
            <a:r>
              <a:rPr lang="en-US" altLang="zh-CN" sz="1200" kern="1200" dirty="0" smtClean="0">
                <a:solidFill>
                  <a:schemeClr val="tx1"/>
                </a:solidFill>
                <a:latin typeface="+mn-lt"/>
                <a:ea typeface="+mn-ea"/>
                <a:cs typeface="+mn-cs"/>
              </a:rPr>
              <a:t>(x)|=|x|+2||x||+1</a:t>
            </a:r>
            <a:r>
              <a:rPr lang="zh-CN" altLang="zh-CN" sz="1200" kern="1200" dirty="0" smtClean="0">
                <a:solidFill>
                  <a:schemeClr val="tx1"/>
                </a:solidFill>
                <a:latin typeface="+mn-lt"/>
                <a:ea typeface="+mn-ea"/>
                <a:cs typeface="+mn-cs"/>
              </a:rPr>
              <a:t>。</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6</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zh-CN" dirty="0" smtClean="0"/>
              <a:t>这不是严格的概率测度。而</a:t>
            </a:r>
            <a:r>
              <a:rPr lang="zh-CN" altLang="en-US" dirty="0" smtClean="0"/>
              <a:t>所</a:t>
            </a:r>
            <a:r>
              <a:rPr lang="zh-CN" altLang="zh-CN" dirty="0" smtClean="0"/>
              <a:t>定义的概率收敛是由</a:t>
            </a:r>
            <a:r>
              <a:rPr lang="zh-CN" altLang="en-US" dirty="0" smtClean="0"/>
              <a:t>于</a:t>
            </a:r>
            <a:r>
              <a:rPr lang="en-US" altLang="zh-CN" dirty="0" smtClean="0"/>
              <a:t>Kraft</a:t>
            </a:r>
            <a:r>
              <a:rPr lang="zh-CN" altLang="en-US" dirty="0" smtClean="0"/>
              <a:t>定理</a:t>
            </a:r>
            <a:r>
              <a:rPr lang="zh-CN" altLang="zh-CN" dirty="0" smtClean="0"/>
              <a:t>：对于任意的自然数序列</a:t>
            </a:r>
            <a:r>
              <a:rPr lang="en-US" altLang="zh-CN" dirty="0" smtClean="0"/>
              <a:t>l</a:t>
            </a:r>
            <a:r>
              <a:rPr lang="en-US" altLang="zh-CN" baseline="-25000" dirty="0" smtClean="0"/>
              <a:t>1</a:t>
            </a:r>
            <a:r>
              <a:rPr lang="en-US" altLang="zh-CN" dirty="0" smtClean="0"/>
              <a:t>,l</a:t>
            </a:r>
            <a:r>
              <a:rPr lang="en-US" altLang="zh-CN" baseline="-25000" dirty="0" smtClean="0"/>
              <a:t>2</a:t>
            </a:r>
            <a:r>
              <a:rPr lang="en-US" altLang="zh-CN" dirty="0" smtClean="0"/>
              <a:t>,l</a:t>
            </a:r>
            <a:r>
              <a:rPr lang="en-US" altLang="zh-CN" baseline="-25000" dirty="0" smtClean="0"/>
              <a:t>3</a:t>
            </a:r>
            <a:r>
              <a:rPr lang="en-US" altLang="zh-CN" dirty="0" smtClean="0"/>
              <a:t>……</a:t>
            </a:r>
            <a:r>
              <a:rPr lang="zh-CN" altLang="zh-CN" dirty="0" smtClean="0"/>
              <a:t>，存在一种前缀码以此序列作为二进制码字的长度，当且仅当</a:t>
            </a:r>
            <a:r>
              <a:rPr lang="en-US" altLang="zh-CN" dirty="0" smtClean="0"/>
              <a:t>Σ2</a:t>
            </a:r>
            <a:r>
              <a:rPr lang="en-US" altLang="zh-CN" baseline="30000" dirty="0" smtClean="0"/>
              <a:t>-ln</a:t>
            </a:r>
            <a:r>
              <a:rPr lang="en-US" altLang="zh-CN" dirty="0" smtClean="0"/>
              <a:t>≤1</a:t>
            </a:r>
            <a:r>
              <a:rPr lang="zh-CN" altLang="zh-CN" dirty="0" smtClean="0"/>
              <a:t>。</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这里用到二元</a:t>
            </a:r>
            <a:r>
              <a:rPr lang="en-US" altLang="zh-CN" dirty="0" err="1" smtClean="0"/>
              <a:t>Chaitin</a:t>
            </a:r>
            <a:r>
              <a:rPr lang="zh-CN" altLang="en-US" dirty="0" smtClean="0"/>
              <a:t>机。对任一</a:t>
            </a:r>
            <a:r>
              <a:rPr lang="en-US" altLang="zh-CN" dirty="0" smtClean="0"/>
              <a:t>y,{p:M(</a:t>
            </a:r>
            <a:r>
              <a:rPr lang="en-US" altLang="zh-CN" dirty="0" err="1" smtClean="0"/>
              <a:t>p,y</a:t>
            </a:r>
            <a:r>
              <a:rPr lang="en-US" altLang="zh-CN" dirty="0" smtClean="0"/>
              <a:t>)↓}</a:t>
            </a:r>
            <a:r>
              <a:rPr lang="en-US" altLang="zh-CN" sz="1200" kern="1200" baseline="0" dirty="0" smtClean="0">
                <a:solidFill>
                  <a:schemeClr val="tx1"/>
                </a:solidFill>
                <a:latin typeface="+mn-lt"/>
                <a:ea typeface="+mn-ea"/>
                <a:cs typeface="+mn-cs"/>
              </a:rPr>
              <a:t>prefix-free.</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9</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Occam </a:t>
            </a:r>
            <a:r>
              <a:rPr lang="zh-CN" altLang="zh-CN" dirty="0" smtClean="0"/>
              <a:t>剃刀</a:t>
            </a:r>
            <a:r>
              <a:rPr lang="en-US" altLang="zh-CN" dirty="0" smtClean="0"/>
              <a:t>——</a:t>
            </a:r>
            <a:r>
              <a:rPr lang="zh-CN" altLang="zh-CN" dirty="0" smtClean="0"/>
              <a:t>解释一组数据的最好理论应该使如下两项之</a:t>
            </a:r>
            <a:r>
              <a:rPr lang="zh-CN" altLang="en-US" dirty="0" smtClean="0"/>
              <a:t>和最小</a:t>
            </a:r>
            <a:r>
              <a:rPr lang="zh-CN" altLang="zh-CN" dirty="0" smtClean="0"/>
              <a:t>：</a:t>
            </a:r>
            <a:r>
              <a:rPr lang="en-US" altLang="zh-CN" dirty="0" smtClean="0"/>
              <a:t>1 </a:t>
            </a:r>
            <a:r>
              <a:rPr lang="zh-CN" altLang="zh-CN" dirty="0" smtClean="0"/>
              <a:t>描述理论所需比特。</a:t>
            </a:r>
            <a:r>
              <a:rPr lang="en-US" altLang="zh-CN" dirty="0" smtClean="0"/>
              <a:t>2 </a:t>
            </a:r>
            <a:r>
              <a:rPr lang="zh-CN" altLang="zh-CN" dirty="0" smtClean="0"/>
              <a:t>在理论协助下，对数据编码所需比特。</a:t>
            </a:r>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25</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zh-CN" dirty="0" smtClean="0"/>
              <a:t>随机数集</a:t>
            </a:r>
            <a:r>
              <a:rPr lang="zh-CN" altLang="en-US" dirty="0" smtClean="0"/>
              <a:t>就</a:t>
            </a:r>
            <a:r>
              <a:rPr lang="zh-CN" altLang="zh-CN" dirty="0" smtClean="0"/>
              <a:t>是</a:t>
            </a:r>
            <a:r>
              <a:rPr lang="en-US" altLang="zh-CN" dirty="0" smtClean="0"/>
              <a:t>immune——</a:t>
            </a:r>
            <a:r>
              <a:rPr lang="zh-CN" altLang="zh-CN" dirty="0" smtClean="0"/>
              <a:t>不包含递归可枚举子集的无穷集</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27</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baseline="0" dirty="0" err="1" smtClean="0">
                <a:solidFill>
                  <a:schemeClr val="tx1"/>
                </a:solidFill>
                <a:latin typeface="+mn-lt"/>
                <a:ea typeface="+mn-ea"/>
                <a:cs typeface="+mn-cs"/>
              </a:rPr>
              <a:t>Solovay</a:t>
            </a:r>
            <a:r>
              <a:rPr lang="zh-CN" altLang="en-US" sz="1200" kern="1200" baseline="0" dirty="0" smtClean="0">
                <a:solidFill>
                  <a:schemeClr val="tx1"/>
                </a:solidFill>
                <a:latin typeface="+mn-lt"/>
                <a:ea typeface="+mn-ea"/>
                <a:cs typeface="+mn-cs"/>
              </a:rPr>
              <a:t>曾猜测哥德尔心目中的随机应指非序数可定义性。</a:t>
            </a:r>
            <a:r>
              <a:rPr lang="zh-CN" altLang="zh-CN" sz="1200" kern="1200" dirty="0" smtClean="0">
                <a:solidFill>
                  <a:schemeClr val="tx1"/>
                </a:solidFill>
                <a:latin typeface="+mn-lt"/>
                <a:ea typeface="+mn-ea"/>
                <a:cs typeface="+mn-cs"/>
              </a:rPr>
              <a:t>若这种意义上的随机集存在，由于</a:t>
            </a:r>
            <a:r>
              <a:rPr lang="en-US" altLang="zh-CN" sz="1200" kern="1200" dirty="0" smtClean="0">
                <a:solidFill>
                  <a:schemeClr val="tx1"/>
                </a:solidFill>
                <a:latin typeface="+mn-lt"/>
                <a:ea typeface="+mn-ea"/>
                <a:cs typeface="+mn-cs"/>
              </a:rPr>
              <a:t>L⊂HOD⊂OD⊂V</a:t>
            </a:r>
            <a:r>
              <a:rPr lang="zh-CN" altLang="zh-CN" sz="1200" kern="1200" dirty="0" smtClean="0">
                <a:solidFill>
                  <a:schemeClr val="tx1"/>
                </a:solidFill>
                <a:latin typeface="+mn-lt"/>
                <a:ea typeface="+mn-ea"/>
                <a:cs typeface="+mn-cs"/>
              </a:rPr>
              <a:t>，则应有</a:t>
            </a:r>
            <a:r>
              <a:rPr lang="en-US" altLang="zh-CN" sz="1200" kern="1200" dirty="0" smtClean="0">
                <a:solidFill>
                  <a:schemeClr val="tx1"/>
                </a:solidFill>
                <a:latin typeface="+mn-lt"/>
                <a:ea typeface="+mn-ea"/>
                <a:cs typeface="+mn-cs"/>
              </a:rPr>
              <a:t>V</a:t>
            </a:r>
            <a:r>
              <a:rPr lang="zh-CN" altLang="zh-CN" sz="1200" kern="1200" dirty="0" smtClean="0">
                <a:solidFill>
                  <a:schemeClr val="tx1"/>
                </a:solidFill>
                <a:latin typeface="+mn-lt"/>
                <a:ea typeface="+mn-ea"/>
                <a:cs typeface="+mn-cs"/>
              </a:rPr>
              <a:t>≠</a:t>
            </a:r>
            <a:r>
              <a:rPr lang="en-US" altLang="zh-CN" sz="1200" kern="1200" dirty="0" smtClean="0">
                <a:solidFill>
                  <a:schemeClr val="tx1"/>
                </a:solidFill>
                <a:latin typeface="+mn-lt"/>
                <a:ea typeface="+mn-ea"/>
                <a:cs typeface="+mn-cs"/>
              </a:rPr>
              <a:t>L</a:t>
            </a:r>
            <a:r>
              <a:rPr lang="zh-CN" altLang="zh-CN" sz="1200" kern="1200" dirty="0" smtClean="0">
                <a:solidFill>
                  <a:schemeClr val="tx1"/>
                </a:solidFill>
                <a:latin typeface="+mn-lt"/>
                <a:ea typeface="+mn-ea"/>
                <a:cs typeface="+mn-cs"/>
              </a:rPr>
              <a:t>。</a:t>
            </a:r>
          </a:p>
        </p:txBody>
      </p:sp>
      <p:sp>
        <p:nvSpPr>
          <p:cNvPr id="4" name="灯片编号占位符 3"/>
          <p:cNvSpPr>
            <a:spLocks noGrp="1"/>
          </p:cNvSpPr>
          <p:nvPr>
            <p:ph type="sldNum" sz="quarter" idx="10"/>
          </p:nvPr>
        </p:nvSpPr>
        <p:spPr/>
        <p:txBody>
          <a:bodyPr/>
          <a:lstStyle/>
          <a:p>
            <a:fld id="{DAC32104-19D9-4798-B618-D80B3D615748}" type="slidenum">
              <a:rPr lang="zh-CN" altLang="en-US" smtClean="0"/>
              <a:pPr/>
              <a:t>30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3">
        <a:schemeClr val="bg2"/>
      </p:bgRef>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73157"/>
            <a:ext cx="7772400" cy="1470025"/>
          </a:xfrm>
        </p:spPr>
        <p:txBody>
          <a:bodyPr anchor="b"/>
          <a:lstStyle>
            <a:lvl1pPr algn="l">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37886DEA-82FF-4ED9-8209-EFAB03137136}" type="datetime1">
              <a:rPr lang="zh-CN" altLang="en-US" smtClean="0"/>
              <a:pPr/>
              <a:t>2009/12/8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48574980-BB2F-4A8C-AF87-D93A8C372AC4}" type="datetime1">
              <a:rPr lang="zh-CN" altLang="en-US" smtClean="0"/>
              <a:pPr/>
              <a:t>2009/12/8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43768" y="274639"/>
            <a:ext cx="1543032"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9"/>
            <a:ext cx="661513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1BE52449-6E4C-4F86-A4A3-47775FB3D2D5}" type="datetime1">
              <a:rPr lang="zh-CN" altLang="en-US" smtClean="0"/>
              <a:pPr/>
              <a:t>2009/12/8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807131C-42EE-48CF-A3DA-7918E43F644A}" type="datetime1">
              <a:rPr lang="zh-CN" altLang="en-US" smtClean="0"/>
              <a:pPr/>
              <a:t>2009/12/8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685800" y="2924181"/>
            <a:ext cx="7772400" cy="1362075"/>
          </a:xfrm>
        </p:spPr>
        <p:txBody>
          <a:bodyPr anchor="t"/>
          <a:lstStyle>
            <a:lvl1pPr algn="l">
              <a:defRPr sz="44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B169EEBB-7EE5-49D7-8260-F1858FC58B31}" type="datetime1">
              <a:rPr lang="zh-CN" altLang="en-US" smtClean="0"/>
              <a:pPr/>
              <a:t>2009/12/8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F90752A8-640C-4236-99D2-40B6B260F1AE}" type="datetime1">
              <a:rPr lang="zh-CN" altLang="en-US" smtClean="0"/>
              <a:pPr/>
              <a:t>2009/12/8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06DF33C0-000C-48B6-A585-761DACAE509F}" type="datetime1">
              <a:rPr lang="zh-CN" altLang="en-US" smtClean="0"/>
              <a:pPr/>
              <a:t>2009/12/8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6CC8430A-F696-48DC-9229-778172C10F8F}" type="datetime1">
              <a:rPr lang="zh-CN" altLang="en-US" smtClean="0"/>
              <a:pPr/>
              <a:t>2009/12/8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E9C1CCC-293B-4489-97E4-EFDD71915A4C}" type="datetime1">
              <a:rPr lang="zh-CN" altLang="en-US" smtClean="0"/>
              <a:pPr/>
              <a:t>2009/12/8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内容占位符 2"/>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3F6EA6A-21B0-4854-8043-AB962BA307DF}" type="datetime1">
              <a:rPr lang="zh-CN" altLang="en-US" smtClean="0"/>
              <a:pPr/>
              <a:t>2009/12/8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a:xfrm>
            <a:off x="457205" y="285728"/>
            <a:ext cx="8230993" cy="696626"/>
          </a:xfrm>
        </p:spPr>
        <p:txBody>
          <a:bodyPr anchor="ctr"/>
          <a:lstStyle>
            <a:lvl1pPr algn="ctr">
              <a:defRPr sz="3600" b="0"/>
            </a:lvl1pPr>
          </a:lstStyle>
          <a:p>
            <a:r>
              <a:rPr kumimoji="0" lang="zh-CN" altLang="en-US" smtClean="0"/>
              <a:t>单击此处编辑母版标题样式</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001024" y="642918"/>
            <a:ext cx="785818" cy="4572032"/>
          </a:xfrm>
        </p:spPr>
        <p:txBody>
          <a:bodyPr vert="eaVert"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DFCE03FA-4D16-40E5-9BE6-47CB83B020B7}" type="datetime1">
              <a:rPr lang="zh-CN" altLang="en-US" smtClean="0"/>
              <a:pPr/>
              <a:t>2009/12/8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图片 7"/>
          <p:cNvPicPr>
            <a:picLocks noChangeAspect="1"/>
          </p:cNvPicPr>
          <p:nvPr/>
        </p:nvPicPr>
        <p:blipFill>
          <a:blip r:embed="rId13" cstate="print">
            <a:duotone>
              <a:schemeClr val="accent1"/>
              <a:srgbClr val="FFFFFF"/>
            </a:duotone>
            <a:lum bright="12000" contrast="40000"/>
          </a:blip>
          <a:stretch>
            <a:fillRect/>
          </a:stretch>
        </p:blipFill>
        <p:spPr>
          <a:xfrm>
            <a:off x="6667809" y="4915143"/>
            <a:ext cx="2476191" cy="1942857"/>
          </a:xfrm>
          <a:prstGeom prst="rect">
            <a:avLst/>
          </a:prstGeom>
          <a:noFill/>
          <a:ln>
            <a:noFill/>
          </a:ln>
        </p:spPr>
      </p:pic>
      <p:sp>
        <p:nvSpPr>
          <p:cNvPr id="10" name="矩形 9"/>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矩形 10"/>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图片 8"/>
          <p:cNvPicPr>
            <a:picLocks noChangeAspect="1"/>
          </p:cNvPicPr>
          <p:nvPr/>
        </p:nvPicPr>
        <p:blipFill>
          <a:blip r:embed="rId14" cstate="print">
            <a:duotone>
              <a:schemeClr val="accent1"/>
              <a:srgbClr val="FFFFFF"/>
            </a:duotone>
            <a:lum bright="35000" contrast="40000"/>
          </a:blip>
          <a:stretch>
            <a:fillRect/>
          </a:stretch>
        </p:blipFill>
        <p:spPr>
          <a:xfrm>
            <a:off x="0" y="6420445"/>
            <a:ext cx="9144000" cy="437555"/>
          </a:xfrm>
          <a:prstGeom prst="rect">
            <a:avLst/>
          </a:prstGeom>
          <a:noFill/>
          <a:ln>
            <a:noFill/>
          </a:ln>
          <a:effectLst/>
        </p:spPr>
      </p:pic>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D5C11C8D-1735-4A60-9CAF-5E816EFC69E8}" type="datetime1">
              <a:rPr lang="zh-CN" altLang="en-US" smtClean="0"/>
              <a:pPr/>
              <a:t>2009/12/8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8.xml"/><Relationship Id="rId1" Type="http://schemas.openxmlformats.org/officeDocument/2006/relationships/slideLayout" Target="../slideLayouts/slideLayout2.xml"/><Relationship Id="rId4" Type="http://schemas.openxmlformats.org/officeDocument/2006/relationships/slide" Target="slide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6.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t>从</a:t>
            </a:r>
            <a:r>
              <a:rPr lang="en-US" altLang="zh-CN" b="1" dirty="0" smtClean="0"/>
              <a:t>AIT</a:t>
            </a:r>
            <a:r>
              <a:rPr lang="zh-CN" altLang="en-US" b="1" dirty="0" smtClean="0"/>
              <a:t>看不完全</a:t>
            </a:r>
            <a:endParaRPr lang="zh-CN" altLang="en-US" b="1" dirty="0"/>
          </a:p>
        </p:txBody>
      </p:sp>
      <p:sp>
        <p:nvSpPr>
          <p:cNvPr id="3" name="副标题 2"/>
          <p:cNvSpPr>
            <a:spLocks noGrp="1"/>
          </p:cNvSpPr>
          <p:nvPr>
            <p:ph type="subTitle" idx="1"/>
          </p:nvPr>
        </p:nvSpPr>
        <p:spPr/>
        <p:txBody>
          <a:bodyPr/>
          <a:lstStyle/>
          <a:p>
            <a:r>
              <a:rPr lang="zh-CN" altLang="en-US" dirty="0" smtClean="0"/>
              <a:t>李熙</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a:t>
            </a:fld>
            <a:endParaRPr lang="zh-CN" altLang="en-US"/>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三、</a:t>
            </a:r>
            <a:r>
              <a:rPr lang="zh-CN" altLang="en-US" b="1" dirty="0" smtClean="0">
                <a:hlinkClick r:id="rId2" action="ppaction://hlinksldjump"/>
              </a:rPr>
              <a:t>算法随机性</a:t>
            </a:r>
            <a:endParaRPr lang="zh-CN" altLang="en-US" b="1" dirty="0"/>
          </a:p>
        </p:txBody>
      </p:sp>
      <p:sp>
        <p:nvSpPr>
          <p:cNvPr id="3" name="内容占位符 2"/>
          <p:cNvSpPr>
            <a:spLocks noGrp="1"/>
          </p:cNvSpPr>
          <p:nvPr>
            <p:ph idx="1"/>
          </p:nvPr>
        </p:nvSpPr>
        <p:spPr>
          <a:xfrm>
            <a:off x="428596" y="1428736"/>
            <a:ext cx="8229600" cy="5072098"/>
          </a:xfrm>
        </p:spPr>
        <p:txBody>
          <a:bodyPr>
            <a:normAutofit/>
          </a:bodyPr>
          <a:lstStyle/>
          <a:p>
            <a:r>
              <a:rPr lang="zh-CN" altLang="zh-CN" dirty="0" smtClean="0"/>
              <a:t>定义</a:t>
            </a:r>
            <a:r>
              <a:rPr lang="en-US" altLang="zh-CN" dirty="0" smtClean="0"/>
              <a:t>3.1(weak </a:t>
            </a:r>
            <a:r>
              <a:rPr lang="en-US" altLang="zh-CN" dirty="0" err="1" smtClean="0"/>
              <a:t>Chaitin</a:t>
            </a:r>
            <a:r>
              <a:rPr lang="en-US" altLang="zh-CN" dirty="0" smtClean="0"/>
              <a:t> randomness)</a:t>
            </a:r>
            <a:endParaRPr lang="zh-CN" altLang="zh-CN" dirty="0" smtClean="0"/>
          </a:p>
          <a:p>
            <a:r>
              <a:rPr lang="zh-CN" altLang="zh-CN" dirty="0" smtClean="0"/>
              <a:t>对任意</a:t>
            </a:r>
            <a:r>
              <a:rPr lang="en-US" altLang="zh-CN" dirty="0" err="1" smtClean="0"/>
              <a:t>α∈ℝ</a:t>
            </a:r>
            <a:r>
              <a:rPr lang="zh-CN" altLang="zh-CN" dirty="0" smtClean="0"/>
              <a:t>，称</a:t>
            </a:r>
            <a:r>
              <a:rPr lang="en-US" altLang="zh-CN" dirty="0" smtClean="0"/>
              <a:t>α</a:t>
            </a:r>
            <a:r>
              <a:rPr lang="zh-CN" altLang="zh-CN" dirty="0" smtClean="0"/>
              <a:t>是</a:t>
            </a:r>
            <a:r>
              <a:rPr lang="en-US" altLang="zh-CN" dirty="0" smtClean="0"/>
              <a:t>weakly </a:t>
            </a:r>
            <a:r>
              <a:rPr lang="en-US" altLang="zh-CN" dirty="0" err="1" smtClean="0"/>
              <a:t>Chaitin</a:t>
            </a:r>
            <a:r>
              <a:rPr lang="en-US" altLang="zh-CN" dirty="0" smtClean="0"/>
              <a:t> random</a:t>
            </a:r>
            <a:r>
              <a:rPr lang="zh-CN" altLang="zh-CN" dirty="0" smtClean="0"/>
              <a:t>，如果</a:t>
            </a:r>
            <a:r>
              <a:rPr lang="en-US" altLang="zh-CN" dirty="0" smtClean="0"/>
              <a:t>∃</a:t>
            </a:r>
            <a:r>
              <a:rPr lang="en-US" altLang="zh-CN" dirty="0" err="1" smtClean="0"/>
              <a:t>c∈ℕ∀n∈ℕ</a:t>
            </a:r>
            <a:r>
              <a:rPr lang="en-US" altLang="zh-CN" baseline="30000" dirty="0" smtClean="0"/>
              <a:t>+</a:t>
            </a:r>
            <a:r>
              <a:rPr lang="en-US" altLang="zh-CN" dirty="0" smtClean="0"/>
              <a:t>(H(</a:t>
            </a:r>
            <a:r>
              <a:rPr lang="en-US" altLang="zh-CN" dirty="0" err="1" smtClean="0"/>
              <a:t>α</a:t>
            </a:r>
            <a:r>
              <a:rPr lang="en-US" altLang="zh-CN" baseline="-25000" dirty="0" err="1" smtClean="0"/>
              <a:t>n</a:t>
            </a:r>
            <a:r>
              <a:rPr lang="en-US" altLang="zh-CN" dirty="0" smtClean="0"/>
              <a:t>)≥n-c)</a:t>
            </a:r>
            <a:r>
              <a:rPr lang="zh-CN" altLang="zh-CN" dirty="0" smtClean="0"/>
              <a:t>。</a:t>
            </a:r>
          </a:p>
          <a:p>
            <a:r>
              <a:rPr lang="zh-CN" altLang="zh-CN" dirty="0" smtClean="0"/>
              <a:t>定义</a:t>
            </a:r>
            <a:r>
              <a:rPr lang="en-US" altLang="zh-CN" dirty="0" smtClean="0"/>
              <a:t>3.2(Martin-</a:t>
            </a:r>
            <a:r>
              <a:rPr lang="en-US" altLang="zh-CN" dirty="0" err="1" smtClean="0"/>
              <a:t>Löf</a:t>
            </a:r>
            <a:r>
              <a:rPr lang="en-US" altLang="zh-CN" dirty="0" smtClean="0"/>
              <a:t> randomness)</a:t>
            </a:r>
            <a:endParaRPr lang="zh-CN" altLang="zh-CN" dirty="0" smtClean="0"/>
          </a:p>
          <a:p>
            <a:pPr>
              <a:buNone/>
            </a:pPr>
            <a:r>
              <a:rPr lang="en-US" altLang="zh-CN" dirty="0" smtClean="0"/>
              <a:t>    C⊂ℕ</a:t>
            </a:r>
            <a:r>
              <a:rPr lang="en-US" altLang="zh-CN" baseline="30000" dirty="0" smtClean="0"/>
              <a:t>+</a:t>
            </a:r>
            <a:r>
              <a:rPr lang="en-US" altLang="zh-CN" dirty="0" smtClean="0"/>
              <a:t>×{0,1}</a:t>
            </a:r>
            <a:r>
              <a:rPr lang="en-US" altLang="zh-CN" baseline="30000" dirty="0" smtClean="0"/>
              <a:t>⋆</a:t>
            </a:r>
            <a:r>
              <a:rPr lang="zh-CN" altLang="zh-CN" dirty="0" smtClean="0"/>
              <a:t>是一个</a:t>
            </a:r>
            <a:r>
              <a:rPr lang="en-US" altLang="zh-CN" dirty="0" smtClean="0"/>
              <a:t>ML test</a:t>
            </a:r>
            <a:r>
              <a:rPr lang="zh-CN" altLang="zh-CN" dirty="0" smtClean="0"/>
              <a:t>，如果</a:t>
            </a:r>
            <a:r>
              <a:rPr lang="en-US" altLang="zh-CN" dirty="0" smtClean="0"/>
              <a:t>C</a:t>
            </a:r>
            <a:r>
              <a:rPr lang="zh-CN" altLang="zh-CN" dirty="0" smtClean="0"/>
              <a:t>是一个</a:t>
            </a:r>
            <a:r>
              <a:rPr lang="en-US" altLang="zh-CN" dirty="0" err="1" smtClean="0"/>
              <a:t>r.e</a:t>
            </a:r>
            <a:r>
              <a:rPr lang="en-US" altLang="zh-CN" dirty="0" smtClean="0"/>
              <a:t>.</a:t>
            </a:r>
            <a:r>
              <a:rPr lang="zh-CN" altLang="zh-CN" dirty="0" smtClean="0"/>
              <a:t>集，且</a:t>
            </a:r>
            <a:r>
              <a:rPr lang="en-US" altLang="zh-CN" dirty="0" smtClean="0"/>
              <a:t>∀</a:t>
            </a:r>
            <a:r>
              <a:rPr lang="en-US" altLang="zh-CN" dirty="0" err="1" smtClean="0"/>
              <a:t>n∈ℕ</a:t>
            </a:r>
            <a:r>
              <a:rPr lang="en-US" altLang="zh-CN" baseline="30000" dirty="0" smtClean="0"/>
              <a:t>+</a:t>
            </a:r>
            <a:r>
              <a:rPr lang="en-US" altLang="zh-CN" dirty="0" smtClean="0"/>
              <a:t>(Σ</a:t>
            </a:r>
            <a:r>
              <a:rPr lang="en-US" altLang="zh-CN" baseline="-25000" dirty="0" smtClean="0"/>
              <a:t>s∈Cn</a:t>
            </a:r>
            <a:r>
              <a:rPr lang="en-US" altLang="zh-CN" dirty="0" smtClean="0"/>
              <a:t>2</a:t>
            </a:r>
            <a:r>
              <a:rPr lang="en-US" altLang="zh-CN" baseline="30000" dirty="0" smtClean="0"/>
              <a:t>-|s|</a:t>
            </a:r>
            <a:r>
              <a:rPr lang="en-US" altLang="zh-CN" dirty="0" smtClean="0"/>
              <a:t>≤2</a:t>
            </a:r>
            <a:r>
              <a:rPr lang="en-US" altLang="zh-CN" baseline="30000" dirty="0" smtClean="0"/>
              <a:t>-n</a:t>
            </a:r>
            <a:r>
              <a:rPr lang="zh-CN" altLang="zh-CN" dirty="0" smtClean="0"/>
              <a:t>，其中，</a:t>
            </a:r>
            <a:r>
              <a:rPr lang="en-US" altLang="zh-CN" dirty="0" err="1" smtClean="0"/>
              <a:t>C</a:t>
            </a:r>
            <a:r>
              <a:rPr lang="en-US" altLang="zh-CN" baseline="-25000" dirty="0" err="1" smtClean="0"/>
              <a:t>n</a:t>
            </a:r>
            <a:r>
              <a:rPr lang="en-US" altLang="zh-CN" dirty="0" smtClean="0"/>
              <a:t>≔{s:(</a:t>
            </a:r>
            <a:r>
              <a:rPr lang="en-US" altLang="zh-CN" dirty="0" err="1" smtClean="0"/>
              <a:t>n,s</a:t>
            </a:r>
            <a:r>
              <a:rPr lang="en-US" altLang="zh-CN" dirty="0" smtClean="0"/>
              <a:t>)∈C}</a:t>
            </a:r>
            <a:r>
              <a:rPr lang="zh-CN" altLang="zh-CN" dirty="0" smtClean="0"/>
              <a:t>。</a:t>
            </a:r>
          </a:p>
          <a:p>
            <a:pPr>
              <a:buNone/>
            </a:pPr>
            <a:r>
              <a:rPr lang="en-US" altLang="zh-CN" dirty="0" smtClean="0"/>
              <a:t>    </a:t>
            </a:r>
            <a:r>
              <a:rPr lang="zh-CN" altLang="zh-CN" dirty="0" smtClean="0"/>
              <a:t>对任意</a:t>
            </a:r>
            <a:r>
              <a:rPr lang="en-US" altLang="zh-CN" dirty="0" err="1" smtClean="0"/>
              <a:t>α∈ℝ</a:t>
            </a:r>
            <a:r>
              <a:rPr lang="zh-CN" altLang="zh-CN" dirty="0" smtClean="0"/>
              <a:t>，称</a:t>
            </a:r>
            <a:r>
              <a:rPr lang="en-US" altLang="zh-CN" dirty="0" smtClean="0"/>
              <a:t>α</a:t>
            </a:r>
            <a:r>
              <a:rPr lang="zh-CN" altLang="zh-CN" dirty="0" smtClean="0"/>
              <a:t>是</a:t>
            </a:r>
            <a:r>
              <a:rPr lang="en-US" altLang="zh-CN" dirty="0" smtClean="0"/>
              <a:t>ML random</a:t>
            </a:r>
            <a:r>
              <a:rPr lang="zh-CN" altLang="zh-CN" dirty="0" smtClean="0"/>
              <a:t>如果对任意的</a:t>
            </a:r>
            <a:r>
              <a:rPr lang="en-US" altLang="zh-CN" dirty="0" smtClean="0"/>
              <a:t>ML test C</a:t>
            </a:r>
            <a:r>
              <a:rPr lang="zh-CN" altLang="zh-CN" dirty="0" smtClean="0"/>
              <a:t>，</a:t>
            </a:r>
            <a:r>
              <a:rPr lang="en-US" altLang="zh-CN" dirty="0" smtClean="0"/>
              <a:t>α∉⋂</a:t>
            </a:r>
            <a:r>
              <a:rPr lang="en-US" altLang="zh-CN" baseline="-25000" dirty="0" err="1" smtClean="0"/>
              <a:t>n∈ℕ</a:t>
            </a:r>
            <a:r>
              <a:rPr lang="en-US" altLang="zh-CN" dirty="0" err="1" smtClean="0"/>
              <a:t>C</a:t>
            </a:r>
            <a:r>
              <a:rPr lang="en-US" altLang="zh-CN" baseline="-25000" dirty="0" err="1" smtClean="0"/>
              <a:t>n</a:t>
            </a:r>
            <a:r>
              <a:rPr lang="zh-CN" altLang="zh-CN" dirty="0" smtClean="0"/>
              <a:t>。</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10</a:t>
            </a:fld>
            <a:endParaRPr lang="zh-CN" altLang="en-US"/>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42918"/>
            <a:ext cx="8229600" cy="5429288"/>
          </a:xfrm>
        </p:spPr>
        <p:txBody>
          <a:bodyPr>
            <a:normAutofit fontScale="92500" lnSpcReduction="10000"/>
          </a:bodyPr>
          <a:lstStyle/>
          <a:p>
            <a:r>
              <a:rPr lang="zh-CN" altLang="zh-CN" dirty="0" smtClean="0"/>
              <a:t>定义</a:t>
            </a:r>
            <a:r>
              <a:rPr lang="en-US" altLang="zh-CN" dirty="0" smtClean="0"/>
              <a:t>3.3(universal probability) </a:t>
            </a:r>
            <a:r>
              <a:rPr lang="zh-CN" altLang="zh-CN" dirty="0" smtClean="0"/>
              <a:t>函数</a:t>
            </a:r>
            <a:r>
              <a:rPr lang="en-US" altLang="zh-CN" dirty="0" smtClean="0"/>
              <a:t>μ:{0,1}</a:t>
            </a:r>
            <a:r>
              <a:rPr lang="en-US" altLang="zh-CN" baseline="30000" dirty="0" smtClean="0"/>
              <a:t>⋆</a:t>
            </a:r>
            <a:r>
              <a:rPr lang="en-US" altLang="zh-CN" dirty="0" smtClean="0"/>
              <a:t>→[0,1]</a:t>
            </a:r>
            <a:r>
              <a:rPr lang="zh-CN" altLang="zh-CN" dirty="0" smtClean="0"/>
              <a:t>是</a:t>
            </a:r>
            <a:r>
              <a:rPr lang="en-US" altLang="zh-CN" dirty="0" smtClean="0"/>
              <a:t>lower-computable semi-measure </a:t>
            </a:r>
            <a:r>
              <a:rPr lang="zh-CN" altLang="zh-CN" dirty="0" smtClean="0"/>
              <a:t>如果</a:t>
            </a:r>
            <a:r>
              <a:rPr lang="en-US" altLang="zh-CN" dirty="0" smtClean="0"/>
              <a:t>Σ</a:t>
            </a:r>
            <a:r>
              <a:rPr lang="en-US" altLang="zh-CN" baseline="-25000" dirty="0" smtClean="0"/>
              <a:t>s∈{0,1}</a:t>
            </a:r>
            <a:r>
              <a:rPr lang="en-US" altLang="zh-CN" baseline="30000" dirty="0" smtClean="0"/>
              <a:t>⋆</a:t>
            </a:r>
            <a:r>
              <a:rPr lang="en-US" altLang="zh-CN" dirty="0" smtClean="0"/>
              <a:t>μ(s)≤1</a:t>
            </a:r>
            <a:r>
              <a:rPr lang="zh-CN" altLang="zh-CN" dirty="0" smtClean="0"/>
              <a:t>且</a:t>
            </a:r>
            <a:r>
              <a:rPr lang="en-US" altLang="zh-CN" dirty="0" smtClean="0"/>
              <a:t>{(</a:t>
            </a:r>
            <a:r>
              <a:rPr lang="en-US" altLang="zh-CN" dirty="0" err="1" smtClean="0"/>
              <a:t>α,s</a:t>
            </a:r>
            <a:r>
              <a:rPr lang="en-US" altLang="zh-CN" dirty="0" smtClean="0"/>
              <a:t>)∈Q×{0,1}</a:t>
            </a:r>
            <a:r>
              <a:rPr lang="en-US" altLang="zh-CN" baseline="30000" dirty="0" smtClean="0"/>
              <a:t>⋆</a:t>
            </a:r>
            <a:r>
              <a:rPr lang="zh-CN" altLang="zh-CN" dirty="0" smtClean="0"/>
              <a:t>：</a:t>
            </a:r>
            <a:r>
              <a:rPr lang="en-US" altLang="zh-CN" dirty="0" smtClean="0"/>
              <a:t>α&lt;μ(s)}</a:t>
            </a:r>
            <a:r>
              <a:rPr lang="zh-CN" altLang="zh-CN" dirty="0" smtClean="0"/>
              <a:t>为</a:t>
            </a:r>
            <a:r>
              <a:rPr lang="en-US" altLang="zh-CN" dirty="0" err="1" smtClean="0"/>
              <a:t>r.e</a:t>
            </a:r>
            <a:r>
              <a:rPr lang="en-US" altLang="zh-CN" dirty="0" smtClean="0"/>
              <a:t>.</a:t>
            </a:r>
            <a:endParaRPr lang="zh-CN" altLang="zh-CN" dirty="0" smtClean="0"/>
          </a:p>
          <a:p>
            <a:pPr>
              <a:buNone/>
            </a:pPr>
            <a:r>
              <a:rPr lang="en-US" altLang="zh-CN" dirty="0" smtClean="0"/>
              <a:t>    </a:t>
            </a:r>
            <a:r>
              <a:rPr lang="zh-CN" altLang="zh-CN" dirty="0" smtClean="0"/>
              <a:t>一个</a:t>
            </a:r>
            <a:r>
              <a:rPr lang="en-US" altLang="zh-CN" dirty="0" smtClean="0"/>
              <a:t>lower-computable semi-measure μ</a:t>
            </a:r>
            <a:r>
              <a:rPr lang="zh-CN" altLang="zh-CN" dirty="0" smtClean="0"/>
              <a:t>是一个</a:t>
            </a:r>
            <a:r>
              <a:rPr lang="en-US" altLang="zh-CN" dirty="0" smtClean="0"/>
              <a:t>universal probability</a:t>
            </a:r>
            <a:r>
              <a:rPr lang="zh-CN" altLang="zh-CN" dirty="0" smtClean="0"/>
              <a:t>如果对任意</a:t>
            </a:r>
            <a:r>
              <a:rPr lang="en-US" altLang="zh-CN" dirty="0" smtClean="0"/>
              <a:t>lower-computable semi-measure ν</a:t>
            </a:r>
            <a:r>
              <a:rPr lang="zh-CN" altLang="zh-CN" dirty="0" smtClean="0"/>
              <a:t>，</a:t>
            </a:r>
            <a:r>
              <a:rPr lang="en-US" altLang="zh-CN" dirty="0" smtClean="0"/>
              <a:t>∃</a:t>
            </a:r>
            <a:r>
              <a:rPr lang="en-US" altLang="zh-CN" dirty="0" err="1" smtClean="0"/>
              <a:t>c∈ℕ</a:t>
            </a:r>
            <a:r>
              <a:rPr lang="en-US" altLang="zh-CN" baseline="30000" dirty="0" smtClean="0"/>
              <a:t>+</a:t>
            </a:r>
            <a:r>
              <a:rPr lang="en-US" altLang="zh-CN" dirty="0" smtClean="0"/>
              <a:t>∀s∈{0,1}</a:t>
            </a:r>
            <a:r>
              <a:rPr lang="en-US" altLang="zh-CN" baseline="30000" dirty="0" smtClean="0"/>
              <a:t>⋆</a:t>
            </a:r>
            <a:r>
              <a:rPr lang="en-US" altLang="zh-CN" dirty="0" smtClean="0"/>
              <a:t>(ν(s)≤</a:t>
            </a:r>
            <a:r>
              <a:rPr lang="en-US" altLang="zh-CN" dirty="0" err="1" smtClean="0"/>
              <a:t>cμ</a:t>
            </a:r>
            <a:r>
              <a:rPr lang="en-US" altLang="zh-CN" dirty="0" smtClean="0"/>
              <a:t>(s))</a:t>
            </a:r>
            <a:r>
              <a:rPr lang="zh-CN" altLang="zh-CN" dirty="0" smtClean="0"/>
              <a:t>。</a:t>
            </a:r>
          </a:p>
          <a:p>
            <a:r>
              <a:rPr lang="zh-CN" altLang="zh-CN" dirty="0" smtClean="0"/>
              <a:t>对任意通用机</a:t>
            </a:r>
            <a:r>
              <a:rPr lang="en-US" altLang="zh-CN" dirty="0" smtClean="0"/>
              <a:t>U</a:t>
            </a:r>
            <a:r>
              <a:rPr lang="zh-CN" altLang="zh-CN" dirty="0" smtClean="0"/>
              <a:t>，</a:t>
            </a:r>
            <a:r>
              <a:rPr lang="en-US" altLang="zh-CN" dirty="0" smtClean="0"/>
              <a:t>2</a:t>
            </a:r>
            <a:r>
              <a:rPr lang="en-US" altLang="zh-CN" baseline="30000" dirty="0" smtClean="0"/>
              <a:t>-Hu(s)</a:t>
            </a:r>
            <a:r>
              <a:rPr lang="zh-CN" altLang="zh-CN" dirty="0" smtClean="0"/>
              <a:t>和</a:t>
            </a:r>
            <a:r>
              <a:rPr lang="en-US" altLang="zh-CN" dirty="0" smtClean="0"/>
              <a:t>P</a:t>
            </a:r>
            <a:r>
              <a:rPr lang="en-US" altLang="zh-CN" baseline="-25000" dirty="0" smtClean="0"/>
              <a:t>U</a:t>
            </a:r>
            <a:r>
              <a:rPr lang="en-US" altLang="zh-CN" dirty="0" smtClean="0"/>
              <a:t>(s)</a:t>
            </a:r>
            <a:r>
              <a:rPr lang="zh-CN" altLang="zh-CN" dirty="0" smtClean="0"/>
              <a:t>都是</a:t>
            </a:r>
            <a:r>
              <a:rPr lang="en-US" altLang="zh-CN" dirty="0" smtClean="0"/>
              <a:t>universal probability</a:t>
            </a:r>
            <a:r>
              <a:rPr lang="zh-CN" altLang="zh-CN" dirty="0" smtClean="0"/>
              <a:t>。</a:t>
            </a:r>
          </a:p>
          <a:p>
            <a:r>
              <a:rPr lang="zh-CN" altLang="zh-CN" dirty="0" smtClean="0"/>
              <a:t>前面</a:t>
            </a:r>
            <a:r>
              <a:rPr lang="en-US" altLang="zh-CN" dirty="0" smtClean="0"/>
              <a:t>H(s)</a:t>
            </a:r>
            <a:r>
              <a:rPr lang="zh-CN" altLang="zh-CN" dirty="0" smtClean="0"/>
              <a:t>是由</a:t>
            </a:r>
            <a:r>
              <a:rPr lang="en-US" altLang="zh-CN" dirty="0" smtClean="0"/>
              <a:t>program-size</a:t>
            </a:r>
            <a:r>
              <a:rPr lang="zh-CN" altLang="zh-CN" dirty="0" smtClean="0"/>
              <a:t>定义的，这里可以给出另一种抽象定义：</a:t>
            </a:r>
            <a:r>
              <a:rPr lang="en-US" altLang="zh-CN" dirty="0" smtClean="0"/>
              <a:t>H(s)≔-log</a:t>
            </a:r>
            <a:r>
              <a:rPr lang="en-US" altLang="zh-CN" baseline="-25000" dirty="0" smtClean="0"/>
              <a:t>2</a:t>
            </a:r>
            <a:r>
              <a:rPr lang="en-US" altLang="zh-CN" dirty="0" smtClean="0"/>
              <a:t>μ(s)</a:t>
            </a:r>
            <a:r>
              <a:rPr lang="zh-CN" altLang="zh-CN" dirty="0" smtClean="0"/>
              <a:t>。</a:t>
            </a:r>
          </a:p>
          <a:p>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11</a:t>
            </a:fld>
            <a:endParaRPr lang="zh-CN" altLang="en-US"/>
          </a:p>
        </p:txBody>
      </p:sp>
    </p:spTree>
  </p:cSld>
  <p:clrMapOvr>
    <a:masterClrMapping/>
  </p:clrMapOvr>
  <p:transition>
    <p:strips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71480"/>
            <a:ext cx="8229600" cy="5554683"/>
          </a:xfrm>
        </p:spPr>
        <p:txBody>
          <a:bodyPr>
            <a:normAutofit fontScale="92500" lnSpcReduction="20000"/>
          </a:bodyPr>
          <a:lstStyle/>
          <a:p>
            <a:r>
              <a:rPr lang="zh-CN" altLang="zh-CN" dirty="0" smtClean="0"/>
              <a:t>定义</a:t>
            </a:r>
            <a:r>
              <a:rPr lang="en-US" altLang="zh-CN" dirty="0" smtClean="0"/>
              <a:t>3.4(Ω-likeness) </a:t>
            </a:r>
            <a:r>
              <a:rPr lang="zh-CN" altLang="zh-CN" dirty="0" smtClean="0"/>
              <a:t>对任意的</a:t>
            </a:r>
            <a:r>
              <a:rPr lang="en-US" altLang="zh-CN" dirty="0" err="1" smtClean="0"/>
              <a:t>r.e</a:t>
            </a:r>
            <a:r>
              <a:rPr lang="en-US" altLang="zh-CN" dirty="0" smtClean="0"/>
              <a:t>. </a:t>
            </a:r>
            <a:r>
              <a:rPr lang="en-US" altLang="zh-CN" dirty="0" err="1" smtClean="0"/>
              <a:t>α,β</a:t>
            </a:r>
            <a:r>
              <a:rPr lang="en-US" altLang="zh-CN" dirty="0" smtClean="0"/>
              <a:t>, α dominates β </a:t>
            </a:r>
            <a:r>
              <a:rPr lang="zh-CN" altLang="zh-CN" dirty="0" smtClean="0"/>
              <a:t>如果</a:t>
            </a:r>
            <a:r>
              <a:rPr lang="zh-CN" altLang="en-US" dirty="0" smtClean="0"/>
              <a:t>有递归</a:t>
            </a:r>
            <a:r>
              <a:rPr lang="zh-CN" altLang="zh-CN" dirty="0" smtClean="0"/>
              <a:t>的递增有理数序列</a:t>
            </a:r>
            <a:r>
              <a:rPr lang="en-US" altLang="zh-CN" dirty="0" smtClean="0"/>
              <a:t>{a</a:t>
            </a:r>
            <a:r>
              <a:rPr lang="en-US" altLang="zh-CN" baseline="-25000" dirty="0" smtClean="0"/>
              <a:t>n</a:t>
            </a:r>
            <a:r>
              <a:rPr lang="en-US" altLang="zh-CN" dirty="0" smtClean="0"/>
              <a:t>}</a:t>
            </a:r>
            <a:r>
              <a:rPr lang="zh-CN" altLang="zh-CN" dirty="0" smtClean="0"/>
              <a:t>、</a:t>
            </a:r>
            <a:r>
              <a:rPr lang="en-US" altLang="zh-CN" dirty="0" smtClean="0"/>
              <a:t>{</a:t>
            </a:r>
            <a:r>
              <a:rPr lang="en-US" altLang="zh-CN" dirty="0" err="1" smtClean="0"/>
              <a:t>b</a:t>
            </a:r>
            <a:r>
              <a:rPr lang="en-US" altLang="zh-CN" baseline="-25000" dirty="0" err="1" smtClean="0"/>
              <a:t>n</a:t>
            </a:r>
            <a:r>
              <a:rPr lang="en-US" altLang="zh-CN" dirty="0" smtClean="0"/>
              <a:t>}</a:t>
            </a:r>
            <a:r>
              <a:rPr lang="zh-CN" altLang="zh-CN" dirty="0" smtClean="0"/>
              <a:t>使得</a:t>
            </a:r>
            <a:r>
              <a:rPr lang="en-US" altLang="zh-CN" dirty="0" smtClean="0"/>
              <a:t>lim</a:t>
            </a:r>
            <a:r>
              <a:rPr lang="en-US" altLang="zh-CN" baseline="-25000" dirty="0" smtClean="0"/>
              <a:t>n→∞</a:t>
            </a:r>
            <a:r>
              <a:rPr lang="en-US" altLang="zh-CN" dirty="0" smtClean="0"/>
              <a:t>a</a:t>
            </a:r>
            <a:r>
              <a:rPr lang="en-US" altLang="zh-CN" baseline="-25000" dirty="0" smtClean="0"/>
              <a:t>n</a:t>
            </a:r>
            <a:r>
              <a:rPr lang="en-US" altLang="zh-CN" dirty="0" smtClean="0"/>
              <a:t>=α</a:t>
            </a:r>
            <a:r>
              <a:rPr lang="zh-CN" altLang="zh-CN" dirty="0" smtClean="0"/>
              <a:t>，</a:t>
            </a:r>
            <a:r>
              <a:rPr lang="en-US" altLang="zh-CN" dirty="0" smtClean="0"/>
              <a:t>lim</a:t>
            </a:r>
            <a:r>
              <a:rPr lang="en-US" altLang="zh-CN" baseline="-25000" dirty="0" smtClean="0"/>
              <a:t>n→∞</a:t>
            </a:r>
            <a:r>
              <a:rPr lang="en-US" altLang="zh-CN" dirty="0" err="1" smtClean="0"/>
              <a:t>b</a:t>
            </a:r>
            <a:r>
              <a:rPr lang="en-US" altLang="zh-CN" baseline="-25000" dirty="0" err="1" smtClean="0"/>
              <a:t>n</a:t>
            </a:r>
            <a:r>
              <a:rPr lang="en-US" altLang="zh-CN" dirty="0" smtClean="0"/>
              <a:t>=β</a:t>
            </a:r>
            <a:r>
              <a:rPr lang="zh-CN" altLang="zh-CN" dirty="0" smtClean="0"/>
              <a:t>且</a:t>
            </a:r>
            <a:r>
              <a:rPr lang="en-US" altLang="zh-CN" dirty="0" smtClean="0"/>
              <a:t>∃</a:t>
            </a:r>
            <a:r>
              <a:rPr lang="en-US" altLang="zh-CN" dirty="0" err="1" smtClean="0"/>
              <a:t>c∈ℕ</a:t>
            </a:r>
            <a:r>
              <a:rPr lang="en-US" altLang="zh-CN" baseline="30000" dirty="0" smtClean="0"/>
              <a:t>+</a:t>
            </a:r>
            <a:r>
              <a:rPr lang="en-US" altLang="zh-CN" dirty="0" smtClean="0"/>
              <a:t>∀</a:t>
            </a:r>
            <a:r>
              <a:rPr lang="en-US" altLang="zh-CN" dirty="0" err="1" smtClean="0"/>
              <a:t>n∈ℕ</a:t>
            </a:r>
            <a:r>
              <a:rPr lang="en-US" altLang="zh-CN" dirty="0" smtClean="0"/>
              <a:t>(c(α-a</a:t>
            </a:r>
            <a:r>
              <a:rPr lang="en-US" altLang="zh-CN" baseline="-25000" dirty="0" smtClean="0"/>
              <a:t>n</a:t>
            </a:r>
            <a:r>
              <a:rPr lang="en-US" altLang="zh-CN" dirty="0" smtClean="0"/>
              <a:t>)≥β-</a:t>
            </a:r>
            <a:r>
              <a:rPr lang="en-US" altLang="zh-CN" dirty="0" err="1" smtClean="0"/>
              <a:t>b</a:t>
            </a:r>
            <a:r>
              <a:rPr lang="en-US" altLang="zh-CN" baseline="-25000" dirty="0" err="1" smtClean="0"/>
              <a:t>n</a:t>
            </a:r>
            <a:r>
              <a:rPr lang="en-US" altLang="zh-CN" dirty="0" smtClean="0"/>
              <a:t>)</a:t>
            </a:r>
            <a:r>
              <a:rPr lang="zh-CN" altLang="zh-CN" dirty="0" smtClean="0"/>
              <a:t>。</a:t>
            </a:r>
          </a:p>
          <a:p>
            <a:pPr>
              <a:buNone/>
            </a:pPr>
            <a:r>
              <a:rPr lang="en-US" altLang="zh-CN" dirty="0" smtClean="0"/>
              <a:t>    </a:t>
            </a:r>
            <a:r>
              <a:rPr lang="zh-CN" altLang="zh-CN" dirty="0" smtClean="0"/>
              <a:t>一个</a:t>
            </a:r>
            <a:r>
              <a:rPr lang="en-US" altLang="zh-CN" dirty="0" err="1" smtClean="0"/>
              <a:t>r.e</a:t>
            </a:r>
            <a:r>
              <a:rPr lang="en-US" altLang="zh-CN" dirty="0" smtClean="0"/>
              <a:t>.</a:t>
            </a:r>
            <a:r>
              <a:rPr lang="zh-CN" altLang="zh-CN" dirty="0" smtClean="0"/>
              <a:t>实数</a:t>
            </a:r>
            <a:r>
              <a:rPr lang="en-US" altLang="zh-CN" dirty="0" smtClean="0"/>
              <a:t>α</a:t>
            </a:r>
            <a:r>
              <a:rPr lang="zh-CN" altLang="zh-CN" dirty="0" smtClean="0"/>
              <a:t>是</a:t>
            </a:r>
            <a:r>
              <a:rPr lang="en-US" altLang="zh-CN" dirty="0" smtClean="0"/>
              <a:t>Ω-like</a:t>
            </a:r>
            <a:r>
              <a:rPr lang="zh-CN" altLang="zh-CN" dirty="0" smtClean="0"/>
              <a:t>如果它</a:t>
            </a:r>
            <a:r>
              <a:rPr lang="en-US" altLang="zh-CN" dirty="0" smtClean="0"/>
              <a:t>dominates </a:t>
            </a:r>
            <a:r>
              <a:rPr lang="zh-CN" altLang="zh-CN" dirty="0" smtClean="0"/>
              <a:t>所有的</a:t>
            </a:r>
            <a:r>
              <a:rPr lang="en-US" altLang="zh-CN" dirty="0" err="1" smtClean="0"/>
              <a:t>r.e</a:t>
            </a:r>
            <a:r>
              <a:rPr lang="en-US" altLang="zh-CN" dirty="0" smtClean="0"/>
              <a:t>.</a:t>
            </a:r>
            <a:r>
              <a:rPr lang="zh-CN" altLang="zh-CN" dirty="0" smtClean="0"/>
              <a:t>实数。</a:t>
            </a:r>
          </a:p>
          <a:p>
            <a:r>
              <a:rPr lang="zh-CN" altLang="zh-CN" dirty="0" smtClean="0"/>
              <a:t>定理</a:t>
            </a:r>
            <a:r>
              <a:rPr lang="en-US" altLang="zh-CN" dirty="0" smtClean="0"/>
              <a:t>3.5 </a:t>
            </a:r>
            <a:r>
              <a:rPr lang="zh-CN" altLang="zh-CN" dirty="0" smtClean="0"/>
              <a:t>对任意的</a:t>
            </a:r>
            <a:r>
              <a:rPr lang="en-US" altLang="zh-CN" dirty="0" err="1" smtClean="0"/>
              <a:t>r.e</a:t>
            </a:r>
            <a:r>
              <a:rPr lang="en-US" altLang="zh-CN" dirty="0" smtClean="0"/>
              <a:t>.</a:t>
            </a:r>
            <a:r>
              <a:rPr lang="zh-CN" altLang="zh-CN" dirty="0" smtClean="0"/>
              <a:t>实数</a:t>
            </a:r>
            <a:r>
              <a:rPr lang="en-US" altLang="zh-CN" dirty="0" err="1" smtClean="0"/>
              <a:t>α,β</a:t>
            </a:r>
            <a:r>
              <a:rPr lang="en-US" altLang="zh-CN" dirty="0" smtClean="0"/>
              <a:t>,</a:t>
            </a:r>
            <a:r>
              <a:rPr lang="zh-CN" altLang="zh-CN" dirty="0" smtClean="0"/>
              <a:t>如果</a:t>
            </a:r>
            <a:r>
              <a:rPr lang="en-US" altLang="zh-CN" dirty="0" smtClean="0"/>
              <a:t>α </a:t>
            </a:r>
            <a:r>
              <a:rPr lang="en-US" altLang="zh-CN" dirty="0" err="1" smtClean="0"/>
              <a:t>domintes</a:t>
            </a:r>
            <a:r>
              <a:rPr lang="en-US" altLang="zh-CN" dirty="0" smtClean="0"/>
              <a:t> β </a:t>
            </a:r>
            <a:r>
              <a:rPr lang="zh-CN" altLang="zh-CN" dirty="0" smtClean="0"/>
              <a:t>那么</a:t>
            </a:r>
            <a:r>
              <a:rPr lang="en-US" altLang="zh-CN" dirty="0" smtClean="0"/>
              <a:t>H(</a:t>
            </a:r>
            <a:r>
              <a:rPr lang="en-US" altLang="zh-CN" dirty="0" err="1" smtClean="0"/>
              <a:t>β</a:t>
            </a:r>
            <a:r>
              <a:rPr lang="en-US" altLang="zh-CN" baseline="-25000" dirty="0" err="1" smtClean="0"/>
              <a:t>n</a:t>
            </a:r>
            <a:r>
              <a:rPr lang="en-US" altLang="zh-CN" dirty="0" smtClean="0"/>
              <a:t>)≤H(</a:t>
            </a:r>
            <a:r>
              <a:rPr lang="en-US" altLang="zh-CN" dirty="0" err="1" smtClean="0"/>
              <a:t>α</a:t>
            </a:r>
            <a:r>
              <a:rPr lang="en-US" altLang="zh-CN" baseline="-25000" dirty="0" err="1" smtClean="0"/>
              <a:t>n</a:t>
            </a:r>
            <a:r>
              <a:rPr lang="en-US" altLang="zh-CN" dirty="0" smtClean="0"/>
              <a:t>)+Ο(1)</a:t>
            </a:r>
            <a:r>
              <a:rPr lang="zh-CN" altLang="zh-CN" dirty="0" smtClean="0"/>
              <a:t>。</a:t>
            </a:r>
          </a:p>
          <a:p>
            <a:r>
              <a:rPr lang="zh-CN" altLang="zh-CN" dirty="0" smtClean="0"/>
              <a:t>定义</a:t>
            </a:r>
            <a:r>
              <a:rPr lang="en-US" altLang="zh-CN" dirty="0" smtClean="0"/>
              <a:t>3.6(universality)</a:t>
            </a:r>
            <a:r>
              <a:rPr lang="zh-CN" altLang="zh-CN" dirty="0" smtClean="0"/>
              <a:t>一个</a:t>
            </a:r>
            <a:r>
              <a:rPr lang="zh-CN" altLang="en-US" dirty="0" smtClean="0"/>
              <a:t>递归</a:t>
            </a:r>
            <a:r>
              <a:rPr lang="zh-CN" altLang="zh-CN" dirty="0" smtClean="0"/>
              <a:t>的递增收敛有理数数列</a:t>
            </a:r>
            <a:r>
              <a:rPr lang="en-US" altLang="zh-CN" dirty="0" smtClean="0"/>
              <a:t>{a</a:t>
            </a:r>
            <a:r>
              <a:rPr lang="en-US" altLang="zh-CN" baseline="-25000" dirty="0" smtClean="0"/>
              <a:t>n</a:t>
            </a:r>
            <a:r>
              <a:rPr lang="en-US" altLang="zh-CN" dirty="0" smtClean="0"/>
              <a:t>}</a:t>
            </a:r>
            <a:r>
              <a:rPr lang="zh-CN" altLang="zh-CN" dirty="0" smtClean="0"/>
              <a:t>是</a:t>
            </a:r>
            <a:r>
              <a:rPr lang="en-US" altLang="zh-CN" dirty="0" smtClean="0"/>
              <a:t>universal</a:t>
            </a:r>
            <a:r>
              <a:rPr lang="zh-CN" altLang="zh-CN" dirty="0" smtClean="0"/>
              <a:t>如果对任意</a:t>
            </a:r>
            <a:r>
              <a:rPr lang="zh-CN" altLang="en-US" dirty="0" smtClean="0"/>
              <a:t>递归</a:t>
            </a:r>
            <a:r>
              <a:rPr lang="zh-CN" altLang="zh-CN" dirty="0" smtClean="0"/>
              <a:t>的递增收敛有理数数列</a:t>
            </a:r>
            <a:r>
              <a:rPr lang="en-US" altLang="zh-CN" dirty="0" smtClean="0"/>
              <a:t>{</a:t>
            </a:r>
            <a:r>
              <a:rPr lang="en-US" altLang="zh-CN" dirty="0" err="1" smtClean="0"/>
              <a:t>b</a:t>
            </a:r>
            <a:r>
              <a:rPr lang="en-US" altLang="zh-CN" baseline="-25000" dirty="0" err="1" smtClean="0"/>
              <a:t>n</a:t>
            </a:r>
            <a:r>
              <a:rPr lang="en-US" altLang="zh-CN" dirty="0" smtClean="0"/>
              <a:t>}</a:t>
            </a:r>
            <a:r>
              <a:rPr lang="zh-CN" altLang="zh-CN" dirty="0" smtClean="0"/>
              <a:t>存在</a:t>
            </a:r>
            <a:r>
              <a:rPr lang="en-US" altLang="zh-CN" dirty="0" err="1" smtClean="0"/>
              <a:t>c∈ℕ</a:t>
            </a:r>
            <a:r>
              <a:rPr lang="en-US" altLang="zh-CN" baseline="30000" dirty="0" smtClean="0"/>
              <a:t>+</a:t>
            </a:r>
            <a:r>
              <a:rPr lang="zh-CN" altLang="zh-CN" dirty="0" smtClean="0"/>
              <a:t>使得对所有的</a:t>
            </a:r>
            <a:r>
              <a:rPr lang="en-US" altLang="zh-CN" dirty="0" err="1" smtClean="0"/>
              <a:t>n∈ℕ</a:t>
            </a:r>
            <a:r>
              <a:rPr lang="zh-CN" altLang="zh-CN" dirty="0" smtClean="0"/>
              <a:t>，有</a:t>
            </a:r>
          </a:p>
          <a:p>
            <a:pPr>
              <a:buNone/>
            </a:pPr>
            <a:r>
              <a:rPr lang="en-US" altLang="zh-CN" dirty="0" smtClean="0"/>
              <a:t>    c(α-a</a:t>
            </a:r>
            <a:r>
              <a:rPr lang="en-US" altLang="zh-CN" baseline="-25000" dirty="0" smtClean="0"/>
              <a:t>n</a:t>
            </a:r>
            <a:r>
              <a:rPr lang="en-US" altLang="zh-CN" dirty="0" smtClean="0"/>
              <a:t>)≥β-</a:t>
            </a:r>
            <a:r>
              <a:rPr lang="en-US" altLang="zh-CN" dirty="0" err="1" smtClean="0"/>
              <a:t>b</a:t>
            </a:r>
            <a:r>
              <a:rPr lang="en-US" altLang="zh-CN" baseline="-25000" dirty="0" err="1" smtClean="0"/>
              <a:t>n</a:t>
            </a:r>
            <a:r>
              <a:rPr lang="zh-CN" altLang="zh-CN" dirty="0" smtClean="0"/>
              <a:t>，且</a:t>
            </a:r>
            <a:r>
              <a:rPr lang="en-US" altLang="zh-CN" dirty="0" smtClean="0"/>
              <a:t>lim</a:t>
            </a:r>
            <a:r>
              <a:rPr lang="en-US" altLang="zh-CN" baseline="-25000" dirty="0" smtClean="0"/>
              <a:t>n→∞</a:t>
            </a:r>
            <a:r>
              <a:rPr lang="en-US" altLang="zh-CN" dirty="0" smtClean="0"/>
              <a:t>a</a:t>
            </a:r>
            <a:r>
              <a:rPr lang="en-US" altLang="zh-CN" baseline="-25000" dirty="0" smtClean="0"/>
              <a:t>n</a:t>
            </a:r>
            <a:r>
              <a:rPr lang="en-US" altLang="zh-CN" dirty="0" smtClean="0"/>
              <a:t>=α</a:t>
            </a:r>
            <a:r>
              <a:rPr lang="zh-CN" altLang="zh-CN" dirty="0" smtClean="0"/>
              <a:t>，</a:t>
            </a:r>
            <a:r>
              <a:rPr lang="en-US" altLang="zh-CN" dirty="0" smtClean="0"/>
              <a:t>lim</a:t>
            </a:r>
            <a:r>
              <a:rPr lang="en-US" altLang="zh-CN" baseline="-25000" dirty="0" smtClean="0"/>
              <a:t>n→∞</a:t>
            </a:r>
            <a:r>
              <a:rPr lang="en-US" altLang="zh-CN" dirty="0" err="1" smtClean="0"/>
              <a:t>b</a:t>
            </a:r>
            <a:r>
              <a:rPr lang="en-US" altLang="zh-CN" baseline="-25000" dirty="0" err="1" smtClean="0"/>
              <a:t>n</a:t>
            </a:r>
            <a:r>
              <a:rPr lang="en-US" altLang="zh-CN" dirty="0" smtClean="0"/>
              <a:t>=β</a:t>
            </a:r>
            <a:r>
              <a:rPr lang="zh-CN" altLang="zh-CN" dirty="0" smtClean="0"/>
              <a:t>。</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12</a:t>
            </a:fld>
            <a:endParaRPr lang="zh-CN" altLang="en-US"/>
          </a:p>
        </p:txBody>
      </p:sp>
    </p:spTree>
  </p:cSld>
  <p:clrMapOvr>
    <a:masterClrMapping/>
  </p:clrMapOvr>
  <p:transition>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28604"/>
            <a:ext cx="8229600" cy="6000792"/>
          </a:xfrm>
        </p:spPr>
        <p:txBody>
          <a:bodyPr>
            <a:normAutofit fontScale="92500" lnSpcReduction="10000"/>
          </a:bodyPr>
          <a:lstStyle/>
          <a:p>
            <a:pPr>
              <a:buNone/>
            </a:pPr>
            <a:r>
              <a:rPr lang="zh-CN" altLang="zh-CN" dirty="0" smtClean="0">
                <a:hlinkClick r:id="rId2" action="ppaction://hlinksldjump"/>
              </a:rPr>
              <a:t>定理</a:t>
            </a:r>
            <a:r>
              <a:rPr lang="en-US" altLang="zh-CN" dirty="0" smtClean="0">
                <a:hlinkClick r:id="rId2" action="ppaction://hlinksldjump"/>
              </a:rPr>
              <a:t>3.7  </a:t>
            </a:r>
            <a:r>
              <a:rPr lang="en-US" altLang="zh-CN" dirty="0" smtClean="0"/>
              <a:t>0&lt;α&lt;1</a:t>
            </a:r>
            <a:r>
              <a:rPr lang="zh-CN" altLang="zh-CN" dirty="0" smtClean="0"/>
              <a:t>是一个</a:t>
            </a:r>
            <a:r>
              <a:rPr lang="en-US" altLang="zh-CN" dirty="0" err="1" smtClean="0"/>
              <a:t>r.e</a:t>
            </a:r>
            <a:r>
              <a:rPr lang="en-US" altLang="zh-CN" dirty="0" smtClean="0"/>
              <a:t>.</a:t>
            </a:r>
            <a:r>
              <a:rPr lang="zh-CN" altLang="zh-CN" dirty="0" smtClean="0"/>
              <a:t>实数，下面条件等价：</a:t>
            </a:r>
          </a:p>
          <a:p>
            <a:pPr lvl="0"/>
            <a:r>
              <a:rPr lang="en-US" altLang="zh-CN" dirty="0" smtClean="0"/>
              <a:t>α </a:t>
            </a:r>
            <a:r>
              <a:rPr lang="zh-CN" altLang="zh-CN" dirty="0" smtClean="0"/>
              <a:t>是</a:t>
            </a:r>
            <a:r>
              <a:rPr lang="en-US" altLang="zh-CN" dirty="0" smtClean="0"/>
              <a:t>weakly </a:t>
            </a:r>
            <a:r>
              <a:rPr lang="en-US" altLang="zh-CN" dirty="0" err="1" smtClean="0"/>
              <a:t>Chaitin</a:t>
            </a:r>
            <a:r>
              <a:rPr lang="en-US" altLang="zh-CN" dirty="0" smtClean="0"/>
              <a:t> random</a:t>
            </a:r>
            <a:r>
              <a:rPr lang="zh-CN" altLang="zh-CN" dirty="0" smtClean="0"/>
              <a:t>。</a:t>
            </a:r>
            <a:endParaRPr lang="en-US" altLang="zh-CN" dirty="0" smtClean="0"/>
          </a:p>
          <a:p>
            <a:r>
              <a:rPr lang="en-US" altLang="zh-CN" dirty="0" smtClean="0"/>
              <a:t>∀</a:t>
            </a:r>
            <a:r>
              <a:rPr lang="en-US" altLang="zh-CN" dirty="0" err="1" smtClean="0"/>
              <a:t>k∃N</a:t>
            </a:r>
            <a:r>
              <a:rPr lang="en-US" altLang="zh-CN" baseline="-25000" dirty="0" err="1" smtClean="0"/>
              <a:t>k</a:t>
            </a:r>
            <a:r>
              <a:rPr lang="en-US" altLang="zh-CN" dirty="0" smtClean="0"/>
              <a:t>(∀</a:t>
            </a:r>
            <a:r>
              <a:rPr lang="en-US" altLang="zh-CN" dirty="0" err="1" smtClean="0"/>
              <a:t>n≥N</a:t>
            </a:r>
            <a:r>
              <a:rPr lang="en-US" altLang="zh-CN" baseline="-25000" dirty="0" err="1" smtClean="0"/>
              <a:t>k</a:t>
            </a:r>
            <a:r>
              <a:rPr lang="en-US" altLang="zh-CN" dirty="0" smtClean="0"/>
              <a:t>)[H(</a:t>
            </a:r>
            <a:r>
              <a:rPr lang="en-US" altLang="zh-CN" dirty="0" err="1" smtClean="0"/>
              <a:t>α</a:t>
            </a:r>
            <a:r>
              <a:rPr lang="en-US" altLang="zh-CN" baseline="-25000" dirty="0" err="1" smtClean="0"/>
              <a:t>n</a:t>
            </a:r>
            <a:r>
              <a:rPr lang="en-US" altLang="zh-CN" dirty="0" smtClean="0"/>
              <a:t>)≥</a:t>
            </a:r>
            <a:r>
              <a:rPr lang="en-US" altLang="zh-CN" dirty="0" err="1" smtClean="0"/>
              <a:t>n+k</a:t>
            </a:r>
            <a:r>
              <a:rPr lang="en-US" altLang="zh-CN" dirty="0" smtClean="0"/>
              <a:t>]</a:t>
            </a:r>
            <a:r>
              <a:rPr lang="zh-CN" altLang="en-US" dirty="0" smtClean="0"/>
              <a:t>。</a:t>
            </a:r>
            <a:endParaRPr lang="zh-CN" altLang="zh-CN" dirty="0" smtClean="0"/>
          </a:p>
          <a:p>
            <a:pPr lvl="0"/>
            <a:r>
              <a:rPr lang="en-US" altLang="zh-CN" dirty="0" smtClean="0"/>
              <a:t>α </a:t>
            </a:r>
            <a:r>
              <a:rPr lang="zh-CN" altLang="zh-CN" dirty="0" smtClean="0"/>
              <a:t>是</a:t>
            </a:r>
            <a:r>
              <a:rPr lang="en-US" altLang="zh-CN" dirty="0" smtClean="0"/>
              <a:t>ML random</a:t>
            </a:r>
            <a:r>
              <a:rPr lang="zh-CN" altLang="zh-CN" dirty="0" smtClean="0"/>
              <a:t>。</a:t>
            </a:r>
            <a:r>
              <a:rPr lang="en-US" altLang="zh-CN" dirty="0" smtClean="0"/>
              <a:t>∀n[μ(A</a:t>
            </a:r>
            <a:r>
              <a:rPr lang="en-US" altLang="zh-CN" baseline="-25000" dirty="0" smtClean="0"/>
              <a:t>n</a:t>
            </a:r>
            <a:r>
              <a:rPr lang="en-US" altLang="zh-CN" dirty="0" smtClean="0"/>
              <a:t>)≤2</a:t>
            </a:r>
            <a:r>
              <a:rPr lang="en-US" altLang="zh-CN" baseline="30000" dirty="0" smtClean="0"/>
              <a:t>-n</a:t>
            </a:r>
            <a:r>
              <a:rPr lang="en-US" altLang="zh-CN" dirty="0" smtClean="0"/>
              <a:t>]→</a:t>
            </a:r>
            <a:r>
              <a:rPr lang="zh-CN" altLang="zh-CN" dirty="0" smtClean="0"/>
              <a:t>﹁</a:t>
            </a:r>
            <a:r>
              <a:rPr lang="en-US" altLang="zh-CN" dirty="0" smtClean="0"/>
              <a:t>∀n(</a:t>
            </a:r>
            <a:r>
              <a:rPr lang="en-US" altLang="zh-CN" dirty="0" err="1" smtClean="0"/>
              <a:t>α∈A</a:t>
            </a:r>
            <a:r>
              <a:rPr lang="en-US" altLang="zh-CN" baseline="-25000" dirty="0" err="1" smtClean="0"/>
              <a:t>n</a:t>
            </a:r>
            <a:r>
              <a:rPr lang="en-US" altLang="zh-CN" dirty="0" smtClean="0"/>
              <a:t>)</a:t>
            </a:r>
            <a:r>
              <a:rPr lang="zh-CN" altLang="en-US" dirty="0" smtClean="0"/>
              <a:t>。</a:t>
            </a:r>
            <a:endParaRPr lang="en-US" altLang="zh-CN" dirty="0" smtClean="0"/>
          </a:p>
          <a:p>
            <a:pPr lvl="0"/>
            <a:r>
              <a:rPr lang="el-GR" altLang="zh-CN" dirty="0" smtClean="0"/>
              <a:t>∑μ(</a:t>
            </a:r>
            <a:r>
              <a:rPr lang="en-US" altLang="zh-CN" dirty="0" smtClean="0"/>
              <a:t>A</a:t>
            </a:r>
            <a:r>
              <a:rPr lang="en-US" altLang="zh-CN" baseline="-25000" dirty="0" smtClean="0"/>
              <a:t>i</a:t>
            </a:r>
            <a:r>
              <a:rPr lang="en-US" altLang="zh-CN" dirty="0" smtClean="0"/>
              <a:t>)</a:t>
            </a:r>
            <a:r>
              <a:rPr lang="zh-CN" altLang="en-US" dirty="0" smtClean="0"/>
              <a:t>＜∞→∃</a:t>
            </a:r>
            <a:r>
              <a:rPr lang="en-US" altLang="zh-CN" dirty="0" smtClean="0"/>
              <a:t>N(∀</a:t>
            </a:r>
            <a:r>
              <a:rPr lang="en-US" altLang="zh-CN" dirty="0" err="1" smtClean="0"/>
              <a:t>i</a:t>
            </a:r>
            <a:r>
              <a:rPr lang="zh-CN" altLang="en-US" dirty="0" smtClean="0"/>
              <a:t>＞</a:t>
            </a:r>
            <a:r>
              <a:rPr lang="en-US" altLang="zh-CN" dirty="0" smtClean="0"/>
              <a:t>N)[﹁(α</a:t>
            </a:r>
            <a:r>
              <a:rPr lang="el-GR" altLang="zh-CN" dirty="0" smtClean="0"/>
              <a:t>∈</a:t>
            </a:r>
            <a:r>
              <a:rPr lang="en-US" altLang="zh-CN" dirty="0" smtClean="0"/>
              <a:t>A</a:t>
            </a:r>
            <a:r>
              <a:rPr lang="en-US" altLang="zh-CN" baseline="-25000" dirty="0" smtClean="0"/>
              <a:t>i</a:t>
            </a:r>
            <a:r>
              <a:rPr lang="en-US" altLang="zh-CN" dirty="0" smtClean="0"/>
              <a:t>)]</a:t>
            </a:r>
            <a:r>
              <a:rPr lang="zh-CN" altLang="en-US" dirty="0" smtClean="0"/>
              <a:t>。</a:t>
            </a:r>
            <a:endParaRPr lang="zh-CN" altLang="zh-CN" dirty="0" smtClean="0"/>
          </a:p>
          <a:p>
            <a:pPr lvl="0"/>
            <a:r>
              <a:rPr lang="en-US" altLang="zh-CN" dirty="0" smtClean="0"/>
              <a:t>α </a:t>
            </a:r>
            <a:r>
              <a:rPr lang="zh-CN" altLang="zh-CN" dirty="0" smtClean="0"/>
              <a:t>是</a:t>
            </a:r>
            <a:r>
              <a:rPr lang="en-US" altLang="zh-CN" dirty="0" smtClean="0"/>
              <a:t>Ω-like</a:t>
            </a:r>
            <a:r>
              <a:rPr lang="zh-CN" altLang="zh-CN" dirty="0" smtClean="0"/>
              <a:t>。</a:t>
            </a:r>
          </a:p>
          <a:p>
            <a:pPr lvl="0"/>
            <a:r>
              <a:rPr lang="zh-CN" altLang="zh-CN" dirty="0" smtClean="0"/>
              <a:t>对任意</a:t>
            </a:r>
            <a:r>
              <a:rPr lang="en-US" altLang="zh-CN" dirty="0" err="1" smtClean="0"/>
              <a:t>r.e</a:t>
            </a:r>
            <a:r>
              <a:rPr lang="en-US" altLang="zh-CN" dirty="0" smtClean="0"/>
              <a:t>.</a:t>
            </a:r>
            <a:r>
              <a:rPr lang="zh-CN" altLang="zh-CN" dirty="0" smtClean="0"/>
              <a:t>实数</a:t>
            </a:r>
            <a:r>
              <a:rPr lang="en-US" altLang="zh-CN" dirty="0" smtClean="0"/>
              <a:t>β</a:t>
            </a:r>
            <a:r>
              <a:rPr lang="zh-CN" altLang="zh-CN" dirty="0" smtClean="0"/>
              <a:t>，</a:t>
            </a:r>
            <a:r>
              <a:rPr lang="en-US" altLang="zh-CN" dirty="0" smtClean="0"/>
              <a:t>H(</a:t>
            </a:r>
            <a:r>
              <a:rPr lang="en-US" altLang="zh-CN" dirty="0" err="1" smtClean="0"/>
              <a:t>β</a:t>
            </a:r>
            <a:r>
              <a:rPr lang="en-US" altLang="zh-CN" baseline="-25000" dirty="0" err="1" smtClean="0"/>
              <a:t>n</a:t>
            </a:r>
            <a:r>
              <a:rPr lang="en-US" altLang="zh-CN" dirty="0" smtClean="0"/>
              <a:t>)≤H(</a:t>
            </a:r>
            <a:r>
              <a:rPr lang="en-US" altLang="zh-CN" dirty="0" err="1" smtClean="0"/>
              <a:t>α</a:t>
            </a:r>
            <a:r>
              <a:rPr lang="en-US" altLang="zh-CN" baseline="-25000" dirty="0" err="1" smtClean="0"/>
              <a:t>n</a:t>
            </a:r>
            <a:r>
              <a:rPr lang="en-US" altLang="zh-CN" dirty="0" smtClean="0"/>
              <a:t>)+Ο(1)</a:t>
            </a:r>
            <a:r>
              <a:rPr lang="zh-CN" altLang="zh-CN" dirty="0" smtClean="0"/>
              <a:t>。</a:t>
            </a:r>
          </a:p>
          <a:p>
            <a:pPr lvl="0"/>
            <a:r>
              <a:rPr lang="zh-CN" altLang="zh-CN" dirty="0" smtClean="0"/>
              <a:t>存在</a:t>
            </a:r>
            <a:r>
              <a:rPr lang="zh-CN" altLang="en-US" dirty="0" smtClean="0"/>
              <a:t>通用机</a:t>
            </a:r>
            <a:r>
              <a:rPr lang="en-US" altLang="zh-CN" dirty="0" smtClean="0"/>
              <a:t>U</a:t>
            </a:r>
            <a:r>
              <a:rPr lang="zh-CN" altLang="zh-CN" dirty="0" smtClean="0"/>
              <a:t>，</a:t>
            </a:r>
            <a:r>
              <a:rPr lang="en-US" altLang="zh-CN" dirty="0" smtClean="0"/>
              <a:t>α=Ω</a:t>
            </a:r>
            <a:r>
              <a:rPr lang="en-US" altLang="zh-CN" baseline="-25000" dirty="0" smtClean="0"/>
              <a:t>U</a:t>
            </a:r>
            <a:r>
              <a:rPr lang="zh-CN" altLang="zh-CN" dirty="0" smtClean="0"/>
              <a:t>。</a:t>
            </a:r>
          </a:p>
          <a:p>
            <a:pPr lvl="0"/>
            <a:r>
              <a:rPr lang="zh-CN" altLang="zh-CN" dirty="0" smtClean="0"/>
              <a:t>有一个</a:t>
            </a:r>
            <a:r>
              <a:rPr lang="en-US" altLang="zh-CN" dirty="0" smtClean="0"/>
              <a:t>universal probability μ</a:t>
            </a:r>
            <a:r>
              <a:rPr lang="zh-CN" altLang="zh-CN" dirty="0" smtClean="0"/>
              <a:t>使得</a:t>
            </a:r>
            <a:r>
              <a:rPr lang="en-US" altLang="zh-CN" dirty="0" smtClean="0"/>
              <a:t>α=Σ</a:t>
            </a:r>
            <a:r>
              <a:rPr lang="en-US" altLang="zh-CN" baseline="-25000" dirty="0" smtClean="0"/>
              <a:t>s∈{0,1}</a:t>
            </a:r>
            <a:r>
              <a:rPr lang="en-US" altLang="zh-CN" baseline="30000" dirty="0" smtClean="0"/>
              <a:t>⋆</a:t>
            </a:r>
            <a:r>
              <a:rPr lang="en-US" altLang="zh-CN" dirty="0" smtClean="0"/>
              <a:t>μ(s)</a:t>
            </a:r>
            <a:r>
              <a:rPr lang="zh-CN" altLang="zh-CN" dirty="0" smtClean="0"/>
              <a:t>。</a:t>
            </a:r>
          </a:p>
          <a:p>
            <a:pPr lvl="0"/>
            <a:r>
              <a:rPr lang="zh-CN" altLang="zh-CN" dirty="0" smtClean="0"/>
              <a:t>任意收敛到</a:t>
            </a:r>
            <a:r>
              <a:rPr lang="en-US" altLang="zh-CN" dirty="0" smtClean="0"/>
              <a:t>α</a:t>
            </a:r>
            <a:r>
              <a:rPr lang="zh-CN" altLang="zh-CN" dirty="0" smtClean="0"/>
              <a:t>的</a:t>
            </a:r>
            <a:r>
              <a:rPr lang="zh-CN" altLang="en-US" dirty="0" smtClean="0"/>
              <a:t>递归递增</a:t>
            </a:r>
            <a:r>
              <a:rPr lang="zh-CN" altLang="zh-CN" dirty="0" smtClean="0"/>
              <a:t>有理数数列</a:t>
            </a:r>
            <a:r>
              <a:rPr lang="en-US" altLang="zh-CN" dirty="0" smtClean="0"/>
              <a:t>universal</a:t>
            </a:r>
            <a:r>
              <a:rPr lang="zh-CN" altLang="zh-CN" dirty="0" smtClean="0"/>
              <a:t>。</a:t>
            </a:r>
          </a:p>
          <a:p>
            <a:r>
              <a:rPr lang="zh-CN" altLang="zh-CN" dirty="0" smtClean="0"/>
              <a:t>有一个</a:t>
            </a:r>
            <a:r>
              <a:rPr lang="en-US" altLang="zh-CN" dirty="0" smtClean="0"/>
              <a:t>universal</a:t>
            </a:r>
            <a:r>
              <a:rPr lang="zh-CN" altLang="en-US" dirty="0" smtClean="0"/>
              <a:t>递归递增</a:t>
            </a:r>
            <a:r>
              <a:rPr lang="zh-CN" altLang="zh-CN" dirty="0" smtClean="0"/>
              <a:t>有理数数列收敛到</a:t>
            </a:r>
            <a:r>
              <a:rPr lang="en-US" altLang="zh-CN" dirty="0" smtClean="0"/>
              <a:t>α</a:t>
            </a:r>
            <a:r>
              <a:rPr lang="zh-CN" altLang="zh-CN" dirty="0" smtClean="0"/>
              <a:t>。</a:t>
            </a:r>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13</a:t>
            </a:fld>
            <a:endParaRPr lang="zh-CN" altLang="en-US"/>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四、</a:t>
            </a:r>
            <a:r>
              <a:rPr lang="zh-CN" altLang="zh-CN" b="1" dirty="0" smtClean="0"/>
              <a:t>智慧的</a:t>
            </a:r>
            <a:r>
              <a:rPr lang="en-US" altLang="zh-CN" b="1" dirty="0" smtClean="0"/>
              <a:t>Ω</a:t>
            </a:r>
            <a:r>
              <a:rPr lang="zh-CN" altLang="zh-CN" b="1" dirty="0" smtClean="0"/>
              <a:t>与不完全性</a:t>
            </a:r>
            <a:endParaRPr lang="zh-CN" altLang="en-US" dirty="0"/>
          </a:p>
        </p:txBody>
      </p:sp>
      <p:sp>
        <p:nvSpPr>
          <p:cNvPr id="3" name="内容占位符 2"/>
          <p:cNvSpPr>
            <a:spLocks noGrp="1"/>
          </p:cNvSpPr>
          <p:nvPr>
            <p:ph idx="1"/>
          </p:nvPr>
        </p:nvSpPr>
        <p:spPr>
          <a:xfrm>
            <a:off x="457200" y="1285860"/>
            <a:ext cx="8229600" cy="5000660"/>
          </a:xfrm>
        </p:spPr>
        <p:txBody>
          <a:bodyPr>
            <a:normAutofit fontScale="92500"/>
          </a:bodyPr>
          <a:lstStyle/>
          <a:p>
            <a:r>
              <a:rPr lang="zh-CN" altLang="zh-CN" dirty="0" smtClean="0">
                <a:hlinkClick r:id="rId2" action="ppaction://hlinksldjump"/>
              </a:rPr>
              <a:t>定理</a:t>
            </a:r>
            <a:r>
              <a:rPr lang="en-US" altLang="zh-CN" dirty="0" smtClean="0">
                <a:hlinkClick r:id="rId2" action="ppaction://hlinksldjump"/>
              </a:rPr>
              <a:t>4.1 </a:t>
            </a:r>
            <a:r>
              <a:rPr lang="zh-CN" altLang="zh-CN" dirty="0" smtClean="0"/>
              <a:t>给定</a:t>
            </a:r>
            <a:r>
              <a:rPr lang="en-US" altLang="zh-CN" dirty="0" err="1" smtClean="0"/>
              <a:t>Ω</a:t>
            </a:r>
            <a:r>
              <a:rPr lang="en-US" altLang="zh-CN" baseline="-25000" dirty="0" err="1" smtClean="0"/>
              <a:t>n</a:t>
            </a:r>
            <a:r>
              <a:rPr lang="zh-CN" altLang="zh-CN" dirty="0" smtClean="0"/>
              <a:t>，可以判定</a:t>
            </a:r>
            <a:r>
              <a:rPr lang="en-US" altLang="zh-CN" dirty="0" smtClean="0"/>
              <a:t>U</a:t>
            </a:r>
            <a:r>
              <a:rPr lang="zh-CN" altLang="zh-CN" dirty="0" smtClean="0"/>
              <a:t>在所有那些长度不超过</a:t>
            </a:r>
            <a:r>
              <a:rPr lang="en-US" altLang="zh-CN" dirty="0" smtClean="0"/>
              <a:t>n</a:t>
            </a:r>
            <a:r>
              <a:rPr lang="zh-CN" altLang="zh-CN" dirty="0" smtClean="0"/>
              <a:t>的程序上是否会停机。</a:t>
            </a:r>
          </a:p>
          <a:p>
            <a:pPr>
              <a:buNone/>
            </a:pPr>
            <a:r>
              <a:rPr lang="en-US" altLang="zh-CN" dirty="0" smtClean="0"/>
              <a:t>    </a:t>
            </a:r>
            <a:r>
              <a:rPr lang="zh-CN" altLang="zh-CN" dirty="0" smtClean="0"/>
              <a:t>证明：显然，</a:t>
            </a:r>
            <a:r>
              <a:rPr lang="en-US" altLang="zh-CN" dirty="0" err="1" smtClean="0"/>
              <a:t>Ω</a:t>
            </a:r>
            <a:r>
              <a:rPr lang="en-US" altLang="zh-CN" baseline="-25000" dirty="0" err="1" smtClean="0"/>
              <a:t>n</a:t>
            </a:r>
            <a:r>
              <a:rPr lang="en-US" altLang="zh-CN" dirty="0" err="1" smtClean="0"/>
              <a:t>≤Ω</a:t>
            </a:r>
            <a:r>
              <a:rPr lang="en-US" altLang="zh-CN" dirty="0" smtClean="0"/>
              <a:t>&lt;Ω</a:t>
            </a:r>
            <a:r>
              <a:rPr lang="en-US" altLang="zh-CN" baseline="-25000" dirty="0" smtClean="0"/>
              <a:t>n</a:t>
            </a:r>
            <a:r>
              <a:rPr lang="en-US" altLang="zh-CN" dirty="0" smtClean="0"/>
              <a:t>+2</a:t>
            </a:r>
            <a:r>
              <a:rPr lang="en-US" altLang="zh-CN" baseline="30000" dirty="0" smtClean="0"/>
              <a:t>-n</a:t>
            </a:r>
            <a:r>
              <a:rPr lang="zh-CN" altLang="zh-CN" dirty="0" smtClean="0"/>
              <a:t>。</a:t>
            </a:r>
          </a:p>
          <a:p>
            <a:pPr>
              <a:buNone/>
            </a:pPr>
            <a:r>
              <a:rPr lang="en-US" altLang="zh-CN" dirty="0" smtClean="0"/>
              <a:t>    </a:t>
            </a:r>
            <a:r>
              <a:rPr lang="zh-CN" altLang="zh-CN" dirty="0" smtClean="0"/>
              <a:t>楔形计算：</a:t>
            </a:r>
            <a:r>
              <a:rPr lang="en-US" altLang="zh-CN" dirty="0" smtClean="0"/>
              <a:t>U</a:t>
            </a:r>
            <a:r>
              <a:rPr lang="zh-CN" altLang="zh-CN" dirty="0" smtClean="0"/>
              <a:t>第一次执行第一个输入的第一步操作，第二次执行第一个输入的第二步和第二个输入的第一步</a:t>
            </a:r>
            <a:r>
              <a:rPr lang="en-US" altLang="zh-CN" dirty="0" smtClean="0"/>
              <a:t>……</a:t>
            </a:r>
            <a:r>
              <a:rPr lang="zh-CN" altLang="zh-CN" dirty="0" smtClean="0"/>
              <a:t>第</a:t>
            </a:r>
            <a:r>
              <a:rPr lang="en-US" altLang="zh-CN" dirty="0" err="1" smtClean="0"/>
              <a:t>i</a:t>
            </a:r>
            <a:r>
              <a:rPr lang="zh-CN" altLang="zh-CN" dirty="0" smtClean="0"/>
              <a:t>次执行第</a:t>
            </a:r>
            <a:r>
              <a:rPr lang="en-US" altLang="zh-CN" dirty="0" smtClean="0"/>
              <a:t>k</a:t>
            </a:r>
            <a:r>
              <a:rPr lang="zh-CN" altLang="zh-CN" dirty="0" smtClean="0"/>
              <a:t>个输入的第</a:t>
            </a:r>
            <a:r>
              <a:rPr lang="en-US" altLang="zh-CN" dirty="0" smtClean="0"/>
              <a:t>j</a:t>
            </a:r>
            <a:r>
              <a:rPr lang="zh-CN" altLang="zh-CN" dirty="0" smtClean="0"/>
              <a:t>步</a:t>
            </a:r>
            <a:r>
              <a:rPr lang="zh-CN" altLang="en-US" dirty="0" smtClean="0"/>
              <a:t>，</a:t>
            </a:r>
            <a:r>
              <a:rPr lang="en-US" altLang="zh-CN" dirty="0" err="1" smtClean="0"/>
              <a:t>i</a:t>
            </a:r>
            <a:r>
              <a:rPr lang="en-US" altLang="zh-CN" dirty="0" smtClean="0"/>
              <a:t>=</a:t>
            </a:r>
            <a:r>
              <a:rPr lang="en-US" altLang="zh-CN" dirty="0" err="1" smtClean="0"/>
              <a:t>j+k</a:t>
            </a:r>
            <a:r>
              <a:rPr lang="zh-CN" altLang="zh-CN" dirty="0" smtClean="0"/>
              <a:t>。一旦某个</a:t>
            </a:r>
            <a:r>
              <a:rPr lang="en-US" altLang="zh-CN" dirty="0" smtClean="0"/>
              <a:t>p</a:t>
            </a:r>
            <a:r>
              <a:rPr lang="zh-CN" altLang="zh-CN" dirty="0" smtClean="0"/>
              <a:t>停止，循环执行</a:t>
            </a:r>
            <a:r>
              <a:rPr lang="en-US" altLang="zh-CN" dirty="0" smtClean="0"/>
              <a:t>Ω′</a:t>
            </a:r>
            <a:r>
              <a:rPr lang="zh-CN" altLang="zh-CN" dirty="0" smtClean="0"/>
              <a:t>≔</a:t>
            </a:r>
            <a:r>
              <a:rPr lang="en-US" altLang="zh-CN" dirty="0" smtClean="0"/>
              <a:t>Ω′+2</a:t>
            </a:r>
            <a:r>
              <a:rPr lang="en-US" altLang="zh-CN" baseline="30000" dirty="0" smtClean="0"/>
              <a:t>-|p|</a:t>
            </a:r>
            <a:r>
              <a:rPr lang="zh-CN" altLang="zh-CN" dirty="0" smtClean="0"/>
              <a:t>可逼近</a:t>
            </a:r>
            <a:r>
              <a:rPr lang="en-US" altLang="zh-CN" dirty="0" smtClean="0"/>
              <a:t>Ω</a:t>
            </a:r>
            <a:r>
              <a:rPr lang="zh-CN" altLang="zh-CN" dirty="0" smtClean="0"/>
              <a:t>直到</a:t>
            </a:r>
            <a:r>
              <a:rPr lang="en-US" altLang="zh-CN" dirty="0" smtClean="0"/>
              <a:t>Ω′ ≥ </a:t>
            </a:r>
            <a:r>
              <a:rPr lang="en-US" altLang="zh-CN" dirty="0" err="1" smtClean="0"/>
              <a:t>Ω</a:t>
            </a:r>
            <a:r>
              <a:rPr lang="en-US" altLang="zh-CN" baseline="-25000" dirty="0" err="1" smtClean="0"/>
              <a:t>n</a:t>
            </a:r>
            <a:r>
              <a:rPr lang="en-US" altLang="zh-CN" baseline="-25000" dirty="0" smtClean="0"/>
              <a:t> </a:t>
            </a:r>
            <a:r>
              <a:rPr lang="zh-CN" altLang="zh-CN" dirty="0" smtClean="0"/>
              <a:t>。</a:t>
            </a:r>
            <a:r>
              <a:rPr lang="zh-CN" altLang="en-US" dirty="0" smtClean="0"/>
              <a:t>假若还有长度短于</a:t>
            </a:r>
            <a:r>
              <a:rPr lang="en-US" altLang="zh-CN" dirty="0" smtClean="0"/>
              <a:t>n</a:t>
            </a:r>
            <a:r>
              <a:rPr lang="zh-CN" altLang="en-US" dirty="0" smtClean="0"/>
              <a:t>的程序</a:t>
            </a:r>
            <a:r>
              <a:rPr lang="en-US" altLang="zh-CN" dirty="0" smtClean="0"/>
              <a:t>p</a:t>
            </a:r>
            <a:r>
              <a:rPr lang="zh-CN" altLang="zh-CN" dirty="0" smtClean="0"/>
              <a:t>停止</a:t>
            </a:r>
            <a:r>
              <a:rPr lang="zh-CN" altLang="en-US" dirty="0" smtClean="0"/>
              <a:t>则</a:t>
            </a:r>
            <a:r>
              <a:rPr lang="en-US" altLang="zh-CN" dirty="0" smtClean="0"/>
              <a:t>2</a:t>
            </a:r>
            <a:r>
              <a:rPr lang="en-US" altLang="zh-CN" baseline="30000" dirty="0" smtClean="0"/>
              <a:t>-|p|</a:t>
            </a:r>
            <a:r>
              <a:rPr lang="en-US" altLang="zh-CN" dirty="0" smtClean="0"/>
              <a:t>≥2</a:t>
            </a:r>
            <a:r>
              <a:rPr lang="en-US" altLang="zh-CN" baseline="30000" dirty="0" smtClean="0"/>
              <a:t>-n</a:t>
            </a:r>
            <a:r>
              <a:rPr lang="zh-CN" altLang="en-US" dirty="0" smtClean="0"/>
              <a:t> ，</a:t>
            </a:r>
            <a:r>
              <a:rPr lang="zh-CN" altLang="zh-CN" dirty="0" smtClean="0"/>
              <a:t>那</a:t>
            </a:r>
            <a:r>
              <a:rPr lang="zh-CN" altLang="en-US" dirty="0" smtClean="0"/>
              <a:t>么</a:t>
            </a:r>
            <a:r>
              <a:rPr lang="zh-CN" altLang="zh-CN" dirty="0" smtClean="0"/>
              <a:t>将有</a:t>
            </a:r>
            <a:r>
              <a:rPr lang="en-US" altLang="zh-CN" dirty="0" smtClean="0"/>
              <a:t>Ω</a:t>
            </a:r>
            <a:r>
              <a:rPr lang="en-US" altLang="zh-CN" baseline="-25000" dirty="0" smtClean="0"/>
              <a:t>n</a:t>
            </a:r>
            <a:r>
              <a:rPr lang="en-US" altLang="zh-CN" dirty="0" smtClean="0"/>
              <a:t>+2</a:t>
            </a:r>
            <a:r>
              <a:rPr lang="en-US" altLang="zh-CN" baseline="30000" dirty="0" smtClean="0"/>
              <a:t>-n</a:t>
            </a:r>
            <a:r>
              <a:rPr lang="en-US" altLang="zh-CN" dirty="0" smtClean="0"/>
              <a:t>≤Ω′+2</a:t>
            </a:r>
            <a:r>
              <a:rPr lang="en-US" altLang="zh-CN" baseline="30000" dirty="0" smtClean="0"/>
              <a:t>-|p|</a:t>
            </a:r>
            <a:r>
              <a:rPr lang="en-US" altLang="zh-CN" dirty="0" smtClean="0"/>
              <a:t>≤Ω</a:t>
            </a:r>
            <a:r>
              <a:rPr lang="zh-CN" altLang="en-US" dirty="0" smtClean="0"/>
              <a:t>，</a:t>
            </a:r>
            <a:r>
              <a:rPr lang="zh-CN" altLang="zh-CN" dirty="0" smtClean="0"/>
              <a:t>而这与</a:t>
            </a:r>
            <a:r>
              <a:rPr lang="en-US" altLang="zh-CN" dirty="0" err="1" smtClean="0"/>
              <a:t>Ω</a:t>
            </a:r>
            <a:r>
              <a:rPr lang="en-US" altLang="zh-CN" baseline="-25000" dirty="0" err="1" smtClean="0"/>
              <a:t>n</a:t>
            </a:r>
            <a:r>
              <a:rPr lang="en-US" altLang="zh-CN" dirty="0" err="1" smtClean="0"/>
              <a:t>≤Ω</a:t>
            </a:r>
            <a:r>
              <a:rPr lang="en-US" altLang="zh-CN" dirty="0" smtClean="0"/>
              <a:t>&lt;Ω</a:t>
            </a:r>
            <a:r>
              <a:rPr lang="en-US" altLang="zh-CN" baseline="-25000" dirty="0" smtClean="0"/>
              <a:t>n</a:t>
            </a:r>
            <a:r>
              <a:rPr lang="en-US" altLang="zh-CN" dirty="0" smtClean="0"/>
              <a:t>+2</a:t>
            </a:r>
            <a:r>
              <a:rPr lang="en-US" altLang="zh-CN" baseline="30000" dirty="0" smtClean="0"/>
              <a:t>-n</a:t>
            </a:r>
            <a:r>
              <a:rPr lang="zh-CN" altLang="zh-CN" dirty="0" smtClean="0"/>
              <a:t>矛盾。</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14</a:t>
            </a:fld>
            <a:endParaRPr lang="zh-CN" altLang="en-US"/>
          </a:p>
        </p:txBody>
      </p:sp>
    </p:spTree>
  </p:cSld>
  <p:clrMapOvr>
    <a:masterClrMapping/>
  </p:clrMapOvr>
  <p:transition>
    <p:cover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71480"/>
            <a:ext cx="8229600" cy="5786478"/>
          </a:xfrm>
        </p:spPr>
        <p:txBody>
          <a:bodyPr>
            <a:normAutofit fontScale="92500"/>
          </a:bodyPr>
          <a:lstStyle/>
          <a:p>
            <a:r>
              <a:rPr lang="zh-CN" altLang="zh-CN" dirty="0" smtClean="0">
                <a:hlinkClick r:id="rId2" action="ppaction://hlinksldjump"/>
              </a:rPr>
              <a:t>定理</a:t>
            </a:r>
            <a:r>
              <a:rPr lang="en-US" altLang="zh-CN" dirty="0" smtClean="0">
                <a:hlinkClick r:id="rId2" action="ppaction://hlinksldjump"/>
              </a:rPr>
              <a:t>4.2  </a:t>
            </a:r>
            <a:r>
              <a:rPr lang="en-US" altLang="zh-CN" dirty="0" smtClean="0"/>
              <a:t>Ω</a:t>
            </a:r>
            <a:r>
              <a:rPr lang="zh-CN" altLang="zh-CN" dirty="0" smtClean="0"/>
              <a:t>是</a:t>
            </a:r>
            <a:r>
              <a:rPr lang="en-US" altLang="zh-CN" dirty="0" smtClean="0"/>
              <a:t>weakly </a:t>
            </a:r>
            <a:r>
              <a:rPr lang="en-US" altLang="zh-CN" dirty="0" err="1" smtClean="0"/>
              <a:t>Chaitin</a:t>
            </a:r>
            <a:r>
              <a:rPr lang="en-US" altLang="zh-CN" dirty="0" smtClean="0"/>
              <a:t> random</a:t>
            </a:r>
            <a:r>
              <a:rPr lang="zh-CN" altLang="zh-CN" dirty="0" smtClean="0"/>
              <a:t>。</a:t>
            </a:r>
          </a:p>
          <a:p>
            <a:pPr>
              <a:buNone/>
            </a:pPr>
            <a:r>
              <a:rPr lang="en-US" altLang="zh-CN" dirty="0" smtClean="0"/>
              <a:t>    </a:t>
            </a:r>
            <a:r>
              <a:rPr lang="zh-CN" altLang="zh-CN" dirty="0" smtClean="0"/>
              <a:t>证明：</a:t>
            </a:r>
            <a:r>
              <a:rPr lang="en-US" altLang="zh-CN" dirty="0" err="1" smtClean="0"/>
              <a:t>domU</a:t>
            </a:r>
            <a:r>
              <a:rPr lang="en-US" altLang="zh-CN" dirty="0" smtClean="0"/>
              <a:t>={</a:t>
            </a:r>
            <a:r>
              <a:rPr lang="en-US" altLang="zh-CN" dirty="0" err="1" smtClean="0"/>
              <a:t>p∈Σ</a:t>
            </a:r>
            <a:r>
              <a:rPr lang="zh-CN" altLang="zh-CN" baseline="30000" dirty="0" smtClean="0"/>
              <a:t>⋆</a:t>
            </a:r>
            <a:r>
              <a:rPr lang="en-US" altLang="zh-CN" dirty="0" smtClean="0"/>
              <a:t>:U(p)↓}={p</a:t>
            </a:r>
            <a:r>
              <a:rPr lang="en-US" altLang="zh-CN" baseline="-25000" dirty="0" smtClean="0"/>
              <a:t>1</a:t>
            </a:r>
            <a:r>
              <a:rPr lang="en-US" altLang="zh-CN" dirty="0" smtClean="0"/>
              <a:t>,p</a:t>
            </a:r>
            <a:r>
              <a:rPr lang="en-US" altLang="zh-CN" baseline="-25000" dirty="0" smtClean="0"/>
              <a:t>2</a:t>
            </a:r>
            <a:r>
              <a:rPr lang="en-US" altLang="zh-CN" dirty="0" smtClean="0"/>
              <a:t>,p</a:t>
            </a:r>
            <a:r>
              <a:rPr lang="en-US" altLang="zh-CN" baseline="-25000" dirty="0" smtClean="0"/>
              <a:t>3</a:t>
            </a:r>
            <a:r>
              <a:rPr lang="en-US" altLang="zh-CN" dirty="0" smtClean="0"/>
              <a:t>……} </a:t>
            </a:r>
            <a:r>
              <a:rPr lang="en-US" altLang="zh-CN" dirty="0" err="1" smtClean="0"/>
              <a:t>r.e</a:t>
            </a:r>
            <a:r>
              <a:rPr lang="en-US" altLang="zh-CN" dirty="0" smtClean="0"/>
              <a:t>.</a:t>
            </a:r>
            <a:endParaRPr lang="zh-CN" altLang="zh-CN" dirty="0" smtClean="0"/>
          </a:p>
          <a:p>
            <a:pPr>
              <a:buNone/>
            </a:pPr>
            <a:r>
              <a:rPr lang="en-US" altLang="zh-CN" dirty="0" smtClean="0"/>
              <a:t>    </a:t>
            </a:r>
            <a:r>
              <a:rPr lang="zh-CN" altLang="zh-CN" dirty="0" smtClean="0"/>
              <a:t>定义</a:t>
            </a:r>
            <a:r>
              <a:rPr lang="en-US" altLang="zh-CN" dirty="0" err="1" smtClean="0"/>
              <a:t>ω</a:t>
            </a:r>
            <a:r>
              <a:rPr lang="en-US" altLang="zh-CN" baseline="-25000" dirty="0" err="1" smtClean="0"/>
              <a:t>n</a:t>
            </a:r>
            <a:r>
              <a:rPr lang="zh-CN" altLang="zh-CN" dirty="0" smtClean="0"/>
              <a:t>≔</a:t>
            </a:r>
            <a:r>
              <a:rPr lang="en-US" altLang="zh-CN" dirty="0" err="1" smtClean="0"/>
              <a:t>Σ</a:t>
            </a:r>
            <a:r>
              <a:rPr lang="en-US" altLang="zh-CN" baseline="-25000" dirty="0" err="1" smtClean="0"/>
              <a:t>i≤n</a:t>
            </a:r>
            <a:r>
              <a:rPr lang="en-US" altLang="zh-CN" dirty="0" smtClean="0"/>
              <a:t> 2</a:t>
            </a:r>
            <a:r>
              <a:rPr lang="en-US" altLang="zh-CN" baseline="30000" dirty="0" smtClean="0"/>
              <a:t>-|pi|</a:t>
            </a:r>
            <a:endParaRPr lang="zh-CN" altLang="zh-CN" dirty="0" smtClean="0"/>
          </a:p>
          <a:p>
            <a:pPr>
              <a:buNone/>
            </a:pPr>
            <a:r>
              <a:rPr lang="en-US" altLang="zh-CN" dirty="0" smtClean="0"/>
              <a:t>    </a:t>
            </a:r>
            <a:r>
              <a:rPr lang="zh-CN" altLang="zh-CN" dirty="0" smtClean="0"/>
              <a:t>显然</a:t>
            </a:r>
            <a:r>
              <a:rPr lang="en-US" altLang="zh-CN" dirty="0" err="1" smtClean="0"/>
              <a:t>ω</a:t>
            </a:r>
            <a:r>
              <a:rPr lang="en-US" altLang="zh-CN" baseline="-25000" dirty="0" err="1" smtClean="0"/>
              <a:t>n</a:t>
            </a:r>
            <a:r>
              <a:rPr lang="en-US" altLang="zh-CN" dirty="0" smtClean="0"/>
              <a:t>&lt;ω</a:t>
            </a:r>
            <a:r>
              <a:rPr lang="en-US" altLang="zh-CN" baseline="-25000" dirty="0" smtClean="0"/>
              <a:t>n+1</a:t>
            </a:r>
            <a:r>
              <a:rPr lang="en-US" altLang="zh-CN" dirty="0" smtClean="0"/>
              <a:t>→Ω</a:t>
            </a:r>
            <a:endParaRPr lang="zh-CN" altLang="zh-CN" dirty="0" smtClean="0"/>
          </a:p>
          <a:p>
            <a:pPr>
              <a:buNone/>
            </a:pPr>
            <a:r>
              <a:rPr lang="en-US" altLang="zh-CN" dirty="0" smtClean="0"/>
              <a:t>    </a:t>
            </a:r>
            <a:r>
              <a:rPr lang="zh-CN" altLang="zh-CN" dirty="0" smtClean="0"/>
              <a:t>顺序计算</a:t>
            </a:r>
            <a:r>
              <a:rPr lang="en-US" altLang="zh-CN" dirty="0" err="1" smtClean="0"/>
              <a:t>ω</a:t>
            </a:r>
            <a:r>
              <a:rPr lang="en-US" altLang="zh-CN" baseline="-25000" dirty="0" err="1" smtClean="0"/>
              <a:t>k</a:t>
            </a:r>
            <a:r>
              <a:rPr lang="zh-CN" altLang="zh-CN" dirty="0" smtClean="0"/>
              <a:t>，</a:t>
            </a:r>
            <a:r>
              <a:rPr lang="en-US" altLang="zh-CN" dirty="0" smtClean="0"/>
              <a:t>k=1,2,3……</a:t>
            </a:r>
            <a:r>
              <a:rPr lang="zh-CN" altLang="zh-CN" dirty="0" smtClean="0"/>
              <a:t>直到</a:t>
            </a:r>
            <a:r>
              <a:rPr lang="en-US" altLang="zh-CN" dirty="0" err="1" smtClean="0"/>
              <a:t>ω</a:t>
            </a:r>
            <a:r>
              <a:rPr lang="en-US" altLang="zh-CN" baseline="-25000" dirty="0" err="1" smtClean="0"/>
              <a:t>k</a:t>
            </a:r>
            <a:r>
              <a:rPr lang="en-US" altLang="zh-CN" dirty="0" err="1" smtClean="0"/>
              <a:t>≥Ω</a:t>
            </a:r>
            <a:r>
              <a:rPr lang="en-US" altLang="zh-CN" baseline="-25000" dirty="0" err="1" smtClean="0"/>
              <a:t>n</a:t>
            </a:r>
            <a:endParaRPr lang="zh-CN" altLang="zh-CN" dirty="0" smtClean="0"/>
          </a:p>
          <a:p>
            <a:pPr>
              <a:buNone/>
            </a:pPr>
            <a:r>
              <a:rPr lang="en-US" altLang="zh-CN" dirty="0" smtClean="0"/>
              <a:t>    </a:t>
            </a:r>
            <a:r>
              <a:rPr lang="zh-CN" altLang="zh-CN" dirty="0" smtClean="0"/>
              <a:t>即有</a:t>
            </a:r>
            <a:r>
              <a:rPr lang="en-US" altLang="zh-CN" dirty="0" err="1" smtClean="0"/>
              <a:t>Ω</a:t>
            </a:r>
            <a:r>
              <a:rPr lang="en-US" altLang="zh-CN" baseline="-25000" dirty="0" err="1" smtClean="0"/>
              <a:t>n</a:t>
            </a:r>
            <a:r>
              <a:rPr lang="en-US" altLang="zh-CN" dirty="0" err="1" smtClean="0"/>
              <a:t>≤ω</a:t>
            </a:r>
            <a:r>
              <a:rPr lang="en-US" altLang="zh-CN" baseline="-25000" dirty="0" err="1" smtClean="0"/>
              <a:t>k</a:t>
            </a:r>
            <a:r>
              <a:rPr lang="en-US" altLang="zh-CN" dirty="0" smtClean="0"/>
              <a:t>&lt;Ω≤Ω</a:t>
            </a:r>
            <a:r>
              <a:rPr lang="en-US" altLang="zh-CN" baseline="-25000" dirty="0" smtClean="0"/>
              <a:t>n</a:t>
            </a:r>
            <a:r>
              <a:rPr lang="en-US" altLang="zh-CN" dirty="0" smtClean="0"/>
              <a:t>+2</a:t>
            </a:r>
            <a:r>
              <a:rPr lang="en-US" altLang="zh-CN" baseline="30000" dirty="0" smtClean="0"/>
              <a:t>-n</a:t>
            </a:r>
            <a:endParaRPr lang="zh-CN" altLang="zh-CN" dirty="0" smtClean="0"/>
          </a:p>
          <a:p>
            <a:pPr>
              <a:buNone/>
            </a:pPr>
            <a:r>
              <a:rPr lang="en-US" altLang="zh-CN" dirty="0" smtClean="0"/>
              <a:t>    </a:t>
            </a:r>
            <a:r>
              <a:rPr lang="zh-CN" altLang="zh-CN" dirty="0" smtClean="0"/>
              <a:t>由于</a:t>
            </a:r>
            <a:r>
              <a:rPr lang="en-US" altLang="zh-CN" dirty="0" smtClean="0"/>
              <a:t>{x:H(x)≤n}⊂{U(p</a:t>
            </a:r>
            <a:r>
              <a:rPr lang="en-US" altLang="zh-CN" baseline="-25000" dirty="0" smtClean="0"/>
              <a:t>i</a:t>
            </a:r>
            <a:r>
              <a:rPr lang="en-US" altLang="zh-CN" dirty="0" smtClean="0"/>
              <a:t>):</a:t>
            </a:r>
            <a:r>
              <a:rPr lang="en-US" altLang="zh-CN" dirty="0" err="1" smtClean="0"/>
              <a:t>i≤k</a:t>
            </a:r>
            <a:r>
              <a:rPr lang="en-US" altLang="zh-CN" dirty="0" smtClean="0"/>
              <a:t>}</a:t>
            </a:r>
            <a:r>
              <a:rPr lang="zh-CN" altLang="zh-CN" dirty="0" smtClean="0"/>
              <a:t>而</a:t>
            </a:r>
            <a:r>
              <a:rPr lang="en-US" altLang="zh-CN" dirty="0" smtClean="0"/>
              <a:t>{U(p</a:t>
            </a:r>
            <a:r>
              <a:rPr lang="en-US" altLang="zh-CN" baseline="-25000" dirty="0" smtClean="0"/>
              <a:t>i</a:t>
            </a:r>
            <a:r>
              <a:rPr lang="en-US" altLang="zh-CN" dirty="0" smtClean="0"/>
              <a:t>):</a:t>
            </a:r>
            <a:r>
              <a:rPr lang="en-US" altLang="zh-CN" dirty="0" err="1" smtClean="0"/>
              <a:t>i≤k</a:t>
            </a:r>
            <a:r>
              <a:rPr lang="en-US" altLang="zh-CN" dirty="0" smtClean="0"/>
              <a:t>}</a:t>
            </a:r>
            <a:r>
              <a:rPr lang="zh-CN" altLang="zh-CN" dirty="0" smtClean="0"/>
              <a:t>是可计算的，所以可以取任意一个不在</a:t>
            </a:r>
            <a:r>
              <a:rPr lang="en-US" altLang="zh-CN" dirty="0" smtClean="0"/>
              <a:t>{U(p</a:t>
            </a:r>
            <a:r>
              <a:rPr lang="en-US" altLang="zh-CN" baseline="-25000" dirty="0" smtClean="0"/>
              <a:t>i</a:t>
            </a:r>
            <a:r>
              <a:rPr lang="en-US" altLang="zh-CN" dirty="0" smtClean="0"/>
              <a:t>):</a:t>
            </a:r>
            <a:r>
              <a:rPr lang="en-US" altLang="zh-CN" dirty="0" err="1" smtClean="0"/>
              <a:t>i≤k</a:t>
            </a:r>
            <a:r>
              <a:rPr lang="en-US" altLang="zh-CN" dirty="0" smtClean="0"/>
              <a:t>}</a:t>
            </a:r>
            <a:r>
              <a:rPr lang="zh-CN" altLang="zh-CN" dirty="0" smtClean="0"/>
              <a:t>里面的</a:t>
            </a:r>
            <a:r>
              <a:rPr lang="en-US" altLang="zh-CN" dirty="0" smtClean="0"/>
              <a:t>x</a:t>
            </a:r>
            <a:r>
              <a:rPr lang="zh-CN" altLang="zh-CN" dirty="0" smtClean="0"/>
              <a:t>使</a:t>
            </a:r>
            <a:r>
              <a:rPr lang="en-US" altLang="zh-CN" dirty="0" smtClean="0"/>
              <a:t>H(x)&gt;n</a:t>
            </a:r>
            <a:r>
              <a:rPr lang="zh-CN" altLang="zh-CN" dirty="0" smtClean="0"/>
              <a:t>。即存在</a:t>
            </a:r>
            <a:r>
              <a:rPr lang="zh-CN" altLang="en-US" dirty="0" smtClean="0"/>
              <a:t>部分递归</a:t>
            </a:r>
            <a:r>
              <a:rPr lang="zh-CN" altLang="zh-CN" dirty="0" smtClean="0"/>
              <a:t>函数</a:t>
            </a:r>
            <a:r>
              <a:rPr lang="en-US" altLang="zh-CN" dirty="0" smtClean="0"/>
              <a:t>Ψ</a:t>
            </a:r>
            <a:r>
              <a:rPr lang="zh-CN" altLang="zh-CN" dirty="0" smtClean="0"/>
              <a:t>使得</a:t>
            </a:r>
            <a:r>
              <a:rPr lang="en-US" altLang="zh-CN" dirty="0" smtClean="0"/>
              <a:t>Ψ(</a:t>
            </a:r>
            <a:r>
              <a:rPr lang="en-US" altLang="zh-CN" dirty="0" err="1" smtClean="0"/>
              <a:t>Ω</a:t>
            </a:r>
            <a:r>
              <a:rPr lang="en-US" altLang="zh-CN" baseline="-25000" dirty="0" err="1" smtClean="0"/>
              <a:t>n</a:t>
            </a:r>
            <a:r>
              <a:rPr lang="en-US" altLang="zh-CN" dirty="0" smtClean="0"/>
              <a:t>)=x</a:t>
            </a:r>
            <a:r>
              <a:rPr lang="zh-CN" altLang="zh-CN" dirty="0" smtClean="0"/>
              <a:t>，其中</a:t>
            </a:r>
            <a:r>
              <a:rPr lang="en-US" altLang="zh-CN" dirty="0" smtClean="0"/>
              <a:t>H(x)&gt;n</a:t>
            </a:r>
            <a:r>
              <a:rPr lang="zh-CN" altLang="zh-CN" dirty="0" smtClean="0"/>
              <a:t>。</a:t>
            </a:r>
          </a:p>
          <a:p>
            <a:pPr>
              <a:buNone/>
            </a:pPr>
            <a:r>
              <a:rPr lang="en-US" altLang="zh-CN" dirty="0" smtClean="0"/>
              <a:t>    </a:t>
            </a:r>
            <a:r>
              <a:rPr lang="zh-CN" altLang="en-US" dirty="0" smtClean="0"/>
              <a:t>所以有</a:t>
            </a:r>
            <a:r>
              <a:rPr lang="en-US" altLang="zh-CN" dirty="0" smtClean="0"/>
              <a:t>n&lt;H(Ψ(</a:t>
            </a:r>
            <a:r>
              <a:rPr lang="en-US" altLang="zh-CN" dirty="0" err="1" smtClean="0"/>
              <a:t>Ω</a:t>
            </a:r>
            <a:r>
              <a:rPr lang="en-US" altLang="zh-CN" baseline="-25000" dirty="0" err="1" smtClean="0"/>
              <a:t>n</a:t>
            </a:r>
            <a:r>
              <a:rPr lang="en-US" altLang="zh-CN" dirty="0" smtClean="0"/>
              <a:t>))≤H(</a:t>
            </a:r>
            <a:r>
              <a:rPr lang="en-US" altLang="zh-CN" dirty="0" err="1" smtClean="0"/>
              <a:t>Ω</a:t>
            </a:r>
            <a:r>
              <a:rPr lang="en-US" altLang="zh-CN" baseline="-25000" dirty="0" err="1" smtClean="0"/>
              <a:t>n</a:t>
            </a:r>
            <a:r>
              <a:rPr lang="en-US" altLang="zh-CN" dirty="0" smtClean="0"/>
              <a:t>)+</a:t>
            </a:r>
            <a:r>
              <a:rPr lang="en-US" altLang="zh-CN" dirty="0" err="1" smtClean="0"/>
              <a:t>c</a:t>
            </a:r>
            <a:r>
              <a:rPr lang="en-US" altLang="zh-CN" baseline="-25000" dirty="0" err="1" smtClean="0"/>
              <a:t>Ψ</a:t>
            </a:r>
            <a:r>
              <a:rPr lang="en-US" altLang="zh-CN" baseline="-25000" dirty="0" smtClean="0"/>
              <a:t> </a:t>
            </a:r>
            <a:endParaRPr lang="zh-CN"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15</a:t>
            </a:fld>
            <a:endParaRPr lang="zh-CN" altLang="en-US"/>
          </a:p>
        </p:txBody>
      </p:sp>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85728"/>
            <a:ext cx="8229600" cy="6286544"/>
          </a:xfrm>
        </p:spPr>
        <p:txBody>
          <a:bodyPr>
            <a:normAutofit fontScale="92500" lnSpcReduction="20000"/>
          </a:bodyPr>
          <a:lstStyle/>
          <a:p>
            <a:r>
              <a:rPr lang="zh-CN" altLang="zh-CN" dirty="0" smtClean="0">
                <a:hlinkClick r:id="rId2" action="ppaction://hlinksldjump"/>
              </a:rPr>
              <a:t>定理</a:t>
            </a:r>
            <a:r>
              <a:rPr lang="en-US" altLang="zh-CN" dirty="0" smtClean="0">
                <a:hlinkClick r:id="rId2" action="ppaction://hlinksldjump"/>
              </a:rPr>
              <a:t>4.3 </a:t>
            </a:r>
            <a:r>
              <a:rPr lang="zh-CN" altLang="zh-CN" dirty="0" smtClean="0"/>
              <a:t>有一指数丢番图方程</a:t>
            </a:r>
            <a:r>
              <a:rPr lang="en-US" altLang="zh-CN" dirty="0" smtClean="0"/>
              <a:t>A(n,x</a:t>
            </a:r>
            <a:r>
              <a:rPr lang="en-US" altLang="zh-CN" baseline="-25000" dirty="0" smtClean="0"/>
              <a:t>1</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)=0</a:t>
            </a:r>
            <a:r>
              <a:rPr lang="zh-CN" altLang="zh-CN" dirty="0" smtClean="0"/>
              <a:t>，如果</a:t>
            </a:r>
            <a:r>
              <a:rPr lang="en-US" altLang="zh-CN" dirty="0" smtClean="0"/>
              <a:t>Ω</a:t>
            </a:r>
            <a:r>
              <a:rPr lang="zh-CN" altLang="zh-CN" dirty="0" smtClean="0"/>
              <a:t>的第</a:t>
            </a:r>
            <a:r>
              <a:rPr lang="en-US" altLang="zh-CN" dirty="0" smtClean="0"/>
              <a:t>n</a:t>
            </a:r>
            <a:r>
              <a:rPr lang="zh-CN" altLang="zh-CN" dirty="0" smtClean="0"/>
              <a:t>个元素是</a:t>
            </a:r>
            <a:r>
              <a:rPr lang="en-US" altLang="zh-CN" dirty="0" smtClean="0"/>
              <a:t>0</a:t>
            </a:r>
            <a:r>
              <a:rPr lang="zh-CN" altLang="zh-CN" dirty="0" smtClean="0"/>
              <a:t>，则方程只有有穷多解；如果</a:t>
            </a:r>
            <a:r>
              <a:rPr lang="en-US" altLang="zh-CN" dirty="0" smtClean="0"/>
              <a:t>Ω</a:t>
            </a:r>
            <a:r>
              <a:rPr lang="zh-CN" altLang="zh-CN" dirty="0" smtClean="0"/>
              <a:t>的第</a:t>
            </a:r>
            <a:r>
              <a:rPr lang="en-US" altLang="zh-CN" dirty="0" smtClean="0"/>
              <a:t>n</a:t>
            </a:r>
            <a:r>
              <a:rPr lang="zh-CN" altLang="zh-CN" dirty="0" smtClean="0"/>
              <a:t>个元素是</a:t>
            </a:r>
            <a:r>
              <a:rPr lang="en-US" altLang="zh-CN" dirty="0" smtClean="0"/>
              <a:t>1</a:t>
            </a:r>
            <a:r>
              <a:rPr lang="zh-CN" altLang="zh-CN" dirty="0" smtClean="0"/>
              <a:t>，则方程有无穷多解。</a:t>
            </a:r>
          </a:p>
          <a:p>
            <a:pPr>
              <a:buNone/>
            </a:pPr>
            <a:r>
              <a:rPr lang="en-US" altLang="zh-CN" dirty="0" smtClean="0"/>
              <a:t>    </a:t>
            </a:r>
            <a:r>
              <a:rPr lang="zh-CN" altLang="zh-CN" dirty="0" smtClean="0"/>
              <a:t>证明：由</a:t>
            </a:r>
            <a:r>
              <a:rPr lang="en-US" altLang="zh-CN" dirty="0" smtClean="0"/>
              <a:t>4.2</a:t>
            </a:r>
            <a:r>
              <a:rPr lang="zh-CN" altLang="zh-CN" dirty="0" smtClean="0"/>
              <a:t>中的证明过程，</a:t>
            </a:r>
            <a:r>
              <a:rPr lang="en-US" altLang="zh-CN" dirty="0" smtClean="0"/>
              <a:t>Ω=lim</a:t>
            </a:r>
            <a:r>
              <a:rPr lang="en-US" altLang="zh-CN" baseline="-25000" dirty="0" smtClean="0"/>
              <a:t>n→∞</a:t>
            </a:r>
            <a:r>
              <a:rPr lang="en-US" altLang="zh-CN" dirty="0" err="1" smtClean="0"/>
              <a:t>ω</a:t>
            </a:r>
            <a:r>
              <a:rPr lang="en-US" altLang="zh-CN" baseline="-25000" dirty="0" err="1" smtClean="0"/>
              <a:t>n</a:t>
            </a:r>
            <a:endParaRPr lang="zh-CN" altLang="zh-CN" dirty="0" smtClean="0"/>
          </a:p>
          <a:p>
            <a:pPr>
              <a:buNone/>
            </a:pPr>
            <a:r>
              <a:rPr lang="en-US" altLang="zh-CN" dirty="0" smtClean="0"/>
              <a:t>    </a:t>
            </a:r>
            <a:r>
              <a:rPr lang="zh-CN" altLang="zh-CN" dirty="0" smtClean="0"/>
              <a:t>集合</a:t>
            </a:r>
            <a:r>
              <a:rPr lang="en-US" altLang="zh-CN" dirty="0" smtClean="0"/>
              <a:t>R={(</a:t>
            </a:r>
            <a:r>
              <a:rPr lang="en-US" altLang="zh-CN" dirty="0" err="1" smtClean="0"/>
              <a:t>n,k</a:t>
            </a:r>
            <a:r>
              <a:rPr lang="en-US" altLang="zh-CN" dirty="0" smtClean="0"/>
              <a:t>):</a:t>
            </a:r>
            <a:r>
              <a:rPr lang="en-US" altLang="zh-CN" dirty="0" err="1" smtClean="0"/>
              <a:t>ω</a:t>
            </a:r>
            <a:r>
              <a:rPr lang="en-US" altLang="zh-CN" baseline="-25000" dirty="0" err="1" smtClean="0"/>
              <a:t>k</a:t>
            </a:r>
            <a:r>
              <a:rPr lang="zh-CN" altLang="zh-CN" dirty="0" smtClean="0"/>
              <a:t>的第</a:t>
            </a:r>
            <a:r>
              <a:rPr lang="en-US" altLang="zh-CN" dirty="0" smtClean="0"/>
              <a:t>n</a:t>
            </a:r>
            <a:r>
              <a:rPr lang="zh-CN" altLang="zh-CN" dirty="0" smtClean="0"/>
              <a:t>个元素是</a:t>
            </a:r>
            <a:r>
              <a:rPr lang="en-US" altLang="zh-CN" dirty="0" smtClean="0"/>
              <a:t>1}</a:t>
            </a:r>
            <a:r>
              <a:rPr lang="zh-CN" altLang="zh-CN" dirty="0" smtClean="0"/>
              <a:t>是</a:t>
            </a:r>
            <a:r>
              <a:rPr lang="en-US" altLang="zh-CN" dirty="0" err="1" smtClean="0"/>
              <a:t>r.e</a:t>
            </a:r>
            <a:r>
              <a:rPr lang="en-US" altLang="zh-CN" dirty="0" smtClean="0"/>
              <a:t>.</a:t>
            </a:r>
            <a:r>
              <a:rPr lang="zh-CN" altLang="en-US" dirty="0" smtClean="0"/>
              <a:t>集</a:t>
            </a:r>
            <a:r>
              <a:rPr lang="zh-CN" altLang="zh-CN" dirty="0" smtClean="0"/>
              <a:t>。</a:t>
            </a:r>
          </a:p>
          <a:p>
            <a:pPr>
              <a:buNone/>
            </a:pPr>
            <a:r>
              <a:rPr lang="en-US" altLang="zh-CN" dirty="0" smtClean="0"/>
              <a:t>    </a:t>
            </a:r>
            <a:r>
              <a:rPr lang="zh-CN" altLang="zh-CN" dirty="0" smtClean="0"/>
              <a:t>由</a:t>
            </a:r>
            <a:r>
              <a:rPr lang="en-US" altLang="zh-CN" dirty="0" err="1" smtClean="0"/>
              <a:t>Matiyasevich</a:t>
            </a:r>
            <a:r>
              <a:rPr lang="zh-CN" altLang="zh-CN" dirty="0" smtClean="0"/>
              <a:t>：每一个递归可枚举集有一个</a:t>
            </a:r>
            <a:r>
              <a:rPr lang="en-US" altLang="zh-CN" dirty="0" err="1" smtClean="0"/>
              <a:t>singlefold</a:t>
            </a:r>
            <a:r>
              <a:rPr lang="zh-CN" altLang="zh-CN" dirty="0" smtClean="0"/>
              <a:t>指数丢番图方程表示。即：</a:t>
            </a:r>
            <a:r>
              <a:rPr lang="en-US" altLang="zh-CN" dirty="0" err="1" smtClean="0"/>
              <a:t>p∈R</a:t>
            </a:r>
            <a:r>
              <a:rPr lang="en-US" altLang="zh-CN" dirty="0" smtClean="0"/>
              <a:t> </a:t>
            </a:r>
            <a:r>
              <a:rPr lang="en-US" altLang="zh-CN" dirty="0" err="1" smtClean="0"/>
              <a:t>iff</a:t>
            </a:r>
            <a:r>
              <a:rPr lang="en-US" altLang="zh-CN" dirty="0" smtClean="0"/>
              <a:t> ∃!y(A(</a:t>
            </a:r>
            <a:r>
              <a:rPr lang="en-US" altLang="zh-CN" dirty="0" err="1" smtClean="0"/>
              <a:t>p,y</a:t>
            </a:r>
            <a:r>
              <a:rPr lang="en-US" altLang="zh-CN" dirty="0" smtClean="0"/>
              <a:t>)=0)</a:t>
            </a:r>
            <a:r>
              <a:rPr lang="zh-CN" altLang="zh-CN" dirty="0" smtClean="0"/>
              <a:t>。</a:t>
            </a:r>
            <a:r>
              <a:rPr lang="en-US" altLang="zh-CN" dirty="0" smtClean="0"/>
              <a:t>p</a:t>
            </a:r>
            <a:r>
              <a:rPr lang="zh-CN" altLang="zh-CN" dirty="0" smtClean="0"/>
              <a:t>和</a:t>
            </a:r>
            <a:r>
              <a:rPr lang="en-US" altLang="zh-CN" dirty="0" smtClean="0"/>
              <a:t>y</a:t>
            </a:r>
            <a:r>
              <a:rPr lang="zh-CN" altLang="zh-CN" dirty="0" smtClean="0"/>
              <a:t>都可以是多元组。这里的</a:t>
            </a:r>
            <a:r>
              <a:rPr lang="en-US" altLang="zh-CN" dirty="0" smtClean="0"/>
              <a:t>p</a:t>
            </a:r>
            <a:r>
              <a:rPr lang="zh-CN" altLang="zh-CN" dirty="0" smtClean="0"/>
              <a:t>是</a:t>
            </a:r>
            <a:r>
              <a:rPr lang="en-US" altLang="zh-CN" dirty="0" smtClean="0"/>
              <a:t>&lt;n,x</a:t>
            </a:r>
            <a:r>
              <a:rPr lang="en-US" altLang="zh-CN" baseline="-25000" dirty="0" smtClean="0"/>
              <a:t>1</a:t>
            </a:r>
            <a:r>
              <a:rPr lang="en-US" altLang="zh-CN" dirty="0" smtClean="0"/>
              <a:t>&gt;</a:t>
            </a:r>
            <a:r>
              <a:rPr lang="zh-CN" altLang="zh-CN" dirty="0" smtClean="0"/>
              <a:t>，</a:t>
            </a:r>
            <a:r>
              <a:rPr lang="en-US" altLang="zh-CN" dirty="0" smtClean="0"/>
              <a:t>y</a:t>
            </a:r>
            <a:r>
              <a:rPr lang="zh-CN" altLang="zh-CN" dirty="0" smtClean="0"/>
              <a:t>是</a:t>
            </a:r>
            <a:r>
              <a:rPr lang="en-US" altLang="zh-CN" dirty="0" smtClean="0"/>
              <a:t>&lt;x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&gt;</a:t>
            </a:r>
            <a:r>
              <a:rPr lang="zh-CN" altLang="zh-CN" dirty="0" smtClean="0"/>
              <a:t>。</a:t>
            </a:r>
          </a:p>
          <a:p>
            <a:pPr>
              <a:buNone/>
            </a:pPr>
            <a:r>
              <a:rPr lang="en-US" altLang="zh-CN" dirty="0" smtClean="0"/>
              <a:t>    </a:t>
            </a:r>
            <a:r>
              <a:rPr lang="zh-CN" altLang="zh-CN" dirty="0" smtClean="0"/>
              <a:t>因此，丢番图方程</a:t>
            </a:r>
            <a:r>
              <a:rPr lang="en-US" altLang="zh-CN" dirty="0" smtClean="0"/>
              <a:t>A(n,k,x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)=0</a:t>
            </a:r>
            <a:r>
              <a:rPr lang="zh-CN" altLang="zh-CN" dirty="0" smtClean="0"/>
              <a:t>有唯一解</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zh-CN" altLang="zh-CN" dirty="0" smtClean="0"/>
              <a:t>如果</a:t>
            </a:r>
            <a:r>
              <a:rPr lang="en-US" altLang="zh-CN" dirty="0" err="1" smtClean="0"/>
              <a:t>ω</a:t>
            </a:r>
            <a:r>
              <a:rPr lang="en-US" altLang="zh-CN" baseline="-25000" dirty="0" err="1" smtClean="0"/>
              <a:t>k</a:t>
            </a:r>
            <a:r>
              <a:rPr lang="zh-CN" altLang="zh-CN" dirty="0" smtClean="0"/>
              <a:t>的第</a:t>
            </a:r>
            <a:r>
              <a:rPr lang="en-US" altLang="zh-CN" dirty="0" smtClean="0"/>
              <a:t>n</a:t>
            </a:r>
            <a:r>
              <a:rPr lang="zh-CN" altLang="zh-CN" dirty="0" smtClean="0"/>
              <a:t>个元素是</a:t>
            </a:r>
            <a:r>
              <a:rPr lang="en-US" altLang="zh-CN" dirty="0" smtClean="0"/>
              <a:t>1</a:t>
            </a:r>
            <a:r>
              <a:rPr lang="zh-CN" altLang="zh-CN" dirty="0" smtClean="0"/>
              <a:t>；否则，无解。所以，如果</a:t>
            </a:r>
            <a:r>
              <a:rPr lang="en-US" altLang="zh-CN" dirty="0" smtClean="0"/>
              <a:t>Ω</a:t>
            </a:r>
            <a:r>
              <a:rPr lang="zh-CN" altLang="zh-CN" dirty="0" smtClean="0"/>
              <a:t>的第</a:t>
            </a:r>
            <a:r>
              <a:rPr lang="en-US" altLang="zh-CN" dirty="0" smtClean="0"/>
              <a:t>n</a:t>
            </a:r>
            <a:r>
              <a:rPr lang="zh-CN" altLang="zh-CN" dirty="0" smtClean="0"/>
              <a:t>个元素是</a:t>
            </a:r>
            <a:r>
              <a:rPr lang="en-US" altLang="zh-CN" dirty="0" smtClean="0"/>
              <a:t>1</a:t>
            </a:r>
            <a:r>
              <a:rPr lang="zh-CN" altLang="zh-CN" dirty="0" smtClean="0"/>
              <a:t>，则</a:t>
            </a:r>
            <a:r>
              <a:rPr lang="en-US" altLang="zh-CN" dirty="0" smtClean="0"/>
              <a:t>A(n,x</a:t>
            </a:r>
            <a:r>
              <a:rPr lang="en-US" altLang="zh-CN" baseline="-25000" dirty="0" smtClean="0"/>
              <a:t>1</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)=0</a:t>
            </a:r>
            <a:r>
              <a:rPr lang="zh-CN" altLang="zh-CN" dirty="0" smtClean="0"/>
              <a:t>有无穷多解</a:t>
            </a:r>
            <a:r>
              <a:rPr lang="en-US" altLang="zh-CN" dirty="0" smtClean="0"/>
              <a:t>x</a:t>
            </a:r>
            <a:r>
              <a:rPr lang="en-US" altLang="zh-CN" baseline="-25000" dirty="0" smtClean="0"/>
              <a:t>1</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zh-CN" altLang="zh-CN" dirty="0" smtClean="0"/>
              <a:t>；否则，有穷。</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16</a:t>
            </a:fld>
            <a:endParaRPr lang="zh-CN" altLang="en-US"/>
          </a:p>
        </p:txBody>
      </p:sp>
    </p:spTree>
  </p:cSld>
  <p:clrMapOvr>
    <a:masterClrMapping/>
  </p:clrMapOvr>
  <p:transition>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28604"/>
            <a:ext cx="8229600" cy="5697559"/>
          </a:xfrm>
        </p:spPr>
        <p:txBody>
          <a:bodyPr/>
          <a:lstStyle/>
          <a:p>
            <a:r>
              <a:rPr lang="zh-CN" altLang="zh-CN" dirty="0" smtClean="0"/>
              <a:t>希尔伯特第十问题的否定解决告诉我们不存在普遍算法判定任意丢番图方程是否有整数解，此定理则显示情况更糟，对于指数丢番图方程</a:t>
            </a:r>
            <a:r>
              <a:rPr lang="en-US" altLang="zh-CN" dirty="0" smtClean="0"/>
              <a:t>A(n,x</a:t>
            </a:r>
            <a:r>
              <a:rPr lang="en-US" altLang="zh-CN" baseline="-25000" dirty="0" smtClean="0"/>
              <a:t>1</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)=0</a:t>
            </a:r>
            <a:r>
              <a:rPr lang="zh-CN" altLang="zh-CN" dirty="0" smtClean="0"/>
              <a:t>中一个参数</a:t>
            </a:r>
            <a:r>
              <a:rPr lang="en-US" altLang="zh-CN" dirty="0" smtClean="0"/>
              <a:t>n</a:t>
            </a:r>
            <a:r>
              <a:rPr lang="zh-CN" altLang="zh-CN" dirty="0" smtClean="0"/>
              <a:t>的改变，方程是否有无穷解的波动竟然是算法随机的！</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17</a:t>
            </a:fld>
            <a:endParaRPr lang="zh-CN" altLang="en-US"/>
          </a:p>
        </p:txBody>
      </p:sp>
    </p:spTree>
  </p:cSld>
  <p:clrMapOvr>
    <a:masterClrMapping/>
  </p:clrMapOvr>
  <p:transition>
    <p:push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28604"/>
            <a:ext cx="8229600" cy="6072230"/>
          </a:xfrm>
        </p:spPr>
        <p:txBody>
          <a:bodyPr>
            <a:normAutofit fontScale="85000" lnSpcReduction="20000"/>
          </a:bodyPr>
          <a:lstStyle/>
          <a:p>
            <a:r>
              <a:rPr lang="zh-CN" altLang="zh-CN" dirty="0" smtClean="0">
                <a:hlinkClick r:id="rId2" action="ppaction://hlinksldjump"/>
              </a:rPr>
              <a:t>定理</a:t>
            </a:r>
            <a:r>
              <a:rPr lang="en-US" altLang="zh-CN" dirty="0" smtClean="0">
                <a:hlinkClick r:id="rId2" action="ppaction://hlinksldjump"/>
              </a:rPr>
              <a:t>4.4 </a:t>
            </a:r>
            <a:r>
              <a:rPr lang="en-US" altLang="zh-CN" dirty="0" smtClean="0"/>
              <a:t> FAS</a:t>
            </a:r>
            <a:r>
              <a:rPr lang="zh-CN" altLang="zh-CN" dirty="0" smtClean="0"/>
              <a:t>是一个每个在其中可证的算术命题都真的可递归公理化的形式系统，如果形如</a:t>
            </a:r>
            <a:r>
              <a:rPr lang="en-US" altLang="zh-CN" dirty="0" smtClean="0"/>
              <a:t>“H(s)≥n”</a:t>
            </a:r>
            <a:r>
              <a:rPr lang="zh-CN" altLang="zh-CN" dirty="0" smtClean="0"/>
              <a:t>的命题可证那么一定有</a:t>
            </a:r>
            <a:r>
              <a:rPr lang="en-US" altLang="zh-CN" dirty="0" err="1" smtClean="0"/>
              <a:t>n≤H</a:t>
            </a:r>
            <a:r>
              <a:rPr lang="en-US" altLang="zh-CN" dirty="0" smtClean="0"/>
              <a:t>(axioms)+Ο(1)</a:t>
            </a:r>
            <a:r>
              <a:rPr lang="zh-CN" altLang="zh-CN" dirty="0" smtClean="0"/>
              <a:t>。</a:t>
            </a:r>
          </a:p>
          <a:p>
            <a:pPr>
              <a:buNone/>
            </a:pPr>
            <a:r>
              <a:rPr lang="en-US" altLang="zh-CN" dirty="0" smtClean="0"/>
              <a:t>    </a:t>
            </a:r>
            <a:r>
              <a:rPr lang="zh-CN" altLang="zh-CN" dirty="0" smtClean="0"/>
              <a:t>证明：按证明长度枚举</a:t>
            </a:r>
            <a:r>
              <a:rPr lang="en-US" altLang="zh-CN" dirty="0" smtClean="0"/>
              <a:t>FAS</a:t>
            </a:r>
            <a:r>
              <a:rPr lang="zh-CN" altLang="zh-CN" dirty="0" smtClean="0"/>
              <a:t>的定理，对任意的正整数</a:t>
            </a:r>
            <a:r>
              <a:rPr lang="en-US" altLang="zh-CN" dirty="0" smtClean="0"/>
              <a:t>k</a:t>
            </a:r>
            <a:r>
              <a:rPr lang="zh-CN" altLang="zh-CN" dirty="0" smtClean="0"/>
              <a:t>，定义</a:t>
            </a:r>
            <a:r>
              <a:rPr lang="en-US" altLang="zh-CN" dirty="0" smtClean="0"/>
              <a:t>s</a:t>
            </a:r>
            <a:r>
              <a:rPr lang="zh-CN" altLang="zh-CN" baseline="30000" dirty="0" smtClean="0"/>
              <a:t>⋆</a:t>
            </a:r>
            <a:r>
              <a:rPr lang="zh-CN" altLang="zh-CN" dirty="0" smtClean="0"/>
              <a:t>为形如</a:t>
            </a:r>
            <a:r>
              <a:rPr lang="en-US" altLang="zh-CN" dirty="0" smtClean="0"/>
              <a:t>“H(s)≥n”</a:t>
            </a:r>
            <a:r>
              <a:rPr lang="zh-CN" altLang="zh-CN" dirty="0" smtClean="0"/>
              <a:t>的且满足</a:t>
            </a:r>
            <a:r>
              <a:rPr lang="en-US" altLang="zh-CN" dirty="0" smtClean="0"/>
              <a:t>n&gt;H(axioms)+k</a:t>
            </a:r>
            <a:r>
              <a:rPr lang="zh-CN" altLang="zh-CN" dirty="0" smtClean="0"/>
              <a:t>的枚举序列中的第一个定理。由</a:t>
            </a:r>
            <a:r>
              <a:rPr lang="en-US" altLang="zh-CN" dirty="0" smtClean="0"/>
              <a:t>s</a:t>
            </a:r>
            <a:r>
              <a:rPr lang="zh-CN" altLang="zh-CN" baseline="30000" dirty="0" smtClean="0"/>
              <a:t>⋆</a:t>
            </a:r>
            <a:r>
              <a:rPr lang="zh-CN" altLang="zh-CN" dirty="0" smtClean="0"/>
              <a:t>的定义方式借助</a:t>
            </a:r>
            <a:r>
              <a:rPr lang="en-US" altLang="zh-CN" dirty="0" smtClean="0"/>
              <a:t>Church-Turing</a:t>
            </a:r>
            <a:r>
              <a:rPr lang="zh-CN" altLang="zh-CN" dirty="0" smtClean="0"/>
              <a:t>论题，存在部分递归函数</a:t>
            </a:r>
            <a:r>
              <a:rPr lang="en-US" altLang="zh-CN" dirty="0" smtClean="0"/>
              <a:t>ϕ</a:t>
            </a:r>
            <a:r>
              <a:rPr lang="zh-CN" altLang="zh-CN" dirty="0" smtClean="0"/>
              <a:t>使得</a:t>
            </a:r>
            <a:r>
              <a:rPr lang="en-US" altLang="zh-CN" dirty="0" smtClean="0"/>
              <a:t>s</a:t>
            </a:r>
            <a:r>
              <a:rPr lang="zh-CN" altLang="zh-CN" baseline="30000" dirty="0" smtClean="0"/>
              <a:t>⋆</a:t>
            </a:r>
            <a:r>
              <a:rPr lang="en-US" altLang="zh-CN" dirty="0" smtClean="0"/>
              <a:t>=ϕ(</a:t>
            </a:r>
            <a:r>
              <a:rPr lang="en-US" altLang="zh-CN" dirty="0" err="1" smtClean="0"/>
              <a:t>axioms,H</a:t>
            </a:r>
            <a:r>
              <a:rPr lang="en-US" altLang="zh-CN" dirty="0" smtClean="0"/>
              <a:t>(axioms),k)</a:t>
            </a:r>
            <a:endParaRPr lang="zh-CN" altLang="zh-CN" dirty="0" smtClean="0"/>
          </a:p>
          <a:p>
            <a:pPr>
              <a:buNone/>
            </a:pPr>
            <a:r>
              <a:rPr lang="en-US" altLang="zh-CN" dirty="0" smtClean="0"/>
              <a:t>    </a:t>
            </a:r>
            <a:r>
              <a:rPr lang="zh-CN" altLang="zh-CN" dirty="0" smtClean="0"/>
              <a:t>由</a:t>
            </a:r>
            <a:r>
              <a:rPr lang="zh-CN" altLang="zh-CN" dirty="0" smtClean="0">
                <a:hlinkClick r:id="rId3" action="ppaction://hlinksldjump"/>
              </a:rPr>
              <a:t>定理</a:t>
            </a:r>
            <a:r>
              <a:rPr lang="en-US" altLang="zh-CN" dirty="0" smtClean="0">
                <a:hlinkClick r:id="rId3" action="ppaction://hlinksldjump"/>
              </a:rPr>
              <a:t>2.2 </a:t>
            </a:r>
            <a:r>
              <a:rPr lang="en-US" altLang="zh-CN" dirty="0" smtClean="0"/>
              <a:t>H(s</a:t>
            </a:r>
            <a:r>
              <a:rPr lang="zh-CN" altLang="zh-CN" baseline="30000" dirty="0" smtClean="0"/>
              <a:t>⋆</a:t>
            </a:r>
            <a:r>
              <a:rPr lang="en-US" altLang="zh-CN" dirty="0" smtClean="0"/>
              <a:t>)≤H(</a:t>
            </a:r>
            <a:r>
              <a:rPr lang="en-US" altLang="zh-CN" dirty="0" err="1" smtClean="0"/>
              <a:t>axioms,H</a:t>
            </a:r>
            <a:r>
              <a:rPr lang="en-US" altLang="zh-CN" dirty="0" smtClean="0"/>
              <a:t>(axioms),k)+</a:t>
            </a:r>
            <a:r>
              <a:rPr lang="en-US" altLang="zh-CN" dirty="0" err="1" smtClean="0"/>
              <a:t>c</a:t>
            </a:r>
            <a:r>
              <a:rPr lang="en-US" altLang="zh-CN" baseline="-25000" dirty="0" err="1" smtClean="0"/>
              <a:t>ϕ</a:t>
            </a:r>
            <a:r>
              <a:rPr lang="en-US" altLang="zh-CN" dirty="0" err="1" smtClean="0"/>
              <a:t>≤H</a:t>
            </a:r>
            <a:r>
              <a:rPr lang="en-US" altLang="zh-CN" dirty="0" smtClean="0"/>
              <a:t>(axioms)+H(k)+Ο(1)</a:t>
            </a:r>
            <a:endParaRPr lang="zh-CN" altLang="zh-CN" dirty="0" smtClean="0"/>
          </a:p>
          <a:p>
            <a:pPr>
              <a:buNone/>
            </a:pPr>
            <a:r>
              <a:rPr lang="en-US" altLang="zh-CN" dirty="0" smtClean="0"/>
              <a:t>    ∴H(axioms)+k&lt;H(s</a:t>
            </a:r>
            <a:r>
              <a:rPr lang="zh-CN" altLang="zh-CN" baseline="30000" dirty="0" smtClean="0"/>
              <a:t>⋆</a:t>
            </a:r>
            <a:r>
              <a:rPr lang="en-US" altLang="zh-CN" dirty="0" smtClean="0"/>
              <a:t>)≤H(axioms)+H(k)+Ο(1)</a:t>
            </a:r>
            <a:endParaRPr lang="zh-CN" altLang="zh-CN" dirty="0" smtClean="0"/>
          </a:p>
          <a:p>
            <a:pPr>
              <a:buNone/>
            </a:pPr>
            <a:r>
              <a:rPr lang="en-US" altLang="zh-CN" dirty="0" smtClean="0"/>
              <a:t>    ∴k&lt;H(k)+Ο(1)</a:t>
            </a:r>
            <a:endParaRPr lang="zh-CN" altLang="zh-CN" dirty="0" smtClean="0"/>
          </a:p>
          <a:p>
            <a:pPr>
              <a:buNone/>
            </a:pPr>
            <a:r>
              <a:rPr lang="en-US" altLang="zh-CN" dirty="0" smtClean="0"/>
              <a:t>     </a:t>
            </a:r>
            <a:r>
              <a:rPr lang="zh-CN" altLang="zh-CN" dirty="0" smtClean="0"/>
              <a:t>然而，当</a:t>
            </a:r>
            <a:r>
              <a:rPr lang="en-US" altLang="zh-CN" dirty="0" smtClean="0"/>
              <a:t>k≥k</a:t>
            </a:r>
            <a:r>
              <a:rPr lang="en-US" altLang="zh-CN" baseline="-25000" dirty="0" smtClean="0"/>
              <a:t>0</a:t>
            </a:r>
            <a:r>
              <a:rPr lang="zh-CN" altLang="zh-CN" dirty="0" smtClean="0"/>
              <a:t>时，上面不等式为假，其中常数</a:t>
            </a:r>
            <a:r>
              <a:rPr lang="en-US" altLang="zh-CN" dirty="0" smtClean="0"/>
              <a:t>k</a:t>
            </a:r>
            <a:r>
              <a:rPr lang="en-US" altLang="zh-CN" baseline="-25000" dirty="0" smtClean="0"/>
              <a:t>0</a:t>
            </a:r>
            <a:r>
              <a:rPr lang="zh-CN" altLang="zh-CN" dirty="0" smtClean="0"/>
              <a:t>只依赖于</a:t>
            </a:r>
            <a:r>
              <a:rPr lang="en-US" altLang="zh-CN" dirty="0" smtClean="0"/>
              <a:t>FAS</a:t>
            </a:r>
            <a:r>
              <a:rPr lang="zh-CN" altLang="zh-CN" dirty="0" smtClean="0"/>
              <a:t>的推理规则。所以，</a:t>
            </a:r>
            <a:r>
              <a:rPr lang="en-US" altLang="zh-CN" dirty="0" smtClean="0"/>
              <a:t>s</a:t>
            </a:r>
            <a:r>
              <a:rPr lang="zh-CN" altLang="zh-CN" baseline="30000" dirty="0" smtClean="0"/>
              <a:t>⋆</a:t>
            </a:r>
            <a:r>
              <a:rPr lang="zh-CN" altLang="zh-CN" dirty="0" smtClean="0"/>
              <a:t>不存在</a:t>
            </a:r>
            <a:r>
              <a:rPr lang="en-US" altLang="zh-CN" dirty="0" smtClean="0"/>
              <a:t>,</a:t>
            </a:r>
            <a:r>
              <a:rPr lang="zh-CN" altLang="zh-CN" dirty="0" smtClean="0"/>
              <a:t>即对某个特定的</a:t>
            </a:r>
            <a:r>
              <a:rPr lang="en-US" altLang="zh-CN" dirty="0" smtClean="0"/>
              <a:t>s</a:t>
            </a:r>
            <a:r>
              <a:rPr lang="zh-CN" altLang="zh-CN" dirty="0" smtClean="0"/>
              <a:t>，</a:t>
            </a:r>
            <a:r>
              <a:rPr lang="en-US" altLang="zh-CN" dirty="0" smtClean="0"/>
              <a:t>FAS</a:t>
            </a:r>
            <a:r>
              <a:rPr lang="zh-CN" altLang="zh-CN" dirty="0" smtClean="0"/>
              <a:t>推不出</a:t>
            </a:r>
            <a:r>
              <a:rPr lang="en-US" altLang="zh-CN" dirty="0" smtClean="0"/>
              <a:t>“H(s)&gt;H(axioms)+k</a:t>
            </a:r>
            <a:r>
              <a:rPr lang="en-US" altLang="zh-CN" baseline="-25000" dirty="0" smtClean="0"/>
              <a:t>0</a:t>
            </a:r>
            <a:r>
              <a:rPr lang="en-US" altLang="zh-CN" dirty="0" smtClean="0"/>
              <a:t>”</a:t>
            </a:r>
            <a:endParaRPr lang="zh-CN"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18</a:t>
            </a:fld>
            <a:endParaRPr lang="zh-CN" altLang="en-US"/>
          </a:p>
        </p:txBody>
      </p:sp>
    </p:spTree>
  </p:cSld>
  <p:clrMapOvr>
    <a:masterClrMapping/>
  </p:clrMapOvr>
  <p:transition>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85728"/>
            <a:ext cx="8229600" cy="5840435"/>
          </a:xfrm>
        </p:spPr>
        <p:txBody>
          <a:bodyPr/>
          <a:lstStyle/>
          <a:p>
            <a:r>
              <a:rPr lang="zh-CN" altLang="zh-CN" dirty="0" smtClean="0">
                <a:hlinkClick r:id="rId2" action="ppaction://hlinksldjump"/>
              </a:rPr>
              <a:t>定理</a:t>
            </a:r>
            <a:r>
              <a:rPr lang="en-US" altLang="zh-CN" dirty="0" smtClean="0">
                <a:hlinkClick r:id="rId2" action="ppaction://hlinksldjump"/>
              </a:rPr>
              <a:t>4.4</a:t>
            </a:r>
            <a:r>
              <a:rPr lang="zh-CN" altLang="en-US" dirty="0" smtClean="0"/>
              <a:t>以及前面的</a:t>
            </a:r>
            <a:r>
              <a:rPr lang="zh-CN" altLang="en-US" dirty="0" smtClean="0">
                <a:hlinkClick r:id="rId3" action="ppaction://hlinksldjump"/>
              </a:rPr>
              <a:t>定理</a:t>
            </a:r>
            <a:r>
              <a:rPr lang="en-US" altLang="zh-CN" dirty="0" smtClean="0">
                <a:hlinkClick r:id="rId3" action="ppaction://hlinksldjump"/>
              </a:rPr>
              <a:t>4.2</a:t>
            </a:r>
            <a:r>
              <a:rPr lang="zh-CN" altLang="en-US" dirty="0" smtClean="0"/>
              <a:t>和后面的</a:t>
            </a:r>
            <a:r>
              <a:rPr lang="zh-CN" altLang="en-US" dirty="0" smtClean="0">
                <a:hlinkClick r:id="rId4" action="ppaction://hlinksldjump"/>
              </a:rPr>
              <a:t>图灵停机定理</a:t>
            </a:r>
            <a:r>
              <a:rPr lang="zh-CN" altLang="zh-CN" dirty="0" smtClean="0"/>
              <a:t>的证明思想可对比“不存在最无趣的自然数”和“</a:t>
            </a:r>
            <a:r>
              <a:rPr lang="en-US" altLang="zh-CN" dirty="0" smtClean="0"/>
              <a:t>n</a:t>
            </a:r>
            <a:r>
              <a:rPr lang="zh-CN" altLang="zh-CN" dirty="0" smtClean="0"/>
              <a:t>是不能被少于二十个字定义的最小自然数。”</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19</a:t>
            </a:fld>
            <a:endParaRPr lang="zh-CN" altLang="en-US"/>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什么是“随机”？</a:t>
            </a:r>
            <a:endParaRPr lang="zh-CN" altLang="en-US" b="1" dirty="0"/>
          </a:p>
        </p:txBody>
      </p:sp>
      <p:sp>
        <p:nvSpPr>
          <p:cNvPr id="3" name="内容占位符 2"/>
          <p:cNvSpPr>
            <a:spLocks noGrp="1"/>
          </p:cNvSpPr>
          <p:nvPr>
            <p:ph idx="1"/>
          </p:nvPr>
        </p:nvSpPr>
        <p:spPr/>
        <p:txBody>
          <a:bodyPr>
            <a:normAutofit/>
          </a:bodyPr>
          <a:lstStyle/>
          <a:p>
            <a:r>
              <a:rPr lang="zh-CN" altLang="en-US" dirty="0" smtClean="0"/>
              <a:t>不可预测。</a:t>
            </a:r>
            <a:endParaRPr lang="en-US" altLang="zh-CN" dirty="0" smtClean="0"/>
          </a:p>
          <a:p>
            <a:r>
              <a:rPr lang="zh-CN" altLang="en-US" dirty="0" smtClean="0"/>
              <a:t>不可压缩。</a:t>
            </a:r>
            <a:endParaRPr lang="en-US" altLang="zh-CN" dirty="0" smtClean="0"/>
          </a:p>
          <a:p>
            <a:r>
              <a:rPr lang="zh-CN" altLang="en-US" dirty="0" smtClean="0"/>
              <a:t>能通过统计学上的检测。</a:t>
            </a:r>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572164"/>
          </a:xfrm>
        </p:spPr>
        <p:txBody>
          <a:bodyPr>
            <a:normAutofit/>
          </a:bodyPr>
          <a:lstStyle/>
          <a:p>
            <a:r>
              <a:rPr lang="zh-CN" altLang="zh-CN" dirty="0" smtClean="0">
                <a:hlinkClick r:id="rId2" action="ppaction://hlinksldjump"/>
              </a:rPr>
              <a:t>定理</a:t>
            </a:r>
            <a:r>
              <a:rPr lang="en-US" altLang="zh-CN" dirty="0" smtClean="0">
                <a:hlinkClick r:id="rId2" action="ppaction://hlinksldjump"/>
              </a:rPr>
              <a:t>4.5 </a:t>
            </a:r>
            <a:r>
              <a:rPr lang="zh-CN" altLang="zh-CN" dirty="0" smtClean="0"/>
              <a:t>任何包括初等数论可递归公理化的协调</a:t>
            </a:r>
            <a:r>
              <a:rPr lang="en-US" altLang="zh-CN" dirty="0" smtClean="0"/>
              <a:t>FAS</a:t>
            </a:r>
            <a:r>
              <a:rPr lang="zh-CN" altLang="zh-CN" dirty="0" smtClean="0"/>
              <a:t>只能判定</a:t>
            </a:r>
            <a:r>
              <a:rPr lang="en-US" altLang="zh-CN" dirty="0" smtClean="0"/>
              <a:t>Ω</a:t>
            </a:r>
            <a:r>
              <a:rPr lang="zh-CN" altLang="zh-CN" dirty="0" smtClean="0"/>
              <a:t>的有穷个元素。</a:t>
            </a:r>
            <a:endParaRPr lang="en-US" altLang="zh-CN" dirty="0" smtClean="0"/>
          </a:p>
          <a:p>
            <a:r>
              <a:rPr lang="zh-CN" altLang="en-US" dirty="0" smtClean="0"/>
              <a:t>定理</a:t>
            </a:r>
            <a:r>
              <a:rPr lang="en-US" altLang="zh-CN" dirty="0" smtClean="0"/>
              <a:t>4.6 </a:t>
            </a:r>
            <a:r>
              <a:rPr lang="zh-CN" altLang="en-US" dirty="0" smtClean="0"/>
              <a:t>对于</a:t>
            </a:r>
            <a:r>
              <a:rPr lang="en-US" altLang="zh-CN" dirty="0" smtClean="0"/>
              <a:t>i≥0</a:t>
            </a:r>
            <a:r>
              <a:rPr lang="zh-CN" altLang="en-US" dirty="0" smtClean="0"/>
              <a:t>，考虑</a:t>
            </a:r>
            <a:r>
              <a:rPr lang="en-US" altLang="zh-CN" dirty="0" err="1" smtClean="0"/>
              <a:t>r.e</a:t>
            </a:r>
            <a:r>
              <a:rPr lang="en-US" altLang="zh-CN" dirty="0" smtClean="0"/>
              <a:t>.</a:t>
            </a:r>
            <a:r>
              <a:rPr lang="zh-CN" altLang="en-US" dirty="0" smtClean="0"/>
              <a:t>随机实数</a:t>
            </a:r>
            <a:r>
              <a:rPr lang="el-GR" altLang="zh-CN" dirty="0" smtClean="0"/>
              <a:t>α=0.</a:t>
            </a:r>
            <a:r>
              <a:rPr lang="en-US" altLang="zh-CN" dirty="0" smtClean="0"/>
              <a:t>a</a:t>
            </a:r>
            <a:r>
              <a:rPr lang="en-US" altLang="zh-CN" baseline="-25000" dirty="0" smtClean="0"/>
              <a:t>0</a:t>
            </a:r>
            <a:r>
              <a:rPr lang="en-US" altLang="zh-CN" dirty="0" smtClean="0"/>
              <a:t>a</a:t>
            </a:r>
            <a:r>
              <a:rPr lang="en-US" altLang="zh-CN" baseline="-25000" dirty="0" smtClean="0"/>
              <a:t>1</a:t>
            </a:r>
            <a:r>
              <a:rPr lang="en-US" altLang="zh-CN" dirty="0" smtClean="0"/>
              <a:t>a</a:t>
            </a:r>
            <a:r>
              <a:rPr lang="en-US" altLang="zh-CN" baseline="-25000" dirty="0" smtClean="0"/>
              <a:t>2</a:t>
            </a:r>
            <a:r>
              <a:rPr lang="en-US" altLang="zh-CN" dirty="0" smtClean="0"/>
              <a:t>…a</a:t>
            </a:r>
            <a:r>
              <a:rPr lang="en-US" altLang="zh-CN" baseline="-25000" dirty="0" smtClean="0"/>
              <a:t>i-1</a:t>
            </a:r>
            <a:r>
              <a:rPr lang="en-US" altLang="zh-CN" dirty="0" smtClean="0"/>
              <a:t>a</a:t>
            </a:r>
            <a:r>
              <a:rPr lang="en-US" altLang="zh-CN" baseline="-25000" dirty="0" smtClean="0"/>
              <a:t>i</a:t>
            </a:r>
            <a:r>
              <a:rPr lang="en-US" altLang="zh-CN" dirty="0" smtClean="0"/>
              <a:t>a</a:t>
            </a:r>
            <a:r>
              <a:rPr lang="en-US" altLang="zh-CN" baseline="-25000" dirty="0" smtClean="0"/>
              <a:t>i+1</a:t>
            </a:r>
            <a:r>
              <a:rPr lang="en-US" altLang="zh-CN" dirty="0" smtClean="0"/>
              <a:t>…</a:t>
            </a:r>
            <a:r>
              <a:rPr lang="zh-CN" altLang="en-US" dirty="0" smtClean="0"/>
              <a:t>其中</a:t>
            </a:r>
            <a:r>
              <a:rPr lang="en-US" altLang="zh-CN" dirty="0" smtClean="0"/>
              <a:t>a</a:t>
            </a:r>
            <a:r>
              <a:rPr lang="en-US" altLang="zh-CN" baseline="-25000" dirty="0" smtClean="0"/>
              <a:t>0</a:t>
            </a:r>
            <a:r>
              <a:rPr lang="en-US" altLang="zh-CN" dirty="0" smtClean="0"/>
              <a:t>=a</a:t>
            </a:r>
            <a:r>
              <a:rPr lang="en-US" altLang="zh-CN" baseline="-25000" dirty="0" smtClean="0"/>
              <a:t>1</a:t>
            </a:r>
            <a:r>
              <a:rPr lang="en-US" altLang="zh-CN" dirty="0" smtClean="0"/>
              <a:t>=a</a:t>
            </a:r>
            <a:r>
              <a:rPr lang="en-US" altLang="zh-CN" baseline="-25000" dirty="0" smtClean="0"/>
              <a:t>2</a:t>
            </a:r>
            <a:r>
              <a:rPr lang="en-US" altLang="zh-CN" dirty="0" smtClean="0"/>
              <a:t>…=a</a:t>
            </a:r>
            <a:r>
              <a:rPr lang="en-US" altLang="zh-CN" baseline="-25000" dirty="0" smtClean="0"/>
              <a:t>i-1</a:t>
            </a:r>
            <a:r>
              <a:rPr lang="en-US" altLang="zh-CN" dirty="0" smtClean="0"/>
              <a:t>=1</a:t>
            </a:r>
            <a:r>
              <a:rPr lang="zh-CN" altLang="en-US" dirty="0" smtClean="0"/>
              <a:t>，</a:t>
            </a:r>
            <a:r>
              <a:rPr lang="en-US" altLang="zh-CN" dirty="0" err="1" smtClean="0"/>
              <a:t>a</a:t>
            </a:r>
            <a:r>
              <a:rPr lang="en-US" altLang="zh-CN" baseline="-25000" dirty="0" err="1" smtClean="0"/>
              <a:t>i</a:t>
            </a:r>
            <a:r>
              <a:rPr lang="en-US" altLang="zh-CN" dirty="0" smtClean="0"/>
              <a:t>=0</a:t>
            </a:r>
            <a:r>
              <a:rPr lang="zh-CN" altLang="en-US" dirty="0" smtClean="0"/>
              <a:t>。可以能行的构造通用</a:t>
            </a:r>
            <a:r>
              <a:rPr lang="en-US" altLang="zh-CN" dirty="0" err="1" smtClean="0"/>
              <a:t>Chaitin</a:t>
            </a:r>
            <a:r>
              <a:rPr lang="zh-CN" altLang="en-US" dirty="0" smtClean="0"/>
              <a:t>机</a:t>
            </a:r>
            <a:r>
              <a:rPr lang="en-US" altLang="zh-CN" dirty="0" smtClean="0"/>
              <a:t>U</a:t>
            </a:r>
            <a:r>
              <a:rPr lang="zh-CN" altLang="en-US" dirty="0" smtClean="0"/>
              <a:t>（依赖于</a:t>
            </a:r>
            <a:r>
              <a:rPr lang="en-US" altLang="zh-CN" dirty="0" smtClean="0"/>
              <a:t>ZFC</a:t>
            </a:r>
            <a:r>
              <a:rPr lang="zh-CN" altLang="en-US" dirty="0" smtClean="0"/>
              <a:t>和</a:t>
            </a:r>
            <a:r>
              <a:rPr lang="el-GR" altLang="zh-CN" dirty="0" smtClean="0"/>
              <a:t>α</a:t>
            </a:r>
            <a:r>
              <a:rPr lang="zh-CN" altLang="el-GR" dirty="0" smtClean="0"/>
              <a:t>）</a:t>
            </a:r>
            <a:r>
              <a:rPr lang="zh-CN" altLang="en-US" dirty="0" smtClean="0"/>
              <a:t>满足如下条件：</a:t>
            </a:r>
          </a:p>
          <a:p>
            <a:pPr>
              <a:buNone/>
            </a:pPr>
            <a:r>
              <a:rPr lang="zh-CN" altLang="en-US" dirty="0" smtClean="0"/>
              <a:t>    </a:t>
            </a:r>
            <a:r>
              <a:rPr lang="en-US" altLang="zh-CN" dirty="0" smtClean="0"/>
              <a:t>1.</a:t>
            </a:r>
            <a:r>
              <a:rPr lang="zh-CN" altLang="en-US" dirty="0" smtClean="0"/>
              <a:t>在</a:t>
            </a:r>
            <a:r>
              <a:rPr lang="en-US" altLang="zh-CN" dirty="0" smtClean="0"/>
              <a:t>PA</a:t>
            </a:r>
            <a:r>
              <a:rPr lang="zh-CN" altLang="en-US" dirty="0" smtClean="0"/>
              <a:t>内可证明</a:t>
            </a:r>
            <a:r>
              <a:rPr lang="en-US" altLang="zh-CN" dirty="0" smtClean="0"/>
              <a:t>U</a:t>
            </a:r>
            <a:r>
              <a:rPr lang="zh-CN" altLang="en-US" dirty="0" smtClean="0"/>
              <a:t>的通用性。</a:t>
            </a:r>
          </a:p>
          <a:p>
            <a:pPr>
              <a:buNone/>
            </a:pPr>
            <a:r>
              <a:rPr lang="zh-CN" altLang="en-US" dirty="0" smtClean="0"/>
              <a:t>    </a:t>
            </a:r>
            <a:r>
              <a:rPr lang="en-US" altLang="zh-CN" dirty="0" smtClean="0"/>
              <a:t>2.ZFC</a:t>
            </a:r>
            <a:r>
              <a:rPr lang="zh-CN" altLang="en-US" dirty="0" smtClean="0"/>
              <a:t>只能判定</a:t>
            </a:r>
            <a:r>
              <a:rPr lang="el-GR" altLang="zh-CN" dirty="0" smtClean="0"/>
              <a:t>Ω</a:t>
            </a:r>
            <a:r>
              <a:rPr lang="en-US" altLang="zh-CN" baseline="-25000" dirty="0" smtClean="0"/>
              <a:t>U</a:t>
            </a:r>
            <a:r>
              <a:rPr lang="zh-CN" altLang="en-US" dirty="0" smtClean="0"/>
              <a:t>的前</a:t>
            </a:r>
            <a:r>
              <a:rPr lang="en-US" altLang="zh-CN" dirty="0" err="1" smtClean="0"/>
              <a:t>i</a:t>
            </a:r>
            <a:r>
              <a:rPr lang="zh-CN" altLang="en-US" dirty="0" smtClean="0"/>
              <a:t>项。</a:t>
            </a:r>
          </a:p>
          <a:p>
            <a:pPr>
              <a:buNone/>
            </a:pPr>
            <a:r>
              <a:rPr lang="zh-CN" altLang="en-US" dirty="0" smtClean="0"/>
              <a:t>    </a:t>
            </a:r>
            <a:r>
              <a:rPr lang="en-US" altLang="zh-CN" dirty="0" smtClean="0"/>
              <a:t>3. </a:t>
            </a:r>
            <a:r>
              <a:rPr lang="el-GR" altLang="zh-CN" dirty="0" smtClean="0"/>
              <a:t>α=Ω</a:t>
            </a:r>
            <a:r>
              <a:rPr lang="en-US" altLang="zh-CN" baseline="-25000" dirty="0" smtClean="0"/>
              <a:t>U</a:t>
            </a:r>
          </a:p>
          <a:p>
            <a:pPr>
              <a:buNone/>
            </a:pPr>
            <a:r>
              <a:rPr lang="en-US" altLang="zh-CN" dirty="0" smtClean="0"/>
              <a:t>    </a:t>
            </a:r>
            <a:r>
              <a:rPr lang="zh-CN" altLang="en-US" dirty="0" smtClean="0"/>
              <a:t>注：取</a:t>
            </a:r>
            <a:r>
              <a:rPr lang="en-US" altLang="zh-CN" dirty="0" err="1" smtClean="0"/>
              <a:t>i</a:t>
            </a:r>
            <a:r>
              <a:rPr lang="en-US" altLang="zh-CN" dirty="0" smtClean="0"/>
              <a:t>=0</a:t>
            </a:r>
            <a:r>
              <a:rPr lang="zh-CN" altLang="en-US" dirty="0" smtClean="0"/>
              <a:t>，则</a:t>
            </a:r>
            <a:r>
              <a:rPr lang="en-US" altLang="zh-CN" dirty="0" smtClean="0"/>
              <a:t>ZFC</a:t>
            </a:r>
            <a:r>
              <a:rPr lang="zh-CN" altLang="en-US" dirty="0" smtClean="0"/>
              <a:t>不能判定</a:t>
            </a:r>
            <a:r>
              <a:rPr lang="el-GR" altLang="zh-CN" dirty="0" smtClean="0"/>
              <a:t>Ω</a:t>
            </a:r>
            <a:r>
              <a:rPr lang="en-US" altLang="zh-CN" baseline="-25000" dirty="0" smtClean="0"/>
              <a:t>U</a:t>
            </a:r>
            <a:r>
              <a:rPr lang="zh-CN" altLang="en-US" dirty="0" smtClean="0"/>
              <a:t>的任何项。</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20</a:t>
            </a:fld>
            <a:endParaRPr lang="zh-CN" altLang="en-US"/>
          </a:p>
        </p:txBody>
      </p:sp>
    </p:spTree>
  </p:cSld>
  <p:clrMapOvr>
    <a:masterClrMapping/>
  </p:clrMapOvr>
  <p:transition>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lstStyle/>
          <a:p>
            <a:r>
              <a:rPr lang="zh-CN" altLang="zh-CN" dirty="0" smtClean="0"/>
              <a:t>综合定理</a:t>
            </a:r>
            <a:r>
              <a:rPr lang="en-US" altLang="zh-CN" dirty="0" smtClean="0">
                <a:hlinkClick r:id="rId2" action="ppaction://hlinksldjump"/>
              </a:rPr>
              <a:t>4.3</a:t>
            </a:r>
            <a:r>
              <a:rPr lang="zh-CN" altLang="zh-CN" dirty="0" smtClean="0"/>
              <a:t>、</a:t>
            </a:r>
            <a:r>
              <a:rPr lang="en-US" altLang="zh-CN" dirty="0" smtClean="0">
                <a:hlinkClick r:id="rId3" action="ppaction://hlinksldjump"/>
              </a:rPr>
              <a:t>4.5</a:t>
            </a:r>
            <a:r>
              <a:rPr lang="zh-CN" altLang="zh-CN" dirty="0" smtClean="0"/>
              <a:t>，任何形式理论只能对有穷多个</a:t>
            </a:r>
            <a:r>
              <a:rPr lang="en-US" altLang="zh-CN" dirty="0" smtClean="0"/>
              <a:t>n</a:t>
            </a:r>
            <a:r>
              <a:rPr lang="zh-CN" altLang="zh-CN" dirty="0" smtClean="0"/>
              <a:t>确定丢番图方程</a:t>
            </a:r>
            <a:r>
              <a:rPr lang="en-US" altLang="zh-CN" dirty="0" smtClean="0"/>
              <a:t>A(n,x</a:t>
            </a:r>
            <a:r>
              <a:rPr lang="en-US" altLang="zh-CN" baseline="-25000" dirty="0" smtClean="0"/>
              <a:t>1</a:t>
            </a:r>
            <a:r>
              <a:rPr lang="en-US" altLang="zh-CN" dirty="0" smtClean="0"/>
              <a:t>,x</a:t>
            </a:r>
            <a:r>
              <a:rPr lang="en-US" altLang="zh-CN" baseline="-25000" dirty="0" smtClean="0"/>
              <a:t>2</a:t>
            </a:r>
            <a:r>
              <a:rPr lang="en-US" altLang="zh-CN" dirty="0" smtClean="0"/>
              <a:t>,……</a:t>
            </a:r>
            <a:r>
              <a:rPr lang="en-US" altLang="zh-CN" dirty="0" err="1" smtClean="0"/>
              <a:t>x</a:t>
            </a:r>
            <a:r>
              <a:rPr lang="en-US" altLang="zh-CN" baseline="-25000" dirty="0" err="1" smtClean="0"/>
              <a:t>m</a:t>
            </a:r>
            <a:r>
              <a:rPr lang="en-US" altLang="zh-CN" dirty="0" smtClean="0"/>
              <a:t>)=0</a:t>
            </a:r>
            <a:r>
              <a:rPr lang="zh-CN" altLang="zh-CN" dirty="0" smtClean="0"/>
              <a:t>是有有穷解还是无穷解。</a:t>
            </a:r>
          </a:p>
          <a:p>
            <a:r>
              <a:rPr lang="zh-CN" altLang="zh-CN" dirty="0" smtClean="0"/>
              <a:t>由</a:t>
            </a:r>
            <a:r>
              <a:rPr lang="zh-CN" altLang="zh-CN" dirty="0" smtClean="0">
                <a:hlinkClick r:id="rId4" action="ppaction://hlinksldjump"/>
              </a:rPr>
              <a:t>定理</a:t>
            </a:r>
            <a:r>
              <a:rPr lang="en-US" altLang="zh-CN" dirty="0" smtClean="0">
                <a:hlinkClick r:id="rId4" action="ppaction://hlinksldjump"/>
              </a:rPr>
              <a:t>4.1</a:t>
            </a:r>
            <a:r>
              <a:rPr lang="zh-CN" altLang="zh-CN" dirty="0" smtClean="0"/>
              <a:t>，假如给定了</a:t>
            </a:r>
            <a:r>
              <a:rPr lang="en-US" altLang="zh-CN" dirty="0" smtClean="0"/>
              <a:t>Ω</a:t>
            </a:r>
            <a:r>
              <a:rPr lang="en-US" altLang="zh-CN" baseline="-25000" dirty="0" smtClean="0"/>
              <a:t>10000</a:t>
            </a:r>
            <a:r>
              <a:rPr lang="zh-CN" altLang="zh-CN" dirty="0" smtClean="0"/>
              <a:t>，那么长度短于</a:t>
            </a:r>
            <a:r>
              <a:rPr lang="en-US" altLang="zh-CN" dirty="0" smtClean="0"/>
              <a:t>10000</a:t>
            </a:r>
            <a:r>
              <a:rPr lang="zh-CN" altLang="zh-CN" dirty="0" smtClean="0"/>
              <a:t>的程序的停机问题将得到解决，事实上，这些程序将包括为费马大定理、哥德巴赫猜想、黎曼假设等重要命题寻找反例的程序！对任意的</a:t>
            </a:r>
            <a:r>
              <a:rPr lang="en-US" altLang="zh-CN" dirty="0" smtClean="0"/>
              <a:t>FAS</a:t>
            </a:r>
            <a:r>
              <a:rPr lang="zh-CN" altLang="zh-CN" dirty="0" smtClean="0"/>
              <a:t>，如果</a:t>
            </a:r>
            <a:r>
              <a:rPr lang="en-US" altLang="zh-CN" dirty="0" smtClean="0"/>
              <a:t>H(FAS)&lt;10000</a:t>
            </a:r>
            <a:r>
              <a:rPr lang="zh-CN" altLang="zh-CN" dirty="0" smtClean="0"/>
              <a:t>，</a:t>
            </a:r>
            <a:r>
              <a:rPr lang="en-US" altLang="zh-CN" dirty="0" smtClean="0"/>
              <a:t>Ω</a:t>
            </a:r>
            <a:r>
              <a:rPr lang="en-US" altLang="zh-CN" baseline="-25000" dirty="0" smtClean="0"/>
              <a:t>10000</a:t>
            </a:r>
            <a:r>
              <a:rPr lang="zh-CN" altLang="zh-CN" dirty="0" smtClean="0"/>
              <a:t>将可以判定任何命题相对于</a:t>
            </a:r>
            <a:r>
              <a:rPr lang="en-US" altLang="zh-CN" dirty="0" smtClean="0"/>
              <a:t>FAS</a:t>
            </a:r>
            <a:r>
              <a:rPr lang="zh-CN" altLang="zh-CN" dirty="0" smtClean="0"/>
              <a:t>可证明、可证伪还是独立。因此，</a:t>
            </a:r>
            <a:r>
              <a:rPr lang="en-US" altLang="zh-CN" dirty="0" smtClean="0"/>
              <a:t>Ω</a:t>
            </a:r>
            <a:r>
              <a:rPr lang="zh-CN" altLang="zh-CN" dirty="0" smtClean="0"/>
              <a:t>可以看作是最聪明的数！一个终极</a:t>
            </a:r>
            <a:r>
              <a:rPr lang="en-US" altLang="zh-CN" dirty="0" smtClean="0"/>
              <a:t>oracle!?</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21</a:t>
            </a:fld>
            <a:endParaRPr lang="zh-CN" altLang="en-US"/>
          </a:p>
        </p:txBody>
      </p:sp>
    </p:spTree>
  </p:cSld>
  <p:clrMapOvr>
    <a:masterClrMapping/>
  </p:clrMapOvr>
  <p:transition>
    <p:spli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五、</a:t>
            </a:r>
            <a:r>
              <a:rPr lang="zh-CN" altLang="zh-CN" b="1" dirty="0" smtClean="0"/>
              <a:t>没用的</a:t>
            </a:r>
            <a:r>
              <a:rPr lang="en-US" altLang="zh-CN" b="1" dirty="0" smtClean="0"/>
              <a:t>Ω</a:t>
            </a:r>
            <a:r>
              <a:rPr lang="zh-CN" altLang="zh-CN" b="1" dirty="0" smtClean="0"/>
              <a:t>与逻辑深度</a:t>
            </a:r>
            <a:endParaRPr lang="zh-CN" altLang="en-US" dirty="0"/>
          </a:p>
        </p:txBody>
      </p:sp>
      <p:sp>
        <p:nvSpPr>
          <p:cNvPr id="3" name="内容占位符 2"/>
          <p:cNvSpPr>
            <a:spLocks noGrp="1"/>
          </p:cNvSpPr>
          <p:nvPr>
            <p:ph idx="1"/>
          </p:nvPr>
        </p:nvSpPr>
        <p:spPr>
          <a:xfrm>
            <a:off x="457200" y="1357298"/>
            <a:ext cx="8229600" cy="4768865"/>
          </a:xfrm>
        </p:spPr>
        <p:txBody>
          <a:bodyPr>
            <a:normAutofit fontScale="92500"/>
          </a:bodyPr>
          <a:lstStyle/>
          <a:p>
            <a:r>
              <a:rPr lang="zh-CN" altLang="zh-CN" dirty="0" smtClean="0"/>
              <a:t>定义：</a:t>
            </a:r>
            <a:r>
              <a:rPr lang="en-US" altLang="zh-CN" dirty="0" smtClean="0"/>
              <a:t>P</a:t>
            </a:r>
            <a:r>
              <a:rPr lang="en-US" altLang="zh-CN" baseline="-25000" dirty="0" smtClean="0"/>
              <a:t>t</a:t>
            </a:r>
            <a:r>
              <a:rPr lang="en-US" altLang="zh-CN" dirty="0" smtClean="0"/>
              <a:t>(x)</a:t>
            </a:r>
            <a:r>
              <a:rPr lang="zh-CN" altLang="zh-CN" dirty="0" smtClean="0"/>
              <a:t>≔</a:t>
            </a:r>
            <a:r>
              <a:rPr lang="en-US" altLang="zh-CN" dirty="0" err="1" smtClean="0"/>
              <a:t>Σ</a:t>
            </a:r>
            <a:r>
              <a:rPr lang="en-US" altLang="zh-CN" baseline="-25000" dirty="0" err="1" smtClean="0"/>
              <a:t>Ut</a:t>
            </a:r>
            <a:r>
              <a:rPr lang="en-US" altLang="zh-CN" baseline="-25000" dirty="0" smtClean="0"/>
              <a:t>(p)=x</a:t>
            </a:r>
            <a:r>
              <a:rPr lang="en-US" altLang="zh-CN" dirty="0" smtClean="0"/>
              <a:t>2</a:t>
            </a:r>
            <a:r>
              <a:rPr lang="en-US" altLang="zh-CN" baseline="30000" dirty="0" smtClean="0"/>
              <a:t>-|p|</a:t>
            </a:r>
            <a:r>
              <a:rPr lang="en-US" altLang="zh-CN" dirty="0" smtClean="0"/>
              <a:t>  </a:t>
            </a:r>
            <a:r>
              <a:rPr lang="zh-CN" altLang="zh-CN" dirty="0" smtClean="0"/>
              <a:t>其中</a:t>
            </a:r>
            <a:r>
              <a:rPr lang="en-US" altLang="zh-CN" dirty="0" err="1" smtClean="0"/>
              <a:t>Ut</a:t>
            </a:r>
            <a:r>
              <a:rPr lang="en-US" altLang="zh-CN" dirty="0" smtClean="0"/>
              <a:t>(p)=x</a:t>
            </a:r>
            <a:r>
              <a:rPr lang="zh-CN" altLang="zh-CN" dirty="0" smtClean="0"/>
              <a:t>意味着</a:t>
            </a:r>
            <a:r>
              <a:rPr lang="en-US" altLang="zh-CN" dirty="0" smtClean="0"/>
              <a:t>U</a:t>
            </a:r>
            <a:r>
              <a:rPr lang="zh-CN" altLang="zh-CN" dirty="0" smtClean="0"/>
              <a:t>在</a:t>
            </a:r>
            <a:r>
              <a:rPr lang="en-US" altLang="zh-CN" dirty="0" smtClean="0"/>
              <a:t>t</a:t>
            </a:r>
            <a:r>
              <a:rPr lang="zh-CN" altLang="zh-CN" dirty="0" smtClean="0"/>
              <a:t>步内计算出</a:t>
            </a:r>
            <a:r>
              <a:rPr lang="en-US" altLang="zh-CN" dirty="0" smtClean="0"/>
              <a:t>x</a:t>
            </a:r>
            <a:r>
              <a:rPr lang="zh-CN" altLang="zh-CN" dirty="0" smtClean="0"/>
              <a:t>并停机。</a:t>
            </a:r>
          </a:p>
          <a:p>
            <a:r>
              <a:rPr lang="zh-CN" altLang="zh-CN" dirty="0" smtClean="0"/>
              <a:t>定义：在程度</a:t>
            </a:r>
            <a:r>
              <a:rPr lang="en-US" altLang="zh-CN" dirty="0" smtClean="0"/>
              <a:t>ϵ=2</a:t>
            </a:r>
            <a:r>
              <a:rPr lang="en-US" altLang="zh-CN" baseline="30000" dirty="0" smtClean="0"/>
              <a:t>-b</a:t>
            </a:r>
            <a:r>
              <a:rPr lang="zh-CN" altLang="zh-CN" dirty="0" smtClean="0"/>
              <a:t>下，</a:t>
            </a:r>
            <a:r>
              <a:rPr lang="en-US" altLang="zh-CN" dirty="0" smtClean="0"/>
              <a:t>x</a:t>
            </a:r>
            <a:r>
              <a:rPr lang="zh-CN" altLang="zh-CN" dirty="0" smtClean="0"/>
              <a:t>的深度为：</a:t>
            </a:r>
          </a:p>
          <a:p>
            <a:pPr>
              <a:buNone/>
            </a:pPr>
            <a:r>
              <a:rPr lang="en-US" altLang="zh-CN" dirty="0" smtClean="0"/>
              <a:t>    depth</a:t>
            </a:r>
            <a:r>
              <a:rPr lang="en-US" altLang="zh-CN" baseline="-25000" dirty="0" smtClean="0"/>
              <a:t>ϵ</a:t>
            </a:r>
            <a:r>
              <a:rPr lang="en-US" altLang="zh-CN" dirty="0" smtClean="0"/>
              <a:t>(x)</a:t>
            </a:r>
            <a:r>
              <a:rPr lang="zh-CN" altLang="zh-CN" dirty="0" smtClean="0"/>
              <a:t>≔</a:t>
            </a:r>
            <a:r>
              <a:rPr lang="en-US" altLang="zh-CN" dirty="0" smtClean="0"/>
              <a:t>min{t:P</a:t>
            </a:r>
            <a:r>
              <a:rPr lang="en-US" altLang="zh-CN" baseline="-25000" dirty="0" smtClean="0"/>
              <a:t>t</a:t>
            </a:r>
            <a:r>
              <a:rPr lang="en-US" altLang="zh-CN" dirty="0" smtClean="0"/>
              <a:t>(x)/P(x)≥ϵ}</a:t>
            </a:r>
            <a:endParaRPr lang="zh-CN" altLang="zh-CN" dirty="0" smtClean="0"/>
          </a:p>
          <a:p>
            <a:r>
              <a:rPr lang="en-US" altLang="zh-CN" dirty="0" smtClean="0"/>
              <a:t>x</a:t>
            </a:r>
            <a:r>
              <a:rPr lang="zh-CN" altLang="zh-CN" dirty="0" smtClean="0"/>
              <a:t>是</a:t>
            </a:r>
            <a:r>
              <a:rPr lang="en-US" altLang="zh-CN" dirty="0" smtClean="0"/>
              <a:t>(</a:t>
            </a:r>
            <a:r>
              <a:rPr lang="en-US" altLang="zh-CN" dirty="0" err="1" smtClean="0"/>
              <a:t>d,b</a:t>
            </a:r>
            <a:r>
              <a:rPr lang="en-US" altLang="zh-CN" dirty="0" smtClean="0"/>
              <a:t>)-</a:t>
            </a:r>
            <a:r>
              <a:rPr lang="zh-CN" altLang="zh-CN" dirty="0" smtClean="0"/>
              <a:t>深的，如果</a:t>
            </a:r>
            <a:r>
              <a:rPr lang="en-US" altLang="zh-CN" dirty="0" smtClean="0"/>
              <a:t>d= depth</a:t>
            </a:r>
            <a:r>
              <a:rPr lang="en-US" altLang="zh-CN" baseline="-25000" dirty="0" smtClean="0"/>
              <a:t>ϵ</a:t>
            </a:r>
            <a:r>
              <a:rPr lang="en-US" altLang="zh-CN" dirty="0" smtClean="0"/>
              <a:t>(x)</a:t>
            </a:r>
            <a:r>
              <a:rPr lang="zh-CN" altLang="zh-CN" dirty="0" smtClean="0"/>
              <a:t>，</a:t>
            </a:r>
            <a:r>
              <a:rPr lang="en-US" altLang="zh-CN" dirty="0" smtClean="0"/>
              <a:t>ϵ=2</a:t>
            </a:r>
            <a:r>
              <a:rPr lang="en-US" altLang="zh-CN" baseline="30000" dirty="0" smtClean="0"/>
              <a:t>-b</a:t>
            </a:r>
            <a:r>
              <a:rPr lang="zh-CN" altLang="zh-CN" dirty="0" smtClean="0"/>
              <a:t>。</a:t>
            </a:r>
          </a:p>
          <a:p>
            <a:r>
              <a:rPr lang="zh-CN" altLang="zh-CN" dirty="0" smtClean="0"/>
              <a:t>定义</a:t>
            </a:r>
            <a:r>
              <a:rPr lang="en-US" altLang="zh-CN" dirty="0" smtClean="0"/>
              <a:t>x</a:t>
            </a:r>
            <a:r>
              <a:rPr lang="zh-CN" altLang="zh-CN" dirty="0" smtClean="0"/>
              <a:t>是</a:t>
            </a:r>
            <a:r>
              <a:rPr lang="en-US" altLang="zh-CN" dirty="0" smtClean="0"/>
              <a:t>b-</a:t>
            </a:r>
            <a:r>
              <a:rPr lang="zh-CN" altLang="zh-CN" dirty="0" smtClean="0"/>
              <a:t>可压缩的，如果</a:t>
            </a:r>
            <a:r>
              <a:rPr lang="en-US" altLang="zh-CN" dirty="0" smtClean="0"/>
              <a:t>|x</a:t>
            </a:r>
            <a:r>
              <a:rPr lang="zh-CN" altLang="zh-CN" baseline="30000" dirty="0" smtClean="0"/>
              <a:t>⋆</a:t>
            </a:r>
            <a:r>
              <a:rPr lang="en-US" altLang="zh-CN" dirty="0" smtClean="0"/>
              <a:t>|≤|x|-b</a:t>
            </a:r>
            <a:r>
              <a:rPr lang="zh-CN" altLang="zh-CN" dirty="0" smtClean="0"/>
              <a:t>。否则称</a:t>
            </a:r>
            <a:r>
              <a:rPr lang="en-US" altLang="zh-CN" dirty="0" smtClean="0"/>
              <a:t>x</a:t>
            </a:r>
            <a:r>
              <a:rPr lang="zh-CN" altLang="zh-CN" dirty="0" smtClean="0"/>
              <a:t>是</a:t>
            </a:r>
            <a:r>
              <a:rPr lang="en-US" altLang="zh-CN" dirty="0" smtClean="0"/>
              <a:t>b-</a:t>
            </a:r>
            <a:r>
              <a:rPr lang="zh-CN" altLang="zh-CN" dirty="0" smtClean="0"/>
              <a:t>不可压缩的。</a:t>
            </a:r>
          </a:p>
          <a:p>
            <a:r>
              <a:rPr lang="zh-CN" altLang="en-US" dirty="0" smtClean="0"/>
              <a:t>若</a:t>
            </a:r>
            <a:r>
              <a:rPr lang="en-US" altLang="zh-CN" dirty="0" smtClean="0"/>
              <a:t>x-(</a:t>
            </a:r>
            <a:r>
              <a:rPr lang="en-US" altLang="zh-CN" dirty="0" err="1" smtClean="0"/>
              <a:t>d,b</a:t>
            </a:r>
            <a:r>
              <a:rPr lang="en-US" altLang="zh-CN" dirty="0" smtClean="0"/>
              <a:t>)</a:t>
            </a:r>
            <a:r>
              <a:rPr lang="zh-CN" altLang="zh-CN" dirty="0" smtClean="0"/>
              <a:t>深，则</a:t>
            </a:r>
            <a:r>
              <a:rPr lang="en-US" altLang="zh-CN" dirty="0" smtClean="0"/>
              <a:t>x</a:t>
            </a:r>
            <a:r>
              <a:rPr lang="zh-CN" altLang="zh-CN" dirty="0" smtClean="0"/>
              <a:t>的算法概率中大约</a:t>
            </a:r>
            <a:r>
              <a:rPr lang="en-US" altLang="zh-CN" dirty="0" smtClean="0"/>
              <a:t>1/2</a:t>
            </a:r>
            <a:r>
              <a:rPr lang="en-US" altLang="zh-CN" baseline="30000" dirty="0" smtClean="0"/>
              <a:t>b±δ</a:t>
            </a:r>
            <a:r>
              <a:rPr lang="zh-CN" altLang="zh-CN" dirty="0" smtClean="0"/>
              <a:t>的部分（对小的</a:t>
            </a:r>
            <a:r>
              <a:rPr lang="en-US" altLang="zh-CN" dirty="0" smtClean="0"/>
              <a:t>δ</a:t>
            </a:r>
            <a:r>
              <a:rPr lang="zh-CN" altLang="zh-CN" dirty="0" smtClean="0"/>
              <a:t>）来自在</a:t>
            </a:r>
            <a:r>
              <a:rPr lang="en-US" altLang="zh-CN" dirty="0" smtClean="0"/>
              <a:t>d</a:t>
            </a:r>
            <a:r>
              <a:rPr lang="zh-CN" altLang="zh-CN" dirty="0" smtClean="0"/>
              <a:t>步内运行的程序。</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22</a:t>
            </a:fld>
            <a:endParaRPr lang="zh-CN" altLang="en-US"/>
          </a:p>
        </p:txBody>
      </p:sp>
    </p:spTree>
  </p:cSld>
  <p:clrMapOvr>
    <a:masterClrMapping/>
  </p:clrMapOvr>
  <p:transition>
    <p:blind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428604"/>
            <a:ext cx="9144000" cy="6000792"/>
          </a:xfrm>
        </p:spPr>
        <p:txBody>
          <a:bodyPr>
            <a:normAutofit fontScale="92500"/>
          </a:bodyPr>
          <a:lstStyle/>
          <a:p>
            <a:r>
              <a:rPr lang="zh-CN" altLang="zh-CN" dirty="0" smtClean="0"/>
              <a:t>定理</a:t>
            </a:r>
            <a:r>
              <a:rPr lang="en-US" altLang="zh-CN" dirty="0" smtClean="0"/>
              <a:t>5.1 </a:t>
            </a:r>
            <a:r>
              <a:rPr lang="zh-CN" altLang="zh-CN" dirty="0" smtClean="0"/>
              <a:t>串</a:t>
            </a:r>
            <a:r>
              <a:rPr lang="en-US" altLang="zh-CN" dirty="0" smtClean="0"/>
              <a:t>x</a:t>
            </a:r>
            <a:r>
              <a:rPr lang="zh-CN" altLang="zh-CN" dirty="0" smtClean="0"/>
              <a:t>（大约）是</a:t>
            </a:r>
            <a:r>
              <a:rPr lang="en-US" altLang="zh-CN" dirty="0" smtClean="0"/>
              <a:t>(</a:t>
            </a:r>
            <a:r>
              <a:rPr lang="en-US" altLang="zh-CN" dirty="0" err="1" smtClean="0"/>
              <a:t>d,b</a:t>
            </a:r>
            <a:r>
              <a:rPr lang="en-US" altLang="zh-CN" dirty="0" smtClean="0"/>
              <a:t>)-</a:t>
            </a:r>
            <a:r>
              <a:rPr lang="zh-CN" altLang="zh-CN" dirty="0" smtClean="0"/>
              <a:t>深的，当且仅当</a:t>
            </a:r>
            <a:r>
              <a:rPr lang="en-US" altLang="zh-CN" dirty="0" smtClean="0"/>
              <a:t>d</a:t>
            </a:r>
            <a:r>
              <a:rPr lang="zh-CN" altLang="zh-CN" dirty="0" smtClean="0"/>
              <a:t>是打印出</a:t>
            </a:r>
            <a:r>
              <a:rPr lang="en-US" altLang="zh-CN" dirty="0" smtClean="0"/>
              <a:t>x</a:t>
            </a:r>
            <a:r>
              <a:rPr lang="zh-CN" altLang="zh-CN" dirty="0" smtClean="0"/>
              <a:t>的任何</a:t>
            </a:r>
            <a:r>
              <a:rPr lang="en-US" altLang="zh-CN" dirty="0" smtClean="0"/>
              <a:t>b-</a:t>
            </a:r>
            <a:r>
              <a:rPr lang="zh-CN" altLang="zh-CN" dirty="0" smtClean="0"/>
              <a:t>不可压缩的程序所需的最短时间。</a:t>
            </a:r>
          </a:p>
          <a:p>
            <a:r>
              <a:rPr lang="zh-CN" altLang="en-US" dirty="0" smtClean="0"/>
              <a:t>若</a:t>
            </a:r>
            <a:r>
              <a:rPr lang="en-US" altLang="zh-CN" dirty="0" smtClean="0"/>
              <a:t>x</a:t>
            </a:r>
            <a:r>
              <a:rPr lang="zh-CN" altLang="zh-CN" dirty="0" smtClean="0"/>
              <a:t>是</a:t>
            </a:r>
            <a:r>
              <a:rPr lang="en-US" altLang="zh-CN" dirty="0" smtClean="0"/>
              <a:t>(</a:t>
            </a:r>
            <a:r>
              <a:rPr lang="en-US" altLang="zh-CN" dirty="0" err="1" smtClean="0"/>
              <a:t>d,b</a:t>
            </a:r>
            <a:r>
              <a:rPr lang="en-US" altLang="zh-CN" dirty="0" smtClean="0"/>
              <a:t>)</a:t>
            </a:r>
            <a:r>
              <a:rPr lang="zh-CN" altLang="zh-CN" dirty="0" smtClean="0"/>
              <a:t>深的，则</a:t>
            </a:r>
            <a:r>
              <a:rPr lang="en-US" altLang="zh-CN" dirty="0" smtClean="0"/>
              <a:t>U</a:t>
            </a:r>
            <a:r>
              <a:rPr lang="zh-CN" altLang="zh-CN" dirty="0" smtClean="0"/>
              <a:t>至少需要</a:t>
            </a:r>
            <a:r>
              <a:rPr lang="en-US" altLang="zh-CN" dirty="0" smtClean="0"/>
              <a:t>d</a:t>
            </a:r>
            <a:r>
              <a:rPr lang="zh-CN" altLang="zh-CN" dirty="0" smtClean="0"/>
              <a:t>步从</a:t>
            </a:r>
            <a:r>
              <a:rPr lang="en-US" altLang="zh-CN" dirty="0" smtClean="0"/>
              <a:t>x</a:t>
            </a:r>
            <a:r>
              <a:rPr lang="zh-CN" altLang="zh-CN" baseline="30000" dirty="0" smtClean="0"/>
              <a:t>⋆</a:t>
            </a:r>
            <a:r>
              <a:rPr lang="zh-CN" altLang="zh-CN" dirty="0" smtClean="0"/>
              <a:t>中计算出</a:t>
            </a:r>
            <a:r>
              <a:rPr lang="en-US" altLang="zh-CN" dirty="0" smtClean="0"/>
              <a:t>x</a:t>
            </a:r>
            <a:r>
              <a:rPr lang="zh-CN" altLang="zh-CN" dirty="0" smtClean="0"/>
              <a:t>来。</a:t>
            </a:r>
          </a:p>
          <a:p>
            <a:r>
              <a:rPr lang="zh-CN" altLang="zh-CN" dirty="0" smtClean="0"/>
              <a:t>定义：在任意程度上，</a:t>
            </a:r>
            <a:r>
              <a:rPr lang="en-US" altLang="zh-CN" dirty="0" smtClean="0"/>
              <a:t>x</a:t>
            </a:r>
            <a:r>
              <a:rPr lang="zh-CN" altLang="zh-CN" dirty="0" smtClean="0"/>
              <a:t>是</a:t>
            </a:r>
            <a:r>
              <a:rPr lang="en-US" altLang="zh-CN" dirty="0" smtClean="0"/>
              <a:t>d-</a:t>
            </a:r>
            <a:r>
              <a:rPr lang="zh-CN" altLang="zh-CN" dirty="0" smtClean="0"/>
              <a:t>浅的，如果它的深度不会超过</a:t>
            </a:r>
            <a:r>
              <a:rPr lang="en-US" altLang="zh-CN" dirty="0" smtClean="0"/>
              <a:t>d</a:t>
            </a:r>
            <a:r>
              <a:rPr lang="zh-CN" altLang="zh-CN" dirty="0" smtClean="0"/>
              <a:t>。任何串</a:t>
            </a:r>
            <a:r>
              <a:rPr lang="en-US" altLang="zh-CN" dirty="0" smtClean="0"/>
              <a:t>x</a:t>
            </a:r>
            <a:r>
              <a:rPr lang="zh-CN" altLang="zh-CN" dirty="0" smtClean="0"/>
              <a:t>必须至少要用</a:t>
            </a:r>
            <a:r>
              <a:rPr lang="en-US" altLang="zh-CN" dirty="0" smtClean="0"/>
              <a:t>|x|</a:t>
            </a:r>
            <a:r>
              <a:rPr lang="zh-CN" altLang="zh-CN" dirty="0" smtClean="0"/>
              <a:t>步才能打印出。如果</a:t>
            </a:r>
            <a:r>
              <a:rPr lang="en-US" altLang="zh-CN" dirty="0" smtClean="0"/>
              <a:t>x</a:t>
            </a:r>
            <a:r>
              <a:rPr lang="zh-CN" altLang="zh-CN" dirty="0" smtClean="0"/>
              <a:t>是（</a:t>
            </a:r>
            <a:r>
              <a:rPr lang="en-US" altLang="zh-CN" dirty="0" err="1" smtClean="0"/>
              <a:t>n±Ο</a:t>
            </a:r>
            <a:r>
              <a:rPr lang="en-US" altLang="zh-CN" dirty="0" smtClean="0"/>
              <a:t>(1)</a:t>
            </a:r>
            <a:r>
              <a:rPr lang="zh-CN" altLang="zh-CN" dirty="0" smtClean="0"/>
              <a:t>）</a:t>
            </a:r>
            <a:r>
              <a:rPr lang="en-US" altLang="zh-CN" dirty="0" smtClean="0"/>
              <a:t>-</a:t>
            </a:r>
            <a:r>
              <a:rPr lang="zh-CN" altLang="zh-CN" dirty="0" smtClean="0"/>
              <a:t>浅的（在任意程度上），则简称</a:t>
            </a:r>
            <a:r>
              <a:rPr lang="en-US" altLang="zh-CN" dirty="0" smtClean="0"/>
              <a:t>x</a:t>
            </a:r>
            <a:r>
              <a:rPr lang="zh-CN" altLang="zh-CN" dirty="0" smtClean="0"/>
              <a:t>是浅的。</a:t>
            </a:r>
          </a:p>
          <a:p>
            <a:r>
              <a:rPr lang="en-US" altLang="zh-CN" dirty="0" smtClean="0"/>
              <a:t>1</a:t>
            </a:r>
            <a:r>
              <a:rPr lang="en-US" altLang="zh-CN" baseline="30000" dirty="0" smtClean="0"/>
              <a:t>n</a:t>
            </a:r>
            <a:r>
              <a:rPr lang="zh-CN" altLang="zh-CN" dirty="0" smtClean="0"/>
              <a:t>是浅的，常数长的不可压缩程序</a:t>
            </a:r>
            <a:r>
              <a:rPr lang="en-US" altLang="zh-CN" dirty="0" smtClean="0"/>
              <a:t>n</a:t>
            </a:r>
            <a:r>
              <a:rPr lang="zh-CN" altLang="zh-CN" dirty="0" smtClean="0"/>
              <a:t>步内打印出它。</a:t>
            </a:r>
          </a:p>
          <a:p>
            <a:r>
              <a:rPr lang="zh-CN" altLang="zh-CN" dirty="0" smtClean="0"/>
              <a:t>长度</a:t>
            </a:r>
            <a:r>
              <a:rPr lang="en-US" altLang="zh-CN" dirty="0" smtClean="0"/>
              <a:t>n</a:t>
            </a:r>
            <a:r>
              <a:rPr lang="zh-CN" altLang="zh-CN" dirty="0" smtClean="0"/>
              <a:t>的随机串也常常是浅的，因为它能够被长度</a:t>
            </a:r>
            <a:r>
              <a:rPr lang="en-US" altLang="zh-CN" dirty="0" err="1" smtClean="0"/>
              <a:t>n±Ο</a:t>
            </a:r>
            <a:r>
              <a:rPr lang="en-US" altLang="zh-CN" dirty="0" smtClean="0"/>
              <a:t>(1)</a:t>
            </a:r>
            <a:r>
              <a:rPr lang="zh-CN" altLang="zh-CN" dirty="0" smtClean="0"/>
              <a:t>的最短程序</a:t>
            </a:r>
            <a:r>
              <a:rPr lang="en-US" altLang="zh-CN" dirty="0" smtClean="0"/>
              <a:t>x</a:t>
            </a:r>
            <a:r>
              <a:rPr lang="zh-CN" altLang="zh-CN" baseline="30000" dirty="0" smtClean="0"/>
              <a:t>⋆</a:t>
            </a:r>
            <a:r>
              <a:rPr lang="zh-CN" altLang="zh-CN" dirty="0" smtClean="0"/>
              <a:t>在</a:t>
            </a:r>
            <a:r>
              <a:rPr lang="en-US" altLang="zh-CN" dirty="0" smtClean="0"/>
              <a:t>n</a:t>
            </a:r>
            <a:r>
              <a:rPr lang="zh-CN" altLang="zh-CN" dirty="0" smtClean="0"/>
              <a:t>步打印出。对于</a:t>
            </a:r>
            <a:r>
              <a:rPr lang="en-US" altLang="zh-CN" dirty="0" smtClean="0"/>
              <a:t>Ω,</a:t>
            </a:r>
            <a:r>
              <a:rPr lang="zh-CN" altLang="zh-CN" dirty="0" smtClean="0"/>
              <a:t>由定理</a:t>
            </a:r>
            <a:r>
              <a:rPr lang="en-US" altLang="zh-CN" dirty="0" smtClean="0"/>
              <a:t>4.2, H(</a:t>
            </a:r>
            <a:r>
              <a:rPr lang="en-US" altLang="zh-CN" dirty="0" err="1" smtClean="0"/>
              <a:t>Ω</a:t>
            </a:r>
            <a:r>
              <a:rPr lang="en-US" altLang="zh-CN" baseline="-25000" dirty="0" err="1" smtClean="0"/>
              <a:t>n</a:t>
            </a:r>
            <a:r>
              <a:rPr lang="en-US" altLang="zh-CN" dirty="0" smtClean="0"/>
              <a:t>)&gt;n-Ο(1)</a:t>
            </a:r>
            <a:r>
              <a:rPr lang="zh-CN" altLang="zh-CN" dirty="0" smtClean="0"/>
              <a:t>，它与随机串是递归不可区分的，它也是浅的。</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23</a:t>
            </a:fld>
            <a:endParaRPr lang="zh-CN" altLang="en-US"/>
          </a:p>
        </p:txBody>
      </p:sp>
    </p:spTree>
  </p:cSld>
  <p:clrMapOvr>
    <a:masterClrMapping/>
  </p:clrMapOvr>
  <p:transition>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lstStyle/>
          <a:p>
            <a:r>
              <a:rPr lang="zh-CN" altLang="zh-CN" dirty="0" smtClean="0"/>
              <a:t>结合</a:t>
            </a:r>
            <a:r>
              <a:rPr lang="zh-CN" altLang="en-US" dirty="0" smtClean="0"/>
              <a:t>前</a:t>
            </a:r>
            <a:r>
              <a:rPr lang="zh-CN" altLang="zh-CN" dirty="0" smtClean="0"/>
              <a:t>一节，我们知道，</a:t>
            </a:r>
            <a:r>
              <a:rPr lang="en-US" altLang="zh-CN" dirty="0" smtClean="0"/>
              <a:t>Ω</a:t>
            </a:r>
            <a:r>
              <a:rPr lang="zh-CN" altLang="zh-CN" dirty="0" smtClean="0"/>
              <a:t>是不可计算的，虽然逼近</a:t>
            </a:r>
            <a:r>
              <a:rPr lang="en-US" altLang="zh-CN" dirty="0" smtClean="0"/>
              <a:t>Ω</a:t>
            </a:r>
            <a:r>
              <a:rPr lang="zh-CN" altLang="zh-CN" dirty="0" smtClean="0"/>
              <a:t>的前几步操作是容易的，因为前面的短程序要么是语法错误的要么很快停机要么很容易看出它永不停机，但想要计算出</a:t>
            </a:r>
            <a:r>
              <a:rPr lang="en-US" altLang="zh-CN" dirty="0" smtClean="0"/>
              <a:t>Ω</a:t>
            </a:r>
            <a:r>
              <a:rPr lang="en-US" altLang="zh-CN" baseline="-25000" dirty="0" smtClean="0"/>
              <a:t>10000</a:t>
            </a:r>
            <a:r>
              <a:rPr lang="zh-CN" altLang="zh-CN" dirty="0" smtClean="0"/>
              <a:t>显然也并不现实。另一方面，即使知道了</a:t>
            </a:r>
            <a:r>
              <a:rPr lang="en-US" altLang="zh-CN" dirty="0" err="1" smtClean="0"/>
              <a:t>Ω</a:t>
            </a:r>
            <a:r>
              <a:rPr lang="en-US" altLang="zh-CN" baseline="-25000" dirty="0" err="1" smtClean="0"/>
              <a:t>n</a:t>
            </a:r>
            <a:r>
              <a:rPr lang="zh-CN" altLang="zh-CN" dirty="0" smtClean="0"/>
              <a:t>，判定那些长度短于</a:t>
            </a:r>
            <a:r>
              <a:rPr lang="en-US" altLang="zh-CN" dirty="0" smtClean="0"/>
              <a:t>n</a:t>
            </a:r>
            <a:r>
              <a:rPr lang="zh-CN" altLang="zh-CN" dirty="0" smtClean="0"/>
              <a:t>的程序耗费的时间</a:t>
            </a:r>
            <a:r>
              <a:rPr lang="en-US" altLang="zh-CN" dirty="0" smtClean="0"/>
              <a:t>t(n)</a:t>
            </a:r>
            <a:r>
              <a:rPr lang="zh-CN" altLang="zh-CN" dirty="0" smtClean="0"/>
              <a:t>的增长速度将快于任何递归函数。</a:t>
            </a:r>
            <a:r>
              <a:rPr lang="zh-CN" altLang="en-US" dirty="0" smtClean="0"/>
              <a:t>这</a:t>
            </a:r>
            <a:r>
              <a:rPr lang="zh-CN" altLang="zh-CN" dirty="0" smtClean="0"/>
              <a:t>可看作另一种形式的</a:t>
            </a:r>
            <a:r>
              <a:rPr lang="en-US" altLang="zh-CN" dirty="0" err="1" smtClean="0"/>
              <a:t>BusyBeaver</a:t>
            </a:r>
            <a:r>
              <a:rPr lang="zh-CN" altLang="zh-CN" dirty="0" smtClean="0"/>
              <a:t>函数。因此，</a:t>
            </a:r>
            <a:r>
              <a:rPr lang="en-US" altLang="zh-CN" dirty="0" smtClean="0"/>
              <a:t>Ω</a:t>
            </a:r>
            <a:r>
              <a:rPr lang="zh-CN" altLang="zh-CN" dirty="0" smtClean="0"/>
              <a:t>无比诱人，却毫无用处！</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24</a:t>
            </a:fld>
            <a:endParaRPr lang="zh-CN" altLang="en-US"/>
          </a:p>
        </p:txBody>
      </p:sp>
    </p:spTree>
  </p:cSld>
  <p:clrMapOvr>
    <a:masterClrMapping/>
  </p:clrMapOvr>
  <p:transition>
    <p:check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t>六、</a:t>
            </a:r>
            <a:r>
              <a:rPr lang="en-US" altLang="zh-CN" dirty="0" smtClean="0"/>
              <a:t> Digital philosophy</a:t>
            </a:r>
            <a:r>
              <a:rPr lang="zh-CN" altLang="en-US" b="1" dirty="0" smtClean="0"/>
              <a:t>与不完全</a:t>
            </a:r>
            <a:endParaRPr lang="zh-CN" altLang="en-US" b="1" dirty="0"/>
          </a:p>
        </p:txBody>
      </p:sp>
      <p:graphicFrame>
        <p:nvGraphicFramePr>
          <p:cNvPr id="5" name="内容占位符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灯片编号占位符 3"/>
          <p:cNvSpPr>
            <a:spLocks noGrp="1"/>
          </p:cNvSpPr>
          <p:nvPr>
            <p:ph type="sldNum" sz="quarter" idx="12"/>
          </p:nvPr>
        </p:nvSpPr>
        <p:spPr/>
        <p:txBody>
          <a:bodyPr/>
          <a:lstStyle/>
          <a:p>
            <a:fld id="{0C913308-F349-4B6D-A68A-DD1791B4A57B}" type="slidenum">
              <a:rPr lang="zh-CN" altLang="en-US" smtClean="0"/>
              <a:pPr/>
              <a:t>25</a:t>
            </a:fld>
            <a:endParaRPr lang="zh-CN" altLang="en-US"/>
          </a:p>
        </p:txBody>
      </p:sp>
    </p:spTree>
  </p:cSld>
  <p:clrMapOvr>
    <a:masterClrMapping/>
  </p:clrMapOvr>
  <p:transition>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normAutofit/>
          </a:bodyPr>
          <a:lstStyle/>
          <a:p>
            <a:r>
              <a:rPr lang="zh-CN" altLang="zh-CN" dirty="0" smtClean="0"/>
              <a:t>有无穷多的真命题具有太高的复杂性，它们不可能被</a:t>
            </a:r>
            <a:r>
              <a:rPr lang="en-US" altLang="zh-CN" dirty="0" smtClean="0"/>
              <a:t>“</a:t>
            </a:r>
            <a:r>
              <a:rPr lang="zh-CN" altLang="zh-CN" dirty="0" smtClean="0"/>
              <a:t>压缩</a:t>
            </a:r>
            <a:r>
              <a:rPr lang="en-US" altLang="zh-CN" dirty="0" smtClean="0"/>
              <a:t>”</a:t>
            </a:r>
            <a:r>
              <a:rPr lang="zh-CN" altLang="zh-CN" dirty="0" smtClean="0"/>
              <a:t>进一个</a:t>
            </a:r>
            <a:r>
              <a:rPr lang="en-US" altLang="zh-CN" dirty="0" smtClean="0"/>
              <a:t>FAS</a:t>
            </a:r>
            <a:r>
              <a:rPr lang="zh-CN" altLang="zh-CN" dirty="0" smtClean="0"/>
              <a:t>，类</a:t>
            </a:r>
            <a:r>
              <a:rPr lang="zh-CN" altLang="en-US" dirty="0" smtClean="0"/>
              <a:t>如</a:t>
            </a:r>
            <a:r>
              <a:rPr lang="zh-CN" altLang="zh-CN" dirty="0" smtClean="0"/>
              <a:t>判定</a:t>
            </a:r>
            <a:r>
              <a:rPr lang="en-US" altLang="zh-CN" dirty="0" smtClean="0"/>
              <a:t>Ω</a:t>
            </a:r>
            <a:r>
              <a:rPr lang="zh-CN" altLang="zh-CN" dirty="0" smtClean="0"/>
              <a:t>的二进制展开式的某一位是</a:t>
            </a:r>
            <a:r>
              <a:rPr lang="en-US" altLang="zh-CN" dirty="0" smtClean="0"/>
              <a:t>0</a:t>
            </a:r>
            <a:r>
              <a:rPr lang="zh-CN" altLang="zh-CN" dirty="0" smtClean="0"/>
              <a:t>还是</a:t>
            </a:r>
            <a:r>
              <a:rPr lang="en-US" altLang="zh-CN" dirty="0" smtClean="0"/>
              <a:t>1</a:t>
            </a:r>
            <a:r>
              <a:rPr lang="zh-CN" altLang="zh-CN" dirty="0" smtClean="0"/>
              <a:t>这种形式的命题，不但超出了任何</a:t>
            </a:r>
            <a:r>
              <a:rPr lang="en-US" altLang="zh-CN" dirty="0" smtClean="0"/>
              <a:t>FAS</a:t>
            </a:r>
            <a:r>
              <a:rPr lang="zh-CN" altLang="zh-CN" dirty="0" smtClean="0"/>
              <a:t>的界限，而且因其随机性，要得到它们的最好方式恐怕是：直接把它们作为公理添加到系统中</a:t>
            </a:r>
            <a:r>
              <a:rPr lang="zh-CN" altLang="en-US" dirty="0" smtClean="0"/>
              <a:t>去</a:t>
            </a:r>
            <a:r>
              <a:rPr lang="zh-CN" altLang="zh-CN" dirty="0" smtClean="0"/>
              <a:t>！</a:t>
            </a:r>
          </a:p>
          <a:p>
            <a:r>
              <a:rPr lang="en-US" altLang="zh-CN" dirty="0" smtClean="0"/>
              <a:t>“</a:t>
            </a:r>
            <a:r>
              <a:rPr lang="zh-CN" altLang="zh-CN" dirty="0" smtClean="0"/>
              <a:t>不劳无获！</a:t>
            </a:r>
            <a:r>
              <a:rPr lang="en-US" altLang="zh-CN" dirty="0" smtClean="0"/>
              <a:t>”——</a:t>
            </a:r>
            <a:r>
              <a:rPr lang="zh-CN" altLang="zh-CN" dirty="0" smtClean="0"/>
              <a:t>更多输出</a:t>
            </a:r>
            <a:r>
              <a:rPr lang="zh-CN" altLang="en-US" dirty="0" smtClean="0"/>
              <a:t>？</a:t>
            </a:r>
            <a:r>
              <a:rPr lang="zh-CN" altLang="zh-CN" dirty="0" smtClean="0"/>
              <a:t>更多输入！证明越多，假设越多！</a:t>
            </a:r>
          </a:p>
          <a:p>
            <a:r>
              <a:rPr lang="en-US" altLang="zh-CN" dirty="0" smtClean="0"/>
              <a:t>P≠NP</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26</a:t>
            </a:fld>
            <a:endParaRPr lang="zh-CN" altLang="en-US"/>
          </a:p>
        </p:txBody>
      </p:sp>
    </p:spTree>
  </p:cSld>
  <p:clrMapOvr>
    <a:masterClrMapping/>
  </p:clrMapOvr>
  <p:transition>
    <p:randomBa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normAutofit/>
          </a:bodyPr>
          <a:lstStyle/>
          <a:p>
            <a:r>
              <a:rPr lang="en-US" altLang="zh-CN" dirty="0" smtClean="0"/>
              <a:t>it from bit!</a:t>
            </a:r>
            <a:r>
              <a:rPr lang="zh-CN" altLang="zh-CN" dirty="0" smtClean="0"/>
              <a:t>——</a:t>
            </a:r>
            <a:r>
              <a:rPr lang="en-US" altLang="zh-CN" dirty="0" smtClean="0"/>
              <a:t>Wheeler</a:t>
            </a:r>
          </a:p>
          <a:p>
            <a:r>
              <a:rPr lang="en-US" altLang="zh-CN" dirty="0" smtClean="0"/>
              <a:t>All is computation!</a:t>
            </a:r>
            <a:r>
              <a:rPr lang="zh-CN" altLang="zh-CN" dirty="0" smtClean="0"/>
              <a:t>——</a:t>
            </a:r>
            <a:r>
              <a:rPr lang="en-US" altLang="zh-CN" dirty="0" smtClean="0"/>
              <a:t>Wolfram</a:t>
            </a:r>
          </a:p>
          <a:p>
            <a:r>
              <a:rPr lang="zh-CN" altLang="en-US" dirty="0" smtClean="0"/>
              <a:t>对于有限序列</a:t>
            </a:r>
            <a:r>
              <a:rPr lang="zh-CN" altLang="zh-CN" dirty="0" smtClean="0"/>
              <a:t>，非随机数集是</a:t>
            </a:r>
            <a:r>
              <a:rPr lang="en-US" altLang="zh-CN" dirty="0" smtClean="0"/>
              <a:t>simple set</a:t>
            </a:r>
            <a:r>
              <a:rPr lang="zh-CN" altLang="zh-CN" dirty="0" smtClean="0"/>
              <a:t>。</a:t>
            </a:r>
            <a:r>
              <a:rPr lang="zh-CN" altLang="en-US" dirty="0" smtClean="0"/>
              <a:t>而</a:t>
            </a:r>
            <a:r>
              <a:rPr lang="zh-CN" altLang="zh-CN" dirty="0" smtClean="0"/>
              <a:t>实数轴上</a:t>
            </a:r>
            <a:r>
              <a:rPr lang="zh-CN" altLang="en-US" dirty="0" smtClean="0"/>
              <a:t>非</a:t>
            </a:r>
            <a:r>
              <a:rPr lang="zh-CN" altLang="zh-CN" dirty="0" smtClean="0"/>
              <a:t>随机数的测度为</a:t>
            </a:r>
            <a:r>
              <a:rPr lang="en-US" altLang="zh-CN" dirty="0" smtClean="0"/>
              <a:t>0</a:t>
            </a:r>
            <a:r>
              <a:rPr lang="zh-CN" altLang="zh-CN" dirty="0" smtClean="0"/>
              <a:t>。</a:t>
            </a:r>
            <a:endParaRPr lang="en-US" altLang="zh-CN" dirty="0" smtClean="0"/>
          </a:p>
          <a:p>
            <a:r>
              <a:rPr lang="zh-CN" altLang="en-US" dirty="0" smtClean="0"/>
              <a:t>“</a:t>
            </a:r>
            <a:r>
              <a:rPr lang="zh-CN" altLang="zh-CN" dirty="0" smtClean="0"/>
              <a:t>上帝不仅在量子力学里掷骰子，而且在算术里掷骰子</a:t>
            </a:r>
            <a:r>
              <a:rPr lang="zh-CN" altLang="en-US" dirty="0" smtClean="0"/>
              <a:t>”</a:t>
            </a:r>
            <a:r>
              <a:rPr lang="en-US" altLang="zh-CN" dirty="0" smtClean="0"/>
              <a:t>——</a:t>
            </a:r>
            <a:r>
              <a:rPr lang="en-US" altLang="zh-CN" dirty="0" err="1" smtClean="0"/>
              <a:t>Chaitin</a:t>
            </a:r>
            <a:endParaRPr lang="en-US" altLang="zh-CN" dirty="0" smtClean="0"/>
          </a:p>
          <a:p>
            <a:r>
              <a:rPr lang="zh-CN" altLang="zh-CN" dirty="0" smtClean="0"/>
              <a:t>所以，有理由大胆猜测</a:t>
            </a:r>
            <a:r>
              <a:rPr lang="zh-CN" altLang="en-US" dirty="0" smtClean="0"/>
              <a:t>：</a:t>
            </a:r>
            <a:r>
              <a:rPr lang="zh-CN" altLang="zh-CN" dirty="0" smtClean="0"/>
              <a:t>整个宇宙都是随机的。但从这种观点看，</a:t>
            </a:r>
            <a:r>
              <a:rPr lang="zh-CN" altLang="en-US" dirty="0" smtClean="0"/>
              <a:t>“</a:t>
            </a:r>
            <a:r>
              <a:rPr lang="zh-CN" altLang="zh-CN" dirty="0" smtClean="0"/>
              <a:t>终极真理</a:t>
            </a:r>
            <a:r>
              <a:rPr lang="zh-CN" altLang="en-US" dirty="0" smtClean="0"/>
              <a:t>”</a:t>
            </a:r>
            <a:r>
              <a:rPr lang="zh-CN" altLang="zh-CN" dirty="0" smtClean="0"/>
              <a:t>绝不会简洁（如果存在</a:t>
            </a:r>
            <a:r>
              <a:rPr lang="zh-CN" altLang="en-US" dirty="0" smtClean="0"/>
              <a:t>的话</a:t>
            </a:r>
            <a:r>
              <a:rPr lang="zh-CN" altLang="zh-CN" dirty="0" smtClean="0"/>
              <a:t>），它甚至跟整个宇宙一样臃肿。</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27</a:t>
            </a:fld>
            <a:endParaRPr lang="zh-CN" altLang="en-US"/>
          </a:p>
        </p:txBody>
      </p:sp>
    </p:spTree>
  </p:cSld>
  <p:clrMapOvr>
    <a:masterClrMapping/>
  </p:clrMapOvr>
  <p:transition>
    <p:checke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normAutofit fontScale="92500" lnSpcReduction="20000"/>
          </a:bodyPr>
          <a:lstStyle/>
          <a:p>
            <a:r>
              <a:rPr lang="zh-CN" altLang="zh-CN" dirty="0" smtClean="0"/>
              <a:t>如果宇宙是随机的，为什么现代科学的发展一再向我们保证，自然是可以认识的，人类的存在绝不是一场悲剧？</a:t>
            </a:r>
            <a:endParaRPr lang="en-US" altLang="zh-CN" dirty="0" smtClean="0"/>
          </a:p>
          <a:p>
            <a:r>
              <a:rPr lang="zh-CN" altLang="zh-CN" dirty="0" smtClean="0"/>
              <a:t>因为可以严格</a:t>
            </a:r>
            <a:r>
              <a:rPr lang="zh-CN" altLang="zh-CN" dirty="0" smtClean="0"/>
              <a:t>证明</a:t>
            </a:r>
            <a:r>
              <a:rPr lang="zh-CN" altLang="en-US" dirty="0" smtClean="0"/>
              <a:t>，</a:t>
            </a:r>
            <a:r>
              <a:rPr lang="zh-CN" altLang="zh-CN" dirty="0" smtClean="0"/>
              <a:t>即使</a:t>
            </a:r>
            <a:r>
              <a:rPr lang="zh-CN" altLang="zh-CN" dirty="0" smtClean="0"/>
              <a:t>对于有限随机序列，</a:t>
            </a:r>
            <a:r>
              <a:rPr lang="zh-CN" altLang="zh-CN" dirty="0" smtClean="0"/>
              <a:t>在</a:t>
            </a:r>
            <a:r>
              <a:rPr lang="zh-CN" altLang="zh-CN" dirty="0" smtClean="0"/>
              <a:t>某种程度的高复杂性下必然会出现某些长度的有规律的块（如连续</a:t>
            </a:r>
            <a:r>
              <a:rPr lang="en-US" altLang="zh-CN" dirty="0" smtClean="0"/>
              <a:t>n</a:t>
            </a:r>
            <a:r>
              <a:rPr lang="zh-CN" altLang="zh-CN" dirty="0" smtClean="0"/>
              <a:t>个</a:t>
            </a:r>
            <a:r>
              <a:rPr lang="en-US" altLang="zh-CN" dirty="0" smtClean="0"/>
              <a:t>1</a:t>
            </a:r>
            <a:r>
              <a:rPr lang="zh-CN" altLang="zh-CN" dirty="0" smtClean="0"/>
              <a:t>的块），最随机的序列必然包含对数阶长度的非常规则的子序列。也许我们所处的世界可能是极大随机的宇宙中一片规则的绿洲。</a:t>
            </a:r>
            <a:endParaRPr lang="en-US" altLang="zh-CN" dirty="0" smtClean="0"/>
          </a:p>
          <a:p>
            <a:r>
              <a:rPr lang="zh-CN" altLang="en-US" dirty="0" smtClean="0"/>
              <a:t>“</a:t>
            </a:r>
            <a:r>
              <a:rPr lang="zh-CN" altLang="zh-CN" dirty="0" smtClean="0"/>
              <a:t>面对着大自然朝着无序发展的</a:t>
            </a:r>
            <a:r>
              <a:rPr lang="zh-CN" altLang="en-US" dirty="0" smtClean="0"/>
              <a:t>势</a:t>
            </a:r>
            <a:r>
              <a:rPr lang="zh-CN" altLang="zh-CN" dirty="0" smtClean="0"/>
              <a:t>不可挡的趋向，我们宣告自己的本性，建立起一个有组织的飞地，这是对众神及他们所强加给我们的铁一般的必然性的鄙视，这是不幸之所在，也是荣耀之所在</a:t>
            </a:r>
            <a:r>
              <a:rPr lang="zh-CN" altLang="en-US" dirty="0" smtClean="0"/>
              <a:t>”</a:t>
            </a:r>
            <a:r>
              <a:rPr lang="en-US" altLang="zh-CN" dirty="0" smtClean="0"/>
              <a:t>——</a:t>
            </a:r>
            <a:r>
              <a:rPr lang="zh-CN" altLang="en-US" dirty="0" smtClean="0"/>
              <a:t>维纳。</a:t>
            </a:r>
            <a:endParaRPr lang="zh-CN"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28</a:t>
            </a:fld>
            <a:endParaRPr lang="zh-CN" altLang="en-US"/>
          </a:p>
        </p:txBody>
      </p:sp>
    </p:spTree>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normAutofit fontScale="92500" lnSpcReduction="10000"/>
          </a:bodyPr>
          <a:lstStyle/>
          <a:p>
            <a:r>
              <a:rPr lang="zh-CN" altLang="en-US" dirty="0" smtClean="0"/>
              <a:t>“</a:t>
            </a:r>
            <a:r>
              <a:rPr lang="zh-CN" altLang="zh-CN" dirty="0" smtClean="0"/>
              <a:t>他（罗素）把逻辑和数学公理同自然律相比，把逻辑证据和感官知觉相比，以致公理无需必然是自明的，它们的合理性毋宁依赖于这样一个事实（恰和物理学一样）：它们使得这些</a:t>
            </a:r>
            <a:r>
              <a:rPr lang="en-US" altLang="zh-CN" dirty="0" smtClean="0"/>
              <a:t>‘</a:t>
            </a:r>
            <a:r>
              <a:rPr lang="zh-CN" altLang="zh-CN" dirty="0" smtClean="0"/>
              <a:t>感官知觉</a:t>
            </a:r>
            <a:r>
              <a:rPr lang="en-US" altLang="zh-CN" dirty="0" smtClean="0"/>
              <a:t>’</a:t>
            </a:r>
            <a:r>
              <a:rPr lang="zh-CN" altLang="zh-CN" dirty="0" smtClean="0"/>
              <a:t>的推演成为可能</a:t>
            </a:r>
            <a:r>
              <a:rPr lang="en-US" altLang="zh-CN" dirty="0" smtClean="0"/>
              <a:t>……</a:t>
            </a:r>
            <a:r>
              <a:rPr lang="zh-CN" altLang="zh-CN" dirty="0" smtClean="0"/>
              <a:t>对于抽象集合论的某些问题的判定，甚至对于某些有关的实数论问题，建立在某一迄今未知的思想之上的新公理将是必要的。或许，某些其他数学问题多年来所呈现的看来不可克服的困难，也是由于必要的公理还没有找到这一事实。当然，在这些情况下，数学可能会丧失许多</a:t>
            </a:r>
            <a:r>
              <a:rPr lang="en-US" altLang="zh-CN" dirty="0" smtClean="0"/>
              <a:t>‘</a:t>
            </a:r>
            <a:r>
              <a:rPr lang="zh-CN" altLang="zh-CN" dirty="0" smtClean="0"/>
              <a:t>绝对确定性</a:t>
            </a:r>
            <a:r>
              <a:rPr lang="en-US" altLang="zh-CN" dirty="0" smtClean="0"/>
              <a:t>’</a:t>
            </a:r>
            <a:r>
              <a:rPr lang="zh-CN" altLang="zh-CN" dirty="0" smtClean="0"/>
              <a:t>；但在数学基础的现代批评的影响下，这在很大程度上已经发生了。</a:t>
            </a:r>
            <a:r>
              <a:rPr lang="zh-CN" altLang="en-US" dirty="0" smtClean="0"/>
              <a:t>”</a:t>
            </a:r>
            <a:r>
              <a:rPr lang="en-US" altLang="zh-CN" dirty="0" smtClean="0"/>
              <a:t>——</a:t>
            </a:r>
            <a:r>
              <a:rPr lang="zh-CN" altLang="en-US" dirty="0" smtClean="0"/>
              <a:t>哥德尔</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29</a:t>
            </a:fld>
            <a:endParaRPr lang="zh-CN" altLang="en-US"/>
          </a:p>
        </p:txBody>
      </p:sp>
    </p:spTree>
  </p:cSld>
  <p:clrMapOvr>
    <a:masterClrMapping/>
  </p:clrMapOvr>
  <p:transition>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几个例子</a:t>
            </a:r>
            <a:endParaRPr lang="zh-CN" altLang="en-US" b="1" dirty="0"/>
          </a:p>
        </p:txBody>
      </p:sp>
      <p:sp>
        <p:nvSpPr>
          <p:cNvPr id="3" name="内容占位符 2"/>
          <p:cNvSpPr>
            <a:spLocks noGrp="1"/>
          </p:cNvSpPr>
          <p:nvPr>
            <p:ph idx="1"/>
          </p:nvPr>
        </p:nvSpPr>
        <p:spPr/>
        <p:txBody>
          <a:bodyPr>
            <a:normAutofit/>
          </a:bodyPr>
          <a:lstStyle/>
          <a:p>
            <a:r>
              <a:rPr lang="pt-BR" altLang="zh-CN" dirty="0" smtClean="0"/>
              <a:t>111….1</a:t>
            </a:r>
          </a:p>
          <a:p>
            <a:r>
              <a:rPr lang="pt-BR" altLang="zh-CN" dirty="0" smtClean="0"/>
              <a:t>0.1234567891011121314…</a:t>
            </a:r>
          </a:p>
          <a:p>
            <a:r>
              <a:rPr lang="pt-BR" altLang="zh-CN" dirty="0" smtClean="0"/>
              <a:t>0.1415926…</a:t>
            </a:r>
          </a:p>
          <a:p>
            <a:r>
              <a:rPr lang="en-US" altLang="zh-CN" dirty="0" smtClean="0"/>
              <a:t>00100100001111110110101010001000</a:t>
            </a:r>
            <a:r>
              <a:rPr lang="pt-BR" altLang="zh-CN" dirty="0" smtClean="0"/>
              <a:t>…</a:t>
            </a:r>
            <a:endParaRPr lang="en-US" altLang="zh-CN" dirty="0" smtClean="0"/>
          </a:p>
          <a:p>
            <a:r>
              <a:rPr lang="en-US" altLang="zh-CN" dirty="0" smtClean="0"/>
              <a:t>00111011010101101000010010000111</a:t>
            </a:r>
            <a:r>
              <a:rPr lang="pt-BR" altLang="zh-CN" dirty="0" smtClean="0"/>
              <a:t>…</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857916"/>
          </a:xfrm>
        </p:spPr>
        <p:txBody>
          <a:bodyPr>
            <a:normAutofit fontScale="92500" lnSpcReduction="10000"/>
          </a:bodyPr>
          <a:lstStyle/>
          <a:p>
            <a:r>
              <a:rPr lang="zh-CN" altLang="en-US" dirty="0" smtClean="0"/>
              <a:t>“</a:t>
            </a:r>
            <a:r>
              <a:rPr lang="zh-CN" altLang="zh-CN" dirty="0" smtClean="0"/>
              <a:t>即使不考虑某一新公理的内在必然性，甚至在它根本就没有什么内在必然性的情况下，关于它的真理性的概然判定从另一条道路来说也是可能的，即归纳的研究它的</a:t>
            </a:r>
            <a:r>
              <a:rPr lang="en-US" altLang="zh-CN" dirty="0" smtClean="0"/>
              <a:t>‘</a:t>
            </a:r>
            <a:r>
              <a:rPr lang="zh-CN" altLang="zh-CN" dirty="0" smtClean="0"/>
              <a:t>成功</a:t>
            </a:r>
            <a:r>
              <a:rPr lang="en-US" altLang="zh-CN" dirty="0" smtClean="0"/>
              <a:t>’</a:t>
            </a:r>
            <a:r>
              <a:rPr lang="zh-CN" altLang="zh-CN" dirty="0" smtClean="0"/>
              <a:t>。这里成功的意思是在推论上的多成果性</a:t>
            </a:r>
            <a:r>
              <a:rPr lang="en-US" altLang="zh-CN" dirty="0" smtClean="0"/>
              <a:t>……</a:t>
            </a:r>
            <a:r>
              <a:rPr lang="zh-CN" altLang="zh-CN" dirty="0" smtClean="0"/>
              <a:t>可能存在这样一些公理</a:t>
            </a:r>
            <a:r>
              <a:rPr lang="en-US" altLang="zh-CN" dirty="0" smtClean="0"/>
              <a:t>……</a:t>
            </a:r>
            <a:r>
              <a:rPr lang="zh-CN" altLang="zh-CN" dirty="0" smtClean="0"/>
              <a:t>以致不管它们是否内在必然，这些公理至少应在和任何公认的物理理论一样的意义上被接受。</a:t>
            </a:r>
            <a:r>
              <a:rPr lang="zh-CN" altLang="en-US" dirty="0" smtClean="0"/>
              <a:t>”</a:t>
            </a:r>
            <a:r>
              <a:rPr lang="en-US" altLang="zh-CN" dirty="0" smtClean="0"/>
              <a:t>——</a:t>
            </a:r>
            <a:r>
              <a:rPr lang="zh-CN" altLang="en-US" dirty="0" smtClean="0"/>
              <a:t>哥德尔</a:t>
            </a:r>
            <a:endParaRPr lang="en-US" altLang="zh-CN" dirty="0" smtClean="0"/>
          </a:p>
          <a:p>
            <a:r>
              <a:rPr lang="en-US" altLang="zh-CN" dirty="0" smtClean="0"/>
              <a:t>If mathematics describes an objective world just like physics, there is no reason why inductive methods should not be applied in mathematics just the same as in physics.——Gödel</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30</a:t>
            </a:fld>
            <a:endParaRPr lang="zh-CN" altLang="en-US"/>
          </a:p>
        </p:txBody>
      </p:sp>
    </p:spTree>
  </p:cSld>
  <p:clrMapOvr>
    <a:masterClrMapping/>
  </p:clrMapOvr>
  <p:transition>
    <p:circl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t>附录</a:t>
            </a:r>
            <a:endParaRPr lang="zh-CN" altLang="en-US" b="1" dirty="0"/>
          </a:p>
        </p:txBody>
      </p:sp>
      <p:sp>
        <p:nvSpPr>
          <p:cNvPr id="3" name="副标题 2"/>
          <p:cNvSpPr>
            <a:spLocks noGrp="1"/>
          </p:cNvSpPr>
          <p:nvPr>
            <p:ph type="subTitle" idx="1"/>
          </p:nvPr>
        </p:nvSpPr>
        <p:spPr/>
        <p:txBody>
          <a:bodyPr/>
          <a:lstStyle/>
          <a:p>
            <a:r>
              <a:rPr lang="zh-CN" altLang="zh-CN" b="1" dirty="0" smtClean="0"/>
              <a:t>哥德尔不完全性定理</a:t>
            </a:r>
            <a:endParaRPr lang="zh-CN" altLang="en-US" b="1"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31</a:t>
            </a:fld>
            <a:endParaRPr lang="zh-CN" altLang="en-US"/>
          </a:p>
        </p:txBody>
      </p:sp>
    </p:spTree>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14282" y="214290"/>
            <a:ext cx="8786874" cy="6429420"/>
          </a:xfrm>
        </p:spPr>
        <p:txBody>
          <a:bodyPr>
            <a:normAutofit fontScale="92500" lnSpcReduction="20000"/>
          </a:bodyPr>
          <a:lstStyle/>
          <a:p>
            <a:r>
              <a:rPr lang="zh-CN" altLang="zh-CN" dirty="0" smtClean="0">
                <a:hlinkClick r:id="rId2" action="ppaction://hlinksldjump"/>
              </a:rPr>
              <a:t>图灵停机定理</a:t>
            </a:r>
            <a:r>
              <a:rPr lang="zh-CN" altLang="zh-CN" dirty="0" smtClean="0"/>
              <a:t>：停机问题不可解，即对于任何声称要判定所有图灵机程序是否停机的图灵机程序</a:t>
            </a:r>
            <a:r>
              <a:rPr lang="en-US" altLang="zh-CN" dirty="0" smtClean="0"/>
              <a:t>H</a:t>
            </a:r>
            <a:r>
              <a:rPr lang="zh-CN" altLang="zh-CN" dirty="0" smtClean="0"/>
              <a:t>，都存在一个程序</a:t>
            </a:r>
            <a:r>
              <a:rPr lang="en-US" altLang="zh-CN" dirty="0" smtClean="0"/>
              <a:t>P</a:t>
            </a:r>
            <a:r>
              <a:rPr lang="zh-CN" altLang="zh-CN" dirty="0" smtClean="0"/>
              <a:t>和输入数据</a:t>
            </a:r>
            <a:r>
              <a:rPr lang="en-US" altLang="zh-CN" dirty="0" smtClean="0"/>
              <a:t>I</a:t>
            </a:r>
            <a:r>
              <a:rPr lang="zh-CN" altLang="zh-CN" dirty="0" smtClean="0"/>
              <a:t>，使程序</a:t>
            </a:r>
            <a:r>
              <a:rPr lang="en-US" altLang="zh-CN" dirty="0" smtClean="0"/>
              <a:t>H</a:t>
            </a:r>
            <a:r>
              <a:rPr lang="zh-CN" altLang="zh-CN" dirty="0" smtClean="0"/>
              <a:t>不能判定处理数据</a:t>
            </a:r>
            <a:r>
              <a:rPr lang="en-US" altLang="zh-CN" dirty="0" smtClean="0"/>
              <a:t>I</a:t>
            </a:r>
            <a:r>
              <a:rPr lang="zh-CN" altLang="zh-CN" dirty="0" smtClean="0"/>
              <a:t>时，</a:t>
            </a:r>
            <a:r>
              <a:rPr lang="en-US" altLang="zh-CN" dirty="0" smtClean="0"/>
              <a:t>P</a:t>
            </a:r>
            <a:r>
              <a:rPr lang="zh-CN" altLang="zh-CN" dirty="0" smtClean="0"/>
              <a:t>是否会停机。</a:t>
            </a:r>
          </a:p>
          <a:p>
            <a:pPr>
              <a:buNone/>
            </a:pPr>
            <a:r>
              <a:rPr lang="en-US" altLang="zh-CN" dirty="0" smtClean="0"/>
              <a:t>    </a:t>
            </a:r>
            <a:r>
              <a:rPr lang="zh-CN" altLang="zh-CN" dirty="0" smtClean="0"/>
              <a:t>证明：假设存在停机程序</a:t>
            </a:r>
            <a:r>
              <a:rPr lang="en-US" altLang="zh-CN" dirty="0" smtClean="0"/>
              <a:t>H</a:t>
            </a:r>
            <a:r>
              <a:rPr lang="zh-CN" altLang="zh-CN" dirty="0" smtClean="0"/>
              <a:t>，构造如下程序</a:t>
            </a:r>
            <a:r>
              <a:rPr lang="en-US" altLang="zh-CN" dirty="0" smtClean="0"/>
              <a:t>V</a:t>
            </a:r>
            <a:r>
              <a:rPr lang="zh-CN" altLang="zh-CN" dirty="0" smtClean="0"/>
              <a:t>：</a:t>
            </a:r>
          </a:p>
          <a:p>
            <a:pPr>
              <a:buNone/>
            </a:pPr>
            <a:r>
              <a:rPr lang="en-US" altLang="zh-CN" dirty="0" smtClean="0"/>
              <a:t>    1 </a:t>
            </a:r>
            <a:r>
              <a:rPr lang="zh-CN" altLang="zh-CN" dirty="0" smtClean="0"/>
              <a:t>输入</a:t>
            </a:r>
            <a:r>
              <a:rPr lang="en-US" altLang="zh-CN" dirty="0" smtClean="0"/>
              <a:t>N</a:t>
            </a:r>
            <a:r>
              <a:rPr lang="zh-CN" altLang="zh-CN" dirty="0" smtClean="0"/>
              <a:t>。</a:t>
            </a:r>
          </a:p>
          <a:p>
            <a:pPr>
              <a:buNone/>
            </a:pPr>
            <a:r>
              <a:rPr lang="en-US" altLang="zh-CN" dirty="0" smtClean="0"/>
              <a:t>    2 </a:t>
            </a:r>
            <a:r>
              <a:rPr lang="zh-CN" altLang="zh-CN" dirty="0" smtClean="0"/>
              <a:t>生成大小不超过</a:t>
            </a:r>
            <a:r>
              <a:rPr lang="en-US" altLang="zh-CN" dirty="0" smtClean="0"/>
              <a:t>N</a:t>
            </a:r>
            <a:r>
              <a:rPr lang="zh-CN" altLang="zh-CN" dirty="0" smtClean="0"/>
              <a:t>的所有程序</a:t>
            </a:r>
            <a:r>
              <a:rPr lang="en-US" altLang="zh-CN" dirty="0" smtClean="0"/>
              <a:t>P</a:t>
            </a:r>
            <a:r>
              <a:rPr lang="en-US" altLang="zh-CN" baseline="-25000" dirty="0" smtClean="0"/>
              <a:t>1</a:t>
            </a:r>
            <a:r>
              <a:rPr lang="en-US" altLang="zh-CN" dirty="0" smtClean="0"/>
              <a:t>,P</a:t>
            </a:r>
            <a:r>
              <a:rPr lang="en-US" altLang="zh-CN" baseline="-25000" dirty="0" smtClean="0"/>
              <a:t>2</a:t>
            </a:r>
            <a:r>
              <a:rPr lang="en-US" altLang="zh-CN" dirty="0" smtClean="0"/>
              <a:t>,P</a:t>
            </a:r>
            <a:r>
              <a:rPr lang="en-US" altLang="zh-CN" baseline="-25000" dirty="0" smtClean="0"/>
              <a:t>3</a:t>
            </a:r>
            <a:r>
              <a:rPr lang="en-US" altLang="zh-CN" dirty="0" smtClean="0"/>
              <a:t>……</a:t>
            </a:r>
            <a:r>
              <a:rPr lang="en-US" altLang="zh-CN" dirty="0" err="1" smtClean="0"/>
              <a:t>P</a:t>
            </a:r>
            <a:r>
              <a:rPr lang="en-US" altLang="zh-CN" baseline="-25000" dirty="0" err="1" smtClean="0"/>
              <a:t>n</a:t>
            </a:r>
            <a:r>
              <a:rPr lang="zh-CN" altLang="zh-CN" dirty="0" smtClean="0"/>
              <a:t>。</a:t>
            </a:r>
          </a:p>
          <a:p>
            <a:pPr>
              <a:buNone/>
            </a:pPr>
            <a:r>
              <a:rPr lang="en-US" altLang="zh-CN" dirty="0" smtClean="0"/>
              <a:t>    3 </a:t>
            </a:r>
            <a:r>
              <a:rPr lang="zh-CN" altLang="zh-CN" dirty="0" smtClean="0"/>
              <a:t>检查</a:t>
            </a:r>
            <a:r>
              <a:rPr lang="en-US" altLang="zh-CN" dirty="0" smtClean="0"/>
              <a:t>2</a:t>
            </a:r>
            <a:r>
              <a:rPr lang="zh-CN" altLang="zh-CN" dirty="0" smtClean="0"/>
              <a:t>中所有程序是否停机，排除所有不停机的。</a:t>
            </a:r>
          </a:p>
          <a:p>
            <a:pPr>
              <a:buNone/>
            </a:pPr>
            <a:r>
              <a:rPr lang="en-US" altLang="zh-CN" dirty="0" smtClean="0"/>
              <a:t>    4 </a:t>
            </a:r>
            <a:r>
              <a:rPr lang="zh-CN" altLang="zh-CN" dirty="0" smtClean="0"/>
              <a:t>模拟</a:t>
            </a:r>
            <a:r>
              <a:rPr lang="en-US" altLang="zh-CN" dirty="0" smtClean="0"/>
              <a:t>3</a:t>
            </a:r>
            <a:r>
              <a:rPr lang="zh-CN" altLang="zh-CN" dirty="0" smtClean="0"/>
              <a:t>得到的所有停机程序的运行。</a:t>
            </a:r>
          </a:p>
          <a:p>
            <a:pPr>
              <a:buNone/>
            </a:pPr>
            <a:r>
              <a:rPr lang="en-US" altLang="zh-CN" dirty="0" smtClean="0"/>
              <a:t>    5 </a:t>
            </a:r>
            <a:r>
              <a:rPr lang="zh-CN" altLang="zh-CN" dirty="0" smtClean="0"/>
              <a:t>取</a:t>
            </a:r>
            <a:r>
              <a:rPr lang="en-US" altLang="zh-CN" dirty="0" smtClean="0"/>
              <a:t>4</a:t>
            </a:r>
            <a:r>
              <a:rPr lang="zh-CN" altLang="zh-CN" dirty="0" smtClean="0"/>
              <a:t>中最大的输出，乘以</a:t>
            </a:r>
            <a:r>
              <a:rPr lang="en-US" altLang="zh-CN" dirty="0" smtClean="0"/>
              <a:t>2</a:t>
            </a:r>
            <a:r>
              <a:rPr lang="zh-CN" altLang="zh-CN" dirty="0" smtClean="0"/>
              <a:t>作为</a:t>
            </a:r>
            <a:r>
              <a:rPr lang="en-US" altLang="zh-CN" dirty="0" smtClean="0"/>
              <a:t>V</a:t>
            </a:r>
            <a:r>
              <a:rPr lang="zh-CN" altLang="zh-CN" dirty="0" smtClean="0"/>
              <a:t>的输出。</a:t>
            </a:r>
          </a:p>
          <a:p>
            <a:pPr>
              <a:buNone/>
            </a:pPr>
            <a:r>
              <a:rPr lang="en-US" altLang="zh-CN" dirty="0" smtClean="0"/>
              <a:t>    </a:t>
            </a:r>
            <a:r>
              <a:rPr lang="zh-CN" altLang="zh-CN" dirty="0" smtClean="0"/>
              <a:t>上面构造的程序</a:t>
            </a:r>
            <a:r>
              <a:rPr lang="en-US" altLang="zh-CN" dirty="0" smtClean="0"/>
              <a:t>V</a:t>
            </a:r>
            <a:r>
              <a:rPr lang="zh-CN" altLang="zh-CN" dirty="0" smtClean="0"/>
              <a:t>显然对于任意的</a:t>
            </a:r>
            <a:r>
              <a:rPr lang="en-US" altLang="zh-CN" dirty="0" smtClean="0"/>
              <a:t>N</a:t>
            </a:r>
            <a:r>
              <a:rPr lang="zh-CN" altLang="zh-CN" dirty="0" smtClean="0"/>
              <a:t>都停机，它的长度为</a:t>
            </a:r>
            <a:r>
              <a:rPr lang="en-US" altLang="zh-CN" dirty="0" err="1" smtClean="0"/>
              <a:t>logN+Ο</a:t>
            </a:r>
            <a:r>
              <a:rPr lang="en-US" altLang="zh-CN" dirty="0" smtClean="0"/>
              <a:t>(1)</a:t>
            </a:r>
            <a:r>
              <a:rPr lang="zh-CN" altLang="zh-CN" dirty="0" smtClean="0"/>
              <a:t>。取足够大的</a:t>
            </a:r>
            <a:r>
              <a:rPr lang="en-US" altLang="zh-CN" dirty="0" smtClean="0"/>
              <a:t>N</a:t>
            </a:r>
            <a:r>
              <a:rPr lang="zh-CN" altLang="zh-CN" dirty="0" smtClean="0"/>
              <a:t>，有</a:t>
            </a:r>
            <a:r>
              <a:rPr lang="en-US" altLang="zh-CN" dirty="0" err="1" smtClean="0"/>
              <a:t>logN+Ο</a:t>
            </a:r>
            <a:r>
              <a:rPr lang="en-US" altLang="zh-CN" dirty="0" smtClean="0"/>
              <a:t>(1)&lt;N</a:t>
            </a:r>
            <a:r>
              <a:rPr lang="zh-CN" altLang="zh-CN" dirty="0" smtClean="0"/>
              <a:t>，所以</a:t>
            </a:r>
            <a:r>
              <a:rPr lang="en-US" altLang="zh-CN" dirty="0" smtClean="0"/>
              <a:t>V</a:t>
            </a:r>
            <a:r>
              <a:rPr lang="zh-CN" altLang="en-US" dirty="0" smtClean="0"/>
              <a:t>就</a:t>
            </a:r>
            <a:r>
              <a:rPr lang="zh-CN" altLang="zh-CN" dirty="0" smtClean="0"/>
              <a:t>是某个</a:t>
            </a:r>
            <a:r>
              <a:rPr lang="en-US" altLang="zh-CN" dirty="0" smtClean="0"/>
              <a:t>P</a:t>
            </a:r>
            <a:r>
              <a:rPr lang="en-US" altLang="zh-CN" baseline="-25000" dirty="0" smtClean="0"/>
              <a:t>i</a:t>
            </a:r>
            <a:r>
              <a:rPr lang="zh-CN" altLang="zh-CN" dirty="0" smtClean="0"/>
              <a:t>，它的输出是自己输出的两倍，矛盾！</a:t>
            </a:r>
          </a:p>
          <a:p>
            <a:pPr>
              <a:buNone/>
            </a:pPr>
            <a:r>
              <a:rPr lang="en-US" altLang="zh-CN" dirty="0" smtClean="0"/>
              <a:t>    </a:t>
            </a:r>
            <a:r>
              <a:rPr lang="zh-CN" altLang="zh-CN" dirty="0" smtClean="0"/>
              <a:t>由此易见</a:t>
            </a:r>
            <a:r>
              <a:rPr lang="en-US" altLang="zh-CN" dirty="0" smtClean="0"/>
              <a:t>K={a:ϕ</a:t>
            </a:r>
            <a:r>
              <a:rPr lang="en-US" altLang="zh-CN" baseline="-25000" dirty="0" smtClean="0"/>
              <a:t>a</a:t>
            </a:r>
            <a:r>
              <a:rPr lang="en-US" altLang="zh-CN" dirty="0" smtClean="0"/>
              <a:t>(a)↓}</a:t>
            </a:r>
            <a:r>
              <a:rPr lang="zh-CN" altLang="zh-CN" dirty="0" smtClean="0"/>
              <a:t>是</a:t>
            </a:r>
            <a:r>
              <a:rPr lang="en-US" altLang="zh-CN" dirty="0" err="1" smtClean="0"/>
              <a:t>r.e</a:t>
            </a:r>
            <a:r>
              <a:rPr lang="en-US" altLang="zh-CN" dirty="0" smtClean="0"/>
              <a:t>.</a:t>
            </a:r>
            <a:r>
              <a:rPr lang="zh-CN" altLang="zh-CN" dirty="0" smtClean="0"/>
              <a:t>集但不是递归集。</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32</a:t>
            </a:fld>
            <a:endParaRPr lang="zh-CN" altLang="en-US"/>
          </a:p>
        </p:txBody>
      </p:sp>
    </p:spTree>
  </p:cSld>
  <p:clrMapOvr>
    <a:masterClrMapping/>
  </p:clrMapOvr>
  <p:transition>
    <p:plus/>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normAutofit lnSpcReduction="10000"/>
          </a:bodyPr>
          <a:lstStyle/>
          <a:p>
            <a:r>
              <a:rPr lang="zh-CN" altLang="zh-CN" dirty="0" smtClean="0"/>
              <a:t>哥德尔不完全性定理：</a:t>
            </a:r>
            <a:r>
              <a:rPr lang="en-US" altLang="zh-CN" dirty="0" err="1" smtClean="0"/>
              <a:t>Th</a:t>
            </a:r>
            <a:r>
              <a:rPr lang="en-US" altLang="zh-CN" dirty="0" smtClean="0"/>
              <a:t>𝔑</a:t>
            </a:r>
            <a:r>
              <a:rPr lang="zh-CN" altLang="zh-CN" dirty="0" smtClean="0"/>
              <a:t>不能递归公理化。</a:t>
            </a:r>
          </a:p>
          <a:p>
            <a:pPr>
              <a:buNone/>
            </a:pPr>
            <a:r>
              <a:rPr lang="en-US" altLang="zh-CN" dirty="0" smtClean="0"/>
              <a:t>    </a:t>
            </a:r>
            <a:r>
              <a:rPr lang="zh-CN" altLang="zh-CN" dirty="0" smtClean="0"/>
              <a:t>证明：因为</a:t>
            </a:r>
            <a:r>
              <a:rPr lang="en-US" altLang="zh-CN" dirty="0" smtClean="0"/>
              <a:t>K</a:t>
            </a:r>
            <a:r>
              <a:rPr lang="zh-CN" altLang="zh-CN" dirty="0" smtClean="0"/>
              <a:t>递归可枚举，在</a:t>
            </a:r>
            <a:r>
              <a:rPr lang="en-US" altLang="zh-CN" dirty="0" smtClean="0"/>
              <a:t>𝔑</a:t>
            </a:r>
            <a:r>
              <a:rPr lang="zh-CN" altLang="zh-CN" dirty="0" smtClean="0"/>
              <a:t>中可定义，所以有公式</a:t>
            </a:r>
            <a:r>
              <a:rPr lang="en-US" altLang="zh-CN" dirty="0" smtClean="0"/>
              <a:t>σ(x)</a:t>
            </a:r>
            <a:r>
              <a:rPr lang="zh-CN" altLang="zh-CN" dirty="0" smtClean="0"/>
              <a:t>在</a:t>
            </a:r>
            <a:r>
              <a:rPr lang="en-US" altLang="zh-CN" dirty="0" smtClean="0"/>
              <a:t>𝔑</a:t>
            </a:r>
            <a:r>
              <a:rPr lang="zh-CN" altLang="zh-CN" dirty="0" smtClean="0"/>
              <a:t>中定义</a:t>
            </a:r>
            <a:r>
              <a:rPr lang="en-US" altLang="zh-CN" dirty="0" smtClean="0"/>
              <a:t>K</a:t>
            </a:r>
            <a:r>
              <a:rPr lang="zh-CN" altLang="zh-CN" dirty="0" smtClean="0"/>
              <a:t>。</a:t>
            </a:r>
          </a:p>
          <a:p>
            <a:pPr>
              <a:buNone/>
            </a:pPr>
            <a:r>
              <a:rPr lang="en-US" altLang="zh-CN" dirty="0" smtClean="0"/>
              <a:t>    </a:t>
            </a:r>
            <a:r>
              <a:rPr lang="en-US" altLang="zh-CN" dirty="0" err="1" smtClean="0"/>
              <a:t>a∈K</a:t>
            </a:r>
            <a:r>
              <a:rPr lang="en-US" altLang="zh-CN" baseline="30000" dirty="0" err="1" smtClean="0"/>
              <a:t>c</a:t>
            </a:r>
            <a:r>
              <a:rPr lang="en-US" altLang="zh-CN" dirty="0" smtClean="0"/>
              <a:t>  </a:t>
            </a:r>
            <a:r>
              <a:rPr lang="en-US" altLang="zh-CN" dirty="0" err="1" smtClean="0"/>
              <a:t>iff</a:t>
            </a:r>
            <a:r>
              <a:rPr lang="en-US" altLang="zh-CN" dirty="0" smtClean="0"/>
              <a:t>  (</a:t>
            </a:r>
            <a:r>
              <a:rPr lang="zh-CN" altLang="zh-CN" dirty="0" smtClean="0"/>
              <a:t>﹁</a:t>
            </a:r>
            <a:r>
              <a:rPr lang="en-US" altLang="zh-CN" dirty="0" smtClean="0"/>
              <a:t>σ(S</a:t>
            </a:r>
            <a:r>
              <a:rPr lang="en-US" altLang="zh-CN" baseline="30000" dirty="0" smtClean="0"/>
              <a:t>a</a:t>
            </a:r>
            <a:r>
              <a:rPr lang="en-US" altLang="zh-CN" dirty="0" smtClean="0"/>
              <a:t>0))</a:t>
            </a:r>
            <a:r>
              <a:rPr lang="zh-CN" altLang="zh-CN" dirty="0" smtClean="0"/>
              <a:t>∈</a:t>
            </a:r>
            <a:r>
              <a:rPr lang="en-US" altLang="zh-CN" dirty="0" err="1" smtClean="0"/>
              <a:t>Th</a:t>
            </a:r>
            <a:r>
              <a:rPr lang="en-US" altLang="zh-CN" dirty="0" smtClean="0"/>
              <a:t>𝔑</a:t>
            </a:r>
            <a:endParaRPr lang="zh-CN" altLang="zh-CN" dirty="0" smtClean="0"/>
          </a:p>
          <a:p>
            <a:pPr>
              <a:buNone/>
            </a:pPr>
            <a:r>
              <a:rPr lang="en-US" altLang="zh-CN" dirty="0" smtClean="0"/>
              <a:t>    </a:t>
            </a:r>
            <a:r>
              <a:rPr lang="zh-CN" altLang="zh-CN" dirty="0" smtClean="0"/>
              <a:t>任给</a:t>
            </a:r>
            <a:r>
              <a:rPr lang="en-US" altLang="zh-CN" dirty="0" smtClean="0"/>
              <a:t>a</a:t>
            </a:r>
            <a:r>
              <a:rPr lang="zh-CN" altLang="zh-CN" dirty="0" smtClean="0"/>
              <a:t>，可能行的找到﹁</a:t>
            </a:r>
            <a:r>
              <a:rPr lang="en-US" altLang="zh-CN" dirty="0" smtClean="0"/>
              <a:t>σ(S</a:t>
            </a:r>
            <a:r>
              <a:rPr lang="en-US" altLang="zh-CN" baseline="30000" dirty="0" smtClean="0"/>
              <a:t>a</a:t>
            </a:r>
            <a:r>
              <a:rPr lang="en-US" altLang="zh-CN" dirty="0" smtClean="0"/>
              <a:t>0)</a:t>
            </a:r>
            <a:r>
              <a:rPr lang="zh-CN" altLang="zh-CN" dirty="0" smtClean="0"/>
              <a:t>，所以借助</a:t>
            </a:r>
            <a:r>
              <a:rPr lang="en-US" altLang="zh-CN" dirty="0" smtClean="0"/>
              <a:t>Church-Turing</a:t>
            </a:r>
            <a:r>
              <a:rPr lang="zh-CN" altLang="zh-CN" dirty="0" smtClean="0"/>
              <a:t>论题，存在</a:t>
            </a:r>
            <a:r>
              <a:rPr lang="en-US" altLang="zh-CN" dirty="0" smtClean="0"/>
              <a:t>f</a:t>
            </a:r>
            <a:r>
              <a:rPr lang="zh-CN" altLang="zh-CN" dirty="0" smtClean="0"/>
              <a:t>使得</a:t>
            </a:r>
          </a:p>
          <a:p>
            <a:pPr>
              <a:buNone/>
            </a:pPr>
            <a:r>
              <a:rPr lang="en-US" altLang="zh-CN" dirty="0" smtClean="0"/>
              <a:t>    </a:t>
            </a:r>
            <a:r>
              <a:rPr lang="en-US" altLang="zh-CN" dirty="0" err="1" smtClean="0"/>
              <a:t>a∈K</a:t>
            </a:r>
            <a:r>
              <a:rPr lang="en-US" altLang="zh-CN" baseline="30000" dirty="0" err="1" smtClean="0"/>
              <a:t>c</a:t>
            </a:r>
            <a:r>
              <a:rPr lang="en-US" altLang="zh-CN" dirty="0" smtClean="0"/>
              <a:t>  </a:t>
            </a:r>
            <a:r>
              <a:rPr lang="en-US" altLang="zh-CN" dirty="0" err="1" smtClean="0"/>
              <a:t>iff</a:t>
            </a:r>
            <a:r>
              <a:rPr lang="en-US" altLang="zh-CN" dirty="0" smtClean="0"/>
              <a:t>  f(a)=#(</a:t>
            </a:r>
            <a:r>
              <a:rPr lang="zh-CN" altLang="zh-CN" dirty="0" smtClean="0"/>
              <a:t>﹁</a:t>
            </a:r>
            <a:r>
              <a:rPr lang="en-US" altLang="zh-CN" dirty="0" smtClean="0"/>
              <a:t>σ(S</a:t>
            </a:r>
            <a:r>
              <a:rPr lang="en-US" altLang="zh-CN" baseline="30000" dirty="0" smtClean="0"/>
              <a:t>a</a:t>
            </a:r>
            <a:r>
              <a:rPr lang="en-US" altLang="zh-CN" dirty="0" smtClean="0"/>
              <a:t>0))</a:t>
            </a:r>
            <a:r>
              <a:rPr lang="zh-CN" altLang="zh-CN" dirty="0" smtClean="0"/>
              <a:t>∈</a:t>
            </a:r>
            <a:r>
              <a:rPr lang="en-US" altLang="zh-CN" dirty="0" smtClean="0"/>
              <a:t>#</a:t>
            </a:r>
            <a:r>
              <a:rPr lang="en-US" altLang="zh-CN" dirty="0" err="1" smtClean="0"/>
              <a:t>Th</a:t>
            </a:r>
            <a:r>
              <a:rPr lang="en-US" altLang="zh-CN" dirty="0" smtClean="0"/>
              <a:t>𝔑</a:t>
            </a:r>
            <a:endParaRPr lang="zh-CN" altLang="zh-CN" dirty="0" smtClean="0"/>
          </a:p>
          <a:p>
            <a:pPr>
              <a:buNone/>
            </a:pPr>
            <a:r>
              <a:rPr lang="en-US" altLang="zh-CN" dirty="0" smtClean="0"/>
              <a:t>    </a:t>
            </a:r>
            <a:r>
              <a:rPr lang="zh-CN" altLang="zh-CN" dirty="0" smtClean="0"/>
              <a:t>∴ </a:t>
            </a:r>
            <a:r>
              <a:rPr lang="en-US" altLang="zh-CN" dirty="0" err="1" smtClean="0"/>
              <a:t>K</a:t>
            </a:r>
            <a:r>
              <a:rPr lang="en-US" altLang="zh-CN" baseline="30000" dirty="0" err="1" smtClean="0"/>
              <a:t>c</a:t>
            </a:r>
            <a:r>
              <a:rPr lang="zh-CN" altLang="zh-CN" dirty="0" smtClean="0"/>
              <a:t>≤</a:t>
            </a:r>
            <a:r>
              <a:rPr lang="en-US" altLang="zh-CN" baseline="-25000" dirty="0" smtClean="0"/>
              <a:t>m</a:t>
            </a:r>
            <a:r>
              <a:rPr lang="en-US" altLang="zh-CN" dirty="0" smtClean="0"/>
              <a:t># </a:t>
            </a:r>
            <a:r>
              <a:rPr lang="en-US" altLang="zh-CN" dirty="0" err="1" smtClean="0"/>
              <a:t>Th</a:t>
            </a:r>
            <a:r>
              <a:rPr lang="en-US" altLang="zh-CN" dirty="0" smtClean="0"/>
              <a:t>𝔑</a:t>
            </a:r>
            <a:endParaRPr lang="zh-CN" altLang="zh-CN" dirty="0" smtClean="0"/>
          </a:p>
          <a:p>
            <a:pPr>
              <a:buNone/>
            </a:pPr>
            <a:r>
              <a:rPr lang="en-US" altLang="zh-CN" dirty="0" smtClean="0"/>
              <a:t>    </a:t>
            </a:r>
            <a:r>
              <a:rPr lang="zh-CN" altLang="zh-CN" dirty="0" smtClean="0"/>
              <a:t>假设</a:t>
            </a:r>
            <a:r>
              <a:rPr lang="en-US" altLang="zh-CN" dirty="0" err="1" smtClean="0"/>
              <a:t>Th</a:t>
            </a:r>
            <a:r>
              <a:rPr lang="en-US" altLang="zh-CN" dirty="0" smtClean="0"/>
              <a:t>𝔑</a:t>
            </a:r>
            <a:r>
              <a:rPr lang="zh-CN" altLang="zh-CN" dirty="0" smtClean="0"/>
              <a:t>可递归公理化，则</a:t>
            </a:r>
            <a:r>
              <a:rPr lang="en-US" altLang="zh-CN" dirty="0" smtClean="0"/>
              <a:t># </a:t>
            </a:r>
            <a:r>
              <a:rPr lang="en-US" altLang="zh-CN" dirty="0" err="1" smtClean="0"/>
              <a:t>Th</a:t>
            </a:r>
            <a:r>
              <a:rPr lang="en-US" altLang="zh-CN" dirty="0" smtClean="0"/>
              <a:t>𝔑</a:t>
            </a:r>
            <a:r>
              <a:rPr lang="zh-CN" altLang="zh-CN" dirty="0" smtClean="0"/>
              <a:t>递归可枚举，所以</a:t>
            </a:r>
            <a:r>
              <a:rPr lang="en-US" altLang="zh-CN" dirty="0" err="1" smtClean="0"/>
              <a:t>K</a:t>
            </a:r>
            <a:r>
              <a:rPr lang="en-US" altLang="zh-CN" baseline="30000" dirty="0" err="1" smtClean="0"/>
              <a:t>c</a:t>
            </a:r>
            <a:r>
              <a:rPr lang="zh-CN" altLang="zh-CN" dirty="0" smtClean="0"/>
              <a:t>也递归可枚举，所以</a:t>
            </a:r>
            <a:r>
              <a:rPr lang="en-US" altLang="zh-CN" dirty="0" smtClean="0"/>
              <a:t>K</a:t>
            </a:r>
            <a:r>
              <a:rPr lang="zh-CN" altLang="zh-CN" dirty="0" smtClean="0"/>
              <a:t>就是递归的。矛盾！</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33</a:t>
            </a:fld>
            <a:endParaRPr lang="zh-CN" altLang="en-US"/>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参考文献</a:t>
            </a:r>
            <a:endParaRPr lang="zh-CN" altLang="en-US" b="1" dirty="0"/>
          </a:p>
        </p:txBody>
      </p:sp>
      <p:sp>
        <p:nvSpPr>
          <p:cNvPr id="3" name="内容占位符 2"/>
          <p:cNvSpPr>
            <a:spLocks noGrp="1"/>
          </p:cNvSpPr>
          <p:nvPr>
            <p:ph idx="1"/>
          </p:nvPr>
        </p:nvSpPr>
        <p:spPr>
          <a:xfrm>
            <a:off x="0" y="1214422"/>
            <a:ext cx="9144000" cy="5214974"/>
          </a:xfrm>
        </p:spPr>
        <p:txBody>
          <a:bodyPr>
            <a:normAutofit lnSpcReduction="10000"/>
          </a:bodyPr>
          <a:lstStyle/>
          <a:p>
            <a:r>
              <a:rPr lang="en-US" altLang="zh-CN" dirty="0" err="1" smtClean="0"/>
              <a:t>A.Nies.Computability</a:t>
            </a:r>
            <a:r>
              <a:rPr lang="en-US" altLang="zh-CN" dirty="0" smtClean="0"/>
              <a:t> and Randomness.Oxford.2009.</a:t>
            </a:r>
          </a:p>
          <a:p>
            <a:r>
              <a:rPr lang="en-US" altLang="zh-CN" dirty="0" err="1" smtClean="0"/>
              <a:t>C.Calude</a:t>
            </a:r>
            <a:r>
              <a:rPr lang="en-US" altLang="zh-CN" dirty="0" smtClean="0"/>
              <a:t>. Information and </a:t>
            </a:r>
            <a:r>
              <a:rPr lang="en-US" altLang="zh-CN" dirty="0" err="1" smtClean="0"/>
              <a:t>Randomness.Springer</a:t>
            </a:r>
            <a:r>
              <a:rPr lang="en-US" altLang="zh-CN" dirty="0" smtClean="0"/>
              <a:t>. 2002.</a:t>
            </a:r>
            <a:endParaRPr lang="zh-CN" altLang="zh-CN" dirty="0" smtClean="0"/>
          </a:p>
          <a:p>
            <a:r>
              <a:rPr lang="en-US" altLang="zh-CN" dirty="0" err="1" smtClean="0"/>
              <a:t>G.Chaitin</a:t>
            </a:r>
            <a:r>
              <a:rPr lang="en-US" altLang="zh-CN" dirty="0" smtClean="0"/>
              <a:t>. Algorithmic Information Theory.Cambridge.1987.</a:t>
            </a:r>
            <a:endParaRPr lang="zh-CN" altLang="zh-CN" dirty="0" smtClean="0"/>
          </a:p>
          <a:p>
            <a:r>
              <a:rPr lang="en-US" altLang="zh-CN" dirty="0" err="1" smtClean="0"/>
              <a:t>R.Downey,D.Hirschfeldt.Algorithmic</a:t>
            </a:r>
            <a:r>
              <a:rPr lang="en-US" altLang="zh-CN" dirty="0" smtClean="0"/>
              <a:t> Randomness and Complexity.Springer.2010.</a:t>
            </a:r>
            <a:endParaRPr lang="zh-CN" altLang="zh-CN" dirty="0" smtClean="0"/>
          </a:p>
          <a:p>
            <a:r>
              <a:rPr lang="en-US" altLang="zh-CN" dirty="0" err="1" smtClean="0"/>
              <a:t>M.Li,P.Vitanyi</a:t>
            </a:r>
            <a:r>
              <a:rPr lang="en-US" altLang="zh-CN" dirty="0" smtClean="0"/>
              <a:t>. An Introduction to </a:t>
            </a:r>
            <a:r>
              <a:rPr lang="en-US" altLang="zh-CN" dirty="0" err="1" smtClean="0"/>
              <a:t>Kolmogorov</a:t>
            </a:r>
            <a:r>
              <a:rPr lang="en-US" altLang="zh-CN" dirty="0" smtClean="0"/>
              <a:t> Complexity and Its Applications.Springer.2008.</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34</a:t>
            </a:fld>
            <a:endParaRPr lang="zh-CN" altLang="en-US"/>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一、预备</a:t>
            </a:r>
            <a:endParaRPr lang="zh-CN" altLang="en-US" b="1" dirty="0"/>
          </a:p>
        </p:txBody>
      </p:sp>
      <p:sp>
        <p:nvSpPr>
          <p:cNvPr id="3" name="内容占位符 2"/>
          <p:cNvSpPr>
            <a:spLocks noGrp="1"/>
          </p:cNvSpPr>
          <p:nvPr>
            <p:ph idx="1"/>
          </p:nvPr>
        </p:nvSpPr>
        <p:spPr>
          <a:xfrm>
            <a:off x="457200" y="1285860"/>
            <a:ext cx="8229600" cy="5143536"/>
          </a:xfrm>
        </p:spPr>
        <p:txBody>
          <a:bodyPr>
            <a:normAutofit/>
          </a:bodyPr>
          <a:lstStyle/>
          <a:p>
            <a:r>
              <a:rPr lang="el-GR" altLang="zh-CN" dirty="0" smtClean="0"/>
              <a:t>Σ</a:t>
            </a:r>
            <a:r>
              <a:rPr lang="el-GR" altLang="zh-CN" baseline="30000" dirty="0" smtClean="0"/>
              <a:t>⋆</a:t>
            </a:r>
            <a:r>
              <a:rPr lang="en-US" altLang="zh-CN" dirty="0" smtClean="0"/>
              <a:t>= {0,1}</a:t>
            </a:r>
            <a:r>
              <a:rPr lang="en-US" altLang="zh-CN" baseline="30000" dirty="0" smtClean="0"/>
              <a:t>⋆</a:t>
            </a:r>
            <a:r>
              <a:rPr lang="en-US" altLang="zh-CN" dirty="0" smtClean="0"/>
              <a:t>={</a:t>
            </a:r>
            <a:r>
              <a:rPr lang="el-GR" altLang="zh-CN" dirty="0" smtClean="0"/>
              <a:t>ϵ,0,1,00,01,10,11,000,001</a:t>
            </a:r>
            <a:r>
              <a:rPr lang="pt-BR" altLang="zh-CN" dirty="0" smtClean="0"/>
              <a:t>…</a:t>
            </a:r>
            <a:r>
              <a:rPr lang="el-GR" altLang="zh-CN" dirty="0" smtClean="0"/>
              <a:t>}</a:t>
            </a:r>
            <a:endParaRPr lang="en-US" altLang="zh-CN" dirty="0" smtClean="0"/>
          </a:p>
          <a:p>
            <a:r>
              <a:rPr lang="zh-CN" altLang="en-US" dirty="0" smtClean="0"/>
              <a:t>集合</a:t>
            </a:r>
            <a:r>
              <a:rPr lang="en-US" altLang="zh-CN" dirty="0" smtClean="0"/>
              <a:t>S⊂</a:t>
            </a:r>
            <a:r>
              <a:rPr lang="el-GR" altLang="zh-CN" dirty="0" smtClean="0"/>
              <a:t>Σ</a:t>
            </a:r>
            <a:r>
              <a:rPr lang="el-GR" altLang="zh-CN" baseline="30000" dirty="0" smtClean="0"/>
              <a:t>⋆</a:t>
            </a:r>
            <a:r>
              <a:rPr lang="zh-CN" altLang="en-US" dirty="0" smtClean="0"/>
              <a:t>是</a:t>
            </a:r>
            <a:r>
              <a:rPr lang="en-US" altLang="zh-CN" dirty="0" smtClean="0"/>
              <a:t>prefix-free</a:t>
            </a:r>
            <a:r>
              <a:rPr lang="zh-CN" altLang="en-US" dirty="0" smtClean="0"/>
              <a:t>的如果对于任意的</a:t>
            </a:r>
            <a:r>
              <a:rPr lang="en-US" altLang="zh-CN" dirty="0" err="1" smtClean="0"/>
              <a:t>s,t∈S</a:t>
            </a:r>
            <a:r>
              <a:rPr lang="zh-CN" altLang="en-US" dirty="0" smtClean="0"/>
              <a:t>，不存在</a:t>
            </a:r>
            <a:r>
              <a:rPr lang="en-US" altLang="zh-CN" dirty="0" smtClean="0"/>
              <a:t>s</a:t>
            </a:r>
            <a:r>
              <a:rPr lang="zh-CN" altLang="en-US" dirty="0" smtClean="0"/>
              <a:t>是</a:t>
            </a:r>
            <a:r>
              <a:rPr lang="en-US" altLang="zh-CN" dirty="0" smtClean="0"/>
              <a:t>t</a:t>
            </a:r>
            <a:r>
              <a:rPr lang="zh-CN" altLang="en-US" dirty="0" smtClean="0"/>
              <a:t>的</a:t>
            </a:r>
            <a:r>
              <a:rPr lang="en-US" altLang="zh-CN" dirty="0" smtClean="0"/>
              <a:t>prefix</a:t>
            </a:r>
            <a:r>
              <a:rPr lang="zh-CN" altLang="en-US" dirty="0" smtClean="0"/>
              <a:t>的情况。</a:t>
            </a:r>
            <a:endParaRPr lang="en-US" altLang="zh-CN" dirty="0" smtClean="0"/>
          </a:p>
          <a:p>
            <a:r>
              <a:rPr lang="zh-CN" altLang="en-US" dirty="0" smtClean="0"/>
              <a:t>约定：后面提到的所有机器默认的作用程序集合皆为</a:t>
            </a:r>
            <a:r>
              <a:rPr lang="en-US" altLang="zh-CN" dirty="0" smtClean="0"/>
              <a:t>prefix-free</a:t>
            </a:r>
            <a:r>
              <a:rPr lang="zh-CN" altLang="en-US" dirty="0" smtClean="0"/>
              <a:t>。</a:t>
            </a:r>
            <a:endParaRPr lang="en-US" altLang="zh-CN" dirty="0" smtClean="0"/>
          </a:p>
          <a:p>
            <a:r>
              <a:rPr lang="el-GR" altLang="zh-CN" dirty="0" smtClean="0"/>
              <a:t>α</a:t>
            </a:r>
            <a:r>
              <a:rPr lang="zh-CN" altLang="en-US" dirty="0" smtClean="0"/>
              <a:t>是</a:t>
            </a:r>
            <a:r>
              <a:rPr lang="en-US" altLang="zh-CN" dirty="0" err="1" smtClean="0"/>
              <a:t>r.e</a:t>
            </a:r>
            <a:r>
              <a:rPr lang="en-US" altLang="zh-CN" dirty="0" smtClean="0"/>
              <a:t>.</a:t>
            </a:r>
            <a:r>
              <a:rPr lang="zh-CN" altLang="en-US" dirty="0" smtClean="0"/>
              <a:t> 如果它是一串递归不降有理数数列的极限。</a:t>
            </a:r>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a:t>
            </a:fld>
            <a:endParaRPr lang="zh-CN" altLang="en-US"/>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56"/>
            <a:ext cx="8229600" cy="5411807"/>
          </a:xfrm>
        </p:spPr>
        <p:txBody>
          <a:bodyPr>
            <a:normAutofit/>
          </a:bodyPr>
          <a:lstStyle/>
          <a:p>
            <a:r>
              <a:rPr lang="el-GR" altLang="zh-CN" dirty="0" smtClean="0"/>
              <a:t>α</a:t>
            </a:r>
            <a:r>
              <a:rPr lang="zh-CN" altLang="en-US" dirty="0" smtClean="0"/>
              <a:t>是</a:t>
            </a:r>
            <a:r>
              <a:rPr lang="en-US" altLang="zh-CN" dirty="0" smtClean="0"/>
              <a:t>computable</a:t>
            </a:r>
            <a:r>
              <a:rPr lang="zh-CN" altLang="en-US" dirty="0" smtClean="0"/>
              <a:t>如果存在递归的有理数数列</a:t>
            </a:r>
            <a:r>
              <a:rPr lang="en-US" altLang="zh-CN" dirty="0" smtClean="0"/>
              <a:t>{a</a:t>
            </a:r>
            <a:r>
              <a:rPr lang="en-US" altLang="zh-CN" baseline="-25000" dirty="0" smtClean="0"/>
              <a:t>n</a:t>
            </a:r>
            <a:r>
              <a:rPr lang="en-US" altLang="zh-CN" dirty="0" smtClean="0"/>
              <a:t>}</a:t>
            </a:r>
            <a:r>
              <a:rPr lang="en-US" altLang="zh-CN" baseline="-25000" dirty="0" err="1" smtClean="0"/>
              <a:t>n∈ℕ</a:t>
            </a:r>
            <a:r>
              <a:rPr lang="zh-CN" altLang="en-US" dirty="0" smtClean="0"/>
              <a:t>使得对任意</a:t>
            </a:r>
            <a:r>
              <a:rPr lang="en-US" altLang="zh-CN" dirty="0" err="1" smtClean="0"/>
              <a:t>n∈ℕ</a:t>
            </a:r>
            <a:r>
              <a:rPr lang="zh-CN" altLang="en-US" dirty="0" smtClean="0"/>
              <a:t>，</a:t>
            </a:r>
            <a:r>
              <a:rPr lang="en-US" altLang="zh-CN" dirty="0" smtClean="0"/>
              <a:t>|</a:t>
            </a:r>
            <a:r>
              <a:rPr lang="el-GR" altLang="zh-CN" dirty="0" smtClean="0"/>
              <a:t>α-</a:t>
            </a:r>
            <a:r>
              <a:rPr lang="en-US" altLang="zh-CN" dirty="0" smtClean="0"/>
              <a:t>a</a:t>
            </a:r>
            <a:r>
              <a:rPr lang="en-US" altLang="zh-CN" baseline="-25000" dirty="0" smtClean="0"/>
              <a:t>n</a:t>
            </a:r>
            <a:r>
              <a:rPr lang="en-US" altLang="zh-CN" dirty="0" smtClean="0"/>
              <a:t>|&lt;2</a:t>
            </a:r>
            <a:r>
              <a:rPr lang="en-US" altLang="zh-CN" baseline="30000" dirty="0" smtClean="0"/>
              <a:t>-n</a:t>
            </a:r>
            <a:r>
              <a:rPr lang="zh-CN" altLang="en-US" dirty="0" smtClean="0"/>
              <a:t>。</a:t>
            </a:r>
            <a:endParaRPr lang="en-US" altLang="zh-CN" dirty="0" smtClean="0"/>
          </a:p>
          <a:p>
            <a:r>
              <a:rPr lang="zh-CN" altLang="en-US" dirty="0" smtClean="0"/>
              <a:t>约定将一个实数</a:t>
            </a:r>
            <a:r>
              <a:rPr lang="zh-CN" altLang="en-US" smtClean="0"/>
              <a:t>与其二进制展开式等同</a:t>
            </a:r>
            <a:r>
              <a:rPr lang="zh-CN" altLang="en-US" dirty="0" smtClean="0"/>
              <a:t>视之，即</a:t>
            </a:r>
            <a:r>
              <a:rPr lang="el-GR" altLang="zh-CN" dirty="0" smtClean="0"/>
              <a:t>α=0.</a:t>
            </a:r>
            <a:r>
              <a:rPr lang="en-US" altLang="zh-CN" dirty="0" smtClean="0"/>
              <a:t>a</a:t>
            </a:r>
            <a:r>
              <a:rPr lang="en-US" altLang="zh-CN" baseline="-25000" dirty="0" smtClean="0"/>
              <a:t>1</a:t>
            </a:r>
            <a:r>
              <a:rPr lang="en-US" altLang="zh-CN" dirty="0" smtClean="0"/>
              <a:t>a</a:t>
            </a:r>
            <a:r>
              <a:rPr lang="en-US" altLang="zh-CN" baseline="-25000" dirty="0" smtClean="0"/>
              <a:t>2</a:t>
            </a:r>
            <a:r>
              <a:rPr lang="en-US" altLang="zh-CN" dirty="0" smtClean="0"/>
              <a:t>a</a:t>
            </a:r>
            <a:r>
              <a:rPr lang="en-US" altLang="zh-CN" baseline="-25000" dirty="0" smtClean="0"/>
              <a:t>3</a:t>
            </a:r>
            <a:r>
              <a:rPr lang="en-US" altLang="zh-CN" dirty="0" smtClean="0"/>
              <a:t>…a</a:t>
            </a:r>
            <a:r>
              <a:rPr lang="en-US" altLang="zh-CN" baseline="-25000" dirty="0" smtClean="0"/>
              <a:t>n</a:t>
            </a:r>
            <a:r>
              <a:rPr lang="en-US" altLang="zh-CN" dirty="0" smtClean="0"/>
              <a:t>…</a:t>
            </a:r>
            <a:r>
              <a:rPr lang="zh-CN" altLang="en-US" dirty="0" smtClean="0"/>
              <a:t>其中</a:t>
            </a:r>
            <a:r>
              <a:rPr lang="el-GR" altLang="zh-CN" dirty="0" smtClean="0"/>
              <a:t>α</a:t>
            </a:r>
            <a:r>
              <a:rPr lang="en-US" altLang="zh-CN" baseline="-25000" dirty="0" err="1" smtClean="0"/>
              <a:t>i</a:t>
            </a:r>
            <a:r>
              <a:rPr lang="en-US" altLang="zh-CN" dirty="0" smtClean="0"/>
              <a:t>∈{0,1}</a:t>
            </a:r>
            <a:r>
              <a:rPr lang="zh-CN" altLang="en-US" dirty="0" smtClean="0"/>
              <a:t>。</a:t>
            </a:r>
            <a:r>
              <a:rPr lang="el-GR" altLang="zh-CN" dirty="0" smtClean="0"/>
              <a:t>α</a:t>
            </a:r>
            <a:r>
              <a:rPr lang="en-US" altLang="zh-CN" baseline="-25000" dirty="0" smtClean="0"/>
              <a:t>n</a:t>
            </a:r>
            <a:r>
              <a:rPr lang="zh-CN" altLang="en-US" dirty="0" smtClean="0"/>
              <a:t>表示序列前</a:t>
            </a:r>
            <a:r>
              <a:rPr lang="en-US" altLang="zh-CN" dirty="0" smtClean="0"/>
              <a:t>n</a:t>
            </a:r>
            <a:r>
              <a:rPr lang="zh-CN" altLang="en-US" dirty="0" smtClean="0"/>
              <a:t>项</a:t>
            </a:r>
            <a:r>
              <a:rPr lang="en-US" altLang="zh-CN" dirty="0" smtClean="0"/>
              <a:t>a</a:t>
            </a:r>
            <a:r>
              <a:rPr lang="en-US" altLang="zh-CN" baseline="-25000" dirty="0" smtClean="0"/>
              <a:t>1</a:t>
            </a:r>
            <a:r>
              <a:rPr lang="en-US" altLang="zh-CN" dirty="0" smtClean="0"/>
              <a:t>a</a:t>
            </a:r>
            <a:r>
              <a:rPr lang="en-US" altLang="zh-CN" baseline="-25000" dirty="0" smtClean="0"/>
              <a:t>2</a:t>
            </a:r>
            <a:r>
              <a:rPr lang="en-US" altLang="zh-CN" dirty="0" smtClean="0"/>
              <a:t>a</a:t>
            </a:r>
            <a:r>
              <a:rPr lang="en-US" altLang="zh-CN" baseline="-25000" dirty="0" smtClean="0"/>
              <a:t>3</a:t>
            </a:r>
            <a:r>
              <a:rPr lang="en-US" altLang="zh-CN" dirty="0" smtClean="0"/>
              <a:t>…a</a:t>
            </a:r>
            <a:r>
              <a:rPr lang="en-US" altLang="zh-CN" baseline="-25000" dirty="0" smtClean="0"/>
              <a:t>n </a:t>
            </a:r>
            <a:r>
              <a:rPr lang="zh-CN" altLang="en-US" dirty="0" smtClean="0"/>
              <a:t>。</a:t>
            </a:r>
            <a:endParaRPr lang="en-US" altLang="zh-CN" dirty="0" smtClean="0"/>
          </a:p>
          <a:p>
            <a:r>
              <a:rPr lang="zh-CN" altLang="en-US" dirty="0" smtClean="0"/>
              <a:t>一个实数序列</a:t>
            </a:r>
            <a:r>
              <a:rPr lang="en-US" altLang="zh-CN" dirty="0" smtClean="0"/>
              <a:t>{a</a:t>
            </a:r>
            <a:r>
              <a:rPr lang="en-US" altLang="zh-CN" baseline="-25000" dirty="0" smtClean="0"/>
              <a:t>n</a:t>
            </a:r>
            <a:r>
              <a:rPr lang="en-US" altLang="zh-CN" dirty="0" smtClean="0"/>
              <a:t>}</a:t>
            </a:r>
            <a:r>
              <a:rPr lang="en-US" altLang="zh-CN" baseline="-25000" dirty="0" err="1" smtClean="0"/>
              <a:t>n∈ℕ</a:t>
            </a:r>
            <a:r>
              <a:rPr lang="zh-CN" altLang="en-US" dirty="0" smtClean="0"/>
              <a:t>是</a:t>
            </a:r>
            <a:r>
              <a:rPr lang="en-US" altLang="zh-CN" dirty="0" smtClean="0"/>
              <a:t>computable</a:t>
            </a:r>
            <a:r>
              <a:rPr lang="zh-CN" altLang="en-US" dirty="0" smtClean="0"/>
              <a:t>如果存在全递归函数</a:t>
            </a:r>
            <a:r>
              <a:rPr lang="en-US" altLang="zh-CN" dirty="0" smtClean="0"/>
              <a:t>f</a:t>
            </a:r>
            <a:r>
              <a:rPr lang="zh-CN" altLang="en-US" dirty="0" smtClean="0"/>
              <a:t>使得对任意</a:t>
            </a:r>
            <a:r>
              <a:rPr lang="en-US" altLang="zh-CN" dirty="0" err="1" smtClean="0"/>
              <a:t>m,n∈ℕ</a:t>
            </a:r>
            <a:r>
              <a:rPr lang="zh-CN" altLang="en-US" dirty="0" smtClean="0"/>
              <a:t>，</a:t>
            </a:r>
            <a:endParaRPr lang="en-US" altLang="zh-CN" dirty="0" smtClean="0"/>
          </a:p>
          <a:p>
            <a:pPr>
              <a:buNone/>
            </a:pPr>
            <a:r>
              <a:rPr lang="en-US" altLang="zh-CN" dirty="0" smtClean="0"/>
              <a:t>    |a</a:t>
            </a:r>
            <a:r>
              <a:rPr lang="en-US" altLang="zh-CN" baseline="-25000" dirty="0" smtClean="0"/>
              <a:t>n</a:t>
            </a:r>
            <a:r>
              <a:rPr lang="en-US" altLang="zh-CN" dirty="0" smtClean="0"/>
              <a:t>-f(</a:t>
            </a:r>
            <a:r>
              <a:rPr lang="en-US" altLang="zh-CN" dirty="0" err="1" smtClean="0"/>
              <a:t>n,m</a:t>
            </a:r>
            <a:r>
              <a:rPr lang="en-US" altLang="zh-CN" dirty="0" smtClean="0"/>
              <a:t>)|&lt;2</a:t>
            </a:r>
            <a:r>
              <a:rPr lang="en-US" altLang="zh-CN" baseline="30000" dirty="0" smtClean="0"/>
              <a:t>-m</a:t>
            </a:r>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a:t>
            </a:fld>
            <a:endParaRPr lang="zh-CN" altLang="en-US"/>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二、算法复杂性</a:t>
            </a:r>
            <a:endParaRPr lang="zh-CN" altLang="en-US" b="1" dirty="0"/>
          </a:p>
        </p:txBody>
      </p:sp>
      <p:sp>
        <p:nvSpPr>
          <p:cNvPr id="3" name="内容占位符 2"/>
          <p:cNvSpPr>
            <a:spLocks noGrp="1"/>
          </p:cNvSpPr>
          <p:nvPr>
            <p:ph idx="1"/>
          </p:nvPr>
        </p:nvSpPr>
        <p:spPr>
          <a:xfrm>
            <a:off x="457200" y="1285860"/>
            <a:ext cx="8229600" cy="5214974"/>
          </a:xfrm>
        </p:spPr>
        <p:txBody>
          <a:bodyPr>
            <a:normAutofit/>
          </a:bodyPr>
          <a:lstStyle/>
          <a:p>
            <a:r>
              <a:rPr lang="zh-CN" altLang="en-US" dirty="0" smtClean="0"/>
              <a:t>机器</a:t>
            </a:r>
            <a:r>
              <a:rPr lang="en-US" altLang="zh-CN" dirty="0" smtClean="0"/>
              <a:t>U</a:t>
            </a:r>
            <a:r>
              <a:rPr lang="zh-CN" altLang="en-US" dirty="0" smtClean="0"/>
              <a:t>为通用机如果对于任意机器</a:t>
            </a:r>
            <a:r>
              <a:rPr lang="en-US" altLang="zh-CN" dirty="0" smtClean="0"/>
              <a:t>C</a:t>
            </a:r>
            <a:r>
              <a:rPr lang="zh-CN" altLang="en-US" dirty="0" smtClean="0"/>
              <a:t>存在常数</a:t>
            </a:r>
            <a:r>
              <a:rPr lang="en-US" altLang="zh-CN" dirty="0" smtClean="0"/>
              <a:t>c</a:t>
            </a:r>
            <a:r>
              <a:rPr lang="zh-CN" altLang="en-US" dirty="0" smtClean="0"/>
              <a:t>对所有的</a:t>
            </a:r>
            <a:r>
              <a:rPr lang="en-US" altLang="zh-CN" dirty="0" smtClean="0"/>
              <a:t>s</a:t>
            </a:r>
            <a:r>
              <a:rPr lang="zh-CN" altLang="en-US" dirty="0" smtClean="0"/>
              <a:t>、</a:t>
            </a:r>
            <a:r>
              <a:rPr lang="en-US" altLang="zh-CN" dirty="0" smtClean="0"/>
              <a:t>t</a:t>
            </a:r>
            <a:r>
              <a:rPr lang="zh-CN" altLang="en-US" dirty="0" smtClean="0"/>
              <a:t>，若</a:t>
            </a:r>
            <a:r>
              <a:rPr lang="en-US" altLang="zh-CN" dirty="0" smtClean="0"/>
              <a:t>C(s)=t</a:t>
            </a:r>
            <a:r>
              <a:rPr lang="zh-CN" altLang="en-US" dirty="0" smtClean="0"/>
              <a:t>则有</a:t>
            </a:r>
            <a:r>
              <a:rPr lang="en-US" altLang="zh-CN" dirty="0" smtClean="0"/>
              <a:t>s′</a:t>
            </a:r>
            <a:r>
              <a:rPr lang="zh-CN" altLang="en-US" dirty="0" smtClean="0"/>
              <a:t>，</a:t>
            </a:r>
            <a:r>
              <a:rPr lang="en-US" altLang="zh-CN" dirty="0" smtClean="0"/>
              <a:t>|s′|≤|s|+c</a:t>
            </a:r>
            <a:r>
              <a:rPr lang="zh-CN" altLang="en-US" dirty="0" smtClean="0"/>
              <a:t>且</a:t>
            </a:r>
            <a:r>
              <a:rPr lang="en-US" altLang="zh-CN" dirty="0" smtClean="0"/>
              <a:t>U(s′)=t</a:t>
            </a:r>
            <a:r>
              <a:rPr lang="zh-CN" altLang="en-US" dirty="0" smtClean="0"/>
              <a:t>。</a:t>
            </a:r>
            <a:r>
              <a:rPr lang="en-US" altLang="zh-CN" dirty="0" err="1" smtClean="0"/>
              <a:t>domU</a:t>
            </a:r>
            <a:r>
              <a:rPr lang="en-US" altLang="zh-CN" dirty="0" smtClean="0"/>
              <a:t>≔{p∈</a:t>
            </a:r>
            <a:r>
              <a:rPr lang="el-GR" altLang="zh-CN" dirty="0" smtClean="0"/>
              <a:t>Σ</a:t>
            </a:r>
            <a:r>
              <a:rPr lang="el-GR" altLang="zh-CN" baseline="30000" dirty="0" smtClean="0"/>
              <a:t>⋆</a:t>
            </a:r>
            <a:r>
              <a:rPr lang="el-GR" altLang="zh-CN" dirty="0" smtClean="0"/>
              <a:t>:</a:t>
            </a:r>
            <a:r>
              <a:rPr lang="en-US" altLang="zh-CN" dirty="0" smtClean="0"/>
              <a:t>U(p)↓}</a:t>
            </a:r>
            <a:r>
              <a:rPr lang="zh-CN" altLang="en-US" dirty="0" smtClean="0"/>
              <a:t>。</a:t>
            </a:r>
          </a:p>
          <a:p>
            <a:r>
              <a:rPr lang="zh-CN" altLang="en-US" dirty="0" smtClean="0"/>
              <a:t>定义</a:t>
            </a:r>
            <a:r>
              <a:rPr lang="en-US" altLang="zh-CN" dirty="0" smtClean="0"/>
              <a:t>program-size </a:t>
            </a:r>
            <a:r>
              <a:rPr lang="zh-CN" altLang="en-US" dirty="0" smtClean="0"/>
              <a:t>复杂性（</a:t>
            </a:r>
            <a:r>
              <a:rPr lang="en-US" altLang="zh-CN" dirty="0" err="1" smtClean="0"/>
              <a:t>Kolmogorov</a:t>
            </a:r>
            <a:r>
              <a:rPr lang="zh-CN" altLang="en-US" dirty="0" smtClean="0"/>
              <a:t>熵）</a:t>
            </a:r>
            <a:endParaRPr lang="en-US" altLang="zh-CN" dirty="0" smtClean="0"/>
          </a:p>
          <a:p>
            <a:pPr>
              <a:buNone/>
            </a:pPr>
            <a:r>
              <a:rPr lang="en-US" altLang="zh-CN" dirty="0" smtClean="0"/>
              <a:t>     H</a:t>
            </a:r>
            <a:r>
              <a:rPr lang="en-US" altLang="zh-CN" baseline="-25000" dirty="0" smtClean="0"/>
              <a:t>C</a:t>
            </a:r>
            <a:r>
              <a:rPr lang="en-US" altLang="zh-CN" dirty="0" smtClean="0"/>
              <a:t>(x) ≔min{|p|:p∈</a:t>
            </a:r>
            <a:r>
              <a:rPr lang="el-GR" altLang="zh-CN" dirty="0" smtClean="0"/>
              <a:t>Σ</a:t>
            </a:r>
            <a:r>
              <a:rPr lang="el-GR" altLang="zh-CN" baseline="30000" dirty="0" smtClean="0"/>
              <a:t>⋆</a:t>
            </a:r>
            <a:r>
              <a:rPr lang="el-GR" altLang="zh-CN" dirty="0" smtClean="0"/>
              <a:t>&amp;</a:t>
            </a:r>
            <a:r>
              <a:rPr lang="en-US" altLang="zh-CN" dirty="0" smtClean="0"/>
              <a:t>C(p)=x}</a:t>
            </a:r>
          </a:p>
          <a:p>
            <a:r>
              <a:rPr lang="en-US" altLang="zh-CN" dirty="0" smtClean="0"/>
              <a:t>C</a:t>
            </a:r>
            <a:r>
              <a:rPr lang="zh-CN" altLang="en-US" dirty="0" smtClean="0"/>
              <a:t>是某台具体的机器，可构造通用机</a:t>
            </a:r>
            <a:r>
              <a:rPr lang="en-US" altLang="zh-CN" dirty="0" smtClean="0"/>
              <a:t>U</a:t>
            </a:r>
            <a:r>
              <a:rPr lang="zh-CN" altLang="en-US" dirty="0" smtClean="0"/>
              <a:t>使得：</a:t>
            </a:r>
          </a:p>
          <a:p>
            <a:pPr>
              <a:buNone/>
            </a:pPr>
            <a:r>
              <a:rPr lang="en-US" altLang="zh-CN" dirty="0" smtClean="0"/>
              <a:t>     U(1</a:t>
            </a:r>
            <a:r>
              <a:rPr lang="en-US" altLang="zh-CN" baseline="30000" dirty="0" smtClean="0"/>
              <a:t>#C</a:t>
            </a:r>
            <a:r>
              <a:rPr lang="en-US" altLang="zh-CN" dirty="0" smtClean="0"/>
              <a:t>0p)=C(p)</a:t>
            </a:r>
          </a:p>
          <a:p>
            <a:pPr>
              <a:buNone/>
            </a:pPr>
            <a:r>
              <a:rPr lang="zh-CN" altLang="en-US" dirty="0" smtClean="0"/>
              <a:t>     这里</a:t>
            </a:r>
            <a:r>
              <a:rPr lang="en-US" altLang="zh-CN" dirty="0" smtClean="0"/>
              <a:t>#C</a:t>
            </a:r>
            <a:r>
              <a:rPr lang="zh-CN" altLang="en-US" dirty="0" smtClean="0"/>
              <a:t>指</a:t>
            </a:r>
            <a:r>
              <a:rPr lang="en-US" altLang="zh-CN" dirty="0" smtClean="0"/>
              <a:t>C</a:t>
            </a:r>
            <a:r>
              <a:rPr lang="zh-CN" altLang="en-US" dirty="0" smtClean="0"/>
              <a:t>的哥德尔数。</a:t>
            </a:r>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6</a:t>
            </a:fld>
            <a:endParaRPr lang="zh-CN" altLang="en-US"/>
          </a:p>
        </p:txBody>
      </p:sp>
    </p:spTree>
  </p:cSld>
  <p:clrMapOvr>
    <a:masterClrMapping/>
  </p:clrMapOvr>
  <p:transition>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26121"/>
          </a:xfrm>
        </p:spPr>
        <p:txBody>
          <a:bodyPr/>
          <a:lstStyle/>
          <a:p>
            <a:r>
              <a:rPr lang="zh-CN" altLang="zh-CN" dirty="0" smtClean="0"/>
              <a:t>定义算法概率：</a:t>
            </a:r>
          </a:p>
          <a:p>
            <a:pPr>
              <a:buNone/>
            </a:pPr>
            <a:r>
              <a:rPr lang="en-US" altLang="zh-CN" dirty="0" smtClean="0"/>
              <a:t>    P</a:t>
            </a:r>
            <a:r>
              <a:rPr lang="en-US" altLang="zh-CN" baseline="-25000" dirty="0" smtClean="0"/>
              <a:t>C</a:t>
            </a:r>
            <a:r>
              <a:rPr lang="en-US" altLang="zh-CN" dirty="0" smtClean="0"/>
              <a:t>(x)≔Σ</a:t>
            </a:r>
            <a:r>
              <a:rPr lang="en-US" altLang="zh-CN" baseline="-25000" dirty="0" smtClean="0"/>
              <a:t>C(p)=x</a:t>
            </a:r>
            <a:r>
              <a:rPr lang="en-US" altLang="zh-CN" dirty="0" smtClean="0"/>
              <a:t>2</a:t>
            </a:r>
            <a:r>
              <a:rPr lang="en-US" altLang="zh-CN" baseline="30000" dirty="0" smtClean="0"/>
              <a:t>-|p|</a:t>
            </a:r>
            <a:endParaRPr lang="zh-CN" altLang="zh-CN" dirty="0" smtClean="0"/>
          </a:p>
          <a:p>
            <a:r>
              <a:rPr lang="zh-CN" altLang="zh-CN" dirty="0" smtClean="0"/>
              <a:t>停机概率即为</a:t>
            </a:r>
            <a:r>
              <a:rPr lang="en-US" altLang="zh-CN" dirty="0" smtClean="0"/>
              <a:t>Ω</a:t>
            </a:r>
            <a:r>
              <a:rPr lang="en-US" altLang="zh-CN" baseline="-25000" dirty="0" smtClean="0"/>
              <a:t>U</a:t>
            </a:r>
            <a:r>
              <a:rPr lang="en-US" altLang="zh-CN" dirty="0" smtClean="0"/>
              <a:t>≔Σ</a:t>
            </a:r>
            <a:r>
              <a:rPr lang="en-US" altLang="zh-CN" baseline="-25000" dirty="0" smtClean="0"/>
              <a:t>p∈domU</a:t>
            </a:r>
            <a:r>
              <a:rPr lang="en-US" altLang="zh-CN" dirty="0" smtClean="0"/>
              <a:t>2</a:t>
            </a:r>
            <a:r>
              <a:rPr lang="en-US" altLang="zh-CN" baseline="30000" dirty="0" smtClean="0"/>
              <a:t>-|p|</a:t>
            </a:r>
          </a:p>
          <a:p>
            <a:r>
              <a:rPr lang="zh-CN" altLang="zh-CN" dirty="0" smtClean="0"/>
              <a:t>定理</a:t>
            </a:r>
            <a:r>
              <a:rPr lang="en-US" altLang="zh-CN" dirty="0" smtClean="0"/>
              <a:t>2.1</a:t>
            </a:r>
            <a:r>
              <a:rPr lang="zh-CN" altLang="zh-CN" dirty="0" smtClean="0"/>
              <a:t>：</a:t>
            </a:r>
            <a:r>
              <a:rPr lang="en-US" altLang="zh-CN" dirty="0" smtClean="0"/>
              <a:t>H(x)=-log</a:t>
            </a:r>
            <a:r>
              <a:rPr lang="en-US" altLang="zh-CN" baseline="-25000" dirty="0" smtClean="0"/>
              <a:t>2</a:t>
            </a:r>
            <a:r>
              <a:rPr lang="en-US" altLang="zh-CN" dirty="0" smtClean="0"/>
              <a:t>P(x)+Ο(1)</a:t>
            </a:r>
            <a:endParaRPr lang="zh-CN"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7</a:t>
            </a:fld>
            <a:endParaRPr lang="zh-CN" altLang="en-US"/>
          </a:p>
        </p:txBody>
      </p:sp>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71480"/>
            <a:ext cx="8229600" cy="5554683"/>
          </a:xfrm>
        </p:spPr>
        <p:txBody>
          <a:bodyPr/>
          <a:lstStyle/>
          <a:p>
            <a:r>
              <a:rPr lang="zh-CN" altLang="zh-CN" dirty="0" smtClean="0"/>
              <a:t>定义</a:t>
            </a:r>
            <a:r>
              <a:rPr lang="en-US" altLang="zh-CN" dirty="0" smtClean="0"/>
              <a:t>Joint complexity</a:t>
            </a:r>
            <a:r>
              <a:rPr lang="zh-CN" altLang="zh-CN" dirty="0" smtClean="0"/>
              <a:t>：</a:t>
            </a:r>
          </a:p>
          <a:p>
            <a:pPr>
              <a:buNone/>
            </a:pPr>
            <a:r>
              <a:rPr lang="en-US" altLang="zh-CN" dirty="0" smtClean="0"/>
              <a:t>    H(</a:t>
            </a:r>
            <a:r>
              <a:rPr lang="en-US" altLang="zh-CN" dirty="0" err="1" smtClean="0"/>
              <a:t>x,y</a:t>
            </a:r>
            <a:r>
              <a:rPr lang="en-US" altLang="zh-CN" dirty="0" smtClean="0"/>
              <a:t>)≔min{|p|:U(p)=&lt;</a:t>
            </a:r>
            <a:r>
              <a:rPr lang="en-US" altLang="zh-CN" dirty="0" err="1" smtClean="0"/>
              <a:t>x,y</a:t>
            </a:r>
            <a:r>
              <a:rPr lang="en-US" altLang="zh-CN" dirty="0" smtClean="0"/>
              <a:t>&gt;}</a:t>
            </a:r>
            <a:endParaRPr lang="zh-CN" altLang="zh-CN" dirty="0" smtClean="0"/>
          </a:p>
          <a:p>
            <a:r>
              <a:rPr lang="zh-CN" altLang="zh-CN" dirty="0" smtClean="0">
                <a:hlinkClick r:id="rId2" action="ppaction://hlinksldjump"/>
              </a:rPr>
              <a:t>定理</a:t>
            </a:r>
            <a:r>
              <a:rPr lang="en-US" altLang="zh-CN" dirty="0" smtClean="0">
                <a:hlinkClick r:id="rId2" action="ppaction://hlinksldjump"/>
              </a:rPr>
              <a:t>2.2</a:t>
            </a:r>
            <a:endParaRPr lang="zh-CN" altLang="zh-CN" dirty="0" smtClean="0"/>
          </a:p>
          <a:p>
            <a:pPr lvl="0">
              <a:buNone/>
            </a:pPr>
            <a:r>
              <a:rPr lang="en-US" altLang="zh-CN" dirty="0" smtClean="0"/>
              <a:t>    H(</a:t>
            </a:r>
            <a:r>
              <a:rPr lang="en-US" altLang="zh-CN" dirty="0" err="1" smtClean="0"/>
              <a:t>x,y</a:t>
            </a:r>
            <a:r>
              <a:rPr lang="en-US" altLang="zh-CN" dirty="0" smtClean="0"/>
              <a:t>)≤H(x)+H(y)+Ο(1)</a:t>
            </a:r>
            <a:endParaRPr lang="zh-CN" altLang="zh-CN" dirty="0" smtClean="0"/>
          </a:p>
          <a:p>
            <a:pPr lvl="0">
              <a:buNone/>
            </a:pPr>
            <a:r>
              <a:rPr lang="en-US" altLang="zh-CN" dirty="0" smtClean="0"/>
              <a:t>    H(</a:t>
            </a:r>
            <a:r>
              <a:rPr lang="en-US" altLang="zh-CN" dirty="0" err="1" smtClean="0"/>
              <a:t>x,H</a:t>
            </a:r>
            <a:r>
              <a:rPr lang="en-US" altLang="zh-CN" dirty="0" smtClean="0"/>
              <a:t>(x))≤H(x)+Ο(1)</a:t>
            </a:r>
          </a:p>
          <a:p>
            <a:r>
              <a:rPr lang="zh-CN" altLang="zh-CN" dirty="0" smtClean="0"/>
              <a:t>称</a:t>
            </a:r>
            <a:r>
              <a:rPr lang="en-US" altLang="zh-CN" dirty="0" err="1" smtClean="0"/>
              <a:t>x,y</a:t>
            </a:r>
            <a:r>
              <a:rPr lang="zh-CN" altLang="zh-CN" dirty="0" smtClean="0"/>
              <a:t>是算法独立的当且仅当</a:t>
            </a:r>
            <a:r>
              <a:rPr lang="en-US" altLang="zh-CN" dirty="0" smtClean="0"/>
              <a:t>H(</a:t>
            </a:r>
            <a:r>
              <a:rPr lang="en-US" altLang="zh-CN" dirty="0" err="1" smtClean="0"/>
              <a:t>x,y</a:t>
            </a:r>
            <a:r>
              <a:rPr lang="en-US" altLang="zh-CN" dirty="0" smtClean="0"/>
              <a:t>)≈H(x)+H(y)</a:t>
            </a:r>
            <a:r>
              <a:rPr lang="zh-CN" altLang="zh-CN" dirty="0" smtClean="0"/>
              <a:t>。</a:t>
            </a:r>
          </a:p>
          <a:p>
            <a:r>
              <a:rPr lang="en-US" altLang="zh-CN" dirty="0" smtClean="0"/>
              <a:t>x</a:t>
            </a:r>
            <a:r>
              <a:rPr lang="zh-CN" altLang="zh-CN" dirty="0" smtClean="0"/>
              <a:t>的</a:t>
            </a:r>
            <a:r>
              <a:rPr lang="en-US" altLang="zh-CN" dirty="0" smtClean="0"/>
              <a:t>elegant program x</a:t>
            </a:r>
            <a:r>
              <a:rPr lang="en-US" altLang="zh-CN" baseline="30000" dirty="0" smtClean="0"/>
              <a:t>⋆</a:t>
            </a:r>
            <a:r>
              <a:rPr lang="zh-CN" altLang="zh-CN" dirty="0" smtClean="0"/>
              <a:t>是计算</a:t>
            </a:r>
            <a:r>
              <a:rPr lang="en-US" altLang="zh-CN" dirty="0" smtClean="0"/>
              <a:t>x</a:t>
            </a:r>
            <a:r>
              <a:rPr lang="zh-CN" altLang="zh-CN" dirty="0" smtClean="0"/>
              <a:t>的最小程序。</a:t>
            </a:r>
          </a:p>
          <a:p>
            <a:pPr>
              <a:buNone/>
            </a:pPr>
            <a:r>
              <a:rPr lang="en-US" altLang="zh-CN" dirty="0" smtClean="0"/>
              <a:t>    </a:t>
            </a:r>
            <a:r>
              <a:rPr lang="zh-CN" altLang="zh-CN" dirty="0" smtClean="0"/>
              <a:t>显然，</a:t>
            </a:r>
            <a:r>
              <a:rPr lang="en-US" altLang="zh-CN" dirty="0" smtClean="0"/>
              <a:t>U(x</a:t>
            </a:r>
            <a:r>
              <a:rPr lang="en-US" altLang="zh-CN" baseline="30000" dirty="0" smtClean="0"/>
              <a:t>⋆ </a:t>
            </a:r>
            <a:r>
              <a:rPr lang="en-US" altLang="zh-CN" dirty="0" smtClean="0"/>
              <a:t>)=x</a:t>
            </a:r>
            <a:r>
              <a:rPr lang="zh-CN" altLang="zh-CN" dirty="0" smtClean="0"/>
              <a:t>，</a:t>
            </a:r>
            <a:r>
              <a:rPr lang="en-US" altLang="zh-CN" dirty="0" smtClean="0"/>
              <a:t>H(x)=|x</a:t>
            </a:r>
            <a:r>
              <a:rPr lang="en-US" altLang="zh-CN" baseline="30000" dirty="0" smtClean="0"/>
              <a:t>⋆</a:t>
            </a:r>
            <a:r>
              <a:rPr lang="en-US" altLang="zh-CN" dirty="0" smtClean="0"/>
              <a:t>|</a:t>
            </a:r>
            <a:r>
              <a:rPr lang="zh-CN" altLang="zh-CN" dirty="0" smtClean="0"/>
              <a:t>，</a:t>
            </a:r>
            <a:r>
              <a:rPr lang="en-US" altLang="zh-CN" dirty="0" smtClean="0"/>
              <a:t>H(U(x</a:t>
            </a:r>
            <a:r>
              <a:rPr lang="en-US" altLang="zh-CN" baseline="30000" dirty="0" smtClean="0"/>
              <a:t>⋆</a:t>
            </a:r>
            <a:r>
              <a:rPr lang="en-US" altLang="zh-CN" dirty="0" smtClean="0"/>
              <a:t>))=|x</a:t>
            </a:r>
            <a:r>
              <a:rPr lang="en-US" altLang="zh-CN" baseline="30000" dirty="0" smtClean="0"/>
              <a:t>⋆</a:t>
            </a:r>
            <a:r>
              <a:rPr lang="en-US" altLang="zh-CN" dirty="0" smtClean="0"/>
              <a:t>|</a:t>
            </a:r>
            <a:endParaRPr lang="zh-CN" altLang="zh-CN" dirty="0" smtClean="0"/>
          </a:p>
          <a:p>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28604"/>
            <a:ext cx="8329642" cy="5697559"/>
          </a:xfrm>
        </p:spPr>
        <p:txBody>
          <a:bodyPr/>
          <a:lstStyle/>
          <a:p>
            <a:r>
              <a:rPr lang="zh-CN" altLang="zh-CN" dirty="0" smtClean="0"/>
              <a:t>定义</a:t>
            </a:r>
            <a:r>
              <a:rPr lang="en-US" altLang="zh-CN" dirty="0" smtClean="0"/>
              <a:t>Relative information content</a:t>
            </a:r>
            <a:r>
              <a:rPr lang="zh-CN" altLang="zh-CN" dirty="0" smtClean="0"/>
              <a:t>：</a:t>
            </a:r>
          </a:p>
          <a:p>
            <a:pPr>
              <a:buNone/>
            </a:pPr>
            <a:r>
              <a:rPr lang="en-US" altLang="zh-CN" dirty="0" smtClean="0"/>
              <a:t>    H(</a:t>
            </a:r>
            <a:r>
              <a:rPr lang="en-US" altLang="zh-CN" dirty="0" err="1" smtClean="0"/>
              <a:t>x|y</a:t>
            </a:r>
            <a:r>
              <a:rPr lang="en-US" altLang="zh-CN" dirty="0" smtClean="0"/>
              <a:t>)≔min{|p|:U(</a:t>
            </a:r>
            <a:r>
              <a:rPr lang="en-US" altLang="zh-CN" dirty="0" err="1" smtClean="0"/>
              <a:t>p,y</a:t>
            </a:r>
            <a:r>
              <a:rPr lang="en-US" altLang="zh-CN" baseline="30000" dirty="0" smtClean="0"/>
              <a:t>⋆</a:t>
            </a:r>
            <a:r>
              <a:rPr lang="en-US" altLang="zh-CN" dirty="0" smtClean="0"/>
              <a:t>)=x}</a:t>
            </a:r>
          </a:p>
          <a:p>
            <a:r>
              <a:rPr lang="zh-CN" altLang="zh-CN" dirty="0" smtClean="0"/>
              <a:t>定理</a:t>
            </a:r>
            <a:r>
              <a:rPr lang="en-US" altLang="zh-CN" dirty="0" smtClean="0"/>
              <a:t>2.3</a:t>
            </a:r>
            <a:r>
              <a:rPr lang="zh-CN" altLang="zh-CN" dirty="0" smtClean="0"/>
              <a:t>：</a:t>
            </a:r>
            <a:r>
              <a:rPr lang="en-US" altLang="zh-CN" dirty="0" smtClean="0"/>
              <a:t>H(</a:t>
            </a:r>
            <a:r>
              <a:rPr lang="en-US" altLang="zh-CN" dirty="0" err="1" smtClean="0"/>
              <a:t>x,y</a:t>
            </a:r>
            <a:r>
              <a:rPr lang="en-US" altLang="zh-CN" dirty="0" smtClean="0"/>
              <a:t>)=H(x)+H(</a:t>
            </a:r>
            <a:r>
              <a:rPr lang="en-US" altLang="zh-CN" dirty="0" err="1" smtClean="0"/>
              <a:t>y|x</a:t>
            </a:r>
            <a:r>
              <a:rPr lang="en-US" altLang="zh-CN" dirty="0" smtClean="0"/>
              <a:t>)+Ο(1)</a:t>
            </a:r>
          </a:p>
          <a:p>
            <a:r>
              <a:rPr lang="en-US" altLang="zh-CN" dirty="0" smtClean="0"/>
              <a:t>max{H(x):|x|=n}=</a:t>
            </a:r>
            <a:r>
              <a:rPr lang="en-US" altLang="zh-CN" dirty="0" err="1" smtClean="0"/>
              <a:t>n+H</a:t>
            </a:r>
            <a:r>
              <a:rPr lang="en-US" altLang="zh-CN" dirty="0" smtClean="0"/>
              <a:t>(n)+Ο(1)≈n+log</a:t>
            </a:r>
            <a:r>
              <a:rPr lang="en-US" altLang="zh-CN" baseline="-25000" dirty="0" smtClean="0"/>
              <a:t>2</a:t>
            </a:r>
            <a:r>
              <a:rPr lang="en-US" altLang="zh-CN" dirty="0" smtClean="0"/>
              <a:t>n</a:t>
            </a:r>
            <a:endParaRPr lang="zh-CN" altLang="zh-CN" dirty="0" smtClean="0"/>
          </a:p>
          <a:p>
            <a:r>
              <a:rPr lang="en-US" altLang="zh-CN" dirty="0" smtClean="0"/>
              <a:t>H(1</a:t>
            </a:r>
            <a:r>
              <a:rPr lang="en-US" altLang="zh-CN" baseline="30000" dirty="0" smtClean="0"/>
              <a:t>n</a:t>
            </a:r>
            <a:r>
              <a:rPr lang="en-US" altLang="zh-CN" dirty="0" smtClean="0"/>
              <a:t>)=H(n)+Ο(1)≈log</a:t>
            </a:r>
            <a:r>
              <a:rPr lang="en-US" altLang="zh-CN" baseline="-25000" dirty="0" smtClean="0"/>
              <a:t>2</a:t>
            </a:r>
            <a:r>
              <a:rPr lang="en-US" altLang="zh-CN" dirty="0" smtClean="0"/>
              <a:t>n</a:t>
            </a:r>
          </a:p>
          <a:p>
            <a:r>
              <a:rPr lang="zh-CN" altLang="zh-CN" dirty="0" smtClean="0"/>
              <a:t>定义</a:t>
            </a:r>
            <a:r>
              <a:rPr lang="en-US" altLang="zh-CN" dirty="0" smtClean="0"/>
              <a:t>Mutual information content</a:t>
            </a:r>
            <a:r>
              <a:rPr lang="zh-CN" altLang="zh-CN" dirty="0" smtClean="0"/>
              <a:t>：</a:t>
            </a:r>
          </a:p>
          <a:p>
            <a:pPr>
              <a:buNone/>
            </a:pPr>
            <a:r>
              <a:rPr lang="en-US" altLang="zh-CN" dirty="0" smtClean="0"/>
              <a:t>    I(x:y)≔H(x)+H(y)-H(</a:t>
            </a:r>
            <a:r>
              <a:rPr lang="en-US" altLang="zh-CN" dirty="0" err="1" smtClean="0"/>
              <a:t>x,y</a:t>
            </a:r>
            <a:r>
              <a:rPr lang="en-US" altLang="zh-CN" dirty="0" smtClean="0"/>
              <a:t>)</a:t>
            </a:r>
          </a:p>
          <a:p>
            <a:r>
              <a:rPr lang="pt-BR" altLang="zh-CN" dirty="0" smtClean="0"/>
              <a:t>I(x:y)=H(x)-H(x|y)+Ο(1)=H(y)-H(y|x)+Ο(1)</a:t>
            </a:r>
            <a:endParaRPr lang="en-US" altLang="zh-CN" dirty="0" smtClean="0"/>
          </a:p>
          <a:p>
            <a:endParaRPr lang="en-US" altLang="zh-CN" dirty="0" smtClean="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9</a:t>
            </a:fld>
            <a:endParaRPr lang="zh-CN" altLang="en-US"/>
          </a:p>
        </p:txBody>
      </p:sp>
    </p:spTree>
  </p:cSld>
  <p:clrMapOvr>
    <a:masterClrMapping/>
  </p:clrMapOvr>
  <p:transition>
    <p:split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龙腾四海">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龙腾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龙腾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Dragon</Template>
  <TotalTime>1729</TotalTime>
  <Words>3852</Words>
  <Application>Microsoft Office PowerPoint</Application>
  <PresentationFormat>全屏显示(4:3)</PresentationFormat>
  <Paragraphs>217</Paragraphs>
  <Slides>34</Slides>
  <Notes>9</Notes>
  <HiddenSlides>0</HiddenSlides>
  <MMClips>0</MMClips>
  <ScaleCrop>false</ScaleCrop>
  <HeadingPairs>
    <vt:vector size="4" baseType="variant">
      <vt:variant>
        <vt:lpstr>主题</vt:lpstr>
      </vt:variant>
      <vt:variant>
        <vt:i4>1</vt:i4>
      </vt:variant>
      <vt:variant>
        <vt:lpstr>幻灯片标题</vt:lpstr>
      </vt:variant>
      <vt:variant>
        <vt:i4>34</vt:i4>
      </vt:variant>
    </vt:vector>
  </HeadingPairs>
  <TitlesOfParts>
    <vt:vector size="35" baseType="lpstr">
      <vt:lpstr>龙腾四海</vt:lpstr>
      <vt:lpstr>从AIT看不完全</vt:lpstr>
      <vt:lpstr>什么是“随机”？</vt:lpstr>
      <vt:lpstr>几个例子</vt:lpstr>
      <vt:lpstr>一、预备</vt:lpstr>
      <vt:lpstr>幻灯片 5</vt:lpstr>
      <vt:lpstr>二、算法复杂性</vt:lpstr>
      <vt:lpstr>幻灯片 7</vt:lpstr>
      <vt:lpstr>幻灯片 8</vt:lpstr>
      <vt:lpstr>幻灯片 9</vt:lpstr>
      <vt:lpstr>三、算法随机性</vt:lpstr>
      <vt:lpstr>幻灯片 11</vt:lpstr>
      <vt:lpstr>幻灯片 12</vt:lpstr>
      <vt:lpstr>幻灯片 13</vt:lpstr>
      <vt:lpstr>四、智慧的Ω与不完全性</vt:lpstr>
      <vt:lpstr>幻灯片 15</vt:lpstr>
      <vt:lpstr>幻灯片 16</vt:lpstr>
      <vt:lpstr>幻灯片 17</vt:lpstr>
      <vt:lpstr>幻灯片 18</vt:lpstr>
      <vt:lpstr>幻灯片 19</vt:lpstr>
      <vt:lpstr>幻灯片 20</vt:lpstr>
      <vt:lpstr>幻灯片 21</vt:lpstr>
      <vt:lpstr>五、没用的Ω与逻辑深度</vt:lpstr>
      <vt:lpstr>幻灯片 23</vt:lpstr>
      <vt:lpstr>幻灯片 24</vt:lpstr>
      <vt:lpstr>六、 Digital philosophy与不完全</vt:lpstr>
      <vt:lpstr>幻灯片 26</vt:lpstr>
      <vt:lpstr>幻灯片 27</vt:lpstr>
      <vt:lpstr>幻灯片 28</vt:lpstr>
      <vt:lpstr>幻灯片 29</vt:lpstr>
      <vt:lpstr>幻灯片 30</vt:lpstr>
      <vt:lpstr>附录</vt:lpstr>
      <vt:lpstr>幻灯片 32</vt:lpstr>
      <vt:lpstr>幻灯片 33</vt:lpstr>
      <vt:lpstr>参考文献</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从AIT看不完全</dc:title>
  <dc:creator>lixi</dc:creator>
  <cp:lastModifiedBy>lixi</cp:lastModifiedBy>
  <cp:revision>151</cp:revision>
  <dcterms:created xsi:type="dcterms:W3CDTF">2009-11-29T05:56:59Z</dcterms:created>
  <dcterms:modified xsi:type="dcterms:W3CDTF">2009-12-08T15:46:26Z</dcterms:modified>
</cp:coreProperties>
</file>