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2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EEE1D-DAA8-4736-8F4F-2AB99A849050}" type="datetimeFigureOut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A15BD-AF5C-4E4A-BB0D-15352E69076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6BB1-B57F-44EE-8A02-21E8FB3870EB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5EDA3-5B20-45E2-83C0-B9A9F92F8126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C7244-0A83-4DCE-BCFB-A3D725F357D7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2E3D-485E-4F7E-BAE7-CF7492324725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5874-9BAF-495F-AFF8-BC424127805D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57E8-25AB-49B6-B782-E92D66063D86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EC5E-219C-4347-B308-D89B34BC94F6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D1E1-43B1-4CBC-86ED-2067466BD755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E607-DAB2-4486-9358-98A0025E74AC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E784-EFCC-46CE-BAB7-D1C05717ABEB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08E6-FE24-435D-A32B-B968C4CA188A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8D345-7CDD-42E3-AB81-3D2F7D8A8098}" type="datetime1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82894-B74D-414A-9BDE-274763C364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400800" cy="3924312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 smtClean="0"/>
              <a:t>内容：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，</a:t>
            </a:r>
            <a:r>
              <a:rPr lang="en-US" altLang="zh-CN" dirty="0" smtClean="0"/>
              <a:t>Richard M</a:t>
            </a:r>
            <a:r>
              <a:rPr lang="en-US" altLang="zh-CN" dirty="0"/>
              <a:t>.</a:t>
            </a:r>
            <a:r>
              <a:rPr lang="en-US" altLang="zh-CN" dirty="0" smtClean="0"/>
              <a:t> Martin</a:t>
            </a:r>
            <a:r>
              <a:rPr lang="zh-CN" altLang="en-US" dirty="0" smtClean="0"/>
              <a:t>对部分学的应用</a:t>
            </a:r>
            <a:endParaRPr lang="en-US" altLang="zh-CN" dirty="0" smtClean="0"/>
          </a:p>
          <a:p>
            <a:pPr algn="l"/>
            <a:r>
              <a:rPr lang="en-US" altLang="zh-CN" sz="2000" dirty="0" smtClean="0"/>
              <a:t>1.1</a:t>
            </a:r>
            <a:r>
              <a:rPr lang="zh-CN" altLang="en-US" sz="2000" dirty="0" smtClean="0"/>
              <a:t>，</a:t>
            </a:r>
            <a:r>
              <a:rPr lang="en-US" altLang="zh-CN" sz="2000" dirty="0" smtClean="0"/>
              <a:t>Ordinal </a:t>
            </a:r>
            <a:r>
              <a:rPr lang="en-US" altLang="zh-CN" sz="2000" dirty="0" err="1" smtClean="0"/>
              <a:t>Mereology</a:t>
            </a:r>
            <a:r>
              <a:rPr lang="zh-CN" altLang="en-US" sz="2000" dirty="0" smtClean="0"/>
              <a:t>（序部分学）</a:t>
            </a:r>
            <a:endParaRPr lang="en-US" altLang="zh-CN" sz="2000" dirty="0" smtClean="0"/>
          </a:p>
          <a:p>
            <a:pPr algn="l"/>
            <a:r>
              <a:rPr lang="en-US" altLang="zh-CN" sz="2000" dirty="0" smtClean="0"/>
              <a:t>1.2</a:t>
            </a:r>
            <a:r>
              <a:rPr lang="zh-CN" altLang="en-US" sz="2000" dirty="0" smtClean="0"/>
              <a:t>，</a:t>
            </a:r>
            <a:r>
              <a:rPr lang="en-US" altLang="zh-CN" sz="2000" dirty="0" smtClean="0"/>
              <a:t>Homogeneous Logic</a:t>
            </a:r>
            <a:r>
              <a:rPr lang="zh-CN" altLang="en-US" sz="2000" dirty="0" smtClean="0"/>
              <a:t>（同质逻辑）</a:t>
            </a:r>
            <a:endParaRPr lang="en-US" altLang="zh-CN" sz="2000" dirty="0" smtClean="0"/>
          </a:p>
          <a:p>
            <a:pPr algn="l"/>
            <a:r>
              <a:rPr lang="en-US" altLang="zh-CN" sz="2000" dirty="0" smtClean="0"/>
              <a:t>1.3</a:t>
            </a:r>
            <a:r>
              <a:rPr lang="zh-CN" altLang="en-US" sz="2000" dirty="0" smtClean="0"/>
              <a:t>，</a:t>
            </a:r>
            <a:r>
              <a:rPr lang="en-US" altLang="zh-CN" sz="2000" dirty="0" err="1" smtClean="0"/>
              <a:t>Formological</a:t>
            </a:r>
            <a:r>
              <a:rPr lang="en-US" altLang="zh-CN" sz="2000" dirty="0" smtClean="0"/>
              <a:t> Interpretation</a:t>
            </a:r>
            <a:r>
              <a:rPr lang="zh-CN" altLang="en-US" sz="2000" dirty="0" smtClean="0"/>
              <a:t>（相论上的解释）</a:t>
            </a:r>
            <a:endParaRPr lang="en-US" altLang="zh-CN" sz="2000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，</a:t>
            </a:r>
            <a:r>
              <a:rPr lang="en-US" altLang="zh-CN" dirty="0" smtClean="0"/>
              <a:t>Ken </a:t>
            </a:r>
            <a:r>
              <a:rPr lang="en-US" altLang="zh-CN" dirty="0" err="1" smtClean="0"/>
              <a:t>Akiba</a:t>
            </a:r>
            <a:r>
              <a:rPr lang="zh-CN" altLang="en-US" dirty="0" smtClean="0"/>
              <a:t>对模糊性问题的一种解决方法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1</a:t>
            </a:fld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1538" y="928670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补充报告人：陈星群</a:t>
            </a:r>
            <a:r>
              <a:rPr lang="en-US" altLang="zh-CN" dirty="0" smtClean="0"/>
              <a:t>	chern@139.com</a:t>
            </a: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/>
              <a:t>D9a. ‘x </a:t>
            </a:r>
            <a:r>
              <a:rPr lang="en-US" altLang="zh-CN" dirty="0" err="1"/>
              <a:t>Ord</a:t>
            </a:r>
            <a:r>
              <a:rPr lang="en-US" altLang="zh-CN" dirty="0"/>
              <a:t> y, z, w’</a:t>
            </a:r>
            <a:r>
              <a:rPr lang="zh-CN" altLang="zh-CN" dirty="0"/>
              <a:t>指</a:t>
            </a:r>
            <a:r>
              <a:rPr lang="en-US" altLang="zh-CN" dirty="0"/>
              <a:t>‘(</a:t>
            </a:r>
            <a:r>
              <a:rPr lang="en-US" altLang="zh-CN" dirty="0" err="1"/>
              <a:t>Eu</a:t>
            </a:r>
            <a:r>
              <a:rPr lang="en-US" altLang="zh-CN" dirty="0"/>
              <a:t>)((u </a:t>
            </a:r>
            <a:r>
              <a:rPr lang="en-US" altLang="zh-CN" dirty="0" err="1"/>
              <a:t>Ord</a:t>
            </a:r>
            <a:r>
              <a:rPr lang="en-US" altLang="zh-CN" dirty="0"/>
              <a:t> y, z. x </a:t>
            </a:r>
            <a:r>
              <a:rPr lang="en-US" altLang="zh-CN" dirty="0" err="1"/>
              <a:t>Ord</a:t>
            </a:r>
            <a:r>
              <a:rPr lang="en-US" altLang="zh-CN" dirty="0"/>
              <a:t> u, w)</a:t>
            </a:r>
            <a:r>
              <a:rPr lang="zh-CN" altLang="zh-CN" dirty="0"/>
              <a:t>∨</a:t>
            </a:r>
            <a:r>
              <a:rPr lang="en-US" altLang="zh-CN" dirty="0"/>
              <a:t>(u </a:t>
            </a:r>
            <a:r>
              <a:rPr lang="en-US" altLang="zh-CN" dirty="0" err="1"/>
              <a:t>Ord</a:t>
            </a:r>
            <a:r>
              <a:rPr lang="en-US" altLang="zh-CN" dirty="0"/>
              <a:t> z, w. x </a:t>
            </a:r>
            <a:r>
              <a:rPr lang="en-US" altLang="zh-CN" dirty="0" err="1"/>
              <a:t>Ord</a:t>
            </a:r>
            <a:r>
              <a:rPr lang="en-US" altLang="zh-CN" dirty="0"/>
              <a:t> y, u))’, etc.</a:t>
            </a:r>
            <a:r>
              <a:rPr lang="zh-CN" altLang="zh-CN" dirty="0"/>
              <a:t>这条指的是多成员的序。</a:t>
            </a:r>
          </a:p>
          <a:p>
            <a:r>
              <a:rPr lang="en-US" altLang="zh-CN" dirty="0"/>
              <a:t>D10a. ‘(x </a:t>
            </a:r>
            <a:r>
              <a:rPr lang="en-US" altLang="zh-CN" dirty="0" err="1"/>
              <a:t>ord</a:t>
            </a:r>
            <a:r>
              <a:rPr lang="en-US" altLang="zh-CN" dirty="0"/>
              <a:t> y)</a:t>
            </a:r>
            <a:r>
              <a:rPr lang="en-US" altLang="zh-CN" dirty="0" err="1"/>
              <a:t>Pz</a:t>
            </a:r>
            <a:r>
              <a:rPr lang="en-US" altLang="zh-CN" dirty="0"/>
              <a:t>’</a:t>
            </a:r>
            <a:r>
              <a:rPr lang="zh-CN" altLang="zh-CN" dirty="0"/>
              <a:t>指 </a:t>
            </a:r>
            <a:r>
              <a:rPr lang="en-US" altLang="zh-CN" dirty="0"/>
              <a:t>‘(</a:t>
            </a:r>
            <a:r>
              <a:rPr lang="en-US" altLang="zh-CN" dirty="0" err="1"/>
              <a:t>Ew</a:t>
            </a:r>
            <a:r>
              <a:rPr lang="en-US" altLang="zh-CN" dirty="0"/>
              <a:t>)(w </a:t>
            </a:r>
            <a:r>
              <a:rPr lang="en-US" altLang="zh-CN" dirty="0" err="1"/>
              <a:t>Ord</a:t>
            </a:r>
            <a:r>
              <a:rPr lang="en-US" altLang="zh-CN" dirty="0"/>
              <a:t> x, y. </a:t>
            </a:r>
            <a:r>
              <a:rPr lang="en-US" altLang="zh-CN" dirty="0" err="1"/>
              <a:t>wPz</a:t>
            </a:r>
            <a:r>
              <a:rPr lang="en-US" altLang="zh-CN" dirty="0"/>
              <a:t>)’, etc.,</a:t>
            </a:r>
            <a:endParaRPr lang="zh-CN" altLang="zh-CN" dirty="0"/>
          </a:p>
          <a:p>
            <a:r>
              <a:rPr lang="en-US" altLang="zh-CN" dirty="0"/>
              <a:t>Pr8. |-(x)(y)((</a:t>
            </a:r>
            <a:r>
              <a:rPr lang="en-US" altLang="zh-CN" dirty="0" err="1"/>
              <a:t>CardInd</a:t>
            </a:r>
            <a:r>
              <a:rPr lang="en-US" altLang="zh-CN" dirty="0"/>
              <a:t> x. </a:t>
            </a:r>
            <a:r>
              <a:rPr lang="en-US" altLang="zh-CN" dirty="0" err="1"/>
              <a:t>CardInd</a:t>
            </a:r>
            <a:r>
              <a:rPr lang="en-US" altLang="zh-CN" dirty="0"/>
              <a:t> y)⊃(</a:t>
            </a:r>
            <a:r>
              <a:rPr lang="en-US" altLang="zh-CN" dirty="0" err="1"/>
              <a:t>Ez</a:t>
            </a:r>
            <a:r>
              <a:rPr lang="en-US" altLang="zh-CN" dirty="0"/>
              <a:t>)z </a:t>
            </a:r>
            <a:r>
              <a:rPr lang="en-US" altLang="zh-CN" dirty="0" err="1"/>
              <a:t>Ord</a:t>
            </a:r>
            <a:r>
              <a:rPr lang="en-US" altLang="zh-CN" dirty="0"/>
              <a:t> x, y)</a:t>
            </a:r>
            <a:r>
              <a:rPr lang="zh-CN" altLang="zh-CN" dirty="0"/>
              <a:t>，二成员的序个体的生成公理，从基个体可以生成序个体。</a:t>
            </a:r>
          </a:p>
          <a:p>
            <a:r>
              <a:rPr lang="en-US" altLang="zh-CN" dirty="0"/>
              <a:t>Pr9. |-(x)(y)…(z)((</a:t>
            </a:r>
            <a:r>
              <a:rPr lang="en-US" altLang="zh-CN" dirty="0" err="1"/>
              <a:t>CardInd</a:t>
            </a:r>
            <a:r>
              <a:rPr lang="en-US" altLang="zh-CN" dirty="0"/>
              <a:t> x. </a:t>
            </a:r>
            <a:r>
              <a:rPr lang="en-US" altLang="zh-CN" dirty="0" err="1"/>
              <a:t>CardInd</a:t>
            </a:r>
            <a:r>
              <a:rPr lang="en-US" altLang="zh-CN" dirty="0"/>
              <a:t> y. … . </a:t>
            </a:r>
            <a:r>
              <a:rPr lang="en-US" altLang="zh-CN" dirty="0" err="1"/>
              <a:t>CardInd</a:t>
            </a:r>
            <a:r>
              <a:rPr lang="en-US" altLang="zh-CN" dirty="0"/>
              <a:t> z)⊃(</a:t>
            </a:r>
            <a:r>
              <a:rPr lang="en-US" altLang="zh-CN" dirty="0" err="1"/>
              <a:t>Ew</a:t>
            </a:r>
            <a:r>
              <a:rPr lang="en-US" altLang="zh-CN" dirty="0"/>
              <a:t>)w </a:t>
            </a:r>
            <a:r>
              <a:rPr lang="en-US" altLang="zh-CN" dirty="0" err="1"/>
              <a:t>Ord</a:t>
            </a:r>
            <a:r>
              <a:rPr lang="en-US" altLang="zh-CN" dirty="0"/>
              <a:t> x, y, …, z), </a:t>
            </a:r>
            <a:r>
              <a:rPr lang="zh-CN" altLang="zh-CN" dirty="0"/>
              <a:t>对量词数≥</a:t>
            </a:r>
            <a:r>
              <a:rPr lang="en-US" altLang="zh-CN" dirty="0"/>
              <a:t>3.</a:t>
            </a:r>
            <a:r>
              <a:rPr lang="zh-CN" altLang="zh-CN" dirty="0"/>
              <a:t>多个成员的序实体的生成公理</a:t>
            </a:r>
          </a:p>
          <a:p>
            <a:r>
              <a:rPr lang="en-US" altLang="zh-CN" dirty="0"/>
              <a:t>Pr10. |-(x)(y)(z)(x </a:t>
            </a:r>
            <a:r>
              <a:rPr lang="en-US" altLang="zh-CN" dirty="0" err="1"/>
              <a:t>Ord</a:t>
            </a:r>
            <a:r>
              <a:rPr lang="en-US" altLang="zh-CN" dirty="0"/>
              <a:t> y, z⊃(~</a:t>
            </a:r>
            <a:r>
              <a:rPr lang="en-US" altLang="zh-CN" dirty="0" err="1"/>
              <a:t>xPy</a:t>
            </a:r>
            <a:r>
              <a:rPr lang="en-US" altLang="zh-CN" dirty="0"/>
              <a:t>. ~</a:t>
            </a:r>
            <a:r>
              <a:rPr lang="en-US" altLang="zh-CN" dirty="0" err="1"/>
              <a:t>xPz</a:t>
            </a:r>
            <a:r>
              <a:rPr lang="en-US" altLang="zh-CN" dirty="0"/>
              <a:t>)) </a:t>
            </a:r>
            <a:endParaRPr lang="zh-CN" altLang="zh-CN" dirty="0"/>
          </a:p>
          <a:p>
            <a:r>
              <a:rPr lang="en-US" altLang="zh-CN" dirty="0"/>
              <a:t>Pr11. |-(x)(y)(z)(x </a:t>
            </a:r>
            <a:r>
              <a:rPr lang="en-US" altLang="zh-CN" dirty="0" err="1"/>
              <a:t>Ord</a:t>
            </a:r>
            <a:r>
              <a:rPr lang="en-US" altLang="zh-CN" dirty="0"/>
              <a:t> y, z⊃~(~</a:t>
            </a:r>
            <a:r>
              <a:rPr lang="en-US" altLang="zh-CN" dirty="0" err="1"/>
              <a:t>yPN</a:t>
            </a:r>
            <a:r>
              <a:rPr lang="en-US" altLang="zh-CN" dirty="0"/>
              <a:t>. </a:t>
            </a:r>
            <a:r>
              <a:rPr lang="en-US" altLang="zh-CN" dirty="0" err="1"/>
              <a:t>yPx</a:t>
            </a:r>
            <a:r>
              <a:rPr lang="en-US" altLang="zh-CN" dirty="0"/>
              <a:t>). ~(~</a:t>
            </a:r>
            <a:r>
              <a:rPr lang="en-US" altLang="zh-CN" dirty="0" err="1"/>
              <a:t>zPN</a:t>
            </a:r>
            <a:r>
              <a:rPr lang="en-US" altLang="zh-CN" dirty="0"/>
              <a:t>. </a:t>
            </a:r>
            <a:r>
              <a:rPr lang="en-US" altLang="zh-CN" dirty="0" err="1"/>
              <a:t>zPx</a:t>
            </a:r>
            <a:r>
              <a:rPr lang="en-US" altLang="zh-CN" dirty="0"/>
              <a:t>))</a:t>
            </a:r>
            <a:endParaRPr lang="zh-CN" altLang="zh-CN" dirty="0"/>
          </a:p>
          <a:p>
            <a:r>
              <a:rPr lang="en-US" altLang="zh-CN" dirty="0"/>
              <a:t>Pr12. |-(x)(y)((</a:t>
            </a:r>
            <a:r>
              <a:rPr lang="en-US" altLang="zh-CN" dirty="0" err="1"/>
              <a:t>OrdInd</a:t>
            </a:r>
            <a:r>
              <a:rPr lang="en-US" altLang="zh-CN" dirty="0"/>
              <a:t> x. ~</a:t>
            </a:r>
            <a:r>
              <a:rPr lang="en-US" altLang="zh-CN" dirty="0" err="1"/>
              <a:t>yPN</a:t>
            </a:r>
            <a:r>
              <a:rPr lang="en-US" altLang="zh-CN" dirty="0"/>
              <a:t>. </a:t>
            </a:r>
            <a:r>
              <a:rPr lang="en-US" altLang="zh-CN" dirty="0" err="1"/>
              <a:t>yPx</a:t>
            </a:r>
            <a:r>
              <a:rPr lang="en-US" altLang="zh-CN" dirty="0"/>
              <a:t>)⊃</a:t>
            </a:r>
            <a:r>
              <a:rPr lang="en-US" altLang="zh-CN" dirty="0" err="1"/>
              <a:t>xPy</a:t>
            </a:r>
            <a:r>
              <a:rPr lang="en-US" altLang="zh-CN" dirty="0"/>
              <a:t>)</a:t>
            </a:r>
            <a:r>
              <a:rPr lang="zh-CN" altLang="zh-CN" dirty="0"/>
              <a:t>，</a:t>
            </a:r>
            <a:r>
              <a:rPr lang="en-US" altLang="zh-CN" dirty="0"/>
              <a:t>10</a:t>
            </a:r>
            <a:r>
              <a:rPr lang="zh-CN" altLang="zh-CN" dirty="0"/>
              <a:t>、</a:t>
            </a:r>
            <a:r>
              <a:rPr lang="en-US" altLang="zh-CN" dirty="0"/>
              <a:t>11</a:t>
            </a:r>
            <a:r>
              <a:rPr lang="zh-CN" altLang="zh-CN" dirty="0"/>
              <a:t>这两条公理说的是通过</a:t>
            </a:r>
            <a:r>
              <a:rPr lang="en-US" altLang="zh-CN" dirty="0" err="1"/>
              <a:t>Ord</a:t>
            </a:r>
            <a:r>
              <a:rPr lang="zh-CN" altLang="zh-CN" dirty="0"/>
              <a:t>关系生成的实体和其成员的关系，</a:t>
            </a:r>
            <a:r>
              <a:rPr lang="en-US" altLang="zh-CN" dirty="0"/>
              <a:t>12</a:t>
            </a:r>
            <a:r>
              <a:rPr lang="zh-CN" altLang="zh-CN" dirty="0"/>
              <a:t>则说明，序个体是单元。</a:t>
            </a:r>
          </a:p>
          <a:p>
            <a:r>
              <a:rPr lang="en-US" altLang="zh-CN" dirty="0"/>
              <a:t>D11. ‘x </a:t>
            </a:r>
            <a:r>
              <a:rPr lang="en-US" altLang="zh-CN" dirty="0" err="1"/>
              <a:t>Suc</a:t>
            </a:r>
            <a:r>
              <a:rPr lang="en-US" altLang="zh-CN" dirty="0"/>
              <a:t> y’</a:t>
            </a:r>
            <a:r>
              <a:rPr lang="zh-CN" altLang="zh-CN" dirty="0"/>
              <a:t>指 </a:t>
            </a:r>
            <a:r>
              <a:rPr lang="en-US" altLang="zh-CN" dirty="0"/>
              <a:t>‘(</a:t>
            </a:r>
            <a:r>
              <a:rPr lang="en-US" altLang="zh-CN" dirty="0" err="1"/>
              <a:t>CardInd</a:t>
            </a:r>
            <a:r>
              <a:rPr lang="en-US" altLang="zh-CN" dirty="0"/>
              <a:t> x. </a:t>
            </a:r>
            <a:r>
              <a:rPr lang="en-US" altLang="zh-CN" dirty="0" err="1"/>
              <a:t>CardInd</a:t>
            </a:r>
            <a:r>
              <a:rPr lang="en-US" altLang="zh-CN" dirty="0"/>
              <a:t> y. (</a:t>
            </a:r>
            <a:r>
              <a:rPr lang="en-US" altLang="zh-CN" dirty="0" err="1"/>
              <a:t>Ez</a:t>
            </a:r>
            <a:r>
              <a:rPr lang="en-US" altLang="zh-CN" dirty="0"/>
              <a:t>)(</a:t>
            </a:r>
            <a:r>
              <a:rPr lang="en-US" altLang="zh-CN" dirty="0" err="1"/>
              <a:t>CardInd</a:t>
            </a:r>
            <a:r>
              <a:rPr lang="en-US" altLang="zh-CN" dirty="0"/>
              <a:t> z. Unit z. (y</a:t>
            </a:r>
            <a:r>
              <a:rPr lang="zh-CN" altLang="zh-CN" dirty="0"/>
              <a:t>∩</a:t>
            </a:r>
            <a:r>
              <a:rPr lang="en-US" altLang="zh-CN" dirty="0"/>
              <a:t> z)PN. x=(y</a:t>
            </a:r>
            <a:r>
              <a:rPr lang="zh-CN" altLang="zh-CN" dirty="0"/>
              <a:t>∪</a:t>
            </a:r>
            <a:r>
              <a:rPr lang="en-US" altLang="zh-CN" dirty="0"/>
              <a:t> z)))’</a:t>
            </a:r>
            <a:r>
              <a:rPr lang="zh-CN" altLang="zh-CN" dirty="0"/>
              <a:t>，后继的定义。</a:t>
            </a:r>
          </a:p>
          <a:p>
            <a:r>
              <a:rPr lang="en-US" altLang="zh-CN" dirty="0"/>
              <a:t>Pr13. |-(x)(</a:t>
            </a:r>
            <a:r>
              <a:rPr lang="en-US" altLang="zh-CN" dirty="0" err="1"/>
              <a:t>CardInd</a:t>
            </a:r>
            <a:r>
              <a:rPr lang="en-US" altLang="zh-CN" dirty="0"/>
              <a:t> x⊃ (</a:t>
            </a:r>
            <a:r>
              <a:rPr lang="en-US" altLang="zh-CN" dirty="0" err="1"/>
              <a:t>Ey</a:t>
            </a:r>
            <a:r>
              <a:rPr lang="en-US" altLang="zh-CN" dirty="0"/>
              <a:t>)y </a:t>
            </a:r>
            <a:r>
              <a:rPr lang="en-US" altLang="zh-CN" dirty="0" err="1"/>
              <a:t>Suc</a:t>
            </a:r>
            <a:r>
              <a:rPr lang="en-US" altLang="zh-CN" dirty="0"/>
              <a:t> x)</a:t>
            </a:r>
            <a:r>
              <a:rPr lang="zh-CN" altLang="zh-CN" dirty="0"/>
              <a:t>，后继存在公理。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D12a. ‘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DyRel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(Card)x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’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指 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‘(~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xPN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(y)((Unit y.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yPx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)⊃(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Ez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Ew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)(y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Ord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z, w.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z.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w)))’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，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是个二元关系，关系前件和后件都是基个体。</a:t>
            </a:r>
          </a:p>
          <a:p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D12b. ‘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TriRel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(Card)x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’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指 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‘(~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xPN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(y)((Unit y.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yPx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)⊃(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Ez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Ew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Eu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)(y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Ord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z, w, u.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z.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u)))’, etc., 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是三（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）元关系等等。</a:t>
            </a:r>
          </a:p>
          <a:p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D13a. ‘x z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y’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指 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‘(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DyRel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(Card)z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(x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ord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y)Pz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)’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，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是二元关系，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是关系前件，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y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是后件</a:t>
            </a:r>
          </a:p>
          <a:p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D13b. ‘x w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y, z’ ‘(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TriRel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(Card)w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(x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ord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y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ord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z)Pw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)’, etc.,</a:t>
            </a:r>
            <a:endParaRPr lang="zh-CN" altLang="zh-CN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Pr14a. |-(x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DyRel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(Card)x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⊃(x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P(z1(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Ew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Eu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u. z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Ord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w, u. --w--u--))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≡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(w)(u)(z)((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u. z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Ord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w, u.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zP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)⊃ --w--u--))), </a:t>
            </a:r>
            <a:endParaRPr lang="zh-CN" altLang="zh-CN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Pr14b. |-(x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DyRel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(Card)x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⊃( (z1(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Ew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Eu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u. z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Ord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w, u. --w--u--))P 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zh-CN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≡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(w)(u)(z)((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w.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CardInd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u. z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Ord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w, u. --w--u--)⊃ </a:t>
            </a:r>
            <a:r>
              <a:rPr lang="en-US" altLang="zh-CN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zP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x</a:t>
            </a:r>
            <a:r>
              <a:rPr lang="en-US" altLang="zh-CN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))),</a:t>
            </a:r>
            <a:endParaRPr lang="zh-CN" altLang="zh-CN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公理</a:t>
            </a:r>
            <a:r>
              <a:rPr lang="en-US" altLang="zh-CN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14</a:t>
            </a:r>
            <a:r>
              <a:rPr lang="zh-CN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是公理</a:t>
            </a:r>
            <a:r>
              <a:rPr lang="en-US" altLang="zh-CN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</a:t>
            </a:r>
            <a:r>
              <a:rPr lang="zh-CN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的普遍化，指在更多元的序关系下，布尔和的性质。</a:t>
            </a:r>
            <a:endParaRPr lang="zh-CN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/>
              <a:t>D15a. ‘D’w</a:t>
            </a:r>
            <a:r>
              <a:rPr lang="en-US" altLang="zh-CN" baseline="-25000" dirty="0"/>
              <a:t>2</a:t>
            </a:r>
            <a:r>
              <a:rPr lang="en-US" altLang="zh-CN" dirty="0"/>
              <a:t>’</a:t>
            </a:r>
            <a:r>
              <a:rPr lang="zh-CN" altLang="zh-CN" dirty="0"/>
              <a:t>指 </a:t>
            </a:r>
            <a:r>
              <a:rPr lang="en-US" altLang="zh-CN" dirty="0"/>
              <a:t>‘{x∋(</a:t>
            </a:r>
            <a:r>
              <a:rPr lang="en-US" altLang="zh-CN" dirty="0" err="1"/>
              <a:t>Ey</a:t>
            </a:r>
            <a:r>
              <a:rPr lang="en-US" altLang="zh-CN" dirty="0"/>
              <a:t>)x w</a:t>
            </a:r>
            <a:r>
              <a:rPr lang="en-US" altLang="zh-CN" baseline="-25000" dirty="0"/>
              <a:t>2</a:t>
            </a:r>
            <a:r>
              <a:rPr lang="en-US" altLang="zh-CN" dirty="0"/>
              <a:t> y}’</a:t>
            </a:r>
            <a:r>
              <a:rPr lang="zh-CN" altLang="zh-CN" dirty="0"/>
              <a:t>，二元关系的前域</a:t>
            </a:r>
          </a:p>
          <a:p>
            <a:r>
              <a:rPr lang="en-US" altLang="zh-CN" dirty="0"/>
              <a:t>D15b. ‘D’w</a:t>
            </a:r>
            <a:r>
              <a:rPr lang="en-US" altLang="zh-CN" baseline="-25000" dirty="0"/>
              <a:t>3</a:t>
            </a:r>
            <a:r>
              <a:rPr lang="en-US" altLang="zh-CN" dirty="0"/>
              <a:t>’</a:t>
            </a:r>
            <a:r>
              <a:rPr lang="zh-CN" altLang="zh-CN" dirty="0"/>
              <a:t>指 </a:t>
            </a:r>
            <a:r>
              <a:rPr lang="en-US" altLang="zh-CN" dirty="0"/>
              <a:t>‘{x∋(</a:t>
            </a:r>
            <a:r>
              <a:rPr lang="en-US" altLang="zh-CN" dirty="0" err="1"/>
              <a:t>Ey</a:t>
            </a:r>
            <a:r>
              <a:rPr lang="en-US" altLang="zh-CN" dirty="0"/>
              <a:t>)(</a:t>
            </a:r>
            <a:r>
              <a:rPr lang="en-US" altLang="zh-CN" dirty="0" err="1"/>
              <a:t>Ez</a:t>
            </a:r>
            <a:r>
              <a:rPr lang="en-US" altLang="zh-CN" dirty="0"/>
              <a:t>)x w</a:t>
            </a:r>
            <a:r>
              <a:rPr lang="en-US" altLang="zh-CN" baseline="-25000" dirty="0"/>
              <a:t>3</a:t>
            </a:r>
            <a:r>
              <a:rPr lang="en-US" altLang="zh-CN" dirty="0"/>
              <a:t> y, z}’, etc.,</a:t>
            </a:r>
            <a:r>
              <a:rPr lang="zh-CN" altLang="zh-CN" dirty="0"/>
              <a:t>，三元关系的前域</a:t>
            </a:r>
          </a:p>
          <a:p>
            <a:r>
              <a:rPr lang="en-US" altLang="zh-CN" dirty="0"/>
              <a:t>D16a. </a:t>
            </a:r>
            <a:r>
              <a:rPr lang="en-US" altLang="zh-CN" dirty="0" smtClean="0"/>
              <a:t>‘B’w</a:t>
            </a:r>
            <a:r>
              <a:rPr lang="en-US" altLang="zh-CN" baseline="-25000" dirty="0" smtClean="0"/>
              <a:t>2</a:t>
            </a:r>
            <a:r>
              <a:rPr lang="en-US" altLang="zh-CN" dirty="0"/>
              <a:t>’</a:t>
            </a:r>
            <a:r>
              <a:rPr lang="zh-CN" altLang="zh-CN" dirty="0"/>
              <a:t>指 </a:t>
            </a:r>
            <a:r>
              <a:rPr lang="en-US" altLang="zh-CN" dirty="0"/>
              <a:t>‘{y∋(Ex)x w</a:t>
            </a:r>
            <a:r>
              <a:rPr lang="en-US" altLang="zh-CN" baseline="-25000" dirty="0"/>
              <a:t>2</a:t>
            </a:r>
            <a:r>
              <a:rPr lang="en-US" altLang="zh-CN" dirty="0"/>
              <a:t> y}’</a:t>
            </a:r>
            <a:r>
              <a:rPr lang="zh-CN" altLang="zh-CN" dirty="0"/>
              <a:t>，二元关系的后域</a:t>
            </a:r>
          </a:p>
          <a:p>
            <a:r>
              <a:rPr lang="en-US" altLang="zh-CN" dirty="0"/>
              <a:t>D16b. </a:t>
            </a:r>
            <a:r>
              <a:rPr lang="en-US" altLang="zh-CN" dirty="0" smtClean="0"/>
              <a:t>‘B’w</a:t>
            </a:r>
            <a:r>
              <a:rPr lang="en-US" altLang="zh-CN" baseline="-25000" dirty="0" smtClean="0"/>
              <a:t>3</a:t>
            </a:r>
            <a:r>
              <a:rPr lang="en-US" altLang="zh-CN" dirty="0"/>
              <a:t>’</a:t>
            </a:r>
            <a:r>
              <a:rPr lang="zh-CN" altLang="zh-CN" dirty="0"/>
              <a:t>指 </a:t>
            </a:r>
            <a:r>
              <a:rPr lang="en-US" altLang="zh-CN" dirty="0"/>
              <a:t>‘{</a:t>
            </a:r>
            <a:r>
              <a:rPr lang="en-US" altLang="zh-CN" dirty="0" err="1"/>
              <a:t>yz</a:t>
            </a:r>
            <a:r>
              <a:rPr lang="en-US" altLang="zh-CN" dirty="0"/>
              <a:t>∋(Ex)x w</a:t>
            </a:r>
            <a:r>
              <a:rPr lang="en-US" altLang="zh-CN" baseline="-25000" dirty="0"/>
              <a:t>3</a:t>
            </a:r>
            <a:r>
              <a:rPr lang="en-US" altLang="zh-CN" dirty="0"/>
              <a:t> y, z}’, etc.,</a:t>
            </a:r>
            <a:r>
              <a:rPr lang="zh-CN" altLang="zh-CN" dirty="0"/>
              <a:t>，三元关系的后域</a:t>
            </a:r>
          </a:p>
          <a:p>
            <a:r>
              <a:rPr lang="en-US" altLang="zh-CN" dirty="0"/>
              <a:t>D17. ‘(1</a:t>
            </a:r>
            <a:r>
              <a:rPr lang="zh-CN" altLang="zh-CN" dirty="0"/>
              <a:t>→</a:t>
            </a:r>
            <a:r>
              <a:rPr lang="en-US" altLang="zh-CN" dirty="0" err="1"/>
              <a:t>Cls</a:t>
            </a:r>
            <a:r>
              <a:rPr lang="en-US" altLang="zh-CN" dirty="0"/>
              <a:t>)w</a:t>
            </a:r>
            <a:r>
              <a:rPr lang="en-US" altLang="zh-CN" baseline="-25000" dirty="0"/>
              <a:t>2</a:t>
            </a:r>
            <a:r>
              <a:rPr lang="en-US" altLang="zh-CN" dirty="0"/>
              <a:t>’</a:t>
            </a:r>
            <a:r>
              <a:rPr lang="zh-CN" altLang="zh-CN" dirty="0"/>
              <a:t>指 </a:t>
            </a:r>
            <a:r>
              <a:rPr lang="en-US" altLang="zh-CN" dirty="0"/>
              <a:t>‘(x)(y)(z)((x w</a:t>
            </a:r>
            <a:r>
              <a:rPr lang="en-US" altLang="zh-CN" baseline="-25000" dirty="0"/>
              <a:t>2</a:t>
            </a:r>
            <a:r>
              <a:rPr lang="en-US" altLang="zh-CN" dirty="0"/>
              <a:t> y. z w</a:t>
            </a:r>
            <a:r>
              <a:rPr lang="en-US" altLang="zh-CN" baseline="-25000" dirty="0"/>
              <a:t>2</a:t>
            </a:r>
            <a:r>
              <a:rPr lang="en-US" altLang="zh-CN" dirty="0"/>
              <a:t> y)⊃ x=z)’,</a:t>
            </a:r>
            <a:r>
              <a:rPr lang="zh-CN" altLang="zh-CN" dirty="0"/>
              <a:t>，一对多的</a:t>
            </a:r>
            <a:r>
              <a:rPr lang="zh-CN" altLang="zh-CN" dirty="0" smtClean="0"/>
              <a:t>关系</a:t>
            </a:r>
            <a:r>
              <a:rPr lang="zh-CN" altLang="en-US" dirty="0" smtClean="0"/>
              <a:t>，</a:t>
            </a:r>
            <a:r>
              <a:rPr lang="en-US" altLang="zh-CN" dirty="0" err="1" smtClean="0"/>
              <a:t>Cls</a:t>
            </a:r>
            <a:r>
              <a:rPr lang="zh-CN" altLang="en-US" dirty="0" smtClean="0"/>
              <a:t>意思是</a:t>
            </a:r>
            <a:r>
              <a:rPr lang="en-US" altLang="zh-CN" dirty="0" smtClean="0"/>
              <a:t>collectives</a:t>
            </a:r>
            <a:endParaRPr lang="zh-CN" altLang="zh-CN" dirty="0"/>
          </a:p>
          <a:p>
            <a:r>
              <a:rPr lang="en-US" altLang="zh-CN" dirty="0"/>
              <a:t>D18. ‘(</a:t>
            </a:r>
            <a:r>
              <a:rPr lang="en-US" altLang="zh-CN" dirty="0" err="1"/>
              <a:t>Cls</a:t>
            </a:r>
            <a:r>
              <a:rPr lang="zh-CN" altLang="zh-CN" dirty="0"/>
              <a:t>→</a:t>
            </a:r>
            <a:r>
              <a:rPr lang="en-US" altLang="zh-CN" dirty="0"/>
              <a:t>1)w</a:t>
            </a:r>
            <a:r>
              <a:rPr lang="en-US" altLang="zh-CN" baseline="-25000" dirty="0"/>
              <a:t>2</a:t>
            </a:r>
            <a:r>
              <a:rPr lang="en-US" altLang="zh-CN" dirty="0"/>
              <a:t>’</a:t>
            </a:r>
            <a:r>
              <a:rPr lang="zh-CN" altLang="zh-CN" dirty="0"/>
              <a:t>指 </a:t>
            </a:r>
            <a:r>
              <a:rPr lang="en-US" altLang="zh-CN" dirty="0"/>
              <a:t>‘(x)(y)(z)((x w</a:t>
            </a:r>
            <a:r>
              <a:rPr lang="en-US" altLang="zh-CN" baseline="-25000" dirty="0"/>
              <a:t>2</a:t>
            </a:r>
            <a:r>
              <a:rPr lang="en-US" altLang="zh-CN" dirty="0"/>
              <a:t> y. x w</a:t>
            </a:r>
            <a:r>
              <a:rPr lang="en-US" altLang="zh-CN" baseline="-25000" dirty="0"/>
              <a:t>2</a:t>
            </a:r>
            <a:r>
              <a:rPr lang="en-US" altLang="zh-CN" dirty="0"/>
              <a:t> z)⊃ y=z)’,</a:t>
            </a:r>
            <a:r>
              <a:rPr lang="zh-CN" altLang="zh-CN" dirty="0"/>
              <a:t>，多对一的关系</a:t>
            </a:r>
          </a:p>
          <a:p>
            <a:r>
              <a:rPr lang="en-US" altLang="zh-CN" dirty="0"/>
              <a:t>D19. ‘(1</a:t>
            </a:r>
            <a:r>
              <a:rPr lang="zh-CN" altLang="zh-CN" dirty="0"/>
              <a:t>→</a:t>
            </a:r>
            <a:r>
              <a:rPr lang="en-US" altLang="zh-CN" dirty="0"/>
              <a:t>1)w</a:t>
            </a:r>
            <a:r>
              <a:rPr lang="en-US" altLang="zh-CN" baseline="-25000" dirty="0"/>
              <a:t>2</a:t>
            </a:r>
            <a:r>
              <a:rPr lang="en-US" altLang="zh-CN" dirty="0"/>
              <a:t>’</a:t>
            </a:r>
            <a:r>
              <a:rPr lang="zh-CN" altLang="zh-CN" dirty="0"/>
              <a:t>指 </a:t>
            </a:r>
            <a:r>
              <a:rPr lang="en-US" altLang="zh-CN" dirty="0"/>
              <a:t>‘((1</a:t>
            </a:r>
            <a:r>
              <a:rPr lang="zh-CN" altLang="zh-CN" dirty="0"/>
              <a:t>→</a:t>
            </a:r>
            <a:r>
              <a:rPr lang="en-US" altLang="zh-CN" dirty="0" err="1"/>
              <a:t>Cls</a:t>
            </a:r>
            <a:r>
              <a:rPr lang="en-US" altLang="zh-CN" dirty="0"/>
              <a:t>)w</a:t>
            </a:r>
            <a:r>
              <a:rPr lang="en-US" altLang="zh-CN" baseline="-25000" dirty="0"/>
              <a:t>2</a:t>
            </a:r>
            <a:r>
              <a:rPr lang="en-US" altLang="zh-CN" dirty="0"/>
              <a:t>. (</a:t>
            </a:r>
            <a:r>
              <a:rPr lang="en-US" altLang="zh-CN" dirty="0" err="1"/>
              <a:t>Cls</a:t>
            </a:r>
            <a:r>
              <a:rPr lang="zh-CN" altLang="zh-CN" dirty="0"/>
              <a:t>→</a:t>
            </a:r>
            <a:r>
              <a:rPr lang="en-US" altLang="zh-CN" dirty="0"/>
              <a:t>1)w</a:t>
            </a:r>
            <a:r>
              <a:rPr lang="en-US" altLang="zh-CN" baseline="-25000" dirty="0"/>
              <a:t>2</a:t>
            </a:r>
            <a:r>
              <a:rPr lang="en-US" altLang="zh-CN" dirty="0"/>
              <a:t>)’,</a:t>
            </a:r>
            <a:r>
              <a:rPr lang="zh-CN" altLang="zh-CN" dirty="0"/>
              <a:t>，一对一的关系</a:t>
            </a:r>
          </a:p>
          <a:p>
            <a:r>
              <a:rPr lang="en-US" altLang="zh-CN" dirty="0"/>
              <a:t>D20. ‘x </a:t>
            </a:r>
            <a:r>
              <a:rPr lang="en-US" altLang="zh-CN" dirty="0" err="1"/>
              <a:t>Sm</a:t>
            </a:r>
            <a:r>
              <a:rPr lang="en-US" altLang="zh-CN" dirty="0"/>
              <a:t> y’</a:t>
            </a:r>
            <a:r>
              <a:rPr lang="zh-CN" altLang="zh-CN" dirty="0"/>
              <a:t>指 </a:t>
            </a:r>
            <a:r>
              <a:rPr lang="en-US" altLang="zh-CN" dirty="0"/>
              <a:t>‘(</a:t>
            </a:r>
            <a:r>
              <a:rPr lang="en-US" altLang="zh-CN" dirty="0" err="1"/>
              <a:t>CardInd</a:t>
            </a:r>
            <a:r>
              <a:rPr lang="en-US" altLang="zh-CN" dirty="0"/>
              <a:t> x. </a:t>
            </a:r>
            <a:r>
              <a:rPr lang="en-US" altLang="zh-CN" dirty="0" err="1"/>
              <a:t>CardInd</a:t>
            </a:r>
            <a:r>
              <a:rPr lang="en-US" altLang="zh-CN" dirty="0"/>
              <a:t> y. (Ew</a:t>
            </a:r>
            <a:r>
              <a:rPr lang="en-US" altLang="zh-CN" baseline="-25000" dirty="0"/>
              <a:t>2</a:t>
            </a:r>
            <a:r>
              <a:rPr lang="en-US" altLang="zh-CN" dirty="0"/>
              <a:t>)((1</a:t>
            </a:r>
            <a:r>
              <a:rPr lang="zh-CN" altLang="zh-CN" dirty="0"/>
              <a:t>→</a:t>
            </a:r>
            <a:r>
              <a:rPr lang="en-US" altLang="zh-CN" dirty="0"/>
              <a:t>1)w</a:t>
            </a:r>
            <a:r>
              <a:rPr lang="en-US" altLang="zh-CN" baseline="-25000" dirty="0"/>
              <a:t>2</a:t>
            </a:r>
            <a:r>
              <a:rPr lang="en-US" altLang="zh-CN" dirty="0"/>
              <a:t>. D’w</a:t>
            </a:r>
            <a:r>
              <a:rPr lang="en-US" altLang="zh-CN" baseline="-25000" dirty="0"/>
              <a:t>2</a:t>
            </a:r>
            <a:r>
              <a:rPr lang="en-US" altLang="zh-CN" dirty="0"/>
              <a:t>={z∋(Unit z. </a:t>
            </a:r>
            <a:r>
              <a:rPr lang="en-US" altLang="zh-CN" dirty="0" err="1"/>
              <a:t>CardInd</a:t>
            </a:r>
            <a:r>
              <a:rPr lang="en-US" altLang="zh-CN" dirty="0"/>
              <a:t> z. </a:t>
            </a:r>
            <a:r>
              <a:rPr lang="en-US" altLang="zh-CN" dirty="0" err="1"/>
              <a:t>zPx</a:t>
            </a:r>
            <a:r>
              <a:rPr lang="en-US" altLang="zh-CN" dirty="0"/>
              <a:t>)}. </a:t>
            </a:r>
            <a:r>
              <a:rPr lang="en-US" altLang="zh-CN" dirty="0" smtClean="0"/>
              <a:t>B</a:t>
            </a:r>
            <a:r>
              <a:rPr lang="zh-CN" altLang="zh-CN" dirty="0" smtClean="0"/>
              <a:t>’</a:t>
            </a:r>
            <a:r>
              <a:rPr lang="en-US" altLang="zh-CN" dirty="0" smtClean="0"/>
              <a:t> </a:t>
            </a:r>
            <a:r>
              <a:rPr lang="en-US" altLang="zh-CN" dirty="0"/>
              <a:t>w</a:t>
            </a:r>
            <a:r>
              <a:rPr lang="en-US" altLang="zh-CN" baseline="-25000" dirty="0"/>
              <a:t>2</a:t>
            </a:r>
            <a:r>
              <a:rPr lang="en-US" altLang="zh-CN" dirty="0"/>
              <a:t>={z∋(Unit z. </a:t>
            </a:r>
            <a:r>
              <a:rPr lang="en-US" altLang="zh-CN" dirty="0" err="1"/>
              <a:t>CardInd</a:t>
            </a:r>
            <a:r>
              <a:rPr lang="en-US" altLang="zh-CN" dirty="0"/>
              <a:t> z. </a:t>
            </a:r>
            <a:r>
              <a:rPr lang="en-US" altLang="zh-CN" dirty="0" err="1"/>
              <a:t>zPy</a:t>
            </a:r>
            <a:r>
              <a:rPr lang="en-US" altLang="zh-CN" dirty="0"/>
              <a:t>)}))’</a:t>
            </a:r>
            <a:r>
              <a:rPr lang="zh-CN" altLang="zh-CN" dirty="0" smtClean="0"/>
              <a:t>，</a:t>
            </a:r>
            <a:r>
              <a:rPr lang="en-US" altLang="zh-CN" dirty="0" err="1" smtClean="0"/>
              <a:t>Sm</a:t>
            </a:r>
            <a:r>
              <a:rPr lang="zh-CN" altLang="en-US" dirty="0" smtClean="0"/>
              <a:t>意思是</a:t>
            </a:r>
            <a:r>
              <a:rPr lang="en-US" altLang="zh-CN" dirty="0" smtClean="0"/>
              <a:t>similar</a:t>
            </a:r>
            <a:r>
              <a:rPr lang="zh-CN" altLang="en-US" dirty="0" smtClean="0"/>
              <a:t>，</a:t>
            </a:r>
            <a:r>
              <a:rPr lang="en-US" altLang="zh-CN" dirty="0" smtClean="0"/>
              <a:t>x</a:t>
            </a:r>
            <a:r>
              <a:rPr lang="zh-CN" altLang="zh-CN" dirty="0"/>
              <a:t>和</a:t>
            </a:r>
            <a:r>
              <a:rPr lang="en-US" altLang="zh-CN" dirty="0"/>
              <a:t>y</a:t>
            </a:r>
            <a:r>
              <a:rPr lang="zh-CN" altLang="zh-CN" dirty="0"/>
              <a:t>相似，或者，</a:t>
            </a:r>
            <a:r>
              <a:rPr lang="en-US" altLang="zh-CN" dirty="0"/>
              <a:t>x</a:t>
            </a:r>
            <a:r>
              <a:rPr lang="zh-CN" altLang="zh-CN" dirty="0"/>
              <a:t>和</a:t>
            </a:r>
            <a:r>
              <a:rPr lang="en-US" altLang="zh-CN" dirty="0"/>
              <a:t>y</a:t>
            </a:r>
            <a:r>
              <a:rPr lang="zh-CN" altLang="zh-CN" dirty="0"/>
              <a:t>等势。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905" t="30474" r="32385" b="16196"/>
          <a:stretch>
            <a:fillRect/>
          </a:stretch>
        </p:blipFill>
        <p:spPr bwMode="auto">
          <a:xfrm>
            <a:off x="642910" y="428604"/>
            <a:ext cx="821537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1.2 Homogeneous Logic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Ordinal </a:t>
            </a:r>
            <a:r>
              <a:rPr lang="en-US" altLang="zh-CN" dirty="0" err="1" smtClean="0"/>
              <a:t>Mereology</a:t>
            </a:r>
            <a:r>
              <a:rPr lang="en-US" altLang="zh-CN" dirty="0" smtClean="0"/>
              <a:t> </a:t>
            </a:r>
            <a:r>
              <a:rPr lang="zh-CN" altLang="en-US" dirty="0" smtClean="0"/>
              <a:t>和</a:t>
            </a:r>
            <a:r>
              <a:rPr lang="en-US" altLang="zh-CN" dirty="0" smtClean="0"/>
              <a:t>Homogeneous Logic</a:t>
            </a:r>
            <a:r>
              <a:rPr lang="zh-CN" altLang="en-US" dirty="0" smtClean="0"/>
              <a:t>的</a:t>
            </a:r>
            <a:r>
              <a:rPr lang="zh-CN" altLang="zh-CN" dirty="0" smtClean="0"/>
              <a:t>区别</a:t>
            </a:r>
            <a:r>
              <a:rPr lang="zh-CN" altLang="zh-CN" dirty="0"/>
              <a:t>是对个体的承认程度上，</a:t>
            </a:r>
            <a:r>
              <a:rPr lang="en-US" altLang="zh-CN" dirty="0"/>
              <a:t>OM</a:t>
            </a:r>
            <a:r>
              <a:rPr lang="zh-CN" altLang="zh-CN" dirty="0"/>
              <a:t>中有基个体和序个体，这些个体（</a:t>
            </a:r>
            <a:r>
              <a:rPr lang="en-US" altLang="zh-CN" dirty="0"/>
              <a:t>Individual</a:t>
            </a:r>
            <a:r>
              <a:rPr lang="zh-CN" altLang="zh-CN" dirty="0"/>
              <a:t>）在</a:t>
            </a:r>
            <a:r>
              <a:rPr lang="en-US" altLang="zh-CN" dirty="0"/>
              <a:t>HL</a:t>
            </a:r>
            <a:r>
              <a:rPr lang="zh-CN" altLang="zh-CN" dirty="0"/>
              <a:t>中称为实体（</a:t>
            </a:r>
            <a:r>
              <a:rPr lang="en-US" altLang="zh-CN" dirty="0"/>
              <a:t>Entity</a:t>
            </a:r>
            <a:r>
              <a:rPr lang="zh-CN" altLang="zh-CN" dirty="0"/>
              <a:t>），而</a:t>
            </a:r>
            <a:r>
              <a:rPr lang="en-US" altLang="zh-CN" dirty="0"/>
              <a:t>HL</a:t>
            </a:r>
            <a:r>
              <a:rPr lang="zh-CN" altLang="zh-CN" dirty="0"/>
              <a:t>中只定义了基个体，要求它同时还是单元（</a:t>
            </a:r>
            <a:r>
              <a:rPr lang="en-US" altLang="zh-CN" dirty="0"/>
              <a:t>Unit</a:t>
            </a:r>
            <a:r>
              <a:rPr lang="zh-CN" altLang="zh-CN" dirty="0"/>
              <a:t>）：</a:t>
            </a:r>
          </a:p>
          <a:p>
            <a:r>
              <a:rPr lang="en-US" altLang="zh-CN" dirty="0"/>
              <a:t>‘Unit x’</a:t>
            </a:r>
            <a:r>
              <a:rPr lang="zh-CN" altLang="zh-CN" dirty="0"/>
              <a:t>是</a:t>
            </a:r>
            <a:r>
              <a:rPr lang="en-US" altLang="zh-CN" dirty="0"/>
              <a:t>’(~</a:t>
            </a:r>
            <a:r>
              <a:rPr lang="en-US" altLang="zh-CN" dirty="0" err="1"/>
              <a:t>xPN</a:t>
            </a:r>
            <a:r>
              <a:rPr lang="en-US" altLang="zh-CN" dirty="0"/>
              <a:t>. (y)((~</a:t>
            </a:r>
            <a:r>
              <a:rPr lang="en-US" altLang="zh-CN" dirty="0" err="1"/>
              <a:t>yPN.yPx</a:t>
            </a:r>
            <a:r>
              <a:rPr lang="en-US" altLang="zh-CN" dirty="0"/>
              <a:t>)⊃ </a:t>
            </a:r>
            <a:r>
              <a:rPr lang="en-US" altLang="zh-CN" dirty="0" err="1"/>
              <a:t>xPy</a:t>
            </a:r>
            <a:r>
              <a:rPr lang="en-US" altLang="zh-CN" dirty="0"/>
              <a:t>))’</a:t>
            </a:r>
            <a:r>
              <a:rPr lang="zh-CN" altLang="zh-CN" dirty="0"/>
              <a:t>的缩写，单元；</a:t>
            </a:r>
          </a:p>
          <a:p>
            <a:r>
              <a:rPr lang="en-US" altLang="zh-CN" dirty="0"/>
              <a:t>‘</a:t>
            </a:r>
            <a:r>
              <a:rPr lang="en-US" altLang="zh-CN" dirty="0" err="1"/>
              <a:t>OrdEnt</a:t>
            </a:r>
            <a:r>
              <a:rPr lang="en-US" altLang="zh-CN" dirty="0"/>
              <a:t> x’</a:t>
            </a:r>
            <a:r>
              <a:rPr lang="zh-CN" altLang="zh-CN" dirty="0"/>
              <a:t>是</a:t>
            </a:r>
            <a:r>
              <a:rPr lang="en-US" altLang="zh-CN" dirty="0"/>
              <a:t>’(</a:t>
            </a:r>
            <a:r>
              <a:rPr lang="en-US" altLang="zh-CN" dirty="0" err="1"/>
              <a:t>Ey</a:t>
            </a:r>
            <a:r>
              <a:rPr lang="en-US" altLang="zh-CN" dirty="0"/>
              <a:t>)(</a:t>
            </a:r>
            <a:r>
              <a:rPr lang="en-US" altLang="zh-CN" dirty="0" err="1"/>
              <a:t>Ez</a:t>
            </a:r>
            <a:r>
              <a:rPr lang="en-US" altLang="zh-CN" dirty="0"/>
              <a:t>)(x </a:t>
            </a:r>
            <a:r>
              <a:rPr lang="en-US" altLang="zh-CN" dirty="0" err="1"/>
              <a:t>Ord</a:t>
            </a:r>
            <a:r>
              <a:rPr lang="en-US" altLang="zh-CN" dirty="0"/>
              <a:t> y, z)’</a:t>
            </a:r>
            <a:r>
              <a:rPr lang="zh-CN" altLang="zh-CN" dirty="0"/>
              <a:t>的缩写，序实体；</a:t>
            </a:r>
          </a:p>
          <a:p>
            <a:r>
              <a:rPr lang="en-US" altLang="zh-CN" dirty="0"/>
              <a:t>‘</a:t>
            </a:r>
            <a:r>
              <a:rPr lang="en-US" altLang="zh-CN" dirty="0" err="1"/>
              <a:t>CardEnt</a:t>
            </a:r>
            <a:r>
              <a:rPr lang="en-US" altLang="zh-CN" dirty="0"/>
              <a:t> x’</a:t>
            </a:r>
            <a:r>
              <a:rPr lang="zh-CN" altLang="zh-CN" dirty="0"/>
              <a:t>是</a:t>
            </a:r>
            <a:r>
              <a:rPr lang="en-US" altLang="zh-CN" dirty="0"/>
              <a:t>’</a:t>
            </a:r>
            <a:r>
              <a:rPr lang="en-US" altLang="zh-CN" dirty="0" err="1"/>
              <a:t>xP</a:t>
            </a:r>
            <a:r>
              <a:rPr lang="en-US" altLang="zh-CN" dirty="0"/>
              <a:t>(y1~OrdInd y)’</a:t>
            </a:r>
            <a:r>
              <a:rPr lang="zh-CN" altLang="zh-CN" dirty="0"/>
              <a:t>的缩写，基实体；</a:t>
            </a:r>
          </a:p>
          <a:p>
            <a:r>
              <a:rPr lang="en-US" altLang="zh-CN" dirty="0"/>
              <a:t>‘</a:t>
            </a:r>
            <a:r>
              <a:rPr lang="en-US" altLang="zh-CN" dirty="0" err="1"/>
              <a:t>OrdInd</a:t>
            </a:r>
            <a:r>
              <a:rPr lang="en-US" altLang="zh-CN" dirty="0"/>
              <a:t> x’</a:t>
            </a:r>
            <a:r>
              <a:rPr lang="zh-CN" altLang="zh-CN" dirty="0"/>
              <a:t>则指</a:t>
            </a:r>
            <a:r>
              <a:rPr lang="en-US" altLang="zh-CN" dirty="0"/>
              <a:t>’(Unit x. </a:t>
            </a:r>
            <a:r>
              <a:rPr lang="en-US" altLang="zh-CN" dirty="0" err="1"/>
              <a:t>CardEnt</a:t>
            </a:r>
            <a:r>
              <a:rPr lang="en-US" altLang="zh-CN" dirty="0"/>
              <a:t> x</a:t>
            </a:r>
            <a:r>
              <a:rPr lang="en-US" altLang="zh-CN" dirty="0" smtClean="0"/>
              <a:t>)’</a:t>
            </a:r>
            <a:endParaRPr lang="zh-CN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10000"/>
          </a:bodyPr>
          <a:lstStyle/>
          <a:p>
            <a:r>
              <a:rPr lang="zh-CN" altLang="zh-CN" dirty="0" smtClean="0"/>
              <a:t>空</a:t>
            </a:r>
            <a:r>
              <a:rPr lang="en-US" altLang="zh-CN" dirty="0" smtClean="0"/>
              <a:t>N</a:t>
            </a:r>
            <a:r>
              <a:rPr lang="zh-CN" altLang="zh-CN" dirty="0" smtClean="0"/>
              <a:t>，在</a:t>
            </a:r>
            <a:r>
              <a:rPr lang="en-US" altLang="zh-CN" dirty="0" smtClean="0"/>
              <a:t>OM</a:t>
            </a:r>
            <a:r>
              <a:rPr lang="zh-CN" altLang="zh-CN" dirty="0" smtClean="0"/>
              <a:t>中是基个体，但是在</a:t>
            </a:r>
            <a:r>
              <a:rPr lang="en-US" altLang="zh-CN" dirty="0" smtClean="0"/>
              <a:t>HL</a:t>
            </a:r>
            <a:r>
              <a:rPr lang="zh-CN" altLang="zh-CN" dirty="0" smtClean="0"/>
              <a:t>中不是单元，因而不是基个体。基个体在马丁那里是当作日常生活中的个体、对象、事物等来看待的；序实体不被当作个体，则是因为没有必要。原文是这样的：</a:t>
            </a:r>
            <a:endParaRPr lang="en-US" altLang="zh-CN" dirty="0" smtClean="0"/>
          </a:p>
          <a:p>
            <a:r>
              <a:rPr lang="en-US" altLang="zh-CN" dirty="0" smtClean="0"/>
              <a:t>The unit cardinal entities, or cardinal individuals, are to be understood more or less as the “individuals” or “things” or “objects” of everyday life, just as the </a:t>
            </a:r>
            <a:r>
              <a:rPr lang="en-US" altLang="zh-CN" i="1" dirty="0" err="1" smtClean="0"/>
              <a:t>Urelemente</a:t>
            </a:r>
            <a:r>
              <a:rPr lang="en-US" altLang="zh-CN" i="1" dirty="0" smtClean="0"/>
              <a:t> </a:t>
            </a:r>
            <a:r>
              <a:rPr lang="en-US" altLang="zh-CN" dirty="0" smtClean="0"/>
              <a:t>of a set-theory may be. Ordinal entities, on the other hand, are something quite new and need not be regarded as “individuals” in any ordinary </a:t>
            </a:r>
            <a:r>
              <a:rPr lang="en-US" altLang="zh-CN" dirty="0" err="1" smtClean="0"/>
              <a:t>sence</a:t>
            </a:r>
            <a:r>
              <a:rPr lang="en-US" altLang="zh-CN" dirty="0" smtClean="0"/>
              <a:t>; hence we do not refer to them here as individuals. P66.</a:t>
            </a:r>
            <a:endParaRPr lang="zh-CN" altLang="zh-CN" dirty="0" smtClean="0"/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1.3 </a:t>
            </a:r>
            <a:r>
              <a:rPr lang="en-US" altLang="zh-CN" dirty="0" err="1" smtClean="0"/>
              <a:t>Formological</a:t>
            </a:r>
            <a:r>
              <a:rPr lang="en-US" altLang="zh-CN" dirty="0" smtClean="0"/>
              <a:t> Interpretation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/>
              <a:t>Martin</a:t>
            </a:r>
            <a:r>
              <a:rPr lang="zh-CN" altLang="zh-CN" dirty="0"/>
              <a:t>引用亚里士多德《形而上学》（</a:t>
            </a:r>
            <a:r>
              <a:rPr lang="en-US" altLang="zh-CN" i="1" dirty="0"/>
              <a:t>Metaph</a:t>
            </a:r>
            <a:r>
              <a:rPr lang="en-US" altLang="zh-CN" dirty="0"/>
              <a:t>. M1083a32</a:t>
            </a:r>
            <a:r>
              <a:rPr lang="zh-CN" altLang="zh-CN" dirty="0"/>
              <a:t>）的话，据说柏拉图曾经说过</a:t>
            </a:r>
            <a:r>
              <a:rPr lang="zh-CN" altLang="zh-CN" dirty="0" smtClean="0"/>
              <a:t>：</a:t>
            </a:r>
            <a:endParaRPr lang="en-US" altLang="zh-CN" dirty="0" smtClean="0"/>
          </a:p>
          <a:p>
            <a:r>
              <a:rPr lang="zh-CN" altLang="zh-CN" dirty="0" smtClean="0"/>
              <a:t>“</a:t>
            </a:r>
            <a:r>
              <a:rPr lang="en-US" altLang="zh-CN" dirty="0"/>
              <a:t>there is a first 2 and a first 3, and the numbers are not addible [as units] to one another</a:t>
            </a:r>
            <a:r>
              <a:rPr lang="zh-CN" altLang="zh-CN" dirty="0"/>
              <a:t>”</a:t>
            </a:r>
            <a:r>
              <a:rPr lang="zh-CN" altLang="zh-CN" dirty="0" smtClean="0"/>
              <a:t>，</a:t>
            </a:r>
            <a:endParaRPr lang="en-US" altLang="zh-CN" dirty="0" smtClean="0"/>
          </a:p>
          <a:p>
            <a:r>
              <a:rPr lang="zh-CN" altLang="zh-CN" dirty="0" smtClean="0"/>
              <a:t>“</a:t>
            </a:r>
            <a:r>
              <a:rPr lang="zh-CN" altLang="zh-CN" dirty="0"/>
              <a:t>毋宁以柏拉图之说为近真，“原</a:t>
            </a:r>
            <a:r>
              <a:rPr lang="en-US" altLang="zh-CN" dirty="0"/>
              <a:t>2</a:t>
            </a:r>
            <a:r>
              <a:rPr lang="zh-CN" altLang="zh-CN" dirty="0"/>
              <a:t>”与“原</a:t>
            </a:r>
            <a:r>
              <a:rPr lang="en-US" altLang="zh-CN" dirty="0"/>
              <a:t>3</a:t>
            </a:r>
            <a:r>
              <a:rPr lang="zh-CN" altLang="zh-CN" dirty="0"/>
              <a:t>”便或当为理所必有，而各数亦必互不相通。——商务版，吴寿彭译</a:t>
            </a:r>
            <a:r>
              <a:rPr lang="zh-CN" altLang="zh-CN" dirty="0" smtClean="0"/>
              <a:t>”</a:t>
            </a:r>
            <a:endParaRPr lang="en-US" altLang="zh-CN" dirty="0" smtClean="0"/>
          </a:p>
          <a:p>
            <a:r>
              <a:rPr lang="en-US" altLang="zh-CN" dirty="0" smtClean="0"/>
              <a:t>Martin</a:t>
            </a:r>
            <a:r>
              <a:rPr lang="zh-CN" altLang="zh-CN" dirty="0"/>
              <a:t>认为算术式子有</a:t>
            </a:r>
            <a:r>
              <a:rPr lang="en-US" altLang="zh-CN" dirty="0"/>
              <a:t>3+1=4</a:t>
            </a:r>
            <a:r>
              <a:rPr lang="zh-CN" altLang="zh-CN" dirty="0"/>
              <a:t>，但是这并不意味着</a:t>
            </a:r>
            <a:r>
              <a:rPr lang="en-US" altLang="zh-CN" dirty="0"/>
              <a:t>3</a:t>
            </a:r>
            <a:r>
              <a:rPr lang="zh-CN" altLang="zh-CN" dirty="0"/>
              <a:t>是三个单元聚在一起，</a:t>
            </a:r>
            <a:r>
              <a:rPr lang="en-US" altLang="zh-CN" dirty="0"/>
              <a:t>4</a:t>
            </a:r>
            <a:r>
              <a:rPr lang="zh-CN" altLang="zh-CN" dirty="0"/>
              <a:t>也不是由</a:t>
            </a:r>
            <a:r>
              <a:rPr lang="en-US" altLang="zh-CN" dirty="0"/>
              <a:t>3</a:t>
            </a:r>
            <a:r>
              <a:rPr lang="zh-CN" altLang="zh-CN" dirty="0"/>
              <a:t>和</a:t>
            </a:r>
            <a:r>
              <a:rPr lang="en-US" altLang="zh-CN" dirty="0"/>
              <a:t>1</a:t>
            </a:r>
            <a:r>
              <a:rPr lang="zh-CN" altLang="zh-CN" dirty="0"/>
              <a:t>聚在一起；</a:t>
            </a:r>
            <a:r>
              <a:rPr lang="en-US" altLang="zh-CN" dirty="0"/>
              <a:t>4</a:t>
            </a:r>
            <a:r>
              <a:rPr lang="zh-CN" altLang="zh-CN" dirty="0"/>
              <a:t>不是四个</a:t>
            </a:r>
            <a:r>
              <a:rPr lang="en-US" altLang="zh-CN" dirty="0"/>
              <a:t>1</a:t>
            </a:r>
            <a:r>
              <a:rPr lang="zh-CN" altLang="zh-CN" dirty="0"/>
              <a:t>的聚集，也不是一个</a:t>
            </a:r>
            <a:r>
              <a:rPr lang="en-US" altLang="zh-CN" dirty="0"/>
              <a:t>3</a:t>
            </a:r>
            <a:r>
              <a:rPr lang="zh-CN" altLang="zh-CN" dirty="0"/>
              <a:t>和一个</a:t>
            </a:r>
            <a:r>
              <a:rPr lang="en-US" altLang="zh-CN" dirty="0"/>
              <a:t>1</a:t>
            </a:r>
            <a:r>
              <a:rPr lang="zh-CN" altLang="zh-CN" dirty="0"/>
              <a:t>的聚集，它是一个</a:t>
            </a:r>
            <a:r>
              <a:rPr lang="en-US" altLang="zh-CN" dirty="0"/>
              <a:t>4</a:t>
            </a:r>
            <a:r>
              <a:rPr lang="zh-CN" altLang="zh-CN" dirty="0"/>
              <a:t>。没有哪个数是聚集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en-US" altLang="zh-CN" dirty="0" smtClean="0"/>
              <a:t>3=2+1</a:t>
            </a:r>
            <a:r>
              <a:rPr lang="zh-CN" altLang="zh-CN" dirty="0"/>
              <a:t>，并不是说</a:t>
            </a:r>
            <a:r>
              <a:rPr lang="en-US" altLang="zh-CN" dirty="0"/>
              <a:t>3</a:t>
            </a:r>
            <a:r>
              <a:rPr lang="zh-CN" altLang="zh-CN" dirty="0"/>
              <a:t>是“一个</a:t>
            </a:r>
            <a:r>
              <a:rPr lang="en-US" altLang="zh-CN" dirty="0"/>
              <a:t>2</a:t>
            </a:r>
            <a:r>
              <a:rPr lang="zh-CN" altLang="zh-CN" dirty="0"/>
              <a:t>和一个</a:t>
            </a:r>
            <a:r>
              <a:rPr lang="en-US" altLang="zh-CN" dirty="0"/>
              <a:t>1</a:t>
            </a:r>
            <a:r>
              <a:rPr lang="zh-CN" altLang="zh-CN" dirty="0"/>
              <a:t>”，而是说</a:t>
            </a:r>
            <a:r>
              <a:rPr lang="en-US" altLang="zh-CN" dirty="0"/>
              <a:t>3</a:t>
            </a:r>
            <a:r>
              <a:rPr lang="zh-CN" altLang="zh-CN" dirty="0"/>
              <a:t>在数字的序列中紧排在</a:t>
            </a:r>
            <a:r>
              <a:rPr lang="en-US" altLang="zh-CN" dirty="0"/>
              <a:t>2</a:t>
            </a:r>
            <a:r>
              <a:rPr lang="zh-CN" altLang="zh-CN" dirty="0"/>
              <a:t>之后。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/>
              <a:t>Martin</a:t>
            </a:r>
            <a:r>
              <a:rPr lang="zh-CN" altLang="zh-CN" dirty="0"/>
              <a:t>试图不用集合、类来作为初始概念来构造柏拉图的相论，而是把相和关系混合着作为实体。在这个系统中变元被解释为相而不是具体世界中的个体，并进一步从这种相论来生成数论。假设</a:t>
            </a:r>
            <a:r>
              <a:rPr lang="en-US" altLang="zh-CN" dirty="0"/>
              <a:t>F</a:t>
            </a:r>
            <a:r>
              <a:rPr lang="zh-CN" altLang="zh-CN" dirty="0"/>
              <a:t>和</a:t>
            </a:r>
            <a:r>
              <a:rPr lang="en-US" altLang="zh-CN" dirty="0"/>
              <a:t>G</a:t>
            </a:r>
            <a:r>
              <a:rPr lang="zh-CN" altLang="zh-CN" dirty="0"/>
              <a:t>是相，则从它们可以生成有序的相：用</a:t>
            </a:r>
            <a:r>
              <a:rPr lang="en-US" altLang="zh-CN" dirty="0"/>
              <a:t>H </a:t>
            </a:r>
            <a:r>
              <a:rPr lang="en-US" altLang="zh-CN" dirty="0" err="1"/>
              <a:t>Ord</a:t>
            </a:r>
            <a:r>
              <a:rPr lang="en-US" altLang="zh-CN" dirty="0"/>
              <a:t> F, G</a:t>
            </a:r>
            <a:r>
              <a:rPr lang="zh-CN" altLang="zh-CN" dirty="0"/>
              <a:t>表示</a:t>
            </a:r>
            <a:r>
              <a:rPr lang="en-US" altLang="zh-CN" dirty="0"/>
              <a:t>H</a:t>
            </a:r>
            <a:r>
              <a:rPr lang="zh-CN" altLang="zh-CN" dirty="0"/>
              <a:t>是由</a:t>
            </a:r>
            <a:r>
              <a:rPr lang="en-US" altLang="zh-CN" dirty="0"/>
              <a:t>F, G</a:t>
            </a:r>
            <a:r>
              <a:rPr lang="zh-CN" altLang="zh-CN" dirty="0"/>
              <a:t>按顺序形成的有序相。这个系统的初始关系词还有</a:t>
            </a:r>
            <a:r>
              <a:rPr lang="en-US" altLang="zh-CN" dirty="0" err="1"/>
              <a:t>Incld</a:t>
            </a:r>
            <a:r>
              <a:rPr lang="zh-CN" altLang="zh-CN" dirty="0"/>
              <a:t>，表示包含于，</a:t>
            </a:r>
            <a:r>
              <a:rPr lang="en-US" altLang="zh-CN" dirty="0"/>
              <a:t>F </a:t>
            </a:r>
            <a:r>
              <a:rPr lang="en-US" altLang="zh-CN" dirty="0" err="1"/>
              <a:t>Incld</a:t>
            </a:r>
            <a:r>
              <a:rPr lang="en-US" altLang="zh-CN" dirty="0"/>
              <a:t> G</a:t>
            </a:r>
            <a:r>
              <a:rPr lang="zh-CN" altLang="zh-CN" dirty="0"/>
              <a:t>表示相</a:t>
            </a:r>
            <a:r>
              <a:rPr lang="en-US" altLang="zh-CN" dirty="0"/>
              <a:t>F</a:t>
            </a:r>
            <a:r>
              <a:rPr lang="zh-CN" altLang="zh-CN" dirty="0"/>
              <a:t>包含于相</a:t>
            </a:r>
            <a:r>
              <a:rPr lang="en-US" altLang="zh-CN" dirty="0"/>
              <a:t>G</a:t>
            </a:r>
            <a:r>
              <a:rPr lang="zh-CN" altLang="zh-CN" dirty="0"/>
              <a:t>中。</a:t>
            </a:r>
            <a:r>
              <a:rPr lang="en-US" altLang="zh-CN" dirty="0" err="1"/>
              <a:t>Ord</a:t>
            </a:r>
            <a:r>
              <a:rPr lang="zh-CN" altLang="zh-CN" dirty="0"/>
              <a:t>是三元关系，但是通过叠加可以生成</a:t>
            </a:r>
            <a:r>
              <a:rPr lang="en-US" altLang="zh-CN" dirty="0"/>
              <a:t>4</a:t>
            </a:r>
            <a:r>
              <a:rPr lang="zh-CN" altLang="zh-CN" dirty="0"/>
              <a:t>元、</a:t>
            </a:r>
            <a:r>
              <a:rPr lang="en-US" altLang="zh-CN" dirty="0"/>
              <a:t>5</a:t>
            </a:r>
            <a:r>
              <a:rPr lang="zh-CN" altLang="zh-CN" dirty="0"/>
              <a:t>元等等的序关系。</a:t>
            </a:r>
          </a:p>
          <a:p>
            <a:r>
              <a:rPr lang="zh-CN" altLang="zh-CN" dirty="0"/>
              <a:t>在这个系统中，使用大写的英文字母</a:t>
            </a:r>
            <a:r>
              <a:rPr lang="en-US" altLang="zh-CN" dirty="0"/>
              <a:t>F</a:t>
            </a:r>
            <a:r>
              <a:rPr lang="zh-CN" altLang="zh-CN" dirty="0"/>
              <a:t>、</a:t>
            </a:r>
            <a:r>
              <a:rPr lang="en-US" altLang="zh-CN" dirty="0"/>
              <a:t>G</a:t>
            </a:r>
            <a:r>
              <a:rPr lang="zh-CN" altLang="zh-CN" dirty="0"/>
              <a:t>、</a:t>
            </a:r>
            <a:r>
              <a:rPr lang="en-US" altLang="zh-CN" dirty="0"/>
              <a:t>H</a:t>
            </a:r>
            <a:r>
              <a:rPr lang="zh-CN" altLang="zh-CN" dirty="0"/>
              <a:t>、</a:t>
            </a:r>
            <a:r>
              <a:rPr lang="en-US" altLang="zh-CN" dirty="0"/>
              <a:t>R</a:t>
            </a:r>
            <a:r>
              <a:rPr lang="zh-CN" altLang="zh-CN" dirty="0"/>
              <a:t>、</a:t>
            </a:r>
            <a:r>
              <a:rPr lang="en-US" altLang="zh-CN" dirty="0"/>
              <a:t>S</a:t>
            </a:r>
            <a:r>
              <a:rPr lang="zh-CN" altLang="zh-CN" dirty="0"/>
              <a:t>、</a:t>
            </a:r>
            <a:r>
              <a:rPr lang="en-US" altLang="zh-CN" dirty="0"/>
              <a:t>T</a:t>
            </a:r>
            <a:r>
              <a:rPr lang="zh-CN" altLang="zh-CN" dirty="0"/>
              <a:t>等等来表示变元相。此外，用</a:t>
            </a:r>
            <a:r>
              <a:rPr lang="en-US" altLang="zh-CN" dirty="0"/>
              <a:t>(F1--F--)</a:t>
            </a:r>
            <a:r>
              <a:rPr lang="zh-CN" altLang="zh-CN" dirty="0"/>
              <a:t>表示所有满足</a:t>
            </a:r>
            <a:r>
              <a:rPr lang="en-US" altLang="zh-CN" dirty="0"/>
              <a:t>--F--</a:t>
            </a:r>
            <a:r>
              <a:rPr lang="zh-CN" altLang="zh-CN" dirty="0"/>
              <a:t>的单元相——单元相的定义和前面的单元相似，下面也会有定义。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/>
              <a:t>D1. ‘F </a:t>
            </a:r>
            <a:r>
              <a:rPr lang="en-US" altLang="zh-CN" dirty="0" err="1"/>
              <a:t>Eq</a:t>
            </a:r>
            <a:r>
              <a:rPr lang="en-US" altLang="zh-CN" dirty="0"/>
              <a:t> </a:t>
            </a:r>
            <a:r>
              <a:rPr lang="en-US" altLang="zh-CN" dirty="0" smtClean="0"/>
              <a:t>G’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 </a:t>
            </a:r>
            <a:r>
              <a:rPr lang="en-US" altLang="zh-CN" dirty="0"/>
              <a:t>‘(F </a:t>
            </a:r>
            <a:r>
              <a:rPr lang="en-US" altLang="zh-CN" dirty="0" err="1"/>
              <a:t>Incld</a:t>
            </a:r>
            <a:r>
              <a:rPr lang="en-US" altLang="zh-CN" dirty="0"/>
              <a:t> G. G </a:t>
            </a:r>
            <a:r>
              <a:rPr lang="en-US" altLang="zh-CN" dirty="0" err="1"/>
              <a:t>Incld</a:t>
            </a:r>
            <a:r>
              <a:rPr lang="en-US" altLang="zh-CN" dirty="0"/>
              <a:t> F)’,</a:t>
            </a:r>
            <a:endParaRPr lang="zh-CN" altLang="zh-CN" dirty="0"/>
          </a:p>
          <a:p>
            <a:r>
              <a:rPr lang="en-US" altLang="zh-CN" dirty="0"/>
              <a:t>D2a. ‘(F</a:t>
            </a:r>
            <a:r>
              <a:rPr lang="zh-CN" altLang="zh-CN" dirty="0"/>
              <a:t>∪</a:t>
            </a:r>
            <a:r>
              <a:rPr lang="en-US" altLang="zh-CN" dirty="0"/>
              <a:t> G)’ 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H1(H </a:t>
            </a:r>
            <a:r>
              <a:rPr lang="en-US" altLang="zh-CN" dirty="0" err="1"/>
              <a:t>Incld</a:t>
            </a:r>
            <a:r>
              <a:rPr lang="en-US" altLang="zh-CN" dirty="0"/>
              <a:t> F</a:t>
            </a:r>
            <a:r>
              <a:rPr lang="zh-CN" altLang="zh-CN" dirty="0"/>
              <a:t>∨</a:t>
            </a:r>
            <a:r>
              <a:rPr lang="en-US" altLang="zh-CN" dirty="0"/>
              <a:t> H </a:t>
            </a:r>
            <a:r>
              <a:rPr lang="en-US" altLang="zh-CN" dirty="0" err="1"/>
              <a:t>Incld</a:t>
            </a:r>
            <a:r>
              <a:rPr lang="en-US" altLang="zh-CN" dirty="0"/>
              <a:t> G))’,</a:t>
            </a:r>
            <a:endParaRPr lang="zh-CN" altLang="zh-CN" dirty="0"/>
          </a:p>
          <a:p>
            <a:r>
              <a:rPr lang="en-US" altLang="zh-CN" dirty="0"/>
              <a:t>D2b. ‘(F</a:t>
            </a:r>
            <a:r>
              <a:rPr lang="zh-CN" altLang="zh-CN" dirty="0"/>
              <a:t>∩</a:t>
            </a:r>
            <a:r>
              <a:rPr lang="en-US" altLang="zh-CN" dirty="0"/>
              <a:t> G)’ 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H1(H </a:t>
            </a:r>
            <a:r>
              <a:rPr lang="en-US" altLang="zh-CN" dirty="0" err="1"/>
              <a:t>Incld</a:t>
            </a:r>
            <a:r>
              <a:rPr lang="en-US" altLang="zh-CN" dirty="0"/>
              <a:t> F. H </a:t>
            </a:r>
            <a:r>
              <a:rPr lang="en-US" altLang="zh-CN" dirty="0" err="1"/>
              <a:t>Incld</a:t>
            </a:r>
            <a:r>
              <a:rPr lang="en-US" altLang="zh-CN" dirty="0"/>
              <a:t> G))’,</a:t>
            </a:r>
            <a:endParaRPr lang="zh-CN" altLang="zh-CN" dirty="0"/>
          </a:p>
          <a:p>
            <a:r>
              <a:rPr lang="en-US" altLang="zh-CN" dirty="0"/>
              <a:t>D2c. ‘-F’ 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G1~G </a:t>
            </a:r>
            <a:r>
              <a:rPr lang="en-US" altLang="zh-CN" dirty="0" err="1"/>
              <a:t>Incld</a:t>
            </a:r>
            <a:r>
              <a:rPr lang="en-US" altLang="zh-CN" dirty="0"/>
              <a:t> F)’</a:t>
            </a:r>
            <a:endParaRPr lang="zh-CN" altLang="zh-CN" dirty="0"/>
          </a:p>
          <a:p>
            <a:r>
              <a:rPr lang="en-US" altLang="zh-CN" dirty="0"/>
              <a:t>D2d. ‘</a:t>
            </a:r>
            <a:r>
              <a:rPr lang="en-US" altLang="zh-CN" dirty="0" err="1"/>
              <a:t>NFrm</a:t>
            </a:r>
            <a:r>
              <a:rPr lang="en-US" altLang="zh-CN" dirty="0"/>
              <a:t>’ 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F1~F </a:t>
            </a:r>
            <a:r>
              <a:rPr lang="en-US" altLang="zh-CN" dirty="0" err="1"/>
              <a:t>Incld</a:t>
            </a:r>
            <a:r>
              <a:rPr lang="en-US" altLang="zh-CN" dirty="0"/>
              <a:t> F)’</a:t>
            </a:r>
            <a:endParaRPr lang="zh-CN" altLang="zh-CN" dirty="0"/>
          </a:p>
          <a:p>
            <a:r>
              <a:rPr lang="en-US" altLang="zh-CN" dirty="0"/>
              <a:t>D2e. ‘</a:t>
            </a:r>
            <a:r>
              <a:rPr lang="en-US" altLang="zh-CN" dirty="0" err="1"/>
              <a:t>UFrm</a:t>
            </a:r>
            <a:r>
              <a:rPr lang="en-US" altLang="zh-CN" dirty="0" smtClean="0"/>
              <a:t>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 </a:t>
            </a:r>
            <a:r>
              <a:rPr lang="en-US" altLang="zh-CN" dirty="0"/>
              <a:t>‘-</a:t>
            </a:r>
            <a:r>
              <a:rPr lang="en-US" altLang="zh-CN" dirty="0" err="1"/>
              <a:t>NFrm</a:t>
            </a:r>
            <a:r>
              <a:rPr lang="en-US" altLang="zh-CN" dirty="0"/>
              <a:t>’</a:t>
            </a:r>
            <a:endParaRPr lang="zh-CN" altLang="zh-CN" dirty="0"/>
          </a:p>
          <a:p>
            <a:r>
              <a:rPr lang="zh-CN" altLang="zh-CN" dirty="0"/>
              <a:t>什么是单元相</a:t>
            </a:r>
            <a:r>
              <a:rPr lang="zh-CN" altLang="zh-CN" dirty="0" smtClean="0"/>
              <a:t>？</a:t>
            </a:r>
            <a:endParaRPr lang="zh-CN" altLang="zh-CN" dirty="0"/>
          </a:p>
          <a:p>
            <a:r>
              <a:rPr lang="en-US" altLang="zh-CN" dirty="0"/>
              <a:t>D3. ‘</a:t>
            </a:r>
            <a:r>
              <a:rPr lang="en-US" altLang="zh-CN" dirty="0" err="1"/>
              <a:t>UnitFrm</a:t>
            </a:r>
            <a:r>
              <a:rPr lang="en-US" altLang="zh-CN" dirty="0"/>
              <a:t> F’ 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‘(~</a:t>
            </a:r>
            <a:r>
              <a:rPr lang="en-US" altLang="zh-CN" dirty="0"/>
              <a:t>F </a:t>
            </a:r>
            <a:r>
              <a:rPr lang="en-US" altLang="zh-CN" dirty="0" err="1"/>
              <a:t>Incld</a:t>
            </a:r>
            <a:r>
              <a:rPr lang="en-US" altLang="zh-CN" dirty="0"/>
              <a:t> </a:t>
            </a:r>
            <a:r>
              <a:rPr lang="en-US" altLang="zh-CN" dirty="0" err="1"/>
              <a:t>NFrm</a:t>
            </a:r>
            <a:r>
              <a:rPr lang="en-US" altLang="zh-CN" dirty="0"/>
              <a:t>.  (G)(~G </a:t>
            </a:r>
            <a:r>
              <a:rPr lang="en-US" altLang="zh-CN" dirty="0" err="1"/>
              <a:t>Incld</a:t>
            </a:r>
            <a:r>
              <a:rPr lang="en-US" altLang="zh-CN" dirty="0"/>
              <a:t> </a:t>
            </a:r>
            <a:r>
              <a:rPr lang="en-US" altLang="zh-CN" dirty="0" err="1"/>
              <a:t>NFrm</a:t>
            </a:r>
            <a:r>
              <a:rPr lang="en-US" altLang="zh-CN" dirty="0"/>
              <a:t>. G </a:t>
            </a:r>
            <a:r>
              <a:rPr lang="en-US" altLang="zh-CN" dirty="0" err="1"/>
              <a:t>Incld</a:t>
            </a:r>
            <a:r>
              <a:rPr lang="en-US" altLang="zh-CN" dirty="0"/>
              <a:t> F)⊃ F </a:t>
            </a:r>
            <a:r>
              <a:rPr lang="en-US" altLang="zh-CN" dirty="0" err="1"/>
              <a:t>Incld</a:t>
            </a:r>
            <a:r>
              <a:rPr lang="en-US" altLang="zh-CN" dirty="0"/>
              <a:t> G))’</a:t>
            </a:r>
            <a:endParaRPr lang="zh-CN" altLang="zh-CN" dirty="0"/>
          </a:p>
          <a:p>
            <a:r>
              <a:rPr lang="en-US" altLang="zh-CN" dirty="0"/>
              <a:t>D4. ‘</a:t>
            </a:r>
            <a:r>
              <a:rPr lang="en-US" altLang="zh-CN" dirty="0" err="1"/>
              <a:t>OrdFrm</a:t>
            </a:r>
            <a:r>
              <a:rPr lang="en-US" altLang="zh-CN" dirty="0"/>
              <a:t> H’ 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EF)(EG)H </a:t>
            </a:r>
            <a:r>
              <a:rPr lang="en-US" altLang="zh-CN" dirty="0" err="1"/>
              <a:t>Ord</a:t>
            </a:r>
            <a:r>
              <a:rPr lang="en-US" altLang="zh-CN" dirty="0"/>
              <a:t> F, G’</a:t>
            </a:r>
            <a:endParaRPr lang="zh-CN" altLang="zh-CN" dirty="0"/>
          </a:p>
          <a:p>
            <a:r>
              <a:rPr lang="en-US" altLang="zh-CN" dirty="0"/>
              <a:t>D5. ‘</a:t>
            </a:r>
            <a:r>
              <a:rPr lang="en-US" altLang="zh-CN" dirty="0" err="1"/>
              <a:t>CardFrm</a:t>
            </a:r>
            <a:r>
              <a:rPr lang="en-US" altLang="zh-CN" dirty="0"/>
              <a:t> H</a:t>
            </a:r>
            <a:r>
              <a:rPr lang="en-US" altLang="zh-CN" dirty="0" smtClean="0"/>
              <a:t>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 </a:t>
            </a:r>
            <a:r>
              <a:rPr lang="en-US" altLang="zh-CN" dirty="0"/>
              <a:t>‘(G)((</a:t>
            </a:r>
            <a:r>
              <a:rPr lang="en-US" altLang="zh-CN" dirty="0" err="1"/>
              <a:t>UnitFrm</a:t>
            </a:r>
            <a:r>
              <a:rPr lang="en-US" altLang="zh-CN" dirty="0"/>
              <a:t> G. G </a:t>
            </a:r>
            <a:r>
              <a:rPr lang="en-US" altLang="zh-CN" dirty="0" err="1"/>
              <a:t>Incld</a:t>
            </a:r>
            <a:r>
              <a:rPr lang="en-US" altLang="zh-CN" dirty="0"/>
              <a:t> H)⊃~</a:t>
            </a:r>
            <a:r>
              <a:rPr lang="en-US" altLang="zh-CN" dirty="0" err="1"/>
              <a:t>OrdFrm</a:t>
            </a:r>
            <a:r>
              <a:rPr lang="en-US" altLang="zh-CN" dirty="0"/>
              <a:t> G)’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20000"/>
          </a:bodyPr>
          <a:lstStyle/>
          <a:p>
            <a:r>
              <a:rPr lang="zh-CN" altLang="zh-CN" dirty="0"/>
              <a:t>下面是基单元相的聚合</a:t>
            </a:r>
          </a:p>
          <a:p>
            <a:r>
              <a:rPr lang="en-US" altLang="zh-CN" dirty="0"/>
              <a:t>D6. ‘</a:t>
            </a:r>
            <a:r>
              <a:rPr lang="en-US" altLang="zh-CN" dirty="0" err="1"/>
              <a:t>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 F</a:t>
            </a:r>
            <a:r>
              <a:rPr lang="en-US" altLang="zh-CN" dirty="0" smtClean="0"/>
              <a:t>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G)((</a:t>
            </a:r>
            <a:r>
              <a:rPr lang="en-US" altLang="zh-CN" dirty="0" err="1"/>
              <a:t>UnitFrm</a:t>
            </a:r>
            <a:r>
              <a:rPr lang="en-US" altLang="zh-CN" dirty="0"/>
              <a:t> G. G </a:t>
            </a:r>
            <a:r>
              <a:rPr lang="en-US" altLang="zh-CN" dirty="0" err="1"/>
              <a:t>Incld</a:t>
            </a:r>
            <a:r>
              <a:rPr lang="en-US" altLang="zh-CN" dirty="0"/>
              <a:t> F)⊃ </a:t>
            </a:r>
            <a:r>
              <a:rPr lang="en-US" altLang="zh-CN" dirty="0" err="1"/>
              <a:t>CardFrm</a:t>
            </a:r>
            <a:r>
              <a:rPr lang="en-US" altLang="zh-CN" dirty="0"/>
              <a:t> G)’</a:t>
            </a:r>
            <a:endParaRPr lang="zh-CN" altLang="zh-CN" dirty="0"/>
          </a:p>
          <a:p>
            <a:r>
              <a:rPr lang="en-US" altLang="zh-CN" dirty="0"/>
              <a:t>D7a. ‘F </a:t>
            </a:r>
            <a:r>
              <a:rPr lang="en-US" altLang="zh-CN" dirty="0" err="1"/>
              <a:t>Ord</a:t>
            </a:r>
            <a:r>
              <a:rPr lang="en-US" altLang="zh-CN" dirty="0"/>
              <a:t> G, H, H</a:t>
            </a:r>
            <a:r>
              <a:rPr lang="en-US" altLang="zh-CN" dirty="0" smtClean="0"/>
              <a:t>’’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EF’)(F </a:t>
            </a:r>
            <a:r>
              <a:rPr lang="en-US" altLang="zh-CN" dirty="0" err="1"/>
              <a:t>Ord</a:t>
            </a:r>
            <a:r>
              <a:rPr lang="en-US" altLang="zh-CN" dirty="0"/>
              <a:t> G, F’. F’ </a:t>
            </a:r>
            <a:r>
              <a:rPr lang="en-US" altLang="zh-CN" dirty="0" err="1"/>
              <a:t>Ord</a:t>
            </a:r>
            <a:r>
              <a:rPr lang="en-US" altLang="zh-CN" dirty="0"/>
              <a:t> H, H’)’</a:t>
            </a:r>
            <a:endParaRPr lang="zh-CN" altLang="zh-CN" dirty="0"/>
          </a:p>
          <a:p>
            <a:r>
              <a:rPr lang="en-US" altLang="zh-CN" dirty="0"/>
              <a:t>D7b. ‘F </a:t>
            </a:r>
            <a:r>
              <a:rPr lang="en-US" altLang="zh-CN" dirty="0" err="1"/>
              <a:t>Ord</a:t>
            </a:r>
            <a:r>
              <a:rPr lang="en-US" altLang="zh-CN" dirty="0"/>
              <a:t> G, H, G’, H</a:t>
            </a:r>
            <a:r>
              <a:rPr lang="en-US" altLang="zh-CN" dirty="0" smtClean="0"/>
              <a:t>’’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EF’)(F </a:t>
            </a:r>
            <a:r>
              <a:rPr lang="en-US" altLang="zh-CN" dirty="0" err="1"/>
              <a:t>Ord</a:t>
            </a:r>
            <a:r>
              <a:rPr lang="en-US" altLang="zh-CN" dirty="0"/>
              <a:t> G, H, F’. F’ </a:t>
            </a:r>
            <a:r>
              <a:rPr lang="en-US" altLang="zh-CN" dirty="0" err="1"/>
              <a:t>Ord</a:t>
            </a:r>
            <a:r>
              <a:rPr lang="en-US" altLang="zh-CN" dirty="0"/>
              <a:t> G’, H’)’, etc.,</a:t>
            </a:r>
            <a:endParaRPr lang="zh-CN" altLang="zh-CN" dirty="0"/>
          </a:p>
          <a:p>
            <a:r>
              <a:rPr lang="en-US" altLang="zh-CN" dirty="0"/>
              <a:t>D8. ‘</a:t>
            </a:r>
            <a:r>
              <a:rPr lang="en-US" altLang="zh-CN" dirty="0" err="1"/>
              <a:t>OrdFrm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</a:t>
            </a:r>
            <a:r>
              <a:rPr lang="en-US" altLang="zh-CN" baseline="-25000" dirty="0"/>
              <a:t>n </a:t>
            </a:r>
            <a:r>
              <a:rPr lang="en-US" altLang="zh-CN" dirty="0"/>
              <a:t>F</a:t>
            </a:r>
            <a:r>
              <a:rPr lang="en-US" altLang="zh-CN" dirty="0" smtClean="0"/>
              <a:t>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EG</a:t>
            </a:r>
            <a:r>
              <a:rPr lang="en-US" altLang="zh-CN" baseline="-25000" dirty="0"/>
              <a:t>1</a:t>
            </a:r>
            <a:r>
              <a:rPr lang="en-US" altLang="zh-CN" dirty="0"/>
              <a:t>)…(</a:t>
            </a:r>
            <a:r>
              <a:rPr lang="en-US" altLang="zh-CN" dirty="0" err="1"/>
              <a:t>EG</a:t>
            </a:r>
            <a:r>
              <a:rPr lang="en-US" altLang="zh-CN" baseline="-25000" dirty="0" err="1"/>
              <a:t>n</a:t>
            </a:r>
            <a:r>
              <a:rPr lang="en-US" altLang="zh-CN" dirty="0"/>
              <a:t>)(F </a:t>
            </a:r>
            <a:r>
              <a:rPr lang="en-US" altLang="zh-CN" dirty="0" err="1"/>
              <a:t>Ord</a:t>
            </a:r>
            <a:r>
              <a:rPr lang="en-US" altLang="zh-CN" dirty="0"/>
              <a:t> G</a:t>
            </a:r>
            <a:r>
              <a:rPr lang="en-US" altLang="zh-CN" baseline="-25000" dirty="0"/>
              <a:t>1</a:t>
            </a:r>
            <a:r>
              <a:rPr lang="en-US" altLang="zh-CN" dirty="0"/>
              <a:t>, …, G</a:t>
            </a:r>
            <a:r>
              <a:rPr lang="en-US" altLang="zh-CN" baseline="-25000" dirty="0"/>
              <a:t>n</a:t>
            </a:r>
            <a:r>
              <a:rPr lang="en-US" altLang="zh-CN" dirty="0"/>
              <a:t>. </a:t>
            </a:r>
            <a:r>
              <a:rPr lang="en-US" altLang="zh-CN" dirty="0" err="1"/>
              <a:t>CardFrm</a:t>
            </a:r>
            <a:r>
              <a:rPr lang="en-US" altLang="zh-CN" dirty="0"/>
              <a:t> G</a:t>
            </a:r>
            <a:r>
              <a:rPr lang="en-US" altLang="zh-CN" baseline="-25000" dirty="0"/>
              <a:t>1</a:t>
            </a:r>
            <a:r>
              <a:rPr lang="en-US" altLang="zh-CN" dirty="0"/>
              <a:t>. </a:t>
            </a:r>
            <a:r>
              <a:rPr lang="en-US" altLang="zh-CN" dirty="0" err="1"/>
              <a:t>UnitFrm</a:t>
            </a:r>
            <a:r>
              <a:rPr lang="en-US" altLang="zh-CN" dirty="0"/>
              <a:t> G</a:t>
            </a:r>
            <a:r>
              <a:rPr lang="en-US" altLang="zh-CN" baseline="-25000" dirty="0"/>
              <a:t>1</a:t>
            </a:r>
            <a:r>
              <a:rPr lang="en-US" altLang="zh-CN" dirty="0"/>
              <a:t>. … . </a:t>
            </a:r>
            <a:r>
              <a:rPr lang="en-US" altLang="zh-CN" dirty="0" err="1"/>
              <a:t>CardFrm</a:t>
            </a:r>
            <a:r>
              <a:rPr lang="en-US" altLang="zh-CN" dirty="0"/>
              <a:t> G</a:t>
            </a:r>
            <a:r>
              <a:rPr lang="en-US" altLang="zh-CN" baseline="-25000" dirty="0"/>
              <a:t>n</a:t>
            </a:r>
            <a:r>
              <a:rPr lang="en-US" altLang="zh-CN" dirty="0"/>
              <a:t>. </a:t>
            </a:r>
            <a:r>
              <a:rPr lang="en-US" altLang="zh-CN" dirty="0" err="1"/>
              <a:t>UnitFrm</a:t>
            </a:r>
            <a:r>
              <a:rPr lang="en-US" altLang="zh-CN" dirty="0"/>
              <a:t> </a:t>
            </a:r>
            <a:r>
              <a:rPr lang="en-US" altLang="zh-CN" dirty="0" err="1"/>
              <a:t>G</a:t>
            </a:r>
            <a:r>
              <a:rPr lang="en-US" altLang="zh-CN" baseline="-25000" dirty="0" err="1"/>
              <a:t>n</a:t>
            </a:r>
            <a:r>
              <a:rPr lang="en-US" altLang="zh-CN" dirty="0"/>
              <a:t>)’</a:t>
            </a:r>
            <a:endParaRPr lang="zh-CN" altLang="zh-CN" dirty="0"/>
          </a:p>
          <a:p>
            <a:r>
              <a:rPr lang="en-US" altLang="zh-CN" dirty="0"/>
              <a:t>F</a:t>
            </a:r>
            <a:r>
              <a:rPr lang="zh-CN" altLang="zh-CN" dirty="0"/>
              <a:t>是一个</a:t>
            </a:r>
            <a:r>
              <a:rPr lang="en-US" altLang="zh-CN" dirty="0"/>
              <a:t>n</a:t>
            </a:r>
            <a:r>
              <a:rPr lang="zh-CN" altLang="zh-CN" dirty="0"/>
              <a:t>元的有序相，它的每个成分都是基单元相。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1</a:t>
            </a:r>
            <a:r>
              <a:rPr lang="zh-CN" altLang="en-US" sz="3600" dirty="0" smtClean="0"/>
              <a:t>，</a:t>
            </a:r>
            <a:r>
              <a:rPr lang="en-US" altLang="zh-CN" sz="3600" dirty="0" smtClean="0"/>
              <a:t>Richard M. Martin</a:t>
            </a:r>
            <a:r>
              <a:rPr lang="zh-CN" altLang="en-US" sz="3600" dirty="0" smtClean="0"/>
              <a:t>对部分学的应用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b="1" dirty="0" smtClean="0"/>
              <a:t>Richard Milton Martin (1916, Cleveland, Ohio–22 November 1985, Milton, Massachusetts) was an American logician and analytic philosopher. In his Ph.D. thesis written under Frederic Fitch, Martin discovered virtual sets a bit before </a:t>
            </a:r>
            <a:r>
              <a:rPr lang="en-US" altLang="zh-CN" b="1" dirty="0" err="1" smtClean="0"/>
              <a:t>Quine</a:t>
            </a:r>
            <a:r>
              <a:rPr lang="en-US" altLang="zh-CN" b="1" dirty="0" smtClean="0"/>
              <a:t>, and was possibly the first non-Pole other than Joseph </a:t>
            </a:r>
            <a:r>
              <a:rPr lang="en-US" altLang="zh-CN" b="1" dirty="0" err="1" smtClean="0"/>
              <a:t>Woodger</a:t>
            </a:r>
            <a:r>
              <a:rPr lang="en-US" altLang="zh-CN" b="1" dirty="0" smtClean="0"/>
              <a:t> to employ a </a:t>
            </a:r>
            <a:r>
              <a:rPr lang="en-US" altLang="zh-CN" b="1" dirty="0" err="1" smtClean="0"/>
              <a:t>mereological</a:t>
            </a:r>
            <a:r>
              <a:rPr lang="en-US" altLang="zh-CN" b="1" dirty="0" smtClean="0"/>
              <a:t> system. Building on these and other devices, Martin forged a first-order theory capable of expressing its own syntax as well as some semantics and pragmatics (via an event logic), all while abstaining from set and model theory (consistent with his </a:t>
            </a:r>
            <a:r>
              <a:rPr lang="en-US" altLang="zh-CN" b="1" dirty="0" err="1" smtClean="0"/>
              <a:t>nominalist</a:t>
            </a:r>
            <a:r>
              <a:rPr lang="en-US" altLang="zh-CN" b="1" dirty="0" smtClean="0"/>
              <a:t> principles), and from </a:t>
            </a:r>
            <a:r>
              <a:rPr lang="en-US" altLang="zh-CN" b="1" dirty="0" err="1" smtClean="0"/>
              <a:t>intensional</a:t>
            </a:r>
            <a:r>
              <a:rPr lang="en-US" altLang="zh-CN" b="1" dirty="0" smtClean="0"/>
              <a:t> notions such as modality.</a:t>
            </a:r>
          </a:p>
          <a:p>
            <a:endParaRPr lang="en-US" altLang="zh-CN" b="1" dirty="0" smtClean="0"/>
          </a:p>
          <a:p>
            <a:r>
              <a:rPr lang="en-US" altLang="zh-CN" sz="2100" b="1" dirty="0" smtClean="0"/>
              <a:t>From http://en.wikipedia.org/wiki/Richard_Milton_Martin</a:t>
            </a:r>
          </a:p>
          <a:p>
            <a:endParaRPr lang="en-US" altLang="zh-CN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US" altLang="zh-CN" dirty="0"/>
              <a:t>D9. ‘</a:t>
            </a:r>
            <a:r>
              <a:rPr lang="en-US" altLang="zh-CN" dirty="0" err="1"/>
              <a:t>RelColl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</a:t>
            </a:r>
            <a:r>
              <a:rPr lang="en-US" altLang="zh-CN" baseline="-25000" dirty="0"/>
              <a:t>n</a:t>
            </a:r>
            <a:r>
              <a:rPr lang="en-US" altLang="zh-CN" dirty="0"/>
              <a:t> F</a:t>
            </a:r>
            <a:r>
              <a:rPr lang="en-US" altLang="zh-CN" dirty="0" smtClean="0"/>
              <a:t>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G)((</a:t>
            </a:r>
            <a:r>
              <a:rPr lang="en-US" altLang="zh-CN" dirty="0" err="1"/>
              <a:t>UnitFrm</a:t>
            </a:r>
            <a:r>
              <a:rPr lang="en-US" altLang="zh-CN" dirty="0"/>
              <a:t> G. G </a:t>
            </a:r>
            <a:r>
              <a:rPr lang="en-US" altLang="zh-CN" dirty="0" err="1"/>
              <a:t>Incld</a:t>
            </a:r>
            <a:r>
              <a:rPr lang="en-US" altLang="zh-CN" dirty="0"/>
              <a:t> F)⊃ </a:t>
            </a:r>
            <a:r>
              <a:rPr lang="en-US" altLang="zh-CN" dirty="0" err="1"/>
              <a:t>OrdFrm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</a:t>
            </a:r>
            <a:r>
              <a:rPr lang="en-US" altLang="zh-CN" baseline="-25000" dirty="0"/>
              <a:t>n</a:t>
            </a:r>
            <a:r>
              <a:rPr lang="en-US" altLang="zh-CN" dirty="0"/>
              <a:t> G)’</a:t>
            </a:r>
            <a:endParaRPr lang="zh-CN" altLang="zh-CN" dirty="0"/>
          </a:p>
          <a:p>
            <a:r>
              <a:rPr lang="en-US" altLang="zh-CN" dirty="0"/>
              <a:t>D10. ‘F </a:t>
            </a:r>
            <a:r>
              <a:rPr lang="en-US" altLang="zh-CN" dirty="0" err="1"/>
              <a:t>Suc</a:t>
            </a:r>
            <a:r>
              <a:rPr lang="en-US" altLang="zh-CN" baseline="-25000" dirty="0" err="1"/>
              <a:t>CardFrm</a:t>
            </a:r>
            <a:r>
              <a:rPr lang="en-US" altLang="zh-CN" dirty="0"/>
              <a:t> G</a:t>
            </a:r>
            <a:r>
              <a:rPr lang="en-US" altLang="zh-CN" dirty="0" smtClean="0"/>
              <a:t>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 err="1"/>
              <a:t>CardFrm</a:t>
            </a:r>
            <a:r>
              <a:rPr lang="en-US" altLang="zh-CN" dirty="0"/>
              <a:t> F. </a:t>
            </a:r>
            <a:r>
              <a:rPr lang="en-US" altLang="zh-CN" dirty="0" err="1"/>
              <a:t>CardFrm</a:t>
            </a:r>
            <a:r>
              <a:rPr lang="en-US" altLang="zh-CN" dirty="0"/>
              <a:t> G. (EH)(</a:t>
            </a:r>
            <a:r>
              <a:rPr lang="en-US" altLang="zh-CN" dirty="0" err="1"/>
              <a:t>CardFrm</a:t>
            </a:r>
            <a:r>
              <a:rPr lang="en-US" altLang="zh-CN" dirty="0"/>
              <a:t> H. </a:t>
            </a:r>
            <a:r>
              <a:rPr lang="en-US" altLang="zh-CN" dirty="0" err="1"/>
              <a:t>UnitFrm</a:t>
            </a:r>
            <a:r>
              <a:rPr lang="en-US" altLang="zh-CN" dirty="0"/>
              <a:t> H. ~H </a:t>
            </a:r>
            <a:r>
              <a:rPr lang="en-US" altLang="zh-CN" dirty="0" err="1"/>
              <a:t>Incld</a:t>
            </a:r>
            <a:r>
              <a:rPr lang="en-US" altLang="zh-CN" dirty="0"/>
              <a:t> G. F=(G</a:t>
            </a:r>
            <a:r>
              <a:rPr lang="zh-CN" altLang="zh-CN" dirty="0"/>
              <a:t>∪</a:t>
            </a:r>
            <a:r>
              <a:rPr lang="en-US" altLang="zh-CN" dirty="0"/>
              <a:t> H))’</a:t>
            </a:r>
            <a:r>
              <a:rPr lang="zh-CN" altLang="zh-CN" dirty="0"/>
              <a:t>这种后继当然不是算术意义上的后继，算术上的后继是唯一的，而这种后继是多样的。</a:t>
            </a:r>
          </a:p>
          <a:p>
            <a:r>
              <a:rPr lang="zh-CN" altLang="zh-CN" dirty="0"/>
              <a:t>两条存在公理：</a:t>
            </a:r>
          </a:p>
          <a:p>
            <a:r>
              <a:rPr lang="en-US" altLang="zh-CN" dirty="0"/>
              <a:t>|-(EF)(</a:t>
            </a:r>
            <a:r>
              <a:rPr lang="en-US" altLang="zh-CN" dirty="0" err="1"/>
              <a:t>CardFrm</a:t>
            </a:r>
            <a:r>
              <a:rPr lang="en-US" altLang="zh-CN" dirty="0"/>
              <a:t> F. </a:t>
            </a:r>
            <a:r>
              <a:rPr lang="en-US" altLang="zh-CN" dirty="0" err="1"/>
              <a:t>UnitFrm</a:t>
            </a:r>
            <a:r>
              <a:rPr lang="en-US" altLang="zh-CN" dirty="0"/>
              <a:t> F)</a:t>
            </a:r>
            <a:endParaRPr lang="zh-CN" altLang="zh-CN" dirty="0"/>
          </a:p>
          <a:p>
            <a:r>
              <a:rPr lang="en-US" altLang="zh-CN" dirty="0"/>
              <a:t>|-(F)(</a:t>
            </a:r>
            <a:r>
              <a:rPr lang="en-US" altLang="zh-CN" dirty="0" err="1"/>
              <a:t>CardFrm</a:t>
            </a:r>
            <a:r>
              <a:rPr lang="en-US" altLang="zh-CN" dirty="0"/>
              <a:t> F⊃ (EG)G </a:t>
            </a:r>
            <a:r>
              <a:rPr lang="en-US" altLang="zh-CN" dirty="0" err="1"/>
              <a:t>Suc</a:t>
            </a:r>
            <a:r>
              <a:rPr lang="en-US" altLang="zh-CN" baseline="-25000" dirty="0" err="1"/>
              <a:t>CardFrm</a:t>
            </a:r>
            <a:r>
              <a:rPr lang="en-US" altLang="zh-CN" dirty="0"/>
              <a:t> F)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/>
              <a:t>D11a. ‘F H</a:t>
            </a:r>
            <a:r>
              <a:rPr lang="en-US" altLang="zh-CN" baseline="-25000" dirty="0"/>
              <a:t>2</a:t>
            </a:r>
            <a:r>
              <a:rPr lang="en-US" altLang="zh-CN" dirty="0"/>
              <a:t> G</a:t>
            </a:r>
            <a:r>
              <a:rPr lang="en-US" altLang="zh-CN" dirty="0" smtClean="0"/>
              <a:t>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 </a:t>
            </a:r>
            <a:r>
              <a:rPr lang="en-US" altLang="zh-CN" dirty="0"/>
              <a:t>‘(</a:t>
            </a:r>
            <a:r>
              <a:rPr lang="en-US" altLang="zh-CN" dirty="0" err="1"/>
              <a:t>RelColl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</a:t>
            </a:r>
            <a:r>
              <a:rPr lang="en-US" altLang="zh-CN" baseline="-25000" dirty="0"/>
              <a:t>2</a:t>
            </a:r>
            <a:r>
              <a:rPr lang="en-US" altLang="zh-CN" dirty="0"/>
              <a:t> H. </a:t>
            </a:r>
            <a:r>
              <a:rPr lang="en-US" altLang="zh-CN" dirty="0" err="1"/>
              <a:t>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 F. </a:t>
            </a:r>
            <a:r>
              <a:rPr lang="en-US" altLang="zh-CN" dirty="0" err="1"/>
              <a:t>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 G. (EH’)(H’ </a:t>
            </a:r>
            <a:r>
              <a:rPr lang="en-US" altLang="zh-CN" dirty="0" err="1"/>
              <a:t>Ord</a:t>
            </a:r>
            <a:r>
              <a:rPr lang="en-US" altLang="zh-CN" dirty="0"/>
              <a:t> F, G. H’ </a:t>
            </a:r>
            <a:r>
              <a:rPr lang="en-US" altLang="zh-CN" dirty="0" err="1"/>
              <a:t>Incld</a:t>
            </a:r>
            <a:r>
              <a:rPr lang="en-US" altLang="zh-CN" dirty="0"/>
              <a:t> H))’</a:t>
            </a:r>
            <a:endParaRPr lang="zh-CN" altLang="zh-CN" dirty="0"/>
          </a:p>
          <a:p>
            <a:r>
              <a:rPr lang="en-US" altLang="zh-CN" dirty="0"/>
              <a:t>D11b. ‘F H</a:t>
            </a:r>
            <a:r>
              <a:rPr lang="en-US" altLang="zh-CN" baseline="-25000" dirty="0"/>
              <a:t>3</a:t>
            </a:r>
            <a:r>
              <a:rPr lang="en-US" altLang="zh-CN" dirty="0"/>
              <a:t> G, F</a:t>
            </a:r>
            <a:r>
              <a:rPr lang="en-US" altLang="zh-CN" dirty="0" smtClean="0"/>
              <a:t>’’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 err="1"/>
              <a:t>RelColl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</a:t>
            </a:r>
            <a:r>
              <a:rPr lang="en-US" altLang="zh-CN" baseline="-25000" dirty="0"/>
              <a:t>3</a:t>
            </a:r>
            <a:r>
              <a:rPr lang="en-US" altLang="zh-CN" dirty="0"/>
              <a:t> H. </a:t>
            </a:r>
            <a:r>
              <a:rPr lang="en-US" altLang="zh-CN" dirty="0" err="1"/>
              <a:t>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 F. </a:t>
            </a:r>
            <a:r>
              <a:rPr lang="en-US" altLang="zh-CN" dirty="0" err="1"/>
              <a:t>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 G. </a:t>
            </a:r>
            <a:r>
              <a:rPr lang="en-US" altLang="zh-CN" dirty="0" err="1"/>
              <a:t>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 F’. (EH’)(H’ </a:t>
            </a:r>
            <a:r>
              <a:rPr lang="en-US" altLang="zh-CN" dirty="0" err="1"/>
              <a:t>Ord</a:t>
            </a:r>
            <a:r>
              <a:rPr lang="en-US" altLang="zh-CN" dirty="0"/>
              <a:t> F, G, F’. H’ </a:t>
            </a:r>
            <a:r>
              <a:rPr lang="en-US" altLang="zh-CN" dirty="0" err="1"/>
              <a:t>Incld</a:t>
            </a:r>
            <a:r>
              <a:rPr lang="en-US" altLang="zh-CN" dirty="0"/>
              <a:t> H))’</a:t>
            </a:r>
            <a:endParaRPr lang="zh-CN" altLang="zh-CN" dirty="0"/>
          </a:p>
          <a:p>
            <a:r>
              <a:rPr lang="en-US" altLang="zh-CN" dirty="0"/>
              <a:t>D12. ‘One-Many F</a:t>
            </a:r>
            <a:r>
              <a:rPr lang="en-US" altLang="zh-CN" baseline="-25000" dirty="0"/>
              <a:t>2</a:t>
            </a:r>
            <a:r>
              <a:rPr lang="en-US" altLang="zh-CN" dirty="0" smtClean="0"/>
              <a:t>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G)(H)(G’)((G F</a:t>
            </a:r>
            <a:r>
              <a:rPr lang="en-US" altLang="zh-CN" baseline="-25000" dirty="0"/>
              <a:t>2</a:t>
            </a:r>
            <a:r>
              <a:rPr lang="en-US" altLang="zh-CN" dirty="0"/>
              <a:t> H. G’ F</a:t>
            </a:r>
            <a:r>
              <a:rPr lang="en-US" altLang="zh-CN" baseline="-25000" dirty="0"/>
              <a:t>2</a:t>
            </a:r>
            <a:r>
              <a:rPr lang="en-US" altLang="zh-CN" dirty="0"/>
              <a:t> H)⊃ G </a:t>
            </a:r>
            <a:r>
              <a:rPr lang="en-US" altLang="zh-CN" dirty="0" err="1"/>
              <a:t>Eq</a:t>
            </a:r>
            <a:r>
              <a:rPr lang="en-US" altLang="zh-CN" dirty="0"/>
              <a:t> G’)’</a:t>
            </a:r>
            <a:endParaRPr lang="zh-CN" altLang="zh-CN" dirty="0"/>
          </a:p>
          <a:p>
            <a:r>
              <a:rPr lang="en-US" altLang="zh-CN" dirty="0"/>
              <a:t>D13. ‘Many-One F</a:t>
            </a:r>
            <a:r>
              <a:rPr lang="en-US" altLang="zh-CN" baseline="-25000" dirty="0"/>
              <a:t>2</a:t>
            </a:r>
            <a:r>
              <a:rPr lang="en-US" altLang="zh-CN" dirty="0" smtClean="0"/>
              <a:t>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G)(H)(H’)((G F</a:t>
            </a:r>
            <a:r>
              <a:rPr lang="en-US" altLang="zh-CN" baseline="-25000" dirty="0"/>
              <a:t>2</a:t>
            </a:r>
            <a:r>
              <a:rPr lang="en-US" altLang="zh-CN" dirty="0"/>
              <a:t> H. G F</a:t>
            </a:r>
            <a:r>
              <a:rPr lang="en-US" altLang="zh-CN" baseline="-25000" dirty="0"/>
              <a:t>2</a:t>
            </a:r>
            <a:r>
              <a:rPr lang="en-US" altLang="zh-CN" dirty="0"/>
              <a:t> H’)⊃ H </a:t>
            </a:r>
            <a:r>
              <a:rPr lang="en-US" altLang="zh-CN" dirty="0" err="1"/>
              <a:t>Eq</a:t>
            </a:r>
            <a:r>
              <a:rPr lang="en-US" altLang="zh-CN" dirty="0"/>
              <a:t> H’)’</a:t>
            </a:r>
            <a:endParaRPr lang="zh-CN" altLang="zh-CN" dirty="0"/>
          </a:p>
          <a:p>
            <a:r>
              <a:rPr lang="en-US" altLang="zh-CN" dirty="0"/>
              <a:t>D14. ‘One-One F</a:t>
            </a:r>
            <a:r>
              <a:rPr lang="en-US" altLang="zh-CN" baseline="-25000" dirty="0"/>
              <a:t>2</a:t>
            </a:r>
            <a:r>
              <a:rPr lang="en-US" altLang="zh-CN" dirty="0" smtClean="0"/>
              <a:t>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/>
              <a:t>One-Many F</a:t>
            </a:r>
            <a:r>
              <a:rPr lang="en-US" altLang="zh-CN" baseline="-25000" dirty="0"/>
              <a:t>2</a:t>
            </a:r>
            <a:r>
              <a:rPr lang="en-US" altLang="zh-CN" dirty="0"/>
              <a:t>. Many-One F</a:t>
            </a:r>
            <a:r>
              <a:rPr lang="en-US" altLang="zh-CN" baseline="-25000" dirty="0"/>
              <a:t>2</a:t>
            </a:r>
            <a:r>
              <a:rPr lang="en-US" altLang="zh-CN" dirty="0"/>
              <a:t>)’</a:t>
            </a:r>
            <a:endParaRPr lang="zh-CN" altLang="zh-CN" dirty="0"/>
          </a:p>
          <a:p>
            <a:r>
              <a:rPr lang="en-US" altLang="zh-CN" dirty="0"/>
              <a:t>D15. ‘F </a:t>
            </a:r>
            <a:r>
              <a:rPr lang="en-US" altLang="zh-CN" dirty="0" err="1"/>
              <a:t>Equinum</a:t>
            </a:r>
            <a:r>
              <a:rPr lang="en-US" altLang="zh-CN" dirty="0"/>
              <a:t> G</a:t>
            </a:r>
            <a:r>
              <a:rPr lang="en-US" altLang="zh-CN" dirty="0" smtClean="0"/>
              <a:t>’</a:t>
            </a:r>
            <a:r>
              <a:rPr lang="zh-CN" altLang="en-US" dirty="0" smtClean="0"/>
              <a:t>指的是</a:t>
            </a:r>
            <a:r>
              <a:rPr lang="en-US" altLang="zh-CN" dirty="0" smtClean="0"/>
              <a:t>‘(</a:t>
            </a:r>
            <a:r>
              <a:rPr lang="en-US" altLang="zh-CN" dirty="0" err="1"/>
              <a:t>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 F. </a:t>
            </a:r>
            <a:r>
              <a:rPr lang="en-US" altLang="zh-CN" dirty="0" err="1"/>
              <a:t>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 G. (EF’)(</a:t>
            </a:r>
            <a:r>
              <a:rPr lang="en-US" altLang="zh-CN" dirty="0" err="1"/>
              <a:t>RelColl</a:t>
            </a:r>
            <a:r>
              <a:rPr lang="en-US" altLang="zh-CN" dirty="0"/>
              <a:t>(</a:t>
            </a:r>
            <a:r>
              <a:rPr lang="en-US" altLang="zh-CN" dirty="0" err="1"/>
              <a:t>CardUnit</a:t>
            </a:r>
            <a:r>
              <a:rPr lang="en-US" altLang="zh-CN" dirty="0"/>
              <a:t>)</a:t>
            </a:r>
            <a:r>
              <a:rPr lang="en-US" altLang="zh-CN" baseline="-25000" dirty="0"/>
              <a:t>2</a:t>
            </a:r>
            <a:r>
              <a:rPr lang="en-US" altLang="zh-CN" dirty="0"/>
              <a:t> F’. One-One F</a:t>
            </a:r>
            <a:r>
              <a:rPr lang="en-US" altLang="zh-CN" baseline="-25000" dirty="0"/>
              <a:t>2</a:t>
            </a:r>
            <a:r>
              <a:rPr lang="en-US" altLang="zh-CN" dirty="0"/>
              <a:t>’. (H)(H’)(H F</a:t>
            </a:r>
            <a:r>
              <a:rPr lang="en-US" altLang="zh-CN" baseline="-25000" dirty="0"/>
              <a:t>2</a:t>
            </a:r>
            <a:r>
              <a:rPr lang="en-US" altLang="zh-CN" dirty="0"/>
              <a:t>’ H’⊃(</a:t>
            </a:r>
            <a:r>
              <a:rPr lang="en-US" altLang="zh-CN" dirty="0" err="1"/>
              <a:t>UnitFrm</a:t>
            </a:r>
            <a:r>
              <a:rPr lang="en-US" altLang="zh-CN" dirty="0"/>
              <a:t> H. </a:t>
            </a:r>
            <a:r>
              <a:rPr lang="en-US" altLang="zh-CN" dirty="0" err="1"/>
              <a:t>CardFrm</a:t>
            </a:r>
            <a:r>
              <a:rPr lang="en-US" altLang="zh-CN" dirty="0"/>
              <a:t> H. H </a:t>
            </a:r>
            <a:r>
              <a:rPr lang="en-US" altLang="zh-CN" dirty="0" err="1"/>
              <a:t>Incld</a:t>
            </a:r>
            <a:r>
              <a:rPr lang="en-US" altLang="zh-CN" dirty="0"/>
              <a:t> F. </a:t>
            </a:r>
            <a:r>
              <a:rPr lang="en-US" altLang="zh-CN" dirty="0" err="1"/>
              <a:t>UnitFrm</a:t>
            </a:r>
            <a:r>
              <a:rPr lang="en-US" altLang="zh-CN" dirty="0"/>
              <a:t> H’. </a:t>
            </a:r>
            <a:r>
              <a:rPr lang="en-US" altLang="zh-CN" dirty="0" err="1"/>
              <a:t>CardFrm</a:t>
            </a:r>
            <a:r>
              <a:rPr lang="en-US" altLang="zh-CN" dirty="0"/>
              <a:t> H’. H’ </a:t>
            </a:r>
            <a:r>
              <a:rPr lang="en-US" altLang="zh-CN" dirty="0" err="1"/>
              <a:t>Incld</a:t>
            </a:r>
            <a:r>
              <a:rPr lang="en-US" altLang="zh-CN" dirty="0"/>
              <a:t> G)). (H)((</a:t>
            </a:r>
            <a:r>
              <a:rPr lang="en-US" altLang="zh-CN" dirty="0" err="1"/>
              <a:t>UnitFrm</a:t>
            </a:r>
            <a:r>
              <a:rPr lang="en-US" altLang="zh-CN" dirty="0"/>
              <a:t> H. H </a:t>
            </a:r>
            <a:r>
              <a:rPr lang="en-US" altLang="zh-CN" dirty="0" err="1"/>
              <a:t>Incld</a:t>
            </a:r>
            <a:r>
              <a:rPr lang="en-US" altLang="zh-CN" dirty="0"/>
              <a:t> F)⊃ (EH’)(</a:t>
            </a:r>
            <a:r>
              <a:rPr lang="en-US" altLang="zh-CN" dirty="0" err="1"/>
              <a:t>UnitFrm</a:t>
            </a:r>
            <a:r>
              <a:rPr lang="en-US" altLang="zh-CN" dirty="0"/>
              <a:t> H’. H’ </a:t>
            </a:r>
            <a:r>
              <a:rPr lang="en-US" altLang="zh-CN" dirty="0" err="1"/>
              <a:t>Incld</a:t>
            </a:r>
            <a:r>
              <a:rPr lang="en-US" altLang="zh-CN" dirty="0"/>
              <a:t> G. H F</a:t>
            </a:r>
            <a:r>
              <a:rPr lang="en-US" altLang="zh-CN" baseline="-25000" dirty="0"/>
              <a:t>2</a:t>
            </a:r>
            <a:r>
              <a:rPr lang="en-US" altLang="zh-CN" dirty="0"/>
              <a:t>’ H’)). (H’)((</a:t>
            </a:r>
            <a:r>
              <a:rPr lang="en-US" altLang="zh-CN" dirty="0" err="1"/>
              <a:t>UnitFrm</a:t>
            </a:r>
            <a:r>
              <a:rPr lang="en-US" altLang="zh-CN" dirty="0"/>
              <a:t> H’. H’ </a:t>
            </a:r>
            <a:r>
              <a:rPr lang="en-US" altLang="zh-CN" dirty="0" err="1"/>
              <a:t>Incld</a:t>
            </a:r>
            <a:r>
              <a:rPr lang="en-US" altLang="zh-CN" dirty="0"/>
              <a:t> G)⊃(EH)(</a:t>
            </a:r>
            <a:r>
              <a:rPr lang="en-US" altLang="zh-CN" dirty="0" err="1"/>
              <a:t>UnitFrm</a:t>
            </a:r>
            <a:r>
              <a:rPr lang="en-US" altLang="zh-CN" dirty="0"/>
              <a:t> H. H </a:t>
            </a:r>
            <a:r>
              <a:rPr lang="en-US" altLang="zh-CN" dirty="0" err="1"/>
              <a:t>Incld</a:t>
            </a:r>
            <a:r>
              <a:rPr lang="en-US" altLang="zh-CN" dirty="0"/>
              <a:t> F. H F</a:t>
            </a:r>
            <a:r>
              <a:rPr lang="en-US" altLang="zh-CN" baseline="-25000" dirty="0"/>
              <a:t>2</a:t>
            </a:r>
            <a:r>
              <a:rPr lang="en-US" altLang="zh-CN" dirty="0"/>
              <a:t>’ H’)))’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464" t="32515" r="27508" b="25896"/>
          <a:stretch>
            <a:fillRect/>
          </a:stretch>
        </p:blipFill>
        <p:spPr bwMode="auto">
          <a:xfrm>
            <a:off x="0" y="1142984"/>
            <a:ext cx="8784411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14282" y="5429264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D20. ‘F </a:t>
            </a:r>
            <a:r>
              <a:rPr lang="en-US" altLang="zh-CN" sz="2400" dirty="0" err="1"/>
              <a:t>Suc</a:t>
            </a:r>
            <a:r>
              <a:rPr lang="en-US" altLang="zh-CN" sz="2400" baseline="-25000" dirty="0" err="1"/>
              <a:t>NN</a:t>
            </a:r>
            <a:r>
              <a:rPr lang="en-US" altLang="zh-CN" sz="2400" dirty="0"/>
              <a:t> G</a:t>
            </a:r>
            <a:r>
              <a:rPr lang="en-US" altLang="zh-CN" sz="2400" dirty="0" smtClean="0"/>
              <a:t>’</a:t>
            </a:r>
            <a:r>
              <a:rPr lang="zh-CN" altLang="en-US" sz="2400" dirty="0" smtClean="0"/>
              <a:t>指的是</a:t>
            </a:r>
            <a:endParaRPr lang="en-US" altLang="zh-CN" sz="2400" dirty="0" smtClean="0"/>
          </a:p>
          <a:p>
            <a:r>
              <a:rPr lang="en-US" altLang="zh-CN" sz="2400" dirty="0" smtClean="0"/>
              <a:t> </a:t>
            </a:r>
            <a:r>
              <a:rPr lang="en-US" altLang="zh-CN" sz="2400" dirty="0"/>
              <a:t>‘(EF’)(EG’)(F </a:t>
            </a:r>
            <a:r>
              <a:rPr lang="en-US" altLang="zh-CN" sz="2400" dirty="0" err="1"/>
              <a:t>Eq</a:t>
            </a:r>
            <a:r>
              <a:rPr lang="en-US" altLang="zh-CN" sz="2400" dirty="0"/>
              <a:t> </a:t>
            </a:r>
            <a:r>
              <a:rPr lang="en-US" altLang="zh-CN" sz="2400" dirty="0" err="1"/>
              <a:t>Nc’F</a:t>
            </a:r>
            <a:r>
              <a:rPr lang="en-US" altLang="zh-CN" sz="2400" dirty="0"/>
              <a:t>’. G </a:t>
            </a:r>
            <a:r>
              <a:rPr lang="en-US" altLang="zh-CN" sz="2400" dirty="0" err="1"/>
              <a:t>Eq</a:t>
            </a:r>
            <a:r>
              <a:rPr lang="en-US" altLang="zh-CN" sz="2400" dirty="0"/>
              <a:t> </a:t>
            </a:r>
            <a:r>
              <a:rPr lang="en-US" altLang="zh-CN" sz="2400" dirty="0" err="1"/>
              <a:t>Nc’G</a:t>
            </a:r>
            <a:r>
              <a:rPr lang="en-US" altLang="zh-CN" sz="2400" dirty="0"/>
              <a:t>’. F </a:t>
            </a:r>
            <a:r>
              <a:rPr lang="en-US" altLang="zh-CN" sz="2400" dirty="0" err="1"/>
              <a:t>Eq</a:t>
            </a:r>
            <a:r>
              <a:rPr lang="en-US" altLang="zh-CN" sz="2400" dirty="0"/>
              <a:t> (G+1</a:t>
            </a:r>
            <a:r>
              <a:rPr lang="en-US" altLang="zh-CN" sz="2400" dirty="0" smtClean="0"/>
              <a:t>))’</a:t>
            </a:r>
            <a:endParaRPr lang="zh-CN" altLang="en-US" sz="2400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r>
              <a:rPr lang="zh-CN" altLang="zh-CN" dirty="0"/>
              <a:t>对于现实世界中的事物，</a:t>
            </a:r>
            <a:r>
              <a:rPr lang="en-US" altLang="zh-CN" dirty="0"/>
              <a:t>Martin</a:t>
            </a:r>
            <a:r>
              <a:rPr lang="zh-CN" altLang="zh-CN" dirty="0"/>
              <a:t>用</a:t>
            </a:r>
            <a:r>
              <a:rPr lang="en-US" altLang="zh-CN" dirty="0"/>
              <a:t>x</a:t>
            </a:r>
            <a:r>
              <a:rPr lang="zh-CN" altLang="zh-CN" dirty="0"/>
              <a:t>、</a:t>
            </a:r>
            <a:r>
              <a:rPr lang="en-US" altLang="zh-CN" dirty="0"/>
              <a:t>y</a:t>
            </a:r>
            <a:r>
              <a:rPr lang="zh-CN" altLang="zh-CN" dirty="0"/>
              <a:t>等小写字母来表示，并用</a:t>
            </a:r>
            <a:r>
              <a:rPr lang="en-US" altLang="zh-CN" dirty="0"/>
              <a:t>x </a:t>
            </a:r>
            <a:r>
              <a:rPr lang="en-US" altLang="zh-CN" dirty="0" err="1"/>
              <a:t>Prtcpt</a:t>
            </a:r>
            <a:r>
              <a:rPr lang="en-US" altLang="zh-CN" dirty="0"/>
              <a:t> F</a:t>
            </a:r>
            <a:r>
              <a:rPr lang="zh-CN" altLang="zh-CN" dirty="0"/>
              <a:t>表示</a:t>
            </a:r>
            <a:r>
              <a:rPr lang="en-US" altLang="zh-CN" dirty="0"/>
              <a:t>x</a:t>
            </a:r>
            <a:r>
              <a:rPr lang="zh-CN" altLang="zh-CN" dirty="0"/>
              <a:t>分有</a:t>
            </a:r>
            <a:r>
              <a:rPr lang="en-US" altLang="zh-CN" dirty="0"/>
              <a:t>F</a:t>
            </a:r>
            <a:r>
              <a:rPr lang="zh-CN" altLang="zh-CN" dirty="0"/>
              <a:t>。</a:t>
            </a:r>
          </a:p>
          <a:p>
            <a:r>
              <a:rPr lang="zh-CN" altLang="zh-CN" dirty="0"/>
              <a:t>一个基单元相</a:t>
            </a:r>
            <a:r>
              <a:rPr lang="en-US" altLang="zh-CN" dirty="0"/>
              <a:t>F</a:t>
            </a:r>
            <a:r>
              <a:rPr lang="zh-CN" altLang="zh-CN" dirty="0"/>
              <a:t>决定（</a:t>
            </a:r>
            <a:r>
              <a:rPr lang="en-US" altLang="zh-CN" dirty="0"/>
              <a:t>determine</a:t>
            </a:r>
            <a:r>
              <a:rPr lang="zh-CN" altLang="zh-CN" dirty="0"/>
              <a:t>）了个体</a:t>
            </a:r>
            <a:r>
              <a:rPr lang="en-US" altLang="zh-CN" dirty="0"/>
              <a:t>x</a:t>
            </a:r>
            <a:r>
              <a:rPr lang="zh-CN" altLang="zh-CN" dirty="0"/>
              <a:t>，记为</a:t>
            </a:r>
            <a:r>
              <a:rPr lang="en-US" altLang="zh-CN" dirty="0"/>
              <a:t>’F </a:t>
            </a:r>
            <a:r>
              <a:rPr lang="en-US" altLang="zh-CN" dirty="0" err="1"/>
              <a:t>Dtrmn</a:t>
            </a:r>
            <a:r>
              <a:rPr lang="en-US" altLang="zh-CN" dirty="0"/>
              <a:t> x’</a:t>
            </a:r>
            <a:r>
              <a:rPr lang="zh-CN" altLang="zh-CN" dirty="0"/>
              <a:t>，表示的是</a:t>
            </a:r>
            <a:r>
              <a:rPr lang="en-US" altLang="zh-CN" dirty="0"/>
              <a:t>’(</a:t>
            </a:r>
            <a:r>
              <a:rPr lang="en-US" altLang="zh-CN" dirty="0" err="1"/>
              <a:t>CardFrm</a:t>
            </a:r>
            <a:r>
              <a:rPr lang="en-US" altLang="zh-CN" dirty="0"/>
              <a:t> F. </a:t>
            </a:r>
            <a:r>
              <a:rPr lang="en-US" altLang="zh-CN" dirty="0" err="1"/>
              <a:t>UnitFrm</a:t>
            </a:r>
            <a:r>
              <a:rPr lang="en-US" altLang="zh-CN" dirty="0"/>
              <a:t> F. x </a:t>
            </a:r>
            <a:r>
              <a:rPr lang="en-US" altLang="zh-CN" dirty="0" err="1"/>
              <a:t>Prtcpt</a:t>
            </a:r>
            <a:r>
              <a:rPr lang="en-US" altLang="zh-CN" dirty="0"/>
              <a:t> F)’</a:t>
            </a:r>
            <a:r>
              <a:rPr lang="zh-CN" altLang="zh-CN" dirty="0"/>
              <a:t>。</a:t>
            </a:r>
          </a:p>
          <a:p>
            <a:r>
              <a:rPr lang="zh-CN" altLang="zh-CN" dirty="0"/>
              <a:t>每个个体都至少被某个相决定</a:t>
            </a:r>
          </a:p>
          <a:p>
            <a:r>
              <a:rPr lang="en-US" altLang="zh-CN" dirty="0"/>
              <a:t>|-(x)(EF)F </a:t>
            </a:r>
            <a:r>
              <a:rPr lang="en-US" altLang="zh-CN" dirty="0" err="1"/>
              <a:t>Dtrmn</a:t>
            </a:r>
            <a:r>
              <a:rPr lang="en-US" altLang="zh-CN" dirty="0"/>
              <a:t> x</a:t>
            </a:r>
            <a:endParaRPr lang="zh-CN" altLang="zh-CN" dirty="0"/>
          </a:p>
          <a:p>
            <a:r>
              <a:rPr lang="zh-CN" altLang="zh-CN" dirty="0"/>
              <a:t>用</a:t>
            </a:r>
            <a:r>
              <a:rPr lang="en-US" altLang="zh-CN" dirty="0"/>
              <a:t>’x=y’</a:t>
            </a:r>
            <a:r>
              <a:rPr lang="zh-CN" altLang="zh-CN" dirty="0"/>
              <a:t>表示</a:t>
            </a:r>
            <a:r>
              <a:rPr lang="en-US" altLang="zh-CN" dirty="0"/>
              <a:t>’(F)(x </a:t>
            </a:r>
            <a:r>
              <a:rPr lang="en-US" altLang="zh-CN" dirty="0" err="1"/>
              <a:t>Prtcpt</a:t>
            </a:r>
            <a:r>
              <a:rPr lang="en-US" altLang="zh-CN" dirty="0"/>
              <a:t> F⊃ y </a:t>
            </a:r>
            <a:r>
              <a:rPr lang="en-US" altLang="zh-CN" dirty="0" err="1"/>
              <a:t>Prtcpt</a:t>
            </a:r>
            <a:r>
              <a:rPr lang="en-US" altLang="zh-CN" dirty="0"/>
              <a:t> F)’</a:t>
            </a:r>
            <a:endParaRPr lang="zh-CN" altLang="zh-CN" dirty="0"/>
          </a:p>
          <a:p>
            <a:r>
              <a:rPr lang="zh-CN" altLang="zh-CN" dirty="0"/>
              <a:t>每个基单元相决定且只决定一个个体。</a:t>
            </a:r>
          </a:p>
          <a:p>
            <a:r>
              <a:rPr lang="en-US" altLang="zh-CN" dirty="0"/>
              <a:t>|-(F)((</a:t>
            </a:r>
            <a:r>
              <a:rPr lang="en-US" altLang="zh-CN" dirty="0" err="1"/>
              <a:t>CardFrm</a:t>
            </a:r>
            <a:r>
              <a:rPr lang="en-US" altLang="zh-CN" dirty="0"/>
              <a:t> F. </a:t>
            </a:r>
            <a:r>
              <a:rPr lang="en-US" altLang="zh-CN" dirty="0" err="1"/>
              <a:t>UnitFrm</a:t>
            </a:r>
            <a:r>
              <a:rPr lang="en-US" altLang="zh-CN" dirty="0"/>
              <a:t> F)⊃(Ex)(F </a:t>
            </a:r>
            <a:r>
              <a:rPr lang="en-US" altLang="zh-CN" dirty="0" err="1"/>
              <a:t>Dtrmn</a:t>
            </a:r>
            <a:r>
              <a:rPr lang="en-US" altLang="zh-CN" dirty="0"/>
              <a:t> x. (y)(F </a:t>
            </a:r>
            <a:r>
              <a:rPr lang="en-US" altLang="zh-CN" dirty="0" err="1"/>
              <a:t>Dtrmn</a:t>
            </a:r>
            <a:r>
              <a:rPr lang="en-US" altLang="zh-CN" dirty="0"/>
              <a:t> y⊃ y=x)))</a:t>
            </a:r>
            <a:endParaRPr lang="zh-CN" altLang="zh-CN" dirty="0"/>
          </a:p>
          <a:p>
            <a:r>
              <a:rPr lang="zh-CN" altLang="zh-CN" dirty="0"/>
              <a:t>并且有</a:t>
            </a:r>
          </a:p>
          <a:p>
            <a:r>
              <a:rPr lang="en-US" altLang="zh-CN" dirty="0"/>
              <a:t>|-(x)(F)(x </a:t>
            </a:r>
            <a:r>
              <a:rPr lang="en-US" altLang="zh-CN" dirty="0" err="1"/>
              <a:t>Prtcpt</a:t>
            </a:r>
            <a:r>
              <a:rPr lang="en-US" altLang="zh-CN" dirty="0"/>
              <a:t> F⊃ </a:t>
            </a:r>
            <a:r>
              <a:rPr lang="en-US" altLang="zh-CN" dirty="0" err="1"/>
              <a:t>CardFrm</a:t>
            </a:r>
            <a:r>
              <a:rPr lang="en-US" altLang="zh-CN" dirty="0"/>
              <a:t> F)</a:t>
            </a:r>
            <a:endParaRPr lang="zh-CN" altLang="zh-CN" dirty="0"/>
          </a:p>
          <a:p>
            <a:r>
              <a:rPr lang="en-US" altLang="zh-CN" dirty="0"/>
              <a:t>|-(x)(y)(F)((x </a:t>
            </a:r>
            <a:r>
              <a:rPr lang="en-US" altLang="zh-CN" dirty="0" err="1"/>
              <a:t>Prtcpt</a:t>
            </a:r>
            <a:r>
              <a:rPr lang="en-US" altLang="zh-CN" dirty="0"/>
              <a:t> F. y </a:t>
            </a:r>
            <a:r>
              <a:rPr lang="en-US" altLang="zh-CN" dirty="0" err="1"/>
              <a:t>Prtcpt</a:t>
            </a:r>
            <a:r>
              <a:rPr lang="en-US" altLang="zh-CN" dirty="0"/>
              <a:t> F. </a:t>
            </a:r>
            <a:r>
              <a:rPr lang="en-US" altLang="zh-CN" dirty="0" err="1"/>
              <a:t>UnitFrm</a:t>
            </a:r>
            <a:r>
              <a:rPr lang="en-US" altLang="zh-CN" dirty="0"/>
              <a:t> F)⊃ x=y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总结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zh-CN" dirty="0"/>
              <a:t>这三种系统的区别主要如下：在</a:t>
            </a:r>
            <a:r>
              <a:rPr lang="en-US" altLang="zh-CN" dirty="0"/>
              <a:t>Ordinal </a:t>
            </a:r>
            <a:r>
              <a:rPr lang="en-US" altLang="zh-CN" dirty="0" err="1"/>
              <a:t>Mereology</a:t>
            </a:r>
            <a:r>
              <a:rPr lang="zh-CN" altLang="zh-CN" dirty="0"/>
              <a:t>中，变元的取值是个体（包括它们的部分），单元在这个系统中是极小元，如果要谈论这些极小元的部分，那么还需要引入其他的初始项；</a:t>
            </a:r>
            <a:r>
              <a:rPr lang="en-US" altLang="zh-CN" dirty="0"/>
              <a:t>Homogeneous Logic</a:t>
            </a:r>
            <a:r>
              <a:rPr lang="zh-CN" altLang="zh-CN" dirty="0"/>
              <a:t>则认为单元才算得上是个体；相论中则把“相”当作最基本的实体，基单元相决定了个体，但并不是个体，如果要谈论个体则需要引入新的变元和关系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从</a:t>
            </a:r>
            <a:r>
              <a:rPr lang="zh-CN" altLang="en-US" dirty="0" smtClean="0"/>
              <a:t>对数学的描述来看，定义出了</a:t>
            </a:r>
            <a:r>
              <a:rPr lang="en-US" altLang="zh-CN" dirty="0" smtClean="0"/>
              <a:t>0</a:t>
            </a:r>
            <a:r>
              <a:rPr lang="zh-CN" altLang="en-US" dirty="0" smtClean="0"/>
              <a:t>、</a:t>
            </a:r>
            <a:r>
              <a:rPr lang="en-US" altLang="zh-CN" dirty="0" smtClean="0"/>
              <a:t>1</a:t>
            </a:r>
            <a:r>
              <a:rPr lang="zh-CN" altLang="en-US" dirty="0" smtClean="0"/>
              <a:t>，也定义了后继和加法，那么接下来其他的自然数和其他的运算也是可以定义出来的。因而这几个系统在“作为数学基础”这一点技术上应该是没有问题，但是目前我看不出它是否具有比较突出的优点来取代集合论。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Ken </a:t>
            </a:r>
            <a:r>
              <a:rPr lang="en-US" altLang="zh-CN" dirty="0" err="1" smtClean="0"/>
              <a:t>Akiba</a:t>
            </a:r>
            <a:r>
              <a:rPr lang="zh-CN" altLang="en-US" dirty="0" smtClean="0"/>
              <a:t>对模糊性问题的一种解决方法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 smtClean="0"/>
              <a:t>至少是有着模糊的陈述的，例如：</a:t>
            </a:r>
            <a:endParaRPr lang="en-US" altLang="zh-CN" dirty="0" smtClean="0"/>
          </a:p>
          <a:p>
            <a:r>
              <a:rPr lang="zh-CN" altLang="en-US" dirty="0" smtClean="0"/>
              <a:t>某人是秃头；</a:t>
            </a:r>
            <a:endParaRPr lang="en-US" altLang="zh-CN" dirty="0" smtClean="0"/>
          </a:p>
          <a:p>
            <a:r>
              <a:rPr lang="zh-CN" altLang="en-US" dirty="0"/>
              <a:t>迪斯尼</a:t>
            </a:r>
            <a:r>
              <a:rPr lang="zh-CN" altLang="en-US" dirty="0" smtClean="0"/>
              <a:t>乐园坐落于洛杉矶；</a:t>
            </a:r>
            <a:endParaRPr lang="en-US" altLang="zh-CN" dirty="0" smtClean="0"/>
          </a:p>
          <a:p>
            <a:r>
              <a:rPr lang="en-US" altLang="zh-CN" dirty="0" smtClean="0"/>
              <a:t>……</a:t>
            </a:r>
          </a:p>
          <a:p>
            <a:r>
              <a:rPr lang="zh-CN" altLang="en-US" dirty="0"/>
              <a:t>这两个句子中</a:t>
            </a:r>
            <a:r>
              <a:rPr lang="zh-CN" altLang="en-US" dirty="0" smtClean="0"/>
              <a:t>的“秃头”、“洛杉矶”都是模糊对象。</a:t>
            </a:r>
            <a:endParaRPr lang="en-US" altLang="zh-CN" dirty="0" smtClean="0"/>
          </a:p>
          <a:p>
            <a:r>
              <a:rPr lang="zh-CN" altLang="en-US" dirty="0" smtClean="0"/>
              <a:t>由于用来解释世界的理论都是精确的（也许量子力学、模糊数学并不这样认为），这种模糊性是怎么产生的呢？</a:t>
            </a:r>
            <a:endParaRPr lang="en-US" altLang="zh-CN" dirty="0" smtClean="0"/>
          </a:p>
          <a:p>
            <a:r>
              <a:rPr lang="en-US" altLang="zh-CN" dirty="0" smtClean="0"/>
              <a:t>Ken </a:t>
            </a:r>
            <a:r>
              <a:rPr lang="en-US" altLang="zh-CN" dirty="0" err="1" smtClean="0"/>
              <a:t>Akiba</a:t>
            </a:r>
            <a:r>
              <a:rPr lang="zh-CN" altLang="en-US" dirty="0" smtClean="0"/>
              <a:t>给出了一种类似于“可能世界”的解释。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6248" y="1000108"/>
            <a:ext cx="4400552" cy="5126055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b="1" dirty="0" smtClean="0"/>
              <a:t>Ken </a:t>
            </a:r>
            <a:r>
              <a:rPr lang="en-US" altLang="zh-CN" b="1" dirty="0" err="1" smtClean="0"/>
              <a:t>Akiba</a:t>
            </a:r>
            <a:r>
              <a:rPr lang="en-US" altLang="zh-CN" dirty="0" smtClean="0"/>
              <a:t> is Associate Professor of Philosophy at Virginia Commonwealth University. He came to VCU in 2004. He has published in such areas as philosophical logic, philosophy of language, and metaphysics.</a:t>
            </a:r>
          </a:p>
          <a:p>
            <a:r>
              <a:rPr lang="en-US" altLang="zh-CN" sz="2400" dirty="0" smtClean="0"/>
              <a:t>From: http://www.has.vcu.edu/phi/Faculty/Akiba.html</a:t>
            </a:r>
            <a:endParaRPr lang="zh-CN" altLang="en-US" sz="2400" dirty="0"/>
          </a:p>
        </p:txBody>
      </p:sp>
      <p:pic>
        <p:nvPicPr>
          <p:cNvPr id="3074" name="Picture 2" descr="Ken Akib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071546"/>
            <a:ext cx="3150629" cy="4214842"/>
          </a:xfrm>
          <a:prstGeom prst="rect">
            <a:avLst/>
          </a:prstGeom>
          <a:noFill/>
        </p:spPr>
      </p:pic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模糊性存在于什么地方？</a:t>
            </a:r>
            <a:endParaRPr lang="en-US" altLang="zh-CN" dirty="0" smtClean="0"/>
          </a:p>
          <a:p>
            <a:r>
              <a:rPr lang="zh-CN" altLang="en-US" dirty="0" smtClean="0"/>
              <a:t>对这个问题有三种观点：</a:t>
            </a:r>
            <a:endParaRPr lang="en-US" altLang="zh-CN" dirty="0" smtClean="0"/>
          </a:p>
          <a:p>
            <a:r>
              <a:rPr lang="en-US" altLang="zh-CN" dirty="0" smtClean="0"/>
              <a:t>1</a:t>
            </a:r>
            <a:r>
              <a:rPr lang="zh-CN" altLang="en-US" dirty="0" smtClean="0"/>
              <a:t>，主流的观点认为，模糊性是语言中出现的，尤其表现在词语不能确定它的指称的时候：一个模糊的词项是有着多个指称的词项，这些指称中没有哪个被这个词项所唯一地挑出；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，模糊性不仅存在于语言中，也存在于世界中，例如对象和性质中：“秃头性”、“洛杉矶”。这些东西自身就是模糊的，而不仅仅是因为语言的模糊。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，模糊源于忽略，并不存在于与我们独立的世界上。模糊是一种认识论上的模糊，在秃头和不秃头之间有明确的界限，洛杉矶也有唯一确定的地域范围，只不过是我们不知道是什么。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Lewis 1993</a:t>
            </a:r>
            <a:r>
              <a:rPr lang="zh-CN" altLang="en-US" dirty="0" smtClean="0"/>
              <a:t>年举了一个“一或多”的例子：</a:t>
            </a:r>
            <a:endParaRPr lang="en-US" altLang="zh-CN" dirty="0" smtClean="0"/>
          </a:p>
          <a:p>
            <a:r>
              <a:rPr lang="zh-CN" altLang="en-US" dirty="0"/>
              <a:t>席子上有一</a:t>
            </a:r>
            <a:r>
              <a:rPr lang="zh-CN" altLang="en-US" dirty="0" smtClean="0"/>
              <a:t>只猫，它身上有</a:t>
            </a:r>
            <a:r>
              <a:rPr lang="en-US" altLang="zh-CN" dirty="0" smtClean="0"/>
              <a:t>1000</a:t>
            </a:r>
            <a:r>
              <a:rPr lang="zh-CN" altLang="en-US" dirty="0" smtClean="0"/>
              <a:t>根松动了要掉未掉的毛，记作</a:t>
            </a:r>
            <a:r>
              <a:rPr lang="en-US" altLang="zh-CN" dirty="0" smtClean="0"/>
              <a:t>h</a:t>
            </a:r>
            <a:r>
              <a:rPr lang="en-US" altLang="zh-CN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altLang="zh-CN" dirty="0" smtClean="0"/>
              <a:t>…</a:t>
            </a:r>
            <a:r>
              <a:rPr lang="zh-CN" altLang="en-US" dirty="0" smtClean="0"/>
              <a:t>、</a:t>
            </a:r>
            <a:r>
              <a:rPr lang="en-US" altLang="zh-CN" dirty="0" smtClean="0"/>
              <a:t>h</a:t>
            </a:r>
            <a:r>
              <a:rPr lang="en-US" altLang="zh-CN" baseline="-25000" dirty="0" smtClean="0"/>
              <a:t>1000</a:t>
            </a:r>
            <a:r>
              <a:rPr lang="zh-CN" altLang="en-US" dirty="0" smtClean="0"/>
              <a:t>。记</a:t>
            </a:r>
            <a:r>
              <a:rPr lang="en-US" altLang="zh-CN" dirty="0" smtClean="0"/>
              <a:t>p</a:t>
            </a:r>
            <a:r>
              <a:rPr lang="en-US" altLang="zh-CN" baseline="-25000" dirty="0" smtClean="0"/>
              <a:t>i</a:t>
            </a:r>
            <a:r>
              <a:rPr lang="zh-CN" altLang="en-US" dirty="0" smtClean="0"/>
              <a:t>是席子上没有</a:t>
            </a:r>
            <a:r>
              <a:rPr lang="en-US" altLang="zh-CN" dirty="0" smtClean="0"/>
              <a:t>h</a:t>
            </a:r>
            <a:r>
              <a:rPr lang="en-US" altLang="zh-CN" baseline="-25000" dirty="0" smtClean="0"/>
              <a:t>i</a:t>
            </a:r>
            <a:r>
              <a:rPr lang="zh-CN" altLang="en-US" dirty="0" smtClean="0"/>
              <a:t>毛但是有其他所有毛的对象，且</a:t>
            </a:r>
            <a:r>
              <a:rPr lang="en-US" altLang="zh-CN" dirty="0" smtClean="0"/>
              <a:t>p</a:t>
            </a:r>
            <a:r>
              <a:rPr lang="en-US" altLang="zh-CN" baseline="-25000" dirty="0" smtClean="0"/>
              <a:t>0</a:t>
            </a:r>
            <a:r>
              <a:rPr lang="zh-CN" altLang="en-US" dirty="0" smtClean="0"/>
              <a:t>是有全部毛的对象。那么这些对象是不是猫？席子上有多少只猫？</a:t>
            </a:r>
            <a:endParaRPr lang="en-US" altLang="zh-CN" dirty="0" smtClean="0"/>
          </a:p>
          <a:p>
            <a:r>
              <a:rPr lang="zh-CN" altLang="en-US" dirty="0"/>
              <a:t>如果</a:t>
            </a:r>
            <a:r>
              <a:rPr lang="zh-CN" altLang="en-US" dirty="0" smtClean="0"/>
              <a:t>认为这其中的某个</a:t>
            </a:r>
            <a:r>
              <a:rPr lang="en-US" altLang="zh-CN" dirty="0" smtClean="0"/>
              <a:t>p</a:t>
            </a:r>
            <a:r>
              <a:rPr lang="en-US" altLang="zh-CN" baseline="-25000" dirty="0" smtClean="0"/>
              <a:t>i</a:t>
            </a:r>
            <a:r>
              <a:rPr lang="zh-CN" altLang="en-US" dirty="0" smtClean="0"/>
              <a:t>是猫，那席子上就会有</a:t>
            </a:r>
            <a:r>
              <a:rPr lang="en-US" altLang="zh-CN" dirty="0" smtClean="0"/>
              <a:t>1001</a:t>
            </a:r>
            <a:r>
              <a:rPr lang="zh-CN" altLang="en-US" dirty="0" smtClean="0"/>
              <a:t>只猫，如果认为没有哪个是猫，那席子上就没有猫。</a:t>
            </a:r>
            <a:endParaRPr lang="en-US" altLang="zh-CN" dirty="0" smtClean="0"/>
          </a:p>
          <a:p>
            <a:r>
              <a:rPr lang="zh-CN" altLang="en-US" dirty="0" smtClean="0"/>
              <a:t>刘易斯的回答是，席子上有且只有一只猫，但是我们不能确定这只猫的指称。</a:t>
            </a:r>
          </a:p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Ken </a:t>
            </a:r>
            <a:r>
              <a:rPr lang="en-US" altLang="zh-CN" dirty="0" err="1" smtClean="0"/>
              <a:t>Akiba</a:t>
            </a:r>
            <a:r>
              <a:rPr lang="zh-CN" altLang="en-US" dirty="0" smtClean="0"/>
              <a:t>的理论大致是这样的：</a:t>
            </a:r>
            <a:endParaRPr lang="en-US" altLang="zh-CN" dirty="0" smtClean="0"/>
          </a:p>
          <a:p>
            <a:r>
              <a:rPr lang="zh-CN" altLang="en-US" dirty="0" smtClean="0"/>
              <a:t>有着诸多的精确化世界，在这些世界中，所有对象都是精确的。对象是跨界存在的。之所以实际世界中会出现模糊性，是因为不同的精确世界以各自的方式精确化。当某个对象在诸世界的精确化方式不同时，这个跨界对象就是模糊对象。</a:t>
            </a:r>
            <a:endParaRPr lang="en-US" altLang="zh-CN" dirty="0" smtClean="0"/>
          </a:p>
          <a:p>
            <a:r>
              <a:rPr lang="zh-CN" altLang="en-US" dirty="0" smtClean="0"/>
              <a:t>因而“秃头”在某一个精确化世界</a:t>
            </a:r>
            <a:r>
              <a:rPr lang="en-US" altLang="zh-CN" dirty="0" smtClean="0"/>
              <a:t>w</a:t>
            </a:r>
            <a:r>
              <a:rPr lang="zh-CN" altLang="en-US" dirty="0" smtClean="0"/>
              <a:t>中以</a:t>
            </a:r>
            <a:r>
              <a:rPr lang="en-US" altLang="zh-CN" dirty="0" smtClean="0"/>
              <a:t>a</a:t>
            </a:r>
            <a:r>
              <a:rPr lang="zh-CN" altLang="en-US" dirty="0" smtClean="0"/>
              <a:t>的方式精确化，在另一个世界</a:t>
            </a:r>
            <a:r>
              <a:rPr lang="en-US" altLang="zh-CN" dirty="0" smtClean="0"/>
              <a:t>u</a:t>
            </a:r>
            <a:r>
              <a:rPr lang="zh-CN" altLang="en-US" dirty="0" smtClean="0"/>
              <a:t>中以</a:t>
            </a:r>
            <a:r>
              <a:rPr lang="en-US" altLang="zh-CN" dirty="0" smtClean="0"/>
              <a:t>b</a:t>
            </a:r>
            <a:r>
              <a:rPr lang="zh-CN" altLang="en-US" dirty="0" smtClean="0"/>
              <a:t>的方式精确化，于是就造成了“秃头”在现实世界中的模糊性。</a:t>
            </a:r>
            <a:endParaRPr lang="en-US" altLang="zh-CN" dirty="0" smtClean="0"/>
          </a:p>
          <a:p>
            <a:r>
              <a:rPr lang="zh-CN" altLang="en-US" dirty="0" smtClean="0"/>
              <a:t>类似地，在不同的精确化世界</a:t>
            </a:r>
            <a:r>
              <a:rPr lang="en-US" altLang="zh-CN" dirty="0" err="1" smtClean="0"/>
              <a:t>w</a:t>
            </a:r>
            <a:r>
              <a:rPr lang="en-US" altLang="zh-CN" baseline="-25000" dirty="0" err="1" smtClean="0"/>
              <a:t>i</a:t>
            </a:r>
            <a:r>
              <a:rPr lang="zh-CN" altLang="en-US" dirty="0" smtClean="0"/>
              <a:t>中，席子上的猫精确地是</a:t>
            </a:r>
            <a:r>
              <a:rPr lang="en-US" altLang="zh-CN" dirty="0" smtClean="0"/>
              <a:t>p</a:t>
            </a:r>
            <a:r>
              <a:rPr lang="en-US" altLang="zh-CN" baseline="-25000" dirty="0" smtClean="0"/>
              <a:t>i</a:t>
            </a:r>
            <a:r>
              <a:rPr lang="zh-CN" altLang="en-US" dirty="0" smtClean="0"/>
              <a:t>。在实际世界中猫就成了模糊对象。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他坚定地把逻辑学方法用到哲学上，这里有两句他的话：</a:t>
            </a:r>
            <a:endParaRPr lang="en-US" altLang="zh-CN" dirty="0" smtClean="0"/>
          </a:p>
          <a:p>
            <a:r>
              <a:rPr lang="en-US" altLang="zh-CN" dirty="0" smtClean="0"/>
              <a:t>“Over the portals of the entrance to contemporary philosophy is writ: Enter here fully equipped with the tools of the new logic.” </a:t>
            </a:r>
            <a:r>
              <a:rPr lang="en-US" altLang="zh-CN" i="1" dirty="0" smtClean="0"/>
              <a:t>Intension</a:t>
            </a:r>
            <a:r>
              <a:rPr lang="en-US" altLang="zh-CN" dirty="0" smtClean="0"/>
              <a:t>, p. 153.</a:t>
            </a:r>
          </a:p>
          <a:p>
            <a:r>
              <a:rPr lang="en-US" altLang="zh-CN" dirty="0" smtClean="0"/>
              <a:t>“God made first-order logic and all the rest is the handiwork of man.” </a:t>
            </a:r>
            <a:r>
              <a:rPr lang="en-US" altLang="zh-CN" i="1" dirty="0" smtClean="0"/>
              <a:t>Semiotics</a:t>
            </a:r>
            <a:r>
              <a:rPr lang="en-US" altLang="zh-CN" dirty="0" smtClean="0"/>
              <a:t>, p. xv.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总结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err="1" smtClean="0"/>
              <a:t>Akiba</a:t>
            </a:r>
            <a:r>
              <a:rPr lang="zh-CN" altLang="en-US" dirty="0" smtClean="0"/>
              <a:t>的这种方法解释能力很强大，基本上可以解释所有模糊对象。但是我认为其中也许有一些问题：</a:t>
            </a:r>
            <a:endParaRPr lang="en-US" altLang="zh-CN" dirty="0" smtClean="0"/>
          </a:p>
          <a:p>
            <a:r>
              <a:rPr lang="en-US" altLang="zh-CN" dirty="0" smtClean="0"/>
              <a:t>1</a:t>
            </a:r>
            <a:r>
              <a:rPr lang="zh-CN" altLang="en-US" dirty="0" smtClean="0"/>
              <a:t>，跨界对象的识别问题，为什么世界</a:t>
            </a:r>
            <a:r>
              <a:rPr lang="en-US" altLang="zh-CN" dirty="0" smtClean="0"/>
              <a:t>w</a:t>
            </a:r>
            <a:r>
              <a:rPr lang="zh-CN" altLang="en-US" dirty="0" smtClean="0"/>
              <a:t>中的</a:t>
            </a:r>
            <a:r>
              <a:rPr lang="en-US" altLang="zh-CN" dirty="0" smtClean="0"/>
              <a:t>a</a:t>
            </a:r>
            <a:r>
              <a:rPr lang="zh-CN" altLang="en-US" dirty="0" smtClean="0"/>
              <a:t>和世界</a:t>
            </a:r>
            <a:r>
              <a:rPr lang="en-US" altLang="zh-CN" dirty="0" smtClean="0"/>
              <a:t>u</a:t>
            </a:r>
            <a:r>
              <a:rPr lang="zh-CN" altLang="en-US" dirty="0" smtClean="0"/>
              <a:t>中的</a:t>
            </a:r>
            <a:r>
              <a:rPr lang="en-US" altLang="zh-CN" dirty="0" smtClean="0"/>
              <a:t>b</a:t>
            </a:r>
            <a:r>
              <a:rPr lang="zh-CN" altLang="en-US" dirty="0" smtClean="0"/>
              <a:t>会是同一个跨界对象？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，和可能世界理论不同的是，在可能世界理论中，现实世界是其中的一个可能世界，而精确化世界理论中，现实世界不能满足精确化世界的条件，因而不是某个精确化世界。当然，这个问题也许可以把｛精确化世界｝看成是｛可能世界｝的某个子集。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报告结束，谢谢大家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参考文献：</a:t>
            </a:r>
            <a:endParaRPr lang="en-US" altLang="zh-CN" dirty="0" smtClean="0"/>
          </a:p>
          <a:p>
            <a:r>
              <a:rPr lang="en-US" altLang="zh-CN" dirty="0" smtClean="0"/>
              <a:t>Martin, Richard M. : </a:t>
            </a:r>
            <a:r>
              <a:rPr lang="en-US" altLang="zh-CN" i="1" dirty="0" smtClean="0"/>
              <a:t>Logical Semiotics and </a:t>
            </a:r>
            <a:r>
              <a:rPr lang="en-US" altLang="zh-CN" i="1" dirty="0" err="1" smtClean="0"/>
              <a:t>Mereology</a:t>
            </a:r>
            <a:r>
              <a:rPr lang="en-US" altLang="zh-CN" dirty="0" smtClean="0"/>
              <a:t>, 1992, John </a:t>
            </a:r>
            <a:r>
              <a:rPr lang="en-US" altLang="zh-CN" dirty="0" err="1" smtClean="0"/>
              <a:t>Benjamins</a:t>
            </a:r>
            <a:r>
              <a:rPr lang="en-US" altLang="zh-CN" dirty="0" smtClean="0"/>
              <a:t> Publishing Co.</a:t>
            </a:r>
            <a:r>
              <a:rPr lang="zh-CN" altLang="en-US" dirty="0" smtClean="0"/>
              <a:t>看这本书是因为学校图书馆里搜索</a:t>
            </a:r>
            <a:r>
              <a:rPr lang="en-US" altLang="zh-CN" dirty="0" err="1" smtClean="0"/>
              <a:t>mereology</a:t>
            </a:r>
            <a:r>
              <a:rPr lang="zh-CN" altLang="en-US" dirty="0" smtClean="0"/>
              <a:t>只找到这个</a:t>
            </a:r>
            <a:endParaRPr lang="en-US" altLang="zh-CN" dirty="0" smtClean="0"/>
          </a:p>
          <a:p>
            <a:r>
              <a:rPr lang="en-US" altLang="zh-CN" dirty="0" err="1" smtClean="0"/>
              <a:t>Akiba</a:t>
            </a:r>
            <a:r>
              <a:rPr lang="en-US" altLang="zh-CN" dirty="0" smtClean="0"/>
              <a:t>, K., 2000, ‘Vagueness as a Modality’, </a:t>
            </a:r>
            <a:r>
              <a:rPr lang="en-US" altLang="zh-CN" i="1" dirty="0" smtClean="0"/>
              <a:t>Philosophical Quarterly</a:t>
            </a:r>
            <a:r>
              <a:rPr lang="en-US" altLang="zh-CN" dirty="0" smtClean="0"/>
              <a:t> 50: 359-370. </a:t>
            </a:r>
          </a:p>
          <a:p>
            <a:r>
              <a:rPr lang="en-US" altLang="zh-CN" dirty="0" err="1" smtClean="0"/>
              <a:t>Akiba</a:t>
            </a:r>
            <a:r>
              <a:rPr lang="en-US" altLang="zh-CN" dirty="0" smtClean="0"/>
              <a:t>, K., 2004, ‘Vagueness in the World’, </a:t>
            </a:r>
            <a:r>
              <a:rPr lang="en-US" altLang="zh-CN" i="1" dirty="0" err="1" smtClean="0"/>
              <a:t>Noûs</a:t>
            </a:r>
            <a:r>
              <a:rPr lang="en-US" altLang="zh-CN" dirty="0" smtClean="0"/>
              <a:t> 38: 407-429. </a:t>
            </a:r>
            <a:r>
              <a:rPr lang="zh-CN" altLang="en-US" dirty="0" smtClean="0"/>
              <a:t>看这两篇是因为斯坦福百科全书中认为模糊性问题比较重要，并且引用了这两篇。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什么能作为数学的基础？</a:t>
            </a:r>
            <a:endParaRPr lang="en-US" altLang="zh-CN" dirty="0" smtClean="0"/>
          </a:p>
          <a:p>
            <a:r>
              <a:rPr lang="zh-CN" altLang="zh-CN" dirty="0" smtClean="0"/>
              <a:t>集合论？</a:t>
            </a:r>
            <a:endParaRPr lang="en-US" altLang="zh-CN" dirty="0" smtClean="0"/>
          </a:p>
          <a:p>
            <a:r>
              <a:rPr lang="zh-CN" altLang="en-US" dirty="0" smtClean="0"/>
              <a:t>其他途径？例如部分学？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Richard M. Martin</a:t>
            </a:r>
            <a:r>
              <a:rPr lang="zh-CN" altLang="zh-CN" dirty="0" smtClean="0"/>
              <a:t>在</a:t>
            </a:r>
            <a:r>
              <a:rPr lang="en-US" altLang="zh-CN" dirty="0" smtClean="0"/>
              <a:t>1992</a:t>
            </a:r>
            <a:r>
              <a:rPr lang="zh-CN" altLang="zh-CN" dirty="0" smtClean="0"/>
              <a:t>年出版的</a:t>
            </a:r>
            <a:r>
              <a:rPr lang="en-US" altLang="zh-CN" dirty="0" smtClean="0"/>
              <a:t>Logical Semiotics and </a:t>
            </a:r>
            <a:r>
              <a:rPr lang="en-US" altLang="zh-CN" dirty="0" err="1" smtClean="0"/>
              <a:t>Mereology</a:t>
            </a:r>
            <a:r>
              <a:rPr lang="zh-CN" altLang="zh-CN" dirty="0" smtClean="0"/>
              <a:t>中对部分学作了一些实际的应用，这里主要说一下他在数学基础和柏拉图的相论上作的工作。</a:t>
            </a:r>
            <a:r>
              <a:rPr lang="en-US" altLang="zh-CN" dirty="0" smtClean="0"/>
              <a:t>Martin</a:t>
            </a:r>
            <a:r>
              <a:rPr lang="zh-CN" altLang="zh-CN" dirty="0" smtClean="0"/>
              <a:t>提出了至少三种基于部分学的系统，分别是</a:t>
            </a:r>
            <a:r>
              <a:rPr lang="en-US" altLang="zh-CN" dirty="0" smtClean="0"/>
              <a:t>Ordinal </a:t>
            </a:r>
            <a:r>
              <a:rPr lang="en-US" altLang="zh-CN" dirty="0" err="1" smtClean="0"/>
              <a:t>Mereology</a:t>
            </a:r>
            <a:r>
              <a:rPr lang="zh-CN" altLang="zh-CN" dirty="0" smtClean="0"/>
              <a:t>、</a:t>
            </a:r>
            <a:r>
              <a:rPr lang="en-US" altLang="zh-CN" dirty="0" smtClean="0"/>
              <a:t>Homogeneous Logic</a:t>
            </a:r>
            <a:r>
              <a:rPr lang="zh-CN" altLang="zh-CN" dirty="0" smtClean="0"/>
              <a:t>和关于柏拉图相论的系统。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 smtClean="0"/>
              <a:t>这三种系统大同小异，不同点基本上是在哲学观点上。它们都包含部分学最基本的三条原理：</a:t>
            </a:r>
          </a:p>
          <a:p>
            <a:pPr lvl="0"/>
            <a:r>
              <a:rPr lang="zh-CN" altLang="zh-CN" dirty="0" smtClean="0"/>
              <a:t>自反性原理；</a:t>
            </a:r>
          </a:p>
          <a:p>
            <a:pPr lvl="0"/>
            <a:r>
              <a:rPr lang="zh-CN" altLang="zh-CN" dirty="0" smtClean="0"/>
              <a:t>传递性原理；</a:t>
            </a:r>
          </a:p>
          <a:p>
            <a:pPr lvl="0"/>
            <a:r>
              <a:rPr lang="zh-CN" altLang="zh-CN" dirty="0" smtClean="0"/>
              <a:t>反对称性原理。</a:t>
            </a:r>
          </a:p>
          <a:p>
            <a:r>
              <a:rPr lang="zh-CN" altLang="zh-CN" dirty="0" smtClean="0"/>
              <a:t>在此之外还引入了其他初始的词项。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1.1 Ordinal </a:t>
            </a:r>
            <a:r>
              <a:rPr lang="en-US" altLang="zh-CN" dirty="0" err="1" smtClean="0"/>
              <a:t>Mereology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zh-CN" dirty="0"/>
              <a:t>不严格地说来，新的初始词项有：</a:t>
            </a:r>
          </a:p>
          <a:p>
            <a:r>
              <a:rPr lang="en-US" altLang="zh-CN" dirty="0" err="1"/>
              <a:t>Ord</a:t>
            </a:r>
            <a:r>
              <a:rPr lang="zh-CN" altLang="zh-CN" dirty="0"/>
              <a:t>关系：这是一个三元关系，</a:t>
            </a:r>
            <a:r>
              <a:rPr lang="en-US" altLang="zh-CN" dirty="0"/>
              <a:t>x </a:t>
            </a:r>
            <a:r>
              <a:rPr lang="en-US" altLang="zh-CN" dirty="0" err="1"/>
              <a:t>Ord</a:t>
            </a:r>
            <a:r>
              <a:rPr lang="en-US" altLang="zh-CN" dirty="0"/>
              <a:t> y, z</a:t>
            </a:r>
            <a:r>
              <a:rPr lang="zh-CN" altLang="zh-CN" dirty="0"/>
              <a:t>表示的是</a:t>
            </a:r>
            <a:r>
              <a:rPr lang="en-US" altLang="zh-CN" dirty="0"/>
              <a:t>x</a:t>
            </a:r>
            <a:r>
              <a:rPr lang="zh-CN" altLang="zh-CN" dirty="0"/>
              <a:t>由</a:t>
            </a:r>
            <a:r>
              <a:rPr lang="en-US" altLang="zh-CN" dirty="0"/>
              <a:t>y</a:t>
            </a:r>
            <a:r>
              <a:rPr lang="zh-CN" altLang="zh-CN" dirty="0"/>
              <a:t>和</a:t>
            </a:r>
            <a:r>
              <a:rPr lang="en-US" altLang="zh-CN" dirty="0"/>
              <a:t>z</a:t>
            </a:r>
            <a:r>
              <a:rPr lang="zh-CN" altLang="zh-CN" dirty="0"/>
              <a:t>两个个体（</a:t>
            </a:r>
            <a:r>
              <a:rPr lang="en-US" altLang="zh-CN" dirty="0"/>
              <a:t>individual</a:t>
            </a:r>
            <a:r>
              <a:rPr lang="zh-CN" altLang="zh-CN" dirty="0"/>
              <a:t>）按顺序组成。</a:t>
            </a:r>
          </a:p>
          <a:p>
            <a:r>
              <a:rPr lang="zh-CN" altLang="zh-CN" dirty="0"/>
              <a:t>布尔和（</a:t>
            </a:r>
            <a:r>
              <a:rPr lang="en-US" altLang="zh-CN" dirty="0"/>
              <a:t>Boolean sum</a:t>
            </a:r>
            <a:r>
              <a:rPr lang="zh-CN" altLang="zh-CN" dirty="0"/>
              <a:t>）：在</a:t>
            </a:r>
            <a:r>
              <a:rPr lang="en-US" altLang="zh-CN" dirty="0"/>
              <a:t>Martin</a:t>
            </a:r>
            <a:r>
              <a:rPr lang="zh-CN" altLang="zh-CN" dirty="0"/>
              <a:t>的书中用</a:t>
            </a:r>
            <a:r>
              <a:rPr lang="en-US" altLang="zh-CN" dirty="0"/>
              <a:t>(x1--x--)</a:t>
            </a:r>
            <a:r>
              <a:rPr lang="zh-CN" altLang="zh-CN" dirty="0"/>
              <a:t>表示满足</a:t>
            </a:r>
            <a:r>
              <a:rPr lang="en-US" altLang="zh-CN" dirty="0"/>
              <a:t>--x--</a:t>
            </a:r>
            <a:r>
              <a:rPr lang="zh-CN" altLang="zh-CN" dirty="0"/>
              <a:t>的所有单元</a:t>
            </a:r>
            <a:r>
              <a:rPr lang="en-US" altLang="zh-CN" dirty="0"/>
              <a:t>(Unit)</a:t>
            </a:r>
            <a:r>
              <a:rPr lang="zh-CN" altLang="zh-CN" dirty="0"/>
              <a:t>或原子个体</a:t>
            </a:r>
            <a:r>
              <a:rPr lang="en-US" altLang="zh-CN" dirty="0"/>
              <a:t>(atomic individual)x</a:t>
            </a:r>
            <a:r>
              <a:rPr lang="zh-CN" altLang="zh-CN" dirty="0"/>
              <a:t>，这里</a:t>
            </a:r>
            <a:r>
              <a:rPr lang="en-US" altLang="zh-CN" dirty="0"/>
              <a:t>--x--</a:t>
            </a:r>
            <a:r>
              <a:rPr lang="zh-CN" altLang="zh-CN" dirty="0"/>
              <a:t>是以</a:t>
            </a:r>
            <a:r>
              <a:rPr lang="en-US" altLang="zh-CN" dirty="0"/>
              <a:t>x</a:t>
            </a:r>
            <a:r>
              <a:rPr lang="zh-CN" altLang="zh-CN" dirty="0"/>
              <a:t>为自由变元的一个句子。</a:t>
            </a:r>
          </a:p>
          <a:p>
            <a:r>
              <a:rPr lang="zh-CN" altLang="zh-CN" dirty="0"/>
              <a:t>类</a:t>
            </a:r>
            <a:r>
              <a:rPr lang="en-US" altLang="zh-CN" dirty="0"/>
              <a:t>(virtual class)</a:t>
            </a:r>
            <a:r>
              <a:rPr lang="zh-CN" altLang="zh-CN" dirty="0"/>
              <a:t>：用</a:t>
            </a:r>
            <a:r>
              <a:rPr lang="en-US" altLang="zh-CN" dirty="0"/>
              <a:t>{x∋--x--}</a:t>
            </a:r>
            <a:r>
              <a:rPr lang="zh-CN" altLang="zh-CN" dirty="0"/>
              <a:t>表示所有满足</a:t>
            </a:r>
            <a:r>
              <a:rPr lang="en-US" altLang="zh-CN" dirty="0"/>
              <a:t>--x--</a:t>
            </a:r>
            <a:r>
              <a:rPr lang="zh-CN" altLang="zh-CN" dirty="0"/>
              <a:t>的个体</a:t>
            </a:r>
            <a:r>
              <a:rPr lang="en-US" altLang="zh-CN" dirty="0"/>
              <a:t>x</a:t>
            </a:r>
            <a:r>
              <a:rPr lang="zh-CN" altLang="zh-CN" dirty="0"/>
              <a:t>。</a:t>
            </a:r>
          </a:p>
          <a:p>
            <a:r>
              <a:rPr lang="zh-CN" altLang="zh-CN" dirty="0" smtClean="0"/>
              <a:t>原文</a:t>
            </a:r>
            <a:r>
              <a:rPr lang="zh-CN" altLang="zh-CN" dirty="0"/>
              <a:t>中使用</a:t>
            </a:r>
            <a:r>
              <a:rPr lang="en-US" altLang="zh-CN" dirty="0"/>
              <a:t>(x)</a:t>
            </a:r>
            <a:r>
              <a:rPr lang="zh-CN" altLang="zh-CN" dirty="0"/>
              <a:t>表</a:t>
            </a:r>
            <a:r>
              <a:rPr lang="en-US" altLang="zh-CN" dirty="0"/>
              <a:t>∀x, (Ex)</a:t>
            </a:r>
            <a:r>
              <a:rPr lang="zh-CN" altLang="zh-CN" dirty="0"/>
              <a:t>表</a:t>
            </a:r>
            <a:r>
              <a:rPr lang="en-US" altLang="zh-CN" dirty="0"/>
              <a:t>∃x, ~</a:t>
            </a:r>
            <a:r>
              <a:rPr lang="zh-CN" altLang="zh-CN" dirty="0"/>
              <a:t>表否定</a:t>
            </a:r>
            <a:r>
              <a:rPr lang="en-US" altLang="zh-CN" dirty="0"/>
              <a:t>, .</a:t>
            </a:r>
            <a:r>
              <a:rPr lang="zh-CN" altLang="zh-CN" dirty="0"/>
              <a:t>表合取</a:t>
            </a:r>
            <a:r>
              <a:rPr lang="en-US" altLang="zh-CN" dirty="0"/>
              <a:t>, </a:t>
            </a:r>
            <a:r>
              <a:rPr lang="zh-CN" altLang="zh-CN" dirty="0"/>
              <a:t>∨表析取</a:t>
            </a:r>
            <a:r>
              <a:rPr lang="en-US" altLang="zh-CN" dirty="0"/>
              <a:t>, ⊃</a:t>
            </a:r>
            <a:r>
              <a:rPr lang="zh-CN" altLang="zh-CN" dirty="0"/>
              <a:t>表蕴含，这里就依照原文而没有改变了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技术细节可以略去。可以看一下这个系统描述了什么性质。</a:t>
            </a:r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公理和定义（</a:t>
            </a:r>
            <a:r>
              <a:rPr lang="en-US" altLang="zh-CN" sz="2000" dirty="0" smtClean="0"/>
              <a:t>Pr</a:t>
            </a:r>
            <a:r>
              <a:rPr lang="zh-CN" altLang="en-US" sz="2000" dirty="0" smtClean="0"/>
              <a:t>指</a:t>
            </a:r>
            <a:r>
              <a:rPr lang="en-US" altLang="zh-CN" sz="2000" dirty="0" smtClean="0"/>
              <a:t>Principle</a:t>
            </a:r>
            <a:r>
              <a:rPr lang="zh-CN" altLang="en-US" sz="2000" dirty="0" smtClean="0"/>
              <a:t>，</a:t>
            </a:r>
            <a:r>
              <a:rPr lang="en-US" altLang="zh-CN" sz="2000" dirty="0" smtClean="0"/>
              <a:t>D</a:t>
            </a:r>
            <a:r>
              <a:rPr lang="zh-CN" altLang="en-US" sz="2000" dirty="0" smtClean="0"/>
              <a:t>指</a:t>
            </a:r>
            <a:r>
              <a:rPr lang="en-US" altLang="zh-CN" sz="2000" dirty="0" smtClean="0"/>
              <a:t>Definition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CN" dirty="0"/>
              <a:t>Pr1. |-(x)</a:t>
            </a:r>
            <a:r>
              <a:rPr lang="en-US" altLang="zh-CN" dirty="0" err="1"/>
              <a:t>xPx</a:t>
            </a:r>
            <a:r>
              <a:rPr lang="zh-CN" altLang="zh-CN" dirty="0"/>
              <a:t>，和部分学一样，</a:t>
            </a:r>
            <a:r>
              <a:rPr lang="en-US" altLang="zh-CN" dirty="0"/>
              <a:t>P</a:t>
            </a:r>
            <a:r>
              <a:rPr lang="zh-CN" altLang="zh-CN" dirty="0"/>
              <a:t>是“</a:t>
            </a:r>
            <a:r>
              <a:rPr lang="en-US" altLang="zh-CN" dirty="0"/>
              <a:t>is part of</a:t>
            </a:r>
            <a:r>
              <a:rPr lang="zh-CN" altLang="zh-CN" dirty="0"/>
              <a:t>”的意思，这条指的是自反性；</a:t>
            </a:r>
          </a:p>
          <a:p>
            <a:r>
              <a:rPr lang="en-US" altLang="zh-CN" dirty="0"/>
              <a:t>Pr2. |-(x)(y)(z)((</a:t>
            </a:r>
            <a:r>
              <a:rPr lang="en-US" altLang="zh-CN" dirty="0" err="1"/>
              <a:t>xPy</a:t>
            </a:r>
            <a:r>
              <a:rPr lang="en-US" altLang="zh-CN" dirty="0"/>
              <a:t>. </a:t>
            </a:r>
            <a:r>
              <a:rPr lang="en-US" altLang="zh-CN" dirty="0" err="1"/>
              <a:t>yPz</a:t>
            </a:r>
            <a:r>
              <a:rPr lang="en-US" altLang="zh-CN" dirty="0"/>
              <a:t>)⊃ </a:t>
            </a:r>
            <a:r>
              <a:rPr lang="en-US" altLang="zh-CN" dirty="0" err="1"/>
              <a:t>xPz</a:t>
            </a:r>
            <a:r>
              <a:rPr lang="en-US" altLang="zh-CN" dirty="0"/>
              <a:t>)</a:t>
            </a:r>
            <a:r>
              <a:rPr lang="zh-CN" altLang="zh-CN" dirty="0"/>
              <a:t>，传递性；</a:t>
            </a:r>
          </a:p>
          <a:p>
            <a:r>
              <a:rPr lang="en-US" altLang="zh-CN" dirty="0"/>
              <a:t>D1. ‘x=y’ </a:t>
            </a:r>
            <a:r>
              <a:rPr lang="zh-CN" altLang="zh-CN" dirty="0"/>
              <a:t>是 </a:t>
            </a:r>
            <a:r>
              <a:rPr lang="en-US" altLang="zh-CN" dirty="0"/>
              <a:t>‘(</a:t>
            </a:r>
            <a:r>
              <a:rPr lang="en-US" altLang="zh-CN" dirty="0" err="1"/>
              <a:t>xPy</a:t>
            </a:r>
            <a:r>
              <a:rPr lang="en-US" altLang="zh-CN" dirty="0"/>
              <a:t>. </a:t>
            </a:r>
            <a:r>
              <a:rPr lang="en-US" altLang="zh-CN" dirty="0" err="1"/>
              <a:t>yPx</a:t>
            </a:r>
            <a:r>
              <a:rPr lang="en-US" altLang="zh-CN" dirty="0"/>
              <a:t>)</a:t>
            </a:r>
            <a:r>
              <a:rPr lang="zh-CN" altLang="zh-CN" dirty="0"/>
              <a:t>的缩写，也就相当于反对称性；</a:t>
            </a:r>
          </a:p>
          <a:p>
            <a:r>
              <a:rPr lang="en-US" altLang="zh-CN" dirty="0"/>
              <a:t>Pr3a. |-(x)(y)(z)(w)((x </a:t>
            </a:r>
            <a:r>
              <a:rPr lang="en-US" altLang="zh-CN" dirty="0" err="1"/>
              <a:t>Ord</a:t>
            </a:r>
            <a:r>
              <a:rPr lang="en-US" altLang="zh-CN" dirty="0"/>
              <a:t> y, z). w </a:t>
            </a:r>
            <a:r>
              <a:rPr lang="en-US" altLang="zh-CN" dirty="0" err="1"/>
              <a:t>Ord</a:t>
            </a:r>
            <a:r>
              <a:rPr lang="en-US" altLang="zh-CN" dirty="0"/>
              <a:t> y, z ⊃ x Pw)</a:t>
            </a:r>
            <a:endParaRPr lang="zh-CN" altLang="zh-CN" dirty="0"/>
          </a:p>
          <a:p>
            <a:r>
              <a:rPr lang="en-US" altLang="zh-CN" dirty="0"/>
              <a:t>Pr3b. |-(x)(y)(z)(w)((x </a:t>
            </a:r>
            <a:r>
              <a:rPr lang="en-US" altLang="zh-CN" dirty="0" err="1"/>
              <a:t>Ord</a:t>
            </a:r>
            <a:r>
              <a:rPr lang="en-US" altLang="zh-CN" dirty="0"/>
              <a:t> y, z). x </a:t>
            </a:r>
            <a:r>
              <a:rPr lang="en-US" altLang="zh-CN" dirty="0" err="1"/>
              <a:t>Ord</a:t>
            </a:r>
            <a:r>
              <a:rPr lang="en-US" altLang="zh-CN" dirty="0"/>
              <a:t> w, z ⊃ y Pw)</a:t>
            </a:r>
            <a:endParaRPr lang="zh-CN" altLang="zh-CN" dirty="0"/>
          </a:p>
          <a:p>
            <a:r>
              <a:rPr lang="en-US" altLang="zh-CN" dirty="0"/>
              <a:t>Pr3c. |-(x)(y)(z)(w)((x </a:t>
            </a:r>
            <a:r>
              <a:rPr lang="en-US" altLang="zh-CN" dirty="0" err="1"/>
              <a:t>Ord</a:t>
            </a:r>
            <a:r>
              <a:rPr lang="en-US" altLang="zh-CN" dirty="0"/>
              <a:t> y, z). x </a:t>
            </a:r>
            <a:r>
              <a:rPr lang="en-US" altLang="zh-CN" dirty="0" err="1"/>
              <a:t>Ord</a:t>
            </a:r>
            <a:r>
              <a:rPr lang="en-US" altLang="zh-CN" dirty="0"/>
              <a:t> y, w ⊃ z Pw)</a:t>
            </a:r>
            <a:endParaRPr lang="zh-CN" altLang="zh-CN" dirty="0"/>
          </a:p>
          <a:p>
            <a:r>
              <a:rPr lang="en-US" altLang="zh-CN" dirty="0"/>
              <a:t>Pr4. |-(x)(y)(x=y⊃(z)(u)((x </a:t>
            </a:r>
            <a:r>
              <a:rPr lang="en-US" altLang="zh-CN" dirty="0" err="1"/>
              <a:t>Ord</a:t>
            </a:r>
            <a:r>
              <a:rPr lang="en-US" altLang="zh-CN" dirty="0"/>
              <a:t> z, u</a:t>
            </a:r>
            <a:r>
              <a:rPr lang="zh-CN" altLang="zh-CN" dirty="0"/>
              <a:t>≡</a:t>
            </a:r>
            <a:r>
              <a:rPr lang="en-US" altLang="zh-CN" dirty="0"/>
              <a:t> y </a:t>
            </a:r>
            <a:r>
              <a:rPr lang="en-US" altLang="zh-CN" dirty="0" err="1"/>
              <a:t>Ord</a:t>
            </a:r>
            <a:r>
              <a:rPr lang="en-US" altLang="zh-CN" dirty="0"/>
              <a:t> z, u).(z </a:t>
            </a:r>
            <a:r>
              <a:rPr lang="en-US" altLang="zh-CN" dirty="0" err="1"/>
              <a:t>Ord</a:t>
            </a:r>
            <a:r>
              <a:rPr lang="en-US" altLang="zh-CN" dirty="0"/>
              <a:t> x, u</a:t>
            </a:r>
            <a:r>
              <a:rPr lang="zh-CN" altLang="zh-CN" dirty="0"/>
              <a:t>≡</a:t>
            </a:r>
            <a:r>
              <a:rPr lang="en-US" altLang="zh-CN" dirty="0"/>
              <a:t> z </a:t>
            </a:r>
            <a:r>
              <a:rPr lang="en-US" altLang="zh-CN" dirty="0" err="1"/>
              <a:t>Ord</a:t>
            </a:r>
            <a:r>
              <a:rPr lang="en-US" altLang="zh-CN" dirty="0"/>
              <a:t> y, u).(z </a:t>
            </a:r>
            <a:r>
              <a:rPr lang="en-US" altLang="zh-CN" dirty="0" err="1"/>
              <a:t>Ord</a:t>
            </a:r>
            <a:r>
              <a:rPr lang="en-US" altLang="zh-CN" dirty="0"/>
              <a:t> </a:t>
            </a:r>
            <a:r>
              <a:rPr lang="en-US" altLang="zh-CN" dirty="0" err="1"/>
              <a:t>u,x</a:t>
            </a:r>
            <a:r>
              <a:rPr lang="zh-CN" altLang="zh-CN" dirty="0"/>
              <a:t>≡</a:t>
            </a:r>
            <a:r>
              <a:rPr lang="en-US" altLang="zh-CN" dirty="0"/>
              <a:t> z </a:t>
            </a:r>
            <a:r>
              <a:rPr lang="en-US" altLang="zh-CN" dirty="0" err="1"/>
              <a:t>Ord</a:t>
            </a:r>
            <a:r>
              <a:rPr lang="en-US" altLang="zh-CN" dirty="0"/>
              <a:t> u, y)))</a:t>
            </a:r>
            <a:endParaRPr lang="zh-CN" altLang="zh-CN" dirty="0"/>
          </a:p>
          <a:p>
            <a:r>
              <a:rPr lang="en-US" altLang="zh-CN" dirty="0"/>
              <a:t>Pr5. |-(x)(y)(z)(w)(u)(v)((x </a:t>
            </a:r>
            <a:r>
              <a:rPr lang="en-US" altLang="zh-CN" dirty="0" err="1"/>
              <a:t>Ord</a:t>
            </a:r>
            <a:r>
              <a:rPr lang="en-US" altLang="zh-CN" dirty="0"/>
              <a:t> y, z. w </a:t>
            </a:r>
            <a:r>
              <a:rPr lang="en-US" altLang="zh-CN" dirty="0" err="1"/>
              <a:t>Ord</a:t>
            </a:r>
            <a:r>
              <a:rPr lang="en-US" altLang="zh-CN" dirty="0"/>
              <a:t> u, v)⊃(x=w</a:t>
            </a:r>
            <a:r>
              <a:rPr lang="zh-CN" altLang="zh-CN" dirty="0"/>
              <a:t>≡</a:t>
            </a:r>
            <a:r>
              <a:rPr lang="en-US" altLang="zh-CN" dirty="0"/>
              <a:t>((y=u. z=v)</a:t>
            </a:r>
            <a:r>
              <a:rPr lang="zh-CN" altLang="zh-CN" dirty="0"/>
              <a:t>∨</a:t>
            </a:r>
            <a:r>
              <a:rPr lang="en-US" altLang="zh-CN" dirty="0"/>
              <a:t>(Et)((y </a:t>
            </a:r>
            <a:r>
              <a:rPr lang="en-US" altLang="zh-CN" dirty="0" err="1"/>
              <a:t>Ord</a:t>
            </a:r>
            <a:r>
              <a:rPr lang="en-US" altLang="zh-CN" dirty="0"/>
              <a:t> u, t. v </a:t>
            </a:r>
            <a:r>
              <a:rPr lang="en-US" altLang="zh-CN" dirty="0" err="1"/>
              <a:t>Ord</a:t>
            </a:r>
            <a:r>
              <a:rPr lang="en-US" altLang="zh-CN" dirty="0"/>
              <a:t> t, z)</a:t>
            </a:r>
            <a:r>
              <a:rPr lang="zh-CN" altLang="zh-CN" dirty="0"/>
              <a:t>∨</a:t>
            </a:r>
            <a:r>
              <a:rPr lang="en-US" altLang="zh-CN" dirty="0"/>
              <a:t>(z </a:t>
            </a:r>
            <a:r>
              <a:rPr lang="en-US" altLang="zh-CN" dirty="0" err="1"/>
              <a:t>Ord</a:t>
            </a:r>
            <a:r>
              <a:rPr lang="en-US" altLang="zh-CN" dirty="0"/>
              <a:t> t, v. u </a:t>
            </a:r>
            <a:r>
              <a:rPr lang="en-US" altLang="zh-CN" dirty="0" err="1"/>
              <a:t>Ord</a:t>
            </a:r>
            <a:r>
              <a:rPr lang="en-US" altLang="zh-CN" dirty="0"/>
              <a:t> y, t))))</a:t>
            </a:r>
            <a:endParaRPr lang="zh-CN" altLang="zh-CN" dirty="0"/>
          </a:p>
          <a:p>
            <a:r>
              <a:rPr lang="zh-CN" altLang="zh-CN" dirty="0"/>
              <a:t>这</a:t>
            </a:r>
            <a:r>
              <a:rPr lang="en-US" altLang="zh-CN" dirty="0"/>
              <a:t>3</a:t>
            </a:r>
            <a:r>
              <a:rPr lang="zh-CN" altLang="zh-CN" dirty="0"/>
              <a:t>条是关于等同的原理，一个有序的东西（</a:t>
            </a:r>
            <a:r>
              <a:rPr lang="zh-CN" altLang="zh-CN" dirty="0" smtClean="0"/>
              <a:t>在</a:t>
            </a:r>
            <a:r>
              <a:rPr lang="en-US" altLang="zh-CN" dirty="0" err="1" smtClean="0"/>
              <a:t>Ord</a:t>
            </a:r>
            <a:r>
              <a:rPr lang="zh-CN" altLang="en-US" dirty="0" smtClean="0"/>
              <a:t>这个</a:t>
            </a:r>
            <a:r>
              <a:rPr lang="zh-CN" altLang="zh-CN" dirty="0" smtClean="0"/>
              <a:t>序</a:t>
            </a:r>
            <a:r>
              <a:rPr lang="zh-CN" altLang="zh-CN" dirty="0"/>
              <a:t>下）只有唯一的结构</a:t>
            </a:r>
            <a:r>
              <a:rPr lang="zh-CN" altLang="zh-CN" dirty="0" smtClean="0"/>
              <a:t>。</a:t>
            </a:r>
            <a:endParaRPr lang="zh-CN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 smtClean="0"/>
              <a:t>D2. ‘(x</a:t>
            </a:r>
            <a:r>
              <a:rPr lang="zh-CN" altLang="zh-CN" dirty="0" smtClean="0"/>
              <a:t>∪</a:t>
            </a:r>
            <a:r>
              <a:rPr lang="en-US" altLang="zh-CN" dirty="0" smtClean="0"/>
              <a:t> y)’</a:t>
            </a:r>
            <a:r>
              <a:rPr lang="zh-CN" altLang="zh-CN" dirty="0" smtClean="0"/>
              <a:t>是</a:t>
            </a:r>
            <a:r>
              <a:rPr lang="en-US" altLang="zh-CN" dirty="0" smtClean="0"/>
              <a:t>’(z1(</a:t>
            </a:r>
            <a:r>
              <a:rPr lang="en-US" altLang="zh-CN" dirty="0" err="1" smtClean="0"/>
              <a:t>zPx</a:t>
            </a:r>
            <a:r>
              <a:rPr lang="zh-CN" altLang="zh-CN" dirty="0" smtClean="0"/>
              <a:t>∨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zPy</a:t>
            </a:r>
            <a:r>
              <a:rPr lang="en-US" altLang="zh-CN" dirty="0" smtClean="0"/>
              <a:t>))’</a:t>
            </a:r>
            <a:r>
              <a:rPr lang="zh-CN" altLang="zh-CN" dirty="0" smtClean="0"/>
              <a:t>的缩写</a:t>
            </a:r>
          </a:p>
          <a:p>
            <a:r>
              <a:rPr lang="en-US" altLang="zh-CN" dirty="0" smtClean="0"/>
              <a:t>D3. ‘(x</a:t>
            </a:r>
            <a:r>
              <a:rPr lang="zh-CN" altLang="zh-CN" dirty="0" smtClean="0"/>
              <a:t>∩</a:t>
            </a:r>
            <a:r>
              <a:rPr lang="en-US" altLang="zh-CN" dirty="0" smtClean="0"/>
              <a:t> y)’</a:t>
            </a:r>
            <a:r>
              <a:rPr lang="zh-CN" altLang="zh-CN" dirty="0" smtClean="0"/>
              <a:t>是</a:t>
            </a:r>
            <a:r>
              <a:rPr lang="en-US" altLang="zh-CN" dirty="0" smtClean="0"/>
              <a:t>’(z1(</a:t>
            </a:r>
            <a:r>
              <a:rPr lang="en-US" altLang="zh-CN" dirty="0" err="1" smtClean="0"/>
              <a:t>zPx</a:t>
            </a:r>
            <a:r>
              <a:rPr lang="en-US" altLang="zh-CN" dirty="0" smtClean="0"/>
              <a:t>. </a:t>
            </a:r>
            <a:r>
              <a:rPr lang="en-US" altLang="zh-CN" dirty="0" err="1" smtClean="0"/>
              <a:t>zPy</a:t>
            </a:r>
            <a:r>
              <a:rPr lang="en-US" altLang="zh-CN" dirty="0" smtClean="0"/>
              <a:t>))’</a:t>
            </a:r>
            <a:r>
              <a:rPr lang="zh-CN" altLang="zh-CN" dirty="0" smtClean="0"/>
              <a:t>的缩写</a:t>
            </a:r>
          </a:p>
          <a:p>
            <a:r>
              <a:rPr lang="en-US" altLang="zh-CN" dirty="0" smtClean="0"/>
              <a:t>D4. ‘-x’</a:t>
            </a:r>
            <a:r>
              <a:rPr lang="zh-CN" altLang="zh-CN" dirty="0" smtClean="0"/>
              <a:t>是</a:t>
            </a:r>
            <a:r>
              <a:rPr lang="en-US" altLang="zh-CN" dirty="0" smtClean="0"/>
              <a:t>’(y1~yPx)’</a:t>
            </a:r>
            <a:r>
              <a:rPr lang="zh-CN" altLang="zh-CN" dirty="0" smtClean="0"/>
              <a:t>的缩写</a:t>
            </a:r>
          </a:p>
          <a:p>
            <a:r>
              <a:rPr lang="en-US" altLang="zh-CN" dirty="0" smtClean="0"/>
              <a:t>D5. ‘W’</a:t>
            </a:r>
            <a:r>
              <a:rPr lang="zh-CN" altLang="zh-CN" dirty="0" smtClean="0"/>
              <a:t>是</a:t>
            </a:r>
            <a:r>
              <a:rPr lang="en-US" altLang="zh-CN" dirty="0" smtClean="0"/>
              <a:t>’(x1xPx)’</a:t>
            </a:r>
            <a:r>
              <a:rPr lang="zh-CN" altLang="zh-CN" dirty="0" smtClean="0"/>
              <a:t>的缩写</a:t>
            </a:r>
            <a:r>
              <a:rPr lang="zh-CN" altLang="en-US" dirty="0" smtClean="0"/>
              <a:t>，“全”的定义</a:t>
            </a:r>
            <a:endParaRPr lang="zh-CN" altLang="zh-CN" dirty="0" smtClean="0"/>
          </a:p>
          <a:p>
            <a:r>
              <a:rPr lang="en-US" altLang="zh-CN" dirty="0" smtClean="0"/>
              <a:t>D6. ‘N’</a:t>
            </a:r>
            <a:r>
              <a:rPr lang="zh-CN" altLang="zh-CN" dirty="0" smtClean="0"/>
              <a:t>是</a:t>
            </a:r>
            <a:r>
              <a:rPr lang="en-US" altLang="zh-CN" dirty="0" smtClean="0"/>
              <a:t>’-W’</a:t>
            </a:r>
            <a:r>
              <a:rPr lang="zh-CN" altLang="zh-CN" dirty="0" smtClean="0"/>
              <a:t>的缩写</a:t>
            </a:r>
            <a:r>
              <a:rPr lang="zh-CN" altLang="en-US" dirty="0" smtClean="0"/>
              <a:t>，“空”的定义</a:t>
            </a:r>
            <a:endParaRPr lang="zh-CN" altLang="zh-CN" dirty="0" smtClean="0"/>
          </a:p>
          <a:p>
            <a:r>
              <a:rPr lang="en-US" altLang="zh-CN" dirty="0" smtClean="0"/>
              <a:t>D7a. ‘</a:t>
            </a:r>
            <a:r>
              <a:rPr lang="en-US" altLang="zh-CN" dirty="0" err="1" smtClean="0"/>
              <a:t>OrdInd</a:t>
            </a:r>
            <a:r>
              <a:rPr lang="en-US" altLang="zh-CN" dirty="0" smtClean="0"/>
              <a:t> x’</a:t>
            </a:r>
            <a:r>
              <a:rPr lang="zh-CN" altLang="zh-CN" dirty="0" smtClean="0"/>
              <a:t>是</a:t>
            </a:r>
            <a:r>
              <a:rPr lang="en-US" altLang="zh-CN" dirty="0" smtClean="0"/>
              <a:t>’(</a:t>
            </a:r>
            <a:r>
              <a:rPr lang="en-US" altLang="zh-CN" dirty="0" err="1" smtClean="0"/>
              <a:t>Ey</a:t>
            </a:r>
            <a:r>
              <a:rPr lang="en-US" altLang="zh-CN" dirty="0" smtClean="0"/>
              <a:t>)(</a:t>
            </a:r>
            <a:r>
              <a:rPr lang="en-US" altLang="zh-CN" dirty="0" err="1" smtClean="0"/>
              <a:t>Ez</a:t>
            </a:r>
            <a:r>
              <a:rPr lang="en-US" altLang="zh-CN" dirty="0" smtClean="0"/>
              <a:t>)(x </a:t>
            </a:r>
            <a:r>
              <a:rPr lang="en-US" altLang="zh-CN" dirty="0" err="1" smtClean="0"/>
              <a:t>Ord</a:t>
            </a:r>
            <a:r>
              <a:rPr lang="en-US" altLang="zh-CN" dirty="0" smtClean="0"/>
              <a:t> y, z)’</a:t>
            </a:r>
            <a:r>
              <a:rPr lang="zh-CN" altLang="zh-CN" dirty="0" smtClean="0"/>
              <a:t>的缩写，这是序个体（</a:t>
            </a:r>
            <a:r>
              <a:rPr lang="en-US" altLang="zh-CN" dirty="0" smtClean="0"/>
              <a:t>Ordinal Individual</a:t>
            </a:r>
            <a:r>
              <a:rPr lang="zh-CN" altLang="zh-CN" dirty="0" smtClean="0"/>
              <a:t>）的定义。</a:t>
            </a:r>
          </a:p>
          <a:p>
            <a:r>
              <a:rPr lang="en-US" altLang="zh-CN" dirty="0" smtClean="0"/>
              <a:t>D7b. ‘</a:t>
            </a:r>
            <a:r>
              <a:rPr lang="en-US" altLang="zh-CN" dirty="0" err="1" smtClean="0"/>
              <a:t>CardInd</a:t>
            </a:r>
            <a:r>
              <a:rPr lang="en-US" altLang="zh-CN" dirty="0" smtClean="0"/>
              <a:t> x’</a:t>
            </a:r>
            <a:r>
              <a:rPr lang="zh-CN" altLang="zh-CN" dirty="0" smtClean="0"/>
              <a:t>是</a:t>
            </a:r>
            <a:r>
              <a:rPr lang="en-US" altLang="zh-CN" dirty="0" smtClean="0"/>
              <a:t>’</a:t>
            </a:r>
            <a:r>
              <a:rPr lang="en-US" altLang="zh-CN" dirty="0" err="1" smtClean="0"/>
              <a:t>xP</a:t>
            </a:r>
            <a:r>
              <a:rPr lang="en-US" altLang="zh-CN" dirty="0" smtClean="0"/>
              <a:t>(y1~OrdInd y)’</a:t>
            </a:r>
            <a:r>
              <a:rPr lang="zh-CN" altLang="zh-CN" dirty="0" smtClean="0"/>
              <a:t>的缩写，这是基个体（</a:t>
            </a:r>
            <a:r>
              <a:rPr lang="en-US" altLang="zh-CN" dirty="0" smtClean="0"/>
              <a:t>Cardinal Individual</a:t>
            </a:r>
            <a:r>
              <a:rPr lang="zh-CN" altLang="zh-CN" dirty="0" smtClean="0"/>
              <a:t>）的定义</a:t>
            </a:r>
          </a:p>
          <a:p>
            <a:r>
              <a:rPr lang="en-US" altLang="zh-CN" dirty="0" smtClean="0"/>
              <a:t>D8. ‘Unit x’</a:t>
            </a:r>
            <a:r>
              <a:rPr lang="zh-CN" altLang="zh-CN" dirty="0" smtClean="0"/>
              <a:t>是</a:t>
            </a:r>
            <a:r>
              <a:rPr lang="en-US" altLang="zh-CN" dirty="0" smtClean="0"/>
              <a:t>’(~</a:t>
            </a:r>
            <a:r>
              <a:rPr lang="en-US" altLang="zh-CN" dirty="0" err="1" smtClean="0"/>
              <a:t>xPN</a:t>
            </a:r>
            <a:r>
              <a:rPr lang="en-US" altLang="zh-CN" dirty="0" smtClean="0"/>
              <a:t>. (y)((~</a:t>
            </a:r>
            <a:r>
              <a:rPr lang="en-US" altLang="zh-CN" dirty="0" err="1" smtClean="0"/>
              <a:t>yPN.yPx</a:t>
            </a:r>
            <a:r>
              <a:rPr lang="en-US" altLang="zh-CN" dirty="0" smtClean="0"/>
              <a:t>)⊃ </a:t>
            </a:r>
            <a:r>
              <a:rPr lang="en-US" altLang="zh-CN" dirty="0" err="1" smtClean="0"/>
              <a:t>xPy</a:t>
            </a:r>
            <a:r>
              <a:rPr lang="en-US" altLang="zh-CN" dirty="0" smtClean="0"/>
              <a:t>))’</a:t>
            </a:r>
            <a:r>
              <a:rPr lang="zh-CN" altLang="zh-CN" dirty="0" smtClean="0"/>
              <a:t>的缩写，这是单元的定义</a:t>
            </a:r>
          </a:p>
          <a:p>
            <a:r>
              <a:rPr lang="en-US" altLang="zh-CN" dirty="0" smtClean="0"/>
              <a:t>Pr6a. |-(x)(</a:t>
            </a:r>
            <a:r>
              <a:rPr lang="en-US" altLang="zh-CN" dirty="0" err="1" smtClean="0"/>
              <a:t>CardInd</a:t>
            </a:r>
            <a:r>
              <a:rPr lang="en-US" altLang="zh-CN" dirty="0" smtClean="0"/>
              <a:t> x⊃ (</a:t>
            </a:r>
            <a:r>
              <a:rPr lang="en-US" altLang="zh-CN" dirty="0" err="1" smtClean="0"/>
              <a:t>xP</a:t>
            </a:r>
            <a:r>
              <a:rPr lang="en-US" altLang="zh-CN" dirty="0" smtClean="0"/>
              <a:t>(y1(</a:t>
            </a:r>
            <a:r>
              <a:rPr lang="en-US" altLang="zh-CN" dirty="0" err="1" smtClean="0"/>
              <a:t>CardInd</a:t>
            </a:r>
            <a:r>
              <a:rPr lang="en-US" altLang="zh-CN" dirty="0" smtClean="0"/>
              <a:t> y. --y--))</a:t>
            </a:r>
            <a:r>
              <a:rPr lang="zh-CN" altLang="zh-CN" dirty="0" smtClean="0"/>
              <a:t>≡</a:t>
            </a:r>
            <a:r>
              <a:rPr lang="en-US" altLang="zh-CN" dirty="0" smtClean="0"/>
              <a:t>(y)((Unit y. </a:t>
            </a:r>
            <a:r>
              <a:rPr lang="en-US" altLang="zh-CN" dirty="0" err="1" smtClean="0"/>
              <a:t>CardInd</a:t>
            </a:r>
            <a:r>
              <a:rPr lang="en-US" altLang="zh-CN" dirty="0" smtClean="0"/>
              <a:t> y. </a:t>
            </a:r>
            <a:r>
              <a:rPr lang="en-US" altLang="zh-CN" dirty="0" err="1" smtClean="0"/>
              <a:t>yPx</a:t>
            </a:r>
            <a:r>
              <a:rPr lang="en-US" altLang="zh-CN" dirty="0" smtClean="0"/>
              <a:t>)⊃ --y--)))</a:t>
            </a:r>
            <a:endParaRPr lang="zh-CN" altLang="zh-CN" dirty="0" smtClean="0"/>
          </a:p>
          <a:p>
            <a:r>
              <a:rPr lang="en-US" altLang="zh-CN" dirty="0" smtClean="0"/>
              <a:t>Pr6b. |-(x)(</a:t>
            </a:r>
            <a:r>
              <a:rPr lang="en-US" altLang="zh-CN" dirty="0" err="1" smtClean="0"/>
              <a:t>CardInd</a:t>
            </a:r>
            <a:r>
              <a:rPr lang="en-US" altLang="zh-CN" dirty="0" smtClean="0"/>
              <a:t> x⊃ ((y1(</a:t>
            </a:r>
            <a:r>
              <a:rPr lang="en-US" altLang="zh-CN" dirty="0" err="1" smtClean="0"/>
              <a:t>CardInd</a:t>
            </a:r>
            <a:r>
              <a:rPr lang="en-US" altLang="zh-CN" dirty="0" smtClean="0"/>
              <a:t> y. --y--))</a:t>
            </a:r>
            <a:r>
              <a:rPr lang="en-US" altLang="zh-CN" dirty="0" err="1" smtClean="0"/>
              <a:t>Px</a:t>
            </a:r>
            <a:r>
              <a:rPr lang="zh-CN" altLang="zh-CN" dirty="0" smtClean="0"/>
              <a:t>≡</a:t>
            </a:r>
            <a:r>
              <a:rPr lang="en-US" altLang="zh-CN" dirty="0" smtClean="0"/>
              <a:t>(y)((Unit y. </a:t>
            </a:r>
            <a:r>
              <a:rPr lang="en-US" altLang="zh-CN" dirty="0" err="1" smtClean="0"/>
              <a:t>CardInd</a:t>
            </a:r>
            <a:r>
              <a:rPr lang="en-US" altLang="zh-CN" dirty="0" smtClean="0"/>
              <a:t> y. --y--)⊃ </a:t>
            </a:r>
            <a:r>
              <a:rPr lang="en-US" altLang="zh-CN" dirty="0" err="1" smtClean="0"/>
              <a:t>yPx</a:t>
            </a:r>
            <a:r>
              <a:rPr lang="en-US" altLang="zh-CN" dirty="0" smtClean="0"/>
              <a:t>)))</a:t>
            </a:r>
            <a:endParaRPr lang="zh-CN" altLang="zh-CN" dirty="0" smtClean="0"/>
          </a:p>
          <a:p>
            <a:r>
              <a:rPr lang="zh-CN" altLang="zh-CN" dirty="0" smtClean="0"/>
              <a:t>这条原则说的是布尔和的性质。</a:t>
            </a:r>
          </a:p>
          <a:p>
            <a:r>
              <a:rPr lang="en-US" altLang="zh-CN" dirty="0" smtClean="0"/>
              <a:t>Pr7. |-(Ex)(</a:t>
            </a:r>
            <a:r>
              <a:rPr lang="en-US" altLang="zh-CN" dirty="0" err="1" smtClean="0"/>
              <a:t>CardInd</a:t>
            </a:r>
            <a:r>
              <a:rPr lang="en-US" altLang="zh-CN" dirty="0" smtClean="0"/>
              <a:t> x. Unit x)</a:t>
            </a:r>
            <a:r>
              <a:rPr lang="zh-CN" altLang="zh-CN" dirty="0" smtClean="0"/>
              <a:t>，存在性的原理，相当于集合论中的存在公理</a:t>
            </a:r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2894-B74D-414A-9BDE-274763C3647C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4503</Words>
  <Application>Microsoft Office PowerPoint</Application>
  <PresentationFormat>全屏显示(4:3)</PresentationFormat>
  <Paragraphs>197</Paragraphs>
  <Slides>31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2" baseType="lpstr">
      <vt:lpstr>Office 主题</vt:lpstr>
      <vt:lpstr>幻灯片 1</vt:lpstr>
      <vt:lpstr>1，Richard M. Martin对部分学的应用</vt:lpstr>
      <vt:lpstr>幻灯片 3</vt:lpstr>
      <vt:lpstr>幻灯片 4</vt:lpstr>
      <vt:lpstr>幻灯片 5</vt:lpstr>
      <vt:lpstr>幻灯片 6</vt:lpstr>
      <vt:lpstr>1.1 Ordinal Mereology</vt:lpstr>
      <vt:lpstr>公理和定义（Pr指Principle，D指Definition）</vt:lpstr>
      <vt:lpstr>幻灯片 9</vt:lpstr>
      <vt:lpstr>幻灯片 10</vt:lpstr>
      <vt:lpstr>幻灯片 11</vt:lpstr>
      <vt:lpstr>幻灯片 12</vt:lpstr>
      <vt:lpstr>幻灯片 13</vt:lpstr>
      <vt:lpstr>1.2 Homogeneous Logic</vt:lpstr>
      <vt:lpstr>幻灯片 15</vt:lpstr>
      <vt:lpstr>1.3 Formological Interpretation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总结</vt:lpstr>
      <vt:lpstr>Ken Akiba对模糊性问题的一种解决方法</vt:lpstr>
      <vt:lpstr>幻灯片 26</vt:lpstr>
      <vt:lpstr>幻灯片 27</vt:lpstr>
      <vt:lpstr>幻灯片 28</vt:lpstr>
      <vt:lpstr>幻灯片 29</vt:lpstr>
      <vt:lpstr>总结</vt:lpstr>
      <vt:lpstr>报告结束，谢谢大家</vt:lpstr>
    </vt:vector>
  </TitlesOfParts>
  <Company>PKU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Mist</dc:creator>
  <cp:lastModifiedBy>Mist</cp:lastModifiedBy>
  <cp:revision>18</cp:revision>
  <dcterms:created xsi:type="dcterms:W3CDTF">2010-03-29T01:55:53Z</dcterms:created>
  <dcterms:modified xsi:type="dcterms:W3CDTF">2010-03-29T04:33:40Z</dcterms:modified>
</cp:coreProperties>
</file>