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9" r:id="rId4"/>
    <p:sldId id="290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59" r:id="rId36"/>
    <p:sldId id="291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28953-3818-423B-AB19-8D3B4931B255}" type="datetimeFigureOut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630DE-AC13-4EE2-95E5-4260E9912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70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30DE-AC13-4EE2-95E5-4260E99120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7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693-24A8-4126-B661-E909AA7A22DA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0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329-2EB1-4115-9176-D36274E94F78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6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A5CF-C97A-4D20-8FC7-98F7826B1026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B908-A21A-44ED-9E58-2CB068C1D643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A40-86F4-45A1-B2F9-790E6CCD4E18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5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6522-6E15-4EEB-8FA8-3249C8E1F796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56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8B56-8C33-4812-B529-301D5B3CB9CC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3928-A8EB-4613-88E4-E9C57B9E0DFC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9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793-BC78-4857-989D-2F921ADB3C7D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0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7A0-8E84-4A39-BAC0-690D9C7149C7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1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1A3F-531E-4D87-A0BE-C7CB64A0E0BF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2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2DF9-E6F3-40CE-86C8-EB3E9297B775}" type="datetime1">
              <a:rPr lang="zh-CN" altLang="en-US" smtClean="0"/>
              <a:t>2013/09/10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3478-6AA7-4162-97F1-F6CD252447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" y="-20790"/>
            <a:ext cx="9115068" cy="6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t.fr/~Nicholas.Ashe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点类型与量化类型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——Nicholas Asher</a:t>
            </a:r>
            <a:r>
              <a:rPr lang="zh-CN" altLang="en-US" dirty="0" smtClean="0"/>
              <a:t>的类型组合逻辑</a:t>
            </a:r>
            <a:endParaRPr lang="en-US" altLang="zh-CN" dirty="0" smtClean="0"/>
          </a:p>
          <a:p>
            <a:r>
              <a:rPr lang="zh-CN" altLang="en-US" sz="1400" dirty="0" smtClean="0"/>
              <a:t>报告人：陈星群</a:t>
            </a:r>
            <a:endParaRPr lang="en-US" altLang="zh-CN" sz="1400" dirty="0" smtClean="0"/>
          </a:p>
          <a:p>
            <a:r>
              <a:rPr lang="zh-CN" altLang="en-US" sz="1400" dirty="0" smtClean="0"/>
              <a:t>北京大学哲学系</a:t>
            </a:r>
            <a:r>
              <a:rPr lang="en-US" altLang="zh-CN" sz="1400" dirty="0" smtClean="0"/>
              <a:t>2010</a:t>
            </a:r>
            <a:r>
              <a:rPr lang="zh-CN" altLang="en-US" sz="1400" dirty="0" smtClean="0"/>
              <a:t>级博士研究生</a:t>
            </a:r>
            <a:endParaRPr lang="en-US" altLang="zh-CN" sz="1400" dirty="0" smtClean="0"/>
          </a:p>
          <a:p>
            <a:r>
              <a:rPr lang="en-US" altLang="zh-CN" sz="1400" dirty="0" smtClean="0"/>
              <a:t>2013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9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4793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 </a:t>
            </a:r>
            <a:r>
              <a:rPr lang="zh-CN" altLang="en-US" dirty="0" smtClean="0"/>
              <a:t>如何辩论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通过追溯对词语的使用，可以把论辩双方的分歧尽量无遗漏地找出来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哲学家的争论通常源于故意对对方观点的曲解？</a:t>
            </a:r>
            <a:endParaRPr lang="en-US" altLang="zh-CN" dirty="0" smtClean="0"/>
          </a:p>
          <a:p>
            <a:r>
              <a:rPr lang="zh-CN" altLang="en-US" dirty="0" smtClean="0"/>
              <a:t>对组合原则的维护，实际上则是把关涉到意义的隐藏因素从一个一个的反例中寻找出来，并由此对之作修改。支持者与反对者的争端往往根源于对“意义（意思，</a:t>
            </a:r>
            <a:r>
              <a:rPr lang="en-US" altLang="zh-CN" dirty="0" smtClean="0"/>
              <a:t>meaning</a:t>
            </a:r>
            <a:r>
              <a:rPr lang="zh-CN" altLang="en-US" dirty="0" smtClean="0"/>
              <a:t>）”的理解不同。</a:t>
            </a:r>
            <a:endParaRPr lang="en-US" altLang="zh-CN" dirty="0" smtClean="0"/>
          </a:p>
          <a:p>
            <a:r>
              <a:rPr lang="zh-CN" altLang="en-US" dirty="0" smtClean="0"/>
              <a:t>逐渐地发掘隐藏因素，组合原则由此变得（看似）越来越可靠。由此一来，显得组合原则是一个不倒翁，或者普遍的宇宙真理。</a:t>
            </a:r>
            <a:endParaRPr lang="en-US" altLang="zh-CN" dirty="0" smtClean="0"/>
          </a:p>
          <a:p>
            <a:r>
              <a:rPr lang="zh-CN" altLang="en-US" dirty="0" smtClean="0"/>
              <a:t>人类的理解机制中有一些先天规则，组合原则是其中一条。假如没有组合原则，将无法理解符号。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2.5 </a:t>
            </a:r>
            <a:r>
              <a:rPr lang="zh-CN" altLang="en-US" dirty="0" smtClean="0"/>
              <a:t>如何解决问题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Nicholas</a:t>
            </a:r>
            <a:r>
              <a:rPr lang="zh-CN" altLang="en-US" dirty="0" smtClean="0"/>
              <a:t>解决类型不匹配的方法：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参与到类型配合过程中的另有他物。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实体的类型并不是单一的类型，而是复合类型（由于以      的方式表示，更常（至少在讨论中他基本上这样用）被称作点类型，</a:t>
            </a:r>
            <a:r>
              <a:rPr lang="en-US" altLang="zh-CN" dirty="0" smtClean="0"/>
              <a:t>dot type</a:t>
            </a:r>
            <a:r>
              <a:rPr lang="zh-CN" altLang="en-US" dirty="0" smtClean="0"/>
              <a:t>，正式的名字是</a:t>
            </a:r>
            <a:r>
              <a:rPr lang="en-US" altLang="zh-CN" dirty="0" smtClean="0"/>
              <a:t>complex type</a:t>
            </a:r>
            <a:r>
              <a:rPr lang="zh-CN" altLang="en-US" dirty="0" smtClean="0"/>
              <a:t>）。多个类型以一种非交非并的关系复合在一起。在类型进行配合时，从这个复合体上如果可以选出一个合适的类型，那么配合就成功，否则就不匹配。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42420"/>
              </p:ext>
            </p:extLst>
          </p:nvPr>
        </p:nvGraphicFramePr>
        <p:xfrm>
          <a:off x="1647480" y="3037018"/>
          <a:ext cx="530455" cy="38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28501" imgH="114250" progId="Equation.DSMT4">
                  <p:embed/>
                </p:oleObj>
              </mc:Choice>
              <mc:Fallback>
                <p:oleObj name="Equation" r:id="rId3" imgW="228501" imgH="11425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480" y="3037018"/>
                        <a:ext cx="530455" cy="386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1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2.6 </a:t>
            </a:r>
            <a:r>
              <a:rPr lang="zh-CN" altLang="en-US" dirty="0" smtClean="0"/>
              <a:t>如何理解点类型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以拼图做比喻说明：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类型</a:t>
            </a:r>
            <a:r>
              <a:rPr lang="en-US" altLang="zh-CN" dirty="0" err="1" smtClean="0"/>
              <a:t>vs</a:t>
            </a:r>
            <a:r>
              <a:rPr lang="zh-CN" altLang="en-US" dirty="0" smtClean="0"/>
              <a:t>颜色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类型匹配</a:t>
            </a:r>
            <a:r>
              <a:rPr lang="en-US" altLang="zh-CN" dirty="0" err="1" smtClean="0"/>
              <a:t>vs</a:t>
            </a:r>
            <a:r>
              <a:rPr lang="zh-CN" altLang="en-US" dirty="0" smtClean="0"/>
              <a:t>相同颜色才可以放到一起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79814" y="3291838"/>
            <a:ext cx="1612669" cy="16126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05152" y="3291838"/>
            <a:ext cx="1612669" cy="1612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92483" y="3291838"/>
            <a:ext cx="1612669" cy="161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27316" y="4001294"/>
            <a:ext cx="64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好吃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39985" y="4001294"/>
            <a:ext cx="64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午餐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21926" y="4001294"/>
            <a:ext cx="64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费</a:t>
            </a:r>
            <a:r>
              <a:rPr lang="zh-CN" altLang="en-US" dirty="0" smtClean="0"/>
              <a:t>时</a:t>
            </a:r>
            <a:endParaRPr lang="zh-CN" altLang="en-US" dirty="0"/>
          </a:p>
        </p:txBody>
      </p:sp>
      <p:sp>
        <p:nvSpPr>
          <p:cNvPr id="11" name="椭圆形标注 10"/>
          <p:cNvSpPr/>
          <p:nvPr/>
        </p:nvSpPr>
        <p:spPr>
          <a:xfrm rot="8536420">
            <a:off x="4512087" y="4987411"/>
            <a:ext cx="1187471" cy="1859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05497" y="5551876"/>
            <a:ext cx="124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我的颜色该是什么？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4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6035040" y="2636421"/>
            <a:ext cx="0" cy="1636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</a:t>
            </a:r>
            <a:r>
              <a:rPr lang="zh-CN" altLang="en-US" dirty="0"/>
              <a:t>如何理解点类型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79814" y="3291838"/>
            <a:ext cx="1612669" cy="16126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92483" y="3291838"/>
            <a:ext cx="1612669" cy="16126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/>
        </p:nvSpPr>
        <p:spPr>
          <a:xfrm>
            <a:off x="3592484" y="2643447"/>
            <a:ext cx="2442556" cy="648391"/>
          </a:xfrm>
          <a:prstGeom prst="parallelogram">
            <a:avLst>
              <a:gd name="adj" fmla="val 129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5198916" y="2636421"/>
            <a:ext cx="2442556" cy="648391"/>
          </a:xfrm>
          <a:prstGeom prst="parallelogram">
            <a:avLst>
              <a:gd name="adj" fmla="val 129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1857" y="2782976"/>
            <a:ext cx="64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费时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198916" y="4272742"/>
            <a:ext cx="836124" cy="63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526028" y="3929428"/>
            <a:ext cx="64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好吃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226326" y="2957342"/>
            <a:ext cx="648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饭</a:t>
            </a:r>
            <a:endParaRPr lang="zh-CN" altLang="en-US" dirty="0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5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2.7 </a:t>
            </a:r>
            <a:r>
              <a:rPr lang="zh-CN" altLang="en-US" dirty="0" smtClean="0"/>
              <a:t>使用点类型解决问题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Nicholas</a:t>
            </a:r>
            <a:r>
              <a:rPr lang="zh-CN" altLang="en-US" dirty="0" smtClean="0"/>
              <a:t>的例子</a:t>
            </a:r>
            <a:endParaRPr lang="en-US" altLang="zh-CN" dirty="0" smtClean="0"/>
          </a:p>
          <a:p>
            <a:pPr lvl="1"/>
            <a:r>
              <a:rPr lang="zh-CN" altLang="zh-CN" dirty="0"/>
              <a:t>托尔斯泰写的三本书很沉。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63312"/>
              </p:ext>
            </p:extLst>
          </p:nvPr>
        </p:nvGraphicFramePr>
        <p:xfrm>
          <a:off x="99751" y="2709944"/>
          <a:ext cx="8945587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5600700" imgH="228600" progId="Equation.DSMT4">
                  <p:embed/>
                </p:oleObj>
              </mc:Choice>
              <mc:Fallback>
                <p:oleObj name="Equation" r:id="rId3" imgW="5600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1" y="2709944"/>
                        <a:ext cx="8945587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/>
          <p:nvPr/>
        </p:nvPicPr>
        <p:blipFill rotWithShape="1">
          <a:blip r:embed="rId5"/>
          <a:srcRect l="2572" t="10582" r="2087" b="43462"/>
          <a:stretch/>
        </p:blipFill>
        <p:spPr bwMode="auto">
          <a:xfrm>
            <a:off x="79203" y="3244373"/>
            <a:ext cx="9044249" cy="2796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0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2.8 </a:t>
            </a:r>
            <a:r>
              <a:rPr lang="zh-CN" altLang="en-US" dirty="0" smtClean="0"/>
              <a:t>关于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的理解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/>
              <a:t>谓词强迫主目具有新的类型，以顺利完成类型的配合。这种现象被称作</a:t>
            </a:r>
            <a:r>
              <a:rPr lang="en-US" altLang="zh-CN" dirty="0"/>
              <a:t>coercion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 </a:t>
            </a:r>
            <a:r>
              <a:rPr lang="zh-CN" altLang="en-US" strike="sngStrike" dirty="0" smtClean="0"/>
              <a:t>简单评 </a:t>
            </a:r>
            <a:endParaRPr lang="en-US" altLang="zh-CN" strike="sngStrike" dirty="0" smtClean="0"/>
          </a:p>
          <a:p>
            <a:pPr lvl="1"/>
            <a:r>
              <a:rPr lang="zh-CN" altLang="en-US" dirty="0" smtClean="0"/>
              <a:t>简评：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Coercion</a:t>
            </a:r>
            <a:r>
              <a:rPr lang="zh-CN" altLang="en-US" dirty="0" smtClean="0"/>
              <a:t>在无歧义的（严格区分类型的）语言中不会出现。例如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，在这种语言中就可以这样无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地表示为：托尔斯泰写了三本书，这三本书的某个印刷实例很沉。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自然语言由于其使用悠久，占据广泛的统治地位，使得无歧义语言的推广遭遇难题。原因之一是自然语言的灵活性（</a:t>
            </a:r>
            <a:r>
              <a:rPr lang="en-US" altLang="zh-CN" dirty="0" smtClean="0"/>
              <a:t>flexibility</a:t>
            </a:r>
            <a:r>
              <a:rPr lang="zh-CN" altLang="en-US" dirty="0" smtClean="0"/>
              <a:t>），使得它它有很多不符合规则却在实际中被广泛使用的句子。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相对地，无歧义语言的一个特点是严格的规则性，当强行用规则性去解释自然语言的灵活性时，会出现一些难题，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是其中之一。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词典中（</a:t>
            </a:r>
            <a:r>
              <a:rPr lang="en-US" altLang="zh-CN" dirty="0" smtClean="0"/>
              <a:t>OED</a:t>
            </a:r>
            <a:r>
              <a:rPr lang="zh-CN" altLang="en-US" dirty="0" smtClean="0"/>
              <a:t>）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没有在语言学上的用法，只有在物理学或政治学社会学等意义上的用法。表示物理压力，胁迫，迫使。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综合这几点，我认为语言学中的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是追求规则性的专家与追求灵活性的大众在交锋时挫败，前者为了挽回尊严而生造的一种使用。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6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2.9 </a:t>
            </a:r>
            <a:r>
              <a:rPr lang="zh-CN" altLang="en-US" dirty="0" smtClean="0"/>
              <a:t>点类型的性质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复合类型</a:t>
            </a:r>
            <a:r>
              <a:rPr lang="en-US" altLang="zh-CN" dirty="0" smtClean="0"/>
              <a:t>complex type</a:t>
            </a:r>
            <a:r>
              <a:rPr lang="zh-CN" altLang="en-US" dirty="0" smtClean="0"/>
              <a:t>，或，点类型的一些性质：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 rotWithShape="1">
          <a:blip r:embed="rId2"/>
          <a:srcRect l="4772" t="30406" r="5046" b="12284"/>
          <a:stretch/>
        </p:blipFill>
        <p:spPr bwMode="auto">
          <a:xfrm>
            <a:off x="166254" y="2344634"/>
            <a:ext cx="8811491" cy="3579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3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2.10 </a:t>
            </a:r>
            <a:r>
              <a:rPr lang="zh-CN" altLang="en-US" dirty="0" smtClean="0"/>
              <a:t>点类型的思想下看对象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多维的个体（一个数轴代表一个类型）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455524" y="3832261"/>
            <a:ext cx="4921321" cy="3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31595" y="3842535"/>
            <a:ext cx="8527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1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2.10 </a:t>
            </a:r>
            <a:r>
              <a:rPr lang="zh-CN" altLang="en-US" dirty="0"/>
              <a:t>点类型的思想下看对象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/>
              <a:t>多维的个体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455524" y="3832261"/>
            <a:ext cx="4921321" cy="3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277456" y="2182766"/>
            <a:ext cx="3123344" cy="35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4931595" y="3565136"/>
            <a:ext cx="1130158" cy="280952"/>
          </a:xfrm>
          <a:prstGeom prst="parallelogram">
            <a:avLst>
              <a:gd name="adj" fmla="val 103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52143" y="3944151"/>
            <a:ext cx="3854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谓词对主目有类型上的要求，每当该主目可适用的谓词所要求的类型与已出现过的两两不相容时，该类型相当于给该主目增加了一个维度。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5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2.10 </a:t>
            </a:r>
            <a:r>
              <a:rPr lang="zh-CN" altLang="en-US" dirty="0"/>
              <a:t>点类型的思想下看对象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多维的个体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455524" y="3832261"/>
            <a:ext cx="4921321" cy="3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4931595" y="2028655"/>
            <a:ext cx="41097" cy="3945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立方体 9"/>
          <p:cNvSpPr/>
          <p:nvPr/>
        </p:nvSpPr>
        <p:spPr>
          <a:xfrm>
            <a:off x="4952144" y="2743200"/>
            <a:ext cx="1109609" cy="110960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277456" y="2182766"/>
            <a:ext cx="3123344" cy="35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952143" y="3944151"/>
            <a:ext cx="3854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人类通过语言来思考。语言如果对同一个主目有着越多的可适用的类型要求不相容的谓词，那么这个语言的使用者对个体的认识就越广阔。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4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目录（本次报告的简介）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，涉及的学者与著作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，点类型（引入的原因，回应他人反驳的手段之一，相关的原则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组合原则，点类型的性质等等）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，量化类型（引入的原因，此类型的性质，我的工作等等）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，新类型带来的副作用以及回应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5</a:t>
            </a:r>
            <a:r>
              <a:rPr lang="zh-CN" altLang="en-US" dirty="0" smtClean="0"/>
              <a:t>，总结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64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2.11 </a:t>
            </a:r>
            <a:r>
              <a:rPr lang="zh-CN" altLang="en-US" dirty="0"/>
              <a:t>点类型</a:t>
            </a:r>
            <a:r>
              <a:rPr lang="zh-CN" altLang="en-US" dirty="0" smtClean="0"/>
              <a:t>的合理之处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简评：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脱离语言的使用而谈论个体是什么，是没有意义的。个体存在于那些适用于它的谓词所要求的类型形成的空间中。在这个意义上，“语言是存在的家”。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认为</a:t>
            </a:r>
            <a:r>
              <a:rPr lang="zh-CN" altLang="zh-CN" dirty="0"/>
              <a:t>个体是多类型的复合体的观点有一定的道理。抛开语言的处理中所遇到的类型冲突的例子，从理论影响、成熟度上看，心物二元论可谓是对它最大的支持；甚至在自然科学中也能找到例子：微观世界的波粒二象性。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09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 </a:t>
            </a:r>
            <a:r>
              <a:rPr lang="zh-CN" altLang="en-US" dirty="0" smtClean="0"/>
              <a:t>为什么需要量化类型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量化类型</a:t>
            </a:r>
            <a:r>
              <a:rPr lang="en-US" altLang="zh-CN" dirty="0"/>
              <a:t>Quantificational </a:t>
            </a:r>
            <a:r>
              <a:rPr lang="en-US" altLang="zh-CN" dirty="0" smtClean="0"/>
              <a:t>Type</a:t>
            </a:r>
          </a:p>
          <a:p>
            <a:pPr lvl="1"/>
            <a:r>
              <a:rPr lang="zh-CN" altLang="en-US" dirty="0" smtClean="0"/>
              <a:t>引入的原因：一阶性质的处理会遭遇另一类类型不匹配的难题（限定词与通名的搭配）。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一阶性质（简单谓词、通名）的类型：</a:t>
            </a:r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  <a:r>
              <a:rPr lang="zh-CN" altLang="en-US" dirty="0" smtClean="0"/>
              <a:t>，是</a:t>
            </a:r>
            <a:r>
              <a:rPr lang="en-US" altLang="zh-CN" dirty="0" smtClean="0"/>
              <a:t>ENTITY</a:t>
            </a:r>
            <a:r>
              <a:rPr lang="zh-CN" altLang="en-US" dirty="0" smtClean="0"/>
              <a:t>的某个子类，</a:t>
            </a:r>
            <a:r>
              <a:rPr lang="en-US" altLang="zh-CN" dirty="0"/>
              <a:t> </a:t>
            </a:r>
            <a:r>
              <a:rPr lang="zh-CN" altLang="en-US" dirty="0" smtClean="0"/>
              <a:t>是真值类型。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原有的处理               无法精细地表现出谓词在类型上的要求。但是能与限定词（</a:t>
            </a:r>
            <a:r>
              <a:rPr lang="en-US" altLang="zh-CN" dirty="0" smtClean="0"/>
              <a:t>a, the, my, your, every, either</a:t>
            </a:r>
            <a:r>
              <a:rPr lang="zh-CN" altLang="en-US" dirty="0" smtClean="0"/>
              <a:t>等等）搭配（其类型为                                         ）。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子类关系的性质：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           </a:t>
            </a:r>
            <a:r>
              <a:rPr lang="zh-CN" altLang="en-US" dirty="0" smtClean="0"/>
              <a:t>是            的子类，而非相反，所以限定词与通名无法搭配，像</a:t>
            </a:r>
            <a:r>
              <a:rPr lang="en-US" altLang="zh-CN" dirty="0" smtClean="0"/>
              <a:t>a dog</a:t>
            </a:r>
            <a:r>
              <a:rPr lang="zh-CN" altLang="en-US" dirty="0" smtClean="0"/>
              <a:t>之类的词就会没有类型。</a:t>
            </a:r>
            <a:endParaRPr lang="en-US" altLang="zh-CN" dirty="0" smtClean="0"/>
          </a:p>
          <a:p>
            <a:pPr lvl="2"/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04792"/>
              </p:ext>
            </p:extLst>
          </p:nvPr>
        </p:nvGraphicFramePr>
        <p:xfrm>
          <a:off x="6467302" y="3025833"/>
          <a:ext cx="889995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3" imgW="368140" imgH="152334" progId="Equation.DSMT4">
                  <p:embed/>
                </p:oleObj>
              </mc:Choice>
              <mc:Fallback>
                <p:oleObj name="Equation" r:id="rId3" imgW="368140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302" y="3025833"/>
                        <a:ext cx="889995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737878"/>
              </p:ext>
            </p:extLst>
          </p:nvPr>
        </p:nvGraphicFramePr>
        <p:xfrm>
          <a:off x="2975960" y="3702035"/>
          <a:ext cx="912818" cy="3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5" imgW="380835" imgH="152334" progId="Equation.DSMT4">
                  <p:embed/>
                </p:oleObj>
              </mc:Choice>
              <mc:Fallback>
                <p:oleObj name="Equation" r:id="rId5" imgW="380835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960" y="3702035"/>
                        <a:ext cx="912818" cy="365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96529"/>
              </p:ext>
            </p:extLst>
          </p:nvPr>
        </p:nvGraphicFramePr>
        <p:xfrm>
          <a:off x="5237019" y="4418835"/>
          <a:ext cx="2764525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7" imgW="1511300" imgH="203200" progId="Equation.DSMT4">
                  <p:embed/>
                </p:oleObj>
              </mc:Choice>
              <mc:Fallback>
                <p:oleObj name="Equation" r:id="rId7" imgW="15113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019" y="4418835"/>
                        <a:ext cx="2764525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/>
          <p:nvPr/>
        </p:nvPicPr>
        <p:blipFill rotWithShape="1">
          <a:blip r:embed="rId9"/>
          <a:srcRect l="2078" t="10597" r="42823" b="80776"/>
          <a:stretch/>
        </p:blipFill>
        <p:spPr bwMode="auto">
          <a:xfrm>
            <a:off x="3789028" y="4777943"/>
            <a:ext cx="4626572" cy="456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25689"/>
              </p:ext>
            </p:extLst>
          </p:nvPr>
        </p:nvGraphicFramePr>
        <p:xfrm>
          <a:off x="1366062" y="5178171"/>
          <a:ext cx="912818" cy="3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10" imgW="380835" imgH="152334" progId="Equation.DSMT4">
                  <p:embed/>
                </p:oleObj>
              </mc:Choice>
              <mc:Fallback>
                <p:oleObj name="Equation" r:id="rId10" imgW="380835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062" y="5178171"/>
                        <a:ext cx="912818" cy="365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28340"/>
              </p:ext>
            </p:extLst>
          </p:nvPr>
        </p:nvGraphicFramePr>
        <p:xfrm>
          <a:off x="2505232" y="5167619"/>
          <a:ext cx="889995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11" imgW="368140" imgH="152334" progId="Equation.DSMT4">
                  <p:embed/>
                </p:oleObj>
              </mc:Choice>
              <mc:Fallback>
                <p:oleObj name="Equation" r:id="rId11" imgW="368140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232" y="5167619"/>
                        <a:ext cx="889995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63074"/>
              </p:ext>
            </p:extLst>
          </p:nvPr>
        </p:nvGraphicFramePr>
        <p:xfrm>
          <a:off x="7513003" y="3105063"/>
          <a:ext cx="2460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12" imgW="101520" imgH="114120" progId="Equation.DSMT4">
                  <p:embed/>
                </p:oleObj>
              </mc:Choice>
              <mc:Fallback>
                <p:oleObj name="Equation" r:id="rId12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003" y="3105063"/>
                        <a:ext cx="246062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57593"/>
              </p:ext>
            </p:extLst>
          </p:nvPr>
        </p:nvGraphicFramePr>
        <p:xfrm>
          <a:off x="8020082" y="3105063"/>
          <a:ext cx="2428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14" imgW="101520" imgH="114120" progId="Equation.DSMT4">
                  <p:embed/>
                </p:oleObj>
              </mc:Choice>
              <mc:Fallback>
                <p:oleObj name="Equation" r:id="rId14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82" y="3105063"/>
                        <a:ext cx="242887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23909"/>
              </p:ext>
            </p:extLst>
          </p:nvPr>
        </p:nvGraphicFramePr>
        <p:xfrm>
          <a:off x="3938653" y="3390959"/>
          <a:ext cx="2428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6" imgW="101520" imgH="114120" progId="Equation.DSMT4">
                  <p:embed/>
                </p:oleObj>
              </mc:Choice>
              <mc:Fallback>
                <p:oleObj name="Equation" r:id="rId16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653" y="3390959"/>
                        <a:ext cx="242887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93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量化类型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要解决这个问题，就要</a:t>
            </a:r>
            <a:r>
              <a:rPr lang="zh-CN" altLang="zh-CN" dirty="0" smtClean="0"/>
              <a:t>找到</a:t>
            </a:r>
            <a:r>
              <a:rPr lang="zh-CN" altLang="zh-CN" dirty="0"/>
              <a:t>另一种</a:t>
            </a:r>
            <a:r>
              <a:rPr lang="zh-CN" altLang="zh-CN" dirty="0" smtClean="0"/>
              <a:t>表示</a:t>
            </a:r>
            <a:r>
              <a:rPr lang="zh-CN" altLang="en-US" dirty="0" smtClean="0"/>
              <a:t>一阶性质的</a:t>
            </a:r>
            <a:r>
              <a:rPr lang="zh-CN" altLang="zh-CN" dirty="0" smtClean="0"/>
              <a:t>方式</a:t>
            </a:r>
            <a:r>
              <a:rPr lang="zh-CN" altLang="zh-CN" dirty="0"/>
              <a:t>，这个方式要满足保序性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量化类型的定义</a:t>
            </a:r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7" name="图片 16"/>
          <p:cNvPicPr/>
          <p:nvPr/>
        </p:nvPicPr>
        <p:blipFill rotWithShape="1">
          <a:blip r:embed="rId2"/>
          <a:srcRect l="770" t="17785" r="2297" b="64427"/>
          <a:stretch/>
        </p:blipFill>
        <p:spPr bwMode="auto">
          <a:xfrm>
            <a:off x="1248167" y="2936240"/>
            <a:ext cx="6647665" cy="762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图片 17"/>
          <p:cNvPicPr/>
          <p:nvPr/>
        </p:nvPicPr>
        <p:blipFill rotWithShape="1">
          <a:blip r:embed="rId3"/>
          <a:srcRect l="1525" t="39695" r="2145" b="33258"/>
          <a:stretch/>
        </p:blipFill>
        <p:spPr bwMode="auto">
          <a:xfrm>
            <a:off x="988087" y="4358169"/>
            <a:ext cx="6606312" cy="1159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8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量化类型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例：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420" t="9398" r="1640" b="30755"/>
          <a:stretch/>
        </p:blipFill>
        <p:spPr bwMode="auto">
          <a:xfrm>
            <a:off x="811528" y="2462179"/>
            <a:ext cx="8060070" cy="3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0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量化类型的性质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量化类型的性质：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5337" t="8834" r="4718" b="55080"/>
          <a:stretch/>
        </p:blipFill>
        <p:spPr bwMode="auto">
          <a:xfrm>
            <a:off x="1039349" y="2552324"/>
            <a:ext cx="7402114" cy="1856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8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7115"/>
            <a:ext cx="7886700" cy="1325563"/>
          </a:xfrm>
        </p:spPr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量化类型的性质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150" y="996987"/>
            <a:ext cx="7886700" cy="5861013"/>
          </a:xfrm>
        </p:spPr>
        <p:txBody>
          <a:bodyPr>
            <a:normAutofit/>
          </a:bodyPr>
          <a:lstStyle/>
          <a:p>
            <a:r>
              <a:rPr lang="en-US" altLang="zh-CN" dirty="0"/>
              <a:t>Nicholas</a:t>
            </a:r>
            <a:r>
              <a:rPr lang="zh-CN" altLang="en-US" dirty="0"/>
              <a:t>对量化类型给的规则：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zh-CN" dirty="0" smtClean="0"/>
              <a:t>导致</a:t>
            </a:r>
            <a:r>
              <a:rPr lang="zh-CN" altLang="zh-CN" dirty="0"/>
              <a:t>悖论的原因</a:t>
            </a:r>
            <a:r>
              <a:rPr lang="zh-CN" altLang="zh-CN" dirty="0" smtClean="0"/>
              <a:t>在于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可以</a:t>
            </a:r>
            <a:r>
              <a:rPr lang="zh-CN" altLang="zh-CN" dirty="0"/>
              <a:t>有某个很小的</a:t>
            </a:r>
            <a:r>
              <a:rPr lang="zh-CN" altLang="zh-CN" dirty="0" smtClean="0"/>
              <a:t>子类型</a:t>
            </a:r>
            <a:r>
              <a:rPr lang="en-US" altLang="zh-CN" dirty="0" smtClean="0"/>
              <a:t> </a:t>
            </a:r>
            <a:r>
              <a:rPr lang="zh-CN" altLang="zh-CN" dirty="0" smtClean="0"/>
              <a:t>，</a:t>
            </a:r>
            <a:r>
              <a:rPr lang="zh-CN" altLang="zh-CN" dirty="0"/>
              <a:t>这样相应</a:t>
            </a:r>
            <a:r>
              <a:rPr lang="zh-CN" altLang="zh-CN" dirty="0" smtClean="0"/>
              <a:t>的</a:t>
            </a:r>
            <a:r>
              <a:rPr lang="en-US" altLang="zh-CN" dirty="0" smtClean="0"/>
              <a:t>         </a:t>
            </a:r>
            <a:r>
              <a:rPr lang="zh-CN" altLang="zh-CN" dirty="0" smtClean="0"/>
              <a:t>就</a:t>
            </a:r>
            <a:r>
              <a:rPr lang="zh-CN" altLang="zh-CN" dirty="0"/>
              <a:t>会变得很大，以至于超出了</a:t>
            </a:r>
            <a:r>
              <a:rPr lang="en-US" altLang="zh-CN" dirty="0"/>
              <a:t>B</a:t>
            </a:r>
            <a:r>
              <a:rPr lang="zh-CN" altLang="zh-CN" dirty="0" smtClean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3"/>
          <a:srcRect l="1597" t="9976" r="1713" b="16992"/>
          <a:stretch/>
        </p:blipFill>
        <p:spPr bwMode="auto">
          <a:xfrm>
            <a:off x="558150" y="1398092"/>
            <a:ext cx="7957200" cy="375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59050"/>
              </p:ext>
            </p:extLst>
          </p:nvPr>
        </p:nvGraphicFramePr>
        <p:xfrm>
          <a:off x="4003773" y="5683678"/>
          <a:ext cx="374436" cy="34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3773" y="5683678"/>
                        <a:ext cx="374436" cy="34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216924"/>
              </p:ext>
            </p:extLst>
          </p:nvPr>
        </p:nvGraphicFramePr>
        <p:xfrm>
          <a:off x="8219526" y="5692894"/>
          <a:ext cx="225324" cy="29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9526" y="5692894"/>
                        <a:ext cx="225324" cy="292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73095"/>
              </p:ext>
            </p:extLst>
          </p:nvPr>
        </p:nvGraphicFramePr>
        <p:xfrm>
          <a:off x="2627748" y="6057848"/>
          <a:ext cx="7207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7748" y="6057848"/>
                        <a:ext cx="7207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量化类型的性质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我所证明的：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 smtClean="0"/>
              <a:t>补救</a:t>
            </a:r>
            <a:r>
              <a:rPr lang="zh-CN" altLang="zh-CN" dirty="0"/>
              <a:t>的方式也很简单</a:t>
            </a:r>
            <a:r>
              <a:rPr lang="en-US" altLang="zh-CN" dirty="0"/>
              <a:t>——</a:t>
            </a:r>
            <a:r>
              <a:rPr lang="zh-CN" altLang="zh-CN" dirty="0" smtClean="0"/>
              <a:t>限制</a:t>
            </a:r>
            <a:r>
              <a:rPr lang="zh-CN" altLang="en-US" dirty="0" smtClean="0"/>
              <a:t>子类型的</a:t>
            </a:r>
            <a:r>
              <a:rPr lang="zh-CN" altLang="zh-CN" dirty="0" smtClean="0"/>
              <a:t>分支</a:t>
            </a:r>
            <a:r>
              <a:rPr lang="zh-CN" altLang="zh-CN" dirty="0"/>
              <a:t>。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3"/>
          <a:srcRect l="1688" t="10039" r="3462" b="69561"/>
          <a:stretch/>
        </p:blipFill>
        <p:spPr bwMode="auto">
          <a:xfrm>
            <a:off x="709574" y="2482173"/>
            <a:ext cx="7805776" cy="1049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1140431" y="4438436"/>
            <a:ext cx="2085654" cy="3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154166" y="3832260"/>
            <a:ext cx="1941816" cy="606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44880"/>
              </p:ext>
            </p:extLst>
          </p:nvPr>
        </p:nvGraphicFramePr>
        <p:xfrm>
          <a:off x="1140430" y="4118145"/>
          <a:ext cx="349407" cy="32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0430" y="4118145"/>
                        <a:ext cx="349407" cy="320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27943"/>
              </p:ext>
            </p:extLst>
          </p:nvPr>
        </p:nvGraphicFramePr>
        <p:xfrm>
          <a:off x="2876550" y="4044950"/>
          <a:ext cx="349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152280" imgH="203040" progId="Equation.DSMT4">
                  <p:embed/>
                </p:oleObj>
              </mc:Choice>
              <mc:Fallback>
                <p:oleObj name="Equation" r:id="rId6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6550" y="4044950"/>
                        <a:ext cx="349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90995"/>
              </p:ext>
            </p:extLst>
          </p:nvPr>
        </p:nvGraphicFramePr>
        <p:xfrm>
          <a:off x="5081498" y="3928438"/>
          <a:ext cx="2921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1498" y="3928438"/>
                        <a:ext cx="29210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0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量化类型的性质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修改后的量化膨胀规则：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zh-CN" altLang="en-US" dirty="0" smtClean="0"/>
              <a:t>简评：这种避免矛盾的做法，代价是限制了量化类型的存在，因为很多时候限制条件并不满足。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2"/>
          <a:srcRect l="9147" t="35633" r="17904" b="42892"/>
          <a:stretch/>
        </p:blipFill>
        <p:spPr bwMode="auto">
          <a:xfrm>
            <a:off x="1220095" y="2438624"/>
            <a:ext cx="6703809" cy="1233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8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量化类型的性质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此外我还证明的结论是</a:t>
            </a:r>
            <a:r>
              <a:rPr lang="zh-CN" altLang="zh-CN" dirty="0" smtClean="0"/>
              <a:t>：类型</a:t>
            </a:r>
            <a:r>
              <a:rPr lang="zh-CN" altLang="zh-CN" dirty="0"/>
              <a:t>组合逻辑中，一阶性质的量化类型，在子类关系下所形成的结构是严格分叉的。</a:t>
            </a:r>
            <a:endParaRPr lang="zh-CN" altLang="en-US" dirty="0"/>
          </a:p>
        </p:txBody>
      </p:sp>
      <p:grpSp>
        <p:nvGrpSpPr>
          <p:cNvPr id="4" name="画布 10"/>
          <p:cNvGrpSpPr/>
          <p:nvPr/>
        </p:nvGrpSpPr>
        <p:grpSpPr>
          <a:xfrm>
            <a:off x="2197895" y="3064034"/>
            <a:ext cx="1748155" cy="1874520"/>
            <a:chOff x="0" y="0"/>
            <a:chExt cx="1748155" cy="187452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748155" cy="1874520"/>
            </a:xfrm>
            <a:prstGeom prst="rect">
              <a:avLst/>
            </a:prstGeom>
          </p:spPr>
        </p:sp>
        <p:grpSp>
          <p:nvGrpSpPr>
            <p:cNvPr id="6" name="组合 5"/>
            <p:cNvGrpSpPr/>
            <p:nvPr/>
          </p:nvGrpSpPr>
          <p:grpSpPr>
            <a:xfrm>
              <a:off x="68867" y="76518"/>
              <a:ext cx="1465336" cy="1599244"/>
              <a:chOff x="68867" y="76518"/>
              <a:chExt cx="1465336" cy="159924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925714" y="76518"/>
                <a:ext cx="401888" cy="5318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327602" y="608324"/>
                <a:ext cx="0" cy="543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68867" y="1147978"/>
                <a:ext cx="126256" cy="497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95123" y="1147978"/>
                <a:ext cx="126257" cy="523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975244" y="1147978"/>
                <a:ext cx="0" cy="4703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1163087" y="1151804"/>
                <a:ext cx="164515" cy="497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327602" y="1151804"/>
                <a:ext cx="206601" cy="523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585845" y="76698"/>
                <a:ext cx="344170" cy="512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85845" y="589143"/>
                <a:ext cx="393700" cy="562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99130" y="589778"/>
                <a:ext cx="386080" cy="562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85210" y="589778"/>
                <a:ext cx="0" cy="562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画布 28"/>
          <p:cNvGrpSpPr/>
          <p:nvPr/>
        </p:nvGrpSpPr>
        <p:grpSpPr>
          <a:xfrm>
            <a:off x="4200293" y="3064034"/>
            <a:ext cx="1748155" cy="1874520"/>
            <a:chOff x="0" y="0"/>
            <a:chExt cx="1748155" cy="1874520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1748155" cy="1874520"/>
            </a:xfrm>
            <a:prstGeom prst="rect">
              <a:avLst/>
            </a:prstGeom>
          </p:spPr>
        </p:sp>
        <p:grpSp>
          <p:nvGrpSpPr>
            <p:cNvPr id="20" name="组合 19"/>
            <p:cNvGrpSpPr/>
            <p:nvPr/>
          </p:nvGrpSpPr>
          <p:grpSpPr>
            <a:xfrm>
              <a:off x="68867" y="80516"/>
              <a:ext cx="1465336" cy="1595246"/>
              <a:chOff x="68867" y="80516"/>
              <a:chExt cx="1465336" cy="1595246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68867" y="1151804"/>
                <a:ext cx="126256" cy="497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95123" y="1151804"/>
                <a:ext cx="126257" cy="523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63087" y="1151804"/>
                <a:ext cx="164515" cy="497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327602" y="1151804"/>
                <a:ext cx="206601" cy="523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578193" y="80524"/>
                <a:ext cx="344170" cy="5124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1478" y="593604"/>
                <a:ext cx="386080" cy="562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77558" y="593604"/>
                <a:ext cx="0" cy="562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922363" y="80516"/>
                <a:ext cx="405239" cy="10749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77558" y="593544"/>
                <a:ext cx="397686" cy="10284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 </a:t>
            </a:r>
            <a:r>
              <a:rPr lang="zh-CN" altLang="en-US" dirty="0" smtClean="0"/>
              <a:t>使用量化类型解决问题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假如一阶性质用这种方式来处理，此时限定词的类型</a:t>
            </a:r>
            <a:r>
              <a:rPr lang="zh-CN" altLang="zh-CN" dirty="0" smtClean="0"/>
              <a:t>是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一个具有          类型的通名，由于同时也是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的子类型，其类型就能成功搭配下去。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6343"/>
              </p:ext>
            </p:extLst>
          </p:nvPr>
        </p:nvGraphicFramePr>
        <p:xfrm>
          <a:off x="1941816" y="2599362"/>
          <a:ext cx="4451060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3" imgW="2438400" imgH="203200" progId="Equation.DSMT4">
                  <p:embed/>
                </p:oleObj>
              </mc:Choice>
              <mc:Fallback>
                <p:oleObj name="Equation" r:id="rId3" imgW="24384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16" y="2599362"/>
                        <a:ext cx="4451060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02465"/>
              </p:ext>
            </p:extLst>
          </p:nvPr>
        </p:nvGraphicFramePr>
        <p:xfrm>
          <a:off x="2291136" y="3277456"/>
          <a:ext cx="912815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5" imgW="380835" imgH="152334" progId="Equation.DSMT4">
                  <p:embed/>
                </p:oleObj>
              </mc:Choice>
              <mc:Fallback>
                <p:oleObj name="Equation" r:id="rId5" imgW="380835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136" y="3277456"/>
                        <a:ext cx="912815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82737"/>
              </p:ext>
            </p:extLst>
          </p:nvPr>
        </p:nvGraphicFramePr>
        <p:xfrm>
          <a:off x="7397393" y="3268555"/>
          <a:ext cx="1582213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7" imgW="863225" imgH="203112" progId="Equation.DSMT4">
                  <p:embed/>
                </p:oleObj>
              </mc:Choice>
              <mc:Fallback>
                <p:oleObj name="Equation" r:id="rId7" imgW="86322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393" y="3268555"/>
                        <a:ext cx="1582213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82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涉及的学者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93" y="1319143"/>
            <a:ext cx="2184257" cy="2986288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28650" y="1454079"/>
            <a:ext cx="5494748" cy="30854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Nicholas </a:t>
            </a:r>
            <a:r>
              <a:rPr lang="en-US" altLang="zh-CN" b="1" dirty="0"/>
              <a:t>Michael Asher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dirty="0" err="1" smtClean="0"/>
              <a:t>Institut</a:t>
            </a:r>
            <a:r>
              <a:rPr lang="en-US" altLang="zh-CN" dirty="0" smtClean="0"/>
              <a:t> </a:t>
            </a:r>
            <a:r>
              <a:rPr lang="en-US" altLang="zh-CN" dirty="0"/>
              <a:t>en </a:t>
            </a:r>
            <a:r>
              <a:rPr lang="en-US" altLang="zh-CN" dirty="0" err="1"/>
              <a:t>Informatique</a:t>
            </a:r>
            <a:r>
              <a:rPr lang="en-US" altLang="zh-CN" dirty="0"/>
              <a:t> de Toulouse (IRIT), 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dirty="0" err="1"/>
              <a:t>Université</a:t>
            </a:r>
            <a:r>
              <a:rPr lang="en-US" altLang="zh-CN" dirty="0"/>
              <a:t> Paul </a:t>
            </a:r>
            <a:r>
              <a:rPr lang="en-US" altLang="zh-CN" dirty="0" smtClean="0"/>
              <a:t>Sabatier, France</a:t>
            </a:r>
            <a:endParaRPr lang="zh-CN" altLang="zh-CN" dirty="0" smtClean="0"/>
          </a:p>
          <a:p>
            <a:pPr marL="0" indent="0">
              <a:buNone/>
            </a:pPr>
            <a:r>
              <a:rPr lang="zh-CN" altLang="en-US" dirty="0" smtClean="0"/>
              <a:t>工作经历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err="1" smtClean="0"/>
              <a:t>Directeur</a:t>
            </a:r>
            <a:r>
              <a:rPr lang="en-US" altLang="zh-CN" dirty="0" smtClean="0"/>
              <a:t> </a:t>
            </a:r>
            <a:r>
              <a:rPr lang="en-US" altLang="zh-CN" dirty="0"/>
              <a:t>de </a:t>
            </a:r>
            <a:r>
              <a:rPr lang="en-US" altLang="zh-CN" dirty="0" err="1"/>
              <a:t>Recherche</a:t>
            </a:r>
            <a:r>
              <a:rPr lang="en-US" altLang="zh-CN" dirty="0"/>
              <a:t>, CNRS, </a:t>
            </a:r>
            <a:r>
              <a:rPr lang="en-US" altLang="zh-CN" dirty="0" err="1"/>
              <a:t>Laboratoire</a:t>
            </a:r>
            <a:r>
              <a:rPr lang="en-US" altLang="zh-CN" dirty="0"/>
              <a:t> IRIT 2006-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dirty="0" smtClean="0"/>
              <a:t>Professor</a:t>
            </a:r>
            <a:r>
              <a:rPr lang="en-US" altLang="zh-CN" dirty="0"/>
              <a:t>, Department of Linguistics, The University of Texas at Austin, 1997-2006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dirty="0" smtClean="0"/>
              <a:t>Professor</a:t>
            </a:r>
            <a:r>
              <a:rPr lang="en-US" altLang="zh-CN" dirty="0"/>
              <a:t>, Department of Philosophy, The University of Texas at Austin, 1992-2006</a:t>
            </a:r>
            <a:endParaRPr lang="zh-CN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28650" y="441315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其研究兴趣早期是篇章理论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分段式篇章理论（</a:t>
            </a:r>
            <a:r>
              <a:rPr lang="en-US" altLang="zh-CN" dirty="0" smtClean="0"/>
              <a:t>DRT/SDRT</a:t>
            </a:r>
            <a:r>
              <a:rPr lang="zh-CN" altLang="en-US" dirty="0" smtClean="0"/>
              <a:t>），后来转向语言学与逻辑哲学。我在图卢兹的那段时间，他正在和计算机学方面的人研究分布式语义学（</a:t>
            </a:r>
            <a:r>
              <a:rPr lang="en-US" altLang="zh-CN" dirty="0" smtClean="0"/>
              <a:t>distributive semantics</a:t>
            </a:r>
            <a:r>
              <a:rPr lang="zh-CN" altLang="en-US" dirty="0" smtClean="0"/>
              <a:t>，此术语或许有其他用法，我参加讨论时所了解到的是，这种语义把词语的意义看作是在一系列文档中的分布频率），另外也在研究类型论（与英国伦敦大学皇家霍洛维学院的罗朝晖分别用不同的类型论处理</a:t>
            </a:r>
            <a:r>
              <a:rPr lang="en-US" altLang="zh-CN" dirty="0" smtClean="0"/>
              <a:t>coercion</a:t>
            </a:r>
            <a:r>
              <a:rPr lang="zh-CN" altLang="en-US" dirty="0" smtClean="0"/>
              <a:t>现象）。</a:t>
            </a:r>
            <a:endParaRPr lang="en-US" altLang="zh-CN" dirty="0" smtClean="0"/>
          </a:p>
          <a:p>
            <a:r>
              <a:rPr lang="zh-CN" altLang="en-US" dirty="0" smtClean="0"/>
              <a:t>主页是 </a:t>
            </a:r>
            <a:r>
              <a:rPr lang="en-US" altLang="zh-CN" u="sng" dirty="0" smtClean="0">
                <a:hlinkClick r:id="rId3"/>
              </a:rPr>
              <a:t>http</a:t>
            </a:r>
            <a:r>
              <a:rPr lang="en-US" altLang="zh-CN" u="sng" dirty="0">
                <a:hlinkClick r:id="rId3"/>
              </a:rPr>
              <a:t>://www.irit.fr/~Nicholas.Asher/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4.1 </a:t>
            </a:r>
            <a:r>
              <a:rPr lang="zh-CN" altLang="en-US" dirty="0" smtClean="0"/>
              <a:t>副作用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引入新类型带来的副作用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与直觉主义命题逻辑（的蕴涵式片段）中某些定理的对应性。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（引入之前）凡是可具有类型的闭项，其类型可以翻译为直觉主义逻辑的定理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一个项是否具有类型是可判定的。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闭项未必可以具有类型，例如罗素悖论的自指项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证明简述：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64771"/>
              </p:ext>
            </p:extLst>
          </p:nvPr>
        </p:nvGraphicFramePr>
        <p:xfrm>
          <a:off x="7233007" y="3739793"/>
          <a:ext cx="851961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007" y="3739793"/>
                        <a:ext cx="851961" cy="365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 rotWithShape="1">
          <a:blip r:embed="rId5"/>
          <a:srcRect l="3478" t="8556" r="4128" b="50332"/>
          <a:stretch/>
        </p:blipFill>
        <p:spPr bwMode="auto">
          <a:xfrm>
            <a:off x="2392673" y="4405910"/>
            <a:ext cx="5702742" cy="158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4.1 </a:t>
            </a:r>
            <a:r>
              <a:rPr lang="zh-CN" altLang="en-US" dirty="0"/>
              <a:t>副作用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23590" t="18921" r="25122" b="13614"/>
          <a:stretch/>
        </p:blipFill>
        <p:spPr bwMode="auto">
          <a:xfrm>
            <a:off x="1231742" y="1478249"/>
            <a:ext cx="6331196" cy="5205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6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4.1 </a:t>
            </a:r>
            <a:r>
              <a:rPr lang="zh-CN" altLang="en-US" dirty="0"/>
              <a:t>副作用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保持和逻辑定理</a:t>
            </a:r>
            <a:r>
              <a:rPr lang="zh-CN" altLang="en-US" dirty="0" smtClean="0"/>
              <a:t>对应</a:t>
            </a:r>
            <a:r>
              <a:rPr lang="zh-CN" altLang="zh-CN" dirty="0" smtClean="0"/>
              <a:t>的难点</a:t>
            </a:r>
            <a:r>
              <a:rPr lang="zh-CN" altLang="zh-CN" dirty="0"/>
              <a:t>：</a:t>
            </a:r>
          </a:p>
          <a:p>
            <a:pPr lvl="1"/>
            <a:r>
              <a:rPr lang="zh-CN" altLang="zh-CN" dirty="0" smtClean="0"/>
              <a:t>原来</a:t>
            </a:r>
            <a:r>
              <a:rPr lang="zh-CN" altLang="zh-CN" dirty="0"/>
              <a:t>类型论中的对应并没涉及到子类关系。</a:t>
            </a:r>
          </a:p>
          <a:p>
            <a:pPr lvl="1"/>
            <a:r>
              <a:rPr lang="zh-CN" altLang="zh-CN" dirty="0" smtClean="0"/>
              <a:t>未必</a:t>
            </a:r>
            <a:r>
              <a:rPr lang="zh-CN" altLang="zh-CN" dirty="0"/>
              <a:t>有对应的公式</a:t>
            </a:r>
            <a:r>
              <a:rPr lang="zh-CN" altLang="zh-CN" dirty="0" smtClean="0"/>
              <a:t>。无穷长</a:t>
            </a:r>
            <a:r>
              <a:rPr lang="zh-CN" altLang="en-US" dirty="0" smtClean="0"/>
              <a:t>的公式。或</a:t>
            </a:r>
            <a:r>
              <a:rPr lang="zh-CN" altLang="zh-CN" dirty="0" smtClean="0"/>
              <a:t>只能</a:t>
            </a:r>
            <a:r>
              <a:rPr lang="zh-CN" altLang="zh-CN" dirty="0"/>
              <a:t>就其自身看作是一个命题变元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未必</a:t>
            </a:r>
            <a:r>
              <a:rPr lang="zh-CN" altLang="zh-CN" dirty="0"/>
              <a:t>能称作一个</a:t>
            </a:r>
            <a:r>
              <a:rPr lang="zh-CN" altLang="zh-CN" dirty="0" smtClean="0"/>
              <a:t>逻辑系统</a:t>
            </a:r>
            <a:r>
              <a:rPr lang="zh-CN" altLang="en-US" dirty="0"/>
              <a:t>：</a:t>
            </a:r>
            <a:r>
              <a:rPr lang="zh-CN" altLang="en-US" dirty="0" smtClean="0"/>
              <a:t>缺少</a:t>
            </a:r>
            <a:r>
              <a:rPr lang="zh-CN" altLang="zh-CN" dirty="0" smtClean="0"/>
              <a:t>相应</a:t>
            </a:r>
            <a:r>
              <a:rPr lang="zh-CN" altLang="zh-CN" dirty="0"/>
              <a:t>的引入或消去</a:t>
            </a:r>
            <a:r>
              <a:rPr lang="zh-CN" altLang="zh-CN" dirty="0" smtClean="0"/>
              <a:t>规则</a:t>
            </a:r>
            <a:r>
              <a:rPr lang="zh-CN" altLang="en-US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35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 </a:t>
            </a:r>
            <a:r>
              <a:rPr lang="zh-CN" altLang="en-US" dirty="0" smtClean="0"/>
              <a:t>从另一个立场看这些问题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问题的重要性取决于研究者的立场：</a:t>
            </a:r>
            <a:endParaRPr lang="en-US" altLang="zh-CN" dirty="0" smtClean="0"/>
          </a:p>
          <a:p>
            <a:pPr lvl="1"/>
            <a:r>
              <a:rPr lang="zh-CN" altLang="zh-CN" dirty="0"/>
              <a:t>量化</a:t>
            </a:r>
            <a:r>
              <a:rPr lang="zh-CN" altLang="zh-CN" dirty="0" smtClean="0"/>
              <a:t>类型</a:t>
            </a:r>
            <a:r>
              <a:rPr lang="zh-CN" altLang="en-US" dirty="0" smtClean="0"/>
              <a:t>对应成直觉主义逻辑定理时，</a:t>
            </a:r>
            <a:r>
              <a:rPr lang="zh-CN" altLang="zh-CN" dirty="0" smtClean="0"/>
              <a:t>可能</a:t>
            </a:r>
            <a:r>
              <a:rPr lang="zh-CN" altLang="zh-CN" dirty="0"/>
              <a:t>会出现无穷</a:t>
            </a:r>
            <a:r>
              <a:rPr lang="zh-CN" altLang="zh-CN" dirty="0" smtClean="0"/>
              <a:t>长</a:t>
            </a:r>
            <a:r>
              <a:rPr lang="zh-CN" altLang="en-US" dirty="0" smtClean="0"/>
              <a:t>公式。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Nicholas</a:t>
            </a:r>
            <a:r>
              <a:rPr lang="zh-CN" altLang="en-US" dirty="0" smtClean="0"/>
              <a:t>的回应：</a:t>
            </a:r>
            <a:r>
              <a:rPr lang="zh-CN" altLang="zh-CN" dirty="0"/>
              <a:t>在实际处理中，所给定的类型是有限多的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无完全性的系统：</a:t>
            </a:r>
            <a:endParaRPr lang="en-US" altLang="zh-CN" dirty="0" smtClean="0"/>
          </a:p>
          <a:p>
            <a:pPr lvl="2"/>
            <a:r>
              <a:rPr lang="en-US" altLang="zh-CN" dirty="0"/>
              <a:t>Nicholas</a:t>
            </a:r>
            <a:r>
              <a:rPr lang="zh-CN" altLang="en-US" dirty="0"/>
              <a:t>的回应</a:t>
            </a:r>
            <a:r>
              <a:rPr lang="zh-CN" altLang="en-US" dirty="0" smtClean="0"/>
              <a:t>：猜测没有完全性，但是有可靠性就足够了。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3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 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总结：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本次报告介绍了</a:t>
            </a:r>
            <a:r>
              <a:rPr lang="en-US" altLang="zh-CN" dirty="0" smtClean="0"/>
              <a:t>Nicholas Asher</a:t>
            </a:r>
            <a:r>
              <a:rPr lang="zh-CN" altLang="en-US" dirty="0" smtClean="0"/>
              <a:t>的类型组合逻辑与通常的类型论最大的不同：点类型与量化类型；以及它们被引入的缘由，对原有问题的解决。其中穿插提到我做的工作。并对类型组合逻辑简单地作了评价。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4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en-US" altLang="zh-CN" dirty="0" smtClean="0"/>
              <a:t> </a:t>
            </a:r>
            <a:r>
              <a:rPr lang="zh-CN" altLang="en-US" dirty="0" smtClean="0"/>
              <a:t>如果有兴趣，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，关于类型论，可以阅读</a:t>
            </a:r>
            <a:r>
              <a:rPr lang="en-US" altLang="zh-CN" dirty="0"/>
              <a:t>J. Roger </a:t>
            </a:r>
            <a:r>
              <a:rPr lang="en-US" altLang="zh-CN" dirty="0" err="1" smtClean="0"/>
              <a:t>Hindley</a:t>
            </a:r>
            <a:r>
              <a:rPr lang="en-US" altLang="zh-CN" dirty="0" smtClean="0"/>
              <a:t> (1997)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Basic Simple Type Theory, CUP. </a:t>
            </a:r>
            <a:r>
              <a:rPr lang="zh-CN" altLang="en-US" dirty="0" smtClean="0"/>
              <a:t>很好的（零基础）入门教材，关键习题均有答案，思想上也讲的很清楚。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，关于</a:t>
            </a:r>
            <a:r>
              <a:rPr lang="en-US" altLang="zh-CN" dirty="0" smtClean="0"/>
              <a:t>TCL</a:t>
            </a:r>
            <a:r>
              <a:rPr lang="zh-CN" altLang="en-US" dirty="0" smtClean="0"/>
              <a:t>，可以阅读</a:t>
            </a:r>
            <a:r>
              <a:rPr lang="en-US" altLang="zh-CN" dirty="0" smtClean="0"/>
              <a:t>Nicholas Asher (2011)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Lexical Meaning in Context, CUP. </a:t>
            </a:r>
            <a:r>
              <a:rPr lang="zh-CN" altLang="en-US" dirty="0" smtClean="0"/>
              <a:t>书中有翔实的语言学例子，</a:t>
            </a:r>
            <a:r>
              <a:rPr lang="en-US" altLang="zh-CN" dirty="0" smtClean="0"/>
              <a:t>NA</a:t>
            </a:r>
            <a:r>
              <a:rPr lang="zh-CN" altLang="en-US" dirty="0" smtClean="0"/>
              <a:t>所觉得合理的规则，至于模型（语义）部分，我认为代数语义即可，而不需要看他使用到的范畴论语义（</a:t>
            </a:r>
            <a:r>
              <a:rPr lang="en-US" altLang="zh-CN" dirty="0" smtClean="0"/>
              <a:t>NA</a:t>
            </a:r>
            <a:r>
              <a:rPr lang="zh-CN" altLang="en-US" dirty="0" smtClean="0"/>
              <a:t>的范畴论语义用于解决点类型的个体的计数问题，但实际上并不成功。反而不如代数语义简单。）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，关于组合原则，可以查看</a:t>
            </a:r>
            <a:r>
              <a:rPr lang="en-US" altLang="zh-CN" dirty="0" smtClean="0"/>
              <a:t>SEP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compositionality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funtionality</a:t>
            </a:r>
            <a:r>
              <a:rPr lang="zh-CN" altLang="en-US" dirty="0" smtClean="0"/>
              <a:t>条目</a:t>
            </a:r>
            <a:r>
              <a:rPr lang="zh-CN" altLang="en-US" dirty="0" smtClean="0"/>
              <a:t>。（其中列举了多种版本的组合原则，但我以为关键之处在于定义不同系统中的“意义”，而这是里面没提到的。）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05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报告结束，谢谢大家！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涉及的著作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5848558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此书提出了一种类型组合逻辑，</a:t>
            </a:r>
            <a:r>
              <a:rPr lang="en-US" altLang="zh-CN" dirty="0" smtClean="0"/>
              <a:t>Type Composition Logic</a:t>
            </a:r>
            <a:r>
              <a:rPr lang="zh-CN" altLang="en-US" dirty="0" smtClean="0"/>
              <a:t>，用以处理语言（主要是英语）中类型不匹配的现象。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Nicholas Asher</a:t>
            </a:r>
            <a:r>
              <a:rPr lang="zh-CN" altLang="en-US" dirty="0" smtClean="0"/>
              <a:t>著，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年剑桥大学出版社出版。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08" y="1825625"/>
            <a:ext cx="2038142" cy="298628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 </a:t>
            </a:r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zh-CN" altLang="en-US" dirty="0" smtClean="0"/>
              <a:t>句子（表达式）有意义的前提</a:t>
            </a:r>
            <a:r>
              <a:rPr lang="zh-CN" altLang="en-US" dirty="0" smtClean="0"/>
              <a:t>：类型匹配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逻辑中非逻辑符号、逻辑符号的区分；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一阶逻辑中个体符号与谓词符号的区分；</a:t>
            </a:r>
            <a:endParaRPr lang="en-US" altLang="zh-CN" dirty="0" smtClean="0"/>
          </a:p>
          <a:p>
            <a:r>
              <a:rPr lang="zh-CN" altLang="en-US" dirty="0" smtClean="0"/>
              <a:t>类型论（简而言之）就是符号分类，且研究这些类之间关系的逻辑理论</a:t>
            </a:r>
            <a:endParaRPr lang="en-US" altLang="zh-CN" dirty="0" smtClean="0"/>
          </a:p>
          <a:p>
            <a:r>
              <a:rPr lang="zh-CN" altLang="en-US" dirty="0" smtClean="0"/>
              <a:t>类型论的起源：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罗素避免自指悖论</a:t>
            </a:r>
            <a:endParaRPr lang="en-US" altLang="zh-CN" dirty="0" smtClean="0"/>
          </a:p>
          <a:p>
            <a:r>
              <a:rPr lang="zh-CN" altLang="en-US" dirty="0"/>
              <a:t>类型的分类：</a:t>
            </a:r>
            <a:endParaRPr lang="en-US" altLang="zh-CN" dirty="0"/>
          </a:p>
          <a:p>
            <a:pPr lvl="1"/>
            <a:r>
              <a:rPr lang="zh-CN" altLang="en-US" dirty="0"/>
              <a:t>语法类型、语义类型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4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使用点类型来处理的问题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Nicholas</a:t>
            </a:r>
            <a:r>
              <a:rPr lang="zh-CN" altLang="en-US" dirty="0" smtClean="0"/>
              <a:t>面对的问题：</a:t>
            </a:r>
            <a:r>
              <a:rPr lang="zh-CN" altLang="zh-CN" dirty="0"/>
              <a:t>类型不匹配但仍有意义的句子</a:t>
            </a:r>
            <a:r>
              <a:rPr lang="zh-CN" altLang="en-US" dirty="0" smtClean="0"/>
              <a:t>存在且被广泛应用，如何解释这类语言现象。</a:t>
            </a:r>
            <a:endParaRPr lang="en-US" altLang="zh-CN" dirty="0" smtClean="0"/>
          </a:p>
          <a:p>
            <a:pPr lvl="1"/>
            <a:r>
              <a:rPr lang="zh-CN" altLang="zh-CN" dirty="0"/>
              <a:t>谓词对其主目有所要求（类型上的要求），而实际上该主目不符合这个要求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单谓词句或者多谓词句。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1"/>
            <a:r>
              <a:rPr lang="en-US" altLang="zh-CN" dirty="0"/>
              <a:t>1a</a:t>
            </a:r>
            <a:r>
              <a:rPr lang="zh-CN" altLang="zh-CN" dirty="0"/>
              <a:t>这海绵是软的。（物理实体）</a:t>
            </a:r>
          </a:p>
          <a:p>
            <a:pPr lvl="1"/>
            <a:r>
              <a:rPr lang="en-US" altLang="zh-CN" dirty="0"/>
              <a:t>1b#</a:t>
            </a:r>
            <a:r>
              <a:rPr lang="zh-CN" altLang="zh-CN" dirty="0"/>
              <a:t>数字</a:t>
            </a:r>
            <a:r>
              <a:rPr lang="en-US" altLang="zh-CN" dirty="0"/>
              <a:t>2</a:t>
            </a:r>
            <a:r>
              <a:rPr lang="zh-CN" altLang="zh-CN" dirty="0"/>
              <a:t>是软的。</a:t>
            </a:r>
          </a:p>
          <a:p>
            <a:pPr lvl="1"/>
            <a:r>
              <a:rPr lang="en-US" altLang="zh-CN" dirty="0"/>
              <a:t>2</a:t>
            </a:r>
            <a:r>
              <a:rPr lang="zh-CN" altLang="zh-CN" dirty="0"/>
              <a:t>托尔斯泰写的三本书很沉。（物理实体</a:t>
            </a:r>
            <a:r>
              <a:rPr lang="en-US" altLang="zh-CN" dirty="0" err="1"/>
              <a:t>vs</a:t>
            </a:r>
            <a:r>
              <a:rPr lang="zh-CN" altLang="zh-CN" dirty="0"/>
              <a:t>信息实体）</a:t>
            </a:r>
          </a:p>
          <a:p>
            <a:pPr lvl="1"/>
            <a:r>
              <a:rPr lang="en-US" altLang="zh-CN" dirty="0"/>
              <a:t>3</a:t>
            </a:r>
            <a:r>
              <a:rPr lang="zh-CN" altLang="zh-CN" dirty="0"/>
              <a:t>中餐好吃，但太费时间。（食物</a:t>
            </a:r>
            <a:r>
              <a:rPr lang="en-US" altLang="zh-CN" dirty="0" err="1"/>
              <a:t>vs</a:t>
            </a:r>
            <a:r>
              <a:rPr lang="zh-CN" altLang="zh-CN" dirty="0"/>
              <a:t>事件）</a:t>
            </a:r>
          </a:p>
          <a:p>
            <a:pPr lvl="1"/>
            <a:r>
              <a:rPr lang="en-US" altLang="zh-CN" dirty="0"/>
              <a:t>4a</a:t>
            </a:r>
            <a:r>
              <a:rPr lang="zh-CN" altLang="zh-CN" dirty="0"/>
              <a:t>西瓜要红的才好吃。</a:t>
            </a:r>
            <a:r>
              <a:rPr lang="zh-CN" altLang="zh-CN" dirty="0" smtClean="0"/>
              <a:t>（</a:t>
            </a:r>
            <a:r>
              <a:rPr lang="zh-CN" altLang="en-US" dirty="0" smtClean="0"/>
              <a:t>果</a:t>
            </a:r>
            <a:r>
              <a:rPr lang="zh-CN" altLang="zh-CN" dirty="0" smtClean="0"/>
              <a:t>肉</a:t>
            </a:r>
            <a:r>
              <a:rPr lang="en-US" altLang="zh-CN" dirty="0" err="1" smtClean="0"/>
              <a:t>vs</a:t>
            </a:r>
            <a:r>
              <a:rPr lang="zh-CN" altLang="en-US" dirty="0" smtClean="0"/>
              <a:t>果肉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 lvl="1"/>
            <a:r>
              <a:rPr lang="en-US" altLang="zh-CN" dirty="0"/>
              <a:t>4b</a:t>
            </a:r>
            <a:r>
              <a:rPr lang="zh-CN" altLang="zh-CN" dirty="0"/>
              <a:t>苹果要红的才好吃。</a:t>
            </a:r>
            <a:r>
              <a:rPr lang="zh-CN" altLang="zh-CN" dirty="0" smtClean="0"/>
              <a:t>（</a:t>
            </a:r>
            <a:r>
              <a:rPr lang="zh-CN" altLang="en-US" dirty="0" smtClean="0"/>
              <a:t>果</a:t>
            </a:r>
            <a:r>
              <a:rPr lang="zh-CN" altLang="zh-CN" dirty="0" smtClean="0"/>
              <a:t>皮</a:t>
            </a:r>
            <a:r>
              <a:rPr lang="en-US" altLang="zh-CN" dirty="0" err="1" smtClean="0"/>
              <a:t>vs</a:t>
            </a:r>
            <a:r>
              <a:rPr lang="zh-CN" altLang="en-US" dirty="0" smtClean="0"/>
              <a:t>果肉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 lvl="1"/>
            <a:r>
              <a:rPr lang="en-US" altLang="zh-CN" dirty="0"/>
              <a:t>……</a:t>
            </a:r>
            <a:endParaRPr lang="zh-CN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2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使用点类型来处理的问题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（人</a:t>
            </a:r>
            <a:r>
              <a:rPr lang="en-US" altLang="zh-CN" dirty="0" smtClean="0"/>
              <a:t>/</a:t>
            </a:r>
            <a:r>
              <a:rPr lang="zh-CN" altLang="en-US" dirty="0" smtClean="0"/>
              <a:t>机器）理解句子所依赖的两个原则：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符号串</a:t>
            </a:r>
            <a:r>
              <a:rPr lang="zh-CN" altLang="zh-CN" dirty="0"/>
              <a:t>的单次</a:t>
            </a:r>
            <a:r>
              <a:rPr lang="zh-CN" altLang="zh-CN" dirty="0" smtClean="0"/>
              <a:t>出现，</a:t>
            </a:r>
            <a:r>
              <a:rPr lang="zh-CN" altLang="en-US" dirty="0" smtClean="0"/>
              <a:t>所</a:t>
            </a:r>
            <a:r>
              <a:rPr lang="zh-CN" altLang="zh-CN" dirty="0" smtClean="0"/>
              <a:t>被</a:t>
            </a:r>
            <a:r>
              <a:rPr lang="zh-CN" altLang="zh-CN" dirty="0"/>
              <a:t>标记的</a:t>
            </a:r>
            <a:r>
              <a:rPr lang="zh-CN" altLang="zh-CN" dirty="0" smtClean="0"/>
              <a:t>类型是</a:t>
            </a:r>
            <a:r>
              <a:rPr lang="zh-CN" altLang="zh-CN" dirty="0"/>
              <a:t>固定不变的（类型上的恒常性）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难以理解的例子：</a:t>
            </a:r>
            <a:r>
              <a:rPr lang="en-US" altLang="zh-CN" dirty="0"/>
              <a:t> 331</a:t>
            </a:r>
            <a:r>
              <a:rPr lang="zh-CN" altLang="zh-CN" dirty="0"/>
              <a:t>途经北大而且是个</a:t>
            </a:r>
            <a:r>
              <a:rPr lang="zh-CN" altLang="zh-CN" dirty="0" smtClean="0"/>
              <a:t>质数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/>
              <a:t>符号串的单次出现都不能被标记为具有两种不相容（集合论意义上的交为空）的类型。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 </a:t>
            </a:r>
            <a:r>
              <a:rPr lang="zh-CN" altLang="en-US" dirty="0" smtClean="0"/>
              <a:t>这些问题的推论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前述例子似乎表明：</a:t>
            </a:r>
            <a:r>
              <a:rPr lang="zh-CN" altLang="zh-CN" dirty="0"/>
              <a:t>句子有意义的前提并不是其成分间的类型</a:t>
            </a:r>
            <a:r>
              <a:rPr lang="zh-CN" altLang="zh-CN" dirty="0" smtClean="0"/>
              <a:t>匹配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相关的推论：组合原则失效。</a:t>
            </a:r>
            <a:endParaRPr lang="en-US" altLang="zh-CN" dirty="0" smtClean="0"/>
          </a:p>
          <a:p>
            <a:pPr lvl="1"/>
            <a:r>
              <a:rPr lang="zh-CN" altLang="zh-CN" dirty="0"/>
              <a:t>例如</a:t>
            </a:r>
            <a:r>
              <a:rPr lang="en-US" altLang="zh-CN" dirty="0" smtClean="0"/>
              <a:t>3</a:t>
            </a:r>
            <a:r>
              <a:rPr lang="zh-CN" altLang="en-US" dirty="0" smtClean="0"/>
              <a:t>“午饭</a:t>
            </a:r>
            <a:r>
              <a:rPr lang="zh-CN" altLang="zh-CN" dirty="0" smtClean="0"/>
              <a:t>好吃</a:t>
            </a:r>
            <a:r>
              <a:rPr lang="zh-CN" altLang="zh-CN" dirty="0"/>
              <a:t>，但太费时间。（食物</a:t>
            </a:r>
            <a:r>
              <a:rPr lang="en-US" altLang="zh-CN" dirty="0" err="1"/>
              <a:t>vs</a:t>
            </a:r>
            <a:r>
              <a:rPr lang="zh-CN" altLang="zh-CN" dirty="0"/>
              <a:t>事件）</a:t>
            </a:r>
            <a:r>
              <a:rPr lang="zh-CN" altLang="en-US" dirty="0" smtClean="0"/>
              <a:t>”</a:t>
            </a:r>
            <a:r>
              <a:rPr lang="zh-CN" altLang="zh-CN" dirty="0" smtClean="0"/>
              <a:t>此时</a:t>
            </a:r>
            <a:r>
              <a:rPr lang="zh-CN" altLang="zh-CN" dirty="0"/>
              <a:t>句子的意思既关涉事件，也关涉食物，而无论把午饭看作事件或是食物，都不能同时满足，于是最终，句子的意思并非由其成分的意思所构成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3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en-US" altLang="zh-CN" dirty="0" smtClean="0"/>
              <a:t>4 </a:t>
            </a:r>
            <a:r>
              <a:rPr lang="zh-CN" altLang="en-US" dirty="0" smtClean="0"/>
              <a:t>如何辩论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应对的策略：对方所攻击的并不是己方所支持的。某些隐藏因素可使对方从反对转为支持。</a:t>
            </a:r>
            <a:endParaRPr lang="en-US" altLang="zh-CN" dirty="0"/>
          </a:p>
          <a:p>
            <a:pPr lvl="1"/>
            <a:r>
              <a:rPr lang="zh-CN" altLang="en-US" dirty="0"/>
              <a:t>例如用“</a:t>
            </a:r>
            <a:r>
              <a:rPr lang="en-US" altLang="zh-CN" dirty="0"/>
              <a:t>1+1=10</a:t>
            </a:r>
            <a:r>
              <a:rPr lang="zh-CN" altLang="en-US" dirty="0"/>
              <a:t>”来攻击“</a:t>
            </a:r>
            <a:r>
              <a:rPr lang="en-US" altLang="zh-CN" dirty="0"/>
              <a:t>1+1=2</a:t>
            </a:r>
            <a:r>
              <a:rPr lang="zh-CN" altLang="en-US" dirty="0"/>
              <a:t>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二进制中的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恰好就是十进制中的</a:t>
            </a:r>
            <a:r>
              <a:rPr lang="en-US" altLang="zh-CN" dirty="0" smtClean="0"/>
              <a:t>2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关于组合原则的例子：</a:t>
            </a:r>
            <a:endParaRPr lang="en-US" altLang="zh-CN" dirty="0"/>
          </a:p>
          <a:p>
            <a:pPr lvl="1"/>
            <a:r>
              <a:rPr lang="zh-CN" altLang="en-US" dirty="0"/>
              <a:t>“晨星昏星替换后真值变化”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反对者能成立，基于影响句子真值的因素不仅仅是指称。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某种</a:t>
            </a:r>
            <a:r>
              <a:rPr lang="zh-CN" altLang="en-US" dirty="0"/>
              <a:t>（弗雷格）</a:t>
            </a:r>
            <a:r>
              <a:rPr lang="zh-CN" altLang="en-US" dirty="0" smtClean="0"/>
              <a:t>解决方法是，命题态度句中它们的涵义不同，参与到意义构建的不仅仅有指称，还有涵义。</a:t>
            </a:r>
            <a:endParaRPr lang="en-US" altLang="zh-CN" dirty="0"/>
          </a:p>
          <a:p>
            <a:pPr lvl="1"/>
            <a:r>
              <a:rPr lang="zh-CN" altLang="en-US" dirty="0"/>
              <a:t>汉语</a:t>
            </a:r>
            <a:r>
              <a:rPr lang="zh-CN" altLang="en-US" dirty="0" smtClean="0"/>
              <a:t>中同义</a:t>
            </a:r>
            <a:r>
              <a:rPr lang="zh-CN" altLang="en-US" dirty="0"/>
              <a:t>词语不能</a:t>
            </a:r>
            <a:r>
              <a:rPr lang="zh-CN" altLang="en-US" dirty="0" smtClean="0"/>
              <a:t>替换。简历</a:t>
            </a:r>
            <a:r>
              <a:rPr lang="en-US" altLang="zh-CN" dirty="0" err="1" smtClean="0"/>
              <a:t>vs</a:t>
            </a:r>
            <a:r>
              <a:rPr lang="zh-CN" altLang="zh-CN" dirty="0"/>
              <a:t>简单历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简要历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简短历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简历史</a:t>
            </a:r>
            <a:r>
              <a:rPr lang="en-US" altLang="zh-CN" dirty="0"/>
              <a:t>”</a:t>
            </a:r>
            <a:r>
              <a:rPr lang="zh-CN" altLang="zh-CN" dirty="0"/>
              <a:t>或是</a:t>
            </a:r>
            <a:r>
              <a:rPr lang="en-US" altLang="zh-CN" dirty="0"/>
              <a:t>“</a:t>
            </a:r>
            <a:r>
              <a:rPr lang="zh-CN" altLang="zh-CN" dirty="0"/>
              <a:t>简</a:t>
            </a:r>
            <a:r>
              <a:rPr lang="zh-CN" altLang="zh-CN" dirty="0" smtClean="0"/>
              <a:t>经历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反对者能成立，基于影响替换的除字面意思之外，还有音节。音节参与到意义的构建中。又如诗句中的平仄要求。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478-6AA7-4162-97F1-F6CD252447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4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2532</Words>
  <Application>Microsoft Office PowerPoint</Application>
  <PresentationFormat>全屏显示(4:3)</PresentationFormat>
  <Paragraphs>250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Office 主题</vt:lpstr>
      <vt:lpstr>MathType 6.0 Equation</vt:lpstr>
      <vt:lpstr>点类型与量化类型</vt:lpstr>
      <vt:lpstr>目录（本次报告的简介）</vt:lpstr>
      <vt:lpstr>1 涉及的学者 </vt:lpstr>
      <vt:lpstr>1 涉及的著作</vt:lpstr>
      <vt:lpstr>2.1 背景</vt:lpstr>
      <vt:lpstr>2.2 使用点类型来处理的问题</vt:lpstr>
      <vt:lpstr>2.2 使用点类型来处理的问题</vt:lpstr>
      <vt:lpstr>2.3 这些问题的推论</vt:lpstr>
      <vt:lpstr>2.4 如何辩论</vt:lpstr>
      <vt:lpstr>2.4 如何辩论</vt:lpstr>
      <vt:lpstr>2.5 如何解决问题</vt:lpstr>
      <vt:lpstr>2.6 如何理解点类型</vt:lpstr>
      <vt:lpstr>2.6 如何理解点类型</vt:lpstr>
      <vt:lpstr>2.7 使用点类型解决问题</vt:lpstr>
      <vt:lpstr>2.8 关于coercion的理解</vt:lpstr>
      <vt:lpstr>2.9 点类型的性质</vt:lpstr>
      <vt:lpstr>2.10 点类型的思想下看对象</vt:lpstr>
      <vt:lpstr>2.10 点类型的思想下看对象</vt:lpstr>
      <vt:lpstr>2.10 点类型的思想下看对象</vt:lpstr>
      <vt:lpstr>2.11 点类型的合理之处</vt:lpstr>
      <vt:lpstr>3.1 为什么需要量化类型</vt:lpstr>
      <vt:lpstr>3.2 量化类型</vt:lpstr>
      <vt:lpstr>3.2 量化类型</vt:lpstr>
      <vt:lpstr>3.2 量化类型的性质</vt:lpstr>
      <vt:lpstr>3.2 量化类型的性质</vt:lpstr>
      <vt:lpstr>3.2 量化类型的性质</vt:lpstr>
      <vt:lpstr>3.2 量化类型的性质</vt:lpstr>
      <vt:lpstr>3.2 量化类型的性质</vt:lpstr>
      <vt:lpstr>3.3 使用量化类型解决问题</vt:lpstr>
      <vt:lpstr>4.1 副作用</vt:lpstr>
      <vt:lpstr>4.1 副作用</vt:lpstr>
      <vt:lpstr>4.1 副作用</vt:lpstr>
      <vt:lpstr>4.2 从另一个立场看这些问题 </vt:lpstr>
      <vt:lpstr>5 总结</vt:lpstr>
      <vt:lpstr>5 如果有兴趣，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Mist Chen</dc:creator>
  <cp:lastModifiedBy>Mist Chen</cp:lastModifiedBy>
  <cp:revision>41</cp:revision>
  <dcterms:created xsi:type="dcterms:W3CDTF">2013-09-05T06:28:32Z</dcterms:created>
  <dcterms:modified xsi:type="dcterms:W3CDTF">2013-09-09T16:40:48Z</dcterms:modified>
</cp:coreProperties>
</file>