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60" r:id="rId3"/>
    <p:sldId id="258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5" r:id="rId13"/>
    <p:sldId id="272" r:id="rId14"/>
    <p:sldId id="273" r:id="rId15"/>
    <p:sldId id="274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3" r:id="rId33"/>
    <p:sldId id="292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F1BE-859A-4D38-80B8-B3805EA129C7}" type="datetimeFigureOut">
              <a:rPr lang="zh-CN" altLang="en-US" smtClean="0"/>
              <a:pPr/>
              <a:t>2010/4/17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62C7-741F-4CF6-83D3-0DB3E089DCC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F1BE-859A-4D38-80B8-B3805EA129C7}" type="datetimeFigureOut">
              <a:rPr lang="zh-CN" altLang="en-US" smtClean="0"/>
              <a:pPr/>
              <a:t>2010/4/17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62C7-741F-4CF6-83D3-0DB3E089DCC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F1BE-859A-4D38-80B8-B3805EA129C7}" type="datetimeFigureOut">
              <a:rPr lang="zh-CN" altLang="en-US" smtClean="0"/>
              <a:pPr/>
              <a:t>2010/4/17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62C7-741F-4CF6-83D3-0DB3E089DCC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F1BE-859A-4D38-80B8-B3805EA129C7}" type="datetimeFigureOut">
              <a:rPr lang="zh-CN" altLang="en-US" smtClean="0"/>
              <a:pPr/>
              <a:t>2010/4/17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62C7-741F-4CF6-83D3-0DB3E089DCC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F1BE-859A-4D38-80B8-B3805EA129C7}" type="datetimeFigureOut">
              <a:rPr lang="zh-CN" altLang="en-US" smtClean="0"/>
              <a:pPr/>
              <a:t>2010/4/17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62C7-741F-4CF6-83D3-0DB3E089DCC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F1BE-859A-4D38-80B8-B3805EA129C7}" type="datetimeFigureOut">
              <a:rPr lang="zh-CN" altLang="en-US" smtClean="0"/>
              <a:pPr/>
              <a:t>2010/4/17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62C7-741F-4CF6-83D3-0DB3E089DCC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F1BE-859A-4D38-80B8-B3805EA129C7}" type="datetimeFigureOut">
              <a:rPr lang="zh-CN" altLang="en-US" smtClean="0"/>
              <a:pPr/>
              <a:t>2010/4/17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62C7-741F-4CF6-83D3-0DB3E089DCC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F1BE-859A-4D38-80B8-B3805EA129C7}" type="datetimeFigureOut">
              <a:rPr lang="zh-CN" altLang="en-US" smtClean="0"/>
              <a:pPr/>
              <a:t>2010/4/17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62C7-741F-4CF6-83D3-0DB3E089DCC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F1BE-859A-4D38-80B8-B3805EA129C7}" type="datetimeFigureOut">
              <a:rPr lang="zh-CN" altLang="en-US" smtClean="0"/>
              <a:pPr/>
              <a:t>2010/4/17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62C7-741F-4CF6-83D3-0DB3E089DCC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F1BE-859A-4D38-80B8-B3805EA129C7}" type="datetimeFigureOut">
              <a:rPr lang="zh-CN" altLang="en-US" smtClean="0"/>
              <a:pPr/>
              <a:t>2010/4/17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62C7-741F-4CF6-83D3-0DB3E089DCC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F1BE-859A-4D38-80B8-B3805EA129C7}" type="datetimeFigureOut">
              <a:rPr lang="zh-CN" altLang="en-US" smtClean="0"/>
              <a:pPr/>
              <a:t>2010/4/17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62C7-741F-4CF6-83D3-0DB3E089DCC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BF1BE-859A-4D38-80B8-B3805EA129C7}" type="datetimeFigureOut">
              <a:rPr lang="zh-CN" altLang="en-US" smtClean="0"/>
              <a:pPr/>
              <a:t>2010/4/17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462C7-741F-4CF6-83D3-0DB3E089DCC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address=michaelmaher@cs.gu.edu.au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.org/People/Berners-Lee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.org/%201999/02/22-rdf-syntax-ns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People/Berners-Lee/" TargetMode="External"/><Relationship Id="rId2" Type="http://schemas.openxmlformats.org/officeDocument/2006/relationships/hyperlink" Target="http://baike.baidu.com/view/1967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bbs.w3china.org/dispbbs.asp?boardid=3&amp;id=9940&amp;star=1" TargetMode="External"/><Relationship Id="rId4" Type="http://schemas.openxmlformats.org/officeDocument/2006/relationships/hyperlink" Target="http://junsheng.itpub.net/post/860/41344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zh-CN" altLang="en-US" dirty="0"/>
              <a:t>语义</a:t>
            </a:r>
            <a:r>
              <a:rPr lang="zh-CN" altLang="en-US" dirty="0" smtClean="0"/>
              <a:t>网技术浅析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endParaRPr lang="zh-CN" altLang="en-US" dirty="0"/>
          </a:p>
        </p:txBody>
      </p:sp>
      <p:sp>
        <p:nvSpPr>
          <p:cNvPr id="11" name="内容占位符 10"/>
          <p:cNvSpPr>
            <a:spLocks noGrp="1"/>
          </p:cNvSpPr>
          <p:nvPr>
            <p:ph idx="1"/>
          </p:nvPr>
        </p:nvSpPr>
        <p:spPr>
          <a:xfrm>
            <a:off x="428596" y="1643050"/>
            <a:ext cx="7696200" cy="4884124"/>
          </a:xfrm>
        </p:spPr>
        <p:txBody>
          <a:bodyPr/>
          <a:lstStyle/>
          <a:p>
            <a:r>
              <a:rPr lang="en-US" altLang="zh-CN" dirty="0" smtClean="0"/>
              <a:t>1. </a:t>
            </a:r>
            <a:r>
              <a:rPr lang="zh-CN" altLang="en-US" dirty="0" smtClean="0"/>
              <a:t>什么是语义网</a:t>
            </a:r>
            <a:endParaRPr lang="en-US" altLang="zh-CN" dirty="0" smtClean="0"/>
          </a:p>
          <a:p>
            <a:r>
              <a:rPr lang="en-US" altLang="zh-CN" dirty="0" smtClean="0"/>
              <a:t>2. </a:t>
            </a:r>
            <a:r>
              <a:rPr lang="zh-CN" altLang="en-US" dirty="0" smtClean="0"/>
              <a:t>语义网基本技术</a:t>
            </a:r>
            <a:endParaRPr lang="en-US" altLang="zh-CN" dirty="0" smtClean="0"/>
          </a:p>
          <a:p>
            <a:r>
              <a:rPr lang="en-US" altLang="zh-CN" dirty="0" smtClean="0"/>
              <a:t>3. XML/S</a:t>
            </a:r>
          </a:p>
          <a:p>
            <a:r>
              <a:rPr lang="en-US" altLang="zh-CN" dirty="0" smtClean="0"/>
              <a:t>4. RDF/S</a:t>
            </a:r>
          </a:p>
          <a:p>
            <a:r>
              <a:rPr lang="en-US" altLang="zh-CN" dirty="0" smtClean="0"/>
              <a:t> 5. OWL</a:t>
            </a:r>
          </a:p>
          <a:p>
            <a:r>
              <a:rPr lang="en-US" altLang="zh-CN" dirty="0" smtClean="0"/>
              <a:t>6. </a:t>
            </a:r>
            <a:r>
              <a:rPr lang="zh-CN" altLang="en-US" dirty="0" smtClean="0"/>
              <a:t>逻辑和推理</a:t>
            </a: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语义网的实现需要三大关键技术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dirty="0" smtClean="0">
                <a:hlinkClick r:id="" action="ppaction://hlinkshowjump?jump=nextslide"/>
              </a:rPr>
              <a:t>XML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RDF</a:t>
            </a:r>
          </a:p>
          <a:p>
            <a:pPr>
              <a:buNone/>
            </a:pPr>
            <a:r>
              <a:rPr lang="en-US" altLang="zh-CN" dirty="0" smtClean="0"/>
              <a:t>Ontology</a:t>
            </a:r>
            <a:r>
              <a:rPr lang="zh-CN" altLang="en-US" dirty="0" smtClean="0"/>
              <a:t> </a:t>
            </a:r>
            <a:endParaRPr lang="en-US" altLang="zh-CN" dirty="0" smtClean="0"/>
          </a:p>
          <a:p>
            <a:endParaRPr lang="zh-CN" altLang="en-US" dirty="0" smtClean="0"/>
          </a:p>
          <a:p>
            <a:endParaRPr lang="zh-CN" altLang="en-US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XML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XML(Extensible Markup Language</a:t>
            </a:r>
            <a:r>
              <a:rPr lang="zh-CN" altLang="en-US" dirty="0" smtClean="0"/>
              <a:t>，即可扩展标记语言</a:t>
            </a:r>
            <a:r>
              <a:rPr lang="en-US" altLang="zh-CN" dirty="0" smtClean="0"/>
              <a:t>)</a:t>
            </a:r>
            <a:r>
              <a:rPr lang="zh-CN" altLang="en-US" dirty="0" smtClean="0"/>
              <a:t>可以让信息提供者根据需要，自行定义标记及属性名，从而使</a:t>
            </a:r>
            <a:r>
              <a:rPr lang="en-US" altLang="zh-CN" dirty="0" smtClean="0"/>
              <a:t>XML</a:t>
            </a:r>
            <a:r>
              <a:rPr lang="zh-CN" altLang="en-US" dirty="0" smtClean="0"/>
              <a:t>文件的结构可以复杂到任意程度。它具有良好的数据存储格式和可扩展性、高度结构化以及便于网络传输等优点，再加上其特有的</a:t>
            </a:r>
            <a:r>
              <a:rPr lang="en-US" altLang="zh-CN" dirty="0" smtClean="0"/>
              <a:t>NS</a:t>
            </a:r>
            <a:r>
              <a:rPr lang="zh-CN" altLang="en-US" dirty="0" smtClean="0"/>
              <a:t>机制及</a:t>
            </a:r>
            <a:r>
              <a:rPr lang="en-US" altLang="zh-CN" dirty="0" smtClean="0"/>
              <a:t>XML Schema</a:t>
            </a:r>
            <a:r>
              <a:rPr lang="zh-CN" altLang="en-US" dirty="0" smtClean="0"/>
              <a:t>所支持的多种数据类型与校验机制，使其成为语义网的关键技术之一。</a:t>
            </a:r>
            <a:endParaRPr lang="zh-CN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XML</a:t>
            </a:r>
            <a:r>
              <a:rPr lang="zh-CN" altLang="en-US" sz="3200" dirty="0" smtClean="0"/>
              <a:t>语法规则（部分）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 smtClean="0"/>
              <a:t>在文档的最外层只能有一个元素（称为根元素）。</a:t>
            </a:r>
            <a:endParaRPr lang="en-US" altLang="zh-CN" sz="2400" dirty="0" smtClean="0"/>
          </a:p>
          <a:p>
            <a:r>
              <a:rPr lang="zh-CN" altLang="en-US" sz="2400" dirty="0" smtClean="0"/>
              <a:t>每个元素都包含一个起始标签和一个结束标签。</a:t>
            </a:r>
            <a:endParaRPr lang="en-US" altLang="zh-CN" sz="2400" dirty="0" smtClean="0"/>
          </a:p>
          <a:p>
            <a:r>
              <a:rPr lang="zh-CN" altLang="en-US" sz="2400" dirty="0" smtClean="0"/>
              <a:t>标签之间不能重叠，如</a:t>
            </a:r>
            <a:r>
              <a:rPr lang="en-US" altLang="zh-CN" sz="2400" dirty="0" smtClean="0"/>
              <a:t>&lt;name&gt;&lt;first&gt;Mary&lt;/first&gt;&lt;/name&gt;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en-US" sz="2400" dirty="0" smtClean="0"/>
              <a:t>同一元素内部的属性名不可相同。</a:t>
            </a:r>
            <a:endParaRPr lang="en-US" altLang="zh-CN" sz="2400" dirty="0" smtClean="0"/>
          </a:p>
          <a:p>
            <a:r>
              <a:rPr lang="zh-CN" altLang="en-US" sz="2400" dirty="0" smtClean="0"/>
              <a:t>元素名和标签名必须合法。</a:t>
            </a:r>
            <a:endParaRPr lang="en-US" altLang="zh-CN" sz="2400" dirty="0" smtClean="0"/>
          </a:p>
          <a:p>
            <a:endParaRPr lang="zh-CN" alt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XML</a:t>
            </a:r>
            <a:r>
              <a:rPr lang="zh-CN" altLang="en-US" sz="3200" dirty="0" smtClean="0"/>
              <a:t>文档举例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14422"/>
            <a:ext cx="8401080" cy="5143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2000" dirty="0" smtClean="0"/>
              <a:t>&lt;? Xml version=“1.0” encoding=“UTF-16”?&gt;  </a:t>
            </a:r>
            <a:r>
              <a:rPr lang="en-US" altLang="zh-CN" sz="2000" dirty="0" smtClean="0">
                <a:solidFill>
                  <a:srgbClr val="FF0000"/>
                </a:solidFill>
              </a:rPr>
              <a:t>……………..</a:t>
            </a:r>
            <a:r>
              <a:rPr lang="zh-CN" altLang="en-US" sz="2000" dirty="0" smtClean="0">
                <a:solidFill>
                  <a:srgbClr val="FF0000"/>
                </a:solidFill>
              </a:rPr>
              <a:t>声明</a:t>
            </a:r>
            <a:r>
              <a:rPr lang="en-US" altLang="zh-CN" sz="2000" dirty="0" smtClean="0">
                <a:solidFill>
                  <a:srgbClr val="FF0000"/>
                </a:solidFill>
              </a:rPr>
              <a:t>      </a:t>
            </a:r>
            <a:r>
              <a:rPr lang="zh-CN" altLang="en-US" sz="2000" dirty="0" smtClean="0">
                <a:solidFill>
                  <a:srgbClr val="FF0000"/>
                </a:solidFill>
              </a:rPr>
              <a:t>序言</a:t>
            </a:r>
            <a:r>
              <a:rPr lang="en-US" altLang="zh-CN" sz="2000" dirty="0" smtClean="0">
                <a:solidFill>
                  <a:srgbClr val="FF0000"/>
                </a:solidFill>
              </a:rPr>
              <a:t>    </a:t>
            </a:r>
            <a:r>
              <a:rPr lang="en-US" altLang="zh-CN" sz="2000" dirty="0" smtClean="0"/>
              <a:t>                  </a:t>
            </a:r>
          </a:p>
          <a:p>
            <a:pPr>
              <a:buNone/>
            </a:pPr>
            <a:r>
              <a:rPr lang="en-US" altLang="zh-CN" sz="2000" dirty="0" smtClean="0"/>
              <a:t>&lt;!DOCTYPE email system “email.dtd”&gt;           </a:t>
            </a:r>
            <a:r>
              <a:rPr lang="en-US" altLang="zh-CN" sz="2000" dirty="0" smtClean="0">
                <a:solidFill>
                  <a:srgbClr val="FF0000"/>
                </a:solidFill>
              </a:rPr>
              <a:t>………………</a:t>
            </a:r>
            <a:r>
              <a:rPr lang="zh-CN" altLang="en-US" sz="2000" dirty="0" smtClean="0">
                <a:solidFill>
                  <a:srgbClr val="FF0000"/>
                </a:solidFill>
              </a:rPr>
              <a:t>引用</a:t>
            </a:r>
            <a:endParaRPr lang="en-US" altLang="zh-CN" sz="2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CN" sz="2000" dirty="0" smtClean="0"/>
              <a:t>&lt;email&gt;</a:t>
            </a:r>
            <a:r>
              <a:rPr lang="en-US" altLang="zh-CN" sz="2000" dirty="0" smtClean="0">
                <a:solidFill>
                  <a:srgbClr val="FF0000"/>
                </a:solidFill>
              </a:rPr>
              <a:t>………………………………………………………………………..</a:t>
            </a:r>
            <a:r>
              <a:rPr lang="zh-CN" altLang="en-US" sz="2000" dirty="0" smtClean="0">
                <a:solidFill>
                  <a:srgbClr val="FF0000"/>
                </a:solidFill>
              </a:rPr>
              <a:t>其实标签</a:t>
            </a:r>
            <a:endParaRPr lang="en-US" altLang="zh-CN" sz="2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CN" sz="2000" dirty="0" smtClean="0"/>
              <a:t>   &lt;head&gt;</a:t>
            </a:r>
          </a:p>
          <a:p>
            <a:pPr>
              <a:buNone/>
            </a:pPr>
            <a:r>
              <a:rPr lang="en-US" altLang="zh-CN" sz="2000" dirty="0" smtClean="0"/>
              <a:t>      &lt;from name=“Mary”</a:t>
            </a:r>
          </a:p>
          <a:p>
            <a:pPr>
              <a:buNone/>
            </a:pPr>
            <a:r>
              <a:rPr lang="en-US" altLang="zh-CN" sz="2000" dirty="0" smtClean="0"/>
              <a:t>                 </a:t>
            </a:r>
            <a:r>
              <a:rPr lang="en-US" altLang="zh-CN" sz="2000" dirty="0" smtClean="0">
                <a:hlinkClick r:id="rId2"/>
              </a:rPr>
              <a:t>address=“mq2828@126.com”/</a:t>
            </a:r>
            <a:r>
              <a:rPr lang="en-US" altLang="zh-CN" sz="2000" dirty="0" smtClean="0"/>
              <a:t>&gt;…………………..</a:t>
            </a:r>
            <a:r>
              <a:rPr lang="zh-CN" altLang="en-US" sz="2000" dirty="0" smtClean="0"/>
              <a:t>空元素</a:t>
            </a:r>
            <a:endParaRPr lang="en-US" altLang="zh-CN" sz="2000" dirty="0" smtClean="0"/>
          </a:p>
          <a:p>
            <a:pPr>
              <a:buNone/>
            </a:pPr>
            <a:r>
              <a:rPr lang="en-US" altLang="zh-CN" sz="2000" dirty="0" smtClean="0"/>
              <a:t>       &lt;to name=“Mary Ma”</a:t>
            </a:r>
          </a:p>
          <a:p>
            <a:pPr>
              <a:buNone/>
            </a:pPr>
            <a:r>
              <a:rPr lang="en-US" altLang="zh-CN" sz="2000" dirty="0" smtClean="0"/>
              <a:t>                 </a:t>
            </a:r>
            <a:r>
              <a:rPr lang="en-US" altLang="zh-CN" sz="2000" dirty="0" smtClean="0">
                <a:hlinkClick r:id="rId2"/>
              </a:rPr>
              <a:t>address=“malizsu@163.com”/</a:t>
            </a:r>
            <a:r>
              <a:rPr lang="en-US" altLang="zh-CN" sz="2000" dirty="0" smtClean="0"/>
              <a:t>&gt;…………………….</a:t>
            </a:r>
            <a:r>
              <a:rPr lang="zh-CN" altLang="en-US" sz="2000" dirty="0" smtClean="0"/>
              <a:t>空元素</a:t>
            </a:r>
            <a:endParaRPr lang="en-US" altLang="zh-CN" sz="2000" dirty="0" smtClean="0"/>
          </a:p>
          <a:p>
            <a:pPr>
              <a:buNone/>
            </a:pPr>
            <a:r>
              <a:rPr lang="en-US" altLang="zh-CN" sz="2000" dirty="0" smtClean="0"/>
              <a:t>      &lt;subject&gt; Hello Dr. Ma &lt;/subject&gt;</a:t>
            </a:r>
          </a:p>
          <a:p>
            <a:pPr>
              <a:buNone/>
            </a:pPr>
            <a:r>
              <a:rPr lang="en-US" altLang="zh-CN" sz="2000" dirty="0" smtClean="0"/>
              <a:t>  &lt;head&gt;</a:t>
            </a:r>
          </a:p>
          <a:p>
            <a:pPr>
              <a:buNone/>
            </a:pPr>
            <a:r>
              <a:rPr lang="en-US" altLang="zh-CN" sz="2000" dirty="0" smtClean="0"/>
              <a:t>  &lt;body&gt; Hi Mary Ma!   Have you made your presentation ready? &lt;/body&gt;</a:t>
            </a:r>
          </a:p>
          <a:p>
            <a:pPr>
              <a:buNone/>
            </a:pPr>
            <a:r>
              <a:rPr lang="en-US" altLang="zh-CN" sz="2000" dirty="0" smtClean="0"/>
              <a:t>&lt;email</a:t>
            </a:r>
            <a:r>
              <a:rPr lang="en-US" altLang="zh-CN" sz="2000" dirty="0" smtClean="0">
                <a:solidFill>
                  <a:srgbClr val="FF0000"/>
                </a:solidFill>
              </a:rPr>
              <a:t>&gt;…………………………………………………………………………</a:t>
            </a:r>
            <a:r>
              <a:rPr lang="zh-CN" altLang="en-US" sz="2000" dirty="0" smtClean="0">
                <a:solidFill>
                  <a:srgbClr val="FF0000"/>
                </a:solidFill>
              </a:rPr>
              <a:t>结束标签</a:t>
            </a:r>
            <a:endParaRPr lang="en-US" altLang="zh-CN" sz="2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CN" sz="2000" dirty="0" smtClean="0"/>
              <a:t> </a:t>
            </a: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zh-CN" altLang="en-US" dirty="0"/>
          </a:p>
        </p:txBody>
      </p:sp>
      <p:sp>
        <p:nvSpPr>
          <p:cNvPr id="8" name="右大括号 7"/>
          <p:cNvSpPr/>
          <p:nvPr/>
        </p:nvSpPr>
        <p:spPr>
          <a:xfrm>
            <a:off x="6715140" y="1214422"/>
            <a:ext cx="142876" cy="7143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XML </a:t>
            </a:r>
            <a:r>
              <a:rPr lang="zh-CN" altLang="en-US" sz="3200" dirty="0" smtClean="0"/>
              <a:t>的结构化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DTD</a:t>
            </a:r>
            <a:r>
              <a:rPr lang="zh-CN" altLang="en-US" dirty="0" smtClean="0"/>
              <a:t>方式</a:t>
            </a:r>
            <a:endParaRPr lang="en-US" altLang="zh-CN" dirty="0" smtClean="0"/>
          </a:p>
          <a:p>
            <a:r>
              <a:rPr lang="en-US" altLang="zh-CN" dirty="0" smtClean="0"/>
              <a:t> </a:t>
            </a:r>
            <a:r>
              <a:rPr lang="en-US" altLang="zh-CN" dirty="0" err="1" smtClean="0"/>
              <a:t>XMLschema</a:t>
            </a:r>
            <a:r>
              <a:rPr lang="en-US" altLang="zh-CN" dirty="0" smtClean="0"/>
              <a:t> </a:t>
            </a:r>
            <a:r>
              <a:rPr lang="zh-CN" altLang="en-US" dirty="0" smtClean="0"/>
              <a:t>方式</a:t>
            </a:r>
            <a:r>
              <a:rPr lang="en-US" altLang="zh-CN" dirty="0" smtClean="0"/>
              <a:t>                                     </a:t>
            </a:r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n-US" altLang="zh-CN" sz="3200" dirty="0" smtClean="0"/>
              <a:t>DTD</a:t>
            </a:r>
            <a:r>
              <a:rPr lang="zh-CN" altLang="en-US" sz="3200" dirty="0" smtClean="0"/>
              <a:t>实例分析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571504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zh-CN" sz="1600" dirty="0" smtClean="0"/>
              <a:t>&lt;! ELEMENT email (head, body)&gt;</a:t>
            </a:r>
          </a:p>
          <a:p>
            <a:pPr>
              <a:buNone/>
            </a:pPr>
            <a:r>
              <a:rPr lang="en-US" altLang="zh-CN" sz="1600" dirty="0" smtClean="0"/>
              <a:t>&lt;! ELEMENT head (from, to+, cc*,subject)&gt;</a:t>
            </a:r>
          </a:p>
          <a:p>
            <a:pPr>
              <a:buNone/>
            </a:pPr>
            <a:r>
              <a:rPr lang="en-US" altLang="zh-CN" sz="1600" dirty="0" smtClean="0"/>
              <a:t>&lt;! ELEMENT from EMPTY&gt;</a:t>
            </a:r>
          </a:p>
          <a:p>
            <a:pPr>
              <a:buNone/>
            </a:pPr>
            <a:r>
              <a:rPr lang="en-US" altLang="zh-CN" sz="1600" dirty="0" smtClean="0"/>
              <a:t>&lt;! ATTLIST from</a:t>
            </a:r>
          </a:p>
          <a:p>
            <a:pPr>
              <a:buNone/>
            </a:pPr>
            <a:r>
              <a:rPr lang="en-US" altLang="zh-CN" sz="1600" dirty="0" smtClean="0"/>
              <a:t>     name             CDATA       #IMPLIED</a:t>
            </a:r>
          </a:p>
          <a:p>
            <a:pPr>
              <a:buNone/>
            </a:pPr>
            <a:r>
              <a:rPr lang="en-US" altLang="zh-CN" sz="1600" dirty="0" smtClean="0"/>
              <a:t>     address         CDATA        #REQUIRED &gt;</a:t>
            </a:r>
          </a:p>
          <a:p>
            <a:pPr>
              <a:buNone/>
            </a:pPr>
            <a:r>
              <a:rPr lang="en-US" altLang="zh-CN" sz="1600" dirty="0" smtClean="0"/>
              <a:t>&lt;! ELEMENT to EMPTY&gt;</a:t>
            </a:r>
          </a:p>
          <a:p>
            <a:pPr>
              <a:buNone/>
            </a:pPr>
            <a:r>
              <a:rPr lang="en-US" altLang="zh-CN" sz="1600" dirty="0" smtClean="0"/>
              <a:t>&lt;! ATTLIST to</a:t>
            </a:r>
          </a:p>
          <a:p>
            <a:pPr>
              <a:buNone/>
            </a:pPr>
            <a:r>
              <a:rPr lang="en-US" altLang="zh-CN" sz="1600" dirty="0" smtClean="0"/>
              <a:t>     name             CDATA       #IMPLIED</a:t>
            </a:r>
          </a:p>
          <a:p>
            <a:pPr>
              <a:buNone/>
            </a:pPr>
            <a:r>
              <a:rPr lang="en-US" altLang="zh-CN" sz="1600" dirty="0" smtClean="0"/>
              <a:t>     address         CDATA        #REQUIRED &gt;</a:t>
            </a:r>
          </a:p>
          <a:p>
            <a:pPr>
              <a:buNone/>
            </a:pPr>
            <a:r>
              <a:rPr lang="en-US" altLang="zh-CN" sz="1600" dirty="0" smtClean="0"/>
              <a:t>&lt;! ELEMENT cc EMPTY&gt;</a:t>
            </a:r>
          </a:p>
          <a:p>
            <a:pPr>
              <a:buNone/>
            </a:pPr>
            <a:r>
              <a:rPr lang="en-US" altLang="zh-CN" sz="1600" dirty="0" smtClean="0"/>
              <a:t>&lt;! ATTLIST cc</a:t>
            </a:r>
          </a:p>
          <a:p>
            <a:pPr>
              <a:buNone/>
            </a:pPr>
            <a:r>
              <a:rPr lang="en-US" altLang="zh-CN" sz="1600" dirty="0" smtClean="0"/>
              <a:t>     name             CDATA       #IMPLIED</a:t>
            </a:r>
          </a:p>
          <a:p>
            <a:pPr>
              <a:buNone/>
            </a:pPr>
            <a:r>
              <a:rPr lang="en-US" altLang="zh-CN" sz="1600" dirty="0" smtClean="0"/>
              <a:t>     address         CDATA        #REQUIRED &gt;</a:t>
            </a:r>
          </a:p>
          <a:p>
            <a:pPr>
              <a:buNone/>
            </a:pPr>
            <a:r>
              <a:rPr lang="en-US" altLang="zh-CN" sz="1600" dirty="0" smtClean="0"/>
              <a:t>&lt;! ELEMENT subject (#PCDATA)&gt;</a:t>
            </a:r>
          </a:p>
          <a:p>
            <a:pPr>
              <a:buNone/>
            </a:pPr>
            <a:r>
              <a:rPr lang="en-US" altLang="zh-CN" sz="1600" dirty="0" smtClean="0"/>
              <a:t>&lt;! ELEMENT body( text, attachment*)&gt;</a:t>
            </a:r>
          </a:p>
          <a:p>
            <a:pPr>
              <a:buNone/>
            </a:pPr>
            <a:r>
              <a:rPr lang="en-US" altLang="zh-CN" sz="1600" dirty="0" smtClean="0"/>
              <a:t>&lt;! ELEMENT text (#PCDATA)&gt;</a:t>
            </a:r>
          </a:p>
          <a:p>
            <a:pPr>
              <a:buNone/>
            </a:pPr>
            <a:r>
              <a:rPr lang="en-US" altLang="zh-CN" sz="1600" dirty="0" smtClean="0"/>
              <a:t>&lt;! ELEMENT attachment EMPTY)&gt;</a:t>
            </a:r>
          </a:p>
          <a:p>
            <a:pPr>
              <a:buNone/>
            </a:pPr>
            <a:r>
              <a:rPr lang="en-US" altLang="zh-CN" sz="1600" dirty="0" smtClean="0"/>
              <a:t>&lt;! ATTLIST attachment</a:t>
            </a:r>
          </a:p>
          <a:p>
            <a:pPr>
              <a:buNone/>
            </a:pPr>
            <a:r>
              <a:rPr lang="en-US" altLang="zh-CN" sz="1600" dirty="0" smtClean="0"/>
              <a:t>    encoding  (mime| </a:t>
            </a:r>
            <a:r>
              <a:rPr lang="en-US" altLang="zh-CN" sz="1600" dirty="0" err="1" smtClean="0"/>
              <a:t>binhex</a:t>
            </a:r>
            <a:r>
              <a:rPr lang="en-US" altLang="zh-CN" sz="1600" dirty="0" smtClean="0"/>
              <a:t>) “mime”</a:t>
            </a:r>
          </a:p>
          <a:p>
            <a:pPr>
              <a:buNone/>
            </a:pPr>
            <a:r>
              <a:rPr lang="en-US" altLang="zh-CN" sz="1600" dirty="0" smtClean="0"/>
              <a:t>     file         CDATA        #REQUIRED &gt;</a:t>
            </a:r>
          </a:p>
          <a:p>
            <a:pPr>
              <a:buNone/>
            </a:pPr>
            <a:endParaRPr lang="en-US" altLang="zh-CN" sz="1600" dirty="0" smtClean="0"/>
          </a:p>
          <a:p>
            <a:pPr>
              <a:buNone/>
            </a:pPr>
            <a:endParaRPr lang="en-US" altLang="zh-CN" sz="1600" dirty="0" smtClean="0"/>
          </a:p>
          <a:p>
            <a:pPr>
              <a:buNone/>
            </a:pPr>
            <a:endParaRPr lang="en-US" altLang="zh-CN" sz="2000" dirty="0" smtClean="0"/>
          </a:p>
          <a:p>
            <a:pPr>
              <a:buNone/>
            </a:pPr>
            <a:endParaRPr lang="zh-CN" alt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err="1" smtClean="0"/>
              <a:t>XMLschema</a:t>
            </a:r>
            <a:r>
              <a:rPr lang="zh-CN" altLang="en-US" sz="3200" dirty="0" smtClean="0"/>
              <a:t>实例分析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6435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1600" dirty="0" smtClean="0"/>
              <a:t>&lt;element name=“email” type=“email Type”/&gt;</a:t>
            </a:r>
          </a:p>
          <a:p>
            <a:pPr>
              <a:buNone/>
            </a:pPr>
            <a:r>
              <a:rPr lang="en-US" altLang="zh-CN" sz="1600" dirty="0" smtClean="0"/>
              <a:t>&lt;</a:t>
            </a:r>
            <a:r>
              <a:rPr lang="en-US" altLang="zh-CN" sz="1600" dirty="0" err="1" smtClean="0"/>
              <a:t>complexType</a:t>
            </a:r>
            <a:r>
              <a:rPr lang="en-US" altLang="zh-CN" sz="1600" dirty="0" smtClean="0"/>
              <a:t> name=“</a:t>
            </a:r>
            <a:r>
              <a:rPr lang="en-US" altLang="zh-CN" sz="1600" dirty="0" err="1" smtClean="0"/>
              <a:t>emailTpye</a:t>
            </a:r>
            <a:r>
              <a:rPr lang="en-US" altLang="zh-CN" sz="1600" dirty="0" smtClean="0"/>
              <a:t>”&gt;</a:t>
            </a:r>
          </a:p>
          <a:p>
            <a:pPr>
              <a:buNone/>
            </a:pPr>
            <a:r>
              <a:rPr lang="en-US" altLang="zh-CN" sz="1600" dirty="0" smtClean="0"/>
              <a:t>     &lt;sequence&gt;</a:t>
            </a:r>
          </a:p>
          <a:p>
            <a:pPr>
              <a:buNone/>
            </a:pPr>
            <a:r>
              <a:rPr lang="en-US" altLang="zh-CN" sz="1600" dirty="0" smtClean="0"/>
              <a:t>         &lt;element name=“head” type=“</a:t>
            </a:r>
            <a:r>
              <a:rPr lang="en-US" altLang="zh-CN" sz="1600" dirty="0" err="1" smtClean="0"/>
              <a:t>headtype</a:t>
            </a:r>
            <a:r>
              <a:rPr lang="en-US" altLang="zh-CN" sz="1600" dirty="0" smtClean="0"/>
              <a:t>”/&gt;</a:t>
            </a:r>
          </a:p>
          <a:p>
            <a:pPr>
              <a:buNone/>
            </a:pPr>
            <a:r>
              <a:rPr lang="en-US" altLang="zh-CN" sz="1600" dirty="0" smtClean="0"/>
              <a:t>         &lt;element name=“body” type=“</a:t>
            </a:r>
            <a:r>
              <a:rPr lang="en-US" altLang="zh-CN" sz="1600" dirty="0" err="1" smtClean="0"/>
              <a:t>bodytype</a:t>
            </a:r>
            <a:r>
              <a:rPr lang="en-US" altLang="zh-CN" sz="1600" dirty="0" smtClean="0"/>
              <a:t>”/&gt;</a:t>
            </a:r>
          </a:p>
          <a:p>
            <a:pPr>
              <a:buNone/>
            </a:pPr>
            <a:r>
              <a:rPr lang="en-US" altLang="zh-CN" sz="1600" dirty="0" smtClean="0"/>
              <a:t>      &lt;sequence&gt;</a:t>
            </a:r>
          </a:p>
          <a:p>
            <a:pPr>
              <a:buNone/>
            </a:pPr>
            <a:r>
              <a:rPr lang="en-US" altLang="zh-CN" sz="1600" dirty="0" smtClean="0"/>
              <a:t>&lt;/</a:t>
            </a:r>
            <a:r>
              <a:rPr lang="en-US" altLang="zh-CN" sz="1600" dirty="0" err="1" smtClean="0"/>
              <a:t>complexType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r>
              <a:rPr lang="en-US" altLang="zh-CN" sz="1600" dirty="0" smtClean="0"/>
              <a:t> </a:t>
            </a:r>
          </a:p>
          <a:p>
            <a:pPr>
              <a:buNone/>
            </a:pPr>
            <a:r>
              <a:rPr lang="en-US" altLang="zh-CN" sz="1600" dirty="0" smtClean="0"/>
              <a:t>&lt;</a:t>
            </a:r>
            <a:r>
              <a:rPr lang="en-US" altLang="zh-CN" sz="1600" dirty="0" err="1" smtClean="0"/>
              <a:t>complexType</a:t>
            </a:r>
            <a:r>
              <a:rPr lang="en-US" altLang="zh-CN" sz="1600" dirty="0" smtClean="0"/>
              <a:t> name=“</a:t>
            </a:r>
            <a:r>
              <a:rPr lang="en-US" altLang="zh-CN" sz="1600" dirty="0" err="1" smtClean="0"/>
              <a:t>headType</a:t>
            </a:r>
            <a:r>
              <a:rPr lang="en-US" altLang="zh-CN" sz="1600" dirty="0" smtClean="0"/>
              <a:t>”/&gt;</a:t>
            </a:r>
          </a:p>
          <a:p>
            <a:pPr>
              <a:buNone/>
            </a:pPr>
            <a:r>
              <a:rPr lang="en-US" altLang="zh-CN" sz="1600" dirty="0" smtClean="0"/>
              <a:t>       &lt;sequence&gt;</a:t>
            </a:r>
          </a:p>
          <a:p>
            <a:pPr>
              <a:buNone/>
            </a:pPr>
            <a:r>
              <a:rPr lang="en-US" altLang="zh-CN" sz="1600" dirty="0" smtClean="0"/>
              <a:t>          &lt;element name=“from” type=“</a:t>
            </a:r>
            <a:r>
              <a:rPr lang="en-US" altLang="zh-CN" sz="1600" dirty="0" err="1" smtClean="0"/>
              <a:t>nameAddress</a:t>
            </a:r>
            <a:r>
              <a:rPr lang="en-US" altLang="zh-CN" sz="1600" dirty="0" smtClean="0"/>
              <a:t>”/&gt;</a:t>
            </a:r>
          </a:p>
          <a:p>
            <a:pPr>
              <a:buNone/>
            </a:pPr>
            <a:r>
              <a:rPr lang="en-US" altLang="zh-CN" sz="1600" dirty="0" smtClean="0"/>
              <a:t>          &lt;element name=“to” type=“</a:t>
            </a:r>
            <a:r>
              <a:rPr lang="en-US" altLang="zh-CN" sz="1600" dirty="0" err="1" smtClean="0"/>
              <a:t>nameAddress</a:t>
            </a:r>
            <a:r>
              <a:rPr lang="en-US" altLang="zh-CN" sz="1600" dirty="0" smtClean="0"/>
              <a:t>”</a:t>
            </a:r>
          </a:p>
          <a:p>
            <a:pPr>
              <a:buNone/>
            </a:pPr>
            <a:r>
              <a:rPr lang="en-US" altLang="zh-CN" sz="1600" dirty="0" smtClean="0"/>
              <a:t>            </a:t>
            </a:r>
            <a:r>
              <a:rPr lang="en-US" altLang="zh-CN" sz="1600" dirty="0" err="1" smtClean="0"/>
              <a:t>minOccurs</a:t>
            </a:r>
            <a:r>
              <a:rPr lang="en-US" altLang="zh-CN" sz="1600" dirty="0" smtClean="0"/>
              <a:t>=“1” </a:t>
            </a:r>
            <a:r>
              <a:rPr lang="en-US" altLang="zh-CN" sz="1600" dirty="0" err="1" smtClean="0"/>
              <a:t>maxOccurs</a:t>
            </a:r>
            <a:r>
              <a:rPr lang="en-US" altLang="zh-CN" sz="1600" dirty="0" smtClean="0"/>
              <a:t>=“unbounded”/&gt;</a:t>
            </a:r>
          </a:p>
          <a:p>
            <a:pPr>
              <a:buNone/>
            </a:pPr>
            <a:r>
              <a:rPr lang="en-US" altLang="zh-CN" sz="1600" dirty="0" smtClean="0"/>
              <a:t>          &lt;element name=“cc” type=“</a:t>
            </a:r>
            <a:r>
              <a:rPr lang="en-US" altLang="zh-CN" sz="1600" dirty="0" err="1" smtClean="0"/>
              <a:t>nameAddress</a:t>
            </a:r>
            <a:r>
              <a:rPr lang="en-US" altLang="zh-CN" sz="1600" dirty="0" smtClean="0"/>
              <a:t>”</a:t>
            </a:r>
          </a:p>
          <a:p>
            <a:pPr>
              <a:buNone/>
            </a:pPr>
            <a:r>
              <a:rPr lang="en-US" altLang="zh-CN" sz="1600" dirty="0" smtClean="0"/>
              <a:t>            </a:t>
            </a:r>
            <a:r>
              <a:rPr lang="en-US" altLang="zh-CN" sz="1600" dirty="0" err="1" smtClean="0"/>
              <a:t>minOccurs</a:t>
            </a:r>
            <a:r>
              <a:rPr lang="en-US" altLang="zh-CN" sz="1600" dirty="0" smtClean="0"/>
              <a:t>=“0” </a:t>
            </a:r>
            <a:r>
              <a:rPr lang="en-US" altLang="zh-CN" sz="1600" dirty="0" err="1" smtClean="0"/>
              <a:t>maxOccurs</a:t>
            </a:r>
            <a:r>
              <a:rPr lang="en-US" altLang="zh-CN" sz="1600" dirty="0" smtClean="0"/>
              <a:t>=“unbounded /&gt;</a:t>
            </a:r>
          </a:p>
          <a:p>
            <a:pPr>
              <a:buNone/>
            </a:pPr>
            <a:r>
              <a:rPr lang="en-US" altLang="zh-CN" sz="1600" dirty="0" smtClean="0"/>
              <a:t>          &lt;element name=“subject” type=“string”/&gt;</a:t>
            </a:r>
          </a:p>
          <a:p>
            <a:pPr>
              <a:buNone/>
            </a:pPr>
            <a:r>
              <a:rPr lang="en-US" altLang="zh-CN" sz="1600" dirty="0" smtClean="0"/>
              <a:t>        &lt;sequence&gt;</a:t>
            </a:r>
          </a:p>
          <a:p>
            <a:pPr>
              <a:buNone/>
            </a:pPr>
            <a:r>
              <a:rPr lang="en-US" altLang="zh-CN" sz="1600" dirty="0" smtClean="0"/>
              <a:t>&lt;/</a:t>
            </a:r>
            <a:r>
              <a:rPr lang="en-US" altLang="zh-CN" sz="1600" dirty="0" err="1" smtClean="0"/>
              <a:t>complexType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endParaRPr lang="en-US" altLang="zh-CN" sz="16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err="1" smtClean="0"/>
              <a:t>XMLschema</a:t>
            </a:r>
            <a:r>
              <a:rPr lang="zh-CN" altLang="en-US" sz="3200" dirty="0" smtClean="0"/>
              <a:t>实例分析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8641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altLang="zh-CN" sz="1600" dirty="0" smtClean="0"/>
              <a:t>&lt;</a:t>
            </a:r>
            <a:r>
              <a:rPr lang="en-US" altLang="zh-CN" sz="1600" dirty="0" err="1" smtClean="0"/>
              <a:t>compleType</a:t>
            </a:r>
            <a:r>
              <a:rPr lang="en-US" altLang="zh-CN" sz="1600" dirty="0" smtClean="0"/>
              <a:t> name=“</a:t>
            </a:r>
            <a:r>
              <a:rPr lang="en-US" altLang="zh-CN" sz="1600" dirty="0" err="1" smtClean="0"/>
              <a:t>nameAddress</a:t>
            </a:r>
            <a:r>
              <a:rPr lang="en-US" altLang="zh-CN" sz="1600" dirty="0" smtClean="0"/>
              <a:t>”/&gt;</a:t>
            </a:r>
          </a:p>
          <a:p>
            <a:pPr>
              <a:buNone/>
            </a:pPr>
            <a:r>
              <a:rPr lang="en-US" altLang="zh-CN" sz="1600" dirty="0" smtClean="0"/>
              <a:t>     &lt;attribute name=“name” type=“string” use=“optional”/&gt;</a:t>
            </a:r>
          </a:p>
          <a:p>
            <a:pPr>
              <a:buNone/>
            </a:pPr>
            <a:r>
              <a:rPr lang="en-US" altLang="zh-CN" sz="1600" dirty="0" smtClean="0"/>
              <a:t>      &lt;attribute name=“address” type=“string” use=“required”/&gt;</a:t>
            </a:r>
          </a:p>
          <a:p>
            <a:pPr>
              <a:buNone/>
            </a:pPr>
            <a:r>
              <a:rPr lang="en-US" altLang="zh-CN" sz="1600" dirty="0" smtClean="0"/>
              <a:t>&lt;/</a:t>
            </a:r>
            <a:r>
              <a:rPr lang="en-US" altLang="zh-CN" sz="1600" dirty="0" err="1" smtClean="0"/>
              <a:t>compexType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&lt;</a:t>
            </a:r>
            <a:r>
              <a:rPr lang="en-US" altLang="zh-CN" sz="1600" dirty="0" err="1" smtClean="0"/>
              <a:t>complexType</a:t>
            </a:r>
            <a:r>
              <a:rPr lang="en-US" altLang="zh-CN" sz="1600" dirty="0" smtClean="0"/>
              <a:t> name=“</a:t>
            </a:r>
            <a:r>
              <a:rPr lang="en-US" altLang="zh-CN" sz="1600" dirty="0" err="1" smtClean="0"/>
              <a:t>bodyType</a:t>
            </a:r>
            <a:r>
              <a:rPr lang="en-US" altLang="zh-CN" sz="1600" dirty="0" smtClean="0"/>
              <a:t>”&gt;</a:t>
            </a:r>
          </a:p>
          <a:p>
            <a:pPr>
              <a:buNone/>
            </a:pPr>
            <a:r>
              <a:rPr lang="en-US" altLang="zh-CN" sz="1600" dirty="0" smtClean="0"/>
              <a:t>     &lt;sequence&gt;</a:t>
            </a:r>
          </a:p>
          <a:p>
            <a:pPr>
              <a:buNone/>
            </a:pPr>
            <a:r>
              <a:rPr lang="en-US" altLang="zh-CN" sz="1600" dirty="0" smtClean="0"/>
              <a:t>         &lt;element name=“text” type=“string”/&gt;</a:t>
            </a:r>
          </a:p>
          <a:p>
            <a:pPr>
              <a:buNone/>
            </a:pPr>
            <a:r>
              <a:rPr lang="en-US" altLang="zh-CN" sz="1600" dirty="0" smtClean="0"/>
              <a:t>         &lt;element name=“attachment” </a:t>
            </a:r>
            <a:r>
              <a:rPr lang="en-US" altLang="zh-CN" sz="1600" dirty="0" err="1" smtClean="0"/>
              <a:t>minOccurs</a:t>
            </a:r>
            <a:r>
              <a:rPr lang="en-US" altLang="zh-CN" sz="1600" dirty="0" smtClean="0"/>
              <a:t>=“0”</a:t>
            </a:r>
          </a:p>
          <a:p>
            <a:pPr>
              <a:buNone/>
            </a:pPr>
            <a:r>
              <a:rPr lang="en-US" altLang="zh-CN" sz="1600" dirty="0" smtClean="0"/>
              <a:t>                                                                 </a:t>
            </a:r>
            <a:r>
              <a:rPr lang="en-US" altLang="zh-CN" sz="1600" dirty="0" err="1" smtClean="0"/>
              <a:t>maxOccurs</a:t>
            </a:r>
            <a:r>
              <a:rPr lang="en-US" altLang="zh-CN" sz="1600" dirty="0" smtClean="0"/>
              <a:t>=“unbounded”/&gt;</a:t>
            </a:r>
          </a:p>
          <a:p>
            <a:pPr>
              <a:buNone/>
            </a:pPr>
            <a:r>
              <a:rPr lang="en-US" altLang="zh-CN" sz="1600" dirty="0" smtClean="0"/>
              <a:t>             &lt;</a:t>
            </a:r>
            <a:r>
              <a:rPr lang="en-US" altLang="zh-CN" sz="1600" dirty="0" err="1" smtClean="0"/>
              <a:t>complexType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r>
              <a:rPr lang="en-US" altLang="zh-CN" sz="1600" dirty="0" smtClean="0"/>
              <a:t>                 &lt;attribute name=“encoding” use=“default”</a:t>
            </a:r>
          </a:p>
          <a:p>
            <a:pPr>
              <a:buNone/>
            </a:pPr>
            <a:r>
              <a:rPr lang="en-US" altLang="zh-CN" sz="1600" dirty="0" smtClean="0"/>
              <a:t>                                  value=“mime”/&gt;</a:t>
            </a:r>
          </a:p>
          <a:p>
            <a:pPr>
              <a:buNone/>
            </a:pPr>
            <a:r>
              <a:rPr lang="en-US" altLang="zh-CN" sz="1600" dirty="0" smtClean="0"/>
              <a:t>                      &lt;</a:t>
            </a:r>
            <a:r>
              <a:rPr lang="en-US" altLang="zh-CN" sz="1600" dirty="0" err="1" smtClean="0"/>
              <a:t>simpleType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r>
              <a:rPr lang="en-US" altLang="zh-CN" sz="1600" dirty="0" smtClean="0"/>
              <a:t>                          &lt;restriction base=“string”&gt;</a:t>
            </a:r>
          </a:p>
          <a:p>
            <a:pPr>
              <a:buNone/>
            </a:pPr>
            <a:r>
              <a:rPr lang="en-US" altLang="zh-CN" sz="1600" dirty="0" smtClean="0"/>
              <a:t>                               &lt;enumeration value=“mime/”&gt;</a:t>
            </a:r>
          </a:p>
          <a:p>
            <a:pPr>
              <a:buNone/>
            </a:pPr>
            <a:r>
              <a:rPr lang="en-US" altLang="zh-CN" sz="1600" dirty="0" smtClean="0"/>
              <a:t>                               &lt;enumeration value=“</a:t>
            </a:r>
            <a:r>
              <a:rPr lang="en-US" altLang="zh-CN" sz="1600" dirty="0" err="1" smtClean="0"/>
              <a:t>binhex</a:t>
            </a:r>
            <a:r>
              <a:rPr lang="en-US" altLang="zh-CN" sz="1600" dirty="0" smtClean="0"/>
              <a:t>/”&gt;</a:t>
            </a:r>
          </a:p>
          <a:p>
            <a:pPr>
              <a:buNone/>
            </a:pPr>
            <a:r>
              <a:rPr lang="en-US" altLang="zh-CN" sz="1600" dirty="0" smtClean="0"/>
              <a:t>                          &lt;/restriction&gt;</a:t>
            </a:r>
          </a:p>
          <a:p>
            <a:pPr>
              <a:buNone/>
            </a:pPr>
            <a:r>
              <a:rPr lang="en-US" altLang="zh-CN" sz="1600" dirty="0" smtClean="0"/>
              <a:t>                       &lt;/</a:t>
            </a:r>
            <a:r>
              <a:rPr lang="en-US" altLang="zh-CN" sz="1600" dirty="0" err="1" smtClean="0"/>
              <a:t>simpleType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r>
              <a:rPr lang="en-US" altLang="zh-CN" sz="1600" dirty="0" smtClean="0"/>
              <a:t>                   &lt;/attribute&gt;</a:t>
            </a:r>
          </a:p>
          <a:p>
            <a:pPr>
              <a:buNone/>
            </a:pPr>
            <a:r>
              <a:rPr lang="en-US" altLang="zh-CN" sz="1600" dirty="0" smtClean="0"/>
              <a:t>                   &lt;attribute name=“file” type=“string”</a:t>
            </a:r>
          </a:p>
          <a:p>
            <a:pPr>
              <a:buNone/>
            </a:pPr>
            <a:r>
              <a:rPr lang="en-US" altLang="zh-CN" sz="1600" dirty="0" smtClean="0"/>
              <a:t>                                   use=“required”/&gt;</a:t>
            </a:r>
          </a:p>
          <a:p>
            <a:pPr>
              <a:buNone/>
            </a:pPr>
            <a:r>
              <a:rPr lang="en-US" altLang="zh-CN" sz="1600" dirty="0" smtClean="0"/>
              <a:t>               &lt;/</a:t>
            </a:r>
            <a:r>
              <a:rPr lang="en-US" altLang="zh-CN" sz="1600" dirty="0" err="1" smtClean="0"/>
              <a:t>complexType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r>
              <a:rPr lang="en-US" altLang="zh-CN" sz="1600" dirty="0" smtClean="0"/>
              <a:t>          &lt;/element&gt;</a:t>
            </a:r>
          </a:p>
          <a:p>
            <a:pPr>
              <a:buNone/>
            </a:pPr>
            <a:r>
              <a:rPr lang="en-US" altLang="zh-CN" sz="1600" dirty="0" smtClean="0"/>
              <a:t>       &lt;/sequence&gt;</a:t>
            </a:r>
          </a:p>
          <a:p>
            <a:pPr>
              <a:buNone/>
            </a:pPr>
            <a:r>
              <a:rPr lang="en-US" altLang="zh-CN" sz="1600" dirty="0" smtClean="0"/>
              <a:t>&lt;/</a:t>
            </a:r>
            <a:r>
              <a:rPr lang="en-US" altLang="zh-CN" sz="1600" dirty="0" err="1" smtClean="0"/>
              <a:t>complexTtpe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                            </a:t>
            </a:r>
          </a:p>
          <a:p>
            <a:pPr>
              <a:buNone/>
            </a:pPr>
            <a:r>
              <a:rPr lang="en-US" altLang="zh-CN" sz="1600" dirty="0" smtClean="0"/>
              <a:t>     </a:t>
            </a:r>
            <a:endParaRPr lang="zh-CN" altLang="en-US" sz="1600" dirty="0" smtClean="0"/>
          </a:p>
          <a:p>
            <a:pPr>
              <a:buNone/>
            </a:pPr>
            <a:endParaRPr lang="zh-CN" alt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XML</a:t>
            </a:r>
            <a:r>
              <a:rPr lang="zh-CN" altLang="en-US" sz="3200" dirty="0" smtClean="0"/>
              <a:t>小结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dirty="0" smtClean="0"/>
              <a:t>XML</a:t>
            </a:r>
            <a:r>
              <a:rPr lang="zh-CN" altLang="en-US" sz="2000" dirty="0" smtClean="0"/>
              <a:t>是一种元语言，允许用户借助标签为文档定义标记。</a:t>
            </a:r>
            <a:endParaRPr lang="en-US" altLang="zh-CN" sz="2000" dirty="0" smtClean="0"/>
          </a:p>
          <a:p>
            <a:r>
              <a:rPr lang="zh-CN" altLang="en-US" sz="2000" dirty="0" smtClean="0"/>
              <a:t>标签的嵌套引入了结构，可以用</a:t>
            </a:r>
            <a:r>
              <a:rPr lang="en-US" altLang="zh-CN" sz="2000" dirty="0" smtClean="0"/>
              <a:t>XML schema </a:t>
            </a:r>
            <a:r>
              <a:rPr lang="zh-CN" altLang="en-US" sz="2000" dirty="0" smtClean="0"/>
              <a:t>或者</a:t>
            </a:r>
            <a:r>
              <a:rPr lang="en-US" altLang="zh-CN" sz="2000" dirty="0" smtClean="0"/>
              <a:t>DTD </a:t>
            </a:r>
            <a:r>
              <a:rPr lang="zh-CN" altLang="en-US" sz="2000" dirty="0" smtClean="0"/>
              <a:t>来规定文档的结构。</a:t>
            </a:r>
            <a:endParaRPr lang="en-US" altLang="zh-CN" sz="2000" dirty="0" smtClean="0"/>
          </a:p>
          <a:p>
            <a:r>
              <a:rPr lang="en-US" altLang="zh-CN" sz="2000" dirty="0" smtClean="0"/>
              <a:t>XML</a:t>
            </a:r>
            <a:r>
              <a:rPr lang="zh-CN" altLang="en-US" sz="2000" dirty="0" smtClean="0"/>
              <a:t>将内容和结构与格式分离。</a:t>
            </a:r>
            <a:endParaRPr lang="en-US" altLang="zh-CN" sz="2000" dirty="0" smtClean="0"/>
          </a:p>
          <a:p>
            <a:r>
              <a:rPr lang="en-US" altLang="zh-CN" sz="2000" dirty="0" smtClean="0"/>
              <a:t>XML</a:t>
            </a:r>
            <a:r>
              <a:rPr lang="zh-CN" altLang="en-US" sz="2000" dirty="0" smtClean="0"/>
              <a:t>是网上结构化信息表示的默认标准，支持信息的机器处理。</a:t>
            </a:r>
            <a:endParaRPr lang="en-US" altLang="zh-CN" sz="2000" dirty="0" smtClean="0"/>
          </a:p>
          <a:p>
            <a:r>
              <a:rPr lang="en-US" altLang="zh-CN" sz="2000" dirty="0" smtClean="0"/>
              <a:t>XML</a:t>
            </a:r>
            <a:r>
              <a:rPr lang="zh-CN" altLang="en-US" sz="2000" dirty="0" smtClean="0"/>
              <a:t>借助标记、结构和转换支持不同应用之间的结构化信息的交换。</a:t>
            </a:r>
            <a:endParaRPr lang="en-US" altLang="zh-CN" sz="2000" dirty="0" smtClean="0"/>
          </a:p>
          <a:p>
            <a:r>
              <a:rPr lang="zh-CN" altLang="en-US" sz="2000" dirty="0" smtClean="0"/>
              <a:t>查询语言支持</a:t>
            </a:r>
            <a:r>
              <a:rPr lang="en-US" altLang="zh-CN" sz="2000" dirty="0" smtClean="0"/>
              <a:t>XML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r>
              <a:rPr lang="zh-CN" altLang="en-US" sz="2000" dirty="0" smtClean="0"/>
              <a:t>标签嵌套没有标准含义。</a:t>
            </a:r>
            <a:endParaRPr lang="en-US" altLang="zh-CN" sz="2000" dirty="0" smtClean="0"/>
          </a:p>
          <a:p>
            <a:r>
              <a:rPr lang="zh-CN" altLang="en-US" sz="2000" dirty="0" smtClean="0"/>
              <a:t>机器不能解读</a:t>
            </a:r>
            <a:r>
              <a:rPr lang="en-US" altLang="zh-CN" sz="2000" dirty="0" smtClean="0"/>
              <a:t>XML</a:t>
            </a:r>
            <a:r>
              <a:rPr lang="zh-CN" altLang="en-US" sz="2000" dirty="0" smtClean="0"/>
              <a:t>文档的语义，只有人可以做到这点。</a:t>
            </a:r>
            <a:endParaRPr lang="en-US" altLang="zh-CN" sz="2000" dirty="0" smtClean="0"/>
          </a:p>
          <a:p>
            <a:r>
              <a:rPr lang="zh-CN" altLang="en-US" sz="2000" dirty="0" smtClean="0"/>
              <a:t>如果对词汇表存在共同的理解，则</a:t>
            </a:r>
            <a:r>
              <a:rPr lang="en-US" altLang="zh-CN" sz="2000" dirty="0" smtClean="0"/>
              <a:t>XML</a:t>
            </a:r>
            <a:r>
              <a:rPr lang="zh-CN" altLang="en-US" sz="2000" dirty="0" smtClean="0"/>
              <a:t>将支持协作和交流。因此，在使用领域专用或团体专用词汇表的紧密合作场合，</a:t>
            </a:r>
            <a:r>
              <a:rPr lang="en-US" altLang="zh-CN" sz="2000" dirty="0" smtClean="0"/>
              <a:t>XML</a:t>
            </a:r>
            <a:r>
              <a:rPr lang="zh-CN" altLang="en-US" sz="2000" dirty="0" smtClean="0"/>
              <a:t>的适用性很好，但对于全球性交流则没有这么好。</a:t>
            </a:r>
            <a:endParaRPr lang="zh-CN" alt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RDF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CN" altLang="en-US" sz="2400" dirty="0" smtClean="0"/>
              <a:t>     资源描述框架（</a:t>
            </a:r>
            <a:r>
              <a:rPr lang="en-US" altLang="zh-CN" sz="2400" dirty="0" smtClean="0"/>
              <a:t>resource Description Framework, RDF) </a:t>
            </a:r>
            <a:r>
              <a:rPr lang="zh-CN" altLang="en-US" sz="2400" dirty="0" smtClean="0"/>
              <a:t>通常称为一种“语言”，但它实际上是一个数据模型。它由一系列陈述（</a:t>
            </a:r>
            <a:r>
              <a:rPr lang="en-US" altLang="zh-CN" sz="2400" dirty="0" smtClean="0"/>
              <a:t>statement</a:t>
            </a:r>
            <a:r>
              <a:rPr lang="zh-CN" altLang="en-US" sz="2400" dirty="0" smtClean="0"/>
              <a:t>）即“对象</a:t>
            </a:r>
            <a:r>
              <a:rPr lang="en-US" altLang="zh-CN" sz="2400" dirty="0" smtClean="0"/>
              <a:t>-</a:t>
            </a:r>
            <a:r>
              <a:rPr lang="zh-CN" altLang="en-US" sz="2400" dirty="0" smtClean="0"/>
              <a:t>属性</a:t>
            </a:r>
            <a:r>
              <a:rPr lang="en-US" altLang="zh-CN" sz="2400" dirty="0" smtClean="0"/>
              <a:t>-</a:t>
            </a:r>
            <a:r>
              <a:rPr lang="zh-CN" altLang="en-US" sz="2400" dirty="0" smtClean="0"/>
              <a:t>值”三元组（</a:t>
            </a:r>
            <a:r>
              <a:rPr lang="en-US" altLang="zh-CN" sz="2400" dirty="0" smtClean="0"/>
              <a:t>object-attribute-value triple</a:t>
            </a:r>
            <a:r>
              <a:rPr lang="zh-CN" altLang="en-US" sz="2400" dirty="0" smtClean="0"/>
              <a:t>）组成。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58072" cy="60863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什么是语义网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语义网运动是由万维网联盟（</a:t>
            </a:r>
            <a:r>
              <a:rPr lang="en-US" altLang="zh-CN" dirty="0" smtClean="0"/>
              <a:t>world wide web consortium</a:t>
            </a:r>
            <a:r>
              <a:rPr lang="zh-CN" altLang="en-US" dirty="0" smtClean="0"/>
              <a:t>，简称</a:t>
            </a:r>
            <a:r>
              <a:rPr lang="en-US" altLang="zh-CN" dirty="0" smtClean="0"/>
              <a:t>W3C</a:t>
            </a:r>
            <a:r>
              <a:rPr lang="zh-CN" altLang="en-US" dirty="0" smtClean="0"/>
              <a:t>）发起的，是对万维网的一次革命，其倡导者正是</a:t>
            </a:r>
            <a:r>
              <a:rPr lang="en-US" altLang="zh-CN" dirty="0" smtClean="0"/>
              <a:t>1989</a:t>
            </a:r>
            <a:r>
              <a:rPr lang="zh-CN" altLang="en-US" dirty="0" smtClean="0"/>
              <a:t>年发明万维网的</a:t>
            </a:r>
            <a:r>
              <a:rPr lang="en-US" altLang="zh-CN" dirty="0" smtClean="0"/>
              <a:t>Tim Berners-Lee</a:t>
            </a:r>
            <a:r>
              <a:rPr lang="zh-CN" altLang="en-US" dirty="0" smtClean="0"/>
              <a:t>。他希望用一种更容易被机器处理的表示方法来描述网上内容，并采用智能技术来利用这种表示方法所提供的便利。</a:t>
            </a:r>
            <a:endParaRPr lang="en-US" altLang="zh-CN" dirty="0" smtClean="0"/>
          </a:p>
          <a:p>
            <a:r>
              <a:rPr lang="en-US" altLang="zh-CN" dirty="0" smtClean="0"/>
              <a:t> Tim Berners-Lee </a:t>
            </a:r>
            <a:r>
              <a:rPr lang="zh-CN" altLang="en-US" dirty="0" smtClean="0"/>
              <a:t>的个人信息参见：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>
                <a:hlinkClick r:id="rId2"/>
              </a:rPr>
              <a:t>http://www.w3.org/People/Berners-Lee/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n-US" altLang="zh-CN" sz="3200" dirty="0" smtClean="0"/>
              <a:t>RDF</a:t>
            </a:r>
            <a:r>
              <a:rPr lang="zh-CN" altLang="en-US" sz="3200" dirty="0" smtClean="0"/>
              <a:t>语法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lnSpcReduction="10000"/>
          </a:bodyPr>
          <a:lstStyle/>
          <a:p>
            <a:r>
              <a:rPr lang="zh-CN" altLang="en-US" sz="2400" dirty="0" smtClean="0"/>
              <a:t>一个</a:t>
            </a:r>
            <a:r>
              <a:rPr lang="en-US" altLang="zh-CN" sz="2400" dirty="0" smtClean="0"/>
              <a:t>RDF</a:t>
            </a:r>
            <a:r>
              <a:rPr lang="zh-CN" altLang="en-US" sz="2400" dirty="0" smtClean="0"/>
              <a:t>文档由一个</a:t>
            </a:r>
            <a:r>
              <a:rPr lang="en-US" altLang="zh-CN" sz="2400" dirty="0" err="1" smtClean="0"/>
              <a:t>rdf</a:t>
            </a:r>
            <a:r>
              <a:rPr lang="en-US" altLang="zh-CN" sz="2400" dirty="0" smtClean="0"/>
              <a:t>: RDF </a:t>
            </a:r>
            <a:r>
              <a:rPr lang="zh-CN" altLang="en-US" sz="2400" dirty="0" smtClean="0"/>
              <a:t>元素构成，其内容是一系列描述。例如：北京大学</a:t>
            </a:r>
            <a:r>
              <a:rPr lang="en-US" altLang="zh-CN" sz="2400" dirty="0" smtClean="0"/>
              <a:t>2010</a:t>
            </a:r>
            <a:r>
              <a:rPr lang="zh-CN" altLang="en-US" sz="2400" dirty="0" smtClean="0"/>
              <a:t>年度逻辑学的课程和授课者的领域知识可描述如下：</a:t>
            </a:r>
            <a:endParaRPr lang="en-US" altLang="zh-CN" sz="2400" dirty="0" smtClean="0"/>
          </a:p>
          <a:p>
            <a:pPr>
              <a:buNone/>
            </a:pPr>
            <a:r>
              <a:rPr lang="en-US" altLang="zh-CN" sz="1600" dirty="0" smtClean="0"/>
              <a:t>&lt;! DOCTYPE owl [</a:t>
            </a:r>
          </a:p>
          <a:p>
            <a:pPr>
              <a:buNone/>
            </a:pPr>
            <a:r>
              <a:rPr lang="en-US" altLang="zh-CN" sz="1600" dirty="0" smtClean="0"/>
              <a:t>              &lt;! ENTITY </a:t>
            </a:r>
            <a:r>
              <a:rPr lang="en-US" altLang="zh-CN" sz="1600" dirty="0" err="1" smtClean="0"/>
              <a:t>xsd</a:t>
            </a:r>
            <a:r>
              <a:rPr lang="en-US" altLang="zh-CN" sz="1600" dirty="0" smtClean="0"/>
              <a:t> “http: // www. W3. org/2001/</a:t>
            </a:r>
            <a:r>
              <a:rPr lang="en-US" altLang="zh-CN" sz="1600" dirty="0" err="1" smtClean="0"/>
              <a:t>XMLSchema</a:t>
            </a:r>
            <a:r>
              <a:rPr lang="en-US" altLang="zh-CN" sz="1600" dirty="0" smtClean="0"/>
              <a:t>#”&gt;</a:t>
            </a:r>
          </a:p>
          <a:p>
            <a:pPr>
              <a:buNone/>
            </a:pPr>
            <a:r>
              <a:rPr lang="en-US" altLang="zh-CN" sz="1600" dirty="0" smtClean="0"/>
              <a:t>]&gt;</a:t>
            </a:r>
          </a:p>
          <a:p>
            <a:pPr>
              <a:buNone/>
            </a:pPr>
            <a:r>
              <a:rPr lang="en-US" altLang="zh-CN" sz="1600" dirty="0" smtClean="0"/>
              <a:t>&lt;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RDF</a:t>
            </a:r>
          </a:p>
          <a:p>
            <a:pPr>
              <a:buNone/>
            </a:pPr>
            <a:r>
              <a:rPr lang="en-US" altLang="zh-CN" sz="1600" dirty="0" smtClean="0"/>
              <a:t>       </a:t>
            </a:r>
            <a:r>
              <a:rPr lang="en-US" altLang="zh-CN" sz="1600" dirty="0" err="1" smtClean="0"/>
              <a:t>xmlns</a:t>
            </a:r>
            <a:r>
              <a:rPr lang="en-US" altLang="zh-CN" sz="1600" dirty="0" smtClean="0"/>
              <a:t>: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=</a:t>
            </a:r>
            <a:r>
              <a:rPr lang="en-US" altLang="zh-CN" sz="1600" dirty="0" smtClean="0">
                <a:hlinkClick r:id="rId2"/>
              </a:rPr>
              <a:t>www.w3.org/ 1999/02/22-rdf-syntax-ns#</a:t>
            </a: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       </a:t>
            </a:r>
            <a:r>
              <a:rPr lang="en-US" altLang="zh-CN" sz="1600" dirty="0" err="1" smtClean="0"/>
              <a:t>xmlns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sxd</a:t>
            </a:r>
            <a:r>
              <a:rPr lang="en-US" altLang="zh-CN" sz="1600" dirty="0" smtClean="0"/>
              <a:t>=“http: // www. W3.org/2001/</a:t>
            </a:r>
            <a:r>
              <a:rPr lang="en-US" altLang="zh-CN" sz="1600" dirty="0" err="1" smtClean="0"/>
              <a:t>XMLSchema</a:t>
            </a:r>
            <a:r>
              <a:rPr lang="en-US" altLang="zh-CN" sz="1600" dirty="0" smtClean="0"/>
              <a:t>#”</a:t>
            </a:r>
          </a:p>
          <a:p>
            <a:pPr>
              <a:buNone/>
            </a:pPr>
            <a:r>
              <a:rPr lang="en-US" altLang="zh-CN" sz="1600" dirty="0" smtClean="0"/>
              <a:t>       </a:t>
            </a:r>
            <a:r>
              <a:rPr lang="en-US" altLang="zh-CN" sz="1600" dirty="0" err="1" smtClean="0"/>
              <a:t>Xmlns</a:t>
            </a:r>
            <a:r>
              <a:rPr lang="en-US" altLang="zh-CN" sz="1600" dirty="0" smtClean="0"/>
              <a:t>: </a:t>
            </a:r>
            <a:r>
              <a:rPr lang="en-US" altLang="zh-CN" sz="1600" dirty="0" err="1" smtClean="0"/>
              <a:t>uni</a:t>
            </a:r>
            <a:r>
              <a:rPr lang="en-US" altLang="zh-CN" sz="1600" dirty="0" smtClean="0"/>
              <a:t>=“http: //www.mydomain.org/uni-ns#”&gt;</a:t>
            </a:r>
          </a:p>
          <a:p>
            <a:pPr>
              <a:buNone/>
            </a:pPr>
            <a:r>
              <a:rPr lang="en-US" altLang="zh-CN" sz="1600" dirty="0" smtClean="0"/>
              <a:t>&lt;</a:t>
            </a:r>
            <a:r>
              <a:rPr lang="en-US" altLang="zh-CN" sz="1600" dirty="0" err="1" smtClean="0"/>
              <a:t>rdf:Description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about=“http: //www.mydomain.org/uni-ns/#102325”&gt; </a:t>
            </a:r>
          </a:p>
          <a:p>
            <a:pPr>
              <a:buNone/>
            </a:pPr>
            <a:r>
              <a:rPr lang="en-US" altLang="zh-CN" sz="1600" dirty="0" smtClean="0"/>
              <a:t>    &lt;</a:t>
            </a:r>
            <a:r>
              <a:rPr lang="en-US" altLang="zh-CN" sz="1600" dirty="0" err="1" smtClean="0"/>
              <a:t>uni</a:t>
            </a:r>
            <a:r>
              <a:rPr lang="en-US" altLang="zh-CN" sz="1600" dirty="0" smtClean="0"/>
              <a:t>: name&gt; </a:t>
            </a:r>
            <a:r>
              <a:rPr lang="zh-CN" altLang="en-US" sz="1600" dirty="0" smtClean="0"/>
              <a:t>周北海</a:t>
            </a:r>
            <a:r>
              <a:rPr lang="en-US" altLang="zh-CN" sz="1600" dirty="0" smtClean="0"/>
              <a:t>&lt;</a:t>
            </a:r>
            <a:r>
              <a:rPr lang="en-US" altLang="zh-CN" sz="1600" dirty="0" err="1" smtClean="0"/>
              <a:t>uni</a:t>
            </a:r>
            <a:r>
              <a:rPr lang="en-US" altLang="zh-CN" sz="1600" dirty="0" smtClean="0"/>
              <a:t>: name&gt;</a:t>
            </a:r>
          </a:p>
          <a:p>
            <a:pPr>
              <a:buNone/>
            </a:pPr>
            <a:r>
              <a:rPr lang="en-US" altLang="zh-CN" sz="1600" dirty="0" smtClean="0"/>
              <a:t>    &lt;</a:t>
            </a:r>
            <a:r>
              <a:rPr lang="en-US" altLang="zh-CN" sz="1600" dirty="0" err="1" smtClean="0"/>
              <a:t>uni</a:t>
            </a:r>
            <a:r>
              <a:rPr lang="en-US" altLang="zh-CN" sz="1600" dirty="0" smtClean="0"/>
              <a:t>: title&gt;</a:t>
            </a:r>
            <a:r>
              <a:rPr lang="zh-CN" altLang="en-US" sz="1600" dirty="0" smtClean="0"/>
              <a:t>教授</a:t>
            </a:r>
            <a:r>
              <a:rPr lang="en-US" altLang="zh-CN" sz="1600" dirty="0" smtClean="0"/>
              <a:t>&lt;/</a:t>
            </a:r>
            <a:r>
              <a:rPr lang="en-US" altLang="zh-CN" sz="1600" dirty="0" err="1" smtClean="0"/>
              <a:t>uni</a:t>
            </a:r>
            <a:r>
              <a:rPr lang="en-US" altLang="zh-CN" sz="1600" dirty="0" smtClean="0"/>
              <a:t>: title&gt;</a:t>
            </a:r>
          </a:p>
          <a:p>
            <a:pPr>
              <a:buNone/>
            </a:pPr>
            <a:r>
              <a:rPr lang="en-US" altLang="zh-CN" sz="1600" dirty="0" smtClean="0"/>
              <a:t>&lt;/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Description&gt;</a:t>
            </a:r>
          </a:p>
          <a:p>
            <a:pPr>
              <a:buNone/>
            </a:pP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           </a:t>
            </a:r>
          </a:p>
          <a:p>
            <a:pPr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5008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1600" dirty="0" smtClean="0"/>
              <a:t>&lt;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Description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about=“http: //www.mydomain.org/uni-ns/#t102328”&gt;</a:t>
            </a:r>
          </a:p>
          <a:p>
            <a:pPr>
              <a:buNone/>
            </a:pPr>
            <a:r>
              <a:rPr lang="en-US" altLang="zh-CN" sz="1600" dirty="0" smtClean="0"/>
              <a:t>      &lt;</a:t>
            </a:r>
            <a:r>
              <a:rPr lang="en-US" altLang="zh-CN" sz="1600" dirty="0" err="1" smtClean="0"/>
              <a:t>uni</a:t>
            </a:r>
            <a:r>
              <a:rPr lang="en-US" altLang="zh-CN" sz="1600" dirty="0" smtClean="0"/>
              <a:t>: name&gt;</a:t>
            </a:r>
            <a:r>
              <a:rPr lang="zh-CN" altLang="en-US" sz="1600" dirty="0" smtClean="0"/>
              <a:t>刘壮虎</a:t>
            </a:r>
            <a:r>
              <a:rPr lang="en-US" altLang="zh-CN" sz="1600" dirty="0" smtClean="0"/>
              <a:t>&lt;/</a:t>
            </a:r>
            <a:r>
              <a:rPr lang="en-US" altLang="zh-CN" sz="1600" dirty="0" err="1" smtClean="0"/>
              <a:t>uni</a:t>
            </a:r>
            <a:r>
              <a:rPr lang="en-US" altLang="zh-CN" sz="1600" dirty="0" smtClean="0"/>
              <a:t>: name&gt;</a:t>
            </a:r>
          </a:p>
          <a:p>
            <a:pPr>
              <a:buNone/>
            </a:pPr>
            <a:r>
              <a:rPr lang="en-US" altLang="zh-CN" sz="1600" dirty="0" smtClean="0"/>
              <a:t>      &lt;</a:t>
            </a:r>
            <a:r>
              <a:rPr lang="en-US" altLang="zh-CN" sz="1600" dirty="0" err="1" smtClean="0"/>
              <a:t>uni</a:t>
            </a:r>
            <a:r>
              <a:rPr lang="en-US" altLang="zh-CN" sz="1600" dirty="0" smtClean="0"/>
              <a:t>: title&gt;</a:t>
            </a:r>
            <a:r>
              <a:rPr lang="zh-CN" altLang="en-US" sz="1600" dirty="0" smtClean="0"/>
              <a:t>教授</a:t>
            </a:r>
            <a:r>
              <a:rPr lang="en-US" altLang="zh-CN" sz="1600" dirty="0" smtClean="0"/>
              <a:t>&lt;/</a:t>
            </a:r>
            <a:r>
              <a:rPr lang="en-US" altLang="zh-CN" sz="1600" dirty="0" err="1" smtClean="0"/>
              <a:t>uni</a:t>
            </a:r>
            <a:r>
              <a:rPr lang="en-US" altLang="zh-CN" sz="1600" dirty="0" smtClean="0"/>
              <a:t>: title&gt;</a:t>
            </a:r>
          </a:p>
          <a:p>
            <a:pPr>
              <a:buNone/>
            </a:pPr>
            <a:r>
              <a:rPr lang="en-US" altLang="zh-CN" sz="1600" dirty="0" smtClean="0"/>
              <a:t>      &lt;</a:t>
            </a:r>
            <a:r>
              <a:rPr lang="en-US" altLang="zh-CN" sz="1600" dirty="0" err="1" smtClean="0"/>
              <a:t>uni</a:t>
            </a:r>
            <a:r>
              <a:rPr lang="en-US" altLang="zh-CN" sz="1600" dirty="0" smtClean="0"/>
              <a:t>: age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</a:t>
            </a:r>
            <a:r>
              <a:rPr lang="en-US" altLang="zh-CN" sz="1600" dirty="0" err="1" smtClean="0"/>
              <a:t>datatype</a:t>
            </a:r>
            <a:r>
              <a:rPr lang="en-US" altLang="zh-CN" sz="1600" dirty="0" smtClean="0"/>
              <a:t>=“&amp;</a:t>
            </a:r>
            <a:r>
              <a:rPr lang="en-US" altLang="zh-CN" sz="1600" dirty="0" err="1" smtClean="0"/>
              <a:t>xsd</a:t>
            </a:r>
            <a:r>
              <a:rPr lang="en-US" altLang="zh-CN" sz="1600" dirty="0" smtClean="0"/>
              <a:t>; integer” 55&lt;/</a:t>
            </a:r>
            <a:r>
              <a:rPr lang="en-US" altLang="zh-CN" sz="1600" dirty="0" err="1" smtClean="0"/>
              <a:t>uni</a:t>
            </a:r>
            <a:r>
              <a:rPr lang="en-US" altLang="zh-CN" sz="1600" dirty="0" smtClean="0"/>
              <a:t>: age&gt;</a:t>
            </a:r>
          </a:p>
          <a:p>
            <a:pPr>
              <a:buNone/>
            </a:pPr>
            <a:r>
              <a:rPr lang="en-US" altLang="zh-CN" sz="1600" dirty="0" smtClean="0"/>
              <a:t>&lt;/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Description&gt;</a:t>
            </a:r>
          </a:p>
          <a:p>
            <a:pPr>
              <a:buNone/>
            </a:pP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&lt;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Description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about=“http: //www.mydomain.org/uni-ns/#c123”&gt;</a:t>
            </a:r>
          </a:p>
          <a:p>
            <a:pPr>
              <a:buNone/>
            </a:pPr>
            <a:r>
              <a:rPr lang="en-US" altLang="zh-CN" sz="1600" dirty="0" smtClean="0"/>
              <a:t>      &lt;</a:t>
            </a:r>
            <a:r>
              <a:rPr lang="en-US" altLang="zh-CN" sz="1600" dirty="0" err="1" smtClean="0"/>
              <a:t>uni</a:t>
            </a:r>
            <a:r>
              <a:rPr lang="en-US" altLang="zh-CN" sz="1600" dirty="0" smtClean="0"/>
              <a:t>: </a:t>
            </a:r>
            <a:r>
              <a:rPr lang="en-US" altLang="zh-CN" sz="1600" dirty="0" err="1" smtClean="0"/>
              <a:t>Coursename</a:t>
            </a:r>
            <a:r>
              <a:rPr lang="en-US" altLang="zh-CN" sz="1600" dirty="0" smtClean="0"/>
              <a:t>&gt;</a:t>
            </a:r>
            <a:r>
              <a:rPr lang="zh-CN" altLang="en-US" sz="1600" dirty="0" smtClean="0"/>
              <a:t>邻域语义学</a:t>
            </a:r>
            <a:r>
              <a:rPr lang="en-US" altLang="zh-CN" sz="1600" dirty="0" smtClean="0"/>
              <a:t>&lt;/</a:t>
            </a:r>
            <a:r>
              <a:rPr lang="en-US" altLang="zh-CN" sz="1600" dirty="0" err="1" smtClean="0"/>
              <a:t>uni</a:t>
            </a:r>
            <a:r>
              <a:rPr lang="en-US" altLang="zh-CN" sz="1600" dirty="0" smtClean="0"/>
              <a:t>: </a:t>
            </a:r>
            <a:r>
              <a:rPr lang="en-US" altLang="zh-CN" sz="1600" dirty="0" err="1" smtClean="0"/>
              <a:t>Coursename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r>
              <a:rPr lang="en-US" altLang="zh-CN" sz="1600" dirty="0" smtClean="0"/>
              <a:t>      &lt;</a:t>
            </a:r>
            <a:r>
              <a:rPr lang="en-US" altLang="zh-CN" sz="1600" dirty="0" err="1" smtClean="0"/>
              <a:t>uni</a:t>
            </a:r>
            <a:r>
              <a:rPr lang="en-US" altLang="zh-CN" sz="1600" dirty="0" smtClean="0"/>
              <a:t>: </a:t>
            </a:r>
            <a:r>
              <a:rPr lang="en-US" altLang="zh-CN" sz="1600" dirty="0" err="1" smtClean="0"/>
              <a:t>isTaughtBy</a:t>
            </a:r>
            <a:r>
              <a:rPr lang="en-US" altLang="zh-CN" sz="1600" dirty="0" smtClean="0"/>
              <a:t>&gt;</a:t>
            </a:r>
            <a:r>
              <a:rPr lang="zh-CN" altLang="en-US" sz="1600" dirty="0" smtClean="0"/>
              <a:t>刘壮虎</a:t>
            </a:r>
            <a:r>
              <a:rPr lang="en-US" altLang="zh-CN" sz="1600" dirty="0" smtClean="0"/>
              <a:t>&lt;/</a:t>
            </a:r>
            <a:r>
              <a:rPr lang="en-US" altLang="zh-CN" sz="1600" dirty="0" err="1" smtClean="0"/>
              <a:t>uni</a:t>
            </a:r>
            <a:r>
              <a:rPr lang="en-US" altLang="zh-CN" sz="1600" dirty="0" smtClean="0"/>
              <a:t>: </a:t>
            </a:r>
            <a:r>
              <a:rPr lang="en-US" altLang="zh-CN" sz="1600" dirty="0" err="1" smtClean="0"/>
              <a:t>isTaughtBy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r>
              <a:rPr lang="en-US" altLang="zh-CN" sz="1600" dirty="0" smtClean="0"/>
              <a:t>&lt;/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Description&gt;</a:t>
            </a:r>
          </a:p>
          <a:p>
            <a:pPr>
              <a:buNone/>
            </a:pP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&lt;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Description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about=“http: //www.mydomain.org/uni-ns/#c456”&gt;</a:t>
            </a:r>
          </a:p>
          <a:p>
            <a:pPr>
              <a:buNone/>
            </a:pPr>
            <a:r>
              <a:rPr lang="en-US" altLang="zh-CN" sz="1600" dirty="0" smtClean="0"/>
              <a:t>      &lt;</a:t>
            </a:r>
            <a:r>
              <a:rPr lang="en-US" altLang="zh-CN" sz="1600" dirty="0" err="1" smtClean="0"/>
              <a:t>uni</a:t>
            </a:r>
            <a:r>
              <a:rPr lang="en-US" altLang="zh-CN" sz="1600" dirty="0" smtClean="0"/>
              <a:t>: </a:t>
            </a:r>
            <a:r>
              <a:rPr lang="en-US" altLang="zh-CN" sz="1600" dirty="0" err="1" smtClean="0"/>
              <a:t>Coursename</a:t>
            </a:r>
            <a:r>
              <a:rPr lang="en-US" altLang="zh-CN" sz="1600" dirty="0" smtClean="0"/>
              <a:t>&gt;</a:t>
            </a:r>
            <a:r>
              <a:rPr lang="zh-CN" altLang="en-US" sz="1600" dirty="0" smtClean="0"/>
              <a:t>高级模态逻辑</a:t>
            </a:r>
            <a:r>
              <a:rPr lang="en-US" altLang="zh-CN" sz="1600" dirty="0" smtClean="0"/>
              <a:t>&lt;/</a:t>
            </a:r>
            <a:r>
              <a:rPr lang="en-US" altLang="zh-CN" sz="1600" dirty="0" err="1" smtClean="0"/>
              <a:t>uni</a:t>
            </a:r>
            <a:r>
              <a:rPr lang="en-US" altLang="zh-CN" sz="1600" dirty="0" smtClean="0"/>
              <a:t>: </a:t>
            </a:r>
            <a:r>
              <a:rPr lang="en-US" altLang="zh-CN" sz="1600" dirty="0" err="1" smtClean="0"/>
              <a:t>Coursename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r>
              <a:rPr lang="en-US" altLang="zh-CN" sz="1600" dirty="0" smtClean="0"/>
              <a:t>      &lt;</a:t>
            </a:r>
            <a:r>
              <a:rPr lang="en-US" altLang="zh-CN" sz="1600" dirty="0" err="1" smtClean="0"/>
              <a:t>uni</a:t>
            </a:r>
            <a:r>
              <a:rPr lang="en-US" altLang="zh-CN" sz="1600" dirty="0" smtClean="0"/>
              <a:t>: </a:t>
            </a:r>
            <a:r>
              <a:rPr lang="en-US" altLang="zh-CN" sz="1600" dirty="0" err="1" smtClean="0"/>
              <a:t>isTaughtBy</a:t>
            </a:r>
            <a:r>
              <a:rPr lang="en-US" altLang="zh-CN" sz="1600" dirty="0" smtClean="0"/>
              <a:t>&gt;</a:t>
            </a:r>
            <a:r>
              <a:rPr lang="zh-CN" altLang="en-US" sz="1600" dirty="0" smtClean="0"/>
              <a:t>周北海</a:t>
            </a:r>
            <a:r>
              <a:rPr lang="en-US" altLang="zh-CN" sz="1600" dirty="0" smtClean="0"/>
              <a:t>&lt;/</a:t>
            </a:r>
            <a:r>
              <a:rPr lang="en-US" altLang="zh-CN" sz="1600" dirty="0" err="1" smtClean="0"/>
              <a:t>uni</a:t>
            </a:r>
            <a:r>
              <a:rPr lang="en-US" altLang="zh-CN" sz="1600" dirty="0" smtClean="0"/>
              <a:t>: </a:t>
            </a:r>
            <a:r>
              <a:rPr lang="en-US" altLang="zh-CN" sz="1600" dirty="0" err="1" smtClean="0"/>
              <a:t>isTaughtBy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r>
              <a:rPr lang="en-US" altLang="zh-CN" sz="1600" dirty="0" smtClean="0"/>
              <a:t>&lt;/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Description&gt;</a:t>
            </a:r>
          </a:p>
          <a:p>
            <a:pPr>
              <a:buNone/>
            </a:pPr>
            <a:r>
              <a:rPr lang="en-US" altLang="zh-CN" sz="1600" dirty="0" smtClean="0"/>
              <a:t>&lt;/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RDF&gt;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RDF schema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RDF </a:t>
            </a:r>
            <a:r>
              <a:rPr lang="zh-CN" altLang="en-US" dirty="0" smtClean="0"/>
              <a:t>虽然是允许用户使用自己的词汇描述资源的语言，但是他是领域无关的，没有定义任何领域的语义，这要由用户助</a:t>
            </a:r>
            <a:r>
              <a:rPr lang="en-US" altLang="zh-CN" dirty="0" smtClean="0"/>
              <a:t>RDF schema </a:t>
            </a:r>
            <a:r>
              <a:rPr lang="zh-CN" altLang="en-US" dirty="0" smtClean="0"/>
              <a:t>来完成。</a:t>
            </a:r>
            <a:endParaRPr lang="en-US" altLang="zh-CN" dirty="0" smtClean="0"/>
          </a:p>
          <a:p>
            <a:r>
              <a:rPr lang="en-US" altLang="zh-CN" dirty="0" smtClean="0"/>
              <a:t>RDFS </a:t>
            </a:r>
            <a:r>
              <a:rPr lang="zh-CN" altLang="en-US" dirty="0" smtClean="0"/>
              <a:t>的建模原语是用</a:t>
            </a:r>
            <a:r>
              <a:rPr lang="en-US" altLang="zh-CN" dirty="0" smtClean="0"/>
              <a:t>RDF</a:t>
            </a:r>
            <a:r>
              <a:rPr lang="zh-CN" altLang="en-US" dirty="0" smtClean="0"/>
              <a:t>形式语言，使用资源和属性定义的。</a:t>
            </a:r>
            <a:endParaRPr lang="zh-CN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RDFS</a:t>
            </a:r>
            <a:r>
              <a:rPr lang="zh-CN" altLang="en-US" sz="3200" dirty="0" smtClean="0"/>
              <a:t>核心类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err="1" smtClean="0"/>
              <a:t>rdfs</a:t>
            </a:r>
            <a:r>
              <a:rPr lang="en-US" altLang="zh-CN" sz="2400" dirty="0" smtClean="0"/>
              <a:t>: Resource    </a:t>
            </a:r>
            <a:r>
              <a:rPr lang="zh-CN" altLang="en-US" sz="2400" dirty="0" smtClean="0"/>
              <a:t>所有资源的类</a:t>
            </a:r>
            <a:endParaRPr lang="en-US" altLang="zh-CN" sz="2400" dirty="0" smtClean="0"/>
          </a:p>
          <a:p>
            <a:r>
              <a:rPr lang="en-US" altLang="zh-CN" sz="2400" dirty="0" err="1" smtClean="0"/>
              <a:t>rdfs</a:t>
            </a:r>
            <a:r>
              <a:rPr lang="en-US" altLang="zh-CN" sz="2400" dirty="0" smtClean="0"/>
              <a:t>: Class            </a:t>
            </a:r>
            <a:r>
              <a:rPr lang="zh-CN" altLang="en-US" sz="2400" dirty="0" smtClean="0"/>
              <a:t>所有类的类</a:t>
            </a:r>
            <a:endParaRPr lang="en-US" altLang="zh-CN" sz="2400" dirty="0" smtClean="0"/>
          </a:p>
          <a:p>
            <a:r>
              <a:rPr lang="en-US" altLang="zh-CN" sz="2400" dirty="0" err="1" smtClean="0"/>
              <a:t>rdfs</a:t>
            </a:r>
            <a:r>
              <a:rPr lang="en-US" altLang="zh-CN" sz="2400" dirty="0" smtClean="0"/>
              <a:t>: Literal          </a:t>
            </a:r>
            <a:r>
              <a:rPr lang="zh-CN" altLang="en-US" sz="2400" dirty="0" smtClean="0"/>
              <a:t>所有文字的类</a:t>
            </a:r>
            <a:endParaRPr lang="en-US" altLang="zh-CN" sz="2400" dirty="0" smtClean="0"/>
          </a:p>
          <a:p>
            <a:r>
              <a:rPr lang="en-US" altLang="zh-CN" sz="2400" dirty="0" err="1" smtClean="0"/>
              <a:t>rdfs</a:t>
            </a:r>
            <a:r>
              <a:rPr lang="en-US" altLang="zh-CN" sz="2400" dirty="0" smtClean="0"/>
              <a:t>: Property      </a:t>
            </a:r>
            <a:r>
              <a:rPr lang="zh-CN" altLang="en-US" sz="2400" dirty="0" smtClean="0"/>
              <a:t>所有属性的类</a:t>
            </a:r>
            <a:endParaRPr lang="en-US" altLang="zh-CN" sz="2400" dirty="0" smtClean="0"/>
          </a:p>
          <a:p>
            <a:r>
              <a:rPr lang="en-US" altLang="zh-CN" sz="2400" dirty="0" err="1" smtClean="0"/>
              <a:t>rdfs</a:t>
            </a:r>
            <a:r>
              <a:rPr lang="en-US" altLang="zh-CN" sz="2400" dirty="0" smtClean="0"/>
              <a:t>: Statement    </a:t>
            </a:r>
            <a:r>
              <a:rPr lang="zh-CN" altLang="en-US" sz="2400" dirty="0" smtClean="0"/>
              <a:t>所有具体化陈述的类</a:t>
            </a:r>
            <a:endParaRPr lang="en-US" altLang="zh-CN" sz="2400" dirty="0" smtClean="0"/>
          </a:p>
          <a:p>
            <a:pPr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/>
              <a:t>用于定义关系的核心属性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err="1" smtClean="0"/>
              <a:t>rdfs</a:t>
            </a:r>
            <a:r>
              <a:rPr lang="en-US" altLang="zh-CN" sz="2400" dirty="0" smtClean="0"/>
              <a:t>: type                            </a:t>
            </a:r>
            <a:r>
              <a:rPr lang="zh-CN" altLang="en-US" sz="1600" dirty="0" smtClean="0">
                <a:solidFill>
                  <a:srgbClr val="FF0000"/>
                </a:solidFill>
              </a:rPr>
              <a:t>声明该资源是所属类的一个实例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r>
              <a:rPr lang="en-US" altLang="zh-CN" sz="2400" dirty="0" err="1" smtClean="0"/>
              <a:t>rdfs</a:t>
            </a:r>
            <a:r>
              <a:rPr lang="en-US" altLang="zh-CN" sz="2400" dirty="0" smtClean="0"/>
              <a:t>: </a:t>
            </a:r>
            <a:r>
              <a:rPr lang="en-US" altLang="zh-CN" sz="2400" dirty="0" err="1" smtClean="0"/>
              <a:t>subClassOf</a:t>
            </a:r>
            <a:r>
              <a:rPr lang="en-US" altLang="zh-CN" sz="2400" dirty="0" smtClean="0"/>
              <a:t>                 </a:t>
            </a:r>
            <a:r>
              <a:rPr lang="zh-CN" altLang="en-US" sz="1600" dirty="0" smtClean="0">
                <a:solidFill>
                  <a:srgbClr val="FF0000"/>
                </a:solidFill>
              </a:rPr>
              <a:t>一个类的所有实例也是其父类的实例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r>
              <a:rPr lang="en-US" altLang="zh-CN" sz="2400" dirty="0" err="1" smtClean="0"/>
              <a:t>rdfs</a:t>
            </a:r>
            <a:r>
              <a:rPr lang="en-US" altLang="zh-CN" sz="2400" dirty="0" smtClean="0"/>
              <a:t>: </a:t>
            </a:r>
            <a:r>
              <a:rPr lang="en-US" altLang="zh-CN" sz="2400" dirty="0" err="1" smtClean="0"/>
              <a:t>subPropertyOf</a:t>
            </a:r>
            <a:r>
              <a:rPr lang="en-US" altLang="zh-CN" sz="2400" dirty="0" smtClean="0"/>
              <a:t>         </a:t>
            </a:r>
            <a:r>
              <a:rPr lang="zh-CN" altLang="en-US" sz="1600" dirty="0" smtClean="0">
                <a:solidFill>
                  <a:srgbClr val="FF0000"/>
                </a:solidFill>
              </a:rPr>
              <a:t>把一个属性和它的父属性联系起来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zh-CN" altLang="en-US" sz="2400" dirty="0" smtClean="0"/>
          </a:p>
          <a:p>
            <a:endParaRPr lang="zh-CN" altLang="en-US" sz="2400" dirty="0" smtClean="0"/>
          </a:p>
          <a:p>
            <a:endParaRPr lang="zh-CN" altLang="en-US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/>
              <a:t>用于约束属性的核心属性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err="1" smtClean="0"/>
              <a:t>rdfs</a:t>
            </a:r>
            <a:r>
              <a:rPr lang="en-US" altLang="zh-CN" sz="2400" dirty="0" smtClean="0"/>
              <a:t>:  domain                             </a:t>
            </a:r>
            <a:r>
              <a:rPr lang="zh-CN" altLang="en-US" sz="1600" dirty="0" smtClean="0">
                <a:solidFill>
                  <a:srgbClr val="FF0000"/>
                </a:solidFill>
              </a:rPr>
              <a:t>限定一个属性的定义域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r>
              <a:rPr lang="en-US" altLang="zh-CN" sz="2400" dirty="0" err="1" smtClean="0"/>
              <a:t>rdfs</a:t>
            </a:r>
            <a:r>
              <a:rPr lang="en-US" altLang="zh-CN" sz="2400" dirty="0" smtClean="0"/>
              <a:t>: range                                  </a:t>
            </a:r>
            <a:r>
              <a:rPr lang="zh-CN" altLang="en-US" sz="1600" dirty="0" smtClean="0">
                <a:solidFill>
                  <a:srgbClr val="FF0000"/>
                </a:solidFill>
              </a:rPr>
              <a:t>限定一个属性的值域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r>
              <a:rPr lang="en-US" altLang="zh-CN" sz="2400" dirty="0" err="1" smtClean="0"/>
              <a:t>rdfs</a:t>
            </a:r>
            <a:r>
              <a:rPr lang="en-US" altLang="zh-CN" sz="2400" dirty="0" smtClean="0"/>
              <a:t>: </a:t>
            </a:r>
            <a:r>
              <a:rPr lang="en-US" altLang="zh-CN" sz="2400" dirty="0" err="1" smtClean="0"/>
              <a:t>ConstraintResourse</a:t>
            </a:r>
            <a:r>
              <a:rPr lang="en-US" altLang="zh-CN" sz="2400" dirty="0" smtClean="0"/>
              <a:t>          </a:t>
            </a:r>
            <a:r>
              <a:rPr lang="zh-CN" altLang="en-US" sz="1600" dirty="0" smtClean="0">
                <a:solidFill>
                  <a:srgbClr val="FF0000"/>
                </a:solidFill>
              </a:rPr>
              <a:t>所有约束的类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r>
              <a:rPr lang="en-US" altLang="zh-CN" sz="2400" dirty="0" err="1" smtClean="0"/>
              <a:t>rdfs</a:t>
            </a:r>
            <a:r>
              <a:rPr lang="en-US" altLang="zh-CN" sz="2400" dirty="0" smtClean="0"/>
              <a:t>: </a:t>
            </a:r>
            <a:r>
              <a:rPr lang="en-US" altLang="zh-CN" sz="2400" dirty="0" err="1" smtClean="0"/>
              <a:t>ConstraintProperty</a:t>
            </a:r>
            <a:r>
              <a:rPr lang="en-US" altLang="zh-CN" sz="2400" dirty="0" smtClean="0"/>
              <a:t>          </a:t>
            </a:r>
            <a:r>
              <a:rPr lang="zh-CN" altLang="en-US" sz="1600" dirty="0" smtClean="0">
                <a:solidFill>
                  <a:srgbClr val="FF0000"/>
                </a:solidFill>
              </a:rPr>
              <a:t>包含定义约束的所有属性</a:t>
            </a:r>
          </a:p>
          <a:p>
            <a:pPr>
              <a:buNone/>
            </a:pPr>
            <a:r>
              <a:rPr lang="en-US" altLang="zh-CN" sz="1600" dirty="0" smtClean="0">
                <a:solidFill>
                  <a:srgbClr val="FF0000"/>
                </a:solidFill>
              </a:rPr>
              <a:t> </a:t>
            </a:r>
            <a:endParaRPr lang="zh-CN" altLang="en-US" sz="1600" dirty="0" smtClean="0">
              <a:solidFill>
                <a:srgbClr val="FF0000"/>
              </a:solidFill>
            </a:endParaRPr>
          </a:p>
          <a:p>
            <a:endParaRPr lang="zh-CN" altLang="en-US" sz="2400" dirty="0" smtClean="0"/>
          </a:p>
          <a:p>
            <a:endParaRPr lang="zh-CN" altLang="en-US" sz="2400" dirty="0" smtClean="0"/>
          </a:p>
          <a:p>
            <a:endParaRPr lang="zh-CN" altLang="en-US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/>
              <a:t>用于具体化的常用属性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err="1" smtClean="0"/>
              <a:t>rdf</a:t>
            </a:r>
            <a:r>
              <a:rPr lang="en-US" altLang="zh-CN" sz="2400" dirty="0" smtClean="0"/>
              <a:t>: subject                </a:t>
            </a:r>
            <a:r>
              <a:rPr lang="zh-CN" altLang="en-US" sz="1600" dirty="0" smtClean="0">
                <a:solidFill>
                  <a:srgbClr val="FF0000"/>
                </a:solidFill>
              </a:rPr>
              <a:t>把一个具体化的陈述映射为他的主语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r>
              <a:rPr lang="en-US" altLang="zh-CN" sz="2400" dirty="0" err="1" smtClean="0"/>
              <a:t>rdf</a:t>
            </a:r>
            <a:r>
              <a:rPr lang="en-US" altLang="zh-CN" sz="2400" dirty="0" smtClean="0"/>
              <a:t>:  predicate           </a:t>
            </a:r>
            <a:r>
              <a:rPr lang="zh-CN" altLang="en-US" sz="1600" dirty="0" smtClean="0">
                <a:solidFill>
                  <a:srgbClr val="FF0000"/>
                </a:solidFill>
              </a:rPr>
              <a:t>把一个具体化的陈述映射为他的谓语</a:t>
            </a:r>
          </a:p>
          <a:p>
            <a:r>
              <a:rPr lang="en-US" altLang="zh-CN" sz="2400" dirty="0" err="1" smtClean="0"/>
              <a:t>rdf</a:t>
            </a:r>
            <a:r>
              <a:rPr lang="en-US" altLang="zh-CN" sz="2400" dirty="0" smtClean="0"/>
              <a:t>:  object                 </a:t>
            </a:r>
            <a:r>
              <a:rPr lang="zh-CN" altLang="en-US" sz="1600" dirty="0" smtClean="0">
                <a:solidFill>
                  <a:srgbClr val="FF0000"/>
                </a:solidFill>
              </a:rPr>
              <a:t>把一个具体化的陈述映射为他的宾语</a:t>
            </a:r>
          </a:p>
          <a:p>
            <a:pPr>
              <a:buNone/>
            </a:pPr>
            <a:endParaRPr lang="zh-CN" altLang="en-US" sz="2400" dirty="0" smtClean="0"/>
          </a:p>
          <a:p>
            <a:endParaRPr lang="zh-CN" altLang="en-US" sz="2400" dirty="0" smtClean="0"/>
          </a:p>
          <a:p>
            <a:endParaRPr lang="zh-CN" altLang="en-US"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/>
              <a:t>容器类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err="1" smtClean="0"/>
              <a:t>rdf</a:t>
            </a:r>
            <a:r>
              <a:rPr lang="en-US" altLang="zh-CN" sz="2400" dirty="0" smtClean="0"/>
              <a:t>: Bag                </a:t>
            </a:r>
            <a:r>
              <a:rPr lang="zh-CN" altLang="en-US" sz="1600" dirty="0" smtClean="0">
                <a:solidFill>
                  <a:srgbClr val="FF0000"/>
                </a:solidFill>
              </a:rPr>
              <a:t>所有无序容器的类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r>
              <a:rPr lang="en-US" altLang="zh-CN" sz="2400" dirty="0" err="1" smtClean="0"/>
              <a:t>rdf</a:t>
            </a:r>
            <a:r>
              <a:rPr lang="en-US" altLang="zh-CN" sz="2400" dirty="0" smtClean="0"/>
              <a:t>:  </a:t>
            </a:r>
            <a:r>
              <a:rPr lang="en-US" altLang="zh-CN" sz="2400" dirty="0" err="1" smtClean="0"/>
              <a:t>Seq</a:t>
            </a:r>
            <a:r>
              <a:rPr lang="en-US" altLang="zh-CN" sz="2400" dirty="0" smtClean="0"/>
              <a:t>               </a:t>
            </a:r>
            <a:r>
              <a:rPr lang="zh-CN" altLang="en-US" sz="1600" dirty="0" smtClean="0">
                <a:solidFill>
                  <a:srgbClr val="FF0000"/>
                </a:solidFill>
              </a:rPr>
              <a:t>所有有序容器的类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r>
              <a:rPr lang="en-US" altLang="zh-CN" sz="2400" dirty="0" err="1" smtClean="0"/>
              <a:t>rdf</a:t>
            </a:r>
            <a:r>
              <a:rPr lang="en-US" altLang="zh-CN" sz="2400" dirty="0" smtClean="0"/>
              <a:t>:  Alt                 </a:t>
            </a:r>
            <a:r>
              <a:rPr lang="zh-CN" altLang="en-US" sz="1600" dirty="0" smtClean="0">
                <a:solidFill>
                  <a:srgbClr val="FF0000"/>
                </a:solidFill>
              </a:rPr>
              <a:t>所可选项容器的类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r>
              <a:rPr lang="en-US" altLang="zh-CN" sz="2400" dirty="0" err="1" smtClean="0"/>
              <a:t>rdf</a:t>
            </a:r>
            <a:r>
              <a:rPr lang="en-US" altLang="zh-CN" sz="2400" dirty="0" smtClean="0"/>
              <a:t>:  Container     </a:t>
            </a:r>
            <a:r>
              <a:rPr lang="zh-CN" altLang="en-US" sz="1600" dirty="0" smtClean="0">
                <a:solidFill>
                  <a:srgbClr val="FF0000"/>
                </a:solidFill>
              </a:rPr>
              <a:t>所有容器的类的父类，包括上述三个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endParaRPr lang="en-US" altLang="zh-CN" sz="2400" dirty="0" smtClean="0"/>
          </a:p>
          <a:p>
            <a:endParaRPr lang="en-US" altLang="zh-CN" sz="2400" dirty="0" smtClean="0"/>
          </a:p>
          <a:p>
            <a:endParaRPr lang="en-US" altLang="zh-CN" sz="2400" dirty="0" smtClean="0"/>
          </a:p>
          <a:p>
            <a:endParaRPr lang="zh-CN" altLang="en-US" sz="2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/>
              <a:t>工具属性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err="1" smtClean="0"/>
              <a:t>rdfs</a:t>
            </a:r>
            <a:r>
              <a:rPr lang="en-US" altLang="zh-CN" sz="2400" dirty="0" smtClean="0"/>
              <a:t>: </a:t>
            </a:r>
            <a:r>
              <a:rPr lang="en-US" altLang="zh-CN" sz="2400" dirty="0" err="1" smtClean="0"/>
              <a:t>seeAlso</a:t>
            </a:r>
            <a:r>
              <a:rPr lang="en-US" altLang="zh-CN" sz="2400" dirty="0" smtClean="0"/>
              <a:t>               </a:t>
            </a:r>
            <a:r>
              <a:rPr lang="zh-CN" altLang="en-US" sz="1600" dirty="0" smtClean="0">
                <a:solidFill>
                  <a:srgbClr val="FF0000"/>
                </a:solidFill>
              </a:rPr>
              <a:t>把资源和解释它的另一资源联系起来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r>
              <a:rPr lang="en-US" altLang="zh-CN" sz="2400" dirty="0" err="1" smtClean="0"/>
              <a:t>rdfs</a:t>
            </a:r>
            <a:r>
              <a:rPr lang="en-US" altLang="zh-CN" sz="2400" dirty="0" smtClean="0"/>
              <a:t>:  </a:t>
            </a:r>
            <a:r>
              <a:rPr lang="en-US" altLang="zh-CN" sz="2400" dirty="0" err="1" smtClean="0"/>
              <a:t>isDefinedBy</a:t>
            </a:r>
            <a:r>
              <a:rPr lang="en-US" altLang="zh-CN" sz="2400" dirty="0" smtClean="0"/>
              <a:t>       </a:t>
            </a:r>
            <a:r>
              <a:rPr lang="zh-CN" altLang="en-US" sz="1600" dirty="0" smtClean="0">
                <a:solidFill>
                  <a:srgbClr val="FF0000"/>
                </a:solidFill>
              </a:rPr>
              <a:t>把资源和定义它的位置联系起来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r>
              <a:rPr lang="en-US" altLang="zh-CN" sz="2400" dirty="0" err="1" smtClean="0"/>
              <a:t>rdfs</a:t>
            </a:r>
            <a:r>
              <a:rPr lang="en-US" altLang="zh-CN" sz="2400" dirty="0" smtClean="0"/>
              <a:t>:  comment            </a:t>
            </a:r>
            <a:r>
              <a:rPr lang="zh-CN" altLang="en-US" sz="1600" dirty="0" smtClean="0">
                <a:solidFill>
                  <a:srgbClr val="FF0000"/>
                </a:solidFill>
              </a:rPr>
              <a:t>注释，通常是一段话，与资源相联系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r>
              <a:rPr lang="en-US" altLang="zh-CN" sz="2400" dirty="0" err="1" smtClean="0"/>
              <a:t>rdfs</a:t>
            </a:r>
            <a:r>
              <a:rPr lang="en-US" altLang="zh-CN" sz="2400" dirty="0" smtClean="0"/>
              <a:t>:  label                     </a:t>
            </a:r>
            <a:r>
              <a:rPr lang="zh-CN" altLang="en-US" sz="1600" dirty="0" smtClean="0">
                <a:solidFill>
                  <a:srgbClr val="FF0000"/>
                </a:solidFill>
              </a:rPr>
              <a:t>资源可以附带一个用户友好的标签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endParaRPr lang="en-US" altLang="zh-CN" sz="2400" dirty="0" smtClean="0"/>
          </a:p>
          <a:p>
            <a:pPr>
              <a:buNone/>
            </a:pPr>
            <a:endParaRPr lang="zh-CN" altLang="en-US" sz="2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RDF</a:t>
            </a:r>
            <a:r>
              <a:rPr lang="zh-CN" altLang="en-US" sz="3200" dirty="0" smtClean="0"/>
              <a:t>和</a:t>
            </a:r>
            <a:r>
              <a:rPr lang="en-US" altLang="zh-CN" sz="3200" dirty="0" smtClean="0"/>
              <a:t>RDFS</a:t>
            </a:r>
            <a:r>
              <a:rPr lang="zh-CN" altLang="en-US" sz="3200" dirty="0" smtClean="0"/>
              <a:t>的公理语义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smtClean="0"/>
              <a:t>RDF</a:t>
            </a:r>
            <a:r>
              <a:rPr lang="zh-CN" altLang="en-US" sz="2400" dirty="0" smtClean="0"/>
              <a:t>和</a:t>
            </a:r>
            <a:r>
              <a:rPr lang="en-US" altLang="zh-CN" sz="2400" dirty="0" smtClean="0"/>
              <a:t>RDFS</a:t>
            </a:r>
            <a:r>
              <a:rPr lang="zh-CN" altLang="en-US" sz="2400" dirty="0" smtClean="0"/>
              <a:t>的建模原语是用谓词逻辑形式化定义的，用以刻画</a:t>
            </a:r>
            <a:r>
              <a:rPr lang="en-US" altLang="zh-CN" sz="2400" dirty="0" smtClean="0"/>
              <a:t>RDF</a:t>
            </a:r>
            <a:r>
              <a:rPr lang="zh-CN" altLang="en-US" sz="2400" dirty="0" smtClean="0"/>
              <a:t>和</a:t>
            </a:r>
            <a:r>
              <a:rPr lang="en-US" altLang="zh-CN" sz="2400" dirty="0" smtClean="0"/>
              <a:t>RDFS</a:t>
            </a:r>
            <a:r>
              <a:rPr lang="zh-CN" altLang="en-US" sz="2400" dirty="0" smtClean="0"/>
              <a:t>的语义，形式化中出现的公式称为公理。</a:t>
            </a:r>
            <a:endParaRPr lang="en-US" altLang="zh-CN" sz="2400" dirty="0" smtClean="0"/>
          </a:p>
          <a:p>
            <a:r>
              <a:rPr lang="zh-CN" altLang="en-US" sz="2400" dirty="0" smtClean="0"/>
              <a:t>用逻辑描述的</a:t>
            </a:r>
            <a:r>
              <a:rPr lang="en-US" altLang="zh-CN" sz="2400" dirty="0" smtClean="0"/>
              <a:t>RDF</a:t>
            </a:r>
            <a:r>
              <a:rPr lang="zh-CN" altLang="en-US" sz="2400" dirty="0" smtClean="0"/>
              <a:t>和</a:t>
            </a:r>
            <a:r>
              <a:rPr lang="en-US" altLang="zh-CN" sz="2400" dirty="0" smtClean="0"/>
              <a:t>RDFS</a:t>
            </a:r>
            <a:r>
              <a:rPr lang="zh-CN" altLang="en-US" sz="2400" dirty="0" smtClean="0"/>
              <a:t>的语义排除了二义性，并且能为机器解读，同时也借助逻辑推理机支持</a:t>
            </a:r>
            <a:r>
              <a:rPr lang="en-US" altLang="zh-CN" sz="2400" dirty="0" smtClean="0"/>
              <a:t>RDF</a:t>
            </a:r>
            <a:r>
              <a:rPr lang="zh-CN" altLang="en-US" sz="2400" dirty="0" smtClean="0"/>
              <a:t>和</a:t>
            </a:r>
            <a:r>
              <a:rPr lang="en-US" altLang="zh-CN" sz="2400" dirty="0" smtClean="0"/>
              <a:t>RDFS</a:t>
            </a:r>
            <a:r>
              <a:rPr lang="zh-CN" altLang="en-US" sz="2400" dirty="0" smtClean="0"/>
              <a:t>的自动推理提供基础。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zh-CN" altLang="en-US" dirty="0" smtClean="0"/>
              <a:t>语义网 </a:t>
            </a:r>
            <a:r>
              <a:rPr lang="en-US" altLang="zh-CN" dirty="0" err="1" smtClean="0"/>
              <a:t>vs</a:t>
            </a:r>
            <a:r>
              <a:rPr lang="en-US" altLang="zh-CN" dirty="0" smtClean="0"/>
              <a:t> </a:t>
            </a:r>
            <a:r>
              <a:rPr lang="zh-CN" altLang="en-US" dirty="0" smtClean="0"/>
              <a:t>万维网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endParaRPr lang="zh-CN" altLang="en-US" sz="2700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万维网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sz="half" idx="2"/>
          </p:nvPr>
        </p:nvSpPr>
        <p:spPr>
          <a:xfrm>
            <a:off x="357158" y="2714620"/>
            <a:ext cx="4040188" cy="3325827"/>
          </a:xfrm>
        </p:spPr>
        <p:txBody>
          <a:bodyPr/>
          <a:lstStyle/>
          <a:p>
            <a:r>
              <a:rPr lang="zh-CN" altLang="en-US" dirty="0" smtClean="0"/>
              <a:t>基于关键词</a:t>
            </a:r>
            <a:endParaRPr lang="en-US" altLang="zh-CN" dirty="0" smtClean="0"/>
          </a:p>
          <a:p>
            <a:r>
              <a:rPr lang="zh-CN" altLang="en-US" dirty="0" smtClean="0"/>
              <a:t>统计学方法</a:t>
            </a:r>
            <a:endParaRPr lang="en-US" altLang="zh-CN" dirty="0" smtClean="0"/>
          </a:p>
          <a:p>
            <a:r>
              <a:rPr lang="zh-CN" altLang="en-US" dirty="0" smtClean="0"/>
              <a:t>高匹配，低精度</a:t>
            </a:r>
            <a:endParaRPr lang="en-US" altLang="zh-CN" dirty="0" smtClean="0"/>
          </a:p>
          <a:p>
            <a:r>
              <a:rPr lang="zh-CN" altLang="en-US" dirty="0" smtClean="0"/>
              <a:t>低匹配或无匹配</a:t>
            </a:r>
            <a:endParaRPr lang="en-US" altLang="zh-CN" dirty="0" smtClean="0"/>
          </a:p>
          <a:p>
            <a:r>
              <a:rPr lang="zh-CN" altLang="en-US" dirty="0" smtClean="0"/>
              <a:t>检索结果对词汇高度敏感</a:t>
            </a:r>
            <a:endParaRPr lang="en-US" altLang="zh-CN" dirty="0" smtClean="0"/>
          </a:p>
          <a:p>
            <a:r>
              <a:rPr lang="zh-CN" altLang="en-US" dirty="0" smtClean="0"/>
              <a:t>检索结果是单一的网页</a:t>
            </a:r>
            <a:endParaRPr lang="en-US" altLang="zh-CN" dirty="0" smtClean="0"/>
          </a:p>
          <a:p>
            <a:r>
              <a:rPr lang="zh-CN" altLang="en-US" dirty="0" smtClean="0"/>
              <a:t>检索结果适合人工处理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CN" altLang="en-US" dirty="0" smtClean="0"/>
              <a:t>语义网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00628" y="2571744"/>
            <a:ext cx="4041775" cy="3951288"/>
          </a:xfrm>
        </p:spPr>
        <p:txBody>
          <a:bodyPr/>
          <a:lstStyle/>
          <a:p>
            <a:r>
              <a:rPr lang="zh-CN" altLang="en-US" dirty="0" smtClean="0"/>
              <a:t>识别语义</a:t>
            </a:r>
            <a:endParaRPr lang="en-US" altLang="zh-CN" dirty="0" smtClean="0"/>
          </a:p>
          <a:p>
            <a:r>
              <a:rPr lang="zh-CN" altLang="en-US" dirty="0" smtClean="0"/>
              <a:t>使用智能代理</a:t>
            </a:r>
            <a:endParaRPr lang="en-US" altLang="zh-CN" dirty="0" smtClean="0"/>
          </a:p>
          <a:p>
            <a:r>
              <a:rPr lang="zh-CN" altLang="en-US" dirty="0" smtClean="0"/>
              <a:t>自动推理</a:t>
            </a:r>
            <a:endParaRPr lang="en-US" altLang="zh-CN" dirty="0" smtClean="0"/>
          </a:p>
          <a:p>
            <a:r>
              <a:rPr lang="zh-CN" altLang="en-US" dirty="0" smtClean="0"/>
              <a:t>检索结果更精准</a:t>
            </a:r>
            <a:endParaRPr lang="en-US" altLang="zh-CN" dirty="0" smtClean="0"/>
          </a:p>
          <a:p>
            <a:r>
              <a:rPr lang="zh-CN" altLang="en-US" dirty="0" smtClean="0"/>
              <a:t>更加机械化</a:t>
            </a:r>
            <a:endParaRPr lang="zh-CN" alt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RDF</a:t>
            </a:r>
            <a:r>
              <a:rPr lang="zh-CN" altLang="en-US" sz="3200" dirty="0" smtClean="0"/>
              <a:t>和</a:t>
            </a:r>
            <a:r>
              <a:rPr lang="en-US" altLang="zh-CN" sz="3200" dirty="0" smtClean="0"/>
              <a:t>RDFS</a:t>
            </a:r>
            <a:r>
              <a:rPr lang="zh-CN" altLang="en-US" sz="3200" dirty="0" smtClean="0"/>
              <a:t>语义逻辑描述方法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基本方法是</a:t>
            </a:r>
            <a:r>
              <a:rPr lang="en-US" altLang="zh-CN" dirty="0" smtClean="0"/>
              <a:t>:</a:t>
            </a:r>
          </a:p>
          <a:p>
            <a:pPr>
              <a:buNone/>
            </a:pPr>
            <a:r>
              <a:rPr lang="zh-CN" altLang="en-US" dirty="0" smtClean="0"/>
              <a:t>    </a:t>
            </a:r>
            <a:r>
              <a:rPr lang="zh-CN" altLang="en-US" sz="2000" dirty="0" smtClean="0"/>
              <a:t>将</a:t>
            </a:r>
            <a:r>
              <a:rPr lang="en-US" altLang="zh-CN" sz="2000" dirty="0" smtClean="0"/>
              <a:t>RDF</a:t>
            </a:r>
            <a:r>
              <a:rPr lang="zh-CN" altLang="en-US" sz="2000" dirty="0" smtClean="0"/>
              <a:t>和</a:t>
            </a:r>
            <a:r>
              <a:rPr lang="en-US" altLang="zh-CN" sz="2000" dirty="0" smtClean="0"/>
              <a:t>RDFS</a:t>
            </a:r>
            <a:r>
              <a:rPr lang="zh-CN" altLang="en-US" sz="2000" dirty="0" smtClean="0"/>
              <a:t>的所有原语都表示成常原，如</a:t>
            </a:r>
            <a:r>
              <a:rPr lang="en-US" altLang="zh-CN" sz="2000" dirty="0" smtClean="0"/>
              <a:t>Resource, Class, Property, </a:t>
            </a:r>
            <a:r>
              <a:rPr lang="en-US" altLang="zh-CN" sz="2000" dirty="0" err="1" smtClean="0"/>
              <a:t>subClassOf</a:t>
            </a:r>
            <a:r>
              <a:rPr lang="zh-CN" altLang="en-US" sz="2000" dirty="0" smtClean="0"/>
              <a:t>等。引入几个预定义的谓词描述这些常元之间的联系。同时还需要一个关于表（</a:t>
            </a:r>
            <a:r>
              <a:rPr lang="en-US" altLang="zh-CN" sz="2000" dirty="0" smtClean="0"/>
              <a:t>List</a:t>
            </a:r>
            <a:r>
              <a:rPr lang="zh-CN" altLang="en-US" sz="2000" dirty="0" smtClean="0"/>
              <a:t>）的辅助理论，他有下述函数词</a:t>
            </a:r>
            <a:endParaRPr lang="en-US" altLang="zh-CN" sz="2000" dirty="0" smtClean="0"/>
          </a:p>
          <a:p>
            <a:pPr>
              <a:buNone/>
            </a:pPr>
            <a:r>
              <a:rPr lang="en-US" altLang="zh-CN" sz="2000" dirty="0" smtClean="0"/>
              <a:t>           nil:</a:t>
            </a:r>
            <a:r>
              <a:rPr lang="zh-CN" altLang="en-US" sz="2000" dirty="0" smtClean="0"/>
              <a:t>空表</a:t>
            </a:r>
            <a:endParaRPr lang="en-US" altLang="zh-CN" sz="2000" dirty="0" smtClean="0"/>
          </a:p>
          <a:p>
            <a:pPr>
              <a:buNone/>
            </a:pPr>
            <a:r>
              <a:rPr lang="en-US" altLang="zh-CN" sz="2000" dirty="0" smtClean="0"/>
              <a:t>           cons(</a:t>
            </a:r>
            <a:r>
              <a:rPr lang="en-US" altLang="zh-CN" sz="2000" dirty="0" err="1" smtClean="0"/>
              <a:t>x,l</a:t>
            </a:r>
            <a:r>
              <a:rPr lang="en-US" altLang="zh-CN" sz="2000" dirty="0" smtClean="0"/>
              <a:t>):                   </a:t>
            </a:r>
            <a:r>
              <a:rPr lang="zh-CN" altLang="en-US" sz="2000" dirty="0" smtClean="0"/>
              <a:t>在表头添加一个元素</a:t>
            </a:r>
            <a:r>
              <a:rPr lang="en-US" altLang="zh-CN" sz="2000" dirty="0" smtClean="0"/>
              <a:t>x</a:t>
            </a:r>
          </a:p>
          <a:p>
            <a:pPr>
              <a:buNone/>
            </a:pPr>
            <a:r>
              <a:rPr lang="en-US" altLang="zh-CN" sz="2000" dirty="0" smtClean="0"/>
              <a:t>           first(l):                       </a:t>
            </a:r>
            <a:r>
              <a:rPr lang="zh-CN" altLang="en-US" sz="2000" dirty="0" smtClean="0"/>
              <a:t>返回表</a:t>
            </a:r>
            <a:r>
              <a:rPr lang="en-US" altLang="zh-CN" sz="2000" dirty="0" smtClean="0"/>
              <a:t>l </a:t>
            </a:r>
            <a:r>
              <a:rPr lang="zh-CN" altLang="en-US" sz="2000" dirty="0" smtClean="0"/>
              <a:t>的第一个元素</a:t>
            </a:r>
            <a:endParaRPr lang="en-US" altLang="zh-CN" sz="2000" dirty="0" smtClean="0"/>
          </a:p>
          <a:p>
            <a:pPr>
              <a:buNone/>
            </a:pPr>
            <a:r>
              <a:rPr lang="en-US" altLang="zh-CN" sz="2000" dirty="0" smtClean="0"/>
              <a:t>           rest(l):                        </a:t>
            </a:r>
            <a:r>
              <a:rPr lang="zh-CN" altLang="en-US" sz="2000" dirty="0" smtClean="0"/>
              <a:t>返回表</a:t>
            </a:r>
            <a:r>
              <a:rPr lang="en-US" altLang="zh-CN" sz="2000" dirty="0" smtClean="0"/>
              <a:t>l </a:t>
            </a:r>
            <a:r>
              <a:rPr lang="zh-CN" altLang="en-US" sz="2000" dirty="0" smtClean="0"/>
              <a:t>的其余部分</a:t>
            </a:r>
            <a:endParaRPr lang="en-US" altLang="zh-CN" sz="2000" dirty="0" smtClean="0"/>
          </a:p>
          <a:p>
            <a:pPr>
              <a:buNone/>
            </a:pPr>
            <a:r>
              <a:rPr lang="en-US" altLang="zh-CN" sz="2000" dirty="0" smtClean="0"/>
              <a:t>           item</a:t>
            </a:r>
            <a:r>
              <a:rPr lang="zh-CN" altLang="en-US" sz="2000" dirty="0" smtClean="0"/>
              <a:t>（</a:t>
            </a:r>
            <a:r>
              <a:rPr lang="en-US" altLang="zh-CN" sz="2000" dirty="0" err="1" smtClean="0"/>
              <a:t>x,l</a:t>
            </a:r>
            <a:r>
              <a:rPr lang="zh-CN" altLang="en-US" sz="2000" dirty="0" smtClean="0"/>
              <a:t>）</a:t>
            </a:r>
            <a:r>
              <a:rPr lang="en-US" altLang="zh-CN" sz="2000" dirty="0" smtClean="0"/>
              <a:t>:              </a:t>
            </a:r>
            <a:r>
              <a:rPr lang="zh-CN" altLang="en-US" sz="2000" dirty="0" smtClean="0"/>
              <a:t>测试</a:t>
            </a:r>
            <a:r>
              <a:rPr lang="en-US" altLang="zh-CN" sz="2000" dirty="0" smtClean="0"/>
              <a:t>x</a:t>
            </a:r>
            <a:r>
              <a:rPr lang="zh-CN" altLang="en-US" sz="2000" dirty="0" smtClean="0"/>
              <a:t>是不是 在表</a:t>
            </a:r>
            <a:r>
              <a:rPr lang="en-US" altLang="zh-CN" sz="2000" dirty="0" smtClean="0"/>
              <a:t>l </a:t>
            </a:r>
            <a:r>
              <a:rPr lang="zh-CN" altLang="en-US" sz="2000" dirty="0" smtClean="0"/>
              <a:t>中出现</a:t>
            </a:r>
            <a:endParaRPr lang="en-US" altLang="zh-CN" sz="2000" dirty="0" smtClean="0"/>
          </a:p>
          <a:p>
            <a:pPr>
              <a:buNone/>
            </a:pPr>
            <a:r>
              <a:rPr lang="en-US" altLang="zh-CN" sz="2000" dirty="0" smtClean="0"/>
              <a:t>           list(l):                          </a:t>
            </a:r>
            <a:r>
              <a:rPr lang="zh-CN" altLang="en-US" sz="2000" dirty="0" smtClean="0"/>
              <a:t>测试</a:t>
            </a:r>
            <a:r>
              <a:rPr lang="en-US" altLang="zh-CN" sz="2000" dirty="0" smtClean="0"/>
              <a:t>l </a:t>
            </a:r>
            <a:r>
              <a:rPr lang="zh-CN" altLang="en-US" sz="2000" dirty="0" smtClean="0"/>
              <a:t>是否是一个表</a:t>
            </a:r>
            <a:endParaRPr lang="en-US" altLang="zh-CN" sz="2000" dirty="0" smtClean="0"/>
          </a:p>
          <a:p>
            <a:pPr>
              <a:buNone/>
            </a:pPr>
            <a:endParaRPr lang="en-US" altLang="zh-CN" sz="2400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/>
              <a:t>基本谓词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/>
              <a:t>PropVal</a:t>
            </a:r>
            <a:r>
              <a:rPr lang="en-US" altLang="zh-CN" dirty="0" smtClean="0"/>
              <a:t>(P, R,V) </a:t>
            </a:r>
            <a:r>
              <a:rPr lang="zh-CN" altLang="en-US" dirty="0" smtClean="0"/>
              <a:t>表示资源</a:t>
            </a:r>
            <a:r>
              <a:rPr lang="en-US" altLang="zh-CN" dirty="0" smtClean="0"/>
              <a:t>R</a:t>
            </a:r>
            <a:r>
              <a:rPr lang="zh-CN" altLang="en-US" dirty="0" smtClean="0"/>
              <a:t>的属性为</a:t>
            </a:r>
            <a:r>
              <a:rPr lang="en-US" altLang="zh-CN" dirty="0" smtClean="0"/>
              <a:t>P</a:t>
            </a:r>
            <a:r>
              <a:rPr lang="zh-CN" altLang="en-US" dirty="0" smtClean="0"/>
              <a:t>，值为</a:t>
            </a:r>
            <a:r>
              <a:rPr lang="en-US" altLang="zh-CN" dirty="0" smtClean="0"/>
              <a:t>V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en-US" altLang="zh-CN" dirty="0" smtClean="0"/>
              <a:t>Type</a:t>
            </a:r>
            <a:r>
              <a:rPr lang="zh-CN" altLang="en-US" dirty="0" smtClean="0"/>
              <a:t>（</a:t>
            </a:r>
            <a:r>
              <a:rPr lang="en-US" altLang="zh-CN" dirty="0" smtClean="0"/>
              <a:t>R, T</a:t>
            </a:r>
            <a:r>
              <a:rPr lang="zh-CN" altLang="en-US" dirty="0" smtClean="0"/>
              <a:t>）是</a:t>
            </a:r>
            <a:r>
              <a:rPr lang="en-US" altLang="zh-CN" dirty="0" err="1" smtClean="0"/>
              <a:t>PropVal</a:t>
            </a:r>
            <a:r>
              <a:rPr lang="en-US" altLang="zh-CN" dirty="0" smtClean="0"/>
              <a:t>(type, R, T)</a:t>
            </a:r>
            <a:r>
              <a:rPr lang="zh-CN" altLang="en-US" dirty="0" smtClean="0"/>
              <a:t>的简写。</a:t>
            </a: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    至此，</a:t>
            </a:r>
            <a:r>
              <a:rPr lang="en-US" altLang="zh-CN" dirty="0" smtClean="0"/>
              <a:t>RDF</a:t>
            </a:r>
            <a:r>
              <a:rPr lang="zh-CN" altLang="en-US" dirty="0" smtClean="0"/>
              <a:t>和</a:t>
            </a:r>
            <a:r>
              <a:rPr lang="en-US" altLang="zh-CN" dirty="0" smtClean="0"/>
              <a:t>RDFS</a:t>
            </a:r>
            <a:r>
              <a:rPr lang="zh-CN" altLang="en-US" dirty="0" smtClean="0"/>
              <a:t>的公理语义可以用以上资源进行描述。详见：</a:t>
            </a:r>
            <a:r>
              <a:rPr lang="zh-CN" altLang="en-US" dirty="0" smtClean="0"/>
              <a:t>参考文献</a:t>
            </a:r>
            <a:r>
              <a:rPr lang="en-US" altLang="zh-CN" dirty="0" smtClean="0"/>
              <a:t>[1].</a:t>
            </a:r>
            <a:endParaRPr lang="zh-CN" alt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RDF</a:t>
            </a:r>
            <a:r>
              <a:rPr lang="zh-CN" altLang="en-US" sz="3200" dirty="0" smtClean="0"/>
              <a:t>小结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sz="2400" dirty="0" smtClean="0"/>
              <a:t>RDF</a:t>
            </a:r>
            <a:r>
              <a:rPr lang="zh-CN" altLang="en-US" sz="2400" dirty="0" smtClean="0"/>
              <a:t>为比偶按时和处理元数据提供一个基础。</a:t>
            </a:r>
            <a:endParaRPr lang="en-US" altLang="zh-CN" sz="2400" dirty="0" smtClean="0"/>
          </a:p>
          <a:p>
            <a:r>
              <a:rPr lang="en-US" altLang="zh-CN" sz="2400" dirty="0" smtClean="0"/>
              <a:t>RDF</a:t>
            </a:r>
            <a:r>
              <a:rPr lang="zh-CN" altLang="en-US" sz="2400" dirty="0" smtClean="0"/>
              <a:t>有一个基于图的数据模型，其核心概念是资源、属性和陈述。一个陈述是一个三元组。</a:t>
            </a:r>
            <a:endParaRPr lang="en-US" altLang="zh-CN" sz="2400" dirty="0" smtClean="0"/>
          </a:p>
          <a:p>
            <a:r>
              <a:rPr lang="en-US" altLang="zh-CN" sz="2400" dirty="0" smtClean="0"/>
              <a:t>RDF</a:t>
            </a:r>
            <a:r>
              <a:rPr lang="zh-CN" altLang="en-US" sz="2400" dirty="0" smtClean="0"/>
              <a:t>有一个基于</a:t>
            </a:r>
            <a:r>
              <a:rPr lang="en-US" altLang="zh-CN" sz="2400" dirty="0" smtClean="0"/>
              <a:t>XML</a:t>
            </a:r>
            <a:r>
              <a:rPr lang="zh-CN" altLang="en-US" sz="2400" dirty="0" smtClean="0"/>
              <a:t>的语法，支持语法可共用性。</a:t>
            </a:r>
            <a:r>
              <a:rPr lang="en-US" altLang="zh-CN" sz="2400" dirty="0" smtClean="0"/>
              <a:t>XML</a:t>
            </a:r>
            <a:r>
              <a:rPr lang="zh-CN" altLang="en-US" sz="2400" dirty="0" smtClean="0"/>
              <a:t>和</a:t>
            </a:r>
            <a:r>
              <a:rPr lang="en-US" altLang="zh-CN" sz="2400" dirty="0" smtClean="0"/>
              <a:t>RDF</a:t>
            </a:r>
            <a:r>
              <a:rPr lang="zh-CN" altLang="en-US" sz="2400" dirty="0" smtClean="0"/>
              <a:t>彼此互补，因为</a:t>
            </a:r>
            <a:r>
              <a:rPr lang="en-US" altLang="zh-CN" sz="2400" dirty="0" smtClean="0"/>
              <a:t>RDF</a:t>
            </a:r>
            <a:r>
              <a:rPr lang="zh-CN" altLang="en-US" sz="2400" dirty="0" smtClean="0"/>
              <a:t>支持语义可共用性。</a:t>
            </a:r>
            <a:endParaRPr lang="en-US" altLang="zh-CN" sz="2400" dirty="0" smtClean="0"/>
          </a:p>
          <a:p>
            <a:r>
              <a:rPr lang="en-US" altLang="zh-CN" sz="2400" dirty="0" smtClean="0"/>
              <a:t>RDF</a:t>
            </a:r>
            <a:r>
              <a:rPr lang="zh-CN" altLang="en-US" sz="2400" dirty="0" smtClean="0"/>
              <a:t>体现了分布式数据的思想，允许知识的递增构建和共享、复用。</a:t>
            </a:r>
            <a:endParaRPr lang="en-US" altLang="zh-CN" sz="2400" dirty="0" smtClean="0"/>
          </a:p>
          <a:p>
            <a:r>
              <a:rPr lang="en-US" altLang="zh-CN" sz="2400" dirty="0" smtClean="0"/>
              <a:t>RDF</a:t>
            </a:r>
            <a:r>
              <a:rPr lang="zh-CN" altLang="en-US" sz="2400" dirty="0" smtClean="0"/>
              <a:t>是领域无关的。</a:t>
            </a:r>
            <a:r>
              <a:rPr lang="en-US" altLang="zh-CN" sz="2400" dirty="0" smtClean="0"/>
              <a:t>RDFS</a:t>
            </a:r>
            <a:r>
              <a:rPr lang="zh-CN" altLang="en-US" sz="2400" dirty="0" smtClean="0"/>
              <a:t>提供了一种描述具体领域知识的机制。</a:t>
            </a:r>
            <a:endParaRPr lang="en-US" altLang="zh-CN" sz="2400" dirty="0" smtClean="0"/>
          </a:p>
          <a:p>
            <a:r>
              <a:rPr lang="en-US" altLang="zh-CN" sz="2400" dirty="0" smtClean="0"/>
              <a:t>RDFS</a:t>
            </a:r>
            <a:r>
              <a:rPr lang="zh-CN" altLang="en-US" sz="2400" dirty="0" smtClean="0"/>
              <a:t>是一种原始的本体语言，提供了一套具有固定语义的建模原语。其核心概念是类、子类关系、属性、子属性关系，以及定义域、值域的限定。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RDF</a:t>
            </a:r>
            <a:r>
              <a:rPr lang="zh-CN" altLang="en-US" sz="3200" dirty="0" smtClean="0"/>
              <a:t>和</a:t>
            </a:r>
            <a:r>
              <a:rPr lang="en-US" altLang="zh-CN" sz="3200" dirty="0" smtClean="0"/>
              <a:t>RDFS</a:t>
            </a:r>
            <a:r>
              <a:rPr lang="zh-CN" altLang="en-US" sz="3200" dirty="0" smtClean="0"/>
              <a:t>的不足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smtClean="0"/>
              <a:t>RDFS</a:t>
            </a:r>
            <a:r>
              <a:rPr lang="zh-CN" altLang="en-US" sz="2400" dirty="0" smtClean="0"/>
              <a:t>做为网络建模语言是相当原始的，很多需要的建模原语尚未定义。</a:t>
            </a:r>
            <a:endParaRPr lang="en-US" altLang="zh-CN" sz="2400" dirty="0" smtClean="0"/>
          </a:p>
          <a:p>
            <a:r>
              <a:rPr lang="zh-CN" altLang="en-US" sz="2400" dirty="0" smtClean="0"/>
              <a:t>因此需要在</a:t>
            </a:r>
            <a:r>
              <a:rPr lang="en-US" altLang="zh-CN" sz="2400" dirty="0" smtClean="0"/>
              <a:t>RDFS/RDFS</a:t>
            </a:r>
            <a:r>
              <a:rPr lang="zh-CN" altLang="en-US" sz="2400" dirty="0" smtClean="0"/>
              <a:t>之上建立一个本体层。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/>
              <a:t>网络本体语言</a:t>
            </a:r>
            <a:r>
              <a:rPr lang="en-US" altLang="zh-CN" sz="3200" dirty="0" smtClean="0"/>
              <a:t>OWL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 smtClean="0"/>
              <a:t>属性的局部辖域</a:t>
            </a:r>
            <a:endParaRPr lang="en-US" altLang="zh-CN" sz="2400" dirty="0" smtClean="0"/>
          </a:p>
          <a:p>
            <a:r>
              <a:rPr lang="zh-CN" altLang="en-US" sz="2400" dirty="0" smtClean="0"/>
              <a:t>类不相交性                                                                                         </a:t>
            </a:r>
            <a:endParaRPr lang="en-US" altLang="zh-CN" sz="2400" dirty="0" smtClean="0"/>
          </a:p>
          <a:p>
            <a:r>
              <a:rPr lang="zh-CN" altLang="en-US" sz="2400" dirty="0" smtClean="0"/>
              <a:t>类的布尔组合                                      </a:t>
            </a:r>
            <a:r>
              <a:rPr lang="en-US" altLang="zh-CN" sz="2800" dirty="0" smtClean="0"/>
              <a:t>OWL</a:t>
            </a:r>
          </a:p>
          <a:p>
            <a:r>
              <a:rPr lang="zh-CN" altLang="en-US" sz="2400" dirty="0" smtClean="0"/>
              <a:t>基数约束</a:t>
            </a:r>
            <a:endParaRPr lang="en-US" altLang="zh-CN" sz="2400" dirty="0" smtClean="0"/>
          </a:p>
          <a:p>
            <a:r>
              <a:rPr lang="zh-CN" altLang="en-US" sz="2400" dirty="0" smtClean="0"/>
              <a:t>属性</a:t>
            </a:r>
            <a:r>
              <a:rPr lang="zh-CN" altLang="en-US" sz="2400" dirty="0" smtClean="0"/>
              <a:t>的特殊性质</a:t>
            </a:r>
            <a:endParaRPr lang="en-US" altLang="zh-CN" sz="2400" dirty="0" smtClean="0"/>
          </a:p>
          <a:p>
            <a:endParaRPr lang="en-US" altLang="zh-CN" sz="2400" dirty="0" smtClean="0"/>
          </a:p>
        </p:txBody>
      </p:sp>
      <p:sp>
        <p:nvSpPr>
          <p:cNvPr id="4" name="右大括号 3"/>
          <p:cNvSpPr/>
          <p:nvPr/>
        </p:nvSpPr>
        <p:spPr>
          <a:xfrm>
            <a:off x="3071802" y="1785926"/>
            <a:ext cx="500066" cy="200026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右箭头 4"/>
          <p:cNvSpPr/>
          <p:nvPr/>
        </p:nvSpPr>
        <p:spPr>
          <a:xfrm>
            <a:off x="3714744" y="257174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/>
              <a:t>三个</a:t>
            </a:r>
            <a:r>
              <a:rPr lang="en-US" altLang="zh-CN" sz="3200" dirty="0" smtClean="0"/>
              <a:t>OWL</a:t>
            </a:r>
            <a:r>
              <a:rPr lang="zh-CN" altLang="en-US" sz="3200" dirty="0" smtClean="0"/>
              <a:t>子语言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000" dirty="0" smtClean="0"/>
              <a:t>一种语言的表达能力越强，其计算复杂性就越大</a:t>
            </a:r>
            <a:endParaRPr lang="en-US" altLang="zh-CN" sz="2000" dirty="0" smtClean="0"/>
          </a:p>
          <a:p>
            <a:r>
              <a:rPr lang="zh-CN" altLang="en-US" sz="2000" dirty="0" smtClean="0"/>
              <a:t>为了满足表达能力和计算复杂性的不同需求，现有三种</a:t>
            </a:r>
            <a:r>
              <a:rPr lang="en-US" altLang="zh-CN" sz="2000" dirty="0" smtClean="0"/>
              <a:t>OWL</a:t>
            </a:r>
            <a:r>
              <a:rPr lang="zh-CN" altLang="en-US" sz="2000" dirty="0" smtClean="0"/>
              <a:t>的子语言：</a:t>
            </a:r>
            <a:endParaRPr lang="en-US" altLang="zh-CN" sz="2000" dirty="0" smtClean="0"/>
          </a:p>
          <a:p>
            <a:endParaRPr lang="en-US" altLang="zh-CN" sz="2000" dirty="0" smtClean="0"/>
          </a:p>
          <a:p>
            <a:endParaRPr lang="en-US" altLang="zh-CN" sz="2000" dirty="0" smtClean="0"/>
          </a:p>
          <a:p>
            <a:r>
              <a:rPr lang="en-US" altLang="zh-CN" sz="2000" dirty="0" smtClean="0"/>
              <a:t>OW </a:t>
            </a:r>
            <a:r>
              <a:rPr lang="en-US" altLang="zh-CN" sz="2000" dirty="0" err="1" smtClean="0"/>
              <a:t>Lfull</a:t>
            </a:r>
            <a:r>
              <a:rPr lang="en-US" altLang="zh-CN" sz="2000" dirty="0" smtClean="0"/>
              <a:t>     </a:t>
            </a:r>
            <a:r>
              <a:rPr lang="zh-CN" altLang="en-US" sz="2000" dirty="0" smtClean="0"/>
              <a:t>表达能力过强，不可判定，不能支持高效的推理</a:t>
            </a:r>
            <a:endParaRPr lang="en-US" altLang="zh-CN" sz="2000" dirty="0" smtClean="0"/>
          </a:p>
          <a:p>
            <a:r>
              <a:rPr lang="en-US" altLang="zh-CN" sz="2000" dirty="0" smtClean="0"/>
              <a:t>OWL DL      </a:t>
            </a:r>
            <a:r>
              <a:rPr lang="zh-CN" altLang="en-US" sz="2000" dirty="0" smtClean="0"/>
              <a:t>保持了高效推理，但不能与</a:t>
            </a:r>
            <a:r>
              <a:rPr lang="en-US" altLang="zh-CN" sz="2000" dirty="0" smtClean="0"/>
              <a:t>RDF</a:t>
            </a:r>
            <a:r>
              <a:rPr lang="zh-CN" altLang="en-US" sz="2000" dirty="0" smtClean="0"/>
              <a:t>完全兼容</a:t>
            </a:r>
            <a:endParaRPr lang="en-US" altLang="zh-CN" sz="2000" dirty="0" smtClean="0"/>
          </a:p>
          <a:p>
            <a:r>
              <a:rPr lang="en-US" altLang="zh-CN" sz="2000" dirty="0" smtClean="0"/>
              <a:t>OWL </a:t>
            </a:r>
            <a:r>
              <a:rPr lang="en-US" altLang="zh-CN" sz="2000" dirty="0" err="1" smtClean="0"/>
              <a:t>Lite</a:t>
            </a:r>
            <a:r>
              <a:rPr lang="en-US" altLang="zh-CN" sz="2000" dirty="0" smtClean="0"/>
              <a:t>     </a:t>
            </a:r>
            <a:r>
              <a:rPr lang="zh-CN" altLang="en-US" sz="2000" dirty="0" smtClean="0"/>
              <a:t>表达能力有限，但容易掌握和实现</a:t>
            </a:r>
            <a:endParaRPr lang="en-US" altLang="zh-CN" sz="2000" dirty="0" smtClean="0"/>
          </a:p>
          <a:p>
            <a:endParaRPr lang="zh-CN" altLang="en-US" sz="20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OWL</a:t>
            </a:r>
            <a:r>
              <a:rPr lang="zh-CN" altLang="en-US" sz="3200" dirty="0" smtClean="0"/>
              <a:t>描述的本体实例分析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sz="1600" dirty="0" smtClean="0"/>
              <a:t>一个非洲野生生物本体</a:t>
            </a: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&lt;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RDF</a:t>
            </a:r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xmlns</a:t>
            </a:r>
            <a:r>
              <a:rPr lang="en-US" altLang="zh-CN" sz="1600" dirty="0" smtClean="0"/>
              <a:t>: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=“http:// www. W3. org/1999/02/22-rdf-syntax-ns#”</a:t>
            </a:r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xmlns</a:t>
            </a:r>
            <a:r>
              <a:rPr lang="en-US" altLang="zh-CN" sz="1600" dirty="0" smtClean="0"/>
              <a:t>: </a:t>
            </a:r>
            <a:r>
              <a:rPr lang="en-US" altLang="zh-CN" sz="1600" dirty="0" err="1" smtClean="0"/>
              <a:t>rdfs</a:t>
            </a:r>
            <a:r>
              <a:rPr lang="en-US" altLang="zh-CN" sz="1600" dirty="0" smtClean="0"/>
              <a:t>=“</a:t>
            </a:r>
            <a:r>
              <a:rPr lang="en-US" altLang="zh-CN" sz="1600" dirty="0" smtClean="0"/>
              <a:t>http:// www. W3. </a:t>
            </a:r>
            <a:r>
              <a:rPr lang="en-US" altLang="zh-CN" sz="1600" dirty="0" smtClean="0"/>
              <a:t>org/2000/01/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-schema#”                         </a:t>
            </a:r>
            <a:r>
              <a:rPr lang="zh-CN" altLang="en-US" sz="1600" dirty="0" smtClean="0">
                <a:solidFill>
                  <a:srgbClr val="FF0000"/>
                </a:solidFill>
              </a:rPr>
              <a:t>文档头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xmlns</a:t>
            </a:r>
            <a:r>
              <a:rPr lang="en-US" altLang="zh-CN" sz="1600" dirty="0" smtClean="0"/>
              <a:t>: </a:t>
            </a:r>
            <a:r>
              <a:rPr lang="en-US" altLang="zh-CN" sz="1600" dirty="0" smtClean="0"/>
              <a:t>owl=“</a:t>
            </a:r>
            <a:r>
              <a:rPr lang="en-US" altLang="zh-CN" sz="1600" dirty="0" smtClean="0"/>
              <a:t>http:// www. W3. </a:t>
            </a:r>
            <a:r>
              <a:rPr lang="en-US" altLang="zh-CN" sz="1600" dirty="0" smtClean="0"/>
              <a:t>org/2002/07/owl#”&gt;</a:t>
            </a:r>
          </a:p>
          <a:p>
            <a:pPr>
              <a:buNone/>
            </a:pP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&lt;owl: Ontology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about= “</a:t>
            </a:r>
            <a:r>
              <a:rPr lang="en-US" altLang="zh-CN" sz="1600" dirty="0" err="1" smtClean="0"/>
              <a:t>xml:base</a:t>
            </a:r>
            <a:r>
              <a:rPr lang="en-US" altLang="zh-CN" sz="1600" dirty="0" smtClean="0"/>
              <a:t>”/&gt;</a:t>
            </a:r>
          </a:p>
          <a:p>
            <a:pPr>
              <a:buNone/>
            </a:pP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&lt;owl: Class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ID= “</a:t>
            </a:r>
            <a:r>
              <a:rPr lang="zh-CN" altLang="en-US" sz="1600" dirty="0" smtClean="0"/>
              <a:t>动物</a:t>
            </a:r>
            <a:r>
              <a:rPr lang="en-US" altLang="zh-CN" sz="1600" dirty="0" smtClean="0"/>
              <a:t>”&gt;</a:t>
            </a:r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smtClean="0"/>
              <a:t>  &lt;</a:t>
            </a:r>
            <a:r>
              <a:rPr lang="en-US" altLang="zh-CN" sz="1600" dirty="0" err="1" smtClean="0"/>
              <a:t>rdfs</a:t>
            </a:r>
            <a:r>
              <a:rPr lang="en-US" altLang="zh-CN" sz="1600" dirty="0" smtClean="0"/>
              <a:t>: comment&gt;</a:t>
            </a:r>
            <a:r>
              <a:rPr lang="zh-CN" altLang="en-US" sz="1600" dirty="0" smtClean="0"/>
              <a:t>动物类 </a:t>
            </a:r>
            <a:r>
              <a:rPr lang="en-US" altLang="zh-CN" sz="1600" dirty="0" smtClean="0"/>
              <a:t> </a:t>
            </a:r>
            <a:r>
              <a:rPr lang="en-US" altLang="zh-CN" sz="1600" dirty="0" smtClean="0"/>
              <a:t>&lt;</a:t>
            </a:r>
            <a:r>
              <a:rPr lang="en-US" altLang="zh-CN" sz="1600" dirty="0" smtClean="0"/>
              <a:t>/</a:t>
            </a:r>
            <a:r>
              <a:rPr lang="en-US" altLang="zh-CN" sz="1600" dirty="0" err="1" smtClean="0"/>
              <a:t>rdfs</a:t>
            </a:r>
            <a:r>
              <a:rPr lang="en-US" altLang="zh-CN" sz="1600" dirty="0" smtClean="0"/>
              <a:t>: comment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r>
              <a:rPr lang="en-US" altLang="zh-CN" sz="1600" dirty="0" smtClean="0"/>
              <a:t>&lt;/owl</a:t>
            </a:r>
            <a:r>
              <a:rPr lang="en-US" altLang="zh-CN" sz="1600" dirty="0" smtClean="0"/>
              <a:t>: </a:t>
            </a:r>
            <a:r>
              <a:rPr lang="en-US" altLang="zh-CN" sz="1600" dirty="0" smtClean="0"/>
              <a:t>Class&gt;</a:t>
            </a:r>
          </a:p>
          <a:p>
            <a:pPr>
              <a:buNone/>
            </a:pP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&lt;owl: Class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ID= </a:t>
            </a:r>
            <a:r>
              <a:rPr lang="en-US" altLang="zh-CN" sz="1600" dirty="0" smtClean="0"/>
              <a:t>“</a:t>
            </a:r>
            <a:r>
              <a:rPr lang="zh-CN" altLang="en-US" sz="1600" dirty="0" smtClean="0"/>
              <a:t>植物</a:t>
            </a:r>
            <a:r>
              <a:rPr lang="en-US" altLang="zh-CN" sz="1600" dirty="0" smtClean="0"/>
              <a:t>”&gt;</a:t>
            </a: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   &lt;</a:t>
            </a:r>
            <a:r>
              <a:rPr lang="en-US" altLang="zh-CN" sz="1600" dirty="0" err="1" smtClean="0"/>
              <a:t>rdfs</a:t>
            </a:r>
            <a:r>
              <a:rPr lang="en-US" altLang="zh-CN" sz="1600" dirty="0" smtClean="0"/>
              <a:t>: comment</a:t>
            </a:r>
            <a:r>
              <a:rPr lang="en-US" altLang="zh-CN" sz="1600" dirty="0" smtClean="0"/>
              <a:t>&gt;</a:t>
            </a:r>
            <a:r>
              <a:rPr lang="zh-CN" altLang="en-US" sz="1600" dirty="0" smtClean="0"/>
              <a:t>植物和动物不相交</a:t>
            </a:r>
            <a:r>
              <a:rPr lang="en-US" altLang="zh-CN" sz="1600" dirty="0" smtClean="0"/>
              <a:t>&lt;/</a:t>
            </a:r>
            <a:r>
              <a:rPr lang="en-US" altLang="zh-CN" sz="1600" dirty="0" err="1" smtClean="0"/>
              <a:t>rdfs</a:t>
            </a:r>
            <a:r>
              <a:rPr lang="en-US" altLang="zh-CN" sz="1600" dirty="0" smtClean="0"/>
              <a:t>: comment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smtClean="0"/>
              <a:t>  &lt;owl: </a:t>
            </a:r>
            <a:r>
              <a:rPr lang="en-US" altLang="zh-CN" sz="1600" dirty="0" err="1" smtClean="0"/>
              <a:t>disjointWith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resource= “#</a:t>
            </a:r>
            <a:r>
              <a:rPr lang="zh-CN" altLang="en-US" sz="1600" dirty="0" smtClean="0"/>
              <a:t>动物</a:t>
            </a:r>
            <a:r>
              <a:rPr lang="en-US" altLang="zh-CN" sz="1600" dirty="0" smtClean="0"/>
              <a:t>”</a:t>
            </a:r>
            <a:r>
              <a:rPr lang="en-US" altLang="zh-CN" sz="1600" dirty="0" smtClean="0"/>
              <a:t>/</a:t>
            </a:r>
            <a:r>
              <a:rPr lang="en-US" altLang="zh-CN" sz="1600" dirty="0" smtClean="0"/>
              <a:t>&gt;</a:t>
            </a: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&lt;/owl: Class&gt;</a:t>
            </a:r>
          </a:p>
          <a:p>
            <a:pPr>
              <a:buNone/>
            </a:pPr>
            <a:endParaRPr lang="zh-CN" altLang="en-US" sz="1600" dirty="0"/>
          </a:p>
        </p:txBody>
      </p:sp>
      <p:sp>
        <p:nvSpPr>
          <p:cNvPr id="4" name="右大括号 3"/>
          <p:cNvSpPr/>
          <p:nvPr/>
        </p:nvSpPr>
        <p:spPr>
          <a:xfrm>
            <a:off x="5929322" y="1643050"/>
            <a:ext cx="214314" cy="164307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64371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CN" sz="1600" dirty="0" smtClean="0"/>
              <a:t>&lt;owl: Class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ID= </a:t>
            </a:r>
            <a:r>
              <a:rPr lang="en-US" altLang="zh-CN" sz="1600" dirty="0" smtClean="0"/>
              <a:t>“</a:t>
            </a:r>
            <a:r>
              <a:rPr lang="zh-CN" altLang="en-US" sz="1600" dirty="0" smtClean="0"/>
              <a:t>树</a:t>
            </a:r>
            <a:r>
              <a:rPr lang="en-US" altLang="zh-CN" sz="1600" dirty="0" smtClean="0"/>
              <a:t>”&gt;</a:t>
            </a: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   &lt;</a:t>
            </a:r>
            <a:r>
              <a:rPr lang="en-US" altLang="zh-CN" sz="1600" dirty="0" err="1" smtClean="0"/>
              <a:t>rdfs</a:t>
            </a:r>
            <a:r>
              <a:rPr lang="en-US" altLang="zh-CN" sz="1600" dirty="0" smtClean="0"/>
              <a:t>: comment</a:t>
            </a:r>
            <a:r>
              <a:rPr lang="en-US" altLang="zh-CN" sz="1600" dirty="0" smtClean="0"/>
              <a:t>&gt;</a:t>
            </a:r>
            <a:r>
              <a:rPr lang="zh-CN" altLang="en-US" sz="1600" dirty="0" smtClean="0"/>
              <a:t>树是植物</a:t>
            </a:r>
            <a:r>
              <a:rPr lang="en-US" altLang="zh-CN" sz="1600" dirty="0" smtClean="0"/>
              <a:t>&lt;/</a:t>
            </a:r>
            <a:r>
              <a:rPr lang="en-US" altLang="zh-CN" sz="1600" dirty="0" err="1" smtClean="0"/>
              <a:t>rdfs</a:t>
            </a:r>
            <a:r>
              <a:rPr lang="en-US" altLang="zh-CN" sz="1600" dirty="0" smtClean="0"/>
              <a:t>: comment&gt;</a:t>
            </a:r>
          </a:p>
          <a:p>
            <a:pPr>
              <a:buNone/>
            </a:pPr>
            <a:r>
              <a:rPr lang="en-US" altLang="zh-CN" sz="1600" dirty="0" smtClean="0"/>
              <a:t>   &lt;owl: </a:t>
            </a:r>
            <a:r>
              <a:rPr lang="en-US" altLang="zh-CN" sz="1600" dirty="0" err="1" smtClean="0"/>
              <a:t>subClassOf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resource= </a:t>
            </a:r>
            <a:r>
              <a:rPr lang="en-US" altLang="zh-CN" sz="1600" dirty="0" smtClean="0"/>
              <a:t>“#</a:t>
            </a:r>
            <a:r>
              <a:rPr lang="zh-CN" altLang="en-US" sz="1600" dirty="0" smtClean="0"/>
              <a:t>植物</a:t>
            </a:r>
            <a:r>
              <a:rPr lang="en-US" altLang="zh-CN" sz="1600" dirty="0" smtClean="0"/>
              <a:t>”/&gt;</a:t>
            </a: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&lt;/owl: Class&gt;</a:t>
            </a:r>
          </a:p>
          <a:p>
            <a:pPr>
              <a:buNone/>
            </a:pP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&lt;owl: Class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ID= </a:t>
            </a:r>
            <a:r>
              <a:rPr lang="en-US" altLang="zh-CN" sz="1600" dirty="0" smtClean="0"/>
              <a:t>“</a:t>
            </a:r>
            <a:r>
              <a:rPr lang="zh-CN" altLang="en-US" sz="1600" dirty="0" smtClean="0"/>
              <a:t>树枝</a:t>
            </a:r>
            <a:r>
              <a:rPr lang="en-US" altLang="zh-CN" sz="1600" dirty="0" smtClean="0"/>
              <a:t>”&gt;</a:t>
            </a: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   &lt;</a:t>
            </a:r>
            <a:r>
              <a:rPr lang="en-US" altLang="zh-CN" sz="1600" dirty="0" err="1" smtClean="0"/>
              <a:t>rdfs</a:t>
            </a:r>
            <a:r>
              <a:rPr lang="en-US" altLang="zh-CN" sz="1600" dirty="0" smtClean="0"/>
              <a:t>: comment</a:t>
            </a:r>
            <a:r>
              <a:rPr lang="en-US" altLang="zh-CN" sz="1600" dirty="0" smtClean="0"/>
              <a:t>&gt;</a:t>
            </a:r>
            <a:r>
              <a:rPr lang="zh-CN" altLang="en-US" sz="1600" dirty="0" smtClean="0"/>
              <a:t>树枝是树的一部分</a:t>
            </a:r>
            <a:r>
              <a:rPr lang="en-US" altLang="zh-CN" sz="1600" dirty="0" smtClean="0"/>
              <a:t>&lt;/</a:t>
            </a:r>
            <a:r>
              <a:rPr lang="en-US" altLang="zh-CN" sz="1600" dirty="0" err="1" smtClean="0"/>
              <a:t>rdfs</a:t>
            </a:r>
            <a:r>
              <a:rPr lang="en-US" altLang="zh-CN" sz="1600" dirty="0" smtClean="0"/>
              <a:t>: comment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r>
              <a:rPr lang="en-US" altLang="zh-CN" sz="1600" dirty="0" smtClean="0"/>
              <a:t>   &lt;</a:t>
            </a:r>
            <a:r>
              <a:rPr lang="en-US" altLang="zh-CN" sz="1600" dirty="0" err="1" smtClean="0"/>
              <a:t>rdfs</a:t>
            </a:r>
            <a:r>
              <a:rPr lang="en-US" altLang="zh-CN" sz="1600" dirty="0" smtClean="0"/>
              <a:t>: </a:t>
            </a:r>
            <a:r>
              <a:rPr lang="en-US" altLang="zh-CN" sz="1600" dirty="0" err="1" smtClean="0"/>
              <a:t>subClassOf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smtClean="0"/>
              <a:t>      &lt;owl: Restriction&gt;</a:t>
            </a:r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smtClean="0"/>
              <a:t>          &lt;owl: </a:t>
            </a:r>
            <a:r>
              <a:rPr lang="en-US" altLang="zh-CN" sz="1600" dirty="0" err="1" smtClean="0"/>
              <a:t>onProperty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resource=“#</a:t>
            </a:r>
            <a:r>
              <a:rPr lang="zh-CN" altLang="en-US" sz="1600" dirty="0" smtClean="0"/>
              <a:t>部分</a:t>
            </a:r>
            <a:r>
              <a:rPr lang="en-US" altLang="zh-CN" sz="1600" dirty="0" smtClean="0"/>
              <a:t>”&gt;</a:t>
            </a: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  </a:t>
            </a:r>
            <a:r>
              <a:rPr lang="en-US" altLang="zh-CN" sz="1600" dirty="0" smtClean="0"/>
              <a:t>         &lt;</a:t>
            </a:r>
            <a:r>
              <a:rPr lang="en-US" altLang="zh-CN" sz="1600" dirty="0" smtClean="0"/>
              <a:t>owl: </a:t>
            </a:r>
            <a:r>
              <a:rPr lang="en-US" altLang="zh-CN" sz="1600" dirty="0" err="1" smtClean="0"/>
              <a:t>allValueFrom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resource=“#</a:t>
            </a:r>
            <a:r>
              <a:rPr lang="zh-CN" altLang="en-US" sz="1600" dirty="0" smtClean="0"/>
              <a:t>树</a:t>
            </a:r>
            <a:r>
              <a:rPr lang="en-US" altLang="zh-CN" sz="1600" dirty="0" smtClean="0"/>
              <a:t>”/&gt;</a:t>
            </a:r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smtClean="0"/>
              <a:t>      </a:t>
            </a:r>
            <a:r>
              <a:rPr lang="en-US" altLang="zh-CN" sz="1600" dirty="0" smtClean="0"/>
              <a:t> </a:t>
            </a:r>
            <a:r>
              <a:rPr lang="en-US" altLang="zh-CN" sz="1600" dirty="0" smtClean="0"/>
              <a:t>&lt;</a:t>
            </a:r>
            <a:r>
              <a:rPr lang="en-US" altLang="zh-CN" sz="1600" dirty="0" smtClean="0"/>
              <a:t>/</a:t>
            </a:r>
            <a:r>
              <a:rPr lang="en-US" altLang="zh-CN" sz="1600" dirty="0" smtClean="0"/>
              <a:t>owl</a:t>
            </a:r>
            <a:r>
              <a:rPr lang="en-US" altLang="zh-CN" sz="1600" dirty="0" smtClean="0"/>
              <a:t>: Restriction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smtClean="0"/>
              <a:t>   &lt;/</a:t>
            </a:r>
            <a:r>
              <a:rPr lang="en-US" altLang="zh-CN" sz="1600" dirty="0" err="1" smtClean="0"/>
              <a:t>rdfs</a:t>
            </a:r>
            <a:r>
              <a:rPr lang="en-US" altLang="zh-CN" sz="1600" dirty="0" smtClean="0"/>
              <a:t>: </a:t>
            </a:r>
            <a:r>
              <a:rPr lang="en-US" altLang="zh-CN" sz="1600" dirty="0" err="1" smtClean="0"/>
              <a:t>subClassOf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r>
              <a:rPr lang="en-US" altLang="zh-CN" sz="1600" dirty="0" smtClean="0"/>
              <a:t>&lt;/owl: Class&gt;</a:t>
            </a:r>
          </a:p>
          <a:p>
            <a:pPr>
              <a:buNone/>
            </a:pP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&lt;owl: Class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ID= “</a:t>
            </a:r>
            <a:r>
              <a:rPr lang="zh-CN" altLang="en-US" sz="1600" dirty="0" smtClean="0"/>
              <a:t>树</a:t>
            </a:r>
            <a:r>
              <a:rPr lang="zh-CN" altLang="en-US" sz="1600" dirty="0" smtClean="0"/>
              <a:t>叶</a:t>
            </a:r>
            <a:r>
              <a:rPr lang="en-US" altLang="zh-CN" sz="1600" dirty="0" smtClean="0"/>
              <a:t>”&gt;</a:t>
            </a: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   &lt;</a:t>
            </a:r>
            <a:r>
              <a:rPr lang="en-US" altLang="zh-CN" sz="1600" dirty="0" err="1" smtClean="0"/>
              <a:t>rdfs</a:t>
            </a:r>
            <a:r>
              <a:rPr lang="en-US" altLang="zh-CN" sz="1600" dirty="0" smtClean="0"/>
              <a:t>: comment&gt;</a:t>
            </a:r>
            <a:r>
              <a:rPr lang="zh-CN" altLang="en-US" sz="1600" dirty="0" smtClean="0"/>
              <a:t>树叶是树枝的</a:t>
            </a:r>
            <a:r>
              <a:rPr lang="zh-CN" altLang="en-US" sz="1600" dirty="0" smtClean="0"/>
              <a:t>一部分</a:t>
            </a:r>
            <a:r>
              <a:rPr lang="en-US" altLang="zh-CN" sz="1600" dirty="0" smtClean="0"/>
              <a:t>&lt;/</a:t>
            </a:r>
            <a:r>
              <a:rPr lang="en-US" altLang="zh-CN" sz="1600" dirty="0" err="1" smtClean="0"/>
              <a:t>rdfs</a:t>
            </a:r>
            <a:r>
              <a:rPr lang="en-US" altLang="zh-CN" sz="1600" dirty="0" smtClean="0"/>
              <a:t>: comment&gt;</a:t>
            </a:r>
          </a:p>
          <a:p>
            <a:pPr>
              <a:buNone/>
            </a:pPr>
            <a:r>
              <a:rPr lang="en-US" altLang="zh-CN" sz="1600" dirty="0" smtClean="0"/>
              <a:t>   &lt;</a:t>
            </a:r>
            <a:r>
              <a:rPr lang="en-US" altLang="zh-CN" sz="1600" dirty="0" err="1" smtClean="0"/>
              <a:t>rdfs</a:t>
            </a:r>
            <a:r>
              <a:rPr lang="en-US" altLang="zh-CN" sz="1600" dirty="0" smtClean="0"/>
              <a:t>: </a:t>
            </a:r>
            <a:r>
              <a:rPr lang="en-US" altLang="zh-CN" sz="1600" dirty="0" err="1" smtClean="0"/>
              <a:t>subClassOf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r>
              <a:rPr lang="en-US" altLang="zh-CN" sz="1600" dirty="0" smtClean="0"/>
              <a:t>       &lt;owl: Restriction&gt;</a:t>
            </a:r>
          </a:p>
          <a:p>
            <a:pPr>
              <a:buNone/>
            </a:pPr>
            <a:r>
              <a:rPr lang="en-US" altLang="zh-CN" sz="1600" dirty="0" smtClean="0"/>
              <a:t>           &lt;owl: </a:t>
            </a:r>
            <a:r>
              <a:rPr lang="en-US" altLang="zh-CN" sz="1600" dirty="0" err="1" smtClean="0"/>
              <a:t>onProperty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resource=“#</a:t>
            </a:r>
            <a:r>
              <a:rPr lang="zh-CN" altLang="en-US" sz="1600" dirty="0" smtClean="0"/>
              <a:t>部分</a:t>
            </a:r>
            <a:r>
              <a:rPr lang="en-US" altLang="zh-CN" sz="1600" dirty="0" smtClean="0"/>
              <a:t>”&gt;</a:t>
            </a:r>
          </a:p>
          <a:p>
            <a:pPr>
              <a:buNone/>
            </a:pPr>
            <a:r>
              <a:rPr lang="en-US" altLang="zh-CN" sz="1600" dirty="0" smtClean="0"/>
              <a:t>           &lt;owl: </a:t>
            </a:r>
            <a:r>
              <a:rPr lang="en-US" altLang="zh-CN" sz="1600" dirty="0" err="1" smtClean="0"/>
              <a:t>allValueFrom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resource=“#</a:t>
            </a:r>
            <a:r>
              <a:rPr lang="zh-CN" altLang="en-US" sz="1600" dirty="0" smtClean="0"/>
              <a:t>树枝</a:t>
            </a:r>
            <a:r>
              <a:rPr lang="en-US" altLang="zh-CN" sz="1600" dirty="0" smtClean="0"/>
              <a:t>”/&gt;</a:t>
            </a: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        &lt;/owl: Restriction&gt;</a:t>
            </a:r>
          </a:p>
          <a:p>
            <a:pPr>
              <a:buNone/>
            </a:pPr>
            <a:r>
              <a:rPr lang="en-US" altLang="zh-CN" sz="1600" dirty="0" smtClean="0"/>
              <a:t>    &lt;/</a:t>
            </a:r>
            <a:r>
              <a:rPr lang="en-US" altLang="zh-CN" sz="1600" dirty="0" err="1" smtClean="0"/>
              <a:t>rdfs</a:t>
            </a:r>
            <a:r>
              <a:rPr lang="en-US" altLang="zh-CN" sz="1600" dirty="0" smtClean="0"/>
              <a:t>: </a:t>
            </a:r>
            <a:r>
              <a:rPr lang="en-US" altLang="zh-CN" sz="1600" dirty="0" err="1" smtClean="0"/>
              <a:t>subClassOf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r>
              <a:rPr lang="en-US" altLang="zh-CN" sz="1600" dirty="0" smtClean="0"/>
              <a:t>&lt;/owl: Class&gt;</a:t>
            </a:r>
          </a:p>
          <a:p>
            <a:pPr>
              <a:buNone/>
            </a:pPr>
            <a:endParaRPr lang="zh-CN" altLang="en-US" sz="16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2151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1600" dirty="0" smtClean="0"/>
              <a:t>&lt;owl: Class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ID=“</a:t>
            </a:r>
            <a:r>
              <a:rPr lang="zh-CN" altLang="en-US" sz="1600" dirty="0" smtClean="0"/>
              <a:t>食草动物</a:t>
            </a:r>
            <a:r>
              <a:rPr lang="en-US" altLang="zh-CN" sz="1600" dirty="0" smtClean="0"/>
              <a:t>”&gt;</a:t>
            </a:r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smtClean="0"/>
              <a:t>   &lt;</a:t>
            </a:r>
            <a:r>
              <a:rPr lang="en-US" altLang="zh-CN" sz="1600" dirty="0" err="1" smtClean="0"/>
              <a:t>rdfs</a:t>
            </a:r>
            <a:r>
              <a:rPr lang="en-US" altLang="zh-CN" sz="1600" dirty="0" smtClean="0"/>
              <a:t>: comment&gt;</a:t>
            </a:r>
            <a:r>
              <a:rPr lang="zh-CN" altLang="en-US" sz="1600" dirty="0" smtClean="0"/>
              <a:t>食草动物是只吃植物的动物</a:t>
            </a:r>
            <a:r>
              <a:rPr lang="en-US" altLang="zh-CN" sz="1600" dirty="0" smtClean="0"/>
              <a:t>&lt;</a:t>
            </a:r>
            <a:r>
              <a:rPr lang="en-US" altLang="zh-CN" sz="1600" dirty="0" smtClean="0"/>
              <a:t>/</a:t>
            </a:r>
            <a:r>
              <a:rPr lang="en-US" altLang="zh-CN" sz="1600" dirty="0" err="1" smtClean="0"/>
              <a:t>rdfs</a:t>
            </a:r>
            <a:r>
              <a:rPr lang="en-US" altLang="zh-CN" sz="1600" dirty="0" smtClean="0"/>
              <a:t>: comment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smtClean="0"/>
              <a:t>      &lt; owl: </a:t>
            </a:r>
            <a:r>
              <a:rPr lang="en-US" altLang="zh-CN" sz="1600" dirty="0" err="1" smtClean="0"/>
              <a:t>intersectionOf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</a:t>
            </a:r>
            <a:r>
              <a:rPr lang="en-US" altLang="zh-CN" sz="1600" dirty="0" err="1" smtClean="0"/>
              <a:t>parseType</a:t>
            </a:r>
            <a:r>
              <a:rPr lang="en-US" altLang="zh-CN" sz="1600" dirty="0" smtClean="0"/>
              <a:t>=“Collection”&gt;</a:t>
            </a:r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smtClean="0"/>
              <a:t>      &lt;owl: Class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about =“#</a:t>
            </a:r>
            <a:r>
              <a:rPr lang="zh-CN" altLang="en-US" sz="1600" dirty="0" smtClean="0"/>
              <a:t>动物</a:t>
            </a:r>
            <a:r>
              <a:rPr lang="en-US" altLang="zh-CN" sz="1600" dirty="0" smtClean="0"/>
              <a:t>”&gt;</a:t>
            </a:r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smtClean="0"/>
              <a:t>          &lt;owl: Restriction&gt;</a:t>
            </a:r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smtClean="0"/>
              <a:t>          &lt;owl: </a:t>
            </a:r>
            <a:r>
              <a:rPr lang="en-US" altLang="zh-CN" sz="1600" dirty="0" err="1" smtClean="0"/>
              <a:t>onProperty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resource =“#</a:t>
            </a:r>
            <a:r>
              <a:rPr lang="zh-CN" altLang="en-US" sz="1600" dirty="0" smtClean="0"/>
              <a:t>吃</a:t>
            </a:r>
            <a:r>
              <a:rPr lang="en-US" altLang="zh-CN" sz="1600" dirty="0" smtClean="0"/>
              <a:t>”/&gt;</a:t>
            </a:r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smtClean="0"/>
              <a:t>              &lt;owl: </a:t>
            </a:r>
            <a:r>
              <a:rPr lang="en-US" altLang="zh-CN" sz="1600" dirty="0" err="1" smtClean="0"/>
              <a:t>allValueFrom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smtClean="0"/>
              <a:t>                 &lt;owl: Class&gt;</a:t>
            </a:r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smtClean="0"/>
              <a:t>                   &lt;owl: </a:t>
            </a:r>
            <a:r>
              <a:rPr lang="en-US" altLang="zh-CN" sz="1600" dirty="0" err="1" smtClean="0"/>
              <a:t>unionOf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</a:t>
            </a:r>
            <a:r>
              <a:rPr lang="en-US" altLang="zh-CN" sz="1600" dirty="0" err="1" smtClean="0"/>
              <a:t>parseType</a:t>
            </a:r>
            <a:r>
              <a:rPr lang="en-US" altLang="zh-CN" sz="1600" dirty="0" smtClean="0"/>
              <a:t>=“#</a:t>
            </a:r>
            <a:r>
              <a:rPr lang="en-US" altLang="zh-CN" sz="1600" dirty="0" err="1" smtClean="0"/>
              <a:t>Collction</a:t>
            </a:r>
            <a:r>
              <a:rPr lang="en-US" altLang="zh-CN" sz="1600" dirty="0" smtClean="0"/>
              <a:t>”&gt;</a:t>
            </a:r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smtClean="0"/>
              <a:t>                        &lt;owl: Class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about=“#</a:t>
            </a:r>
            <a:r>
              <a:rPr lang="zh-CN" altLang="en-US" sz="1600" dirty="0" smtClean="0"/>
              <a:t>植物</a:t>
            </a:r>
            <a:r>
              <a:rPr lang="en-US" altLang="zh-CN" sz="1600" dirty="0" smtClean="0"/>
              <a:t>”/&gt;</a:t>
            </a:r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smtClean="0"/>
              <a:t>                        &lt;owl: Restriction&gt;</a:t>
            </a:r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smtClean="0"/>
              <a:t>                             &lt;owl: </a:t>
            </a:r>
            <a:r>
              <a:rPr lang="en-US" altLang="zh-CN" sz="1600" dirty="0" err="1" smtClean="0"/>
              <a:t>onProperty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resource=“#</a:t>
            </a:r>
            <a:r>
              <a:rPr lang="zh-CN" altLang="en-US" sz="1600" dirty="0" smtClean="0"/>
              <a:t>部分</a:t>
            </a:r>
            <a:r>
              <a:rPr lang="en-US" altLang="zh-CN" sz="1600" dirty="0" smtClean="0"/>
              <a:t>”/&gt;</a:t>
            </a:r>
          </a:p>
          <a:p>
            <a:pPr>
              <a:buNone/>
            </a:pPr>
            <a:r>
              <a:rPr lang="en-US" altLang="zh-CN" sz="1600" dirty="0" smtClean="0"/>
              <a:t>                              &lt;owl: </a:t>
            </a:r>
            <a:r>
              <a:rPr lang="en-US" altLang="zh-CN" sz="1600" dirty="0" err="1" smtClean="0"/>
              <a:t>allValueFrom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rdf</a:t>
            </a:r>
            <a:r>
              <a:rPr lang="en-US" altLang="zh-CN" sz="1600" dirty="0" smtClean="0"/>
              <a:t>: resource=“#</a:t>
            </a:r>
            <a:r>
              <a:rPr lang="zh-CN" altLang="en-US" sz="1600" dirty="0" smtClean="0"/>
              <a:t>植物</a:t>
            </a:r>
            <a:r>
              <a:rPr lang="en-US" altLang="zh-CN" sz="1600" dirty="0" smtClean="0"/>
              <a:t>”/&gt;</a:t>
            </a:r>
          </a:p>
          <a:p>
            <a:pPr>
              <a:buNone/>
            </a:pPr>
            <a:r>
              <a:rPr lang="en-US" altLang="zh-CN" sz="1600" dirty="0" smtClean="0"/>
              <a:t>                         &lt;/owl</a:t>
            </a:r>
            <a:r>
              <a:rPr lang="en-US" altLang="zh-CN" sz="1600" dirty="0" smtClean="0"/>
              <a:t>: Restriction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r>
              <a:rPr lang="en-US" altLang="zh-CN" sz="1600" dirty="0" smtClean="0"/>
              <a:t>                     &lt;/owl</a:t>
            </a:r>
            <a:r>
              <a:rPr lang="en-US" altLang="zh-CN" sz="1600" dirty="0" smtClean="0"/>
              <a:t>: </a:t>
            </a:r>
            <a:r>
              <a:rPr lang="en-US" altLang="zh-CN" sz="1600" dirty="0" err="1" smtClean="0"/>
              <a:t>unionOf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smtClean="0"/>
              <a:t>                  &lt;/owl</a:t>
            </a:r>
            <a:r>
              <a:rPr lang="en-US" altLang="zh-CN" sz="1600" dirty="0" smtClean="0"/>
              <a:t>: Class&gt;</a:t>
            </a: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smtClean="0"/>
              <a:t>             &lt;/owl</a:t>
            </a:r>
            <a:r>
              <a:rPr lang="en-US" altLang="zh-CN" sz="1600" dirty="0" smtClean="0"/>
              <a:t>: </a:t>
            </a:r>
            <a:r>
              <a:rPr lang="en-US" altLang="zh-CN" sz="1600" dirty="0" err="1" smtClean="0"/>
              <a:t>allValueFrom</a:t>
            </a:r>
            <a:r>
              <a:rPr lang="en-US" altLang="zh-CN" sz="1600" dirty="0" smtClean="0"/>
              <a:t>&gt;</a:t>
            </a: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          &lt;/owl</a:t>
            </a:r>
            <a:r>
              <a:rPr lang="en-US" altLang="zh-CN" sz="1600" dirty="0" smtClean="0"/>
              <a:t>: Restriction&gt;</a:t>
            </a: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 </a:t>
            </a:r>
            <a:r>
              <a:rPr lang="en-US" altLang="zh-CN" sz="1600" dirty="0" smtClean="0"/>
              <a:t>     &lt;/ </a:t>
            </a:r>
            <a:r>
              <a:rPr lang="en-US" altLang="zh-CN" sz="1600" dirty="0" smtClean="0"/>
              <a:t>&lt;owl: </a:t>
            </a:r>
            <a:r>
              <a:rPr lang="en-US" altLang="zh-CN" sz="1600" dirty="0" smtClean="0"/>
              <a:t>Class</a:t>
            </a:r>
            <a:r>
              <a:rPr lang="en-US" altLang="zh-CN" sz="1600" b="1" dirty="0" smtClean="0"/>
              <a:t> </a:t>
            </a:r>
            <a:r>
              <a:rPr lang="en-US" altLang="zh-CN" sz="1600" dirty="0" smtClean="0"/>
              <a:t>&gt;</a:t>
            </a:r>
            <a:endParaRPr lang="en-US" altLang="zh-CN" sz="1600" dirty="0" smtClean="0"/>
          </a:p>
          <a:p>
            <a:pPr>
              <a:buNone/>
            </a:pPr>
            <a:r>
              <a:rPr lang="en-US" altLang="zh-CN" sz="1600" dirty="0" smtClean="0"/>
              <a:t>&lt;/owl</a:t>
            </a:r>
            <a:r>
              <a:rPr lang="en-US" altLang="zh-CN" sz="1600" dirty="0" smtClean="0"/>
              <a:t>: </a:t>
            </a:r>
            <a:r>
              <a:rPr lang="en-US" altLang="zh-CN" sz="1600" dirty="0" err="1" smtClean="0"/>
              <a:t>intersectionOf</a:t>
            </a:r>
            <a:r>
              <a:rPr lang="en-US" altLang="zh-CN" sz="1600" dirty="0" smtClean="0"/>
              <a:t>&gt;</a:t>
            </a:r>
          </a:p>
          <a:p>
            <a:pPr>
              <a:buNone/>
            </a:pPr>
            <a:endParaRPr lang="zh-CN" altLang="en-US" sz="16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/>
          <a:lstStyle/>
          <a:p>
            <a:pPr>
              <a:buNone/>
            </a:pPr>
            <a:r>
              <a:rPr lang="en-US" altLang="zh-CN" dirty="0" smtClean="0"/>
              <a:t>.</a:t>
            </a:r>
          </a:p>
          <a:p>
            <a:pPr>
              <a:buNone/>
            </a:pPr>
            <a:r>
              <a:rPr lang="en-US" altLang="zh-CN" dirty="0" smtClean="0"/>
              <a:t>.         </a:t>
            </a:r>
            <a:r>
              <a:rPr lang="zh-CN" altLang="en-US" sz="1600" dirty="0" smtClean="0">
                <a:solidFill>
                  <a:srgbClr val="FF0000"/>
                </a:solidFill>
              </a:rPr>
              <a:t>（该本体其余部分略去，详见参考文献</a:t>
            </a:r>
            <a:r>
              <a:rPr lang="en-US" altLang="zh-CN" sz="1600" dirty="0" smtClean="0">
                <a:solidFill>
                  <a:srgbClr val="FF0000"/>
                </a:solidFill>
              </a:rPr>
              <a:t>【1】p100-103 </a:t>
            </a:r>
            <a:r>
              <a:rPr lang="zh-CN" altLang="en-US" sz="1600" dirty="0" smtClean="0">
                <a:solidFill>
                  <a:srgbClr val="FF0000"/>
                </a:solidFill>
              </a:rPr>
              <a:t>）</a:t>
            </a:r>
            <a:endParaRPr lang="en-US" altLang="zh-CN" sz="16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CN" dirty="0" smtClean="0"/>
              <a:t>.</a:t>
            </a:r>
          </a:p>
          <a:p>
            <a:pPr>
              <a:buNone/>
            </a:pPr>
            <a:r>
              <a:rPr lang="en-US" altLang="zh-CN" sz="2400" dirty="0" smtClean="0"/>
              <a:t>OWL</a:t>
            </a:r>
            <a:r>
              <a:rPr lang="zh-CN" altLang="en-US" sz="2400" dirty="0" smtClean="0"/>
              <a:t>小结：</a:t>
            </a:r>
            <a:endParaRPr lang="en-US" altLang="zh-CN" sz="2400" dirty="0" smtClean="0"/>
          </a:p>
          <a:p>
            <a:pPr>
              <a:buNone/>
            </a:pPr>
            <a:r>
              <a:rPr lang="en-US" altLang="zh-CN" sz="2400" dirty="0" smtClean="0"/>
              <a:t>    1.OWL</a:t>
            </a:r>
            <a:r>
              <a:rPr lang="zh-CN" altLang="en-US" sz="2400" dirty="0" smtClean="0"/>
              <a:t>是网络本体的建议标准，用于描述知识的语义以便供机器处理。</a:t>
            </a:r>
            <a:endParaRPr lang="en-US" altLang="zh-CN" sz="2400" dirty="0" smtClean="0"/>
          </a:p>
          <a:p>
            <a:pPr>
              <a:buNone/>
            </a:pPr>
            <a:r>
              <a:rPr lang="en-US" altLang="zh-CN" sz="2400" dirty="0" smtClean="0"/>
              <a:t> </a:t>
            </a:r>
            <a:r>
              <a:rPr lang="en-US" altLang="zh-CN" sz="2400" dirty="0" smtClean="0"/>
              <a:t>   2. OWL</a:t>
            </a:r>
            <a:r>
              <a:rPr lang="zh-CN" altLang="en-US" sz="2400" dirty="0" smtClean="0"/>
              <a:t>以</a:t>
            </a:r>
            <a:r>
              <a:rPr lang="en-US" altLang="zh-CN" sz="2400" dirty="0" smtClean="0"/>
              <a:t>RDFS</a:t>
            </a:r>
            <a:r>
              <a:rPr lang="zh-CN" altLang="en-US" sz="2400" dirty="0" smtClean="0"/>
              <a:t>为基础：使用基于</a:t>
            </a:r>
            <a:r>
              <a:rPr lang="en-US" altLang="zh-CN" sz="2400" dirty="0" smtClean="0"/>
              <a:t>XML</a:t>
            </a:r>
            <a:r>
              <a:rPr lang="zh-CN" altLang="en-US" sz="2400" dirty="0" smtClean="0"/>
              <a:t>的</a:t>
            </a:r>
            <a:r>
              <a:rPr lang="en-US" altLang="zh-CN" sz="2400" dirty="0" smtClean="0"/>
              <a:t>RDF</a:t>
            </a:r>
            <a:r>
              <a:rPr lang="zh-CN" altLang="en-US" sz="2400" dirty="0" smtClean="0"/>
              <a:t>语法，用</a:t>
            </a:r>
            <a:r>
              <a:rPr lang="en-US" altLang="zh-CN" sz="2400" dirty="0" smtClean="0"/>
              <a:t>RDF</a:t>
            </a:r>
            <a:r>
              <a:rPr lang="zh-CN" altLang="en-US" sz="2400" dirty="0" smtClean="0"/>
              <a:t>描述定义实例，使用了大部分的</a:t>
            </a:r>
            <a:r>
              <a:rPr lang="en-US" altLang="zh-CN" sz="2400" dirty="0" smtClean="0"/>
              <a:t>RDFS</a:t>
            </a:r>
            <a:r>
              <a:rPr lang="zh-CN" altLang="en-US" sz="2400" dirty="0" smtClean="0"/>
              <a:t>建模原语。</a:t>
            </a:r>
            <a:endParaRPr lang="en-US" altLang="zh-CN" sz="2400" dirty="0" smtClean="0"/>
          </a:p>
          <a:p>
            <a:pPr>
              <a:buNone/>
            </a:pPr>
            <a:r>
              <a:rPr lang="en-US" altLang="zh-CN" sz="2400" dirty="0" smtClean="0"/>
              <a:t>    3. </a:t>
            </a:r>
            <a:r>
              <a:rPr lang="zh-CN" altLang="en-US" sz="2400" dirty="0" smtClean="0"/>
              <a:t>借助</a:t>
            </a:r>
            <a:r>
              <a:rPr lang="en-US" altLang="zh-CN" sz="2400" dirty="0" smtClean="0"/>
              <a:t>OWL</a:t>
            </a:r>
            <a:r>
              <a:rPr lang="zh-CN" altLang="en-US" sz="2400" dirty="0" smtClean="0"/>
              <a:t>到逻辑的映射提供了形式语义和推理支持，为此使用了谓词和描述逻辑。</a:t>
            </a:r>
            <a:r>
              <a:rPr lang="en-US" altLang="zh-CN" sz="2400" dirty="0" smtClean="0"/>
              <a:t> </a:t>
            </a:r>
          </a:p>
          <a:p>
            <a:pPr>
              <a:buNone/>
            </a:pPr>
            <a:endParaRPr lang="en-US" altLang="zh-CN" sz="2400" dirty="0" smtClean="0"/>
          </a:p>
        </p:txBody>
      </p:sp>
      <p:sp>
        <p:nvSpPr>
          <p:cNvPr id="4" name="右大括号 3"/>
          <p:cNvSpPr/>
          <p:nvPr/>
        </p:nvSpPr>
        <p:spPr>
          <a:xfrm>
            <a:off x="857224" y="357166"/>
            <a:ext cx="357190" cy="16287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000792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2400" dirty="0"/>
              <a:t>语义</a:t>
            </a:r>
            <a:r>
              <a:rPr lang="zh-CN" altLang="en-US" sz="2400" dirty="0" smtClean="0"/>
              <a:t>网设计蓝图的主要层次（</a:t>
            </a:r>
            <a:r>
              <a:rPr lang="en-US" altLang="zh-CN" sz="2400" dirty="0" smtClean="0"/>
              <a:t>Tim Berbers-Lee) </a:t>
            </a:r>
          </a:p>
          <a:p>
            <a:endParaRPr lang="en-US" altLang="zh-CN" sz="2400" dirty="0"/>
          </a:p>
          <a:p>
            <a:endParaRPr lang="en-US" altLang="zh-CN" sz="2400" dirty="0" smtClean="0"/>
          </a:p>
          <a:p>
            <a:endParaRPr lang="en-US" altLang="zh-CN" sz="2400" dirty="0"/>
          </a:p>
          <a:p>
            <a:r>
              <a:rPr lang="en-US" altLang="zh-CN" sz="2400" dirty="0" smtClean="0"/>
              <a:t>                       </a:t>
            </a:r>
          </a:p>
          <a:p>
            <a:r>
              <a:rPr lang="en-US" altLang="zh-CN" sz="2400" dirty="0"/>
              <a:t> </a:t>
            </a:r>
            <a:r>
              <a:rPr lang="en-US" altLang="zh-CN" sz="2400" dirty="0" smtClean="0"/>
              <a:t>                                          </a:t>
            </a:r>
          </a:p>
          <a:p>
            <a:r>
              <a:rPr lang="en-US" altLang="zh-CN" sz="2400" dirty="0"/>
              <a:t> </a:t>
            </a:r>
            <a:r>
              <a:rPr lang="en-US" altLang="zh-CN" sz="2400" dirty="0" smtClean="0"/>
              <a:t>                                           rules </a:t>
            </a:r>
          </a:p>
          <a:p>
            <a:r>
              <a:rPr lang="en-US" altLang="zh-CN" sz="2400" dirty="0"/>
              <a:t> </a:t>
            </a:r>
            <a:r>
              <a:rPr lang="en-US" altLang="zh-CN" sz="2400" dirty="0" smtClean="0"/>
              <a:t>                                </a:t>
            </a:r>
          </a:p>
          <a:p>
            <a:r>
              <a:rPr lang="en-US" altLang="zh-CN" sz="2400" dirty="0" smtClean="0"/>
              <a:t>                                 data</a:t>
            </a:r>
            <a:endParaRPr lang="en-US" altLang="zh-CN" sz="2400" dirty="0"/>
          </a:p>
          <a:p>
            <a:r>
              <a:rPr lang="en-US" altLang="zh-CN" sz="2400" dirty="0" smtClean="0"/>
              <a:t>                     data                             </a:t>
            </a:r>
          </a:p>
          <a:p>
            <a:pPr>
              <a:buNone/>
            </a:pPr>
            <a:r>
              <a:rPr lang="en-US" altLang="zh-CN" sz="2400" dirty="0" smtClean="0"/>
              <a:t>self</a:t>
            </a:r>
          </a:p>
          <a:p>
            <a:pPr>
              <a:buNone/>
            </a:pPr>
            <a:r>
              <a:rPr lang="en-US" altLang="zh-CN" sz="2400" dirty="0" smtClean="0"/>
              <a:t>-</a:t>
            </a:r>
            <a:r>
              <a:rPr lang="en-US" altLang="zh-CN" sz="2400" dirty="0" err="1" smtClean="0"/>
              <a:t>descripted</a:t>
            </a:r>
            <a:endParaRPr lang="en-US" altLang="zh-CN" sz="2400" dirty="0" smtClean="0"/>
          </a:p>
          <a:p>
            <a:pPr>
              <a:buNone/>
            </a:pPr>
            <a:r>
              <a:rPr lang="en-US" altLang="zh-CN" sz="2400" dirty="0" smtClean="0"/>
              <a:t>files </a:t>
            </a:r>
          </a:p>
          <a:p>
            <a:pPr>
              <a:buNone/>
            </a:pPr>
            <a:endParaRPr lang="en-US" altLang="zh-CN" sz="2400" dirty="0"/>
          </a:p>
          <a:p>
            <a:pPr>
              <a:buNone/>
            </a:pPr>
            <a:r>
              <a:rPr lang="zh-CN" altLang="en-US" sz="2400" dirty="0" smtClean="0"/>
              <a:t>                        </a:t>
            </a:r>
            <a:r>
              <a:rPr lang="en-US" sz="2400" b="1" dirty="0" smtClean="0"/>
              <a:t>                   </a:t>
            </a:r>
            <a:endParaRPr lang="zh-CN" altLang="en-US" sz="2400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500034" y="5500702"/>
          <a:ext cx="7500990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00990"/>
              </a:tblGrid>
              <a:tr h="428628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                               XML</a:t>
                      </a:r>
                      <a:r>
                        <a:rPr lang="en-US" altLang="zh-CN" baseline="0" dirty="0" smtClean="0"/>
                        <a:t> + NS + </a:t>
                      </a:r>
                      <a:r>
                        <a:rPr lang="en-US" altLang="zh-CN" baseline="0" dirty="0" err="1" smtClean="0"/>
                        <a:t>xmlschema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2357422" y="4929198"/>
          <a:ext cx="4452926" cy="500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2926"/>
              </a:tblGrid>
              <a:tr h="500066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                           RDF + </a:t>
                      </a:r>
                      <a:r>
                        <a:rPr lang="en-US" altLang="zh-CN" dirty="0" err="1" smtClean="0"/>
                        <a:t>rdfschema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3786182" y="3571876"/>
          <a:ext cx="3000396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0396"/>
              </a:tblGrid>
              <a:tr h="497204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                                                                                        logic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3071802" y="4286256"/>
          <a:ext cx="3738546" cy="5686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8546"/>
              </a:tblGrid>
              <a:tr h="568642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                   Ontology</a:t>
                      </a:r>
                      <a:r>
                        <a:rPr lang="en-US" altLang="zh-CN" baseline="0" dirty="0" smtClean="0"/>
                        <a:t> vocabulary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4500562" y="2786058"/>
          <a:ext cx="2286016" cy="642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16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                                                              proof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857752" y="2071678"/>
          <a:ext cx="3071834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834"/>
              </a:tblGrid>
              <a:tr h="425766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                                                trust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6858016" y="3000372"/>
          <a:ext cx="1143008" cy="2428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/>
              </a:tblGrid>
              <a:tr h="2428892">
                <a:tc>
                  <a:txBody>
                    <a:bodyPr/>
                    <a:lstStyle/>
                    <a:p>
                      <a:endParaRPr lang="en-US" altLang="zh-CN" dirty="0" smtClean="0"/>
                    </a:p>
                    <a:p>
                      <a:endParaRPr lang="en-US" altLang="zh-CN" dirty="0" smtClean="0"/>
                    </a:p>
                    <a:p>
                      <a:r>
                        <a:rPr lang="en-US" altLang="zh-CN" dirty="0" smtClean="0"/>
                        <a:t>Digital</a:t>
                      </a:r>
                    </a:p>
                    <a:p>
                      <a:r>
                        <a:rPr lang="en-US" altLang="zh-CN" dirty="0" smtClean="0"/>
                        <a:t>signature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500034" y="6000768"/>
          <a:ext cx="750099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2995"/>
                <a:gridCol w="377799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Unicode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URI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/>
              <a:t>逻辑和推理</a:t>
            </a:r>
            <a:r>
              <a:rPr lang="en-US" altLang="zh-CN" sz="3200" dirty="0" smtClean="0"/>
              <a:t>:</a:t>
            </a:r>
            <a:r>
              <a:rPr lang="zh-CN" altLang="en-US" sz="3200" dirty="0" smtClean="0"/>
              <a:t>规则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dirty="0" smtClean="0"/>
              <a:t>XML/S, RDF/S, OWL </a:t>
            </a:r>
            <a:r>
              <a:rPr lang="zh-CN" altLang="en-US" sz="2000" dirty="0" smtClean="0"/>
              <a:t>都是旨在知识表示，使智能代理利用这些知识进行推理，还需要借助逻辑。</a:t>
            </a:r>
            <a:endParaRPr lang="en-US" altLang="zh-CN" sz="2000" dirty="0" smtClean="0"/>
          </a:p>
          <a:p>
            <a:r>
              <a:rPr lang="zh-CN" altLang="en-US" sz="2000" dirty="0" smtClean="0"/>
              <a:t>一阶逻辑的强表达能力和高效推理能力与</a:t>
            </a:r>
            <a:r>
              <a:rPr lang="en-US" altLang="zh-CN" sz="2000" dirty="0" smtClean="0"/>
              <a:t>XML/S, RDF/S, OWL </a:t>
            </a:r>
            <a:r>
              <a:rPr lang="zh-CN" altLang="en-US" sz="2000" dirty="0" smtClean="0"/>
              <a:t>技术相结合。</a:t>
            </a:r>
            <a:endParaRPr lang="en-US" altLang="zh-CN" sz="2000" dirty="0" smtClean="0"/>
          </a:p>
          <a:p>
            <a:r>
              <a:rPr lang="en-US" altLang="zh-CN" sz="2000" dirty="0" smtClean="0"/>
              <a:t>Horn </a:t>
            </a:r>
            <a:r>
              <a:rPr lang="zh-CN" altLang="en-US" sz="2000" dirty="0" smtClean="0"/>
              <a:t>逻辑是谓词逻辑的一个存在高效率推理的子集。它与谓词逻辑的另一个子集描述逻辑是正交的。</a:t>
            </a:r>
            <a:endParaRPr lang="en-US" altLang="zh-CN" sz="2000" dirty="0" smtClean="0"/>
          </a:p>
          <a:p>
            <a:r>
              <a:rPr lang="en-US" altLang="zh-CN" sz="2000" dirty="0" smtClean="0"/>
              <a:t>Horn</a:t>
            </a:r>
            <a:r>
              <a:rPr lang="zh-CN" altLang="en-US" sz="2000" dirty="0" smtClean="0"/>
              <a:t>逻辑是单调规则的基础。</a:t>
            </a:r>
            <a:endParaRPr lang="en-US" altLang="zh-CN" sz="2000" dirty="0" smtClean="0"/>
          </a:p>
          <a:p>
            <a:r>
              <a:rPr lang="zh-CN" altLang="en-US" sz="2000" dirty="0" smtClean="0"/>
              <a:t>非</a:t>
            </a:r>
            <a:r>
              <a:rPr lang="zh-CN" altLang="en-US" sz="2000" dirty="0" smtClean="0"/>
              <a:t>单调规则在信息不完全的情况下是有用的。这些规则可以在相反的证据（其他规则）面前失效。</a:t>
            </a:r>
            <a:endParaRPr lang="en-US" altLang="zh-CN" sz="2000" dirty="0" smtClean="0"/>
          </a:p>
          <a:p>
            <a:r>
              <a:rPr lang="zh-CN" altLang="en-US" sz="2000" dirty="0" smtClean="0"/>
              <a:t>优先</a:t>
            </a:r>
            <a:r>
              <a:rPr lang="zh-CN" altLang="en-US" sz="2000" dirty="0" smtClean="0"/>
              <a:t>序用来解决非单调规则之间的冲突。</a:t>
            </a:r>
            <a:endParaRPr lang="en-US" altLang="zh-CN" sz="2000" dirty="0" smtClean="0"/>
          </a:p>
          <a:p>
            <a:r>
              <a:rPr lang="zh-CN" altLang="en-US" sz="2000" dirty="0" smtClean="0"/>
              <a:t>可以在类</a:t>
            </a:r>
            <a:r>
              <a:rPr lang="en-US" altLang="zh-CN" sz="2000" dirty="0" smtClean="0"/>
              <a:t>XML</a:t>
            </a:r>
            <a:r>
              <a:rPr lang="zh-CN" altLang="en-US" sz="2000" dirty="0" smtClean="0"/>
              <a:t>语言中简洁地表达规则。</a:t>
            </a:r>
            <a:endParaRPr lang="zh-CN" altLang="en-US" sz="20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/>
              <a:t>参考文献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smtClean="0"/>
              <a:t>1. </a:t>
            </a:r>
            <a:r>
              <a:rPr lang="en-US" altLang="zh-CN" sz="2400" dirty="0" err="1" smtClean="0"/>
              <a:t>Grigoris</a:t>
            </a:r>
            <a:r>
              <a:rPr lang="en-US" altLang="zh-CN" sz="2400" dirty="0" smtClean="0"/>
              <a:t> Antoniou, Frank van </a:t>
            </a:r>
            <a:r>
              <a:rPr lang="en-US" altLang="zh-CN" sz="2400" dirty="0" err="1" smtClean="0"/>
              <a:t>Harmelen</a:t>
            </a:r>
            <a:r>
              <a:rPr lang="en-US" altLang="zh-CN" sz="2400" dirty="0" smtClean="0"/>
              <a:t>. 2004. </a:t>
            </a:r>
            <a:r>
              <a:rPr lang="en-US" altLang="zh-CN" sz="2400" i="1" dirty="0" smtClean="0"/>
              <a:t>A Semantic Web Primer. </a:t>
            </a:r>
            <a:r>
              <a:rPr lang="en-US" altLang="zh-CN" sz="2400" dirty="0" smtClean="0"/>
              <a:t>MIT Press.</a:t>
            </a:r>
          </a:p>
          <a:p>
            <a:r>
              <a:rPr lang="en-US" altLang="zh-CN" sz="2400" dirty="0" smtClean="0"/>
              <a:t>2. </a:t>
            </a:r>
            <a:r>
              <a:rPr lang="en-US" altLang="zh-CN" sz="2400" dirty="0" smtClean="0">
                <a:hlinkClick r:id="rId2"/>
              </a:rPr>
              <a:t>http://</a:t>
            </a:r>
            <a:r>
              <a:rPr lang="en-US" altLang="zh-CN" sz="2400" dirty="0" smtClean="0">
                <a:hlinkClick r:id="rId2"/>
              </a:rPr>
              <a:t>baike.baidu.com/view/1967.htm</a:t>
            </a:r>
            <a:endParaRPr lang="en-US" altLang="zh-CN" sz="2400" dirty="0" smtClean="0"/>
          </a:p>
          <a:p>
            <a:r>
              <a:rPr lang="en-US" altLang="zh-CN" sz="2400" dirty="0" smtClean="0"/>
              <a:t>3.</a:t>
            </a:r>
            <a:r>
              <a:rPr lang="en-US" sz="2400" dirty="0" smtClean="0">
                <a:hlinkClick r:id="rId3"/>
              </a:rPr>
              <a:t> http://www.w3.org/People/Berners-Lee/</a:t>
            </a:r>
            <a:r>
              <a:rPr lang="en-US" sz="2400" dirty="0" smtClean="0"/>
              <a:t> </a:t>
            </a:r>
            <a:endParaRPr lang="en-US" sz="2400" dirty="0" smtClean="0"/>
          </a:p>
          <a:p>
            <a:r>
              <a:rPr lang="en-US" altLang="zh-CN" sz="2400" dirty="0" smtClean="0"/>
              <a:t>4. </a:t>
            </a:r>
            <a:r>
              <a:rPr lang="en-US" altLang="zh-CN" sz="2400" dirty="0" smtClean="0">
                <a:hlinkClick r:id="rId4"/>
              </a:rPr>
              <a:t>http://</a:t>
            </a:r>
            <a:r>
              <a:rPr lang="en-US" altLang="zh-CN" sz="2400" dirty="0" smtClean="0">
                <a:hlinkClick r:id="rId4"/>
              </a:rPr>
              <a:t>junsheng.itpub.net/post/860/41344</a:t>
            </a:r>
            <a:endParaRPr lang="en-US" altLang="zh-CN" sz="2400" dirty="0" smtClean="0"/>
          </a:p>
          <a:p>
            <a:r>
              <a:rPr lang="en-US" altLang="zh-CN" sz="2400" dirty="0" smtClean="0"/>
              <a:t>5.http</a:t>
            </a:r>
            <a:r>
              <a:rPr lang="en-US" altLang="zh-CN" sz="2400" dirty="0" smtClean="0"/>
              <a:t>://</a:t>
            </a:r>
            <a:r>
              <a:rPr lang="en-US" altLang="zh-CN" sz="2400" dirty="0" smtClean="0"/>
              <a:t>tech.163.com/05/0908/16/1T52D93V00091K8Q.html</a:t>
            </a:r>
          </a:p>
          <a:p>
            <a:r>
              <a:rPr lang="en-US" altLang="zh-CN" sz="2400" dirty="0" smtClean="0"/>
              <a:t>6. </a:t>
            </a:r>
            <a:r>
              <a:rPr lang="en-US" altLang="zh-CN" sz="2400" dirty="0" smtClean="0">
                <a:hlinkClick r:id="rId5"/>
              </a:rPr>
              <a:t>http</a:t>
            </a:r>
            <a:r>
              <a:rPr lang="en-US" altLang="zh-CN" sz="2400" smtClean="0">
                <a:hlinkClick r:id="rId5"/>
              </a:rPr>
              <a:t>://</a:t>
            </a:r>
            <a:r>
              <a:rPr lang="en-US" altLang="zh-CN" sz="2400" smtClean="0">
                <a:hlinkClick r:id="rId5"/>
              </a:rPr>
              <a:t>bbs.w3china.org/dispbbs.asp?boardid=3&amp;id=9940&amp;star=1</a:t>
            </a:r>
            <a:endParaRPr lang="en-US" altLang="zh-CN" sz="24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语义</a:t>
            </a:r>
            <a:r>
              <a:rPr lang="zh-CN" altLang="en-US" dirty="0" smtClean="0"/>
              <a:t>网结构蓝图第一层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Unicode</a:t>
            </a:r>
            <a:r>
              <a:rPr lang="zh-CN" altLang="en-US" dirty="0" smtClean="0"/>
              <a:t>和</a:t>
            </a:r>
            <a:r>
              <a:rPr lang="en-US" altLang="zh-CN" dirty="0" smtClean="0"/>
              <a:t>URI</a:t>
            </a:r>
            <a:r>
              <a:rPr lang="zh-CN" altLang="en-US" dirty="0" smtClean="0"/>
              <a:t>。</a:t>
            </a:r>
            <a:r>
              <a:rPr lang="en-US" altLang="zh-CN" dirty="0" smtClean="0"/>
              <a:t>Unicode</a:t>
            </a:r>
            <a:r>
              <a:rPr lang="zh-CN" altLang="en-US" dirty="0" smtClean="0"/>
              <a:t>是一个字符集，这个字符集中所有字符都用两个字节表示，可以表示</a:t>
            </a:r>
            <a:r>
              <a:rPr lang="en-US" altLang="zh-CN" dirty="0" smtClean="0"/>
              <a:t>65536</a:t>
            </a:r>
            <a:r>
              <a:rPr lang="zh-CN" altLang="en-US" dirty="0" smtClean="0"/>
              <a:t>个字符，基本上包括了世界上所有语言的字符。数据格式采用</a:t>
            </a:r>
            <a:r>
              <a:rPr lang="en-US" altLang="zh-CN" dirty="0" smtClean="0"/>
              <a:t>Unicode</a:t>
            </a:r>
            <a:r>
              <a:rPr lang="zh-CN" altLang="en-US" dirty="0" smtClean="0"/>
              <a:t>的好处就是它支持世界上所有主要语言的混合，并且可以同时进行检索。</a:t>
            </a:r>
            <a:r>
              <a:rPr lang="en-US" altLang="zh-CN" dirty="0" smtClean="0"/>
              <a:t>URI(Uniform Resource Identifier)</a:t>
            </a:r>
            <a:r>
              <a:rPr lang="zh-CN" altLang="en-US" dirty="0" smtClean="0"/>
              <a:t>，即统一资源定位符，用于唯一标识网络上的一个概念或资源。在语义网体系结构中，该层是整个语义网的基础，其中</a:t>
            </a:r>
            <a:r>
              <a:rPr lang="en-US" altLang="zh-CN" dirty="0" smtClean="0"/>
              <a:t>Unicode</a:t>
            </a:r>
            <a:r>
              <a:rPr lang="zh-CN" altLang="en-US" dirty="0" smtClean="0"/>
              <a:t>负责处理资源的编码，</a:t>
            </a:r>
            <a:r>
              <a:rPr lang="en-US" altLang="zh-CN" dirty="0" smtClean="0"/>
              <a:t>URI</a:t>
            </a:r>
            <a:r>
              <a:rPr lang="zh-CN" altLang="en-US" dirty="0" smtClean="0"/>
              <a:t>负责资源的标识。</a:t>
            </a:r>
            <a:br>
              <a:rPr lang="zh-CN" altLang="en-US" dirty="0" smtClean="0"/>
            </a:br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语义网结构蓝图第二层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zh-CN" dirty="0" err="1" smtClean="0"/>
              <a:t>XML+NS+xmlschema</a:t>
            </a:r>
            <a:r>
              <a:rPr lang="zh-CN" altLang="en-US" dirty="0" smtClean="0"/>
              <a:t>。 </a:t>
            </a:r>
            <a:r>
              <a:rPr lang="en-US" altLang="zh-CN" dirty="0" smtClean="0"/>
              <a:t>XML</a:t>
            </a:r>
            <a:r>
              <a:rPr lang="zh-CN" altLang="en-US" dirty="0" smtClean="0"/>
              <a:t>是一个精简的</a:t>
            </a:r>
            <a:r>
              <a:rPr lang="en-US" altLang="zh-CN" dirty="0" smtClean="0"/>
              <a:t>SGML</a:t>
            </a:r>
            <a:r>
              <a:rPr lang="zh-CN" altLang="en-US" dirty="0" smtClean="0"/>
              <a:t>，它综合了</a:t>
            </a:r>
            <a:r>
              <a:rPr lang="en-US" altLang="zh-CN" dirty="0" smtClean="0"/>
              <a:t>SGML</a:t>
            </a:r>
            <a:r>
              <a:rPr lang="zh-CN" altLang="en-US" dirty="0" smtClean="0"/>
              <a:t>的丰富功能与</a:t>
            </a:r>
            <a:r>
              <a:rPr lang="en-US" altLang="zh-CN" dirty="0" smtClean="0"/>
              <a:t>HTML</a:t>
            </a:r>
            <a:r>
              <a:rPr lang="zh-CN" altLang="en-US" dirty="0" smtClean="0"/>
              <a:t>的易用性，它允许用户在文档中加入任意的结构，而无需说明这些结构的含意。</a:t>
            </a:r>
            <a:r>
              <a:rPr lang="en-US" altLang="zh-CN" dirty="0" smtClean="0"/>
              <a:t>NS(Name Space)</a:t>
            </a:r>
            <a:r>
              <a:rPr lang="zh-CN" altLang="en-US" dirty="0" smtClean="0"/>
              <a:t>即命名空间，由</a:t>
            </a:r>
            <a:r>
              <a:rPr lang="en-US" altLang="zh-CN" dirty="0" smtClean="0"/>
              <a:t>URI</a:t>
            </a:r>
            <a:r>
              <a:rPr lang="zh-CN" altLang="en-US" dirty="0" smtClean="0"/>
              <a:t>索引确定，目的是为了避免不同的应用使用同样的字符描述不同的事物。</a:t>
            </a:r>
            <a:r>
              <a:rPr lang="en-US" altLang="zh-CN" dirty="0" smtClean="0"/>
              <a:t>XML Schema</a:t>
            </a:r>
            <a:r>
              <a:rPr lang="zh-CN" altLang="en-US" dirty="0" smtClean="0"/>
              <a:t>是</a:t>
            </a:r>
            <a:r>
              <a:rPr lang="en-US" altLang="zh-CN" dirty="0" smtClean="0"/>
              <a:t>DTD(Document Type Definition )</a:t>
            </a:r>
            <a:r>
              <a:rPr lang="zh-CN" altLang="en-US" dirty="0" smtClean="0"/>
              <a:t>的替代品，它本身采用</a:t>
            </a:r>
            <a:r>
              <a:rPr lang="en-US" altLang="zh-CN" dirty="0" smtClean="0"/>
              <a:t>XML</a:t>
            </a:r>
            <a:r>
              <a:rPr lang="zh-CN" altLang="en-US" dirty="0" smtClean="0"/>
              <a:t>语法，但比</a:t>
            </a:r>
            <a:r>
              <a:rPr lang="en-US" altLang="zh-CN" dirty="0" smtClean="0"/>
              <a:t>DTD</a:t>
            </a:r>
            <a:r>
              <a:rPr lang="zh-CN" altLang="en-US" dirty="0" smtClean="0"/>
              <a:t>更加灵活，提供更多的数据类型，能更好地为有效的</a:t>
            </a:r>
            <a:r>
              <a:rPr lang="en-US" altLang="zh-CN" dirty="0" smtClean="0"/>
              <a:t>XML</a:t>
            </a:r>
            <a:r>
              <a:rPr lang="zh-CN" altLang="en-US" dirty="0" smtClean="0"/>
              <a:t>文档服务并提供数据校验机制。正是由于</a:t>
            </a:r>
            <a:r>
              <a:rPr lang="en-US" altLang="zh-CN" dirty="0" smtClean="0"/>
              <a:t>XML</a:t>
            </a:r>
            <a:r>
              <a:rPr lang="zh-CN" altLang="en-US" dirty="0" smtClean="0"/>
              <a:t>灵活的结构性、由</a:t>
            </a:r>
            <a:r>
              <a:rPr lang="en-US" altLang="zh-CN" dirty="0" smtClean="0"/>
              <a:t>URI</a:t>
            </a:r>
            <a:r>
              <a:rPr lang="zh-CN" altLang="en-US" dirty="0" smtClean="0"/>
              <a:t>索引的</a:t>
            </a:r>
            <a:r>
              <a:rPr lang="en-US" altLang="zh-CN" dirty="0" smtClean="0"/>
              <a:t>NS</a:t>
            </a:r>
            <a:r>
              <a:rPr lang="zh-CN" altLang="en-US" dirty="0" smtClean="0"/>
              <a:t>而带来的数据可确定性以及</a:t>
            </a:r>
            <a:r>
              <a:rPr lang="en-US" altLang="zh-CN" dirty="0" smtClean="0"/>
              <a:t>XML Schema</a:t>
            </a:r>
            <a:r>
              <a:rPr lang="zh-CN" altLang="en-US" dirty="0" smtClean="0"/>
              <a:t>所提供的多种数据类型及检验机制，使其成为语义网体系结构的重要组成部分。该层负责从语法上表示数据的内容和结构，通过使用标准的语言将网络信息的表现形式、数据结构和内容分离。</a:t>
            </a:r>
            <a:br>
              <a:rPr lang="zh-CN" altLang="en-US" dirty="0" smtClean="0"/>
            </a:br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语义网结构蓝图第三层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CN" dirty="0" err="1" smtClean="0"/>
              <a:t>RDF+rdfschema</a:t>
            </a:r>
            <a:r>
              <a:rPr lang="zh-CN" altLang="en-US" dirty="0" smtClean="0"/>
              <a:t>。</a:t>
            </a:r>
            <a:r>
              <a:rPr lang="en-US" altLang="zh-CN" dirty="0" smtClean="0"/>
              <a:t>RDF</a:t>
            </a:r>
            <a:r>
              <a:rPr lang="zh-CN" altLang="en-US" dirty="0" smtClean="0"/>
              <a:t>是一种描述</a:t>
            </a:r>
            <a:r>
              <a:rPr lang="en-US" altLang="zh-CN" dirty="0" smtClean="0"/>
              <a:t>W3</a:t>
            </a:r>
            <a:r>
              <a:rPr lang="zh-CN" altLang="en-US" dirty="0" smtClean="0"/>
              <a:t>上的信息资源的一种语言，其目标是建立一种供多种元数据标准共存的框架。该框架能充分利用各种元数据的优势，进行基于</a:t>
            </a:r>
            <a:r>
              <a:rPr lang="en-US" altLang="zh-CN" dirty="0" smtClean="0"/>
              <a:t>Web </a:t>
            </a:r>
            <a:r>
              <a:rPr lang="zh-CN" altLang="en-US" dirty="0" smtClean="0"/>
              <a:t>的数据交换和再利用。</a:t>
            </a:r>
            <a:r>
              <a:rPr lang="en-US" altLang="zh-CN" dirty="0" smtClean="0"/>
              <a:t>RDF</a:t>
            </a:r>
            <a:r>
              <a:rPr lang="zh-CN" altLang="en-US" dirty="0" smtClean="0"/>
              <a:t>解决的是如何采用</a:t>
            </a:r>
            <a:r>
              <a:rPr lang="en-US" altLang="zh-CN" dirty="0" smtClean="0"/>
              <a:t>XML</a:t>
            </a:r>
            <a:r>
              <a:rPr lang="zh-CN" altLang="en-US" dirty="0" smtClean="0"/>
              <a:t>标准语法唯一地描述资源对象的问题，使得所描述的资源的元数据信息成为机器可理解的信息。如果把</a:t>
            </a:r>
            <a:r>
              <a:rPr lang="en-US" altLang="zh-CN" dirty="0" smtClean="0"/>
              <a:t>XML</a:t>
            </a:r>
            <a:r>
              <a:rPr lang="zh-CN" altLang="en-US" dirty="0" smtClean="0"/>
              <a:t>看作为一种标准化的元数据语法规范的话，那么</a:t>
            </a:r>
            <a:r>
              <a:rPr lang="en-US" altLang="zh-CN" dirty="0" smtClean="0"/>
              <a:t>RDF</a:t>
            </a:r>
            <a:r>
              <a:rPr lang="zh-CN" altLang="en-US" dirty="0" smtClean="0"/>
              <a:t>就可以看作为一种标准化的元数据语义描述规范。</a:t>
            </a:r>
            <a:r>
              <a:rPr lang="en-US" altLang="zh-CN" dirty="0" err="1" smtClean="0"/>
              <a:t>Rdfschema</a:t>
            </a:r>
            <a:r>
              <a:rPr lang="zh-CN" altLang="en-US" dirty="0" smtClean="0"/>
              <a:t>使用一种机器可以理解的体系来定义描述资源的词汇，其目的是提供词汇嵌入的机制或框架，在该框架下多种词汇可以集成在一起实现对</a:t>
            </a:r>
            <a:r>
              <a:rPr lang="en-US" altLang="zh-CN" dirty="0" smtClean="0"/>
              <a:t>Web</a:t>
            </a:r>
            <a:r>
              <a:rPr lang="zh-CN" altLang="en-US" dirty="0" smtClean="0"/>
              <a:t>资源的描述。</a:t>
            </a:r>
            <a:br>
              <a:rPr lang="zh-CN" altLang="en-US" dirty="0" smtClean="0"/>
            </a:br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语义网结构蓝图第四层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Ontology vocabulary</a:t>
            </a:r>
            <a:r>
              <a:rPr lang="zh-CN" altLang="en-US" dirty="0" smtClean="0"/>
              <a:t>。该层是在</a:t>
            </a:r>
            <a:r>
              <a:rPr lang="en-US" altLang="zh-CN" dirty="0" smtClean="0"/>
              <a:t>RDF(S)</a:t>
            </a:r>
            <a:r>
              <a:rPr lang="zh-CN" altLang="en-US" dirty="0" smtClean="0"/>
              <a:t>基础上定义的概念及其关系的抽象描述，用于描述应用领域的知识，描述各类资源及资源之间的关系，实现对词汇表的扩展。在这一层，用户不仅可以定义概念而且可以定义概念之间丰富的关系。</a:t>
            </a:r>
            <a:br>
              <a:rPr lang="zh-CN" altLang="en-US" dirty="0" smtClean="0"/>
            </a:br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语义网结构蓝图第五层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Logic</a:t>
            </a:r>
            <a:r>
              <a:rPr lang="zh-CN" altLang="en-US" dirty="0" smtClean="0"/>
              <a:t>、</a:t>
            </a:r>
            <a:r>
              <a:rPr lang="en-US" altLang="zh-CN" dirty="0" smtClean="0"/>
              <a:t>Proof</a:t>
            </a:r>
            <a:r>
              <a:rPr lang="zh-CN" altLang="en-US" dirty="0" smtClean="0"/>
              <a:t>、</a:t>
            </a:r>
            <a:r>
              <a:rPr lang="en-US" altLang="zh-CN" dirty="0" smtClean="0"/>
              <a:t>Trust</a:t>
            </a:r>
            <a:r>
              <a:rPr lang="zh-CN" altLang="en-US" dirty="0" smtClean="0"/>
              <a:t>。</a:t>
            </a:r>
            <a:r>
              <a:rPr lang="en-US" altLang="zh-CN" dirty="0" smtClean="0"/>
              <a:t>Logic</a:t>
            </a:r>
            <a:r>
              <a:rPr lang="zh-CN" altLang="en-US" dirty="0" smtClean="0"/>
              <a:t>负责提供公理和推理规则，而</a:t>
            </a:r>
            <a:r>
              <a:rPr lang="en-US" altLang="zh-CN" dirty="0" smtClean="0"/>
              <a:t>Logic</a:t>
            </a:r>
            <a:r>
              <a:rPr lang="zh-CN" altLang="en-US" dirty="0" smtClean="0"/>
              <a:t>一旦建立，便可以通过逻辑推理对资源、资源之间的关系以及推理结果进行验证，证明其有效性。通过</a:t>
            </a:r>
            <a:r>
              <a:rPr lang="en-US" altLang="zh-CN" dirty="0" smtClean="0"/>
              <a:t>Proof</a:t>
            </a:r>
            <a:r>
              <a:rPr lang="zh-CN" altLang="en-US" dirty="0" smtClean="0"/>
              <a:t>交换以及数字签名，建立一定的信任关系，从而证明语义网输出的可靠性以及其是否符合用户的要求。</a:t>
            </a:r>
            <a:br>
              <a:rPr lang="zh-CN" altLang="en-US" dirty="0" smtClean="0"/>
            </a:br>
            <a:endParaRPr lang="zh-CN" alt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928</TotalTime>
  <Words>3641</Words>
  <Application>Microsoft Office PowerPoint</Application>
  <PresentationFormat>全屏显示(4:3)</PresentationFormat>
  <Paragraphs>372</Paragraphs>
  <Slides>41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41</vt:i4>
      </vt:variant>
    </vt:vector>
  </HeadingPairs>
  <TitlesOfParts>
    <vt:vector size="42" baseType="lpstr">
      <vt:lpstr>Office 主题</vt:lpstr>
      <vt:lpstr>语义网技术浅析 </vt:lpstr>
      <vt:lpstr>什么是语义网</vt:lpstr>
      <vt:lpstr>语义网 vs 万维网 </vt:lpstr>
      <vt:lpstr>幻灯片 4</vt:lpstr>
      <vt:lpstr>语义网结构蓝图第一层</vt:lpstr>
      <vt:lpstr>语义网结构蓝图第二层</vt:lpstr>
      <vt:lpstr>语义网结构蓝图第三层</vt:lpstr>
      <vt:lpstr>语义网结构蓝图第四层</vt:lpstr>
      <vt:lpstr>语义网结构蓝图第五层</vt:lpstr>
      <vt:lpstr>语义网的实现需要三大关键技术</vt:lpstr>
      <vt:lpstr>XML</vt:lpstr>
      <vt:lpstr>XML语法规则（部分）</vt:lpstr>
      <vt:lpstr>XML文档举例</vt:lpstr>
      <vt:lpstr>XML 的结构化</vt:lpstr>
      <vt:lpstr>DTD实例分析</vt:lpstr>
      <vt:lpstr>XMLschema实例分析</vt:lpstr>
      <vt:lpstr>XMLschema实例分析</vt:lpstr>
      <vt:lpstr>XML小结</vt:lpstr>
      <vt:lpstr>RDF</vt:lpstr>
      <vt:lpstr>RDF语法</vt:lpstr>
      <vt:lpstr>幻灯片 21</vt:lpstr>
      <vt:lpstr>RDF schema</vt:lpstr>
      <vt:lpstr>RDFS核心类</vt:lpstr>
      <vt:lpstr>用于定义关系的核心属性</vt:lpstr>
      <vt:lpstr>用于约束属性的核心属性</vt:lpstr>
      <vt:lpstr>用于具体化的常用属性</vt:lpstr>
      <vt:lpstr>容器类</vt:lpstr>
      <vt:lpstr>工具属性</vt:lpstr>
      <vt:lpstr>RDF和RDFS的公理语义</vt:lpstr>
      <vt:lpstr>RDF和RDFS语义逻辑描述方法</vt:lpstr>
      <vt:lpstr>基本谓词</vt:lpstr>
      <vt:lpstr>RDF小结</vt:lpstr>
      <vt:lpstr>RDF和RDFS的不足</vt:lpstr>
      <vt:lpstr>网络本体语言OWL</vt:lpstr>
      <vt:lpstr>三个OWL子语言</vt:lpstr>
      <vt:lpstr>OWL描述的本体实例分析</vt:lpstr>
      <vt:lpstr>幻灯片 37</vt:lpstr>
      <vt:lpstr>幻灯片 38</vt:lpstr>
      <vt:lpstr>幻灯片 39</vt:lpstr>
      <vt:lpstr>逻辑和推理:规则</vt:lpstr>
      <vt:lpstr>参考文献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F:\E\music\just one last dance.mp3</dc:title>
  <dc:creator>mary</dc:creator>
  <cp:lastModifiedBy>mary</cp:lastModifiedBy>
  <cp:revision>138</cp:revision>
  <dcterms:created xsi:type="dcterms:W3CDTF">2010-04-16T05:20:33Z</dcterms:created>
  <dcterms:modified xsi:type="dcterms:W3CDTF">2010-04-17T09:04:07Z</dcterms:modified>
</cp:coreProperties>
</file>