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6" r:id="rId6"/>
    <p:sldId id="267" r:id="rId7"/>
    <p:sldId id="268" r:id="rId8"/>
    <p:sldId id="269" r:id="rId9"/>
    <p:sldId id="270" r:id="rId10"/>
    <p:sldId id="271" r:id="rId11"/>
    <p:sldId id="272" r:id="rId12"/>
    <p:sldId id="273" r:id="rId13"/>
    <p:sldId id="274" r:id="rId14"/>
    <p:sldId id="275" r:id="rId15"/>
    <p:sldId id="276" r:id="rId16"/>
    <p:sldId id="279" r:id="rId17"/>
    <p:sldId id="349" r:id="rId18"/>
    <p:sldId id="295" r:id="rId19"/>
    <p:sldId id="296" r:id="rId20"/>
    <p:sldId id="298" r:id="rId21"/>
    <p:sldId id="300" r:id="rId22"/>
    <p:sldId id="299" r:id="rId23"/>
    <p:sldId id="301" r:id="rId24"/>
    <p:sldId id="285" r:id="rId25"/>
    <p:sldId id="292" r:id="rId26"/>
    <p:sldId id="291" r:id="rId27"/>
    <p:sldId id="302" r:id="rId28"/>
    <p:sldId id="286" r:id="rId29"/>
    <p:sldId id="287" r:id="rId30"/>
    <p:sldId id="288" r:id="rId31"/>
    <p:sldId id="304" r:id="rId32"/>
    <p:sldId id="305" r:id="rId33"/>
    <p:sldId id="307" r:id="rId34"/>
    <p:sldId id="322" r:id="rId35"/>
    <p:sldId id="334" r:id="rId36"/>
    <p:sldId id="323" r:id="rId37"/>
    <p:sldId id="314" r:id="rId38"/>
    <p:sldId id="335" r:id="rId39"/>
    <p:sldId id="336" r:id="rId40"/>
    <p:sldId id="315" r:id="rId41"/>
    <p:sldId id="316" r:id="rId42"/>
    <p:sldId id="317" r:id="rId43"/>
    <p:sldId id="347" r:id="rId44"/>
    <p:sldId id="330" r:id="rId45"/>
    <p:sldId id="337" r:id="rId46"/>
    <p:sldId id="350" r:id="rId47"/>
    <p:sldId id="318" r:id="rId48"/>
    <p:sldId id="321" r:id="rId49"/>
    <p:sldId id="344" r:id="rId50"/>
    <p:sldId id="331" r:id="rId51"/>
    <p:sldId id="332" r:id="rId52"/>
    <p:sldId id="341" r:id="rId53"/>
    <p:sldId id="340" r:id="rId54"/>
    <p:sldId id="339" r:id="rId55"/>
    <p:sldId id="342" r:id="rId56"/>
    <p:sldId id="327" r:id="rId57"/>
    <p:sldId id="328" r:id="rId5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4DD693A-D320-47BA-8AFA-1BFBED718F49}" type="datetimeFigureOut">
              <a:rPr lang="zh-CN" altLang="en-US" smtClean="0"/>
              <a:pPr/>
              <a:t>2010-3-19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C314C0-A583-4635-966A-5134897F7D91}"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4DD693A-D320-47BA-8AFA-1BFBED718F49}" type="datetimeFigureOut">
              <a:rPr lang="zh-CN" altLang="en-US" smtClean="0"/>
              <a:pPr/>
              <a:t>2010-3-19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C314C0-A583-4635-966A-5134897F7D91}"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4DD693A-D320-47BA-8AFA-1BFBED718F49}" type="datetimeFigureOut">
              <a:rPr lang="zh-CN" altLang="en-US" smtClean="0"/>
              <a:pPr/>
              <a:t>2010-3-19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C314C0-A583-4635-966A-5134897F7D91}"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4DD693A-D320-47BA-8AFA-1BFBED718F49}" type="datetimeFigureOut">
              <a:rPr lang="zh-CN" altLang="en-US" smtClean="0"/>
              <a:pPr/>
              <a:t>2010-3-19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C314C0-A583-4635-966A-5134897F7D91}"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4DD693A-D320-47BA-8AFA-1BFBED718F49}" type="datetimeFigureOut">
              <a:rPr lang="zh-CN" altLang="en-US" smtClean="0"/>
              <a:pPr/>
              <a:t>2010-3-19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C314C0-A583-4635-966A-5134897F7D91}"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4DD693A-D320-47BA-8AFA-1BFBED718F49}" type="datetimeFigureOut">
              <a:rPr lang="zh-CN" altLang="en-US" smtClean="0"/>
              <a:pPr/>
              <a:t>2010-3-19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C314C0-A583-4635-966A-5134897F7D91}"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4DD693A-D320-47BA-8AFA-1BFBED718F49}" type="datetimeFigureOut">
              <a:rPr lang="zh-CN" altLang="en-US" smtClean="0"/>
              <a:pPr/>
              <a:t>2010-3-19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4C314C0-A583-4635-966A-5134897F7D91}"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4DD693A-D320-47BA-8AFA-1BFBED718F49}" type="datetimeFigureOut">
              <a:rPr lang="zh-CN" altLang="en-US" smtClean="0"/>
              <a:pPr/>
              <a:t>2010-3-19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4C314C0-A583-4635-966A-5134897F7D91}"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4DD693A-D320-47BA-8AFA-1BFBED718F49}" type="datetimeFigureOut">
              <a:rPr lang="zh-CN" altLang="en-US" smtClean="0"/>
              <a:pPr/>
              <a:t>2010-3-19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4C314C0-A583-4635-966A-5134897F7D91}"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4DD693A-D320-47BA-8AFA-1BFBED718F49}" type="datetimeFigureOut">
              <a:rPr lang="zh-CN" altLang="en-US" smtClean="0"/>
              <a:pPr/>
              <a:t>2010-3-19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C314C0-A583-4635-966A-5134897F7D91}"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4DD693A-D320-47BA-8AFA-1BFBED718F49}" type="datetimeFigureOut">
              <a:rPr lang="zh-CN" altLang="en-US" smtClean="0"/>
              <a:pPr/>
              <a:t>2010-3-19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C314C0-A583-4635-966A-5134897F7D91}"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2700000" scaled="1"/>
          <a:tileRect/>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D693A-D320-47BA-8AFA-1BFBED718F49}" type="datetimeFigureOut">
              <a:rPr lang="zh-CN" altLang="en-US" smtClean="0"/>
              <a:pPr/>
              <a:t>2010-3-19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314C0-A583-4635-966A-5134897F7D9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solidFill>
                  <a:schemeClr val="bg1"/>
                </a:solidFill>
              </a:rPr>
              <a:t>部分论简介</a:t>
            </a:r>
            <a:endParaRPr lang="zh-CN" altLang="en-US" dirty="0">
              <a:solidFill>
                <a:schemeClr val="bg1"/>
              </a:solidFill>
            </a:endParaRPr>
          </a:p>
        </p:txBody>
      </p:sp>
      <p:sp>
        <p:nvSpPr>
          <p:cNvPr id="3" name="副标题 2"/>
          <p:cNvSpPr>
            <a:spLocks noGrp="1"/>
          </p:cNvSpPr>
          <p:nvPr>
            <p:ph type="subTitle" idx="1"/>
          </p:nvPr>
        </p:nvSpPr>
        <p:spPr/>
        <p:txBody>
          <a:bodyPr/>
          <a:lstStyle/>
          <a:p>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solidFill>
                <a:schemeClr val="bg1"/>
              </a:solidFill>
            </a:endParaRPr>
          </a:p>
        </p:txBody>
      </p:sp>
      <p:sp>
        <p:nvSpPr>
          <p:cNvPr id="3" name="内容占位符 2"/>
          <p:cNvSpPr>
            <a:spLocks noGrp="1"/>
          </p:cNvSpPr>
          <p:nvPr>
            <p:ph idx="1"/>
          </p:nvPr>
        </p:nvSpPr>
        <p:spPr/>
        <p:txBody>
          <a:bodyPr/>
          <a:lstStyle/>
          <a:p>
            <a:pPr algn="just"/>
            <a:r>
              <a:rPr lang="en-US" altLang="zh-CN" dirty="0" smtClean="0">
                <a:solidFill>
                  <a:schemeClr val="bg1"/>
                </a:solidFill>
              </a:rPr>
              <a:t>(3)</a:t>
            </a:r>
            <a:r>
              <a:rPr lang="zh-CN" altLang="en-US" dirty="0" smtClean="0">
                <a:solidFill>
                  <a:schemeClr val="bg1"/>
                </a:solidFill>
              </a:rPr>
              <a:t>形式和质料</a:t>
            </a:r>
            <a:endParaRPr lang="en-US" altLang="zh-CN" kern="100" dirty="0" smtClean="0">
              <a:solidFill>
                <a:schemeClr val="bg1"/>
              </a:solidFill>
              <a:latin typeface="Times New Roman"/>
              <a:cs typeface="Times New Roman"/>
            </a:endParaRPr>
          </a:p>
          <a:p>
            <a:pPr algn="just"/>
            <a:r>
              <a:rPr lang="zh-CN" altLang="en-US" kern="100" dirty="0" smtClean="0">
                <a:solidFill>
                  <a:schemeClr val="bg1"/>
                </a:solidFill>
                <a:latin typeface="Times New Roman"/>
                <a:cs typeface="Times New Roman"/>
              </a:rPr>
              <a:t>“</a:t>
            </a:r>
            <a:r>
              <a:rPr lang="zh-CN" altLang="en-US" kern="100" dirty="0">
                <a:solidFill>
                  <a:schemeClr val="bg1"/>
                </a:solidFill>
                <a:latin typeface="Times New Roman"/>
                <a:cs typeface="Times New Roman"/>
              </a:rPr>
              <a:t>整体的部分既是形式也是质料，例如，铜球或铜块不仅以铜为部分而且以几何形状为部分。”</a:t>
            </a:r>
            <a:r>
              <a:rPr lang="zh-CN" kern="100" dirty="0" smtClean="0">
                <a:solidFill>
                  <a:schemeClr val="bg1"/>
                </a:solidFill>
                <a:ea typeface="Times New Roman"/>
              </a:rPr>
              <a:t> </a:t>
            </a:r>
            <a:r>
              <a:rPr lang="zh-CN" altLang="en-US" kern="100" dirty="0">
                <a:solidFill>
                  <a:schemeClr val="bg1"/>
                </a:solidFill>
                <a:latin typeface="Times New Roman"/>
                <a:cs typeface="Times New Roman"/>
              </a:rPr>
              <a:t>（</a:t>
            </a:r>
            <a:r>
              <a:rPr lang="en-US" kern="100" dirty="0" err="1" smtClean="0">
                <a:solidFill>
                  <a:schemeClr val="bg1"/>
                </a:solidFill>
                <a:latin typeface="Times New Roman"/>
                <a:ea typeface="宋体"/>
              </a:rPr>
              <a:t>Metaphysica</a:t>
            </a:r>
            <a:r>
              <a:rPr lang="en-US" kern="100" dirty="0" smtClean="0">
                <a:solidFill>
                  <a:schemeClr val="bg1"/>
                </a:solidFill>
                <a:latin typeface="Times New Roman"/>
                <a:ea typeface="宋体"/>
              </a:rPr>
              <a:t>, 1023b21</a:t>
            </a:r>
            <a:r>
              <a:rPr lang="en-US" altLang="zh-CN" kern="100" dirty="0">
                <a:solidFill>
                  <a:schemeClr val="bg1"/>
                </a:solidFill>
                <a:latin typeface="Times New Roman"/>
                <a:cs typeface="Times New Roman"/>
              </a:rPr>
              <a:t>—</a:t>
            </a:r>
            <a:r>
              <a:rPr lang="en-US" kern="100" dirty="0" smtClean="0">
                <a:solidFill>
                  <a:schemeClr val="bg1"/>
                </a:solidFill>
                <a:latin typeface="Times New Roman"/>
                <a:ea typeface="宋体"/>
              </a:rPr>
              <a:t>24</a:t>
            </a:r>
            <a:r>
              <a:rPr lang="zh-CN" altLang="en-US" kern="100" dirty="0">
                <a:solidFill>
                  <a:schemeClr val="bg1"/>
                </a:solidFill>
                <a:latin typeface="Times New Roman"/>
                <a:cs typeface="Times New Roman"/>
              </a:rPr>
              <a:t>）</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sz="3200" dirty="0">
              <a:solidFill>
                <a:schemeClr val="bg1"/>
              </a:solidFill>
            </a:endParaRPr>
          </a:p>
        </p:txBody>
      </p:sp>
      <p:sp>
        <p:nvSpPr>
          <p:cNvPr id="3" name="内容占位符 2"/>
          <p:cNvSpPr>
            <a:spLocks noGrp="1"/>
          </p:cNvSpPr>
          <p:nvPr>
            <p:ph idx="1"/>
          </p:nvPr>
        </p:nvSpPr>
        <p:spPr/>
        <p:txBody>
          <a:bodyPr>
            <a:normAutofit fontScale="92500" lnSpcReduction="10000"/>
          </a:bodyPr>
          <a:lstStyle/>
          <a:p>
            <a:pPr algn="just"/>
            <a:r>
              <a:rPr lang="en-US" altLang="zh-CN" dirty="0" smtClean="0">
                <a:solidFill>
                  <a:schemeClr val="bg1"/>
                </a:solidFill>
              </a:rPr>
              <a:t>(4)</a:t>
            </a:r>
            <a:r>
              <a:rPr lang="zh-CN" altLang="en-US" dirty="0" smtClean="0">
                <a:solidFill>
                  <a:schemeClr val="bg1"/>
                </a:solidFill>
              </a:rPr>
              <a:t>部分之间是否有关联（现实与潜在）</a:t>
            </a:r>
            <a:endParaRPr lang="en-US" altLang="zh-CN" kern="100" dirty="0" smtClean="0">
              <a:solidFill>
                <a:schemeClr val="bg1"/>
              </a:solidFill>
              <a:latin typeface="Times New Roman"/>
              <a:cs typeface="Times New Roman"/>
            </a:endParaRPr>
          </a:p>
          <a:p>
            <a:pPr algn="just"/>
            <a:r>
              <a:rPr lang="zh-CN" altLang="en-US" kern="100" dirty="0" smtClean="0">
                <a:solidFill>
                  <a:schemeClr val="bg1"/>
                </a:solidFill>
                <a:latin typeface="Times New Roman"/>
                <a:cs typeface="Times New Roman"/>
              </a:rPr>
              <a:t>“</a:t>
            </a:r>
            <a:r>
              <a:rPr lang="zh-CN" altLang="en-US" kern="100" dirty="0">
                <a:solidFill>
                  <a:schemeClr val="bg1"/>
                </a:solidFill>
                <a:latin typeface="Times New Roman"/>
                <a:cs typeface="Times New Roman"/>
              </a:rPr>
              <a:t>普遍和一般意义上的东西是某种整体，普遍之所以被称为整体，由于它包含了许多个体，并且是每一个的谓述，且它们中每一个也是一，例如人、马、神全是动物。连续的东西和限制的东西，当他们由许多含蕴物构成某种一时，也被称为整体。尤其当以潜在的方式含蕴时，若不然，即以现实的方式。这些东西如果以自然的方式连续和被限制，比以人工的方式更是整体。”</a:t>
            </a:r>
            <a:r>
              <a:rPr lang="zh-CN" kern="100" dirty="0" smtClean="0">
                <a:solidFill>
                  <a:schemeClr val="bg1"/>
                </a:solidFill>
                <a:ea typeface="Times New Roman"/>
              </a:rPr>
              <a:t> </a:t>
            </a:r>
            <a:r>
              <a:rPr lang="zh-CN" altLang="en-US" kern="100" dirty="0">
                <a:solidFill>
                  <a:schemeClr val="bg1"/>
                </a:solidFill>
                <a:latin typeface="Times New Roman"/>
                <a:cs typeface="Times New Roman"/>
              </a:rPr>
              <a:t>（</a:t>
            </a:r>
            <a:r>
              <a:rPr lang="en-US" kern="100" dirty="0" err="1" smtClean="0">
                <a:solidFill>
                  <a:schemeClr val="bg1"/>
                </a:solidFill>
                <a:latin typeface="Times New Roman"/>
                <a:ea typeface="宋体"/>
              </a:rPr>
              <a:t>Metaphysica</a:t>
            </a:r>
            <a:r>
              <a:rPr lang="en-US" kern="100" dirty="0" smtClean="0">
                <a:solidFill>
                  <a:schemeClr val="bg1"/>
                </a:solidFill>
                <a:latin typeface="Times New Roman"/>
                <a:ea typeface="宋体"/>
              </a:rPr>
              <a:t>, 1023b28</a:t>
            </a:r>
            <a:r>
              <a:rPr lang="en-US" altLang="zh-CN" kern="100" dirty="0">
                <a:solidFill>
                  <a:schemeClr val="bg1"/>
                </a:solidFill>
                <a:latin typeface="Times New Roman"/>
                <a:cs typeface="Times New Roman"/>
              </a:rPr>
              <a:t>—</a:t>
            </a:r>
            <a:r>
              <a:rPr lang="en-US" kern="100" dirty="0" smtClean="0">
                <a:solidFill>
                  <a:schemeClr val="bg1"/>
                </a:solidFill>
                <a:latin typeface="Times New Roman"/>
                <a:ea typeface="宋体"/>
              </a:rPr>
              <a:t>36</a:t>
            </a:r>
            <a:r>
              <a:rPr lang="zh-CN" altLang="en-US" kern="100" dirty="0">
                <a:solidFill>
                  <a:schemeClr val="bg1"/>
                </a:solidFill>
                <a:latin typeface="Times New Roman"/>
                <a:cs typeface="Times New Roman"/>
              </a:rPr>
              <a:t>）</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sz="3600" dirty="0">
              <a:solidFill>
                <a:schemeClr val="bg1"/>
              </a:solidFill>
            </a:endParaRPr>
          </a:p>
        </p:txBody>
      </p:sp>
      <p:sp>
        <p:nvSpPr>
          <p:cNvPr id="3" name="内容占位符 2"/>
          <p:cNvSpPr>
            <a:spLocks noGrp="1"/>
          </p:cNvSpPr>
          <p:nvPr>
            <p:ph idx="1"/>
          </p:nvPr>
        </p:nvSpPr>
        <p:spPr/>
        <p:txBody>
          <a:bodyPr/>
          <a:lstStyle/>
          <a:p>
            <a:pPr algn="just"/>
            <a:r>
              <a:rPr lang="en-US" altLang="zh-CN" dirty="0" smtClean="0">
                <a:solidFill>
                  <a:schemeClr val="bg1"/>
                </a:solidFill>
              </a:rPr>
              <a:t>(5)</a:t>
            </a:r>
            <a:r>
              <a:rPr lang="zh-CN" altLang="en-US" dirty="0" smtClean="0">
                <a:solidFill>
                  <a:schemeClr val="bg1"/>
                </a:solidFill>
              </a:rPr>
              <a:t>有次序的部分和没有次序的部分</a:t>
            </a:r>
            <a:endParaRPr lang="en-US" altLang="zh-CN" kern="100" dirty="0" smtClean="0">
              <a:solidFill>
                <a:schemeClr val="bg1"/>
              </a:solidFill>
              <a:latin typeface="Times New Roman"/>
              <a:cs typeface="Times New Roman"/>
            </a:endParaRPr>
          </a:p>
          <a:p>
            <a:pPr algn="just"/>
            <a:r>
              <a:rPr lang="zh-CN" altLang="en-US" kern="100" dirty="0" smtClean="0">
                <a:solidFill>
                  <a:schemeClr val="bg1"/>
                </a:solidFill>
                <a:latin typeface="Times New Roman"/>
                <a:cs typeface="Times New Roman"/>
              </a:rPr>
              <a:t>“</a:t>
            </a:r>
            <a:r>
              <a:rPr lang="zh-CN" altLang="en-US" kern="100" dirty="0">
                <a:solidFill>
                  <a:schemeClr val="bg1"/>
                </a:solidFill>
                <a:latin typeface="Times New Roman"/>
                <a:cs typeface="Times New Roman"/>
              </a:rPr>
              <a:t>此外，量有始点、中点和终点，如果位置对其并无差别，就称为全部（</a:t>
            </a:r>
            <a:r>
              <a:rPr lang="en-US" kern="100" dirty="0" err="1" smtClean="0">
                <a:solidFill>
                  <a:schemeClr val="bg1"/>
                </a:solidFill>
                <a:latin typeface="Times New Roman"/>
                <a:ea typeface="宋体"/>
              </a:rPr>
              <a:t>παντα</a:t>
            </a:r>
            <a:r>
              <a:rPr lang="zh-CN" altLang="en-US" kern="100" dirty="0">
                <a:solidFill>
                  <a:schemeClr val="bg1"/>
                </a:solidFill>
                <a:latin typeface="Times New Roman"/>
                <a:cs typeface="Times New Roman"/>
              </a:rPr>
              <a:t>）。如果位置造成差别，就成整体（</a:t>
            </a:r>
            <a:r>
              <a:rPr lang="en-US" kern="100" dirty="0" err="1" smtClean="0">
                <a:solidFill>
                  <a:schemeClr val="bg1"/>
                </a:solidFill>
                <a:latin typeface="Times New Roman"/>
                <a:ea typeface="宋体"/>
              </a:rPr>
              <a:t>ολον</a:t>
            </a:r>
            <a:r>
              <a:rPr lang="zh-CN" altLang="en-US" kern="100" dirty="0">
                <a:solidFill>
                  <a:schemeClr val="bg1"/>
                </a:solidFill>
                <a:latin typeface="Times New Roman"/>
                <a:cs typeface="Times New Roman"/>
              </a:rPr>
              <a:t>）。如果两者都可，就既称全部又称整体，有这样一些东西，在位置的改变之后，它们的本性仍保持自身，形状却改变了，例如蜂蜡。”</a:t>
            </a:r>
            <a:r>
              <a:rPr lang="zh-CN" kern="100" dirty="0" smtClean="0">
                <a:solidFill>
                  <a:schemeClr val="bg1"/>
                </a:solidFill>
                <a:ea typeface="Times New Roman"/>
              </a:rPr>
              <a:t> </a:t>
            </a:r>
            <a:r>
              <a:rPr lang="zh-CN" altLang="en-US" kern="100" dirty="0">
                <a:solidFill>
                  <a:schemeClr val="bg1"/>
                </a:solidFill>
                <a:latin typeface="Times New Roman"/>
                <a:cs typeface="Times New Roman"/>
              </a:rPr>
              <a:t>（</a:t>
            </a:r>
            <a:r>
              <a:rPr lang="en-US" kern="100" dirty="0" err="1" smtClean="0">
                <a:solidFill>
                  <a:schemeClr val="bg1"/>
                </a:solidFill>
                <a:latin typeface="Times New Roman"/>
                <a:ea typeface="宋体"/>
              </a:rPr>
              <a:t>Metaphysica</a:t>
            </a:r>
            <a:r>
              <a:rPr lang="en-US" kern="100" dirty="0" smtClean="0">
                <a:solidFill>
                  <a:schemeClr val="bg1"/>
                </a:solidFill>
                <a:latin typeface="Times New Roman"/>
                <a:ea typeface="宋体"/>
              </a:rPr>
              <a:t>, 1024a1</a:t>
            </a:r>
            <a:r>
              <a:rPr lang="en-US" altLang="zh-CN" kern="100" dirty="0">
                <a:solidFill>
                  <a:schemeClr val="bg1"/>
                </a:solidFill>
                <a:latin typeface="Times New Roman"/>
                <a:cs typeface="Times New Roman"/>
              </a:rPr>
              <a:t>—</a:t>
            </a:r>
            <a:r>
              <a:rPr lang="en-US" kern="100" dirty="0" smtClean="0">
                <a:solidFill>
                  <a:schemeClr val="bg1"/>
                </a:solidFill>
                <a:latin typeface="Times New Roman"/>
                <a:ea typeface="宋体"/>
              </a:rPr>
              <a:t>5</a:t>
            </a:r>
            <a:r>
              <a:rPr lang="zh-CN" altLang="en-US" kern="100" dirty="0">
                <a:solidFill>
                  <a:schemeClr val="bg1"/>
                </a:solidFill>
                <a:latin typeface="Times New Roman"/>
                <a:cs typeface="Times New Roman"/>
              </a:rPr>
              <a:t>）</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4.</a:t>
            </a:r>
            <a:r>
              <a:rPr lang="zh-CN" altLang="en-US" dirty="0" smtClean="0">
                <a:solidFill>
                  <a:schemeClr val="bg1"/>
                </a:solidFill>
              </a:rPr>
              <a:t>莱布尼茨</a:t>
            </a:r>
            <a:endParaRPr lang="zh-CN" altLang="en-US" dirty="0">
              <a:solidFill>
                <a:schemeClr val="bg1"/>
              </a:solidFill>
            </a:endParaRPr>
          </a:p>
        </p:txBody>
      </p:sp>
      <p:sp>
        <p:nvSpPr>
          <p:cNvPr id="3" name="内容占位符 2"/>
          <p:cNvSpPr>
            <a:spLocks noGrp="1"/>
          </p:cNvSpPr>
          <p:nvPr>
            <p:ph idx="1"/>
          </p:nvPr>
        </p:nvSpPr>
        <p:spPr/>
        <p:txBody>
          <a:bodyPr>
            <a:normAutofit fontScale="92500" lnSpcReduction="20000"/>
          </a:bodyPr>
          <a:lstStyle/>
          <a:p>
            <a:pPr algn="just"/>
            <a:r>
              <a:rPr lang="en-US" altLang="zh-CN" dirty="0" smtClean="0">
                <a:solidFill>
                  <a:schemeClr val="bg1"/>
                </a:solidFill>
              </a:rPr>
              <a:t>(1)</a:t>
            </a:r>
            <a:r>
              <a:rPr lang="zh-CN" altLang="en-US" dirty="0" smtClean="0">
                <a:solidFill>
                  <a:schemeClr val="bg1"/>
                </a:solidFill>
              </a:rPr>
              <a:t>组合和排列</a:t>
            </a:r>
            <a:endParaRPr lang="en-US" altLang="zh-CN" kern="100" dirty="0" smtClean="0">
              <a:solidFill>
                <a:schemeClr val="bg1"/>
              </a:solidFill>
              <a:latin typeface="Times New Roman"/>
              <a:cs typeface="Times New Roman"/>
            </a:endParaRPr>
          </a:p>
          <a:p>
            <a:pPr algn="just"/>
            <a:r>
              <a:rPr lang="zh-CN" altLang="en-US" kern="100" dirty="0" smtClean="0">
                <a:solidFill>
                  <a:schemeClr val="bg1"/>
                </a:solidFill>
                <a:latin typeface="Times New Roman"/>
                <a:cs typeface="Times New Roman"/>
              </a:rPr>
              <a:t>“</a:t>
            </a:r>
            <a:r>
              <a:rPr lang="zh-CN" altLang="en-US" kern="100" dirty="0">
                <a:solidFill>
                  <a:schemeClr val="bg1"/>
                </a:solidFill>
                <a:latin typeface="Times New Roman"/>
                <a:cs typeface="Times New Roman"/>
              </a:rPr>
              <a:t>一个整体可以分解为许多作为更小的整体的部分。这是‘组合’的基础，假如你知道在不同的较小整体</a:t>
            </a:r>
            <a:r>
              <a:rPr lang="zh-CN" altLang="en-US" kern="100" dirty="0" smtClean="0">
                <a:solidFill>
                  <a:schemeClr val="bg1"/>
                </a:solidFill>
                <a:latin typeface="Times New Roman"/>
                <a:cs typeface="Times New Roman"/>
              </a:rPr>
              <a:t>中可以有</a:t>
            </a:r>
            <a:r>
              <a:rPr lang="zh-CN" altLang="en-US" kern="100" dirty="0">
                <a:solidFill>
                  <a:schemeClr val="bg1"/>
                </a:solidFill>
                <a:latin typeface="Times New Roman"/>
                <a:cs typeface="Times New Roman"/>
              </a:rPr>
              <a:t>公共部分。例如，令整体是</a:t>
            </a:r>
            <a:r>
              <a:rPr lang="en-US" kern="100" dirty="0" smtClean="0">
                <a:solidFill>
                  <a:schemeClr val="bg1"/>
                </a:solidFill>
                <a:latin typeface="Times New Roman"/>
                <a:ea typeface="宋体"/>
              </a:rPr>
              <a:t>ABC</a:t>
            </a:r>
            <a:r>
              <a:rPr lang="zh-CN" altLang="en-US" kern="100" dirty="0">
                <a:solidFill>
                  <a:schemeClr val="bg1"/>
                </a:solidFill>
                <a:latin typeface="Times New Roman"/>
                <a:cs typeface="Times New Roman"/>
              </a:rPr>
              <a:t>，则作为较小整体的部分将会是</a:t>
            </a:r>
            <a:r>
              <a:rPr lang="en-US" kern="100" dirty="0" smtClean="0">
                <a:solidFill>
                  <a:schemeClr val="bg1"/>
                </a:solidFill>
                <a:latin typeface="Times New Roman"/>
                <a:ea typeface="宋体"/>
              </a:rPr>
              <a:t>AB</a:t>
            </a:r>
            <a:r>
              <a:rPr lang="zh-CN" altLang="en-US" kern="100" dirty="0">
                <a:solidFill>
                  <a:schemeClr val="bg1"/>
                </a:solidFill>
                <a:latin typeface="Times New Roman"/>
                <a:cs typeface="Times New Roman"/>
              </a:rPr>
              <a:t>，</a:t>
            </a:r>
            <a:r>
              <a:rPr lang="en-US" kern="100" dirty="0" smtClean="0">
                <a:solidFill>
                  <a:schemeClr val="bg1"/>
                </a:solidFill>
                <a:latin typeface="Times New Roman"/>
                <a:ea typeface="宋体"/>
              </a:rPr>
              <a:t>BC</a:t>
            </a:r>
            <a:r>
              <a:rPr lang="zh-CN" altLang="en-US" kern="100" dirty="0">
                <a:solidFill>
                  <a:schemeClr val="bg1"/>
                </a:solidFill>
                <a:latin typeface="Times New Roman"/>
                <a:cs typeface="Times New Roman"/>
              </a:rPr>
              <a:t>，</a:t>
            </a:r>
            <a:r>
              <a:rPr lang="en-US" kern="100" dirty="0" smtClean="0">
                <a:solidFill>
                  <a:schemeClr val="bg1"/>
                </a:solidFill>
                <a:latin typeface="Times New Roman"/>
                <a:ea typeface="宋体"/>
              </a:rPr>
              <a:t>AC</a:t>
            </a:r>
            <a:r>
              <a:rPr lang="zh-CN" altLang="en-US" kern="100" dirty="0">
                <a:solidFill>
                  <a:schemeClr val="bg1"/>
                </a:solidFill>
                <a:latin typeface="Times New Roman"/>
                <a:cs typeface="Times New Roman"/>
              </a:rPr>
              <a:t>。也可以改变最小部分的位置，或者改变那些处于相互关系中和处于与整体的关系中的被当作最小的部分（即是单位）的位置，这就是‘排列’。”（</a:t>
            </a:r>
            <a:r>
              <a:rPr lang="en-US" kern="100" dirty="0" smtClean="0">
                <a:solidFill>
                  <a:schemeClr val="bg1"/>
                </a:solidFill>
                <a:latin typeface="Times New Roman"/>
                <a:ea typeface="宋体"/>
              </a:rPr>
              <a:t>De Arte </a:t>
            </a:r>
            <a:r>
              <a:rPr lang="en-US" kern="100" dirty="0" err="1" smtClean="0">
                <a:solidFill>
                  <a:schemeClr val="bg1"/>
                </a:solidFill>
                <a:latin typeface="Times New Roman"/>
                <a:ea typeface="宋体"/>
              </a:rPr>
              <a:t>Combinatoria</a:t>
            </a:r>
            <a:r>
              <a:rPr lang="en-US" kern="100" dirty="0" smtClean="0">
                <a:solidFill>
                  <a:schemeClr val="bg1"/>
                </a:solidFill>
                <a:latin typeface="Times New Roman"/>
                <a:ea typeface="宋体"/>
              </a:rPr>
              <a:t>, cf. Leibniz: Logical Papers, trans by G. H. R. Parkinson, p6</a:t>
            </a:r>
            <a:r>
              <a:rPr lang="zh-CN" altLang="en-US" kern="100" dirty="0">
                <a:solidFill>
                  <a:schemeClr val="bg1"/>
                </a:solidFill>
                <a:latin typeface="Times New Roman"/>
                <a:cs typeface="Times New Roman"/>
              </a:rPr>
              <a:t>）</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solidFill>
                <a:schemeClr val="bg1"/>
              </a:solidFill>
            </a:endParaRPr>
          </a:p>
        </p:txBody>
      </p:sp>
      <p:sp>
        <p:nvSpPr>
          <p:cNvPr id="3" name="内容占位符 2"/>
          <p:cNvSpPr>
            <a:spLocks noGrp="1"/>
          </p:cNvSpPr>
          <p:nvPr>
            <p:ph idx="1"/>
          </p:nvPr>
        </p:nvSpPr>
        <p:spPr/>
        <p:txBody>
          <a:bodyPr>
            <a:normAutofit lnSpcReduction="10000"/>
          </a:bodyPr>
          <a:lstStyle/>
          <a:p>
            <a:r>
              <a:rPr lang="en-US" altLang="zh-CN" dirty="0" smtClean="0">
                <a:solidFill>
                  <a:schemeClr val="bg1"/>
                </a:solidFill>
              </a:rPr>
              <a:t>(2)</a:t>
            </a:r>
            <a:r>
              <a:rPr lang="zh-CN" altLang="en-US" dirty="0" smtClean="0">
                <a:solidFill>
                  <a:schemeClr val="bg1"/>
                </a:solidFill>
              </a:rPr>
              <a:t>量和质</a:t>
            </a:r>
            <a:endParaRPr lang="en-US" altLang="zh-CN" kern="100" dirty="0" smtClean="0">
              <a:solidFill>
                <a:schemeClr val="bg1"/>
              </a:solidFill>
              <a:latin typeface="Times New Roman"/>
              <a:cs typeface="Times New Roman"/>
            </a:endParaRPr>
          </a:p>
          <a:p>
            <a:r>
              <a:rPr lang="zh-CN" altLang="en-US" kern="100" dirty="0" smtClean="0">
                <a:solidFill>
                  <a:schemeClr val="bg1"/>
                </a:solidFill>
                <a:latin typeface="Times New Roman"/>
                <a:cs typeface="Times New Roman"/>
              </a:rPr>
              <a:t>“</a:t>
            </a:r>
            <a:r>
              <a:rPr lang="zh-CN" altLang="en-US" kern="100" dirty="0">
                <a:solidFill>
                  <a:schemeClr val="bg1"/>
                </a:solidFill>
                <a:latin typeface="Times New Roman"/>
                <a:cs typeface="Times New Roman"/>
              </a:rPr>
              <a:t>两点之间最短的一条路的一部分，也是这一部分的两个终点之间的最短的路。然而，最好的整体中的一部分并不一定是由这一部分所可能构成的最好者，因为一个美的东西的一部分不见得同样是美的，其原因在于它可能是以不规则的方式从整体之中划分出或抽取出的。”（</a:t>
            </a:r>
            <a:r>
              <a:rPr lang="en-US" kern="100" dirty="0" smtClean="0">
                <a:solidFill>
                  <a:schemeClr val="bg1"/>
                </a:solidFill>
                <a:latin typeface="Times New Roman"/>
                <a:ea typeface="宋体"/>
              </a:rPr>
              <a:t>Theodicy, sect 213, trans by E. M. </a:t>
            </a:r>
            <a:r>
              <a:rPr lang="en-US" kern="100" dirty="0" err="1" smtClean="0">
                <a:solidFill>
                  <a:schemeClr val="bg1"/>
                </a:solidFill>
                <a:latin typeface="Times New Roman"/>
                <a:ea typeface="宋体"/>
              </a:rPr>
              <a:t>Huggard</a:t>
            </a:r>
            <a:r>
              <a:rPr lang="zh-CN" altLang="en-US" kern="100" dirty="0">
                <a:solidFill>
                  <a:schemeClr val="bg1"/>
                </a:solidFill>
                <a:latin typeface="Times New Roman"/>
                <a:cs typeface="Times New Roman"/>
              </a:rPr>
              <a:t>）</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传递性</a:t>
            </a:r>
            <a:endParaRPr lang="zh-CN" altLang="en-US" dirty="0">
              <a:solidFill>
                <a:schemeClr val="bg1"/>
              </a:solidFill>
            </a:endParaRPr>
          </a:p>
        </p:txBody>
      </p:sp>
      <p:graphicFrame>
        <p:nvGraphicFramePr>
          <p:cNvPr id="5" name="内容占位符 4"/>
          <p:cNvGraphicFramePr>
            <a:graphicFrameLocks noGrp="1"/>
          </p:cNvGraphicFramePr>
          <p:nvPr>
            <p:ph idx="1"/>
          </p:nvPr>
        </p:nvGraphicFramePr>
        <p:xfrm>
          <a:off x="428596" y="2143116"/>
          <a:ext cx="8429685" cy="3214710"/>
        </p:xfrm>
        <a:graphic>
          <a:graphicData uri="http://schemas.openxmlformats.org/drawingml/2006/table">
            <a:tbl>
              <a:tblPr firstRow="1" bandRow="1">
                <a:tableStyleId>{5C22544A-7EE6-4342-B048-85BDC9FD1C3A}</a:tableStyleId>
              </a:tblPr>
              <a:tblGrid>
                <a:gridCol w="2809895"/>
                <a:gridCol w="2809895"/>
                <a:gridCol w="2809895"/>
              </a:tblGrid>
              <a:tr h="642942">
                <a:tc>
                  <a:txBody>
                    <a:bodyPr/>
                    <a:lstStyle/>
                    <a:p>
                      <a:endParaRPr lang="zh-CN" altLang="en-US" dirty="0"/>
                    </a:p>
                  </a:txBody>
                  <a:tcPr/>
                </a:tc>
                <a:tc>
                  <a:txBody>
                    <a:bodyPr/>
                    <a:lstStyle/>
                    <a:p>
                      <a:r>
                        <a:rPr lang="zh-CN" altLang="en-US" sz="2800" dirty="0" smtClean="0">
                          <a:effectLst/>
                        </a:rPr>
                        <a:t>向上的传递性</a:t>
                      </a:r>
                      <a:endParaRPr lang="zh-CN" altLang="en-US" sz="2800" dirty="0">
                        <a:effectLst/>
                      </a:endParaRPr>
                    </a:p>
                  </a:txBody>
                  <a:tcPr/>
                </a:tc>
                <a:tc>
                  <a:txBody>
                    <a:bodyPr/>
                    <a:lstStyle/>
                    <a:p>
                      <a:r>
                        <a:rPr lang="zh-CN" altLang="en-US" sz="2800" dirty="0" smtClean="0">
                          <a:effectLst/>
                        </a:rPr>
                        <a:t>向下的传递性</a:t>
                      </a:r>
                      <a:endParaRPr lang="zh-CN" altLang="en-US" sz="2800" dirty="0">
                        <a:effectLst/>
                      </a:endParaRPr>
                    </a:p>
                  </a:txBody>
                  <a:tcPr/>
                </a:tc>
              </a:tr>
              <a:tr h="642942">
                <a:tc>
                  <a:txBody>
                    <a:bodyPr/>
                    <a:lstStyle/>
                    <a:p>
                      <a:r>
                        <a:rPr lang="zh-CN" altLang="en-US" sz="2800" b="1" dirty="0" smtClean="0"/>
                        <a:t>广延</a:t>
                      </a:r>
                      <a:endParaRPr lang="zh-CN" altLang="en-US" sz="2800" b="1" dirty="0"/>
                    </a:p>
                  </a:txBody>
                  <a:tcPr/>
                </a:tc>
                <a:tc>
                  <a:txBody>
                    <a:bodyPr/>
                    <a:lstStyle/>
                    <a:p>
                      <a:r>
                        <a:rPr lang="zh-CN" altLang="en-US" sz="2800" b="1" kern="1200" dirty="0" smtClean="0">
                          <a:solidFill>
                            <a:schemeClr val="dk1"/>
                          </a:solidFill>
                          <a:effectLst/>
                          <a:latin typeface="+mn-lt"/>
                          <a:ea typeface="+mn-ea"/>
                          <a:cs typeface="+mn-cs"/>
                        </a:rPr>
                        <a:t>＋</a:t>
                      </a:r>
                      <a:endParaRPr lang="zh-CN" altLang="en-US" sz="2800" b="1" dirty="0">
                        <a:effectLst/>
                      </a:endParaRPr>
                    </a:p>
                  </a:txBody>
                  <a:tcPr/>
                </a:tc>
                <a:tc>
                  <a:txBody>
                    <a:bodyPr/>
                    <a:lstStyle/>
                    <a:p>
                      <a:r>
                        <a:rPr lang="zh-CN" altLang="en-US" sz="2800" b="1" kern="1200" dirty="0" smtClean="0">
                          <a:solidFill>
                            <a:schemeClr val="dk1"/>
                          </a:solidFill>
                          <a:effectLst/>
                          <a:latin typeface="+mn-lt"/>
                          <a:ea typeface="+mn-ea"/>
                          <a:cs typeface="+mn-cs"/>
                        </a:rPr>
                        <a:t>＋</a:t>
                      </a:r>
                      <a:endParaRPr lang="zh-CN" altLang="en-US" sz="2800" b="1" dirty="0">
                        <a:effectLst/>
                      </a:endParaRPr>
                    </a:p>
                  </a:txBody>
                  <a:tcPr/>
                </a:tc>
              </a:tr>
              <a:tr h="642942">
                <a:tc>
                  <a:txBody>
                    <a:bodyPr/>
                    <a:lstStyle/>
                    <a:p>
                      <a:r>
                        <a:rPr lang="zh-CN" altLang="en-US" sz="2800" b="1" dirty="0" smtClean="0"/>
                        <a:t>无机</a:t>
                      </a:r>
                      <a:endParaRPr lang="zh-CN" altLang="en-US" sz="2800" b="1" dirty="0"/>
                    </a:p>
                  </a:txBody>
                  <a:tcPr/>
                </a:tc>
                <a:tc>
                  <a:txBody>
                    <a:bodyPr/>
                    <a:lstStyle/>
                    <a:p>
                      <a:r>
                        <a:rPr lang="en-US" altLang="zh-CN" sz="2800" b="1" kern="1200" dirty="0" smtClean="0">
                          <a:solidFill>
                            <a:schemeClr val="dk1"/>
                          </a:solidFill>
                          <a:effectLst/>
                          <a:latin typeface="+mn-lt"/>
                          <a:ea typeface="+mn-ea"/>
                          <a:cs typeface="+mn-cs"/>
                        </a:rPr>
                        <a:t>—</a:t>
                      </a:r>
                      <a:endParaRPr lang="zh-CN" altLang="en-US" sz="2800" b="1" dirty="0">
                        <a:effectLst/>
                      </a:endParaRPr>
                    </a:p>
                  </a:txBody>
                  <a:tcPr/>
                </a:tc>
                <a:tc>
                  <a:txBody>
                    <a:bodyPr/>
                    <a:lstStyle/>
                    <a:p>
                      <a:r>
                        <a:rPr lang="zh-CN" altLang="en-US" sz="2800" b="1" kern="1200" dirty="0" smtClean="0">
                          <a:solidFill>
                            <a:schemeClr val="dk1"/>
                          </a:solidFill>
                          <a:effectLst/>
                          <a:latin typeface="+mn-lt"/>
                          <a:ea typeface="+mn-ea"/>
                          <a:cs typeface="+mn-cs"/>
                        </a:rPr>
                        <a:t>＋</a:t>
                      </a:r>
                      <a:endParaRPr lang="zh-CN" altLang="en-US" sz="2800" b="1" dirty="0">
                        <a:effectLst/>
                      </a:endParaRPr>
                    </a:p>
                  </a:txBody>
                  <a:tcPr/>
                </a:tc>
              </a:tr>
              <a:tr h="642942">
                <a:tc>
                  <a:txBody>
                    <a:bodyPr/>
                    <a:lstStyle/>
                    <a:p>
                      <a:r>
                        <a:rPr lang="zh-CN" altLang="en-US" sz="2800" b="1" dirty="0" smtClean="0"/>
                        <a:t>有机</a:t>
                      </a:r>
                      <a:endParaRPr lang="zh-CN" altLang="en-US" sz="2800" b="1" dirty="0"/>
                    </a:p>
                  </a:txBody>
                  <a:tcPr/>
                </a:tc>
                <a:tc>
                  <a:txBody>
                    <a:bodyPr/>
                    <a:lstStyle/>
                    <a:p>
                      <a:r>
                        <a:rPr lang="zh-CN" altLang="en-US" sz="2800" b="1" kern="1200" dirty="0" smtClean="0">
                          <a:solidFill>
                            <a:schemeClr val="dk1"/>
                          </a:solidFill>
                          <a:effectLst/>
                          <a:latin typeface="+mn-lt"/>
                          <a:ea typeface="+mn-ea"/>
                          <a:cs typeface="+mn-cs"/>
                        </a:rPr>
                        <a:t>＋</a:t>
                      </a:r>
                      <a:endParaRPr lang="zh-CN" altLang="en-US" sz="2800" b="1" dirty="0">
                        <a:effectLst/>
                      </a:endParaRPr>
                    </a:p>
                  </a:txBody>
                  <a:tcPr/>
                </a:tc>
                <a:tc>
                  <a:txBody>
                    <a:bodyPr/>
                    <a:lstStyle/>
                    <a:p>
                      <a:r>
                        <a:rPr lang="en-US" altLang="zh-CN" sz="2800" b="1" kern="1200" dirty="0" smtClean="0">
                          <a:solidFill>
                            <a:schemeClr val="dk1"/>
                          </a:solidFill>
                          <a:effectLst/>
                          <a:latin typeface="+mn-lt"/>
                          <a:ea typeface="+mn-ea"/>
                          <a:cs typeface="+mn-cs"/>
                        </a:rPr>
                        <a:t>—</a:t>
                      </a:r>
                      <a:endParaRPr lang="zh-CN" altLang="en-US" sz="2800" b="1" dirty="0">
                        <a:effectLst/>
                      </a:endParaRPr>
                    </a:p>
                  </a:txBody>
                  <a:tcPr/>
                </a:tc>
              </a:tr>
              <a:tr h="642942">
                <a:tc>
                  <a:txBody>
                    <a:bodyPr/>
                    <a:lstStyle/>
                    <a:p>
                      <a:r>
                        <a:rPr lang="zh-CN" altLang="en-US" sz="2800" b="1" dirty="0" smtClean="0"/>
                        <a:t>最好</a:t>
                      </a:r>
                      <a:endParaRPr lang="zh-CN" altLang="en-US" sz="2800" b="1" dirty="0"/>
                    </a:p>
                  </a:txBody>
                  <a:tcPr/>
                </a:tc>
                <a:tc>
                  <a:txBody>
                    <a:bodyPr/>
                    <a:lstStyle/>
                    <a:p>
                      <a:r>
                        <a:rPr lang="en-US" altLang="zh-CN" sz="2800" b="1" kern="1200" dirty="0" smtClean="0">
                          <a:solidFill>
                            <a:schemeClr val="dk1"/>
                          </a:solidFill>
                          <a:effectLst/>
                          <a:latin typeface="+mn-lt"/>
                          <a:ea typeface="+mn-ea"/>
                          <a:cs typeface="+mn-cs"/>
                        </a:rPr>
                        <a:t>—</a:t>
                      </a:r>
                      <a:endParaRPr lang="zh-CN" altLang="en-US" sz="2800" b="1" dirty="0">
                        <a:effectLst/>
                      </a:endParaRPr>
                    </a:p>
                  </a:txBody>
                  <a:tcPr/>
                </a:tc>
                <a:tc>
                  <a:txBody>
                    <a:bodyPr/>
                    <a:lstStyle/>
                    <a:p>
                      <a:r>
                        <a:rPr lang="en-US" altLang="zh-CN" sz="2800" b="1" kern="1200" dirty="0" smtClean="0">
                          <a:solidFill>
                            <a:schemeClr val="dk1"/>
                          </a:solidFill>
                          <a:effectLst/>
                          <a:latin typeface="+mn-lt"/>
                          <a:ea typeface="+mn-ea"/>
                          <a:cs typeface="+mn-cs"/>
                        </a:rPr>
                        <a:t>—</a:t>
                      </a:r>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二</a:t>
            </a:r>
            <a:r>
              <a:rPr lang="en-US" altLang="zh-CN" dirty="0" smtClean="0">
                <a:solidFill>
                  <a:schemeClr val="bg1"/>
                </a:solidFill>
              </a:rPr>
              <a:t>.</a:t>
            </a:r>
            <a:r>
              <a:rPr lang="zh-CN" altLang="en-US" dirty="0" smtClean="0">
                <a:solidFill>
                  <a:schemeClr val="bg1"/>
                </a:solidFill>
              </a:rPr>
              <a:t>经典系统</a:t>
            </a:r>
            <a:endParaRPr lang="zh-CN" altLang="en-US" dirty="0">
              <a:solidFill>
                <a:schemeClr val="bg1"/>
              </a:solidFill>
            </a:endParaRPr>
          </a:p>
        </p:txBody>
      </p:sp>
      <p:sp>
        <p:nvSpPr>
          <p:cNvPr id="3" name="内容占位符 2"/>
          <p:cNvSpPr>
            <a:spLocks noGrp="1"/>
          </p:cNvSpPr>
          <p:nvPr>
            <p:ph idx="1"/>
          </p:nvPr>
        </p:nvSpPr>
        <p:spPr/>
        <p:txBody>
          <a:bodyPr>
            <a:normAutofit fontScale="92500"/>
          </a:bodyPr>
          <a:lstStyle/>
          <a:p>
            <a:pPr marL="514350" indent="-514350">
              <a:buNone/>
            </a:pPr>
            <a:r>
              <a:rPr lang="en-US" altLang="zh-CN" sz="4000" dirty="0" smtClean="0">
                <a:solidFill>
                  <a:schemeClr val="bg1"/>
                </a:solidFill>
              </a:rPr>
              <a:t>1.</a:t>
            </a:r>
            <a:r>
              <a:rPr lang="zh-CN" altLang="en-US" sz="4000" dirty="0" smtClean="0">
                <a:solidFill>
                  <a:schemeClr val="bg1"/>
                </a:solidFill>
              </a:rPr>
              <a:t>莱斯尼斯基：</a:t>
            </a:r>
            <a:endParaRPr lang="en-US" altLang="zh-CN" sz="4000" dirty="0" smtClean="0">
              <a:solidFill>
                <a:schemeClr val="bg1"/>
              </a:solidFill>
            </a:endParaRPr>
          </a:p>
          <a:p>
            <a:pPr marL="514350" indent="-514350">
              <a:buNone/>
            </a:pPr>
            <a:r>
              <a:rPr lang="en-US" altLang="zh-CN" sz="4000" i="1" dirty="0" smtClean="0">
                <a:solidFill>
                  <a:schemeClr val="bg1"/>
                </a:solidFill>
                <a:latin typeface="Times New Roman" pitchFamily="18" charset="0"/>
                <a:cs typeface="Times New Roman" pitchFamily="18" charset="0"/>
              </a:rPr>
              <a:t>Foundations of the General Theory of Sets</a:t>
            </a:r>
            <a:endParaRPr lang="en-US" altLang="zh-CN" sz="4000" i="1" dirty="0" smtClean="0">
              <a:solidFill>
                <a:schemeClr val="bg1"/>
              </a:solidFill>
            </a:endParaRPr>
          </a:p>
          <a:p>
            <a:pPr marL="514350" indent="-514350">
              <a:buNone/>
            </a:pPr>
            <a:r>
              <a:rPr lang="en-US" altLang="zh-CN" sz="4000" dirty="0" smtClean="0">
                <a:solidFill>
                  <a:schemeClr val="bg1"/>
                </a:solidFill>
              </a:rPr>
              <a:t>2.</a:t>
            </a:r>
            <a:r>
              <a:rPr lang="zh-CN" altLang="en-US" sz="4000" dirty="0" smtClean="0">
                <a:solidFill>
                  <a:schemeClr val="bg1"/>
                </a:solidFill>
              </a:rPr>
              <a:t>塔斯基：</a:t>
            </a:r>
            <a:endParaRPr lang="en-US" altLang="zh-CN" sz="4000" dirty="0" smtClean="0">
              <a:solidFill>
                <a:schemeClr val="bg1"/>
              </a:solidFill>
            </a:endParaRPr>
          </a:p>
          <a:p>
            <a:pPr marL="514350" indent="-514350">
              <a:buNone/>
            </a:pPr>
            <a:r>
              <a:rPr lang="en-US" altLang="zh-CN" sz="4000" i="1" dirty="0" smtClean="0">
                <a:solidFill>
                  <a:schemeClr val="bg1"/>
                </a:solidFill>
                <a:latin typeface="Times New Roman" pitchFamily="18" charset="0"/>
                <a:cs typeface="Times New Roman" pitchFamily="18" charset="0"/>
              </a:rPr>
              <a:t>Foundations of the Geometry of Solids</a:t>
            </a:r>
            <a:endParaRPr lang="en-US" altLang="zh-CN" sz="4000" dirty="0" smtClean="0">
              <a:solidFill>
                <a:schemeClr val="bg1"/>
              </a:solidFill>
            </a:endParaRPr>
          </a:p>
          <a:p>
            <a:pPr marL="514350" indent="-514350">
              <a:buNone/>
            </a:pPr>
            <a:r>
              <a:rPr lang="en-US" altLang="zh-CN" sz="4000" dirty="0" smtClean="0">
                <a:solidFill>
                  <a:schemeClr val="bg1"/>
                </a:solidFill>
              </a:rPr>
              <a:t>3.</a:t>
            </a:r>
            <a:r>
              <a:rPr lang="zh-CN" altLang="en-US" sz="4000" dirty="0" smtClean="0">
                <a:solidFill>
                  <a:schemeClr val="bg1"/>
                </a:solidFill>
              </a:rPr>
              <a:t>古德曼：</a:t>
            </a:r>
            <a:endParaRPr lang="en-US" altLang="zh-CN" sz="4000" dirty="0" smtClean="0">
              <a:solidFill>
                <a:schemeClr val="bg1"/>
              </a:solidFill>
            </a:endParaRPr>
          </a:p>
          <a:p>
            <a:pPr marL="514350" indent="-514350">
              <a:buNone/>
            </a:pPr>
            <a:r>
              <a:rPr lang="en-US" altLang="zh-CN" sz="4000" i="1" dirty="0" smtClean="0">
                <a:solidFill>
                  <a:schemeClr val="bg1"/>
                </a:solidFill>
                <a:latin typeface="Times New Roman" pitchFamily="18" charset="0"/>
                <a:ea typeface="Times New Roman"/>
                <a:cs typeface="Times New Roman" pitchFamily="18" charset="0"/>
              </a:rPr>
              <a:t>The Structure of Appearance</a:t>
            </a:r>
            <a:endParaRPr lang="zh-CN" altLang="en-US" sz="4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1.</a:t>
            </a:r>
            <a:r>
              <a:rPr lang="zh-CN" altLang="en-US" dirty="0" smtClean="0">
                <a:solidFill>
                  <a:schemeClr val="bg1"/>
                </a:solidFill>
              </a:rPr>
              <a:t>莱斯尼斯基</a:t>
            </a:r>
            <a:endParaRPr lang="zh-CN" altLang="en-US" dirty="0"/>
          </a:p>
        </p:txBody>
      </p:sp>
      <p:sp>
        <p:nvSpPr>
          <p:cNvPr id="3" name="内容占位符 2"/>
          <p:cNvSpPr>
            <a:spLocks noGrp="1"/>
          </p:cNvSpPr>
          <p:nvPr>
            <p:ph idx="1"/>
          </p:nvPr>
        </p:nvSpPr>
        <p:spPr/>
        <p:txBody>
          <a:bodyPr/>
          <a:lstStyle/>
          <a:p>
            <a:endParaRPr lang="zh-CN" altLang="en-US" dirty="0">
              <a:solidFill>
                <a:schemeClr val="bg1"/>
              </a:solidFill>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2.</a:t>
            </a:r>
            <a:r>
              <a:rPr lang="zh-CN" altLang="en-US" dirty="0" smtClean="0">
                <a:solidFill>
                  <a:schemeClr val="bg1"/>
                </a:solidFill>
              </a:rPr>
              <a:t>塔斯基</a:t>
            </a:r>
            <a:endParaRPr lang="zh-CN" altLang="en-US" dirty="0">
              <a:solidFill>
                <a:schemeClr val="bg1"/>
              </a:solidFill>
            </a:endParaRPr>
          </a:p>
        </p:txBody>
      </p:sp>
      <p:sp>
        <p:nvSpPr>
          <p:cNvPr id="3" name="内容占位符 2"/>
          <p:cNvSpPr>
            <a:spLocks noGrp="1"/>
          </p:cNvSpPr>
          <p:nvPr>
            <p:ph idx="1"/>
          </p:nvPr>
        </p:nvSpPr>
        <p:spPr/>
        <p:txBody>
          <a:bodyPr>
            <a:normAutofit lnSpcReduction="10000"/>
          </a:bodyPr>
          <a:lstStyle/>
          <a:p>
            <a:pPr marL="514350" indent="-514350" algn="just">
              <a:spcAft>
                <a:spcPts val="0"/>
              </a:spcAft>
              <a:buFont typeface="+mj-lt"/>
              <a:buAutoNum type="arabicPeriod"/>
            </a:pPr>
            <a:r>
              <a:rPr lang="zh-CN" altLang="en-US" kern="100" dirty="0" smtClean="0">
                <a:solidFill>
                  <a:schemeClr val="bg1"/>
                </a:solidFill>
                <a:latin typeface="Times New Roman"/>
              </a:rPr>
              <a:t>塔斯基以部分论的“部分关系（</a:t>
            </a:r>
            <a:r>
              <a:rPr lang="en-US" kern="100" dirty="0" smtClean="0">
                <a:solidFill>
                  <a:schemeClr val="bg1"/>
                </a:solidFill>
                <a:latin typeface="Times New Roman"/>
                <a:ea typeface="宋体"/>
              </a:rPr>
              <a:t>the relation of a part to whole</a:t>
            </a:r>
            <a:r>
              <a:rPr lang="zh-CN" altLang="en-US" kern="100" dirty="0" smtClean="0">
                <a:solidFill>
                  <a:schemeClr val="bg1"/>
                </a:solidFill>
                <a:latin typeface="Times New Roman"/>
              </a:rPr>
              <a:t>）”和 “球体”为初始概念定义出“点”和“两个点与第三个点距离相等”，</a:t>
            </a:r>
          </a:p>
          <a:p>
            <a:pPr marL="514350" indent="-514350" algn="just">
              <a:spcAft>
                <a:spcPts val="0"/>
              </a:spcAft>
              <a:buFont typeface="+mj-lt"/>
              <a:buAutoNum type="arabicPeriod"/>
            </a:pPr>
            <a:r>
              <a:rPr lang="zh-CN" altLang="en-US" kern="100" dirty="0" smtClean="0">
                <a:solidFill>
                  <a:schemeClr val="bg1"/>
                </a:solidFill>
                <a:latin typeface="Times New Roman"/>
              </a:rPr>
              <a:t>通过 “点”和“两个点与第三个点距离相等”的定义，把点素几何建立在立体几何的基础上。</a:t>
            </a:r>
            <a:r>
              <a:rPr lang="zh-CN" altLang="en-US" kern="100" dirty="0" smtClean="0">
                <a:solidFill>
                  <a:schemeClr val="bg1"/>
                </a:solidFill>
                <a:latin typeface="Times New Roman"/>
                <a:cs typeface="Times New Roman"/>
              </a:rPr>
              <a:t>（普遍认为，所有欧几里德几何的概念都可以通过“点”和“两个点与第三个点距离相等”来定义）</a:t>
            </a:r>
            <a:endParaRPr lang="zh-CN" altLang="en-US"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定义和公设</a:t>
            </a:r>
            <a:endParaRPr lang="zh-CN" altLang="en-US" dirty="0">
              <a:solidFill>
                <a:schemeClr val="bg1"/>
              </a:solidFill>
            </a:endParaRPr>
          </a:p>
        </p:txBody>
      </p:sp>
      <p:sp>
        <p:nvSpPr>
          <p:cNvPr id="3" name="内容占位符 2"/>
          <p:cNvSpPr>
            <a:spLocks noGrp="1"/>
          </p:cNvSpPr>
          <p:nvPr>
            <p:ph idx="1"/>
          </p:nvPr>
        </p:nvSpPr>
        <p:spPr/>
        <p:txBody>
          <a:bodyPr>
            <a:normAutofit fontScale="85000" lnSpcReduction="20000"/>
          </a:bodyPr>
          <a:lstStyle/>
          <a:p>
            <a:r>
              <a:rPr lang="zh-CN" altLang="en-US" dirty="0" smtClean="0">
                <a:solidFill>
                  <a:schemeClr val="bg1"/>
                </a:solidFill>
              </a:rPr>
              <a:t>定义：</a:t>
            </a:r>
            <a:endParaRPr lang="zh-CN" altLang="en-US" dirty="0" smtClean="0">
              <a:solidFill>
                <a:schemeClr val="bg1"/>
              </a:solidFill>
            </a:endParaRPr>
          </a:p>
          <a:p>
            <a:r>
              <a:rPr lang="zh-CN" altLang="en-US" dirty="0" smtClean="0">
                <a:solidFill>
                  <a:schemeClr val="bg1"/>
                </a:solidFill>
                <a:latin typeface="Times New Roman" pitchFamily="18" charset="0"/>
                <a:cs typeface="Times New Roman" pitchFamily="18" charset="0"/>
              </a:rPr>
              <a:t>个体</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是个体</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的真部分＝</a:t>
            </a: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是</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的部分并且</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不等于</a:t>
            </a:r>
            <a:r>
              <a:rPr lang="en-US" altLang="zh-CN" dirty="0" smtClean="0">
                <a:solidFill>
                  <a:schemeClr val="bg1"/>
                </a:solidFill>
                <a:latin typeface="Times New Roman" pitchFamily="18" charset="0"/>
                <a:cs typeface="Times New Roman" pitchFamily="18" charset="0"/>
              </a:rPr>
              <a:t>Y</a:t>
            </a:r>
          </a:p>
          <a:p>
            <a:r>
              <a:rPr lang="zh-CN" altLang="en-US" dirty="0" smtClean="0">
                <a:solidFill>
                  <a:schemeClr val="bg1"/>
                </a:solidFill>
                <a:latin typeface="Times New Roman" pitchFamily="18" charset="0"/>
                <a:cs typeface="Times New Roman" pitchFamily="18" charset="0"/>
              </a:rPr>
              <a:t>个体</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与个体</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不交＝</a:t>
            </a:r>
            <a:r>
              <a:rPr lang="zh-CN" altLang="en-US" dirty="0" smtClean="0">
                <a:solidFill>
                  <a:schemeClr val="bg1"/>
                </a:solidFill>
                <a:latin typeface="Times New Roman" pitchFamily="18" charset="0"/>
                <a:cs typeface="Times New Roman" pitchFamily="18" charset="0"/>
              </a:rPr>
              <a:t>：没有</a:t>
            </a:r>
            <a:r>
              <a:rPr lang="zh-CN" altLang="en-US" dirty="0" smtClean="0">
                <a:solidFill>
                  <a:schemeClr val="bg1"/>
                </a:solidFill>
                <a:latin typeface="Times New Roman" pitchFamily="18" charset="0"/>
                <a:cs typeface="Times New Roman" pitchFamily="18" charset="0"/>
              </a:rPr>
              <a:t>个体</a:t>
            </a:r>
            <a:r>
              <a:rPr lang="en-US" altLang="zh-CN" dirty="0" smtClean="0">
                <a:solidFill>
                  <a:schemeClr val="bg1"/>
                </a:solidFill>
                <a:latin typeface="Times New Roman" pitchFamily="18" charset="0"/>
                <a:cs typeface="Times New Roman" pitchFamily="18" charset="0"/>
              </a:rPr>
              <a:t>Z</a:t>
            </a:r>
            <a:r>
              <a:rPr lang="zh-CN" altLang="en-US" dirty="0" smtClean="0">
                <a:solidFill>
                  <a:schemeClr val="bg1"/>
                </a:solidFill>
                <a:latin typeface="Times New Roman" pitchFamily="18" charset="0"/>
                <a:cs typeface="Times New Roman" pitchFamily="18" charset="0"/>
              </a:rPr>
              <a:t>既是</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又是</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的部分</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个体</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是个体的类的和＝</a:t>
            </a:r>
            <a:r>
              <a:rPr lang="zh-CN" altLang="en-US" dirty="0" smtClean="0">
                <a:solidFill>
                  <a:schemeClr val="bg1"/>
                </a:solidFill>
                <a:latin typeface="Times New Roman" pitchFamily="18" charset="0"/>
                <a:cs typeface="Times New Roman" pitchFamily="18" charset="0"/>
                <a:sym typeface="Wingdings" pitchFamily="2" charset="2"/>
              </a:rPr>
              <a:t>：</a:t>
            </a:r>
            <a:endParaRPr lang="en-US" altLang="zh-CN" dirty="0" smtClean="0">
              <a:solidFill>
                <a:schemeClr val="bg1"/>
              </a:solidFill>
              <a:latin typeface="Times New Roman" pitchFamily="18" charset="0"/>
              <a:cs typeface="Times New Roman" pitchFamily="18" charset="0"/>
              <a:sym typeface="Wingdings" pitchFamily="2" charset="2"/>
            </a:endParaRPr>
          </a:p>
          <a:p>
            <a:pPr>
              <a:buNone/>
            </a:pPr>
            <a:r>
              <a:rPr lang="en-US" altLang="zh-CN" dirty="0" smtClean="0">
                <a:solidFill>
                  <a:schemeClr val="bg1"/>
                </a:solidFill>
                <a:latin typeface="Times New Roman" pitchFamily="18" charset="0"/>
                <a:cs typeface="Times New Roman" pitchFamily="18" charset="0"/>
                <a:sym typeface="Wingdings" pitchFamily="2" charset="2"/>
              </a:rPr>
              <a:t> </a:t>
            </a:r>
            <a:r>
              <a:rPr lang="zh-CN" altLang="en-US" dirty="0" smtClean="0">
                <a:solidFill>
                  <a:schemeClr val="bg1"/>
                </a:solidFill>
                <a:latin typeface="Times New Roman" pitchFamily="18" charset="0"/>
                <a:cs typeface="Times New Roman" pitchFamily="18" charset="0"/>
                <a:sym typeface="Wingdings" pitchFamily="2" charset="2"/>
              </a:rPr>
              <a:t>（</a:t>
            </a:r>
            <a:r>
              <a:rPr lang="en-US" altLang="zh-CN" dirty="0" smtClean="0">
                <a:solidFill>
                  <a:schemeClr val="bg1"/>
                </a:solidFill>
                <a:latin typeface="Times New Roman" pitchFamily="18" charset="0"/>
                <a:cs typeface="Times New Roman" pitchFamily="18" charset="0"/>
                <a:sym typeface="Wingdings" pitchFamily="2" charset="2"/>
              </a:rPr>
              <a:t>1</a:t>
            </a:r>
            <a:r>
              <a:rPr lang="zh-CN" altLang="en-US" dirty="0" smtClean="0">
                <a:solidFill>
                  <a:schemeClr val="bg1"/>
                </a:solidFill>
                <a:latin typeface="Times New Roman" pitchFamily="18" charset="0"/>
                <a:cs typeface="Times New Roman" pitchFamily="18" charset="0"/>
                <a:sym typeface="Wingdings" pitchFamily="2" charset="2"/>
              </a:rPr>
              <a:t>）</a:t>
            </a:r>
            <a:r>
              <a:rPr lang="zh-CN" altLang="en-US" dirty="0" smtClean="0">
                <a:solidFill>
                  <a:schemeClr val="bg1"/>
                </a:solidFill>
                <a:latin typeface="Times New Roman" pitchFamily="18" charset="0"/>
                <a:cs typeface="Times New Roman" pitchFamily="18" charset="0"/>
              </a:rPr>
              <a:t>所有类</a:t>
            </a:r>
            <a:r>
              <a:rPr lang="en-US" dirty="0" smtClean="0">
                <a:solidFill>
                  <a:schemeClr val="bg1"/>
                </a:solidFill>
                <a:sym typeface="LogicA"/>
              </a:rPr>
              <a:t></a:t>
            </a:r>
            <a:r>
              <a:rPr lang="zh-CN" altLang="en-US" dirty="0" smtClean="0">
                <a:solidFill>
                  <a:schemeClr val="bg1"/>
                </a:solidFill>
                <a:latin typeface="Times New Roman" pitchFamily="18" charset="0"/>
                <a:cs typeface="Times New Roman" pitchFamily="18" charset="0"/>
              </a:rPr>
              <a:t>的元素都是</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的部分</a:t>
            </a:r>
            <a:endParaRPr lang="en-US" altLang="zh-CN" dirty="0" smtClean="0">
              <a:solidFill>
                <a:schemeClr val="bg1"/>
              </a:solidFill>
              <a:latin typeface="Times New Roman" pitchFamily="18" charset="0"/>
              <a:cs typeface="Times New Roman" pitchFamily="18" charset="0"/>
            </a:endParaRPr>
          </a:p>
          <a:p>
            <a:pPr>
              <a:buNone/>
            </a:pPr>
            <a:r>
              <a:rPr lang="en-US" altLang="zh-CN" dirty="0" smtClean="0">
                <a:solidFill>
                  <a:schemeClr val="bg1"/>
                </a:solidFill>
                <a:latin typeface="Times New Roman" pitchFamily="18" charset="0"/>
                <a:cs typeface="Times New Roman" pitchFamily="18" charset="0"/>
              </a:rPr>
              <a:t> </a:t>
            </a: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2</a:t>
            </a:r>
            <a:r>
              <a:rPr lang="zh-CN" altLang="en-US" dirty="0" smtClean="0">
                <a:solidFill>
                  <a:schemeClr val="bg1"/>
                </a:solidFill>
                <a:latin typeface="Times New Roman" pitchFamily="18" charset="0"/>
                <a:cs typeface="Times New Roman" pitchFamily="18" charset="0"/>
              </a:rPr>
              <a:t>）没有</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的部分是与类</a:t>
            </a:r>
            <a:r>
              <a:rPr lang="en-US" dirty="0" smtClean="0">
                <a:solidFill>
                  <a:schemeClr val="bg1"/>
                </a:solidFill>
                <a:sym typeface="LogicA"/>
              </a:rPr>
              <a:t></a:t>
            </a:r>
            <a:r>
              <a:rPr lang="zh-CN" altLang="en-US" dirty="0" smtClean="0">
                <a:solidFill>
                  <a:schemeClr val="bg1"/>
                </a:solidFill>
                <a:latin typeface="Times New Roman" pitchFamily="18" charset="0"/>
                <a:cs typeface="Times New Roman" pitchFamily="18" charset="0"/>
              </a:rPr>
              <a:t>的所有元素都不交</a:t>
            </a:r>
            <a:r>
              <a:rPr lang="zh-CN" altLang="en-US" dirty="0" smtClean="0">
                <a:solidFill>
                  <a:schemeClr val="bg1"/>
                </a:solidFill>
                <a:latin typeface="Times New Roman" pitchFamily="18" charset="0"/>
                <a:cs typeface="Times New Roman" pitchFamily="18" charset="0"/>
              </a:rPr>
              <a:t>的</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rPr>
              <a:t>公设：</a:t>
            </a:r>
            <a:endParaRPr lang="en-US" altLang="zh-CN" dirty="0" smtClean="0">
              <a:solidFill>
                <a:schemeClr val="bg1"/>
              </a:solidFill>
            </a:endParaRPr>
          </a:p>
          <a:p>
            <a:r>
              <a:rPr lang="zh-CN" altLang="en-US" dirty="0" smtClean="0">
                <a:solidFill>
                  <a:schemeClr val="bg1"/>
                </a:solidFill>
              </a:rPr>
              <a:t>部分关系是传递的</a:t>
            </a:r>
            <a:endParaRPr lang="en-US" altLang="zh-CN" dirty="0" smtClean="0">
              <a:solidFill>
                <a:schemeClr val="bg1"/>
              </a:solidFill>
            </a:endParaRPr>
          </a:p>
          <a:p>
            <a:r>
              <a:rPr lang="zh-CN" altLang="en-US" dirty="0" smtClean="0">
                <a:solidFill>
                  <a:schemeClr val="bg1"/>
                </a:solidFill>
              </a:rPr>
              <a:t>非空的个体的类的和是唯一</a:t>
            </a:r>
            <a:r>
              <a:rPr lang="zh-CN" altLang="en-US" dirty="0" smtClean="0">
                <a:solidFill>
                  <a:schemeClr val="bg1"/>
                </a:solidFill>
              </a:rPr>
              <a:t>的</a:t>
            </a:r>
            <a:endParaRPr lang="en-US" altLang="zh-CN" dirty="0" smtClean="0">
              <a:solidFill>
                <a:schemeClr val="bg1"/>
              </a:solidFill>
              <a:latin typeface="Times New Roman" pitchFamily="18" charset="0"/>
              <a:cs typeface="Times New Roman" pitchFamily="18" charset="0"/>
            </a:endParaRPr>
          </a:p>
          <a:p>
            <a:endParaRPr lang="zh-CN" alt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目录</a:t>
            </a:r>
            <a:endParaRPr lang="zh-CN" altLang="en-US" dirty="0">
              <a:solidFill>
                <a:schemeClr val="bg1"/>
              </a:solidFill>
            </a:endParaRPr>
          </a:p>
        </p:txBody>
      </p:sp>
      <p:sp>
        <p:nvSpPr>
          <p:cNvPr id="3" name="内容占位符 2"/>
          <p:cNvSpPr>
            <a:spLocks noGrp="1"/>
          </p:cNvSpPr>
          <p:nvPr>
            <p:ph idx="1"/>
          </p:nvPr>
        </p:nvSpPr>
        <p:spPr/>
        <p:txBody>
          <a:bodyPr/>
          <a:lstStyle/>
          <a:p>
            <a:pPr marL="571500" indent="-571500">
              <a:buFont typeface="+mj-ea"/>
              <a:buAutoNum type="ea1JpnChsDbPeriod"/>
            </a:pPr>
            <a:r>
              <a:rPr lang="zh-CN" altLang="en-US" dirty="0" smtClean="0">
                <a:solidFill>
                  <a:schemeClr val="bg1"/>
                </a:solidFill>
              </a:rPr>
              <a:t>历史回顾</a:t>
            </a:r>
            <a:endParaRPr lang="en-US" altLang="zh-CN" dirty="0" smtClean="0">
              <a:solidFill>
                <a:schemeClr val="bg1"/>
              </a:solidFill>
            </a:endParaRPr>
          </a:p>
          <a:p>
            <a:pPr marL="571500" indent="-571500">
              <a:buFont typeface="+mj-ea"/>
              <a:buAutoNum type="ea1JpnChsDbPeriod"/>
            </a:pPr>
            <a:r>
              <a:rPr lang="zh-CN" altLang="en-US" dirty="0">
                <a:solidFill>
                  <a:schemeClr val="bg1"/>
                </a:solidFill>
              </a:rPr>
              <a:t>经典</a:t>
            </a:r>
            <a:r>
              <a:rPr lang="zh-CN" altLang="en-US" dirty="0" smtClean="0">
                <a:solidFill>
                  <a:schemeClr val="bg1"/>
                </a:solidFill>
              </a:rPr>
              <a:t>系统</a:t>
            </a:r>
            <a:endParaRPr lang="en-US" altLang="zh-CN" dirty="0" smtClean="0">
              <a:solidFill>
                <a:schemeClr val="bg1"/>
              </a:solidFill>
            </a:endParaRPr>
          </a:p>
          <a:p>
            <a:pPr marL="571500" indent="-571500">
              <a:buFont typeface="+mj-ea"/>
              <a:buAutoNum type="ea1JpnChsDbPeriod"/>
            </a:pPr>
            <a:r>
              <a:rPr lang="zh-CN" altLang="en-US" dirty="0" smtClean="0">
                <a:solidFill>
                  <a:schemeClr val="bg1"/>
                </a:solidFill>
              </a:rPr>
              <a:t>系统扩张</a:t>
            </a:r>
            <a:endParaRPr lang="en-US" altLang="zh-CN" dirty="0" smtClean="0">
              <a:solidFill>
                <a:schemeClr val="bg1"/>
              </a:solidFill>
            </a:endParaRPr>
          </a:p>
          <a:p>
            <a:pPr marL="571500" indent="-571500">
              <a:buFont typeface="+mj-ea"/>
              <a:buAutoNum type="ea1JpnChsDbPeriod"/>
            </a:pPr>
            <a:r>
              <a:rPr lang="zh-CN" altLang="en-US" dirty="0" smtClean="0">
                <a:solidFill>
                  <a:schemeClr val="bg1"/>
                </a:solidFill>
              </a:rPr>
              <a:t>主要争论</a:t>
            </a:r>
            <a:endParaRPr lang="zh-CN" altLang="en-US" dirty="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外切和内切</a:t>
            </a:r>
            <a:endParaRPr lang="zh-CN" altLang="en-US" dirty="0">
              <a:solidFill>
                <a:schemeClr val="bg1"/>
              </a:solidFill>
            </a:endParaRPr>
          </a:p>
        </p:txBody>
      </p:sp>
      <p:sp>
        <p:nvSpPr>
          <p:cNvPr id="3" name="内容占位符 2"/>
          <p:cNvSpPr>
            <a:spLocks noGrp="1"/>
          </p:cNvSpPr>
          <p:nvPr>
            <p:ph idx="1"/>
          </p:nvPr>
        </p:nvSpPr>
        <p:spPr/>
        <p:txBody>
          <a:bodyPr>
            <a:normAutofit fontScale="92500"/>
          </a:bodyPr>
          <a:lstStyle/>
          <a:p>
            <a:r>
              <a:rPr lang="zh-CN" altLang="en-US" dirty="0" smtClean="0">
                <a:solidFill>
                  <a:schemeClr val="bg1"/>
                </a:solidFill>
                <a:latin typeface="Times New Roman" pitchFamily="18" charset="0"/>
                <a:cs typeface="Times New Roman" pitchFamily="18" charset="0"/>
              </a:rPr>
              <a:t>球体</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外切于球体</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a:t>
            </a:r>
            <a:r>
              <a:rPr lang="zh-CN" altLang="en-US" dirty="0" smtClean="0">
                <a:solidFill>
                  <a:schemeClr val="bg1"/>
                </a:solidFill>
                <a:latin typeface="Times New Roman" pitchFamily="18" charset="0"/>
                <a:cs typeface="Times New Roman" pitchFamily="18" charset="0"/>
                <a:sym typeface="Wingdings" pitchFamily="2" charset="2"/>
              </a:rPr>
              <a:t>：</a:t>
            </a:r>
            <a:endParaRPr lang="en-US" altLang="zh-CN" dirty="0" smtClean="0">
              <a:solidFill>
                <a:schemeClr val="bg1"/>
              </a:solidFill>
              <a:latin typeface="Times New Roman" pitchFamily="18" charset="0"/>
              <a:cs typeface="Times New Roman" pitchFamily="18" charset="0"/>
              <a:sym typeface="Wingdings" pitchFamily="2" charset="2"/>
            </a:endParaRPr>
          </a:p>
          <a:p>
            <a:pPr>
              <a:buNone/>
            </a:pPr>
            <a:r>
              <a:rPr lang="zh-CN" altLang="en-US" dirty="0" smtClean="0">
                <a:solidFill>
                  <a:schemeClr val="bg1"/>
                </a:solidFill>
                <a:latin typeface="Times New Roman" pitchFamily="18" charset="0"/>
                <a:cs typeface="Times New Roman" pitchFamily="18" charset="0"/>
                <a:sym typeface="Wingdings" pitchFamily="2" charset="2"/>
              </a:rPr>
              <a:t>（</a:t>
            </a:r>
            <a:r>
              <a:rPr lang="en-US" altLang="zh-CN" dirty="0" smtClean="0">
                <a:solidFill>
                  <a:schemeClr val="bg1"/>
                </a:solidFill>
                <a:latin typeface="Times New Roman" pitchFamily="18" charset="0"/>
                <a:cs typeface="Times New Roman" pitchFamily="18" charset="0"/>
                <a:sym typeface="Wingdings" pitchFamily="2" charset="2"/>
              </a:rPr>
              <a:t>1</a:t>
            </a:r>
            <a:r>
              <a:rPr lang="zh-CN" altLang="en-US" dirty="0" smtClean="0">
                <a:solidFill>
                  <a:schemeClr val="bg1"/>
                </a:solidFill>
                <a:latin typeface="Times New Roman" pitchFamily="18" charset="0"/>
                <a:cs typeface="Times New Roman" pitchFamily="18" charset="0"/>
                <a:sym typeface="Wingdings" pitchFamily="2" charset="2"/>
              </a:rPr>
              <a:t>）球体</a:t>
            </a:r>
            <a:r>
              <a:rPr lang="en-US" altLang="zh-CN" dirty="0" smtClean="0">
                <a:solidFill>
                  <a:schemeClr val="bg1"/>
                </a:solidFill>
                <a:latin typeface="Times New Roman" pitchFamily="18" charset="0"/>
                <a:cs typeface="Times New Roman" pitchFamily="18" charset="0"/>
                <a:sym typeface="Wingdings" pitchFamily="2" charset="2"/>
              </a:rPr>
              <a:t>A</a:t>
            </a:r>
            <a:r>
              <a:rPr lang="zh-CN" altLang="en-US" dirty="0" smtClean="0">
                <a:solidFill>
                  <a:schemeClr val="bg1"/>
                </a:solidFill>
                <a:latin typeface="Times New Roman" pitchFamily="18" charset="0"/>
                <a:cs typeface="Times New Roman" pitchFamily="18" charset="0"/>
                <a:sym typeface="Wingdings" pitchFamily="2" charset="2"/>
              </a:rPr>
              <a:t>与球体</a:t>
            </a:r>
            <a:r>
              <a:rPr lang="en-US" altLang="zh-CN" dirty="0" smtClean="0">
                <a:solidFill>
                  <a:schemeClr val="bg1"/>
                </a:solidFill>
                <a:latin typeface="Times New Roman" pitchFamily="18" charset="0"/>
                <a:cs typeface="Times New Roman" pitchFamily="18" charset="0"/>
                <a:sym typeface="Wingdings" pitchFamily="2" charset="2"/>
              </a:rPr>
              <a:t>B</a:t>
            </a:r>
            <a:r>
              <a:rPr lang="zh-CN" altLang="en-US" dirty="0" smtClean="0">
                <a:solidFill>
                  <a:schemeClr val="bg1"/>
                </a:solidFill>
                <a:latin typeface="Times New Roman" pitchFamily="18" charset="0"/>
                <a:cs typeface="Times New Roman" pitchFamily="18" charset="0"/>
                <a:sym typeface="Wingdings" pitchFamily="2" charset="2"/>
              </a:rPr>
              <a:t>不交</a:t>
            </a:r>
            <a:endParaRPr lang="en-US" altLang="zh-CN" dirty="0" smtClean="0">
              <a:solidFill>
                <a:schemeClr val="bg1"/>
              </a:solidFill>
              <a:latin typeface="Times New Roman" pitchFamily="18" charset="0"/>
              <a:cs typeface="Times New Roman" pitchFamily="18" charset="0"/>
              <a:sym typeface="Wingdings" pitchFamily="2" charset="2"/>
            </a:endParaRPr>
          </a:p>
          <a:p>
            <a:pPr>
              <a:buNone/>
            </a:pPr>
            <a:r>
              <a:rPr lang="zh-CN" altLang="en-US" dirty="0" smtClean="0">
                <a:solidFill>
                  <a:schemeClr val="bg1"/>
                </a:solidFill>
                <a:latin typeface="Times New Roman" pitchFamily="18" charset="0"/>
                <a:cs typeface="Times New Roman" pitchFamily="18" charset="0"/>
                <a:sym typeface="Wingdings" pitchFamily="2" charset="2"/>
              </a:rPr>
              <a:t>（</a:t>
            </a:r>
            <a:r>
              <a:rPr lang="en-US" altLang="zh-CN" dirty="0" smtClean="0">
                <a:solidFill>
                  <a:schemeClr val="bg1"/>
                </a:solidFill>
                <a:latin typeface="Times New Roman" pitchFamily="18" charset="0"/>
                <a:cs typeface="Times New Roman" pitchFamily="18" charset="0"/>
                <a:sym typeface="Wingdings" pitchFamily="2" charset="2"/>
              </a:rPr>
              <a:t>2</a:t>
            </a:r>
            <a:r>
              <a:rPr lang="zh-CN" altLang="en-US" dirty="0" smtClean="0">
                <a:solidFill>
                  <a:schemeClr val="bg1"/>
                </a:solidFill>
                <a:latin typeface="Times New Roman" pitchFamily="18" charset="0"/>
                <a:cs typeface="Times New Roman" pitchFamily="18" charset="0"/>
                <a:sym typeface="Wingdings" pitchFamily="2" charset="2"/>
              </a:rPr>
              <a:t>）任给两个球体</a:t>
            </a:r>
            <a:r>
              <a:rPr lang="en-US" altLang="zh-CN" dirty="0" smtClean="0">
                <a:solidFill>
                  <a:schemeClr val="bg1"/>
                </a:solidFill>
                <a:latin typeface="Times New Roman" pitchFamily="18" charset="0"/>
                <a:cs typeface="Times New Roman" pitchFamily="18" charset="0"/>
                <a:sym typeface="Wingdings" pitchFamily="2" charset="2"/>
              </a:rPr>
              <a:t>X</a:t>
            </a:r>
            <a:r>
              <a:rPr lang="zh-CN" altLang="en-US" dirty="0" smtClean="0">
                <a:solidFill>
                  <a:schemeClr val="bg1"/>
                </a:solidFill>
                <a:latin typeface="Times New Roman" pitchFamily="18" charset="0"/>
                <a:cs typeface="Times New Roman" pitchFamily="18" charset="0"/>
                <a:sym typeface="Wingdings" pitchFamily="2" charset="2"/>
              </a:rPr>
              <a:t>和</a:t>
            </a:r>
            <a:r>
              <a:rPr lang="en-US" altLang="zh-CN" dirty="0" smtClean="0">
                <a:solidFill>
                  <a:schemeClr val="bg1"/>
                </a:solidFill>
                <a:latin typeface="Times New Roman" pitchFamily="18" charset="0"/>
                <a:cs typeface="Times New Roman" pitchFamily="18" charset="0"/>
                <a:sym typeface="Wingdings" pitchFamily="2" charset="2"/>
              </a:rPr>
              <a:t>Y</a:t>
            </a:r>
            <a:r>
              <a:rPr lang="zh-CN" altLang="en-US" dirty="0" smtClean="0">
                <a:solidFill>
                  <a:schemeClr val="bg1"/>
                </a:solidFill>
                <a:latin typeface="Times New Roman" pitchFamily="18" charset="0"/>
                <a:cs typeface="Times New Roman" pitchFamily="18" charset="0"/>
                <a:sym typeface="Wingdings" pitchFamily="2" charset="2"/>
              </a:rPr>
              <a:t>，</a:t>
            </a:r>
            <a:r>
              <a:rPr lang="en-US" altLang="zh-CN" dirty="0" smtClean="0">
                <a:solidFill>
                  <a:schemeClr val="bg1"/>
                </a:solidFill>
                <a:latin typeface="Times New Roman" pitchFamily="18" charset="0"/>
                <a:cs typeface="Times New Roman" pitchFamily="18" charset="0"/>
                <a:sym typeface="Wingdings" pitchFamily="2" charset="2"/>
              </a:rPr>
              <a:t>A</a:t>
            </a:r>
            <a:r>
              <a:rPr lang="zh-CN" altLang="en-US" dirty="0" smtClean="0">
                <a:solidFill>
                  <a:schemeClr val="bg1"/>
                </a:solidFill>
                <a:latin typeface="Times New Roman" pitchFamily="18" charset="0"/>
                <a:cs typeface="Times New Roman" pitchFamily="18" charset="0"/>
                <a:sym typeface="Wingdings" pitchFamily="2" charset="2"/>
              </a:rPr>
              <a:t>是</a:t>
            </a:r>
            <a:r>
              <a:rPr lang="en-US" altLang="zh-CN" dirty="0" smtClean="0">
                <a:solidFill>
                  <a:schemeClr val="bg1"/>
                </a:solidFill>
                <a:latin typeface="Times New Roman" pitchFamily="18" charset="0"/>
                <a:cs typeface="Times New Roman" pitchFamily="18" charset="0"/>
                <a:sym typeface="Wingdings" pitchFamily="2" charset="2"/>
              </a:rPr>
              <a:t>X</a:t>
            </a:r>
            <a:r>
              <a:rPr lang="zh-CN" altLang="en-US" dirty="0" smtClean="0">
                <a:solidFill>
                  <a:schemeClr val="bg1"/>
                </a:solidFill>
                <a:latin typeface="Times New Roman" pitchFamily="18" charset="0"/>
                <a:cs typeface="Times New Roman" pitchFamily="18" charset="0"/>
                <a:sym typeface="Wingdings" pitchFamily="2" charset="2"/>
              </a:rPr>
              <a:t>和</a:t>
            </a:r>
            <a:r>
              <a:rPr lang="en-US" altLang="zh-CN" dirty="0" smtClean="0">
                <a:solidFill>
                  <a:schemeClr val="bg1"/>
                </a:solidFill>
                <a:latin typeface="Times New Roman" pitchFamily="18" charset="0"/>
                <a:cs typeface="Times New Roman" pitchFamily="18" charset="0"/>
                <a:sym typeface="Wingdings" pitchFamily="2" charset="2"/>
              </a:rPr>
              <a:t>Y</a:t>
            </a:r>
            <a:r>
              <a:rPr lang="zh-CN" altLang="en-US" dirty="0" smtClean="0">
                <a:solidFill>
                  <a:schemeClr val="bg1"/>
                </a:solidFill>
                <a:latin typeface="Times New Roman" pitchFamily="18" charset="0"/>
                <a:cs typeface="Times New Roman" pitchFamily="18" charset="0"/>
                <a:sym typeface="Wingdings" pitchFamily="2" charset="2"/>
              </a:rPr>
              <a:t>的部分，</a:t>
            </a:r>
            <a:r>
              <a:rPr lang="en-US" altLang="zh-CN" dirty="0" smtClean="0">
                <a:solidFill>
                  <a:schemeClr val="bg1"/>
                </a:solidFill>
                <a:latin typeface="Times New Roman" pitchFamily="18" charset="0"/>
                <a:cs typeface="Times New Roman" pitchFamily="18" charset="0"/>
                <a:sym typeface="Wingdings" pitchFamily="2" charset="2"/>
              </a:rPr>
              <a:t>B</a:t>
            </a:r>
            <a:r>
              <a:rPr lang="zh-CN" altLang="en-US" dirty="0" smtClean="0">
                <a:solidFill>
                  <a:schemeClr val="bg1"/>
                </a:solidFill>
                <a:latin typeface="Times New Roman" pitchFamily="18" charset="0"/>
                <a:cs typeface="Times New Roman" pitchFamily="18" charset="0"/>
                <a:sym typeface="Wingdings" pitchFamily="2" charset="2"/>
              </a:rPr>
              <a:t>与</a:t>
            </a:r>
            <a:r>
              <a:rPr lang="en-US" altLang="zh-CN" dirty="0" smtClean="0">
                <a:solidFill>
                  <a:schemeClr val="bg1"/>
                </a:solidFill>
                <a:latin typeface="Times New Roman" pitchFamily="18" charset="0"/>
                <a:cs typeface="Times New Roman" pitchFamily="18" charset="0"/>
                <a:sym typeface="Wingdings" pitchFamily="2" charset="2"/>
              </a:rPr>
              <a:t>X</a:t>
            </a:r>
            <a:r>
              <a:rPr lang="zh-CN" altLang="en-US" dirty="0" smtClean="0">
                <a:solidFill>
                  <a:schemeClr val="bg1"/>
                </a:solidFill>
                <a:latin typeface="Times New Roman" pitchFamily="18" charset="0"/>
                <a:cs typeface="Times New Roman" pitchFamily="18" charset="0"/>
                <a:sym typeface="Wingdings" pitchFamily="2" charset="2"/>
              </a:rPr>
              <a:t>和</a:t>
            </a:r>
            <a:r>
              <a:rPr lang="en-US" altLang="zh-CN" dirty="0" smtClean="0">
                <a:solidFill>
                  <a:schemeClr val="bg1"/>
                </a:solidFill>
                <a:latin typeface="Times New Roman" pitchFamily="18" charset="0"/>
                <a:cs typeface="Times New Roman" pitchFamily="18" charset="0"/>
                <a:sym typeface="Wingdings" pitchFamily="2" charset="2"/>
              </a:rPr>
              <a:t>Y</a:t>
            </a:r>
            <a:r>
              <a:rPr lang="zh-CN" altLang="en-US" dirty="0" smtClean="0">
                <a:solidFill>
                  <a:schemeClr val="bg1"/>
                </a:solidFill>
                <a:latin typeface="Times New Roman" pitchFamily="18" charset="0"/>
                <a:cs typeface="Times New Roman" pitchFamily="18" charset="0"/>
                <a:sym typeface="Wingdings" pitchFamily="2" charset="2"/>
              </a:rPr>
              <a:t>不交，则至少一个是另一个的部分。</a:t>
            </a:r>
            <a:endParaRPr lang="en-US" altLang="zh-CN" dirty="0" smtClean="0">
              <a:solidFill>
                <a:schemeClr val="bg1"/>
              </a:solidFill>
              <a:latin typeface="Times New Roman" pitchFamily="18" charset="0"/>
              <a:cs typeface="Times New Roman" pitchFamily="18" charset="0"/>
              <a:sym typeface="Wingdings" pitchFamily="2" charset="2"/>
            </a:endParaRPr>
          </a:p>
          <a:p>
            <a:r>
              <a:rPr lang="zh-CN" altLang="en-US" dirty="0" smtClean="0">
                <a:solidFill>
                  <a:schemeClr val="bg1"/>
                </a:solidFill>
                <a:latin typeface="Times New Roman" pitchFamily="18" charset="0"/>
                <a:cs typeface="Times New Roman" pitchFamily="18" charset="0"/>
                <a:sym typeface="Wingdings" pitchFamily="2" charset="2"/>
              </a:rPr>
              <a:t>球体</a:t>
            </a:r>
            <a:r>
              <a:rPr lang="en-US" altLang="zh-CN" dirty="0" smtClean="0">
                <a:solidFill>
                  <a:schemeClr val="bg1"/>
                </a:solidFill>
                <a:latin typeface="Times New Roman" pitchFamily="18" charset="0"/>
                <a:cs typeface="Times New Roman" pitchFamily="18" charset="0"/>
                <a:sym typeface="Wingdings" pitchFamily="2" charset="2"/>
              </a:rPr>
              <a:t>A</a:t>
            </a:r>
            <a:r>
              <a:rPr lang="zh-CN" altLang="en-US" dirty="0" smtClean="0">
                <a:solidFill>
                  <a:schemeClr val="bg1"/>
                </a:solidFill>
                <a:latin typeface="Times New Roman" pitchFamily="18" charset="0"/>
                <a:cs typeface="Times New Roman" pitchFamily="18" charset="0"/>
                <a:sym typeface="Wingdings" pitchFamily="2" charset="2"/>
              </a:rPr>
              <a:t>内切于球体</a:t>
            </a:r>
            <a:r>
              <a:rPr lang="en-US" altLang="zh-CN" dirty="0" smtClean="0">
                <a:solidFill>
                  <a:schemeClr val="bg1"/>
                </a:solidFill>
                <a:latin typeface="Times New Roman" pitchFamily="18" charset="0"/>
                <a:cs typeface="Times New Roman" pitchFamily="18" charset="0"/>
                <a:sym typeface="Wingdings" pitchFamily="2" charset="2"/>
              </a:rPr>
              <a:t>B</a:t>
            </a:r>
            <a:r>
              <a:rPr lang="zh-CN" altLang="en-US" dirty="0" smtClean="0">
                <a:solidFill>
                  <a:schemeClr val="bg1"/>
                </a:solidFill>
                <a:latin typeface="Times New Roman" pitchFamily="18" charset="0"/>
                <a:cs typeface="Times New Roman" pitchFamily="18" charset="0"/>
                <a:sym typeface="Wingdings" pitchFamily="2" charset="2"/>
              </a:rPr>
              <a:t>＝：</a:t>
            </a:r>
            <a:endParaRPr lang="en-US" altLang="zh-CN" dirty="0" smtClean="0">
              <a:solidFill>
                <a:schemeClr val="bg1"/>
              </a:solidFill>
              <a:latin typeface="Times New Roman" pitchFamily="18" charset="0"/>
              <a:cs typeface="Times New Roman" pitchFamily="18" charset="0"/>
              <a:sym typeface="Wingdings" pitchFamily="2" charset="2"/>
            </a:endParaRPr>
          </a:p>
          <a:p>
            <a:pPr>
              <a:buNone/>
            </a:pPr>
            <a:r>
              <a:rPr lang="zh-CN" altLang="en-US" dirty="0" smtClean="0">
                <a:solidFill>
                  <a:schemeClr val="bg1"/>
                </a:solidFill>
                <a:latin typeface="Times New Roman" pitchFamily="18" charset="0"/>
                <a:cs typeface="Times New Roman" pitchFamily="18" charset="0"/>
                <a:sym typeface="Wingdings" pitchFamily="2" charset="2"/>
              </a:rPr>
              <a:t>（</a:t>
            </a:r>
            <a:r>
              <a:rPr lang="en-US" altLang="zh-CN" dirty="0" smtClean="0">
                <a:solidFill>
                  <a:schemeClr val="bg1"/>
                </a:solidFill>
                <a:latin typeface="Times New Roman" pitchFamily="18" charset="0"/>
                <a:cs typeface="Times New Roman" pitchFamily="18" charset="0"/>
                <a:sym typeface="Wingdings" pitchFamily="2" charset="2"/>
              </a:rPr>
              <a:t>1</a:t>
            </a:r>
            <a:r>
              <a:rPr lang="zh-CN" altLang="en-US" dirty="0" smtClean="0">
                <a:solidFill>
                  <a:schemeClr val="bg1"/>
                </a:solidFill>
                <a:latin typeface="Times New Roman" pitchFamily="18" charset="0"/>
                <a:cs typeface="Times New Roman" pitchFamily="18" charset="0"/>
                <a:sym typeface="Wingdings" pitchFamily="2" charset="2"/>
              </a:rPr>
              <a:t>）球体</a:t>
            </a:r>
            <a:r>
              <a:rPr lang="en-US" altLang="zh-CN" dirty="0" smtClean="0">
                <a:solidFill>
                  <a:schemeClr val="bg1"/>
                </a:solidFill>
                <a:latin typeface="Times New Roman" pitchFamily="18" charset="0"/>
                <a:cs typeface="Times New Roman" pitchFamily="18" charset="0"/>
                <a:sym typeface="Wingdings" pitchFamily="2" charset="2"/>
              </a:rPr>
              <a:t>A</a:t>
            </a:r>
            <a:r>
              <a:rPr lang="zh-CN" altLang="en-US" dirty="0" smtClean="0">
                <a:solidFill>
                  <a:schemeClr val="bg1"/>
                </a:solidFill>
                <a:latin typeface="Times New Roman" pitchFamily="18" charset="0"/>
                <a:cs typeface="Times New Roman" pitchFamily="18" charset="0"/>
                <a:sym typeface="Wingdings" pitchFamily="2" charset="2"/>
              </a:rPr>
              <a:t>是球体</a:t>
            </a:r>
            <a:r>
              <a:rPr lang="en-US" altLang="zh-CN" dirty="0" smtClean="0">
                <a:solidFill>
                  <a:schemeClr val="bg1"/>
                </a:solidFill>
                <a:latin typeface="Times New Roman" pitchFamily="18" charset="0"/>
                <a:cs typeface="Times New Roman" pitchFamily="18" charset="0"/>
                <a:sym typeface="Wingdings" pitchFamily="2" charset="2"/>
              </a:rPr>
              <a:t>B</a:t>
            </a:r>
            <a:r>
              <a:rPr lang="zh-CN" altLang="en-US" dirty="0" smtClean="0">
                <a:solidFill>
                  <a:schemeClr val="bg1"/>
                </a:solidFill>
                <a:latin typeface="Times New Roman" pitchFamily="18" charset="0"/>
                <a:cs typeface="Times New Roman" pitchFamily="18" charset="0"/>
                <a:sym typeface="Wingdings" pitchFamily="2" charset="2"/>
              </a:rPr>
              <a:t>的真部分</a:t>
            </a:r>
            <a:endParaRPr lang="en-US" altLang="zh-CN" dirty="0" smtClean="0">
              <a:solidFill>
                <a:schemeClr val="bg1"/>
              </a:solidFill>
              <a:latin typeface="Times New Roman" pitchFamily="18" charset="0"/>
              <a:cs typeface="Times New Roman" pitchFamily="18" charset="0"/>
              <a:sym typeface="Wingdings" pitchFamily="2" charset="2"/>
            </a:endParaRPr>
          </a:p>
          <a:p>
            <a:pPr>
              <a:buNone/>
            </a:pPr>
            <a:r>
              <a:rPr lang="zh-CN" altLang="en-US" dirty="0" smtClean="0">
                <a:solidFill>
                  <a:schemeClr val="bg1"/>
                </a:solidFill>
                <a:latin typeface="Times New Roman" pitchFamily="18" charset="0"/>
                <a:cs typeface="Times New Roman" pitchFamily="18" charset="0"/>
                <a:sym typeface="Wingdings" pitchFamily="2" charset="2"/>
              </a:rPr>
              <a:t>（</a:t>
            </a:r>
            <a:r>
              <a:rPr lang="en-US" altLang="zh-CN" dirty="0" smtClean="0">
                <a:solidFill>
                  <a:schemeClr val="bg1"/>
                </a:solidFill>
                <a:latin typeface="Times New Roman" pitchFamily="18" charset="0"/>
                <a:cs typeface="Times New Roman" pitchFamily="18" charset="0"/>
                <a:sym typeface="Wingdings" pitchFamily="2" charset="2"/>
              </a:rPr>
              <a:t>2</a:t>
            </a:r>
            <a:r>
              <a:rPr lang="zh-CN" altLang="en-US" dirty="0" smtClean="0">
                <a:solidFill>
                  <a:schemeClr val="bg1"/>
                </a:solidFill>
                <a:latin typeface="Times New Roman" pitchFamily="18" charset="0"/>
                <a:cs typeface="Times New Roman" pitchFamily="18" charset="0"/>
                <a:sym typeface="Wingdings" pitchFamily="2" charset="2"/>
              </a:rPr>
              <a:t>）任给两个球体</a:t>
            </a:r>
            <a:r>
              <a:rPr lang="en-US" altLang="zh-CN" dirty="0" smtClean="0">
                <a:solidFill>
                  <a:schemeClr val="bg1"/>
                </a:solidFill>
                <a:latin typeface="Times New Roman" pitchFamily="18" charset="0"/>
                <a:cs typeface="Times New Roman" pitchFamily="18" charset="0"/>
                <a:sym typeface="Wingdings" pitchFamily="2" charset="2"/>
              </a:rPr>
              <a:t>X</a:t>
            </a:r>
            <a:r>
              <a:rPr lang="zh-CN" altLang="en-US" dirty="0" smtClean="0">
                <a:solidFill>
                  <a:schemeClr val="bg1"/>
                </a:solidFill>
                <a:latin typeface="Times New Roman" pitchFamily="18" charset="0"/>
                <a:cs typeface="Times New Roman" pitchFamily="18" charset="0"/>
                <a:sym typeface="Wingdings" pitchFamily="2" charset="2"/>
              </a:rPr>
              <a:t>和</a:t>
            </a:r>
            <a:r>
              <a:rPr lang="en-US" altLang="zh-CN" dirty="0" smtClean="0">
                <a:solidFill>
                  <a:schemeClr val="bg1"/>
                </a:solidFill>
                <a:latin typeface="Times New Roman" pitchFamily="18" charset="0"/>
                <a:cs typeface="Times New Roman" pitchFamily="18" charset="0"/>
                <a:sym typeface="Wingdings" pitchFamily="2" charset="2"/>
              </a:rPr>
              <a:t>Y</a:t>
            </a:r>
            <a:r>
              <a:rPr lang="zh-CN" altLang="en-US" dirty="0" smtClean="0">
                <a:solidFill>
                  <a:schemeClr val="bg1"/>
                </a:solidFill>
                <a:latin typeface="Times New Roman" pitchFamily="18" charset="0"/>
                <a:cs typeface="Times New Roman" pitchFamily="18" charset="0"/>
                <a:sym typeface="Wingdings" pitchFamily="2" charset="2"/>
              </a:rPr>
              <a:t>，</a:t>
            </a:r>
            <a:r>
              <a:rPr lang="en-US" altLang="zh-CN" dirty="0" smtClean="0">
                <a:solidFill>
                  <a:schemeClr val="bg1"/>
                </a:solidFill>
                <a:latin typeface="Times New Roman" pitchFamily="18" charset="0"/>
                <a:cs typeface="Times New Roman" pitchFamily="18" charset="0"/>
                <a:sym typeface="Wingdings" pitchFamily="2" charset="2"/>
              </a:rPr>
              <a:t> A</a:t>
            </a:r>
            <a:r>
              <a:rPr lang="zh-CN" altLang="en-US" dirty="0" smtClean="0">
                <a:solidFill>
                  <a:schemeClr val="bg1"/>
                </a:solidFill>
                <a:latin typeface="Times New Roman" pitchFamily="18" charset="0"/>
                <a:cs typeface="Times New Roman" pitchFamily="18" charset="0"/>
                <a:sym typeface="Wingdings" pitchFamily="2" charset="2"/>
              </a:rPr>
              <a:t>是</a:t>
            </a:r>
            <a:r>
              <a:rPr lang="en-US" altLang="zh-CN" dirty="0" smtClean="0">
                <a:solidFill>
                  <a:schemeClr val="bg1"/>
                </a:solidFill>
                <a:latin typeface="Times New Roman" pitchFamily="18" charset="0"/>
                <a:cs typeface="Times New Roman" pitchFamily="18" charset="0"/>
                <a:sym typeface="Wingdings" pitchFamily="2" charset="2"/>
              </a:rPr>
              <a:t>X</a:t>
            </a:r>
            <a:r>
              <a:rPr lang="zh-CN" altLang="en-US" dirty="0" smtClean="0">
                <a:solidFill>
                  <a:schemeClr val="bg1"/>
                </a:solidFill>
                <a:latin typeface="Times New Roman" pitchFamily="18" charset="0"/>
                <a:cs typeface="Times New Roman" pitchFamily="18" charset="0"/>
                <a:sym typeface="Wingdings" pitchFamily="2" charset="2"/>
              </a:rPr>
              <a:t>和</a:t>
            </a:r>
            <a:r>
              <a:rPr lang="en-US" altLang="zh-CN" dirty="0" smtClean="0">
                <a:solidFill>
                  <a:schemeClr val="bg1"/>
                </a:solidFill>
                <a:latin typeface="Times New Roman" pitchFamily="18" charset="0"/>
                <a:cs typeface="Times New Roman" pitchFamily="18" charset="0"/>
                <a:sym typeface="Wingdings" pitchFamily="2" charset="2"/>
              </a:rPr>
              <a:t>Y</a:t>
            </a:r>
            <a:r>
              <a:rPr lang="zh-CN" altLang="en-US" dirty="0" smtClean="0">
                <a:solidFill>
                  <a:schemeClr val="bg1"/>
                </a:solidFill>
                <a:latin typeface="Times New Roman" pitchFamily="18" charset="0"/>
                <a:cs typeface="Times New Roman" pitchFamily="18" charset="0"/>
                <a:sym typeface="Wingdings" pitchFamily="2" charset="2"/>
              </a:rPr>
              <a:t>的部分，</a:t>
            </a:r>
            <a:r>
              <a:rPr lang="en-US" altLang="zh-CN" dirty="0" smtClean="0">
                <a:solidFill>
                  <a:schemeClr val="bg1"/>
                </a:solidFill>
                <a:latin typeface="Times New Roman" pitchFamily="18" charset="0"/>
                <a:cs typeface="Times New Roman" pitchFamily="18" charset="0"/>
                <a:sym typeface="Wingdings" pitchFamily="2" charset="2"/>
              </a:rPr>
              <a:t> X</a:t>
            </a:r>
            <a:r>
              <a:rPr lang="zh-CN" altLang="en-US" dirty="0" smtClean="0">
                <a:solidFill>
                  <a:schemeClr val="bg1"/>
                </a:solidFill>
                <a:latin typeface="Times New Roman" pitchFamily="18" charset="0"/>
                <a:cs typeface="Times New Roman" pitchFamily="18" charset="0"/>
                <a:sym typeface="Wingdings" pitchFamily="2" charset="2"/>
              </a:rPr>
              <a:t>和</a:t>
            </a:r>
            <a:r>
              <a:rPr lang="en-US" altLang="zh-CN" dirty="0" smtClean="0">
                <a:solidFill>
                  <a:schemeClr val="bg1"/>
                </a:solidFill>
                <a:latin typeface="Times New Roman" pitchFamily="18" charset="0"/>
                <a:cs typeface="Times New Roman" pitchFamily="18" charset="0"/>
                <a:sym typeface="Wingdings" pitchFamily="2" charset="2"/>
              </a:rPr>
              <a:t>Y</a:t>
            </a:r>
            <a:r>
              <a:rPr lang="zh-CN" altLang="en-US" dirty="0" smtClean="0">
                <a:solidFill>
                  <a:schemeClr val="bg1"/>
                </a:solidFill>
                <a:latin typeface="Times New Roman" pitchFamily="18" charset="0"/>
                <a:cs typeface="Times New Roman" pitchFamily="18" charset="0"/>
                <a:sym typeface="Wingdings" pitchFamily="2" charset="2"/>
              </a:rPr>
              <a:t>是</a:t>
            </a:r>
            <a:r>
              <a:rPr lang="en-US" altLang="zh-CN" dirty="0" smtClean="0">
                <a:solidFill>
                  <a:schemeClr val="bg1"/>
                </a:solidFill>
                <a:latin typeface="Times New Roman" pitchFamily="18" charset="0"/>
                <a:cs typeface="Times New Roman" pitchFamily="18" charset="0"/>
                <a:sym typeface="Wingdings" pitchFamily="2" charset="2"/>
              </a:rPr>
              <a:t>B</a:t>
            </a:r>
            <a:r>
              <a:rPr lang="zh-CN" altLang="en-US" dirty="0" smtClean="0">
                <a:solidFill>
                  <a:schemeClr val="bg1"/>
                </a:solidFill>
                <a:latin typeface="Times New Roman" pitchFamily="18" charset="0"/>
                <a:cs typeface="Times New Roman" pitchFamily="18" charset="0"/>
                <a:sym typeface="Wingdings" pitchFamily="2" charset="2"/>
              </a:rPr>
              <a:t>的部分，则至少一个是另一个的部分。</a:t>
            </a:r>
            <a:endParaRPr lang="en-US" altLang="zh-CN" dirty="0" smtClean="0">
              <a:solidFill>
                <a:schemeClr val="bg1"/>
              </a:solidFill>
              <a:latin typeface="Times New Roman" pitchFamily="18" charset="0"/>
              <a:cs typeface="Times New Roman" pitchFamily="18" charset="0"/>
              <a:sym typeface="Wingdings" pitchFamily="2" charset="2"/>
            </a:endParaRPr>
          </a:p>
          <a:p>
            <a:endParaRPr lang="zh-CN" altLang="en-US" dirty="0">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内直径而和外直径</a:t>
            </a:r>
            <a:endParaRPr lang="zh-CN" altLang="en-US" dirty="0">
              <a:solidFill>
                <a:schemeClr val="bg1"/>
              </a:solidFill>
            </a:endParaRPr>
          </a:p>
        </p:txBody>
      </p:sp>
      <p:sp>
        <p:nvSpPr>
          <p:cNvPr id="3" name="内容占位符 2"/>
          <p:cNvSpPr>
            <a:spLocks noGrp="1"/>
          </p:cNvSpPr>
          <p:nvPr>
            <p:ph idx="1"/>
          </p:nvPr>
        </p:nvSpPr>
        <p:spPr/>
        <p:txBody>
          <a:bodyPr/>
          <a:lstStyle/>
          <a:p>
            <a:r>
              <a:rPr lang="zh-CN" altLang="en-US" dirty="0" smtClean="0">
                <a:solidFill>
                  <a:schemeClr val="bg1"/>
                </a:solidFill>
                <a:latin typeface="Times New Roman" pitchFamily="18" charset="0"/>
                <a:cs typeface="Times New Roman" pitchFamily="18" charset="0"/>
              </a:rPr>
              <a:t>球体</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外在球体</a:t>
            </a:r>
            <a:r>
              <a:rPr lang="en-US" altLang="zh-CN" dirty="0" smtClean="0">
                <a:solidFill>
                  <a:schemeClr val="bg1"/>
                </a:solidFill>
                <a:latin typeface="Times New Roman" pitchFamily="18" charset="0"/>
                <a:cs typeface="Times New Roman" pitchFamily="18" charset="0"/>
              </a:rPr>
              <a:t>C</a:t>
            </a:r>
            <a:r>
              <a:rPr lang="zh-CN" altLang="en-US" dirty="0" smtClean="0">
                <a:solidFill>
                  <a:schemeClr val="bg1"/>
                </a:solidFill>
                <a:latin typeface="Times New Roman" pitchFamily="18" charset="0"/>
                <a:cs typeface="Times New Roman" pitchFamily="18" charset="0"/>
              </a:rPr>
              <a:t>的直径上＝：</a:t>
            </a:r>
            <a:endParaRPr lang="en-US" altLang="zh-CN" dirty="0" smtClean="0">
              <a:solidFill>
                <a:schemeClr val="bg1"/>
              </a:solidFill>
              <a:latin typeface="Times New Roman" pitchFamily="18" charset="0"/>
              <a:cs typeface="Times New Roman" pitchFamily="18" charset="0"/>
            </a:endParaRPr>
          </a:p>
          <a:p>
            <a:pPr>
              <a:buNone/>
            </a:pP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1</a:t>
            </a: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都外切于</a:t>
            </a:r>
            <a:r>
              <a:rPr lang="en-US" altLang="zh-CN" dirty="0" smtClean="0">
                <a:solidFill>
                  <a:schemeClr val="bg1"/>
                </a:solidFill>
                <a:latin typeface="Times New Roman" pitchFamily="18" charset="0"/>
                <a:cs typeface="Times New Roman" pitchFamily="18" charset="0"/>
              </a:rPr>
              <a:t>C</a:t>
            </a:r>
          </a:p>
          <a:p>
            <a:pPr>
              <a:buNone/>
            </a:pP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2</a:t>
            </a:r>
            <a:r>
              <a:rPr lang="zh-CN" altLang="en-US" dirty="0" smtClean="0">
                <a:solidFill>
                  <a:schemeClr val="bg1"/>
                </a:solidFill>
                <a:latin typeface="Times New Roman" pitchFamily="18" charset="0"/>
                <a:cs typeface="Times New Roman" pitchFamily="18" charset="0"/>
              </a:rPr>
              <a:t>）任给的两个与</a:t>
            </a:r>
            <a:r>
              <a:rPr lang="en-US" altLang="zh-CN" dirty="0" smtClean="0">
                <a:solidFill>
                  <a:schemeClr val="bg1"/>
                </a:solidFill>
                <a:latin typeface="Times New Roman" pitchFamily="18" charset="0"/>
                <a:cs typeface="Times New Roman" pitchFamily="18" charset="0"/>
              </a:rPr>
              <a:t>C</a:t>
            </a:r>
            <a:r>
              <a:rPr lang="zh-CN" altLang="en-US" dirty="0" smtClean="0">
                <a:solidFill>
                  <a:schemeClr val="bg1"/>
                </a:solidFill>
                <a:latin typeface="Times New Roman" pitchFamily="18" charset="0"/>
                <a:cs typeface="Times New Roman" pitchFamily="18" charset="0"/>
              </a:rPr>
              <a:t>不交的球体</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是</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的部分，</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是</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的部分，则</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不交。</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球体</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内在球体</a:t>
            </a:r>
            <a:r>
              <a:rPr lang="en-US" altLang="zh-CN" dirty="0" smtClean="0">
                <a:solidFill>
                  <a:schemeClr val="bg1"/>
                </a:solidFill>
                <a:latin typeface="Times New Roman" pitchFamily="18" charset="0"/>
                <a:cs typeface="Times New Roman" pitchFamily="18" charset="0"/>
              </a:rPr>
              <a:t>C</a:t>
            </a:r>
            <a:r>
              <a:rPr lang="zh-CN" altLang="en-US" dirty="0" smtClean="0">
                <a:solidFill>
                  <a:schemeClr val="bg1"/>
                </a:solidFill>
                <a:latin typeface="Times New Roman" pitchFamily="18" charset="0"/>
                <a:cs typeface="Times New Roman" pitchFamily="18" charset="0"/>
              </a:rPr>
              <a:t>的直径上＝：</a:t>
            </a:r>
            <a:endParaRPr lang="en-US" altLang="zh-CN" dirty="0" smtClean="0">
              <a:solidFill>
                <a:schemeClr val="bg1"/>
              </a:solidFill>
              <a:latin typeface="Times New Roman" pitchFamily="18" charset="0"/>
              <a:cs typeface="Times New Roman" pitchFamily="18" charset="0"/>
            </a:endParaRPr>
          </a:p>
          <a:p>
            <a:pPr>
              <a:buNone/>
            </a:pP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1</a:t>
            </a: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都内切于</a:t>
            </a:r>
            <a:r>
              <a:rPr lang="en-US" altLang="zh-CN" dirty="0" smtClean="0">
                <a:solidFill>
                  <a:schemeClr val="bg1"/>
                </a:solidFill>
                <a:latin typeface="Times New Roman" pitchFamily="18" charset="0"/>
                <a:cs typeface="Times New Roman" pitchFamily="18" charset="0"/>
              </a:rPr>
              <a:t>C</a:t>
            </a:r>
          </a:p>
          <a:p>
            <a:pPr>
              <a:buNone/>
            </a:pP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2</a:t>
            </a:r>
            <a:r>
              <a:rPr lang="zh-CN" altLang="en-US" dirty="0" smtClean="0">
                <a:solidFill>
                  <a:schemeClr val="bg1"/>
                </a:solidFill>
                <a:latin typeface="Times New Roman" pitchFamily="18" charset="0"/>
                <a:cs typeface="Times New Roman" pitchFamily="18" charset="0"/>
              </a:rPr>
              <a:t>）任给的两个与</a:t>
            </a:r>
            <a:r>
              <a:rPr lang="en-US" altLang="zh-CN" dirty="0" smtClean="0">
                <a:solidFill>
                  <a:schemeClr val="bg1"/>
                </a:solidFill>
                <a:latin typeface="Times New Roman" pitchFamily="18" charset="0"/>
                <a:cs typeface="Times New Roman" pitchFamily="18" charset="0"/>
              </a:rPr>
              <a:t>C</a:t>
            </a:r>
            <a:r>
              <a:rPr lang="zh-CN" altLang="en-US" dirty="0" smtClean="0">
                <a:solidFill>
                  <a:schemeClr val="bg1"/>
                </a:solidFill>
                <a:latin typeface="Times New Roman" pitchFamily="18" charset="0"/>
                <a:cs typeface="Times New Roman" pitchFamily="18" charset="0"/>
              </a:rPr>
              <a:t>不交的球体</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外切于</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外切于</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，则</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不交。</a:t>
            </a:r>
            <a:endParaRPr lang="en-US" altLang="zh-CN" dirty="0" smtClean="0">
              <a:solidFill>
                <a:schemeClr val="bg1"/>
              </a:solidFill>
              <a:latin typeface="Times New Roman" pitchFamily="18" charset="0"/>
              <a:cs typeface="Times New Roman" pitchFamily="18" charset="0"/>
            </a:endParaRPr>
          </a:p>
          <a:p>
            <a:endParaRPr lang="zh-CN" altLang="en-US" dirty="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同一圆心</a:t>
            </a:r>
            <a:endParaRPr lang="zh-CN" altLang="en-US" dirty="0">
              <a:solidFill>
                <a:schemeClr val="bg1"/>
              </a:solidFill>
            </a:endParaRPr>
          </a:p>
        </p:txBody>
      </p:sp>
      <p:sp>
        <p:nvSpPr>
          <p:cNvPr id="3" name="内容占位符 2"/>
          <p:cNvSpPr>
            <a:spLocks noGrp="1"/>
          </p:cNvSpPr>
          <p:nvPr>
            <p:ph idx="1"/>
          </p:nvPr>
        </p:nvSpPr>
        <p:spPr/>
        <p:txBody>
          <a:bodyPr>
            <a:normAutofit lnSpcReduction="10000"/>
          </a:bodyPr>
          <a:lstStyle/>
          <a:p>
            <a:r>
              <a:rPr lang="zh-CN" altLang="en-US" dirty="0" smtClean="0">
                <a:solidFill>
                  <a:schemeClr val="bg1"/>
                </a:solidFill>
                <a:latin typeface="Times New Roman" pitchFamily="18" charset="0"/>
                <a:cs typeface="Times New Roman" pitchFamily="18" charset="0"/>
              </a:rPr>
              <a:t>球体</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和球体</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同一圆心＝：</a:t>
            </a:r>
            <a:endParaRPr lang="en-US" altLang="zh-CN" dirty="0" smtClean="0">
              <a:solidFill>
                <a:schemeClr val="bg1"/>
              </a:solidFill>
              <a:latin typeface="Times New Roman" pitchFamily="18" charset="0"/>
              <a:cs typeface="Times New Roman" pitchFamily="18" charset="0"/>
            </a:endParaRPr>
          </a:p>
          <a:p>
            <a:pPr>
              <a:buNone/>
            </a:pPr>
            <a:r>
              <a:rPr lang="en-US" altLang="zh-CN" dirty="0" smtClean="0">
                <a:solidFill>
                  <a:schemeClr val="bg1"/>
                </a:solidFill>
                <a:latin typeface="Times New Roman" pitchFamily="18" charset="0"/>
                <a:cs typeface="Times New Roman" pitchFamily="18" charset="0"/>
              </a:rPr>
              <a:t>  </a:t>
            </a:r>
            <a:r>
              <a:rPr lang="zh-CN" altLang="en-US" dirty="0" smtClean="0">
                <a:solidFill>
                  <a:schemeClr val="bg1"/>
                </a:solidFill>
                <a:latin typeface="Times New Roman" pitchFamily="18" charset="0"/>
                <a:cs typeface="Times New Roman" pitchFamily="18" charset="0"/>
              </a:rPr>
              <a:t>满足下列条件之一：</a:t>
            </a:r>
            <a:endParaRPr lang="en-US" altLang="zh-CN" dirty="0" smtClean="0">
              <a:solidFill>
                <a:schemeClr val="bg1"/>
              </a:solidFill>
              <a:latin typeface="Times New Roman" pitchFamily="18" charset="0"/>
              <a:cs typeface="Times New Roman" pitchFamily="18" charset="0"/>
            </a:endParaRPr>
          </a:p>
          <a:p>
            <a:pPr>
              <a:buNone/>
            </a:pP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1</a:t>
            </a: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同一</a:t>
            </a:r>
            <a:endParaRPr lang="en-US" altLang="zh-CN" dirty="0" smtClean="0">
              <a:solidFill>
                <a:schemeClr val="bg1"/>
              </a:solidFill>
              <a:latin typeface="Times New Roman" pitchFamily="18" charset="0"/>
              <a:cs typeface="Times New Roman" pitchFamily="18" charset="0"/>
            </a:endParaRPr>
          </a:p>
          <a:p>
            <a:pPr>
              <a:buNone/>
            </a:pP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2</a:t>
            </a: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是</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的真部分，并且任给两个球体</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外在球体</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的直径上并且内切于</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，则</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内在球体</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的直径上</a:t>
            </a:r>
            <a:endParaRPr lang="en-US" altLang="zh-CN" dirty="0" smtClean="0">
              <a:solidFill>
                <a:schemeClr val="bg1"/>
              </a:solidFill>
              <a:latin typeface="Times New Roman" pitchFamily="18" charset="0"/>
              <a:cs typeface="Times New Roman" pitchFamily="18" charset="0"/>
            </a:endParaRPr>
          </a:p>
          <a:p>
            <a:pPr>
              <a:buNone/>
            </a:pP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3</a:t>
            </a: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是</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的真部分，并且任给两个球体</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外在球体</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的直径上并且内切于</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，则</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内在球体</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的直径上</a:t>
            </a:r>
            <a:endParaRPr lang="zh-CN" altLang="en-US"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kern="100" dirty="0" smtClean="0">
                <a:solidFill>
                  <a:schemeClr val="bg1"/>
                </a:solidFill>
                <a:latin typeface="Times New Roman"/>
              </a:rPr>
              <a:t>点和两个点与第三个点距离相等</a:t>
            </a:r>
            <a:endParaRPr lang="zh-CN" altLang="en-US" sz="4000" dirty="0"/>
          </a:p>
        </p:txBody>
      </p:sp>
      <p:sp>
        <p:nvSpPr>
          <p:cNvPr id="3" name="内容占位符 2"/>
          <p:cNvSpPr>
            <a:spLocks noGrp="1"/>
          </p:cNvSpPr>
          <p:nvPr>
            <p:ph idx="1"/>
          </p:nvPr>
        </p:nvSpPr>
        <p:spPr/>
        <p:txBody>
          <a:bodyPr/>
          <a:lstStyle/>
          <a:p>
            <a:r>
              <a:rPr lang="zh-CN" altLang="en-US" dirty="0" smtClean="0">
                <a:solidFill>
                  <a:schemeClr val="bg1"/>
                </a:solidFill>
                <a:latin typeface="Times New Roman" pitchFamily="18" charset="0"/>
                <a:cs typeface="Times New Roman" pitchFamily="18" charset="0"/>
              </a:rPr>
              <a:t>点＝：</a:t>
            </a:r>
            <a:endParaRPr lang="en-US" altLang="zh-CN" dirty="0" smtClean="0">
              <a:solidFill>
                <a:schemeClr val="bg1"/>
              </a:solidFill>
              <a:latin typeface="Times New Roman" pitchFamily="18" charset="0"/>
              <a:cs typeface="Times New Roman" pitchFamily="18" charset="0"/>
            </a:endParaRPr>
          </a:p>
          <a:p>
            <a:pPr>
              <a:buNone/>
            </a:pPr>
            <a:r>
              <a:rPr lang="en-US" altLang="zh-CN" dirty="0" smtClean="0">
                <a:solidFill>
                  <a:schemeClr val="bg1"/>
                </a:solidFill>
                <a:latin typeface="Times New Roman" pitchFamily="18" charset="0"/>
                <a:cs typeface="Times New Roman" pitchFamily="18" charset="0"/>
              </a:rPr>
              <a:t>    </a:t>
            </a:r>
            <a:r>
              <a:rPr lang="zh-CN" altLang="en-US" dirty="0" smtClean="0">
                <a:solidFill>
                  <a:schemeClr val="bg1"/>
                </a:solidFill>
                <a:latin typeface="Times New Roman" pitchFamily="18" charset="0"/>
                <a:cs typeface="Times New Roman" pitchFamily="18" charset="0"/>
              </a:rPr>
              <a:t>圆心同一的球体的类</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点</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和</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与点</a:t>
            </a:r>
            <a:r>
              <a:rPr lang="en-US" altLang="zh-CN" dirty="0" smtClean="0">
                <a:solidFill>
                  <a:schemeClr val="bg1"/>
                </a:solidFill>
                <a:latin typeface="Times New Roman" pitchFamily="18" charset="0"/>
                <a:cs typeface="Times New Roman" pitchFamily="18" charset="0"/>
              </a:rPr>
              <a:t>c</a:t>
            </a:r>
            <a:r>
              <a:rPr lang="zh-CN" altLang="en-US" dirty="0" smtClean="0">
                <a:solidFill>
                  <a:schemeClr val="bg1"/>
                </a:solidFill>
                <a:latin typeface="Times New Roman" pitchFamily="18" charset="0"/>
                <a:cs typeface="Times New Roman" pitchFamily="18" charset="0"/>
              </a:rPr>
              <a:t>距离相等＝：</a:t>
            </a:r>
            <a:endParaRPr lang="en-US" altLang="zh-CN" dirty="0" smtClean="0">
              <a:solidFill>
                <a:schemeClr val="bg1"/>
              </a:solidFill>
              <a:latin typeface="Times New Roman" pitchFamily="18" charset="0"/>
              <a:cs typeface="Times New Roman" pitchFamily="18" charset="0"/>
            </a:endParaRPr>
          </a:p>
          <a:p>
            <a:pPr>
              <a:buNone/>
            </a:pPr>
            <a:r>
              <a:rPr lang="en-US" altLang="zh-CN" dirty="0" smtClean="0">
                <a:solidFill>
                  <a:schemeClr val="bg1"/>
                </a:solidFill>
                <a:latin typeface="Times New Roman" pitchFamily="18" charset="0"/>
                <a:cs typeface="Times New Roman" pitchFamily="18" charset="0"/>
              </a:rPr>
              <a:t>   </a:t>
            </a:r>
            <a:r>
              <a:rPr lang="zh-CN" altLang="en-US" dirty="0" smtClean="0">
                <a:solidFill>
                  <a:schemeClr val="bg1"/>
                </a:solidFill>
                <a:latin typeface="Times New Roman" pitchFamily="18" charset="0"/>
                <a:cs typeface="Times New Roman" pitchFamily="18" charset="0"/>
              </a:rPr>
              <a:t>存在一个作为点</a:t>
            </a:r>
            <a:r>
              <a:rPr lang="en-US" altLang="zh-CN" dirty="0" smtClean="0">
                <a:solidFill>
                  <a:schemeClr val="bg1"/>
                </a:solidFill>
                <a:latin typeface="Times New Roman" pitchFamily="18" charset="0"/>
                <a:cs typeface="Times New Roman" pitchFamily="18" charset="0"/>
              </a:rPr>
              <a:t>c</a:t>
            </a:r>
            <a:r>
              <a:rPr lang="zh-CN" altLang="en-US" dirty="0" smtClean="0">
                <a:solidFill>
                  <a:schemeClr val="bg1"/>
                </a:solidFill>
                <a:latin typeface="Times New Roman" pitchFamily="18" charset="0"/>
                <a:cs typeface="Times New Roman" pitchFamily="18" charset="0"/>
              </a:rPr>
              <a:t>的元素的球体</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，并且</a:t>
            </a:r>
            <a:r>
              <a:rPr lang="en-US" altLang="zh-CN" dirty="0" smtClean="0">
                <a:solidFill>
                  <a:schemeClr val="bg1"/>
                </a:solidFill>
                <a:latin typeface="Times New Roman" pitchFamily="18" charset="0"/>
                <a:cs typeface="Times New Roman" pitchFamily="18" charset="0"/>
              </a:rPr>
              <a:t>	X</a:t>
            </a:r>
            <a:r>
              <a:rPr lang="zh-CN" altLang="en-US" dirty="0" smtClean="0">
                <a:solidFill>
                  <a:schemeClr val="bg1"/>
                </a:solidFill>
                <a:latin typeface="Times New Roman" pitchFamily="18" charset="0"/>
                <a:cs typeface="Times New Roman" pitchFamily="18" charset="0"/>
              </a:rPr>
              <a:t>满足以下条件：没有作为点</a:t>
            </a:r>
            <a:r>
              <a:rPr lang="en-US" altLang="zh-CN" dirty="0" smtClean="0">
                <a:solidFill>
                  <a:schemeClr val="bg1"/>
                </a:solidFill>
                <a:latin typeface="Times New Roman" pitchFamily="18" charset="0"/>
                <a:cs typeface="Times New Roman" pitchFamily="18" charset="0"/>
              </a:rPr>
              <a:t>a</a:t>
            </a:r>
            <a:r>
              <a:rPr lang="zh-CN" altLang="en-US" dirty="0" smtClean="0">
                <a:solidFill>
                  <a:schemeClr val="bg1"/>
                </a:solidFill>
                <a:latin typeface="Times New Roman" pitchFamily="18" charset="0"/>
                <a:cs typeface="Times New Roman" pitchFamily="18" charset="0"/>
              </a:rPr>
              <a:t>或点</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的元素的球体</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是</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的部分或与</a:t>
            </a:r>
            <a:r>
              <a:rPr lang="en-US" altLang="zh-CN" dirty="0" smtClean="0">
                <a:solidFill>
                  <a:schemeClr val="bg1"/>
                </a:solidFill>
                <a:latin typeface="Times New Roman" pitchFamily="18" charset="0"/>
                <a:cs typeface="Times New Roman" pitchFamily="18" charset="0"/>
              </a:rPr>
              <a:t>X</a:t>
            </a:r>
            <a:r>
              <a:rPr lang="zh-CN" altLang="en-US" dirty="0" smtClean="0">
                <a:solidFill>
                  <a:schemeClr val="bg1"/>
                </a:solidFill>
                <a:latin typeface="Times New Roman" pitchFamily="18" charset="0"/>
                <a:cs typeface="Times New Roman" pitchFamily="18" charset="0"/>
              </a:rPr>
              <a:t>不交。</a:t>
            </a:r>
            <a:endParaRPr lang="en-US" altLang="zh-CN" dirty="0" smtClean="0">
              <a:solidFill>
                <a:schemeClr val="bg1"/>
              </a:solidFill>
              <a:latin typeface="Times New Roman" pitchFamily="18" charset="0"/>
              <a:cs typeface="Times New Roman" pitchFamily="18" charset="0"/>
            </a:endParaRPr>
          </a:p>
          <a:p>
            <a:pPr>
              <a:buNone/>
            </a:pP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3.</a:t>
            </a:r>
            <a:r>
              <a:rPr lang="zh-CN" altLang="en-US" dirty="0" smtClean="0">
                <a:solidFill>
                  <a:schemeClr val="bg1"/>
                </a:solidFill>
              </a:rPr>
              <a:t>古德曼</a:t>
            </a:r>
            <a:endParaRPr lang="zh-CN" altLang="en-US" dirty="0"/>
          </a:p>
        </p:txBody>
      </p:sp>
      <p:sp>
        <p:nvSpPr>
          <p:cNvPr id="3" name="内容占位符 2"/>
          <p:cNvSpPr>
            <a:spLocks noGrp="1"/>
          </p:cNvSpPr>
          <p:nvPr>
            <p:ph idx="1"/>
          </p:nvPr>
        </p:nvSpPr>
        <p:spPr/>
        <p:txBody>
          <a:bodyPr>
            <a:normAutofit fontScale="85000" lnSpcReduction="10000"/>
          </a:bodyPr>
          <a:lstStyle/>
          <a:p>
            <a:pPr marL="514350" indent="-514350" algn="just">
              <a:spcAft>
                <a:spcPts val="0"/>
              </a:spcAft>
              <a:buNone/>
            </a:pPr>
            <a:r>
              <a:rPr lang="zh-CN" altLang="en-US" kern="100" dirty="0" smtClean="0">
                <a:solidFill>
                  <a:schemeClr val="bg1"/>
                </a:solidFill>
                <a:latin typeface="Times New Roman"/>
              </a:rPr>
              <a:t>个体与类的区分：</a:t>
            </a:r>
            <a:endParaRPr lang="en-US" altLang="zh-CN" kern="100" dirty="0" smtClean="0">
              <a:solidFill>
                <a:schemeClr val="bg1"/>
              </a:solidFill>
              <a:latin typeface="Times New Roman"/>
            </a:endParaRPr>
          </a:p>
          <a:p>
            <a:pPr marL="514350" indent="-514350" algn="just">
              <a:spcAft>
                <a:spcPts val="0"/>
              </a:spcAft>
              <a:buFont typeface="+mj-lt"/>
              <a:buAutoNum type="arabicPeriod"/>
            </a:pPr>
            <a:r>
              <a:rPr lang="zh-CN" altLang="en-US" kern="100" dirty="0" smtClean="0">
                <a:solidFill>
                  <a:schemeClr val="bg1"/>
                </a:solidFill>
                <a:latin typeface="Times New Roman"/>
              </a:rPr>
              <a:t>如果认为一个分段（</a:t>
            </a:r>
            <a:r>
              <a:rPr lang="en-US" kern="100" dirty="0" smtClean="0">
                <a:solidFill>
                  <a:schemeClr val="bg1"/>
                </a:solidFill>
                <a:latin typeface="Times New Roman"/>
                <a:ea typeface="宋体"/>
              </a:rPr>
              <a:t>segment</a:t>
            </a:r>
            <a:r>
              <a:rPr lang="zh-CN" altLang="en-US" kern="100" dirty="0" smtClean="0">
                <a:solidFill>
                  <a:schemeClr val="bg1"/>
                </a:solidFill>
                <a:latin typeface="Times New Roman"/>
              </a:rPr>
              <a:t>）是一个整体或个体，那么并不提示进一步的划分将得到什么。</a:t>
            </a:r>
          </a:p>
          <a:p>
            <a:pPr marL="514350" indent="-514350">
              <a:buFont typeface="+mj-lt"/>
              <a:buAutoNum type="arabicPeriod"/>
            </a:pPr>
            <a:r>
              <a:rPr lang="zh-CN" altLang="en-US" kern="100" dirty="0" smtClean="0">
                <a:solidFill>
                  <a:schemeClr val="bg1"/>
                </a:solidFill>
                <a:latin typeface="Times New Roman"/>
                <a:cs typeface="Times New Roman"/>
              </a:rPr>
              <a:t>如果认为一个分段是一个类，那么这意味着可以进行进一步的划分，由此我们可以得到子类和成员（</a:t>
            </a:r>
            <a:r>
              <a:rPr lang="en-US" kern="100" dirty="0" smtClean="0">
                <a:solidFill>
                  <a:schemeClr val="bg1"/>
                </a:solidFill>
                <a:latin typeface="Times New Roman"/>
                <a:ea typeface="宋体"/>
              </a:rPr>
              <a:t>member</a:t>
            </a:r>
            <a:r>
              <a:rPr lang="zh-CN" altLang="en-US" kern="100" dirty="0" smtClean="0">
                <a:solidFill>
                  <a:schemeClr val="bg1"/>
                </a:solidFill>
                <a:latin typeface="Times New Roman"/>
                <a:cs typeface="Times New Roman"/>
              </a:rPr>
              <a:t>）。</a:t>
            </a:r>
            <a:endParaRPr lang="en-US" altLang="zh-CN" kern="100" dirty="0" smtClean="0">
              <a:solidFill>
                <a:schemeClr val="bg1"/>
              </a:solidFill>
              <a:latin typeface="Times New Roman"/>
            </a:endParaRPr>
          </a:p>
          <a:p>
            <a:pPr algn="just">
              <a:spcAft>
                <a:spcPts val="0"/>
              </a:spcAft>
              <a:buNone/>
            </a:pPr>
            <a:r>
              <a:rPr lang="zh-CN" altLang="en-US" kern="100" dirty="0" smtClean="0">
                <a:solidFill>
                  <a:schemeClr val="bg1"/>
                </a:solidFill>
                <a:latin typeface="Times New Roman"/>
              </a:rPr>
              <a:t>传统逻辑处理分段之间的关系的两种方式：</a:t>
            </a:r>
          </a:p>
          <a:p>
            <a:pPr algn="just">
              <a:spcAft>
                <a:spcPts val="0"/>
              </a:spcAft>
              <a:buNone/>
            </a:pPr>
            <a:r>
              <a:rPr lang="zh-CN" altLang="en-US" kern="100" dirty="0" smtClean="0">
                <a:solidFill>
                  <a:schemeClr val="bg1"/>
                </a:solidFill>
                <a:latin typeface="Times New Roman"/>
              </a:rPr>
              <a:t>（</a:t>
            </a:r>
            <a:r>
              <a:rPr lang="en-US" kern="100" dirty="0" smtClean="0">
                <a:solidFill>
                  <a:schemeClr val="bg1"/>
                </a:solidFill>
                <a:latin typeface="Times New Roman"/>
                <a:ea typeface="宋体"/>
              </a:rPr>
              <a:t>1</a:t>
            </a:r>
            <a:r>
              <a:rPr lang="zh-CN" altLang="en-US" kern="100" dirty="0" smtClean="0">
                <a:solidFill>
                  <a:schemeClr val="bg1"/>
                </a:solidFill>
                <a:latin typeface="Times New Roman"/>
              </a:rPr>
              <a:t>）同一和不同</a:t>
            </a:r>
            <a:endParaRPr lang="en-US" altLang="zh-CN" kern="100" dirty="0" smtClean="0">
              <a:solidFill>
                <a:schemeClr val="bg1"/>
              </a:solidFill>
              <a:latin typeface="Times New Roman"/>
            </a:endParaRPr>
          </a:p>
          <a:p>
            <a:pPr algn="just">
              <a:spcAft>
                <a:spcPts val="0"/>
              </a:spcAft>
              <a:buNone/>
            </a:pPr>
            <a:r>
              <a:rPr lang="zh-CN" altLang="en-US" kern="100" dirty="0" smtClean="0">
                <a:solidFill>
                  <a:schemeClr val="bg1"/>
                </a:solidFill>
                <a:latin typeface="Times New Roman"/>
              </a:rPr>
              <a:t>（</a:t>
            </a:r>
            <a:r>
              <a:rPr lang="en-US" kern="100" dirty="0" smtClean="0">
                <a:solidFill>
                  <a:schemeClr val="bg1"/>
                </a:solidFill>
                <a:latin typeface="Times New Roman"/>
                <a:ea typeface="宋体"/>
              </a:rPr>
              <a:t>2</a:t>
            </a:r>
            <a:r>
              <a:rPr lang="zh-CN" altLang="en-US" kern="100" dirty="0" smtClean="0">
                <a:solidFill>
                  <a:schemeClr val="bg1"/>
                </a:solidFill>
                <a:latin typeface="Times New Roman"/>
              </a:rPr>
              <a:t>）包含和属于</a:t>
            </a:r>
            <a:endParaRPr lang="en-US" altLang="zh-CN" kern="100" dirty="0" smtClean="0">
              <a:solidFill>
                <a:schemeClr val="bg1"/>
              </a:solidFill>
              <a:latin typeface="Times New Roman"/>
            </a:endParaRPr>
          </a:p>
          <a:p>
            <a:pPr algn="just">
              <a:spcAft>
                <a:spcPts val="0"/>
              </a:spcAft>
              <a:buNone/>
            </a:pPr>
            <a:r>
              <a:rPr lang="zh-CN" altLang="en-US" kern="100" dirty="0" smtClean="0">
                <a:solidFill>
                  <a:schemeClr val="bg1"/>
                </a:solidFill>
                <a:latin typeface="Times New Roman"/>
              </a:rPr>
              <a:t>在此基础上可以加入整体</a:t>
            </a:r>
            <a:r>
              <a:rPr lang="en-US" altLang="zh-CN" kern="100" dirty="0" smtClean="0">
                <a:solidFill>
                  <a:schemeClr val="bg1"/>
                </a:solidFill>
                <a:latin typeface="Times New Roman"/>
              </a:rPr>
              <a:t>—</a:t>
            </a:r>
            <a:r>
              <a:rPr lang="zh-CN" altLang="en-US" kern="100" dirty="0" smtClean="0">
                <a:solidFill>
                  <a:schemeClr val="bg1"/>
                </a:solidFill>
                <a:latin typeface="Times New Roman"/>
              </a:rPr>
              <a:t>部分关系</a:t>
            </a:r>
            <a:endParaRPr lang="en-US" altLang="zh-CN" kern="100" dirty="0" smtClean="0">
              <a:solidFill>
                <a:schemeClr val="bg1"/>
              </a:solidFill>
              <a:latin typeface="Times New Roman"/>
            </a:endParaRPr>
          </a:p>
          <a:p>
            <a:pPr marL="514350" indent="-514350">
              <a:buNone/>
            </a:pPr>
            <a:endParaRPr lang="en-US" altLang="zh-CN" kern="100" dirty="0" smtClean="0">
              <a:solidFill>
                <a:schemeClr val="bg1"/>
              </a:solidFill>
              <a:latin typeface="Times New Roman"/>
            </a:endParaRPr>
          </a:p>
          <a:p>
            <a:pPr marL="514350" indent="-514350">
              <a:buNone/>
            </a:pPr>
            <a:endParaRPr lang="en-US" altLang="zh-CN" kern="100" dirty="0" smtClean="0">
              <a:solidFill>
                <a:schemeClr val="bg1"/>
              </a:solidFill>
              <a:latin typeface="Times New Roman"/>
            </a:endParaRPr>
          </a:p>
          <a:p>
            <a:pPr marL="514350" indent="-514350">
              <a:buNone/>
            </a:pPr>
            <a:endParaRPr lang="en-US" altLang="zh-CN" kern="100" dirty="0" smtClean="0">
              <a:solidFill>
                <a:schemeClr val="bg1"/>
              </a:solidFill>
              <a:latin typeface="Times New Roman"/>
            </a:endParaRPr>
          </a:p>
          <a:p>
            <a:pPr marL="514350" indent="-514350">
              <a:buNone/>
            </a:pPr>
            <a:endParaRPr lang="zh-CN" altLang="en-US"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normAutofit lnSpcReduction="10000"/>
          </a:bodyPr>
          <a:lstStyle/>
          <a:p>
            <a:pPr algn="just">
              <a:spcAft>
                <a:spcPts val="0"/>
              </a:spcAft>
            </a:pPr>
            <a:r>
              <a:rPr lang="zh-CN" altLang="en-US" kern="100" dirty="0" smtClean="0">
                <a:solidFill>
                  <a:schemeClr val="bg1"/>
                </a:solidFill>
                <a:latin typeface="Times New Roman"/>
              </a:rPr>
              <a:t>例如，窗子的类和房子的类的关系，</a:t>
            </a:r>
          </a:p>
          <a:p>
            <a:pPr marL="514350" indent="-514350" algn="just">
              <a:spcAft>
                <a:spcPts val="0"/>
              </a:spcAft>
              <a:buFont typeface="+mj-lt"/>
              <a:buAutoNum type="arabicPeriod"/>
            </a:pPr>
            <a:r>
              <a:rPr lang="zh-CN" altLang="en-US" kern="100" dirty="0" smtClean="0">
                <a:solidFill>
                  <a:schemeClr val="bg1"/>
                </a:solidFill>
                <a:latin typeface="Times New Roman"/>
              </a:rPr>
              <a:t>既非一个类的成员是另一个类的成员</a:t>
            </a:r>
            <a:endParaRPr lang="en-US" altLang="zh-CN" kern="100" dirty="0" smtClean="0">
              <a:solidFill>
                <a:schemeClr val="bg1"/>
              </a:solidFill>
              <a:latin typeface="Times New Roman"/>
            </a:endParaRPr>
          </a:p>
          <a:p>
            <a:pPr marL="514350" indent="-514350" algn="just">
              <a:spcAft>
                <a:spcPts val="0"/>
              </a:spcAft>
              <a:buFont typeface="+mj-lt"/>
              <a:buAutoNum type="arabicPeriod"/>
            </a:pPr>
            <a:r>
              <a:rPr lang="zh-CN" altLang="en-US" kern="100" dirty="0" smtClean="0">
                <a:solidFill>
                  <a:schemeClr val="bg1"/>
                </a:solidFill>
                <a:latin typeface="Times New Roman"/>
              </a:rPr>
              <a:t>又非从一个概念中分离出的片段等于从另一个概念中分离的片段</a:t>
            </a:r>
          </a:p>
          <a:p>
            <a:pPr marL="514350" indent="-514350" algn="just">
              <a:spcAft>
                <a:spcPts val="0"/>
              </a:spcAft>
              <a:buFont typeface="+mj-lt"/>
              <a:buAutoNum type="arabicPeriod"/>
            </a:pPr>
            <a:r>
              <a:rPr lang="zh-CN" altLang="en-US" kern="100" dirty="0" smtClean="0">
                <a:solidFill>
                  <a:schemeClr val="bg1"/>
                </a:solidFill>
                <a:latin typeface="Times New Roman"/>
              </a:rPr>
              <a:t>但是两个类之间的确定的关系在于每个窗子都是房子的一部分</a:t>
            </a:r>
          </a:p>
          <a:p>
            <a:pPr algn="just">
              <a:spcAft>
                <a:spcPts val="0"/>
              </a:spcAft>
              <a:buNone/>
            </a:pPr>
            <a:r>
              <a:rPr lang="zh-CN" altLang="en-US" kern="100" dirty="0" smtClean="0">
                <a:solidFill>
                  <a:schemeClr val="bg1"/>
                </a:solidFill>
                <a:latin typeface="Times New Roman"/>
              </a:rPr>
              <a:t>（当然，这个问题可以在物理学的原子层面得到解决，但这完全超出了逻辑的范围，进入经验科学的领域。）</a:t>
            </a:r>
          </a:p>
          <a:p>
            <a:endParaRPr lang="zh-CN"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个体演算的形式系统</a:t>
            </a:r>
            <a:endParaRPr lang="zh-CN" altLang="en-US" dirty="0">
              <a:solidFill>
                <a:schemeClr val="bg1"/>
              </a:solidFill>
            </a:endParaRPr>
          </a:p>
        </p:txBody>
      </p:sp>
      <p:sp>
        <p:nvSpPr>
          <p:cNvPr id="3" name="内容占位符 2"/>
          <p:cNvSpPr>
            <a:spLocks noGrp="1"/>
          </p:cNvSpPr>
          <p:nvPr>
            <p:ph idx="1"/>
          </p:nvPr>
        </p:nvSpPr>
        <p:spPr/>
        <p:txBody>
          <a:bodyPr>
            <a:normAutofit fontScale="85000" lnSpcReduction="20000"/>
          </a:bodyPr>
          <a:lstStyle/>
          <a:p>
            <a:pPr algn="just">
              <a:spcAft>
                <a:spcPts val="0"/>
              </a:spcAft>
            </a:pPr>
            <a:r>
              <a:rPr lang="zh-CN" altLang="en-US" kern="100" dirty="0" smtClean="0">
                <a:solidFill>
                  <a:schemeClr val="bg1"/>
                </a:solidFill>
                <a:latin typeface="Times New Roman"/>
              </a:rPr>
              <a:t>在一阶逻辑的基础上，引入一个作为初始符号的二元关系</a:t>
            </a:r>
            <a:r>
              <a:rPr lang="en-US" kern="100" dirty="0" smtClean="0">
                <a:solidFill>
                  <a:schemeClr val="bg1"/>
                </a:solidFill>
                <a:latin typeface="Times New Roman"/>
                <a:ea typeface="宋体"/>
              </a:rPr>
              <a:t>D</a:t>
            </a:r>
            <a:r>
              <a:rPr lang="zh-CN" altLang="en-US" kern="100" dirty="0" smtClean="0">
                <a:solidFill>
                  <a:schemeClr val="bg1"/>
                </a:solidFill>
                <a:latin typeface="Times New Roman"/>
              </a:rPr>
              <a:t>，</a:t>
            </a:r>
            <a:r>
              <a:rPr lang="en-US" kern="100" dirty="0" err="1" smtClean="0">
                <a:solidFill>
                  <a:schemeClr val="bg1"/>
                </a:solidFill>
                <a:latin typeface="Times New Roman"/>
                <a:ea typeface="宋体"/>
              </a:rPr>
              <a:t>Dxy</a:t>
            </a:r>
            <a:r>
              <a:rPr lang="zh-CN" altLang="en-US" kern="100" dirty="0" smtClean="0">
                <a:solidFill>
                  <a:schemeClr val="bg1"/>
                </a:solidFill>
                <a:latin typeface="Times New Roman"/>
                <a:cs typeface="Times New Roman"/>
              </a:rPr>
              <a:t>表示最为自变元的两个个体没有共同部分，即它们是分离的（</a:t>
            </a:r>
            <a:r>
              <a:rPr lang="en-US" kern="100" dirty="0" smtClean="0">
                <a:solidFill>
                  <a:schemeClr val="bg1"/>
                </a:solidFill>
                <a:latin typeface="Times New Roman"/>
                <a:ea typeface="宋体"/>
              </a:rPr>
              <a:t>discrete</a:t>
            </a:r>
            <a:r>
              <a:rPr lang="zh-CN" altLang="en-US" kern="100" dirty="0" smtClean="0">
                <a:solidFill>
                  <a:schemeClr val="bg1"/>
                </a:solidFill>
                <a:latin typeface="Times New Roman"/>
                <a:cs typeface="Times New Roman"/>
              </a:rPr>
              <a:t>）</a:t>
            </a:r>
            <a:endParaRPr lang="en-US" altLang="zh-CN" kern="100" dirty="0" smtClean="0">
              <a:solidFill>
                <a:schemeClr val="bg1"/>
              </a:solidFill>
              <a:latin typeface="Times New Roman"/>
              <a:cs typeface="Times New Roman"/>
            </a:endParaRPr>
          </a:p>
          <a:p>
            <a:r>
              <a:rPr lang="zh-CN" altLang="en-US" kern="100" dirty="0" smtClean="0">
                <a:solidFill>
                  <a:schemeClr val="bg1"/>
                </a:solidFill>
                <a:latin typeface="Times New Roman"/>
                <a:cs typeface="Times New Roman"/>
              </a:rPr>
              <a:t>其他概念：</a:t>
            </a:r>
            <a:endParaRPr lang="en-US" altLang="zh-CN" kern="100" dirty="0" smtClean="0">
              <a:solidFill>
                <a:schemeClr val="bg1"/>
              </a:solidFill>
              <a:latin typeface="Times New Roman"/>
              <a:cs typeface="Times New Roman"/>
            </a:endParaRPr>
          </a:p>
          <a:p>
            <a:pPr algn="just">
              <a:spcAft>
                <a:spcPts val="0"/>
              </a:spcAft>
              <a:buNone/>
            </a:pPr>
            <a:r>
              <a:rPr lang="zh-CN" altLang="en-US" kern="100" dirty="0" smtClean="0">
                <a:solidFill>
                  <a:schemeClr val="bg1"/>
                </a:solidFill>
                <a:latin typeface="Times New Roman"/>
              </a:rPr>
              <a:t>（</a:t>
            </a:r>
            <a:r>
              <a:rPr lang="en-US" kern="100" dirty="0" smtClean="0">
                <a:solidFill>
                  <a:schemeClr val="bg1"/>
                </a:solidFill>
                <a:latin typeface="Times New Roman"/>
                <a:ea typeface="宋体"/>
              </a:rPr>
              <a:t>1</a:t>
            </a:r>
            <a:r>
              <a:rPr lang="zh-CN" altLang="en-US" kern="100" dirty="0" smtClean="0">
                <a:solidFill>
                  <a:schemeClr val="bg1"/>
                </a:solidFill>
                <a:latin typeface="Times New Roman"/>
              </a:rPr>
              <a:t>）</a:t>
            </a:r>
            <a:r>
              <a:rPr lang="en-US" kern="100" dirty="0" err="1" smtClean="0">
                <a:solidFill>
                  <a:schemeClr val="bg1"/>
                </a:solidFill>
                <a:latin typeface="Times New Roman"/>
                <a:ea typeface="宋体"/>
              </a:rPr>
              <a:t>xPy</a:t>
            </a:r>
            <a:r>
              <a:rPr lang="en-US" kern="100" dirty="0" smtClean="0">
                <a:solidFill>
                  <a:schemeClr val="bg1"/>
                </a:solidFill>
                <a:latin typeface="Times New Roman"/>
                <a:ea typeface="宋体"/>
              </a:rPr>
              <a:t> </a:t>
            </a:r>
            <a:r>
              <a:rPr lang="zh-CN" altLang="en-US" kern="100" dirty="0" smtClean="0">
                <a:solidFill>
                  <a:schemeClr val="bg1"/>
                </a:solidFill>
                <a:latin typeface="Times New Roman"/>
              </a:rPr>
              <a:t>＝ </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z(</a:t>
            </a:r>
            <a:r>
              <a:rPr lang="en-US" kern="100" dirty="0" err="1" smtClean="0">
                <a:solidFill>
                  <a:schemeClr val="bg1"/>
                </a:solidFill>
                <a:latin typeface="Times New Roman"/>
                <a:ea typeface="宋体"/>
              </a:rPr>
              <a:t>zDy</a:t>
            </a:r>
            <a:r>
              <a:rPr lang="en-US" dirty="0" smtClean="0">
                <a:solidFill>
                  <a:schemeClr val="bg1"/>
                </a:solidFill>
                <a:sym typeface="LogicA"/>
              </a:rPr>
              <a:t></a:t>
            </a:r>
            <a:r>
              <a:rPr lang="en-US" kern="100" dirty="0" smtClean="0">
                <a:solidFill>
                  <a:schemeClr val="bg1"/>
                </a:solidFill>
                <a:latin typeface="Times New Roman"/>
                <a:ea typeface="宋体"/>
              </a:rPr>
              <a:t> </a:t>
            </a:r>
            <a:r>
              <a:rPr lang="en-US" kern="100" dirty="0" err="1" smtClean="0">
                <a:solidFill>
                  <a:schemeClr val="bg1"/>
                </a:solidFill>
                <a:latin typeface="Times New Roman"/>
                <a:ea typeface="宋体"/>
              </a:rPr>
              <a:t>zDx</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pPr algn="just">
              <a:spcAft>
                <a:spcPts val="0"/>
              </a:spcAft>
              <a:buNone/>
            </a:pPr>
            <a:r>
              <a:rPr lang="en-US" kern="100" dirty="0" smtClean="0">
                <a:solidFill>
                  <a:schemeClr val="bg1"/>
                </a:solidFill>
                <a:latin typeface="Times New Roman"/>
                <a:ea typeface="宋体"/>
              </a:rPr>
              <a:t>    x</a:t>
            </a:r>
            <a:r>
              <a:rPr lang="zh-CN" altLang="en-US" kern="100" dirty="0" smtClean="0">
                <a:solidFill>
                  <a:schemeClr val="bg1"/>
                </a:solidFill>
                <a:latin typeface="Times New Roman"/>
              </a:rPr>
              <a:t>是</a:t>
            </a:r>
            <a:r>
              <a:rPr lang="en-US" kern="100" dirty="0" smtClean="0">
                <a:solidFill>
                  <a:schemeClr val="bg1"/>
                </a:solidFill>
                <a:latin typeface="Times New Roman"/>
                <a:ea typeface="宋体"/>
              </a:rPr>
              <a:t>y</a:t>
            </a:r>
            <a:r>
              <a:rPr lang="zh-CN" altLang="en-US" kern="100" dirty="0" smtClean="0">
                <a:solidFill>
                  <a:schemeClr val="bg1"/>
                </a:solidFill>
                <a:latin typeface="Times New Roman"/>
              </a:rPr>
              <a:t>的部分，即任何与</a:t>
            </a:r>
            <a:r>
              <a:rPr lang="en-US" kern="100" dirty="0" smtClean="0">
                <a:solidFill>
                  <a:schemeClr val="bg1"/>
                </a:solidFill>
                <a:latin typeface="Times New Roman"/>
                <a:ea typeface="宋体"/>
              </a:rPr>
              <a:t>y</a:t>
            </a:r>
            <a:r>
              <a:rPr lang="zh-CN" altLang="en-US" kern="100" dirty="0" smtClean="0">
                <a:solidFill>
                  <a:schemeClr val="bg1"/>
                </a:solidFill>
                <a:latin typeface="Times New Roman"/>
              </a:rPr>
              <a:t>分离的东西也与</a:t>
            </a:r>
            <a:r>
              <a:rPr lang="en-US" kern="100" dirty="0" smtClean="0">
                <a:solidFill>
                  <a:schemeClr val="bg1"/>
                </a:solidFill>
                <a:latin typeface="Times New Roman"/>
                <a:ea typeface="宋体"/>
              </a:rPr>
              <a:t>x</a:t>
            </a:r>
            <a:r>
              <a:rPr lang="zh-CN" altLang="en-US" kern="100" dirty="0" smtClean="0">
                <a:solidFill>
                  <a:schemeClr val="bg1"/>
                </a:solidFill>
                <a:latin typeface="Times New Roman"/>
              </a:rPr>
              <a:t>分离</a:t>
            </a:r>
          </a:p>
          <a:p>
            <a:pPr algn="just">
              <a:spcAft>
                <a:spcPts val="0"/>
              </a:spcAft>
              <a:buNone/>
            </a:pPr>
            <a:r>
              <a:rPr lang="zh-CN" altLang="en-US" kern="100" dirty="0" smtClean="0">
                <a:solidFill>
                  <a:schemeClr val="bg1"/>
                </a:solidFill>
                <a:latin typeface="Times New Roman"/>
              </a:rPr>
              <a:t>（</a:t>
            </a:r>
            <a:r>
              <a:rPr lang="en-US" kern="100" dirty="0" smtClean="0">
                <a:solidFill>
                  <a:schemeClr val="bg1"/>
                </a:solidFill>
                <a:latin typeface="Times New Roman"/>
                <a:ea typeface="宋体"/>
              </a:rPr>
              <a:t>2</a:t>
            </a:r>
            <a:r>
              <a:rPr lang="zh-CN" altLang="en-US" kern="100" dirty="0" smtClean="0">
                <a:solidFill>
                  <a:schemeClr val="bg1"/>
                </a:solidFill>
                <a:latin typeface="Times New Roman"/>
              </a:rPr>
              <a:t>）</a:t>
            </a:r>
            <a:r>
              <a:rPr lang="en-US" kern="100" dirty="0" err="1" smtClean="0">
                <a:solidFill>
                  <a:schemeClr val="bg1"/>
                </a:solidFill>
                <a:latin typeface="Times New Roman"/>
                <a:ea typeface="宋体"/>
              </a:rPr>
              <a:t>xPPy</a:t>
            </a:r>
            <a:r>
              <a:rPr lang="en-US" kern="100" dirty="0" smtClean="0">
                <a:solidFill>
                  <a:schemeClr val="bg1"/>
                </a:solidFill>
                <a:latin typeface="Times New Roman"/>
                <a:ea typeface="宋体"/>
              </a:rPr>
              <a:t> </a:t>
            </a:r>
            <a:r>
              <a:rPr lang="zh-CN" altLang="en-US" kern="100" dirty="0" smtClean="0">
                <a:solidFill>
                  <a:schemeClr val="bg1"/>
                </a:solidFill>
                <a:latin typeface="Times New Roman"/>
              </a:rPr>
              <a:t>＝</a:t>
            </a:r>
            <a:r>
              <a:rPr lang="en-US" kern="100" dirty="0" smtClean="0">
                <a:solidFill>
                  <a:schemeClr val="bg1"/>
                </a:solidFill>
                <a:latin typeface="Times New Roman"/>
                <a:ea typeface="宋体"/>
              </a:rPr>
              <a:t> </a:t>
            </a:r>
            <a:r>
              <a:rPr lang="en-US" kern="100" dirty="0" err="1" smtClean="0">
                <a:solidFill>
                  <a:schemeClr val="bg1"/>
                </a:solidFill>
                <a:latin typeface="Times New Roman"/>
                <a:ea typeface="宋体"/>
              </a:rPr>
              <a:t>xPy</a:t>
            </a:r>
            <a:r>
              <a:rPr lang="zh-CN" altLang="en-US" kern="100" dirty="0" smtClean="0">
                <a:solidFill>
                  <a:schemeClr val="bg1"/>
                </a:solidFill>
                <a:latin typeface="Times New Roman"/>
              </a:rPr>
              <a:t>∧</a:t>
            </a:r>
            <a:r>
              <a:rPr lang="en-US" dirty="0" smtClean="0">
                <a:solidFill>
                  <a:schemeClr val="bg1"/>
                </a:solidFill>
                <a:sym typeface="LogicA"/>
              </a:rPr>
              <a:t></a:t>
            </a:r>
            <a:r>
              <a:rPr lang="en-US" kern="100" dirty="0" smtClean="0">
                <a:solidFill>
                  <a:schemeClr val="bg1"/>
                </a:solidFill>
                <a:latin typeface="Times New Roman"/>
                <a:ea typeface="宋体"/>
              </a:rPr>
              <a:t>x=y</a:t>
            </a:r>
            <a:endParaRPr lang="zh-CN" altLang="en-US" kern="100" dirty="0" smtClean="0">
              <a:solidFill>
                <a:schemeClr val="bg1"/>
              </a:solidFill>
              <a:latin typeface="Times New Roman"/>
            </a:endParaRPr>
          </a:p>
          <a:p>
            <a:pPr algn="just">
              <a:spcAft>
                <a:spcPts val="0"/>
              </a:spcAft>
              <a:buNone/>
            </a:pPr>
            <a:r>
              <a:rPr lang="zh-CN" altLang="en-US" kern="100" dirty="0" smtClean="0">
                <a:solidFill>
                  <a:schemeClr val="bg1"/>
                </a:solidFill>
                <a:latin typeface="Times New Roman"/>
              </a:rPr>
              <a:t>   真部分（</a:t>
            </a:r>
            <a:r>
              <a:rPr lang="en-US" kern="100" dirty="0" smtClean="0">
                <a:solidFill>
                  <a:schemeClr val="bg1"/>
                </a:solidFill>
                <a:latin typeface="Times New Roman"/>
                <a:ea typeface="宋体"/>
              </a:rPr>
              <a:t>proper part</a:t>
            </a:r>
            <a:r>
              <a:rPr lang="zh-CN" altLang="en-US" kern="100" dirty="0" smtClean="0">
                <a:solidFill>
                  <a:schemeClr val="bg1"/>
                </a:solidFill>
                <a:latin typeface="Times New Roman"/>
              </a:rPr>
              <a:t>）</a:t>
            </a:r>
          </a:p>
          <a:p>
            <a:pPr algn="just">
              <a:spcAft>
                <a:spcPts val="0"/>
              </a:spcAft>
              <a:buNone/>
            </a:pPr>
            <a:r>
              <a:rPr lang="zh-CN" altLang="en-US" kern="100" dirty="0" smtClean="0">
                <a:solidFill>
                  <a:schemeClr val="bg1"/>
                </a:solidFill>
                <a:latin typeface="Times New Roman"/>
              </a:rPr>
              <a:t>（</a:t>
            </a:r>
            <a:r>
              <a:rPr lang="en-US" kern="100" dirty="0" smtClean="0">
                <a:solidFill>
                  <a:schemeClr val="bg1"/>
                </a:solidFill>
                <a:latin typeface="Times New Roman"/>
                <a:ea typeface="宋体"/>
              </a:rPr>
              <a:t>3</a:t>
            </a:r>
            <a:r>
              <a:rPr lang="zh-CN" altLang="en-US" kern="100" dirty="0" smtClean="0">
                <a:solidFill>
                  <a:schemeClr val="bg1"/>
                </a:solidFill>
                <a:latin typeface="Times New Roman"/>
              </a:rPr>
              <a:t>）</a:t>
            </a:r>
            <a:r>
              <a:rPr lang="en-US" kern="100" dirty="0" err="1" smtClean="0">
                <a:solidFill>
                  <a:schemeClr val="bg1"/>
                </a:solidFill>
                <a:latin typeface="Times New Roman"/>
                <a:ea typeface="宋体"/>
              </a:rPr>
              <a:t>xOy</a:t>
            </a:r>
            <a:r>
              <a:rPr lang="en-US" kern="100" dirty="0" smtClean="0">
                <a:solidFill>
                  <a:schemeClr val="bg1"/>
                </a:solidFill>
                <a:latin typeface="Times New Roman"/>
                <a:ea typeface="宋体"/>
              </a:rPr>
              <a:t> </a:t>
            </a:r>
            <a:r>
              <a:rPr lang="zh-CN" altLang="en-US" kern="100" dirty="0" smtClean="0">
                <a:solidFill>
                  <a:schemeClr val="bg1"/>
                </a:solidFill>
                <a:latin typeface="Times New Roman"/>
              </a:rPr>
              <a:t>＝ </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z(</a:t>
            </a:r>
            <a:r>
              <a:rPr lang="en-US" kern="100" dirty="0" err="1" smtClean="0">
                <a:solidFill>
                  <a:schemeClr val="bg1"/>
                </a:solidFill>
                <a:latin typeface="Times New Roman"/>
                <a:ea typeface="宋体"/>
              </a:rPr>
              <a:t>zPx</a:t>
            </a:r>
            <a:r>
              <a:rPr lang="zh-CN" altLang="en-US" kern="100" dirty="0" smtClean="0">
                <a:solidFill>
                  <a:schemeClr val="bg1"/>
                </a:solidFill>
                <a:latin typeface="Times New Roman"/>
              </a:rPr>
              <a:t>∧</a:t>
            </a:r>
            <a:r>
              <a:rPr lang="en-US" kern="100" dirty="0" err="1" smtClean="0">
                <a:solidFill>
                  <a:schemeClr val="bg1"/>
                </a:solidFill>
                <a:latin typeface="Times New Roman"/>
                <a:ea typeface="宋体"/>
              </a:rPr>
              <a:t>zPy</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pPr algn="just">
              <a:spcAft>
                <a:spcPts val="0"/>
              </a:spcAft>
              <a:buNone/>
            </a:pPr>
            <a:r>
              <a:rPr lang="en-US" kern="100" dirty="0" smtClean="0">
                <a:solidFill>
                  <a:schemeClr val="bg1"/>
                </a:solidFill>
                <a:latin typeface="Times New Roman"/>
                <a:ea typeface="宋体"/>
              </a:rPr>
              <a:t>   x</a:t>
            </a:r>
            <a:r>
              <a:rPr lang="zh-CN" altLang="en-US" kern="100" dirty="0" smtClean="0">
                <a:solidFill>
                  <a:schemeClr val="bg1"/>
                </a:solidFill>
                <a:latin typeface="Times New Roman"/>
              </a:rPr>
              <a:t>和</a:t>
            </a:r>
            <a:r>
              <a:rPr lang="en-US" kern="100" dirty="0" smtClean="0">
                <a:solidFill>
                  <a:schemeClr val="bg1"/>
                </a:solidFill>
                <a:latin typeface="Times New Roman"/>
                <a:ea typeface="宋体"/>
              </a:rPr>
              <a:t>y</a:t>
            </a:r>
            <a:r>
              <a:rPr lang="zh-CN" altLang="en-US" kern="100" dirty="0" smtClean="0">
                <a:solidFill>
                  <a:schemeClr val="bg1"/>
                </a:solidFill>
                <a:latin typeface="Times New Roman"/>
              </a:rPr>
              <a:t>重叠（</a:t>
            </a:r>
            <a:r>
              <a:rPr lang="en-US" kern="100" dirty="0" smtClean="0">
                <a:solidFill>
                  <a:schemeClr val="bg1"/>
                </a:solidFill>
                <a:latin typeface="Times New Roman"/>
                <a:ea typeface="宋体"/>
              </a:rPr>
              <a:t>overlap</a:t>
            </a:r>
            <a:r>
              <a:rPr lang="zh-CN" altLang="en-US" kern="100" dirty="0" smtClean="0">
                <a:solidFill>
                  <a:schemeClr val="bg1"/>
                </a:solidFill>
                <a:latin typeface="Times New Roman"/>
              </a:rPr>
              <a:t>），即它们有一个共同部分</a:t>
            </a:r>
          </a:p>
          <a:p>
            <a:pPr>
              <a:buNone/>
            </a:pPr>
            <a:r>
              <a:rPr lang="zh-CN" altLang="en-US" kern="100" dirty="0" smtClean="0">
                <a:solidFill>
                  <a:schemeClr val="bg1"/>
                </a:solidFill>
                <a:latin typeface="Times New Roman"/>
                <a:cs typeface="Times New Roman"/>
              </a:rPr>
              <a:t>（重叠与分离的否定等价）</a:t>
            </a:r>
            <a:endParaRPr lang="zh-CN" altLang="en-US" dirty="0" smtClean="0">
              <a:solidFill>
                <a:schemeClr val="bg1"/>
              </a:solidFill>
            </a:endParaRPr>
          </a:p>
          <a:p>
            <a:endParaRPr lang="zh-CN" altLang="en-US" dirty="0">
              <a:solidFill>
                <a:schemeClr val="bg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其他概念</a:t>
            </a:r>
            <a:endParaRPr lang="zh-CN" altLang="en-US" dirty="0"/>
          </a:p>
        </p:txBody>
      </p:sp>
      <p:sp>
        <p:nvSpPr>
          <p:cNvPr id="3" name="内容占位符 2"/>
          <p:cNvSpPr>
            <a:spLocks noGrp="1"/>
          </p:cNvSpPr>
          <p:nvPr>
            <p:ph idx="1"/>
          </p:nvPr>
        </p:nvSpPr>
        <p:spPr/>
        <p:txBody>
          <a:bodyPr>
            <a:normAutofit fontScale="92500" lnSpcReduction="20000"/>
          </a:bodyPr>
          <a:lstStyle/>
          <a:p>
            <a:pPr algn="just">
              <a:spcAft>
                <a:spcPts val="0"/>
              </a:spcAft>
              <a:buNone/>
            </a:pPr>
            <a:r>
              <a:rPr lang="zh-CN" altLang="en-US" kern="100" dirty="0" smtClean="0">
                <a:solidFill>
                  <a:schemeClr val="bg1"/>
                </a:solidFill>
                <a:latin typeface="Times New Roman"/>
              </a:rPr>
              <a:t>（</a:t>
            </a:r>
            <a:r>
              <a:rPr lang="en-US" kern="100" dirty="0" smtClean="0">
                <a:solidFill>
                  <a:schemeClr val="bg1"/>
                </a:solidFill>
                <a:latin typeface="Times New Roman"/>
                <a:ea typeface="宋体"/>
              </a:rPr>
              <a:t>4</a:t>
            </a:r>
            <a:r>
              <a:rPr lang="zh-CN" altLang="en-US" kern="100" dirty="0" smtClean="0">
                <a:solidFill>
                  <a:schemeClr val="bg1"/>
                </a:solidFill>
                <a:latin typeface="Times New Roman"/>
              </a:rPr>
              <a:t>）</a:t>
            </a:r>
            <a:r>
              <a:rPr lang="en-US" kern="100" dirty="0" err="1" smtClean="0">
                <a:solidFill>
                  <a:schemeClr val="bg1"/>
                </a:solidFill>
                <a:latin typeface="Times New Roman"/>
                <a:ea typeface="宋体"/>
              </a:rPr>
              <a:t>xS</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 </a:t>
            </a:r>
            <a:r>
              <a:rPr lang="zh-CN" altLang="en-US" kern="100" dirty="0" smtClean="0">
                <a:solidFill>
                  <a:schemeClr val="bg1"/>
                </a:solidFill>
                <a:latin typeface="Times New Roman"/>
              </a:rPr>
              <a:t>＝ </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z(</a:t>
            </a:r>
            <a:r>
              <a:rPr lang="en-US" kern="100" dirty="0" err="1" smtClean="0">
                <a:solidFill>
                  <a:schemeClr val="bg1"/>
                </a:solidFill>
                <a:latin typeface="Times New Roman"/>
                <a:ea typeface="宋体"/>
              </a:rPr>
              <a:t>zDx</a:t>
            </a:r>
            <a:r>
              <a:rPr lang="en-US" kern="100" dirty="0" err="1" smtClean="0">
                <a:solidFill>
                  <a:schemeClr val="bg1"/>
                </a:solidFill>
                <a:latin typeface="Times New Roman"/>
                <a:ea typeface="宋体"/>
                <a:sym typeface="LogicA"/>
              </a:rPr>
              <a:t></a:t>
            </a:r>
            <a:r>
              <a:rPr lang="en-US" kern="100" dirty="0" err="1" smtClean="0">
                <a:solidFill>
                  <a:schemeClr val="bg1"/>
                </a:solidFill>
                <a:latin typeface="Times New Roman"/>
                <a:ea typeface="宋体"/>
              </a:rPr>
              <a:t>y</a:t>
            </a:r>
            <a:r>
              <a:rPr lang="en-US" kern="100" dirty="0" smtClean="0">
                <a:solidFill>
                  <a:schemeClr val="bg1"/>
                </a:solidFill>
                <a:latin typeface="Times New Roman"/>
                <a:ea typeface="宋体"/>
              </a:rPr>
              <a:t>(y</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 </a:t>
            </a:r>
            <a:r>
              <a:rPr lang="en-US" kern="100" dirty="0" err="1" smtClean="0">
                <a:solidFill>
                  <a:schemeClr val="bg1"/>
                </a:solidFill>
                <a:latin typeface="Times New Roman"/>
                <a:ea typeface="宋体"/>
              </a:rPr>
              <a:t>zDy</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pPr algn="just">
              <a:spcAft>
                <a:spcPts val="0"/>
              </a:spcAft>
              <a:buNone/>
            </a:pPr>
            <a:r>
              <a:rPr lang="zh-CN" altLang="en-US" kern="100" dirty="0" smtClean="0">
                <a:solidFill>
                  <a:schemeClr val="bg1"/>
                </a:solidFill>
                <a:latin typeface="Times New Roman"/>
              </a:rPr>
              <a:t>   个体</a:t>
            </a:r>
            <a:r>
              <a:rPr lang="en-US" kern="100" dirty="0" smtClean="0">
                <a:solidFill>
                  <a:schemeClr val="bg1"/>
                </a:solidFill>
                <a:latin typeface="Times New Roman"/>
                <a:ea typeface="宋体"/>
              </a:rPr>
              <a:t>x</a:t>
            </a:r>
            <a:r>
              <a:rPr lang="zh-CN" altLang="en-US" kern="100" dirty="0" smtClean="0">
                <a:solidFill>
                  <a:schemeClr val="bg1"/>
                </a:solidFill>
                <a:latin typeface="Times New Roman"/>
              </a:rPr>
              <a:t>是一个类</a:t>
            </a:r>
            <a:r>
              <a:rPr lang="en-US" kern="100" dirty="0" smtClean="0">
                <a:solidFill>
                  <a:schemeClr val="bg1"/>
                </a:solidFill>
                <a:latin typeface="Times New Roman"/>
                <a:ea typeface="宋体"/>
                <a:sym typeface="LogicA"/>
              </a:rPr>
              <a:t></a:t>
            </a:r>
            <a:r>
              <a:rPr lang="zh-CN" altLang="en-US" kern="100" spc="50" dirty="0" smtClean="0">
                <a:solidFill>
                  <a:schemeClr val="bg1"/>
                </a:solidFill>
                <a:latin typeface="Times New Roman"/>
              </a:rPr>
              <a:t>的总和（</a:t>
            </a:r>
            <a:r>
              <a:rPr lang="en-US" kern="100" spc="50" dirty="0" smtClean="0">
                <a:solidFill>
                  <a:schemeClr val="bg1"/>
                </a:solidFill>
                <a:latin typeface="Times New Roman"/>
                <a:ea typeface="宋体"/>
              </a:rPr>
              <a:t>sum</a:t>
            </a:r>
            <a:r>
              <a:rPr lang="zh-CN" altLang="en-US" kern="100" spc="50" dirty="0" smtClean="0">
                <a:solidFill>
                  <a:schemeClr val="bg1"/>
                </a:solidFill>
                <a:latin typeface="Times New Roman"/>
              </a:rPr>
              <a:t>），</a:t>
            </a:r>
            <a:endParaRPr lang="en-US" altLang="zh-CN" kern="100" spc="50" dirty="0" smtClean="0">
              <a:solidFill>
                <a:schemeClr val="bg1"/>
              </a:solidFill>
              <a:latin typeface="Times New Roman"/>
            </a:endParaRPr>
          </a:p>
          <a:p>
            <a:pPr algn="just">
              <a:spcAft>
                <a:spcPts val="0"/>
              </a:spcAft>
              <a:buNone/>
            </a:pPr>
            <a:r>
              <a:rPr lang="en-US" altLang="zh-CN" kern="100" spc="50" dirty="0" smtClean="0">
                <a:solidFill>
                  <a:schemeClr val="bg1"/>
                </a:solidFill>
                <a:latin typeface="Times New Roman"/>
              </a:rPr>
              <a:t>   </a:t>
            </a:r>
            <a:r>
              <a:rPr lang="zh-CN" altLang="en-US" kern="100" spc="50" dirty="0" smtClean="0">
                <a:solidFill>
                  <a:schemeClr val="bg1"/>
                </a:solidFill>
                <a:latin typeface="Times New Roman"/>
              </a:rPr>
              <a:t>任何东西如果与这个个体分离即是与这个类的每个成员分离，反之也成立。</a:t>
            </a:r>
            <a:endParaRPr lang="zh-CN" altLang="en-US" kern="100" dirty="0" smtClean="0">
              <a:solidFill>
                <a:schemeClr val="bg1"/>
              </a:solidFill>
              <a:latin typeface="Times New Roman"/>
            </a:endParaRPr>
          </a:p>
          <a:p>
            <a:pPr algn="just">
              <a:spcAft>
                <a:spcPts val="0"/>
              </a:spcAft>
              <a:buNone/>
            </a:pPr>
            <a:r>
              <a:rPr lang="zh-CN" altLang="en-US" kern="100" dirty="0" smtClean="0">
                <a:solidFill>
                  <a:schemeClr val="bg1"/>
                </a:solidFill>
                <a:latin typeface="Times New Roman"/>
              </a:rPr>
              <a:t>（</a:t>
            </a:r>
            <a:r>
              <a:rPr lang="en-US" kern="100" dirty="0" smtClean="0">
                <a:solidFill>
                  <a:schemeClr val="bg1"/>
                </a:solidFill>
                <a:latin typeface="Times New Roman"/>
                <a:ea typeface="宋体"/>
              </a:rPr>
              <a:t>5</a:t>
            </a:r>
            <a:r>
              <a:rPr lang="zh-CN" altLang="en-US" kern="100" dirty="0" smtClean="0">
                <a:solidFill>
                  <a:schemeClr val="bg1"/>
                </a:solidFill>
                <a:latin typeface="Times New Roman"/>
              </a:rPr>
              <a:t>）</a:t>
            </a:r>
            <a:r>
              <a:rPr lang="en-US" kern="100" dirty="0" err="1" smtClean="0">
                <a:solidFill>
                  <a:schemeClr val="bg1"/>
                </a:solidFill>
                <a:latin typeface="Times New Roman"/>
                <a:ea typeface="宋体"/>
              </a:rPr>
              <a:t>xN</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 </a:t>
            </a:r>
            <a:r>
              <a:rPr lang="zh-CN" altLang="en-US" kern="100" dirty="0" smtClean="0">
                <a:solidFill>
                  <a:schemeClr val="bg1"/>
                </a:solidFill>
                <a:latin typeface="Times New Roman"/>
              </a:rPr>
              <a:t>＝ </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z(</a:t>
            </a:r>
            <a:r>
              <a:rPr lang="en-US" kern="100" dirty="0" err="1" smtClean="0">
                <a:solidFill>
                  <a:schemeClr val="bg1"/>
                </a:solidFill>
                <a:latin typeface="Times New Roman"/>
                <a:ea typeface="宋体"/>
              </a:rPr>
              <a:t>zPx</a:t>
            </a:r>
            <a:r>
              <a:rPr lang="en-US" kern="100" dirty="0" err="1" smtClean="0">
                <a:solidFill>
                  <a:schemeClr val="bg1"/>
                </a:solidFill>
                <a:latin typeface="Times New Roman"/>
                <a:ea typeface="宋体"/>
                <a:sym typeface="LogicA"/>
              </a:rPr>
              <a:t></a:t>
            </a:r>
            <a:r>
              <a:rPr lang="en-US" kern="100" dirty="0" err="1" smtClean="0">
                <a:solidFill>
                  <a:schemeClr val="bg1"/>
                </a:solidFill>
                <a:latin typeface="Times New Roman"/>
                <a:ea typeface="宋体"/>
              </a:rPr>
              <a:t>y</a:t>
            </a:r>
            <a:r>
              <a:rPr lang="en-US" kern="100" dirty="0" smtClean="0">
                <a:solidFill>
                  <a:schemeClr val="bg1"/>
                </a:solidFill>
                <a:latin typeface="Times New Roman"/>
                <a:ea typeface="宋体"/>
              </a:rPr>
              <a:t>(y</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 </a:t>
            </a:r>
            <a:r>
              <a:rPr lang="en-US" kern="100" dirty="0" err="1" smtClean="0">
                <a:solidFill>
                  <a:schemeClr val="bg1"/>
                </a:solidFill>
                <a:latin typeface="Times New Roman"/>
                <a:ea typeface="宋体"/>
              </a:rPr>
              <a:t>zPy</a:t>
            </a:r>
            <a:r>
              <a:rPr lang="en-US" kern="100" dirty="0" smtClean="0">
                <a:solidFill>
                  <a:schemeClr val="bg1"/>
                </a:solidFill>
                <a:latin typeface="Times New Roman"/>
                <a:ea typeface="宋体"/>
              </a:rPr>
              <a:t>))</a:t>
            </a:r>
          </a:p>
          <a:p>
            <a:pPr algn="just">
              <a:buNone/>
            </a:pPr>
            <a:r>
              <a:rPr lang="zh-CN" altLang="en-US" kern="100" dirty="0" smtClean="0">
                <a:solidFill>
                  <a:schemeClr val="bg1"/>
                </a:solidFill>
                <a:latin typeface="Times New Roman"/>
                <a:cs typeface="Times New Roman"/>
              </a:rPr>
              <a:t>    一个个体是一个类的核心（</a:t>
            </a:r>
            <a:r>
              <a:rPr lang="en-US" kern="100" dirty="0" smtClean="0">
                <a:solidFill>
                  <a:schemeClr val="bg1"/>
                </a:solidFill>
                <a:latin typeface="Times New Roman"/>
                <a:ea typeface="宋体"/>
              </a:rPr>
              <a:t>nucleus</a:t>
            </a:r>
            <a:r>
              <a:rPr lang="zh-CN" altLang="en-US" kern="100" dirty="0" smtClean="0">
                <a:solidFill>
                  <a:schemeClr val="bg1"/>
                </a:solidFill>
                <a:latin typeface="Times New Roman"/>
                <a:cs typeface="Times New Roman"/>
              </a:rPr>
              <a:t>）</a:t>
            </a:r>
            <a:endParaRPr lang="en-US" altLang="zh-CN" kern="100" dirty="0" smtClean="0">
              <a:solidFill>
                <a:schemeClr val="bg1"/>
              </a:solidFill>
              <a:latin typeface="Times New Roman"/>
              <a:cs typeface="Times New Roman"/>
            </a:endParaRPr>
          </a:p>
          <a:p>
            <a:pPr algn="just">
              <a:spcAft>
                <a:spcPts val="0"/>
              </a:spcAft>
              <a:buNone/>
            </a:pPr>
            <a:r>
              <a:rPr lang="zh-CN" altLang="en-US" kern="100" dirty="0" smtClean="0">
                <a:solidFill>
                  <a:schemeClr val="bg1"/>
                </a:solidFill>
                <a:latin typeface="Times New Roman"/>
              </a:rPr>
              <a:t>（</a:t>
            </a:r>
            <a:r>
              <a:rPr lang="en-US" kern="100" dirty="0" smtClean="0">
                <a:solidFill>
                  <a:schemeClr val="bg1"/>
                </a:solidFill>
                <a:latin typeface="Times New Roman"/>
                <a:ea typeface="宋体"/>
              </a:rPr>
              <a:t>6</a:t>
            </a:r>
            <a:r>
              <a:rPr lang="zh-CN" altLang="en-US" kern="100" dirty="0" smtClean="0">
                <a:solidFill>
                  <a:schemeClr val="bg1"/>
                </a:solidFill>
                <a:latin typeface="Times New Roman"/>
              </a:rPr>
              <a:t>）</a:t>
            </a:r>
            <a:r>
              <a:rPr lang="en-US" kern="100" dirty="0" smtClean="0">
                <a:solidFill>
                  <a:schemeClr val="bg1"/>
                </a:solidFill>
                <a:latin typeface="Times New Roman"/>
                <a:ea typeface="宋体"/>
              </a:rPr>
              <a:t>U </a:t>
            </a:r>
            <a:r>
              <a:rPr lang="zh-CN" altLang="en-US" kern="100" dirty="0" smtClean="0">
                <a:solidFill>
                  <a:schemeClr val="bg1"/>
                </a:solidFill>
                <a:latin typeface="Times New Roman"/>
              </a:rPr>
              <a:t>＝</a:t>
            </a:r>
            <a:r>
              <a:rPr lang="en-US" kern="100" dirty="0" smtClean="0">
                <a:solidFill>
                  <a:schemeClr val="bg1"/>
                </a:solidFill>
                <a:latin typeface="Times New Roman"/>
                <a:ea typeface="宋体"/>
              </a:rPr>
              <a:t> S‘</a:t>
            </a:r>
            <a:r>
              <a:rPr lang="en-US" kern="100" spc="50" dirty="0" smtClean="0">
                <a:solidFill>
                  <a:schemeClr val="bg1"/>
                </a:solidFill>
                <a:latin typeface="Times New Roman"/>
                <a:ea typeface="宋体"/>
              </a:rPr>
              <a:t>V   </a:t>
            </a:r>
            <a:r>
              <a:rPr lang="zh-CN" altLang="en-US" kern="100" dirty="0" smtClean="0">
                <a:solidFill>
                  <a:schemeClr val="bg1"/>
                </a:solidFill>
                <a:latin typeface="Times New Roman"/>
              </a:rPr>
              <a:t>世界个体（</a:t>
            </a:r>
            <a:r>
              <a:rPr lang="en-US" kern="100" dirty="0" smtClean="0">
                <a:solidFill>
                  <a:schemeClr val="bg1"/>
                </a:solidFill>
                <a:latin typeface="Times New Roman"/>
                <a:ea typeface="宋体"/>
              </a:rPr>
              <a:t>universal element</a:t>
            </a:r>
            <a:r>
              <a:rPr lang="zh-CN" altLang="en-US" kern="100" dirty="0" smtClean="0">
                <a:solidFill>
                  <a:schemeClr val="bg1"/>
                </a:solidFill>
                <a:latin typeface="Times New Roman"/>
              </a:rPr>
              <a:t>）</a:t>
            </a:r>
          </a:p>
          <a:p>
            <a:pPr algn="just">
              <a:spcAft>
                <a:spcPts val="0"/>
              </a:spcAft>
              <a:buNone/>
            </a:pPr>
            <a:r>
              <a:rPr lang="zh-CN" altLang="en-US" kern="100" dirty="0" smtClean="0">
                <a:solidFill>
                  <a:schemeClr val="bg1"/>
                </a:solidFill>
                <a:latin typeface="Times New Roman"/>
              </a:rPr>
              <a:t>（</a:t>
            </a:r>
            <a:r>
              <a:rPr lang="en-US" kern="100" dirty="0" smtClean="0">
                <a:solidFill>
                  <a:schemeClr val="bg1"/>
                </a:solidFill>
                <a:latin typeface="Times New Roman"/>
                <a:ea typeface="宋体"/>
              </a:rPr>
              <a:t>7</a:t>
            </a:r>
            <a:r>
              <a:rPr lang="zh-CN" altLang="en-US" kern="100" dirty="0" smtClean="0">
                <a:solidFill>
                  <a:schemeClr val="bg1"/>
                </a:solidFill>
                <a:latin typeface="Times New Roman"/>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x </a:t>
            </a:r>
            <a:r>
              <a:rPr lang="zh-CN" altLang="en-US" kern="100" dirty="0" smtClean="0">
                <a:solidFill>
                  <a:schemeClr val="bg1"/>
                </a:solidFill>
                <a:latin typeface="Times New Roman"/>
              </a:rPr>
              <a:t>＝</a:t>
            </a:r>
            <a:r>
              <a:rPr lang="en-US" kern="100" dirty="0" smtClean="0">
                <a:solidFill>
                  <a:schemeClr val="bg1"/>
                </a:solidFill>
                <a:latin typeface="Times New Roman"/>
                <a:ea typeface="宋体"/>
              </a:rPr>
              <a:t> </a:t>
            </a:r>
            <a:r>
              <a:rPr lang="en-US" kern="100" dirty="0" err="1" smtClean="0">
                <a:solidFill>
                  <a:schemeClr val="bg1"/>
                </a:solidFill>
                <a:latin typeface="Times New Roman"/>
                <a:ea typeface="宋体"/>
              </a:rPr>
              <a:t>S‘</a:t>
            </a:r>
            <a:r>
              <a:rPr lang="en-US" kern="100" spc="50" dirty="0" err="1" smtClean="0">
                <a:solidFill>
                  <a:schemeClr val="bg1"/>
                </a:solidFill>
                <a:latin typeface="Times New Roman"/>
                <a:ea typeface="宋体"/>
              </a:rPr>
              <a:t>û</a:t>
            </a:r>
            <a:r>
              <a:rPr lang="en-US" kern="100" spc="50" dirty="0" smtClean="0">
                <a:solidFill>
                  <a:schemeClr val="bg1"/>
                </a:solidFill>
                <a:latin typeface="Times New Roman"/>
                <a:ea typeface="宋体"/>
              </a:rPr>
              <a:t>(</a:t>
            </a:r>
            <a:r>
              <a:rPr lang="en-US" kern="100" spc="50" dirty="0" err="1" smtClean="0">
                <a:solidFill>
                  <a:schemeClr val="bg1"/>
                </a:solidFill>
                <a:latin typeface="Times New Roman"/>
                <a:ea typeface="宋体"/>
              </a:rPr>
              <a:t>u</a:t>
            </a:r>
            <a:r>
              <a:rPr lang="en-US" kern="100" dirty="0" err="1" smtClean="0">
                <a:solidFill>
                  <a:schemeClr val="bg1"/>
                </a:solidFill>
                <a:latin typeface="Times New Roman"/>
                <a:ea typeface="宋体"/>
              </a:rPr>
              <a:t>Dx</a:t>
            </a:r>
            <a:r>
              <a:rPr lang="en-US" kern="100" spc="50" dirty="0" smtClean="0">
                <a:solidFill>
                  <a:schemeClr val="bg1"/>
                </a:solidFill>
                <a:latin typeface="Times New Roman"/>
                <a:ea typeface="宋体"/>
              </a:rPr>
              <a:t>)</a:t>
            </a:r>
            <a:r>
              <a:rPr lang="en-US" kern="100" dirty="0" smtClean="0">
                <a:solidFill>
                  <a:schemeClr val="bg1"/>
                </a:solidFill>
                <a:latin typeface="Times New Roman"/>
                <a:ea typeface="宋体"/>
              </a:rPr>
              <a:t>    </a:t>
            </a:r>
            <a:r>
              <a:rPr lang="zh-CN" altLang="en-US" kern="100" dirty="0" smtClean="0">
                <a:solidFill>
                  <a:schemeClr val="bg1"/>
                </a:solidFill>
                <a:latin typeface="Times New Roman"/>
              </a:rPr>
              <a:t>否定</a:t>
            </a:r>
          </a:p>
          <a:p>
            <a:pPr algn="just">
              <a:spcAft>
                <a:spcPts val="0"/>
              </a:spcAft>
              <a:buNone/>
            </a:pPr>
            <a:r>
              <a:rPr lang="zh-CN" altLang="en-US" kern="100" dirty="0" smtClean="0">
                <a:solidFill>
                  <a:schemeClr val="bg1"/>
                </a:solidFill>
                <a:latin typeface="Times New Roman"/>
              </a:rPr>
              <a:t>（</a:t>
            </a:r>
            <a:r>
              <a:rPr lang="en-US" kern="100" dirty="0" smtClean="0">
                <a:solidFill>
                  <a:schemeClr val="bg1"/>
                </a:solidFill>
                <a:latin typeface="Times New Roman"/>
                <a:ea typeface="宋体"/>
              </a:rPr>
              <a:t>8</a:t>
            </a:r>
            <a:r>
              <a:rPr lang="zh-CN" altLang="en-US" kern="100" dirty="0" smtClean="0">
                <a:solidFill>
                  <a:schemeClr val="bg1"/>
                </a:solidFill>
                <a:latin typeface="Times New Roman"/>
              </a:rPr>
              <a:t>）</a:t>
            </a:r>
            <a:r>
              <a:rPr lang="en-US" kern="100" dirty="0" smtClean="0">
                <a:solidFill>
                  <a:schemeClr val="bg1"/>
                </a:solidFill>
                <a:latin typeface="Times New Roman"/>
                <a:ea typeface="宋体"/>
              </a:rPr>
              <a:t>x</a:t>
            </a:r>
            <a:r>
              <a:rPr lang="zh-CN" altLang="en-US" kern="100" dirty="0" smtClean="0">
                <a:solidFill>
                  <a:schemeClr val="bg1"/>
                </a:solidFill>
                <a:latin typeface="Times New Roman"/>
              </a:rPr>
              <a:t>＋</a:t>
            </a:r>
            <a:r>
              <a:rPr lang="en-US" kern="100" dirty="0" smtClean="0">
                <a:solidFill>
                  <a:schemeClr val="bg1"/>
                </a:solidFill>
                <a:latin typeface="Times New Roman"/>
                <a:ea typeface="宋体"/>
              </a:rPr>
              <a:t>y</a:t>
            </a:r>
            <a:r>
              <a:rPr lang="zh-CN" altLang="en-US" kern="100" dirty="0" smtClean="0">
                <a:solidFill>
                  <a:schemeClr val="bg1"/>
                </a:solidFill>
                <a:latin typeface="Times New Roman"/>
              </a:rPr>
              <a:t>＝</a:t>
            </a:r>
            <a:r>
              <a:rPr lang="en-US" kern="100" dirty="0" smtClean="0">
                <a:solidFill>
                  <a:schemeClr val="bg1"/>
                </a:solidFill>
                <a:latin typeface="Times New Roman"/>
                <a:ea typeface="宋体"/>
              </a:rPr>
              <a:t>S‘(</a:t>
            </a:r>
            <a:r>
              <a:rPr lang="en-US" kern="100" dirty="0" smtClean="0">
                <a:solidFill>
                  <a:schemeClr val="bg1"/>
                </a:solidFill>
                <a:latin typeface="Times New Roman"/>
                <a:ea typeface="宋体"/>
                <a:sym typeface="LogicA"/>
              </a:rPr>
              <a:t></a:t>
            </a:r>
            <a:r>
              <a:rPr lang="en-US" kern="100" dirty="0" err="1" smtClean="0">
                <a:solidFill>
                  <a:schemeClr val="bg1"/>
                </a:solidFill>
                <a:latin typeface="Times New Roman"/>
                <a:ea typeface="宋体"/>
              </a:rPr>
              <a:t>x</a:t>
            </a:r>
            <a:r>
              <a:rPr lang="en-US" kern="100" dirty="0" err="1" smtClean="0">
                <a:solidFill>
                  <a:schemeClr val="bg1"/>
                </a:solidFill>
                <a:latin typeface="Times New Roman"/>
                <a:ea typeface="宋体"/>
                <a:sym typeface="LogicA"/>
              </a:rPr>
              <a:t></a:t>
            </a:r>
            <a:r>
              <a:rPr lang="en-US" kern="100" dirty="0" err="1" smtClean="0">
                <a:solidFill>
                  <a:schemeClr val="bg1"/>
                </a:solidFill>
                <a:latin typeface="Times New Roman"/>
                <a:ea typeface="宋体"/>
              </a:rPr>
              <a:t>y</a:t>
            </a:r>
            <a:r>
              <a:rPr lang="en-US" kern="100" dirty="0" smtClean="0">
                <a:solidFill>
                  <a:schemeClr val="bg1"/>
                </a:solidFill>
                <a:latin typeface="Times New Roman"/>
                <a:ea typeface="宋体"/>
              </a:rPr>
              <a:t>)    </a:t>
            </a:r>
            <a:r>
              <a:rPr lang="zh-CN" altLang="en-US" kern="100" dirty="0" smtClean="0">
                <a:solidFill>
                  <a:schemeClr val="bg1"/>
                </a:solidFill>
                <a:latin typeface="Times New Roman"/>
              </a:rPr>
              <a:t>和</a:t>
            </a:r>
          </a:p>
          <a:p>
            <a:pPr>
              <a:buNone/>
            </a:pPr>
            <a:r>
              <a:rPr lang="zh-CN" altLang="en-US" kern="100" dirty="0" smtClean="0">
                <a:solidFill>
                  <a:schemeClr val="bg1"/>
                </a:solidFill>
                <a:latin typeface="Times New Roman"/>
                <a:cs typeface="Times New Roman"/>
              </a:rPr>
              <a:t>（</a:t>
            </a:r>
            <a:r>
              <a:rPr lang="en-US" kern="100" dirty="0" smtClean="0">
                <a:solidFill>
                  <a:schemeClr val="bg1"/>
                </a:solidFill>
                <a:latin typeface="Times New Roman"/>
                <a:ea typeface="宋体"/>
              </a:rPr>
              <a:t>9</a:t>
            </a:r>
            <a:r>
              <a:rPr lang="zh-CN" altLang="en-US" kern="100" dirty="0" smtClean="0">
                <a:solidFill>
                  <a:schemeClr val="bg1"/>
                </a:solidFill>
                <a:latin typeface="Times New Roman"/>
                <a:cs typeface="Times New Roman"/>
              </a:rPr>
              <a:t>）</a:t>
            </a:r>
            <a:r>
              <a:rPr lang="en-US" kern="100" dirty="0" err="1" smtClean="0">
                <a:solidFill>
                  <a:schemeClr val="bg1"/>
                </a:solidFill>
                <a:latin typeface="Times New Roman"/>
                <a:ea typeface="宋体"/>
              </a:rPr>
              <a:t>xy</a:t>
            </a:r>
            <a:r>
              <a:rPr lang="zh-CN" altLang="en-US" kern="100" dirty="0" smtClean="0">
                <a:solidFill>
                  <a:schemeClr val="bg1"/>
                </a:solidFill>
                <a:latin typeface="Times New Roman"/>
                <a:cs typeface="Times New Roman"/>
              </a:rPr>
              <a:t>＝</a:t>
            </a:r>
            <a:r>
              <a:rPr lang="en-US" kern="100" dirty="0" smtClean="0">
                <a:solidFill>
                  <a:schemeClr val="bg1"/>
                </a:solidFill>
                <a:latin typeface="Times New Roman"/>
                <a:ea typeface="宋体"/>
              </a:rPr>
              <a:t>N‘(</a:t>
            </a:r>
            <a:r>
              <a:rPr lang="en-US" kern="100" dirty="0" smtClean="0">
                <a:solidFill>
                  <a:schemeClr val="bg1"/>
                </a:solidFill>
                <a:latin typeface="Times New Roman"/>
                <a:ea typeface="宋体"/>
                <a:cs typeface="Times New Roman"/>
                <a:sym typeface="LogicA"/>
              </a:rPr>
              <a:t></a:t>
            </a:r>
            <a:r>
              <a:rPr lang="en-US" kern="100" dirty="0" err="1" smtClean="0">
                <a:solidFill>
                  <a:schemeClr val="bg1"/>
                </a:solidFill>
                <a:latin typeface="Times New Roman"/>
                <a:ea typeface="宋体"/>
              </a:rPr>
              <a:t>x</a:t>
            </a:r>
            <a:r>
              <a:rPr lang="en-US" kern="100" dirty="0" err="1" smtClean="0">
                <a:solidFill>
                  <a:schemeClr val="bg1"/>
                </a:solidFill>
                <a:latin typeface="Times New Roman"/>
                <a:ea typeface="宋体"/>
                <a:cs typeface="Times New Roman"/>
                <a:sym typeface="LogicA"/>
              </a:rPr>
              <a:t></a:t>
            </a:r>
            <a:r>
              <a:rPr lang="en-US" kern="100" dirty="0" err="1" smtClean="0">
                <a:solidFill>
                  <a:schemeClr val="bg1"/>
                </a:solidFill>
                <a:latin typeface="Times New Roman"/>
                <a:ea typeface="宋体"/>
              </a:rPr>
              <a:t>y</a:t>
            </a:r>
            <a:r>
              <a:rPr lang="en-US" kern="100" dirty="0" smtClean="0">
                <a:solidFill>
                  <a:schemeClr val="bg1"/>
                </a:solidFill>
                <a:latin typeface="Times New Roman"/>
                <a:ea typeface="宋体"/>
              </a:rPr>
              <a:t>)    </a:t>
            </a:r>
            <a:r>
              <a:rPr lang="zh-CN" altLang="en-US" kern="100" dirty="0" smtClean="0">
                <a:solidFill>
                  <a:schemeClr val="bg1"/>
                </a:solidFill>
                <a:latin typeface="Times New Roman"/>
                <a:cs typeface="Times New Roman"/>
              </a:rPr>
              <a:t>积</a:t>
            </a:r>
            <a:endParaRPr lang="zh-CN" altLang="en-US" dirty="0" smtClean="0">
              <a:solidFill>
                <a:schemeClr val="bg1"/>
              </a:solidFill>
            </a:endParaRPr>
          </a:p>
          <a:p>
            <a:pPr algn="just">
              <a:buNone/>
            </a:pPr>
            <a:endParaRPr lang="en-US" altLang="zh-CN" kern="100" dirty="0" smtClean="0">
              <a:solidFill>
                <a:schemeClr val="bg1"/>
              </a:solidFill>
              <a:latin typeface="Times New Roman"/>
              <a:cs typeface="Times New Roman"/>
            </a:endParaRPr>
          </a:p>
          <a:p>
            <a:pPr algn="just">
              <a:buNone/>
            </a:pPr>
            <a:endParaRPr lang="zh-CN" altLang="en-US" kern="100" dirty="0">
              <a:solidFill>
                <a:schemeClr val="bg1"/>
              </a:solidFill>
              <a:latin typeface="Times New Roman"/>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问题</a:t>
            </a:r>
            <a:endParaRPr lang="zh-CN" altLang="en-US" dirty="0">
              <a:solidFill>
                <a:schemeClr val="bg1"/>
              </a:solidFill>
            </a:endParaRPr>
          </a:p>
        </p:txBody>
      </p:sp>
      <p:sp>
        <p:nvSpPr>
          <p:cNvPr id="3" name="内容占位符 2"/>
          <p:cNvSpPr>
            <a:spLocks noGrp="1"/>
          </p:cNvSpPr>
          <p:nvPr>
            <p:ph idx="1"/>
          </p:nvPr>
        </p:nvSpPr>
        <p:spPr/>
        <p:txBody>
          <a:bodyPr>
            <a:normAutofit/>
          </a:bodyPr>
          <a:lstStyle/>
          <a:p>
            <a:pPr algn="just">
              <a:spcAft>
                <a:spcPts val="0"/>
              </a:spcAft>
            </a:pPr>
            <a:r>
              <a:rPr lang="zh-CN" altLang="en-US" kern="100" dirty="0" smtClean="0">
                <a:solidFill>
                  <a:schemeClr val="bg1"/>
                </a:solidFill>
                <a:latin typeface="Times New Roman"/>
              </a:rPr>
              <a:t>见面（</a:t>
            </a:r>
            <a:r>
              <a:rPr lang="en-US" kern="100" dirty="0" smtClean="0">
                <a:solidFill>
                  <a:schemeClr val="bg1"/>
                </a:solidFill>
                <a:latin typeface="Times New Roman"/>
                <a:ea typeface="宋体"/>
              </a:rPr>
              <a:t>met with</a:t>
            </a:r>
            <a:r>
              <a:rPr lang="zh-CN" altLang="en-US" kern="100" dirty="0" smtClean="0">
                <a:solidFill>
                  <a:schemeClr val="bg1"/>
                </a:solidFill>
                <a:latin typeface="Times New Roman"/>
              </a:rPr>
              <a:t>）是二元关系，但是不能通过三个人两两见过面来定义三个人共同见过面（</a:t>
            </a:r>
            <a:r>
              <a:rPr lang="en-US" kern="100" dirty="0" smtClean="0">
                <a:solidFill>
                  <a:schemeClr val="bg1"/>
                </a:solidFill>
                <a:latin typeface="Times New Roman"/>
                <a:ea typeface="宋体"/>
              </a:rPr>
              <a:t>all met together</a:t>
            </a:r>
            <a:r>
              <a:rPr lang="zh-CN" altLang="en-US" kern="100" dirty="0" smtClean="0">
                <a:solidFill>
                  <a:schemeClr val="bg1"/>
                </a:solidFill>
                <a:latin typeface="Times New Roman"/>
              </a:rPr>
              <a:t>），因为很可能他们三人分别两两见过面，而没有共同见过面。</a:t>
            </a:r>
          </a:p>
          <a:p>
            <a:pPr algn="just">
              <a:spcAft>
                <a:spcPts val="0"/>
              </a:spcAft>
            </a:pPr>
            <a:r>
              <a:rPr lang="zh-CN" altLang="en-US" kern="100" dirty="0" smtClean="0">
                <a:solidFill>
                  <a:schemeClr val="bg1"/>
                </a:solidFill>
                <a:latin typeface="Times New Roman"/>
              </a:rPr>
              <a:t>同宿兄弟（</a:t>
            </a:r>
            <a:r>
              <a:rPr lang="en-US" kern="100" dirty="0" smtClean="0">
                <a:solidFill>
                  <a:schemeClr val="bg1"/>
                </a:solidFill>
                <a:latin typeface="Times New Roman"/>
                <a:ea typeface="宋体"/>
              </a:rPr>
              <a:t>lodge-brother</a:t>
            </a:r>
            <a:r>
              <a:rPr lang="zh-CN" altLang="en-US" kern="100" dirty="0" smtClean="0">
                <a:solidFill>
                  <a:schemeClr val="bg1"/>
                </a:solidFill>
                <a:latin typeface="Times New Roman"/>
              </a:rPr>
              <a:t>）并不意味着三个人住在一起</a:t>
            </a:r>
          </a:p>
          <a:p>
            <a:r>
              <a:rPr lang="zh-CN" altLang="en-US" kern="100" dirty="0" smtClean="0">
                <a:solidFill>
                  <a:schemeClr val="bg1"/>
                </a:solidFill>
                <a:latin typeface="Times New Roman"/>
                <a:cs typeface="Times New Roman"/>
              </a:rPr>
              <a:t>在某时并且在某地（</a:t>
            </a:r>
            <a:r>
              <a:rPr lang="en-US" kern="100" dirty="0" smtClean="0">
                <a:solidFill>
                  <a:schemeClr val="bg1"/>
                </a:solidFill>
                <a:latin typeface="Times New Roman"/>
                <a:ea typeface="宋体"/>
              </a:rPr>
              <a:t>at some place and at some time</a:t>
            </a:r>
            <a:r>
              <a:rPr lang="zh-CN" altLang="en-US" kern="100" dirty="0" smtClean="0">
                <a:solidFill>
                  <a:schemeClr val="bg1"/>
                </a:solidFill>
                <a:latin typeface="Times New Roman"/>
                <a:cs typeface="Times New Roman"/>
              </a:rPr>
              <a:t>）并不意味着某时某地</a:t>
            </a:r>
            <a:endParaRPr lang="en-US" altLang="zh-CN" kern="100" dirty="0" smtClean="0">
              <a:solidFill>
                <a:schemeClr val="bg1"/>
              </a:solidFill>
              <a:latin typeface="Times New Roman"/>
              <a:cs typeface="Times New Roman"/>
            </a:endParaRPr>
          </a:p>
          <a:p>
            <a:endParaRPr lang="zh-CN" altLang="en-US" dirty="0">
              <a:solidFill>
                <a:schemeClr val="bg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解决</a:t>
            </a:r>
            <a:endParaRPr lang="zh-CN" altLang="en-US" dirty="0">
              <a:solidFill>
                <a:schemeClr val="bg1"/>
              </a:solidFill>
            </a:endParaRPr>
          </a:p>
        </p:txBody>
      </p:sp>
      <p:sp>
        <p:nvSpPr>
          <p:cNvPr id="3" name="内容占位符 2"/>
          <p:cNvSpPr>
            <a:spLocks noGrp="1"/>
          </p:cNvSpPr>
          <p:nvPr>
            <p:ph idx="1"/>
          </p:nvPr>
        </p:nvSpPr>
        <p:spPr/>
        <p:txBody>
          <a:bodyPr/>
          <a:lstStyle/>
          <a:p>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cs typeface="Times New Roman"/>
              </a:rPr>
              <a:t>表达</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cs typeface="Times New Roman"/>
              </a:rPr>
              <a:t>见到</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cs typeface="Times New Roman"/>
              </a:rPr>
              <a:t>和</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cs typeface="Times New Roman"/>
              </a:rPr>
              <a:t>在一起，</a:t>
            </a:r>
            <a:endParaRPr lang="en-US" altLang="zh-CN" kern="100" dirty="0" smtClean="0">
              <a:solidFill>
                <a:schemeClr val="bg1"/>
              </a:solidFill>
              <a:latin typeface="Times New Roman"/>
              <a:cs typeface="Times New Roman"/>
            </a:endParaRPr>
          </a:p>
          <a:p>
            <a:pPr>
              <a:buNone/>
            </a:pPr>
            <a:r>
              <a:rPr lang="en-US" altLang="zh-CN" kern="100" dirty="0" smtClean="0">
                <a:solidFill>
                  <a:schemeClr val="bg1"/>
                </a:solidFill>
                <a:latin typeface="Times New Roman"/>
                <a:cs typeface="Times New Roman"/>
              </a:rPr>
              <a:t>   </a:t>
            </a:r>
            <a:r>
              <a:rPr lang="zh-CN" altLang="en-US" kern="100" dirty="0" smtClean="0">
                <a:solidFill>
                  <a:schemeClr val="bg1"/>
                </a:solidFill>
                <a:latin typeface="Times New Roman"/>
                <a:cs typeface="Times New Roman"/>
              </a:rPr>
              <a:t>即</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cs typeface="Times New Roman"/>
              </a:rPr>
              <a:t>见到一个实体（</a:t>
            </a:r>
            <a:r>
              <a:rPr lang="en-US" kern="100" dirty="0" smtClean="0">
                <a:solidFill>
                  <a:schemeClr val="bg1"/>
                </a:solidFill>
                <a:latin typeface="Times New Roman"/>
                <a:ea typeface="宋体"/>
              </a:rPr>
              <a:t>entity</a:t>
            </a:r>
            <a:r>
              <a:rPr lang="zh-CN" altLang="en-US" kern="100" dirty="0" smtClean="0">
                <a:solidFill>
                  <a:schemeClr val="bg1"/>
                </a:solidFill>
                <a:latin typeface="Times New Roman"/>
                <a:cs typeface="Times New Roman"/>
              </a:rPr>
              <a:t>），这个实体是</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cs typeface="Times New Roman"/>
              </a:rPr>
              <a:t>和</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cs typeface="Times New Roman"/>
              </a:rPr>
              <a:t>的和。</a:t>
            </a:r>
            <a:endParaRPr lang="en-US" altLang="zh-CN" kern="100" dirty="0" smtClean="0">
              <a:solidFill>
                <a:schemeClr val="bg1"/>
              </a:solidFill>
              <a:latin typeface="Times New Roman"/>
              <a:cs typeface="Times New Roman"/>
            </a:endParaRPr>
          </a:p>
          <a:p>
            <a:r>
              <a:rPr lang="zh-CN" altLang="en-US" kern="100" dirty="0" smtClean="0">
                <a:solidFill>
                  <a:schemeClr val="bg1"/>
                </a:solidFill>
                <a:latin typeface="Times New Roman"/>
                <a:cs typeface="Times New Roman"/>
              </a:rPr>
              <a:t>由此可以定义一个类谓词</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ea typeface="宋体"/>
                <a:cs typeface="Times New Roman"/>
                <a:sym typeface="LogicA"/>
              </a:rPr>
              <a:t>：</a:t>
            </a:r>
            <a:endParaRPr lang="en-US" altLang="zh-CN" kern="100" dirty="0" smtClean="0">
              <a:solidFill>
                <a:schemeClr val="bg1"/>
              </a:solidFill>
              <a:latin typeface="Times New Roman"/>
              <a:cs typeface="Times New Roman"/>
            </a:endParaRPr>
          </a:p>
          <a:p>
            <a:pPr>
              <a:buNone/>
            </a:pP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Fu‘</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 </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 Fu‘</a:t>
            </a:r>
            <a:r>
              <a:rPr lang="en-US" kern="100" dirty="0" smtClean="0">
                <a:solidFill>
                  <a:schemeClr val="bg1"/>
                </a:solidFill>
                <a:latin typeface="Times New Roman"/>
                <a:ea typeface="宋体"/>
                <a:cs typeface="Times New Roman"/>
                <a:sym typeface="LogicA"/>
              </a:rPr>
              <a:t></a:t>
            </a:r>
            <a:endParaRPr lang="zh-CN" alt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一</a:t>
            </a:r>
            <a:r>
              <a:rPr lang="en-US" altLang="zh-CN" dirty="0" smtClean="0">
                <a:solidFill>
                  <a:schemeClr val="bg1"/>
                </a:solidFill>
              </a:rPr>
              <a:t>.</a:t>
            </a:r>
            <a:r>
              <a:rPr lang="zh-CN" altLang="en-US" dirty="0" smtClean="0">
                <a:solidFill>
                  <a:schemeClr val="bg1"/>
                </a:solidFill>
              </a:rPr>
              <a:t>历史回顾</a:t>
            </a:r>
            <a:endParaRPr lang="zh-CN" altLang="en-US" dirty="0">
              <a:solidFill>
                <a:schemeClr val="bg1"/>
              </a:solidFill>
            </a:endParaRPr>
          </a:p>
        </p:txBody>
      </p:sp>
      <p:sp>
        <p:nvSpPr>
          <p:cNvPr id="3" name="内容占位符 2"/>
          <p:cNvSpPr>
            <a:spLocks noGrp="1"/>
          </p:cNvSpPr>
          <p:nvPr>
            <p:ph idx="1"/>
          </p:nvPr>
        </p:nvSpPr>
        <p:spPr/>
        <p:txBody>
          <a:bodyPr>
            <a:normAutofit/>
          </a:bodyPr>
          <a:lstStyle/>
          <a:p>
            <a:pPr marL="514350" indent="-514350">
              <a:buFont typeface="+mj-lt"/>
              <a:buAutoNum type="arabicPeriod"/>
            </a:pPr>
            <a:r>
              <a:rPr lang="zh-CN" altLang="en-US" sz="4000" dirty="0" smtClean="0">
                <a:solidFill>
                  <a:schemeClr val="bg1"/>
                </a:solidFill>
              </a:rPr>
              <a:t>德谟克利特</a:t>
            </a:r>
            <a:endParaRPr lang="en-US" altLang="zh-CN" sz="4000" dirty="0" smtClean="0">
              <a:solidFill>
                <a:schemeClr val="bg1"/>
              </a:solidFill>
            </a:endParaRPr>
          </a:p>
          <a:p>
            <a:pPr marL="514350" indent="-514350">
              <a:buFont typeface="+mj-lt"/>
              <a:buAutoNum type="arabicPeriod"/>
            </a:pPr>
            <a:r>
              <a:rPr lang="zh-CN" altLang="en-US" sz="4000" dirty="0" smtClean="0">
                <a:solidFill>
                  <a:schemeClr val="bg1"/>
                </a:solidFill>
              </a:rPr>
              <a:t>柏拉图</a:t>
            </a:r>
            <a:endParaRPr lang="en-US" altLang="zh-CN" sz="4000" dirty="0" smtClean="0">
              <a:solidFill>
                <a:schemeClr val="bg1"/>
              </a:solidFill>
            </a:endParaRPr>
          </a:p>
          <a:p>
            <a:pPr marL="514350" indent="-514350">
              <a:buFont typeface="+mj-lt"/>
              <a:buAutoNum type="arabicPeriod"/>
            </a:pPr>
            <a:r>
              <a:rPr lang="zh-CN" altLang="en-US" sz="4000" dirty="0" smtClean="0">
                <a:solidFill>
                  <a:schemeClr val="bg1"/>
                </a:solidFill>
              </a:rPr>
              <a:t>亚里士多德</a:t>
            </a:r>
            <a:endParaRPr lang="en-US" altLang="zh-CN" sz="4000" dirty="0" smtClean="0">
              <a:solidFill>
                <a:schemeClr val="bg1"/>
              </a:solidFill>
            </a:endParaRPr>
          </a:p>
          <a:p>
            <a:pPr marL="514350" indent="-514350">
              <a:buFont typeface="+mj-lt"/>
              <a:buAutoNum type="arabicPeriod"/>
            </a:pPr>
            <a:r>
              <a:rPr lang="zh-CN" altLang="en-US" sz="4000" dirty="0" smtClean="0">
                <a:solidFill>
                  <a:schemeClr val="bg1"/>
                </a:solidFill>
              </a:rPr>
              <a:t>莱布尼茨</a:t>
            </a:r>
            <a:endParaRPr lang="en-US" altLang="zh-CN" sz="4000" dirty="0" smtClean="0">
              <a:solidFill>
                <a:schemeClr val="bg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latin typeface="Times New Roman" pitchFamily="18" charset="0"/>
                <a:cs typeface="Times New Roman" pitchFamily="18" charset="0"/>
              </a:rPr>
              <a:t>三</a:t>
            </a:r>
            <a:r>
              <a:rPr lang="en-US" altLang="zh-CN" dirty="0" smtClean="0">
                <a:solidFill>
                  <a:schemeClr val="bg1"/>
                </a:solidFill>
                <a:latin typeface="Times New Roman" pitchFamily="18" charset="0"/>
                <a:cs typeface="Times New Roman" pitchFamily="18" charset="0"/>
              </a:rPr>
              <a:t>. </a:t>
            </a:r>
            <a:r>
              <a:rPr lang="zh-CN" altLang="en-US" dirty="0" smtClean="0">
                <a:solidFill>
                  <a:schemeClr val="bg1"/>
                </a:solidFill>
                <a:latin typeface="Times New Roman" pitchFamily="18" charset="0"/>
                <a:cs typeface="Times New Roman" pitchFamily="18" charset="0"/>
              </a:rPr>
              <a:t>系统扩张</a:t>
            </a:r>
            <a:endParaRPr lang="zh-CN" altLang="en-US" dirty="0">
              <a:solidFill>
                <a:schemeClr val="bg1"/>
              </a:solidFill>
              <a:latin typeface="Times New Roman" pitchFamily="18" charset="0"/>
              <a:cs typeface="Times New Roman" pitchFamily="18" charset="0"/>
            </a:endParaRPr>
          </a:p>
        </p:txBody>
      </p:sp>
      <p:sp>
        <p:nvSpPr>
          <p:cNvPr id="3" name="内容占位符 2"/>
          <p:cNvSpPr>
            <a:spLocks noGrp="1"/>
          </p:cNvSpPr>
          <p:nvPr>
            <p:ph idx="1"/>
          </p:nvPr>
        </p:nvSpPr>
        <p:spPr/>
        <p:txBody>
          <a:bodyPr/>
          <a:lstStyle/>
          <a:p>
            <a:r>
              <a:rPr lang="en-US" altLang="zh-CN" dirty="0" smtClean="0">
                <a:solidFill>
                  <a:schemeClr val="bg1"/>
                </a:solidFill>
                <a:latin typeface="Times New Roman" pitchFamily="18" charset="0"/>
                <a:cs typeface="Times New Roman" pitchFamily="18" charset="0"/>
              </a:rPr>
              <a:t>1.</a:t>
            </a:r>
            <a:r>
              <a:rPr lang="zh-CN" altLang="en-US" dirty="0" smtClean="0">
                <a:solidFill>
                  <a:schemeClr val="bg1"/>
                </a:solidFill>
                <a:latin typeface="Times New Roman" pitchFamily="18" charset="0"/>
                <a:cs typeface="Times New Roman" pitchFamily="18" charset="0"/>
              </a:rPr>
              <a:t>基础部分</a:t>
            </a:r>
            <a:r>
              <a:rPr lang="zh-CN" altLang="en-US" dirty="0" smtClean="0">
                <a:solidFill>
                  <a:schemeClr val="bg1"/>
                </a:solidFill>
                <a:latin typeface="Times New Roman" pitchFamily="18" charset="0"/>
                <a:cs typeface="Times New Roman" pitchFamily="18" charset="0"/>
              </a:rPr>
              <a:t>论</a:t>
            </a:r>
            <a:r>
              <a:rPr lang="en-US" altLang="zh-CN" dirty="0" smtClean="0">
                <a:solidFill>
                  <a:schemeClr val="bg1"/>
                </a:solidFill>
                <a:latin typeface="Times New Roman" pitchFamily="18" charset="0"/>
                <a:cs typeface="Times New Roman" pitchFamily="18" charset="0"/>
              </a:rPr>
              <a:t>(BM)</a:t>
            </a:r>
            <a:endParaRPr lang="en-US" altLang="zh-CN" dirty="0" smtClean="0">
              <a:solidFill>
                <a:schemeClr val="bg1"/>
              </a:solidFill>
              <a:latin typeface="Times New Roman" pitchFamily="18" charset="0"/>
              <a:cs typeface="Times New Roman" pitchFamily="18" charset="0"/>
            </a:endParaRPr>
          </a:p>
          <a:p>
            <a:r>
              <a:rPr lang="en-US" altLang="zh-CN" dirty="0" smtClean="0">
                <a:solidFill>
                  <a:schemeClr val="bg1"/>
                </a:solidFill>
                <a:latin typeface="Times New Roman" pitchFamily="18" charset="0"/>
                <a:cs typeface="Times New Roman" pitchFamily="18" charset="0"/>
              </a:rPr>
              <a:t>2.</a:t>
            </a:r>
            <a:r>
              <a:rPr lang="zh-CN" altLang="en-US" dirty="0" smtClean="0">
                <a:solidFill>
                  <a:schemeClr val="bg1"/>
                </a:solidFill>
                <a:latin typeface="Times New Roman" pitchFamily="18" charset="0"/>
                <a:cs typeface="Times New Roman" pitchFamily="18" charset="0"/>
              </a:rPr>
              <a:t>弱补充原则和最小部分</a:t>
            </a:r>
            <a:r>
              <a:rPr lang="zh-CN" altLang="en-US" dirty="0" smtClean="0">
                <a:solidFill>
                  <a:schemeClr val="bg1"/>
                </a:solidFill>
                <a:latin typeface="Times New Roman" pitchFamily="18" charset="0"/>
                <a:cs typeface="Times New Roman" pitchFamily="18" charset="0"/>
              </a:rPr>
              <a:t>论</a:t>
            </a:r>
            <a:r>
              <a:rPr lang="en-US" altLang="zh-CN" dirty="0" smtClean="0">
                <a:solidFill>
                  <a:schemeClr val="bg1"/>
                </a:solidFill>
                <a:latin typeface="Times New Roman" pitchFamily="18" charset="0"/>
                <a:cs typeface="Times New Roman" pitchFamily="18" charset="0"/>
              </a:rPr>
              <a:t>(MM)</a:t>
            </a:r>
            <a:endParaRPr lang="en-US" altLang="zh-CN" dirty="0" smtClean="0">
              <a:solidFill>
                <a:schemeClr val="bg1"/>
              </a:solidFill>
              <a:latin typeface="Times New Roman" pitchFamily="18" charset="0"/>
              <a:cs typeface="Times New Roman" pitchFamily="18" charset="0"/>
            </a:endParaRPr>
          </a:p>
          <a:p>
            <a:r>
              <a:rPr lang="en-US" altLang="zh-CN" dirty="0" smtClean="0">
                <a:solidFill>
                  <a:schemeClr val="bg1"/>
                </a:solidFill>
                <a:latin typeface="Times New Roman" pitchFamily="18" charset="0"/>
                <a:cs typeface="Times New Roman" pitchFamily="18" charset="0"/>
              </a:rPr>
              <a:t>3.</a:t>
            </a:r>
            <a:r>
              <a:rPr lang="zh-CN" altLang="en-US" dirty="0" smtClean="0">
                <a:solidFill>
                  <a:schemeClr val="bg1"/>
                </a:solidFill>
                <a:latin typeface="Times New Roman" pitchFamily="18" charset="0"/>
                <a:cs typeface="Times New Roman" pitchFamily="18" charset="0"/>
              </a:rPr>
              <a:t>强补充原则和外延部分</a:t>
            </a:r>
            <a:r>
              <a:rPr lang="zh-CN" altLang="en-US" dirty="0" smtClean="0">
                <a:solidFill>
                  <a:schemeClr val="bg1"/>
                </a:solidFill>
                <a:latin typeface="Times New Roman" pitchFamily="18" charset="0"/>
                <a:cs typeface="Times New Roman" pitchFamily="18" charset="0"/>
              </a:rPr>
              <a:t>论</a:t>
            </a:r>
            <a:r>
              <a:rPr lang="en-US" altLang="zh-CN" dirty="0" smtClean="0">
                <a:solidFill>
                  <a:schemeClr val="bg1"/>
                </a:solidFill>
                <a:latin typeface="Times New Roman" pitchFamily="18" charset="0"/>
                <a:cs typeface="Times New Roman" pitchFamily="18" charset="0"/>
              </a:rPr>
              <a:t>(EM)</a:t>
            </a:r>
            <a:endParaRPr lang="en-US" altLang="zh-CN" dirty="0" smtClean="0">
              <a:solidFill>
                <a:schemeClr val="bg1"/>
              </a:solidFill>
              <a:latin typeface="Times New Roman" pitchFamily="18" charset="0"/>
              <a:cs typeface="Times New Roman" pitchFamily="18" charset="0"/>
            </a:endParaRPr>
          </a:p>
          <a:p>
            <a:r>
              <a:rPr lang="en-US" altLang="zh-CN" dirty="0" smtClean="0">
                <a:solidFill>
                  <a:schemeClr val="bg1"/>
                </a:solidFill>
                <a:latin typeface="Times New Roman" pitchFamily="18" charset="0"/>
                <a:cs typeface="Times New Roman" pitchFamily="18" charset="0"/>
              </a:rPr>
              <a:t>4.</a:t>
            </a:r>
            <a:r>
              <a:rPr lang="zh-CN" altLang="en-US" dirty="0" smtClean="0">
                <a:solidFill>
                  <a:schemeClr val="bg1"/>
                </a:solidFill>
                <a:latin typeface="Times New Roman" pitchFamily="18" charset="0"/>
                <a:cs typeface="Times New Roman" pitchFamily="18" charset="0"/>
              </a:rPr>
              <a:t>组合原则和一般外延部分</a:t>
            </a:r>
            <a:r>
              <a:rPr lang="zh-CN" altLang="en-US" dirty="0" smtClean="0">
                <a:solidFill>
                  <a:schemeClr val="bg1"/>
                </a:solidFill>
                <a:latin typeface="Times New Roman" pitchFamily="18" charset="0"/>
                <a:cs typeface="Times New Roman" pitchFamily="18" charset="0"/>
              </a:rPr>
              <a:t>论</a:t>
            </a:r>
            <a:r>
              <a:rPr lang="en-US" altLang="zh-CN" dirty="0" smtClean="0">
                <a:solidFill>
                  <a:schemeClr val="bg1"/>
                </a:solidFill>
                <a:latin typeface="Times New Roman" pitchFamily="18" charset="0"/>
                <a:cs typeface="Times New Roman" pitchFamily="18" charset="0"/>
              </a:rPr>
              <a:t>(GEM)</a:t>
            </a:r>
            <a:endParaRPr lang="en-US" altLang="zh-CN" dirty="0" smtClean="0">
              <a:solidFill>
                <a:schemeClr val="bg1"/>
              </a:solidFill>
              <a:latin typeface="Times New Roman" pitchFamily="18" charset="0"/>
              <a:cs typeface="Times New Roman" pitchFamily="18" charset="0"/>
            </a:endParaRPr>
          </a:p>
          <a:p>
            <a:r>
              <a:rPr lang="en-US" altLang="zh-CN" dirty="0" smtClean="0">
                <a:solidFill>
                  <a:schemeClr val="bg1"/>
                </a:solidFill>
                <a:latin typeface="Times New Roman" pitchFamily="18" charset="0"/>
                <a:cs typeface="Times New Roman" pitchFamily="18" charset="0"/>
              </a:rPr>
              <a:t>5.</a:t>
            </a:r>
            <a:r>
              <a:rPr lang="zh-CN" altLang="en-US" dirty="0" smtClean="0">
                <a:solidFill>
                  <a:schemeClr val="bg1"/>
                </a:solidFill>
                <a:latin typeface="Times New Roman" pitchFamily="18" charset="0"/>
                <a:cs typeface="Times New Roman" pitchFamily="18" charset="0"/>
              </a:rPr>
              <a:t>根底原则和布尔代数</a:t>
            </a:r>
            <a:endParaRPr lang="en-US" altLang="zh-CN" dirty="0" smtClean="0">
              <a:solidFill>
                <a:schemeClr val="bg1"/>
              </a:solidFill>
              <a:latin typeface="Times New Roman" pitchFamily="18" charset="0"/>
              <a:cs typeface="Times New Roman" pitchFamily="18" charset="0"/>
            </a:endParaRPr>
          </a:p>
          <a:p>
            <a:r>
              <a:rPr lang="en-US" altLang="zh-CN" dirty="0" smtClean="0">
                <a:solidFill>
                  <a:schemeClr val="bg1"/>
                </a:solidFill>
                <a:latin typeface="Times New Roman" pitchFamily="18" charset="0"/>
                <a:cs typeface="Times New Roman" pitchFamily="18" charset="0"/>
              </a:rPr>
              <a:t>6.</a:t>
            </a:r>
            <a:r>
              <a:rPr lang="zh-CN" altLang="en-US" dirty="0" smtClean="0">
                <a:solidFill>
                  <a:schemeClr val="bg1"/>
                </a:solidFill>
                <a:latin typeface="Times New Roman" pitchFamily="18" charset="0"/>
                <a:cs typeface="Times New Roman" pitchFamily="18" charset="0"/>
              </a:rPr>
              <a:t>原子原则和系统简化</a:t>
            </a:r>
            <a:endParaRPr lang="en-US" altLang="zh-CN" dirty="0" smtClean="0">
              <a:solidFill>
                <a:schemeClr val="bg1"/>
              </a:solidFill>
              <a:latin typeface="Times New Roman" pitchFamily="18" charset="0"/>
              <a:cs typeface="Times New Roman" pitchFamily="18" charset="0"/>
            </a:endParaRPr>
          </a:p>
          <a:p>
            <a:r>
              <a:rPr lang="en-US" altLang="zh-CN" dirty="0" smtClean="0">
                <a:solidFill>
                  <a:schemeClr val="bg1"/>
                </a:solidFill>
                <a:latin typeface="Times New Roman" pitchFamily="18" charset="0"/>
                <a:cs typeface="Times New Roman" pitchFamily="18" charset="0"/>
              </a:rPr>
              <a:t>7.</a:t>
            </a:r>
            <a:r>
              <a:rPr lang="zh-CN" altLang="en-US" dirty="0" smtClean="0">
                <a:solidFill>
                  <a:schemeClr val="bg1"/>
                </a:solidFill>
                <a:latin typeface="Times New Roman" pitchFamily="18" charset="0"/>
                <a:cs typeface="Times New Roman" pitchFamily="18" charset="0"/>
              </a:rPr>
              <a:t>其他原则</a:t>
            </a:r>
            <a:endParaRPr lang="en-US" altLang="zh-CN" dirty="0" smtClean="0">
              <a:solidFill>
                <a:schemeClr val="bg1"/>
              </a:solidFill>
              <a:latin typeface="Times New Roman" pitchFamily="18" charset="0"/>
              <a:cs typeface="Times New Roman" pitchFamily="18" charset="0"/>
            </a:endParaRPr>
          </a:p>
          <a:p>
            <a:endParaRPr lang="zh-CN" altLang="en-US" dirty="0">
              <a:solidFill>
                <a:schemeClr val="bg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1.</a:t>
            </a:r>
            <a:r>
              <a:rPr lang="zh-CN" altLang="en-US" dirty="0" smtClean="0">
                <a:solidFill>
                  <a:schemeClr val="bg1"/>
                </a:solidFill>
              </a:rPr>
              <a:t>基础部分论</a:t>
            </a:r>
            <a:endParaRPr lang="zh-CN" altLang="en-US" dirty="0">
              <a:solidFill>
                <a:schemeClr val="bg1"/>
              </a:solidFill>
            </a:endParaRPr>
          </a:p>
        </p:txBody>
      </p:sp>
      <p:sp>
        <p:nvSpPr>
          <p:cNvPr id="3" name="内容占位符 2"/>
          <p:cNvSpPr>
            <a:spLocks noGrp="1"/>
          </p:cNvSpPr>
          <p:nvPr>
            <p:ph idx="1"/>
          </p:nvPr>
        </p:nvSpPr>
        <p:spPr/>
        <p:txBody>
          <a:bodyPr/>
          <a:lstStyle/>
          <a:p>
            <a:pPr algn="just">
              <a:spcAft>
                <a:spcPts val="0"/>
              </a:spcAft>
            </a:pPr>
            <a:r>
              <a:rPr lang="zh-CN" altLang="en-US" kern="100" dirty="0" smtClean="0">
                <a:solidFill>
                  <a:schemeClr val="bg1"/>
                </a:solidFill>
                <a:latin typeface="Times New Roman"/>
                <a:ea typeface="宋体"/>
                <a:sym typeface="LogicA"/>
              </a:rPr>
              <a:t>自返性：</a:t>
            </a: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zh-CN" altLang="en-US" kern="100" dirty="0" smtClean="0">
                <a:solidFill>
                  <a:schemeClr val="bg1"/>
                </a:solidFill>
                <a:latin typeface="Times New Roman"/>
                <a:ea typeface="宋体"/>
              </a:rPr>
              <a:t>传递性：</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r>
              <a:rPr lang="zh-CN" altLang="en-US" kern="100" dirty="0" smtClean="0">
                <a:solidFill>
                  <a:schemeClr val="bg1"/>
                </a:solidFill>
                <a:latin typeface="Times New Roman"/>
                <a:ea typeface="宋体"/>
              </a:rPr>
              <a:t>反对称性：</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endParaRPr lang="zh-CN" altLang="en-US" dirty="0">
              <a:solidFill>
                <a:schemeClr val="bg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定义</a:t>
            </a:r>
            <a:endParaRPr lang="zh-CN" altLang="en-US" dirty="0">
              <a:solidFill>
                <a:schemeClr val="bg1"/>
              </a:solidFill>
            </a:endParaRPr>
          </a:p>
        </p:txBody>
      </p:sp>
      <p:sp>
        <p:nvSpPr>
          <p:cNvPr id="3" name="内容占位符 2"/>
          <p:cNvSpPr>
            <a:spLocks noGrp="1"/>
          </p:cNvSpPr>
          <p:nvPr>
            <p:ph idx="1"/>
          </p:nvPr>
        </p:nvSpPr>
        <p:spPr/>
        <p:txBody>
          <a:bodyPr/>
          <a:lstStyle/>
          <a:p>
            <a:pPr algn="just">
              <a:spcAft>
                <a:spcPts val="0"/>
              </a:spcAft>
            </a:pPr>
            <a:r>
              <a:rPr lang="zh-CN" altLang="en-US" kern="100" dirty="0" smtClean="0">
                <a:solidFill>
                  <a:schemeClr val="bg1"/>
                </a:solidFill>
                <a:latin typeface="Times New Roman"/>
                <a:ea typeface="宋体"/>
                <a:sym typeface="LogicA"/>
              </a:rPr>
              <a:t>相等：</a:t>
            </a:r>
            <a:r>
              <a:rPr lang="en-US" kern="100" dirty="0" smtClean="0">
                <a:solidFill>
                  <a:schemeClr val="bg1"/>
                </a:solidFill>
                <a:latin typeface="Times New Roman"/>
                <a:ea typeface="宋体"/>
                <a:sym typeface="LogicA"/>
              </a:rPr>
              <a:t></a:t>
            </a:r>
            <a:r>
              <a:rPr lang="zh-CN" altLang="en-US" kern="100" dirty="0" smtClean="0">
                <a:solidFill>
                  <a:schemeClr val="bg1"/>
                </a:solidFill>
                <a:latin typeface="Times New Roman"/>
              </a:rPr>
              <a:t>＝</a:t>
            </a:r>
            <a:r>
              <a:rPr lang="en-US" kern="100" dirty="0" smtClean="0">
                <a:solidFill>
                  <a:schemeClr val="bg1"/>
                </a:solidFill>
                <a:latin typeface="Times New Roman"/>
                <a:ea typeface="宋体"/>
                <a:sym typeface="LogicA"/>
              </a:rPr>
              <a:t> [</a:t>
            </a:r>
            <a:r>
              <a:rPr lang="zh-CN" altLang="en-US" kern="100" dirty="0" smtClean="0">
                <a:solidFill>
                  <a:schemeClr val="bg1"/>
                </a:solidFill>
                <a:latin typeface="Times New Roman"/>
                <a:ea typeface="宋体"/>
                <a:sym typeface="LogicA"/>
              </a:rPr>
              <a:t>同一问题</a:t>
            </a: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zh-CN" altLang="en-US" kern="100" dirty="0" smtClean="0">
                <a:solidFill>
                  <a:schemeClr val="bg1"/>
                </a:solidFill>
                <a:latin typeface="Times New Roman"/>
                <a:ea typeface="宋体"/>
                <a:sym typeface="LogicA"/>
              </a:rPr>
              <a:t>真部分：</a:t>
            </a:r>
            <a:r>
              <a:rPr lang="en-US" kern="100" dirty="0" smtClean="0">
                <a:solidFill>
                  <a:schemeClr val="bg1"/>
                </a:solidFill>
                <a:latin typeface="Times New Roman"/>
                <a:ea typeface="宋体"/>
                <a:sym typeface="LogicA"/>
              </a:rPr>
              <a:t></a:t>
            </a:r>
            <a:r>
              <a:rPr lang="zh-CN" altLang="en-US" kern="100" dirty="0" smtClean="0">
                <a:solidFill>
                  <a:schemeClr val="bg1"/>
                </a:solidFill>
                <a:latin typeface="Times New Roman"/>
              </a:rPr>
              <a:t>＝</a:t>
            </a: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zh-CN" altLang="en-US" kern="100" dirty="0" smtClean="0">
                <a:solidFill>
                  <a:schemeClr val="bg1"/>
                </a:solidFill>
                <a:latin typeface="Times New Roman"/>
                <a:ea typeface="宋体"/>
                <a:sym typeface="LogicA"/>
              </a:rPr>
              <a:t>扩展：</a:t>
            </a:r>
            <a:r>
              <a:rPr lang="en-US" kern="100" dirty="0" smtClean="0">
                <a:solidFill>
                  <a:schemeClr val="bg1"/>
                </a:solidFill>
                <a:latin typeface="Times New Roman"/>
                <a:ea typeface="宋体"/>
                <a:sym typeface="LogicA"/>
              </a:rPr>
              <a:t></a:t>
            </a:r>
            <a:r>
              <a:rPr lang="zh-CN" altLang="en-US" kern="100" dirty="0" smtClean="0">
                <a:solidFill>
                  <a:schemeClr val="bg1"/>
                </a:solidFill>
                <a:latin typeface="Times New Roman"/>
              </a:rPr>
              <a:t>＝</a:t>
            </a: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zh-CN" altLang="en-US" kern="100" dirty="0" smtClean="0">
                <a:solidFill>
                  <a:schemeClr val="bg1"/>
                </a:solidFill>
                <a:latin typeface="Times New Roman"/>
                <a:ea typeface="宋体"/>
                <a:sym typeface="LogicA"/>
              </a:rPr>
              <a:t>重叠：</a:t>
            </a:r>
            <a:r>
              <a:rPr lang="en-US" kern="100" dirty="0" smtClean="0">
                <a:solidFill>
                  <a:schemeClr val="bg1"/>
                </a:solidFill>
                <a:latin typeface="Times New Roman"/>
                <a:ea typeface="宋体"/>
                <a:sym typeface="LogicA"/>
              </a:rPr>
              <a:t></a:t>
            </a:r>
            <a:r>
              <a:rPr lang="zh-CN" altLang="en-US" kern="100" dirty="0" smtClean="0">
                <a:solidFill>
                  <a:schemeClr val="bg1"/>
                </a:solidFill>
                <a:latin typeface="Times New Roman"/>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  [</a:t>
            </a:r>
            <a:r>
              <a:rPr lang="zh-CN" altLang="en-US" kern="100" dirty="0" smtClean="0">
                <a:solidFill>
                  <a:schemeClr val="bg1"/>
                </a:solidFill>
                <a:latin typeface="Times New Roman"/>
                <a:ea typeface="宋体"/>
              </a:rPr>
              <a:t>假设全</a:t>
            </a:r>
            <a:r>
              <a:rPr lang="en-US" kern="100" dirty="0" smtClean="0">
                <a:solidFill>
                  <a:schemeClr val="bg1"/>
                </a:solidFill>
                <a:latin typeface="Times New Roman"/>
                <a:ea typeface="宋体"/>
              </a:rPr>
              <a:t>]   </a:t>
            </a:r>
          </a:p>
          <a:p>
            <a:pPr algn="just">
              <a:spcAft>
                <a:spcPts val="0"/>
              </a:spcAft>
            </a:pPr>
            <a:r>
              <a:rPr lang="zh-CN" altLang="en-US" kern="100" dirty="0" smtClean="0">
                <a:solidFill>
                  <a:schemeClr val="bg1"/>
                </a:solidFill>
                <a:latin typeface="Times New Roman"/>
                <a:ea typeface="宋体"/>
                <a:sym typeface="LogicA"/>
              </a:rPr>
              <a:t>分离：</a:t>
            </a:r>
            <a:r>
              <a:rPr lang="en-US" kern="100" dirty="0" smtClean="0">
                <a:solidFill>
                  <a:schemeClr val="bg1"/>
                </a:solidFill>
                <a:latin typeface="Times New Roman"/>
                <a:ea typeface="宋体"/>
                <a:sym typeface="LogicA"/>
              </a:rPr>
              <a:t></a:t>
            </a:r>
            <a:r>
              <a:rPr lang="zh-CN" altLang="en-US" kern="100" dirty="0" smtClean="0">
                <a:solidFill>
                  <a:schemeClr val="bg1"/>
                </a:solidFill>
                <a:latin typeface="Times New Roman"/>
              </a:rPr>
              <a:t>＝</a:t>
            </a: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r>
              <a:rPr lang="zh-CN" altLang="en-US" kern="100" dirty="0" smtClean="0">
                <a:solidFill>
                  <a:schemeClr val="bg1"/>
                </a:solidFill>
                <a:latin typeface="Times New Roman"/>
                <a:ea typeface="宋体"/>
                <a:cs typeface="Times New Roman"/>
                <a:sym typeface="LogicA"/>
              </a:rPr>
              <a:t>覆盖：</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cs typeface="Times New Roman"/>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 [</a:t>
            </a:r>
            <a:r>
              <a:rPr lang="zh-CN" altLang="en-US" kern="100" dirty="0" smtClean="0">
                <a:solidFill>
                  <a:schemeClr val="bg1"/>
                </a:solidFill>
                <a:latin typeface="Times New Roman"/>
                <a:ea typeface="宋体"/>
              </a:rPr>
              <a:t>假设空</a:t>
            </a:r>
            <a:r>
              <a:rPr lang="en-US" kern="100" dirty="0" smtClean="0">
                <a:solidFill>
                  <a:schemeClr val="bg1"/>
                </a:solidFill>
                <a:latin typeface="Times New Roman"/>
                <a:ea typeface="宋体"/>
              </a:rPr>
              <a:t>]</a:t>
            </a:r>
            <a:endParaRPr lang="zh-CN" altLang="en-US" dirty="0">
              <a:solidFill>
                <a:schemeClr val="bg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solidFill>
                  <a:schemeClr val="bg1"/>
                </a:solidFill>
              </a:rPr>
              <a:t>2.</a:t>
            </a:r>
            <a:r>
              <a:rPr lang="zh-CN" altLang="en-US" dirty="0" smtClean="0">
                <a:solidFill>
                  <a:schemeClr val="bg1"/>
                </a:solidFill>
              </a:rPr>
              <a:t>弱补充原则和最小部分论</a:t>
            </a:r>
            <a:endParaRPr lang="en-US" altLang="zh-CN" dirty="0" smtClean="0">
              <a:solidFill>
                <a:schemeClr val="bg1"/>
              </a:solidFill>
            </a:endParaRPr>
          </a:p>
        </p:txBody>
      </p:sp>
      <p:sp>
        <p:nvSpPr>
          <p:cNvPr id="3" name="内容占位符 2"/>
          <p:cNvSpPr>
            <a:spLocks noGrp="1"/>
          </p:cNvSpPr>
          <p:nvPr>
            <p:ph idx="1"/>
          </p:nvPr>
        </p:nvSpPr>
        <p:spPr/>
        <p:txBody>
          <a:bodyPr/>
          <a:lstStyle/>
          <a:p>
            <a:pPr algn="just">
              <a:spcAft>
                <a:spcPts val="0"/>
              </a:spcAft>
            </a:pPr>
            <a:r>
              <a:rPr lang="zh-CN" altLang="en-US" kern="100" dirty="0" smtClean="0">
                <a:solidFill>
                  <a:schemeClr val="bg1"/>
                </a:solidFill>
                <a:latin typeface="Times New Roman"/>
                <a:ea typeface="宋体"/>
                <a:sym typeface="LogicA"/>
              </a:rPr>
              <a:t>（弱）</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p>
          <a:p>
            <a:pPr algn="just">
              <a:spcAft>
                <a:spcPts val="0"/>
              </a:spcAft>
            </a:pPr>
            <a:r>
              <a:rPr lang="zh-CN" altLang="en-US" kern="100" dirty="0" smtClean="0">
                <a:solidFill>
                  <a:schemeClr val="bg1"/>
                </a:solidFill>
                <a:latin typeface="Times New Roman"/>
                <a:ea typeface="宋体"/>
              </a:rPr>
              <a:t>在一个整体中，所有的真部分都有另一个不相交的部分作为补充。</a:t>
            </a:r>
            <a:endParaRPr lang="en-US" altLang="zh-CN" kern="100" dirty="0" smtClean="0">
              <a:solidFill>
                <a:schemeClr val="bg1"/>
              </a:solidFill>
              <a:latin typeface="Times New Roman"/>
              <a:ea typeface="宋体"/>
            </a:endParaRPr>
          </a:p>
          <a:p>
            <a:pPr algn="just">
              <a:spcAft>
                <a:spcPts val="0"/>
              </a:spcAft>
            </a:pPr>
            <a:r>
              <a:rPr lang="zh-CN" altLang="en-US" kern="100" dirty="0" smtClean="0">
                <a:solidFill>
                  <a:schemeClr val="bg1"/>
                </a:solidFill>
                <a:latin typeface="Times New Roman"/>
                <a:ea typeface="宋体"/>
              </a:rPr>
              <a:t>反对称性可以从自返性、传递性和弱补充原则推导出。</a:t>
            </a:r>
            <a:endParaRPr lang="zh-CN" altLang="en-US" kern="100" dirty="0" smtClean="0">
              <a:solidFill>
                <a:schemeClr val="bg1"/>
              </a:solidFill>
              <a:latin typeface="Times New Roman"/>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solidFill>
                  <a:schemeClr val="bg1"/>
                </a:solidFill>
              </a:rPr>
              <a:t>3.</a:t>
            </a:r>
            <a:r>
              <a:rPr lang="zh-CN" altLang="en-US" dirty="0" smtClean="0">
                <a:solidFill>
                  <a:schemeClr val="bg1"/>
                </a:solidFill>
              </a:rPr>
              <a:t>外延部分论和强补充原则</a:t>
            </a:r>
            <a:endParaRPr lang="zh-CN" altLang="en-US" dirty="0"/>
          </a:p>
        </p:txBody>
      </p:sp>
      <p:sp>
        <p:nvSpPr>
          <p:cNvPr id="3" name="内容占位符 2"/>
          <p:cNvSpPr>
            <a:spLocks noGrp="1"/>
          </p:cNvSpPr>
          <p:nvPr>
            <p:ph idx="1"/>
          </p:nvPr>
        </p:nvSpPr>
        <p:spPr/>
        <p:txBody>
          <a:bodyPr/>
          <a:lstStyle/>
          <a:p>
            <a:r>
              <a:rPr lang="zh-CN" altLang="en-US" kern="100" dirty="0" smtClean="0">
                <a:solidFill>
                  <a:schemeClr val="bg1"/>
                </a:solidFill>
                <a:latin typeface="Times New Roman"/>
                <a:cs typeface="Times New Roman"/>
                <a:sym typeface="LogicA"/>
              </a:rPr>
              <a:t>（强）</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p>
          <a:p>
            <a:r>
              <a:rPr lang="zh-CN" altLang="en-US" kern="100" dirty="0" smtClean="0">
                <a:solidFill>
                  <a:schemeClr val="bg1"/>
                </a:solidFill>
                <a:latin typeface="Times New Roman"/>
                <a:ea typeface="宋体"/>
              </a:rPr>
              <a:t>如果一个对象不能把另一个对象作为自己的部分，那么存在一个剩余者。</a:t>
            </a:r>
            <a:endParaRPr lang="en-US" kern="100" dirty="0" smtClean="0">
              <a:solidFill>
                <a:schemeClr val="bg1"/>
              </a:solidFill>
              <a:latin typeface="Times New Roman"/>
              <a:ea typeface="宋体"/>
            </a:endParaRPr>
          </a:p>
          <a:p>
            <a:endParaRPr lang="zh-CN" altLang="en-US" dirty="0" smtClean="0">
              <a:solidFill>
                <a:schemeClr val="bg1"/>
              </a:solidFill>
            </a:endParaRPr>
          </a:p>
          <a:p>
            <a:endParaRPr lang="zh-CN" altLang="en-US" dirty="0" smtClean="0">
              <a:solidFill>
                <a:schemeClr val="bg1"/>
              </a:solidFill>
            </a:endParaRPr>
          </a:p>
          <a:p>
            <a:endParaRPr lang="zh-CN"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kern="100" dirty="0" smtClean="0">
                <a:solidFill>
                  <a:schemeClr val="bg1"/>
                </a:solidFill>
                <a:latin typeface="Times New Roman"/>
              </a:rPr>
              <a:t>区分强和弱补充原则的反模型</a:t>
            </a:r>
            <a:endParaRPr lang="zh-CN" altLang="en-US" dirty="0"/>
          </a:p>
        </p:txBody>
      </p:sp>
      <p:sp>
        <p:nvSpPr>
          <p:cNvPr id="3" name="内容占位符 2"/>
          <p:cNvSpPr>
            <a:spLocks noGrp="1"/>
          </p:cNvSpPr>
          <p:nvPr>
            <p:ph idx="1"/>
          </p:nvPr>
        </p:nvSpPr>
        <p:spPr/>
        <p:txBody>
          <a:bodyPr/>
          <a:lstStyle/>
          <a:p>
            <a:pPr>
              <a:buNone/>
            </a:pPr>
            <a:r>
              <a:rPr lang="zh-CN" altLang="en-US" kern="100" dirty="0" smtClean="0">
                <a:solidFill>
                  <a:schemeClr val="bg1"/>
                </a:solidFill>
                <a:latin typeface="Times New Roman"/>
                <a:cs typeface="Times New Roman"/>
                <a:sym typeface="LogicA"/>
              </a:rPr>
              <a:t>（强）</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p>
          <a:p>
            <a:pPr>
              <a:buNone/>
            </a:pPr>
            <a:r>
              <a:rPr lang="zh-CN" altLang="en-US" kern="100" dirty="0" smtClean="0">
                <a:solidFill>
                  <a:schemeClr val="bg1"/>
                </a:solidFill>
                <a:latin typeface="Times New Roman"/>
                <a:sym typeface="LogicA"/>
              </a:rPr>
              <a:t>（弱）</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p>
          <a:p>
            <a:pPr>
              <a:buNone/>
            </a:pPr>
            <a:endParaRPr lang="en-US" kern="100" dirty="0" smtClean="0">
              <a:solidFill>
                <a:schemeClr val="bg1"/>
              </a:solidFill>
              <a:latin typeface="Times New Roman"/>
              <a:ea typeface="宋体"/>
            </a:endParaRPr>
          </a:p>
          <a:p>
            <a:endParaRPr lang="zh-CN" altLang="en-US" dirty="0"/>
          </a:p>
        </p:txBody>
      </p:sp>
      <p:pic>
        <p:nvPicPr>
          <p:cNvPr id="4" name="图片 3" descr="clip_image002.jpg"/>
          <p:cNvPicPr>
            <a:picLocks noChangeAspect="1"/>
          </p:cNvPicPr>
          <p:nvPr/>
        </p:nvPicPr>
        <p:blipFill>
          <a:blip r:embed="rId2"/>
          <a:stretch>
            <a:fillRect/>
          </a:stretch>
        </p:blipFill>
        <p:spPr>
          <a:xfrm>
            <a:off x="1428727" y="3500438"/>
            <a:ext cx="5845401" cy="2714644"/>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solidFill>
                  <a:schemeClr val="bg1"/>
                </a:solidFill>
              </a:rPr>
              <a:t>4.</a:t>
            </a:r>
            <a:r>
              <a:rPr lang="zh-CN" altLang="en-US" dirty="0" smtClean="0">
                <a:solidFill>
                  <a:schemeClr val="bg1"/>
                </a:solidFill>
              </a:rPr>
              <a:t>一般外延部分论和组合原则</a:t>
            </a:r>
            <a:endParaRPr lang="zh-CN" altLang="en-US" dirty="0"/>
          </a:p>
        </p:txBody>
      </p:sp>
      <p:sp>
        <p:nvSpPr>
          <p:cNvPr id="3" name="内容占位符 2"/>
          <p:cNvSpPr>
            <a:spLocks noGrp="1"/>
          </p:cNvSpPr>
          <p:nvPr>
            <p:ph idx="1"/>
          </p:nvPr>
        </p:nvSpPr>
        <p:spPr/>
        <p:txBody>
          <a:bodyPr/>
          <a:lstStyle/>
          <a:p>
            <a:pPr marL="514350" indent="-514350">
              <a:buNone/>
            </a:pPr>
            <a:r>
              <a:rPr lang="zh-CN" altLang="en-US" dirty="0" smtClean="0">
                <a:solidFill>
                  <a:schemeClr val="bg1"/>
                </a:solidFill>
              </a:rPr>
              <a:t>（</a:t>
            </a:r>
            <a:r>
              <a:rPr lang="en-US" altLang="zh-CN" dirty="0" smtClean="0">
                <a:solidFill>
                  <a:schemeClr val="bg1"/>
                </a:solidFill>
              </a:rPr>
              <a:t>1</a:t>
            </a:r>
            <a:r>
              <a:rPr lang="zh-CN" altLang="en-US" dirty="0" smtClean="0">
                <a:solidFill>
                  <a:schemeClr val="bg1"/>
                </a:solidFill>
              </a:rPr>
              <a:t>）实体的</a:t>
            </a:r>
            <a:r>
              <a:rPr lang="zh-CN" altLang="en-US" dirty="0" smtClean="0">
                <a:solidFill>
                  <a:schemeClr val="bg1"/>
                </a:solidFill>
              </a:rPr>
              <a:t>和（适当关联的（重叠））</a:t>
            </a:r>
            <a:endParaRPr lang="en-US" altLang="zh-CN" dirty="0" smtClean="0">
              <a:solidFill>
                <a:schemeClr val="bg1"/>
              </a:solidFill>
            </a:endParaRPr>
          </a:p>
          <a:p>
            <a:pPr marL="514350" indent="-514350">
              <a:buNone/>
            </a:pPr>
            <a:r>
              <a:rPr lang="zh-CN" altLang="en-US" dirty="0" smtClean="0">
                <a:solidFill>
                  <a:schemeClr val="bg1"/>
                </a:solidFill>
              </a:rPr>
              <a:t>（</a:t>
            </a:r>
            <a:r>
              <a:rPr lang="en-US" altLang="zh-CN" dirty="0" smtClean="0">
                <a:solidFill>
                  <a:schemeClr val="bg1"/>
                </a:solidFill>
              </a:rPr>
              <a:t>2</a:t>
            </a:r>
            <a:r>
              <a:rPr lang="zh-CN" altLang="en-US" dirty="0" smtClean="0">
                <a:solidFill>
                  <a:schemeClr val="bg1"/>
                </a:solidFill>
              </a:rPr>
              <a:t>）无限的</a:t>
            </a:r>
            <a:r>
              <a:rPr lang="zh-CN" altLang="en-US" dirty="0" smtClean="0">
                <a:solidFill>
                  <a:schemeClr val="bg1"/>
                </a:solidFill>
              </a:rPr>
              <a:t>和（</a:t>
            </a:r>
            <a:r>
              <a:rPr lang="zh-CN" altLang="en-US" dirty="0" smtClean="0">
                <a:solidFill>
                  <a:schemeClr val="bg1"/>
                </a:solidFill>
                <a:latin typeface="Times New Roman" pitchFamily="18" charset="0"/>
                <a:cs typeface="Times New Roman" pitchFamily="18" charset="0"/>
              </a:rPr>
              <a:t>满足适当</a:t>
            </a:r>
            <a:r>
              <a:rPr lang="zh-CN" altLang="en-US" dirty="0" smtClean="0">
                <a:solidFill>
                  <a:schemeClr val="bg1"/>
                </a:solidFill>
                <a:latin typeface="Times New Roman" pitchFamily="18" charset="0"/>
                <a:cs typeface="Times New Roman" pitchFamily="18" charset="0"/>
              </a:rPr>
              <a:t>条件的</a:t>
            </a:r>
            <a:r>
              <a:rPr lang="zh-CN" altLang="en-US" dirty="0" smtClean="0">
                <a:solidFill>
                  <a:schemeClr val="bg1"/>
                </a:solidFill>
              </a:rPr>
              <a:t>）</a:t>
            </a:r>
            <a:endParaRPr lang="en-US" altLang="zh-CN" dirty="0" smtClean="0">
              <a:solidFill>
                <a:schemeClr val="bg1"/>
              </a:solidFill>
            </a:endParaRPr>
          </a:p>
          <a:p>
            <a:pPr marL="514350" indent="-514350">
              <a:buNone/>
            </a:pPr>
            <a:r>
              <a:rPr lang="zh-CN" altLang="en-US" dirty="0" smtClean="0">
                <a:solidFill>
                  <a:schemeClr val="bg1"/>
                </a:solidFill>
              </a:rPr>
              <a:t>（</a:t>
            </a:r>
            <a:r>
              <a:rPr lang="en-US" altLang="zh-CN" dirty="0" smtClean="0">
                <a:solidFill>
                  <a:schemeClr val="bg1"/>
                </a:solidFill>
              </a:rPr>
              <a:t>3</a:t>
            </a:r>
            <a:r>
              <a:rPr lang="zh-CN" altLang="en-US" dirty="0" smtClean="0">
                <a:solidFill>
                  <a:schemeClr val="bg1"/>
                </a:solidFill>
              </a:rPr>
              <a:t>）一般的</a:t>
            </a:r>
            <a:r>
              <a:rPr lang="zh-CN" altLang="en-US" dirty="0" smtClean="0">
                <a:solidFill>
                  <a:schemeClr val="bg1"/>
                </a:solidFill>
              </a:rPr>
              <a:t>和（</a:t>
            </a:r>
            <a:r>
              <a:rPr lang="zh-CN" altLang="en-US" kern="100" dirty="0" smtClean="0">
                <a:solidFill>
                  <a:schemeClr val="bg1"/>
                </a:solidFill>
                <a:latin typeface="Times New Roman"/>
              </a:rPr>
              <a:t>任</a:t>
            </a:r>
            <a:r>
              <a:rPr lang="zh-CN" altLang="en-US" kern="100" dirty="0" smtClean="0">
                <a:solidFill>
                  <a:schemeClr val="bg1"/>
                </a:solidFill>
                <a:latin typeface="Times New Roman"/>
              </a:rPr>
              <a:t>给的</a:t>
            </a:r>
            <a:r>
              <a:rPr lang="zh-CN" altLang="en-US" dirty="0" smtClean="0">
                <a:solidFill>
                  <a:schemeClr val="bg1"/>
                </a:solidFill>
              </a:rPr>
              <a:t>）</a:t>
            </a:r>
            <a:endParaRPr lang="zh-CN" altLang="en-US" dirty="0" smtClean="0">
              <a:solidFill>
                <a:schemeClr val="bg1"/>
              </a:solidFill>
            </a:endParaRPr>
          </a:p>
          <a:p>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solidFill>
                  <a:schemeClr val="bg1"/>
                </a:solidFill>
              </a:rPr>
              <a:t>（</a:t>
            </a:r>
            <a:r>
              <a:rPr lang="en-US" altLang="zh-CN" dirty="0" smtClean="0">
                <a:solidFill>
                  <a:schemeClr val="bg1"/>
                </a:solidFill>
              </a:rPr>
              <a:t>1</a:t>
            </a:r>
            <a:r>
              <a:rPr lang="zh-CN" altLang="en-US" dirty="0" smtClean="0">
                <a:solidFill>
                  <a:schemeClr val="bg1"/>
                </a:solidFill>
              </a:rPr>
              <a:t>）实体</a:t>
            </a:r>
            <a:r>
              <a:rPr lang="en-US" altLang="zh-CN" dirty="0" smtClean="0">
                <a:solidFill>
                  <a:schemeClr val="bg1"/>
                </a:solidFill>
                <a:latin typeface="Times New Roman" pitchFamily="18" charset="0"/>
                <a:cs typeface="Times New Roman" pitchFamily="18" charset="0"/>
              </a:rPr>
              <a:t>(entity)</a:t>
            </a:r>
            <a:r>
              <a:rPr lang="zh-CN" altLang="en-US" dirty="0" smtClean="0">
                <a:solidFill>
                  <a:schemeClr val="bg1"/>
                </a:solidFill>
              </a:rPr>
              <a:t>的和</a:t>
            </a:r>
            <a:endParaRPr lang="zh-CN" altLang="en-US" dirty="0"/>
          </a:p>
        </p:txBody>
      </p:sp>
      <p:sp>
        <p:nvSpPr>
          <p:cNvPr id="3" name="内容占位符 2"/>
          <p:cNvSpPr>
            <a:spLocks noGrp="1"/>
          </p:cNvSpPr>
          <p:nvPr>
            <p:ph idx="1"/>
          </p:nvPr>
        </p:nvSpPr>
        <p:spPr/>
        <p:txBody>
          <a:bodyPr>
            <a:normAutofit fontScale="85000" lnSpcReduction="10000"/>
          </a:bodyPr>
          <a:lstStyle/>
          <a:p>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cs typeface="Times New Roman"/>
              </a:rPr>
              <a:t>上界：</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p>
          <a:p>
            <a:pPr>
              <a:buNone/>
            </a:pPr>
            <a:r>
              <a:rPr lang="zh-CN" altLang="en-US" kern="100" dirty="0" smtClean="0">
                <a:solidFill>
                  <a:schemeClr val="bg1"/>
                </a:solidFill>
                <a:latin typeface="Times New Roman"/>
                <a:cs typeface="Times New Roman"/>
              </a:rPr>
              <a:t>适当关联的实体之间必有一个覆盖</a:t>
            </a:r>
            <a:endParaRPr lang="en-US" altLang="zh-CN" kern="100" dirty="0" smtClean="0">
              <a:solidFill>
                <a:schemeClr val="bg1"/>
              </a:solidFill>
              <a:latin typeface="Times New Roman"/>
              <a:cs typeface="Times New Roman"/>
            </a:endParaRPr>
          </a:p>
          <a:p>
            <a:pPr algn="just">
              <a:spcAft>
                <a:spcPts val="0"/>
              </a:spcAft>
            </a:pPr>
            <a:r>
              <a:rPr lang="zh-CN" altLang="en-US" kern="100" dirty="0" smtClean="0">
                <a:solidFill>
                  <a:schemeClr val="bg1"/>
                </a:solidFill>
                <a:latin typeface="Times New Roman"/>
              </a:rPr>
              <a:t>弱和：</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p>
          <a:p>
            <a:pPr algn="just">
              <a:buNone/>
            </a:pPr>
            <a:r>
              <a:rPr lang="zh-CN" altLang="en-US" kern="100" dirty="0" smtClean="0">
                <a:solidFill>
                  <a:schemeClr val="bg1"/>
                </a:solidFill>
                <a:latin typeface="Times New Roman"/>
              </a:rPr>
              <a:t>适当关联的实体之间必有一个最小覆盖</a:t>
            </a:r>
          </a:p>
          <a:p>
            <a:pPr algn="just">
              <a:spcAft>
                <a:spcPts val="0"/>
              </a:spcAft>
            </a:pPr>
            <a:r>
              <a:rPr lang="zh-CN" altLang="en-US" kern="100" dirty="0" smtClean="0">
                <a:solidFill>
                  <a:schemeClr val="bg1"/>
                </a:solidFill>
                <a:latin typeface="Times New Roman"/>
              </a:rPr>
              <a:t>中和：</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p>
          <a:p>
            <a:pPr algn="just">
              <a:spcAft>
                <a:spcPts val="0"/>
              </a:spcAft>
              <a:buNone/>
            </a:pPr>
            <a:r>
              <a:rPr lang="zh-CN" altLang="en-US" b="1" kern="100" dirty="0" smtClean="0">
                <a:solidFill>
                  <a:schemeClr val="bg1"/>
                </a:solidFill>
                <a:latin typeface="Times New Roman"/>
                <a:ea typeface="宋体"/>
              </a:rPr>
              <a:t>如果强补充原则成立，则中和与强和等价</a:t>
            </a:r>
            <a:endParaRPr lang="zh-CN" altLang="en-US" b="1" kern="100" dirty="0" smtClean="0">
              <a:solidFill>
                <a:schemeClr val="bg1"/>
              </a:solidFill>
              <a:latin typeface="Times New Roman"/>
            </a:endParaRPr>
          </a:p>
          <a:p>
            <a:r>
              <a:rPr lang="zh-CN" altLang="en-US" kern="100" dirty="0" smtClean="0">
                <a:solidFill>
                  <a:schemeClr val="bg1"/>
                </a:solidFill>
                <a:latin typeface="Times New Roman"/>
                <a:cs typeface="Times New Roman"/>
              </a:rPr>
              <a:t>强和：</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p>
          <a:p>
            <a:pPr>
              <a:buNone/>
            </a:pPr>
            <a:r>
              <a:rPr lang="zh-CN" altLang="en-US" kern="100" dirty="0" smtClean="0">
                <a:solidFill>
                  <a:schemeClr val="bg1"/>
                </a:solidFill>
                <a:latin typeface="Times New Roman"/>
                <a:ea typeface="宋体"/>
              </a:rPr>
              <a:t>适当关联的实体的覆盖的任何部分必与</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ea typeface="宋体"/>
              </a:rPr>
              <a:t>或</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ea typeface="宋体"/>
              </a:rPr>
              <a:t>相交</a:t>
            </a:r>
            <a:endParaRPr lang="en-US" kern="100" dirty="0" smtClean="0">
              <a:solidFill>
                <a:schemeClr val="bg1"/>
              </a:solidFill>
              <a:latin typeface="Times New Roman"/>
              <a:ea typeface="宋体"/>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区分强中弱和的反模型</a:t>
            </a:r>
            <a:endParaRPr lang="zh-CN" altLang="en-US" dirty="0">
              <a:solidFill>
                <a:schemeClr val="bg1"/>
              </a:solidFill>
            </a:endParaRPr>
          </a:p>
        </p:txBody>
      </p:sp>
      <p:sp>
        <p:nvSpPr>
          <p:cNvPr id="3" name="内容占位符 2"/>
          <p:cNvSpPr>
            <a:spLocks noGrp="1"/>
          </p:cNvSpPr>
          <p:nvPr>
            <p:ph idx="1"/>
          </p:nvPr>
        </p:nvSpPr>
        <p:spPr/>
        <p:txBody>
          <a:bodyPr/>
          <a:lstStyle/>
          <a:p>
            <a:r>
              <a:rPr lang="zh-CN" altLang="en-US" sz="2400" kern="100" dirty="0" smtClean="0">
                <a:solidFill>
                  <a:schemeClr val="bg1"/>
                </a:solidFill>
                <a:latin typeface="Times New Roman"/>
              </a:rPr>
              <a:t>弱和：</a:t>
            </a:r>
            <a:r>
              <a:rPr lang="en-US" sz="2400" kern="100" dirty="0" smtClean="0">
                <a:solidFill>
                  <a:schemeClr val="bg1"/>
                </a:solidFill>
                <a:latin typeface="Times New Roman"/>
                <a:ea typeface="宋体"/>
                <a:sym typeface="LogicA"/>
              </a:rPr>
              <a:t></a:t>
            </a:r>
            <a:r>
              <a:rPr lang="en-US" sz="2400" kern="100" dirty="0" smtClean="0">
                <a:solidFill>
                  <a:schemeClr val="bg1"/>
                </a:solidFill>
                <a:latin typeface="Times New Roman"/>
                <a:ea typeface="宋体"/>
              </a:rPr>
              <a:t>(</a:t>
            </a:r>
            <a:r>
              <a:rPr lang="en-US" sz="2400" kern="100" dirty="0" smtClean="0">
                <a:solidFill>
                  <a:schemeClr val="bg1"/>
                </a:solidFill>
                <a:latin typeface="Times New Roman"/>
                <a:ea typeface="宋体"/>
                <a:sym typeface="LogicA"/>
              </a:rPr>
              <a:t></a:t>
            </a:r>
            <a:r>
              <a:rPr lang="en-US" sz="2400" kern="100" dirty="0" smtClean="0">
                <a:solidFill>
                  <a:schemeClr val="bg1"/>
                </a:solidFill>
                <a:latin typeface="Times New Roman"/>
                <a:ea typeface="宋体"/>
              </a:rPr>
              <a:t>(</a:t>
            </a:r>
            <a:r>
              <a:rPr lang="en-US" sz="2400" kern="100" dirty="0" smtClean="0">
                <a:solidFill>
                  <a:schemeClr val="bg1"/>
                </a:solidFill>
                <a:latin typeface="Times New Roman"/>
                <a:ea typeface="宋体"/>
                <a:sym typeface="LogicA"/>
              </a:rPr>
              <a:t></a:t>
            </a:r>
            <a:r>
              <a:rPr lang="en-US" sz="2400" kern="100" dirty="0" smtClean="0">
                <a:solidFill>
                  <a:schemeClr val="bg1"/>
                </a:solidFill>
                <a:latin typeface="Times New Roman"/>
                <a:ea typeface="宋体"/>
              </a:rPr>
              <a:t>))</a:t>
            </a:r>
          </a:p>
          <a:p>
            <a:r>
              <a:rPr lang="zh-CN" altLang="en-US" sz="2400" kern="100" dirty="0" smtClean="0">
                <a:solidFill>
                  <a:schemeClr val="bg1"/>
                </a:solidFill>
                <a:latin typeface="Times New Roman"/>
              </a:rPr>
              <a:t>中和：</a:t>
            </a:r>
            <a:r>
              <a:rPr lang="en-US" sz="2400" kern="100" dirty="0" smtClean="0">
                <a:solidFill>
                  <a:schemeClr val="bg1"/>
                </a:solidFill>
                <a:latin typeface="Times New Roman"/>
                <a:ea typeface="宋体"/>
                <a:sym typeface="LogicA"/>
              </a:rPr>
              <a:t></a:t>
            </a:r>
            <a:r>
              <a:rPr lang="en-US" sz="2400" kern="100" dirty="0" smtClean="0">
                <a:solidFill>
                  <a:schemeClr val="bg1"/>
                </a:solidFill>
                <a:latin typeface="Times New Roman"/>
                <a:ea typeface="宋体"/>
              </a:rPr>
              <a:t>(</a:t>
            </a:r>
            <a:r>
              <a:rPr lang="en-US" sz="2400" kern="100" dirty="0" smtClean="0">
                <a:solidFill>
                  <a:schemeClr val="bg1"/>
                </a:solidFill>
                <a:latin typeface="Times New Roman"/>
                <a:ea typeface="宋体"/>
                <a:sym typeface="LogicA"/>
              </a:rPr>
              <a:t></a:t>
            </a:r>
            <a:r>
              <a:rPr lang="en-US" sz="2400" kern="100" dirty="0" smtClean="0">
                <a:solidFill>
                  <a:schemeClr val="bg1"/>
                </a:solidFill>
                <a:latin typeface="Times New Roman"/>
                <a:ea typeface="宋体"/>
              </a:rPr>
              <a:t>(</a:t>
            </a:r>
            <a:r>
              <a:rPr lang="en-US" sz="2400" kern="100" dirty="0" smtClean="0">
                <a:solidFill>
                  <a:schemeClr val="bg1"/>
                </a:solidFill>
                <a:latin typeface="Times New Roman"/>
                <a:ea typeface="宋体"/>
                <a:sym typeface="LogicA"/>
              </a:rPr>
              <a:t></a:t>
            </a:r>
            <a:r>
              <a:rPr lang="en-US" sz="2400" kern="100" dirty="0" smtClean="0">
                <a:solidFill>
                  <a:schemeClr val="bg1"/>
                </a:solidFill>
                <a:latin typeface="Times New Roman"/>
                <a:ea typeface="宋体"/>
              </a:rPr>
              <a:t>))</a:t>
            </a:r>
          </a:p>
          <a:p>
            <a:r>
              <a:rPr lang="zh-CN" altLang="en-US" sz="2400" kern="100" dirty="0" smtClean="0">
                <a:solidFill>
                  <a:schemeClr val="bg1"/>
                </a:solidFill>
                <a:latin typeface="Times New Roman"/>
                <a:cs typeface="Times New Roman"/>
              </a:rPr>
              <a:t>强和：</a:t>
            </a:r>
            <a:r>
              <a:rPr lang="en-US" sz="2400" kern="100" dirty="0" smtClean="0">
                <a:solidFill>
                  <a:schemeClr val="bg1"/>
                </a:solidFill>
                <a:latin typeface="Times New Roman"/>
                <a:ea typeface="宋体"/>
                <a:cs typeface="Times New Roman"/>
                <a:sym typeface="LogicA"/>
              </a:rPr>
              <a:t></a:t>
            </a:r>
            <a:r>
              <a:rPr lang="en-US" sz="2400" kern="100" dirty="0" smtClean="0">
                <a:solidFill>
                  <a:schemeClr val="bg1"/>
                </a:solidFill>
                <a:latin typeface="Times New Roman"/>
                <a:ea typeface="宋体"/>
              </a:rPr>
              <a:t>(</a:t>
            </a:r>
            <a:r>
              <a:rPr lang="en-US" sz="2400" kern="100" dirty="0" smtClean="0">
                <a:solidFill>
                  <a:schemeClr val="bg1"/>
                </a:solidFill>
                <a:latin typeface="Times New Roman"/>
                <a:ea typeface="宋体"/>
                <a:cs typeface="Times New Roman"/>
                <a:sym typeface="LogicA"/>
              </a:rPr>
              <a:t></a:t>
            </a:r>
            <a:r>
              <a:rPr lang="en-US" sz="2400" kern="100" dirty="0" smtClean="0">
                <a:solidFill>
                  <a:schemeClr val="bg1"/>
                </a:solidFill>
                <a:latin typeface="Times New Roman"/>
                <a:ea typeface="宋体"/>
              </a:rPr>
              <a:t>(</a:t>
            </a:r>
            <a:r>
              <a:rPr lang="en-US" sz="2400" kern="100" dirty="0" smtClean="0">
                <a:solidFill>
                  <a:schemeClr val="bg1"/>
                </a:solidFill>
                <a:latin typeface="Times New Roman"/>
                <a:ea typeface="宋体"/>
                <a:cs typeface="Times New Roman"/>
                <a:sym typeface="LogicA"/>
              </a:rPr>
              <a:t></a:t>
            </a:r>
            <a:r>
              <a:rPr lang="en-US" sz="2400" kern="100" dirty="0" smtClean="0">
                <a:solidFill>
                  <a:schemeClr val="bg1"/>
                </a:solidFill>
                <a:latin typeface="Times New Roman"/>
                <a:ea typeface="宋体"/>
              </a:rPr>
              <a:t>(</a:t>
            </a:r>
            <a:r>
              <a:rPr lang="en-US" sz="2400" kern="100" dirty="0" smtClean="0">
                <a:solidFill>
                  <a:schemeClr val="bg1"/>
                </a:solidFill>
                <a:latin typeface="Times New Roman"/>
                <a:ea typeface="宋体"/>
                <a:cs typeface="Times New Roman"/>
                <a:sym typeface="LogicA"/>
              </a:rPr>
              <a:t></a:t>
            </a:r>
            <a:r>
              <a:rPr lang="en-US" sz="2400" kern="100" dirty="0" smtClean="0">
                <a:solidFill>
                  <a:schemeClr val="bg1"/>
                </a:solidFill>
                <a:latin typeface="Times New Roman"/>
                <a:ea typeface="宋体"/>
              </a:rPr>
              <a:t>)))</a:t>
            </a:r>
          </a:p>
          <a:p>
            <a:endParaRPr lang="zh-CN" altLang="en-US" dirty="0"/>
          </a:p>
        </p:txBody>
      </p:sp>
      <p:pic>
        <p:nvPicPr>
          <p:cNvPr id="5" name="图片 4" descr="clip_image003.jpg"/>
          <p:cNvPicPr>
            <a:picLocks noChangeAspect="1"/>
          </p:cNvPicPr>
          <p:nvPr/>
        </p:nvPicPr>
        <p:blipFill>
          <a:blip r:embed="rId2"/>
          <a:stretch>
            <a:fillRect/>
          </a:stretch>
        </p:blipFill>
        <p:spPr>
          <a:xfrm>
            <a:off x="428596" y="3357562"/>
            <a:ext cx="8286776" cy="3107541"/>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a:t>
            </a:r>
            <a:r>
              <a:rPr lang="en-US" altLang="zh-CN" dirty="0" smtClean="0">
                <a:solidFill>
                  <a:schemeClr val="bg1"/>
                </a:solidFill>
              </a:rPr>
              <a:t>2</a:t>
            </a:r>
            <a:r>
              <a:rPr lang="zh-CN" altLang="en-US" dirty="0" smtClean="0">
                <a:solidFill>
                  <a:schemeClr val="bg1"/>
                </a:solidFill>
              </a:rPr>
              <a:t>）</a:t>
            </a:r>
            <a:r>
              <a:rPr lang="zh-CN" altLang="en-US" kern="100" dirty="0" smtClean="0">
                <a:solidFill>
                  <a:schemeClr val="bg1"/>
                </a:solidFill>
                <a:latin typeface="Times New Roman"/>
              </a:rPr>
              <a:t>无限</a:t>
            </a:r>
            <a:r>
              <a:rPr lang="en-US" altLang="zh-CN" kern="100" dirty="0" smtClean="0">
                <a:solidFill>
                  <a:schemeClr val="bg1"/>
                </a:solidFill>
                <a:latin typeface="Times New Roman"/>
              </a:rPr>
              <a:t>(infinitary)</a:t>
            </a:r>
            <a:r>
              <a:rPr lang="zh-CN" altLang="en-US" kern="100" dirty="0" smtClean="0">
                <a:solidFill>
                  <a:schemeClr val="bg1"/>
                </a:solidFill>
                <a:latin typeface="Times New Roman"/>
              </a:rPr>
              <a:t>的和</a:t>
            </a:r>
            <a:endParaRPr lang="zh-CN" altLang="en-US" dirty="0"/>
          </a:p>
        </p:txBody>
      </p:sp>
      <p:sp>
        <p:nvSpPr>
          <p:cNvPr id="3" name="内容占位符 2"/>
          <p:cNvSpPr>
            <a:spLocks noGrp="1"/>
          </p:cNvSpPr>
          <p:nvPr>
            <p:ph idx="1"/>
          </p:nvPr>
        </p:nvSpPr>
        <p:spPr/>
        <p:txBody>
          <a:bodyPr>
            <a:normAutofit fontScale="92500"/>
          </a:bodyPr>
          <a:lstStyle/>
          <a:p>
            <a:pPr algn="just">
              <a:spcAft>
                <a:spcPts val="0"/>
              </a:spcAft>
            </a:pPr>
            <a:r>
              <a:rPr lang="zh-CN" altLang="en-US" kern="100" dirty="0" smtClean="0">
                <a:solidFill>
                  <a:schemeClr val="bg1"/>
                </a:solidFill>
                <a:latin typeface="Times New Roman"/>
              </a:rPr>
              <a:t>无限的和的上界：</a:t>
            </a:r>
            <a:endParaRPr lang="en-US" altLang="zh-CN" kern="100" dirty="0" smtClean="0">
              <a:solidFill>
                <a:schemeClr val="bg1"/>
              </a:solidFill>
              <a:latin typeface="Times New Roman"/>
            </a:endParaRPr>
          </a:p>
          <a:p>
            <a:pPr algn="just">
              <a:spcAft>
                <a:spcPts val="0"/>
              </a:spcAft>
              <a:buNone/>
            </a:pP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满足适当条件的非空集合的实体有一个上界</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因此需要扩展一阶语言的表达能力：</a:t>
            </a:r>
            <a:endParaRPr lang="en-US" altLang="zh-CN" dirty="0" smtClean="0">
              <a:solidFill>
                <a:schemeClr val="bg1"/>
              </a:solidFill>
              <a:latin typeface="Times New Roman" pitchFamily="18" charset="0"/>
              <a:cs typeface="Times New Roman" pitchFamily="18" charset="0"/>
            </a:endParaRPr>
          </a:p>
          <a:p>
            <a:pPr>
              <a:buNone/>
            </a:pPr>
            <a:r>
              <a:rPr lang="en-US" altLang="zh-CN" dirty="0" smtClean="0">
                <a:solidFill>
                  <a:schemeClr val="bg1"/>
                </a:solidFill>
                <a:latin typeface="Times New Roman" pitchFamily="18" charset="0"/>
                <a:cs typeface="Times New Roman" pitchFamily="18" charset="0"/>
              </a:rPr>
              <a:t>A. </a:t>
            </a:r>
            <a:r>
              <a:rPr lang="zh-CN" altLang="en-US" dirty="0" smtClean="0">
                <a:solidFill>
                  <a:schemeClr val="bg1"/>
                </a:solidFill>
                <a:latin typeface="Times New Roman" pitchFamily="18" charset="0"/>
                <a:cs typeface="Times New Roman" pitchFamily="18" charset="0"/>
              </a:rPr>
              <a:t>二阶量化</a:t>
            </a:r>
            <a:endParaRPr lang="en-US" altLang="zh-CN" dirty="0" smtClean="0">
              <a:solidFill>
                <a:schemeClr val="bg1"/>
              </a:solidFill>
              <a:latin typeface="Times New Roman" pitchFamily="18" charset="0"/>
              <a:cs typeface="Times New Roman" pitchFamily="18" charset="0"/>
            </a:endParaRPr>
          </a:p>
          <a:p>
            <a:pPr>
              <a:buNone/>
            </a:pPr>
            <a:r>
              <a:rPr lang="en-US" altLang="zh-CN" dirty="0" smtClean="0">
                <a:solidFill>
                  <a:schemeClr val="bg1"/>
                </a:solidFill>
                <a:latin typeface="Times New Roman" pitchFamily="18" charset="0"/>
                <a:cs typeface="Times New Roman" pitchFamily="18" charset="0"/>
              </a:rPr>
              <a:t>B. </a:t>
            </a:r>
            <a:r>
              <a:rPr lang="zh-CN" altLang="en-US" dirty="0" smtClean="0">
                <a:solidFill>
                  <a:schemeClr val="bg1"/>
                </a:solidFill>
                <a:latin typeface="Times New Roman" pitchFamily="18" charset="0"/>
                <a:cs typeface="Times New Roman" pitchFamily="18" charset="0"/>
              </a:rPr>
              <a:t>复数量化</a:t>
            </a:r>
            <a:endParaRPr lang="en-US" altLang="zh-CN" dirty="0" smtClean="0">
              <a:solidFill>
                <a:schemeClr val="bg1"/>
              </a:solidFill>
              <a:latin typeface="Times New Roman" pitchFamily="18" charset="0"/>
              <a:cs typeface="Times New Roman" pitchFamily="18" charset="0"/>
            </a:endParaRPr>
          </a:p>
          <a:p>
            <a:pPr>
              <a:buNone/>
            </a:pPr>
            <a:r>
              <a:rPr lang="en-US" altLang="zh-CN" dirty="0" smtClean="0">
                <a:solidFill>
                  <a:schemeClr val="bg1"/>
                </a:solidFill>
                <a:latin typeface="Times New Roman" pitchFamily="18" charset="0"/>
                <a:cs typeface="Times New Roman" pitchFamily="18" charset="0"/>
              </a:rPr>
              <a:t>C. </a:t>
            </a:r>
            <a:r>
              <a:rPr lang="zh-CN" altLang="en-US" dirty="0" smtClean="0">
                <a:solidFill>
                  <a:schemeClr val="bg1"/>
                </a:solidFill>
                <a:latin typeface="Times New Roman" pitchFamily="18" charset="0"/>
                <a:cs typeface="Times New Roman" pitchFamily="18" charset="0"/>
              </a:rPr>
              <a:t>公理模式</a:t>
            </a:r>
            <a:endParaRPr lang="zh-CN" altLang="en-US" dirty="0">
              <a:solidFill>
                <a:schemeClr val="bg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1.</a:t>
            </a:r>
            <a:r>
              <a:rPr lang="zh-CN" altLang="en-US" dirty="0" smtClean="0">
                <a:solidFill>
                  <a:schemeClr val="bg1"/>
                </a:solidFill>
              </a:rPr>
              <a:t>德谟克利特</a:t>
            </a:r>
            <a:endParaRPr lang="zh-CN" altLang="en-US" dirty="0">
              <a:solidFill>
                <a:schemeClr val="bg1"/>
              </a:solidFill>
            </a:endParaRPr>
          </a:p>
        </p:txBody>
      </p:sp>
      <p:sp>
        <p:nvSpPr>
          <p:cNvPr id="3" name="内容占位符 2"/>
          <p:cNvSpPr>
            <a:spLocks noGrp="1"/>
          </p:cNvSpPr>
          <p:nvPr>
            <p:ph idx="1"/>
          </p:nvPr>
        </p:nvSpPr>
        <p:spPr/>
        <p:txBody>
          <a:bodyPr/>
          <a:lstStyle/>
          <a:p>
            <a:r>
              <a:rPr lang="zh-CN" altLang="en-US" dirty="0" smtClean="0">
                <a:solidFill>
                  <a:schemeClr val="bg1"/>
                </a:solidFill>
              </a:rPr>
              <a:t>原子和虚空</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a:t>
            </a:r>
            <a:r>
              <a:rPr lang="zh-CN" altLang="en-US" dirty="0">
                <a:solidFill>
                  <a:schemeClr val="bg1"/>
                </a:solidFill>
                <a:latin typeface="Times New Roman" pitchFamily="18" charset="0"/>
                <a:cs typeface="Times New Roman" pitchFamily="18" charset="0"/>
              </a:rPr>
              <a:t>本原在数目上是无限的</a:t>
            </a:r>
            <a:r>
              <a:rPr lang="zh-CN" altLang="en-US" dirty="0" smtClean="0">
                <a:solidFill>
                  <a:schemeClr val="bg1"/>
                </a:solidFill>
                <a:latin typeface="Times New Roman" pitchFamily="18" charset="0"/>
                <a:cs typeface="Times New Roman" pitchFamily="18" charset="0"/>
              </a:rPr>
              <a:t>，它们</a:t>
            </a:r>
            <a:r>
              <a:rPr lang="zh-CN" altLang="en-US" dirty="0">
                <a:solidFill>
                  <a:schemeClr val="bg1"/>
                </a:solidFill>
                <a:latin typeface="Times New Roman" pitchFamily="18" charset="0"/>
                <a:cs typeface="Times New Roman" pitchFamily="18" charset="0"/>
              </a:rPr>
              <a:t>是不可分的原子（</a:t>
            </a:r>
            <a:r>
              <a:rPr lang="en-US" dirty="0" err="1">
                <a:solidFill>
                  <a:schemeClr val="bg1"/>
                </a:solidFill>
                <a:latin typeface="Times New Roman" pitchFamily="18" charset="0"/>
                <a:cs typeface="Times New Roman" pitchFamily="18" charset="0"/>
              </a:rPr>
              <a:t>ατομος</a:t>
            </a:r>
            <a:r>
              <a:rPr lang="zh-CN" altLang="en-US" dirty="0">
                <a:solidFill>
                  <a:schemeClr val="bg1"/>
                </a:solidFill>
                <a:latin typeface="Times New Roman" pitchFamily="18" charset="0"/>
                <a:cs typeface="Times New Roman" pitchFamily="18" charset="0"/>
              </a:rPr>
              <a:t>），由于它们内部充实（</a:t>
            </a:r>
            <a:r>
              <a:rPr lang="en-US" dirty="0" err="1">
                <a:solidFill>
                  <a:schemeClr val="bg1"/>
                </a:solidFill>
                <a:latin typeface="Times New Roman" pitchFamily="18" charset="0"/>
                <a:cs typeface="Times New Roman" pitchFamily="18" charset="0"/>
              </a:rPr>
              <a:t>πλεον</a:t>
            </a:r>
            <a:r>
              <a:rPr lang="zh-CN" altLang="en-US" dirty="0">
                <a:solidFill>
                  <a:schemeClr val="bg1"/>
                </a:solidFill>
                <a:latin typeface="Times New Roman" pitchFamily="18" charset="0"/>
                <a:cs typeface="Times New Roman" pitchFamily="18" charset="0"/>
              </a:rPr>
              <a:t>），没有虚空（</a:t>
            </a:r>
            <a:r>
              <a:rPr lang="en-US" dirty="0" err="1">
                <a:solidFill>
                  <a:schemeClr val="bg1"/>
                </a:solidFill>
                <a:latin typeface="Times New Roman" pitchFamily="18" charset="0"/>
                <a:cs typeface="Times New Roman" pitchFamily="18" charset="0"/>
              </a:rPr>
              <a:t>κενος</a:t>
            </a:r>
            <a:r>
              <a:rPr lang="zh-CN" altLang="en-US" dirty="0">
                <a:solidFill>
                  <a:schemeClr val="bg1"/>
                </a:solidFill>
                <a:latin typeface="Times New Roman" pitchFamily="18" charset="0"/>
                <a:cs typeface="Times New Roman" pitchFamily="18" charset="0"/>
              </a:rPr>
              <a:t>），所以是不可侵入的；可分性只能是在复合体中因虚空造成的。”（</a:t>
            </a:r>
            <a:r>
              <a:rPr lang="en-US" dirty="0" err="1">
                <a:solidFill>
                  <a:schemeClr val="bg1"/>
                </a:solidFill>
                <a:latin typeface="Times New Roman" pitchFamily="18" charset="0"/>
                <a:cs typeface="Times New Roman" pitchFamily="18" charset="0"/>
              </a:rPr>
              <a:t>Diels</a:t>
            </a:r>
            <a:r>
              <a:rPr lang="en-US" dirty="0">
                <a:solidFill>
                  <a:schemeClr val="bg1"/>
                </a:solidFill>
                <a:latin typeface="Times New Roman" pitchFamily="18" charset="0"/>
                <a:cs typeface="Times New Roman" pitchFamily="18" charset="0"/>
              </a:rPr>
              <a:t> and </a:t>
            </a:r>
            <a:r>
              <a:rPr lang="en-US" dirty="0" err="1">
                <a:solidFill>
                  <a:schemeClr val="bg1"/>
                </a:solidFill>
                <a:latin typeface="Times New Roman" pitchFamily="18" charset="0"/>
                <a:cs typeface="Times New Roman" pitchFamily="18" charset="0"/>
              </a:rPr>
              <a:t>Kranz</a:t>
            </a:r>
            <a:r>
              <a:rPr lang="en-US" dirty="0">
                <a:solidFill>
                  <a:schemeClr val="bg1"/>
                </a:solidFill>
                <a:latin typeface="Times New Roman" pitchFamily="18" charset="0"/>
                <a:cs typeface="Times New Roman" pitchFamily="18" charset="0"/>
              </a:rPr>
              <a:t>: Die </a:t>
            </a:r>
            <a:r>
              <a:rPr lang="en-US" dirty="0" err="1">
                <a:solidFill>
                  <a:schemeClr val="bg1"/>
                </a:solidFill>
                <a:latin typeface="Times New Roman" pitchFamily="18" charset="0"/>
                <a:cs typeface="Times New Roman" pitchFamily="18" charset="0"/>
              </a:rPr>
              <a:t>Fragmente</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der</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Vorsokratiker</a:t>
            </a:r>
            <a:r>
              <a:rPr lang="en-US" dirty="0">
                <a:solidFill>
                  <a:schemeClr val="bg1"/>
                </a:solidFill>
                <a:latin typeface="Times New Roman" pitchFamily="18" charset="0"/>
                <a:cs typeface="Times New Roman" pitchFamily="18" charset="0"/>
              </a:rPr>
              <a:t>, 67A14</a:t>
            </a:r>
            <a:r>
              <a:rPr lang="zh-CN" altLang="en-US" dirty="0">
                <a:solidFill>
                  <a:schemeClr val="bg1"/>
                </a:solidFill>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kern="100" dirty="0" smtClean="0">
                <a:solidFill>
                  <a:schemeClr val="bg1"/>
                </a:solidFill>
                <a:latin typeface="Times New Roman"/>
              </a:rPr>
              <a:t>无限的和</a:t>
            </a:r>
            <a:endParaRPr lang="zh-CN" altLang="en-US" dirty="0"/>
          </a:p>
        </p:txBody>
      </p:sp>
      <p:sp>
        <p:nvSpPr>
          <p:cNvPr id="3" name="内容占位符 2"/>
          <p:cNvSpPr>
            <a:spLocks noGrp="1"/>
          </p:cNvSpPr>
          <p:nvPr>
            <p:ph idx="1"/>
          </p:nvPr>
        </p:nvSpPr>
        <p:spPr/>
        <p:txBody>
          <a:bodyPr>
            <a:normAutofit fontScale="92500" lnSpcReduction="20000"/>
          </a:bodyPr>
          <a:lstStyle/>
          <a:p>
            <a:pPr algn="just"/>
            <a:r>
              <a:rPr lang="zh-CN" altLang="en-US" kern="100" dirty="0" smtClean="0">
                <a:solidFill>
                  <a:schemeClr val="bg1"/>
                </a:solidFill>
                <a:latin typeface="Times New Roman"/>
              </a:rPr>
              <a:t>弱和：</a:t>
            </a:r>
            <a:endParaRPr lang="en-US" altLang="zh-CN" kern="100" dirty="0" smtClean="0">
              <a:solidFill>
                <a:schemeClr val="bg1"/>
              </a:solidFill>
              <a:latin typeface="Times New Roman"/>
            </a:endParaRPr>
          </a:p>
          <a:p>
            <a:pPr algn="just">
              <a:spcAft>
                <a:spcPts val="0"/>
              </a:spcAft>
              <a:buNone/>
            </a:pP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pPr algn="just">
              <a:spcAft>
                <a:spcPts val="0"/>
              </a:spcAft>
            </a:pPr>
            <a:r>
              <a:rPr lang="zh-CN" altLang="en-US" kern="100" dirty="0" smtClean="0">
                <a:solidFill>
                  <a:schemeClr val="bg1"/>
                </a:solidFill>
                <a:latin typeface="Times New Roman"/>
              </a:rPr>
              <a:t>中和：</a:t>
            </a:r>
            <a:endParaRPr lang="en-US" altLang="zh-CN" kern="100" dirty="0" smtClean="0">
              <a:solidFill>
                <a:schemeClr val="bg1"/>
              </a:solidFill>
              <a:latin typeface="Times New Roman"/>
            </a:endParaRPr>
          </a:p>
          <a:p>
            <a:pPr algn="just">
              <a:spcAft>
                <a:spcPts val="0"/>
              </a:spcAft>
              <a:buNone/>
            </a:pP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p>
          <a:p>
            <a:pPr algn="just">
              <a:buNone/>
            </a:pPr>
            <a:r>
              <a:rPr lang="zh-CN" altLang="en-US" b="1" kern="100" dirty="0" smtClean="0">
                <a:solidFill>
                  <a:schemeClr val="bg1"/>
                </a:solidFill>
                <a:latin typeface="Times New Roman"/>
              </a:rPr>
              <a:t>如果强补充原则成立，则中和与强和等价</a:t>
            </a:r>
          </a:p>
          <a:p>
            <a:r>
              <a:rPr lang="zh-CN" altLang="en-US" kern="100" dirty="0" smtClean="0">
                <a:solidFill>
                  <a:schemeClr val="bg1"/>
                </a:solidFill>
                <a:latin typeface="Times New Roman"/>
                <a:cs typeface="Times New Roman"/>
              </a:rPr>
              <a:t>强和：</a:t>
            </a:r>
            <a:endParaRPr lang="en-US" altLang="zh-CN" kern="100" dirty="0" smtClean="0">
              <a:solidFill>
                <a:schemeClr val="bg1"/>
              </a:solidFill>
              <a:latin typeface="Times New Roman"/>
              <a:cs typeface="Times New Roman"/>
            </a:endParaRPr>
          </a:p>
          <a:p>
            <a:pPr>
              <a:buNone/>
            </a:pP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 (</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 (</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p>
          <a:p>
            <a:pPr>
              <a:buNone/>
            </a:pPr>
            <a:endParaRPr lang="zh-CN" altLang="en-US" dirty="0">
              <a:solidFill>
                <a:schemeClr val="bg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solidFill>
                  <a:schemeClr val="bg1"/>
                </a:solidFill>
              </a:rPr>
              <a:t>（</a:t>
            </a:r>
            <a:r>
              <a:rPr lang="en-US" altLang="zh-CN" dirty="0" smtClean="0">
                <a:solidFill>
                  <a:schemeClr val="bg1"/>
                </a:solidFill>
              </a:rPr>
              <a:t>3</a:t>
            </a:r>
            <a:r>
              <a:rPr lang="zh-CN" altLang="en-US" dirty="0" smtClean="0">
                <a:solidFill>
                  <a:schemeClr val="bg1"/>
                </a:solidFill>
              </a:rPr>
              <a:t>）</a:t>
            </a:r>
            <a:r>
              <a:rPr lang="zh-CN" altLang="en-US" kern="100" dirty="0" smtClean="0">
                <a:solidFill>
                  <a:schemeClr val="bg1"/>
                </a:solidFill>
                <a:latin typeface="Times New Roman"/>
              </a:rPr>
              <a:t>自由</a:t>
            </a:r>
            <a:r>
              <a:rPr lang="en-US" altLang="zh-CN" kern="100" dirty="0" smtClean="0">
                <a:solidFill>
                  <a:schemeClr val="bg1"/>
                </a:solidFill>
                <a:latin typeface="Times New Roman"/>
              </a:rPr>
              <a:t>(unrestricted)</a:t>
            </a:r>
            <a:r>
              <a:rPr lang="zh-CN" altLang="en-US" dirty="0" smtClean="0">
                <a:solidFill>
                  <a:schemeClr val="bg1"/>
                </a:solidFill>
              </a:rPr>
              <a:t>的和</a:t>
            </a:r>
            <a:endParaRPr lang="zh-CN" altLang="en-US" dirty="0"/>
          </a:p>
        </p:txBody>
      </p:sp>
      <p:sp>
        <p:nvSpPr>
          <p:cNvPr id="3" name="内容占位符 2"/>
          <p:cNvSpPr>
            <a:spLocks noGrp="1"/>
          </p:cNvSpPr>
          <p:nvPr>
            <p:ph idx="1"/>
          </p:nvPr>
        </p:nvSpPr>
        <p:spPr/>
        <p:txBody>
          <a:bodyPr/>
          <a:lstStyle/>
          <a:p>
            <a:pPr algn="just">
              <a:spcAft>
                <a:spcPts val="0"/>
              </a:spcAft>
            </a:pPr>
            <a:r>
              <a:rPr lang="zh-CN" altLang="en-US" kern="100" dirty="0" smtClean="0">
                <a:solidFill>
                  <a:schemeClr val="bg1"/>
                </a:solidFill>
                <a:latin typeface="Times New Roman"/>
              </a:rPr>
              <a:t>自由的和：</a:t>
            </a:r>
            <a:endParaRPr lang="en-US" altLang="zh-CN" kern="100" dirty="0" smtClean="0">
              <a:solidFill>
                <a:schemeClr val="bg1"/>
              </a:solidFill>
              <a:latin typeface="Times New Roman"/>
            </a:endParaRPr>
          </a:p>
          <a:p>
            <a:pPr algn="just">
              <a:spcAft>
                <a:spcPts val="0"/>
              </a:spcAft>
              <a:buNone/>
            </a:pP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p>
          <a:p>
            <a:pPr algn="just">
              <a:spcAft>
                <a:spcPts val="0"/>
              </a:spcAft>
              <a:buNone/>
            </a:pPr>
            <a:r>
              <a:rPr lang="zh-CN" altLang="en-US" kern="100" dirty="0" smtClean="0">
                <a:solidFill>
                  <a:schemeClr val="bg1"/>
                </a:solidFill>
                <a:latin typeface="Times New Roman"/>
                <a:ea typeface="宋体"/>
              </a:rPr>
              <a:t>任给非空的实体的集合都有一个和</a:t>
            </a:r>
            <a:endParaRPr lang="zh-CN" altLang="en-US" kern="100" dirty="0" smtClean="0">
              <a:solidFill>
                <a:schemeClr val="bg1"/>
              </a:solidFill>
              <a:latin typeface="Times New Roman"/>
            </a:endParaRPr>
          </a:p>
          <a:p>
            <a:r>
              <a:rPr lang="zh-CN" altLang="en-US" kern="100" dirty="0" smtClean="0">
                <a:solidFill>
                  <a:schemeClr val="bg1"/>
                </a:solidFill>
                <a:latin typeface="Times New Roman"/>
                <a:cs typeface="Times New Roman"/>
              </a:rPr>
              <a:t>一般的和：</a:t>
            </a:r>
            <a:endParaRPr lang="en-US" altLang="zh-CN" kern="100" dirty="0" smtClean="0">
              <a:solidFill>
                <a:schemeClr val="bg1"/>
              </a:solidFill>
              <a:latin typeface="Times New Roman"/>
              <a:cs typeface="Times New Roman"/>
            </a:endParaRPr>
          </a:p>
          <a:p>
            <a:pPr>
              <a:buNone/>
            </a:pP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cs typeface="Times New Roman"/>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p>
          <a:p>
            <a:pPr>
              <a:buNone/>
            </a:pPr>
            <a:endParaRPr lang="zh-CN" altLang="en-US" dirty="0">
              <a:solidFill>
                <a:schemeClr val="bg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其他运算</a:t>
            </a:r>
            <a:endParaRPr lang="zh-CN" altLang="en-US" dirty="0">
              <a:solidFill>
                <a:schemeClr val="bg1"/>
              </a:solidFill>
            </a:endParaRPr>
          </a:p>
        </p:txBody>
      </p:sp>
      <p:sp>
        <p:nvSpPr>
          <p:cNvPr id="3" name="内容占位符 2"/>
          <p:cNvSpPr>
            <a:spLocks noGrp="1"/>
          </p:cNvSpPr>
          <p:nvPr>
            <p:ph idx="1"/>
          </p:nvPr>
        </p:nvSpPr>
        <p:spPr/>
        <p:txBody>
          <a:bodyPr/>
          <a:lstStyle/>
          <a:p>
            <a:pPr algn="just">
              <a:spcAft>
                <a:spcPts val="0"/>
              </a:spcAft>
            </a:pPr>
            <a:r>
              <a:rPr lang="zh-CN" altLang="en-US" kern="100" dirty="0" smtClean="0">
                <a:solidFill>
                  <a:schemeClr val="bg1"/>
                </a:solidFill>
                <a:latin typeface="Times New Roman"/>
              </a:rPr>
              <a:t>和：</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pPr algn="just">
              <a:spcAft>
                <a:spcPts val="0"/>
              </a:spcAft>
            </a:pPr>
            <a:r>
              <a:rPr lang="zh-CN" altLang="en-US" kern="100" dirty="0" smtClean="0">
                <a:solidFill>
                  <a:schemeClr val="bg1"/>
                </a:solidFill>
                <a:latin typeface="Times New Roman"/>
              </a:rPr>
              <a:t>积：</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pPr algn="just">
              <a:spcAft>
                <a:spcPts val="0"/>
              </a:spcAft>
            </a:pPr>
            <a:r>
              <a:rPr lang="zh-CN" altLang="en-US" kern="100" dirty="0" smtClean="0">
                <a:solidFill>
                  <a:schemeClr val="bg1"/>
                </a:solidFill>
                <a:latin typeface="Times New Roman"/>
              </a:rPr>
              <a:t>差：</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pPr algn="just">
              <a:spcAft>
                <a:spcPts val="0"/>
              </a:spcAft>
            </a:pPr>
            <a:r>
              <a:rPr lang="zh-CN" altLang="en-US" kern="100" dirty="0" smtClean="0">
                <a:solidFill>
                  <a:schemeClr val="bg1"/>
                </a:solidFill>
                <a:latin typeface="Times New Roman"/>
              </a:rPr>
              <a:t>补：</a:t>
            </a: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r>
              <a:rPr lang="zh-CN" altLang="en-US" kern="100" dirty="0" smtClean="0">
                <a:solidFill>
                  <a:schemeClr val="bg1"/>
                </a:solidFill>
                <a:latin typeface="Times New Roman"/>
                <a:cs typeface="Times New Roman"/>
              </a:rPr>
              <a:t>全：</a:t>
            </a:r>
            <a:r>
              <a:rPr lang="en-US" kern="100" dirty="0" smtClean="0">
                <a:solidFill>
                  <a:schemeClr val="bg1"/>
                </a:solidFill>
                <a:latin typeface="Times New Roman"/>
                <a:ea typeface="宋体"/>
                <a:cs typeface="Times New Roman"/>
                <a:sym typeface="LogicA"/>
              </a:rPr>
              <a:t></a:t>
            </a:r>
            <a:endParaRPr lang="zh-CN" altLang="en-US" dirty="0">
              <a:solidFill>
                <a:schemeClr val="bg1"/>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运算规律</a:t>
            </a:r>
            <a:endParaRPr lang="zh-CN" altLang="en-US" dirty="0">
              <a:solidFill>
                <a:schemeClr val="bg1"/>
              </a:solidFill>
            </a:endParaRPr>
          </a:p>
        </p:txBody>
      </p:sp>
      <p:sp>
        <p:nvSpPr>
          <p:cNvPr id="3" name="内容占位符 2"/>
          <p:cNvSpPr>
            <a:spLocks noGrp="1"/>
          </p:cNvSpPr>
          <p:nvPr>
            <p:ph idx="1"/>
          </p:nvPr>
        </p:nvSpPr>
        <p:spPr/>
        <p:txBody>
          <a:bodyPr>
            <a:normAutofit fontScale="77500" lnSpcReduction="20000"/>
          </a:bodyPr>
          <a:lstStyle/>
          <a:p>
            <a:pPr algn="just">
              <a:spcAft>
                <a:spcPts val="0"/>
              </a:spcAft>
            </a:pP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 (</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endParaRPr lang="zh-CN" altLang="en-US" dirty="0">
              <a:solidFill>
                <a:schemeClr val="bg1"/>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solidFill>
                  <a:schemeClr val="bg1"/>
                </a:solidFill>
              </a:rPr>
              <a:t>5.</a:t>
            </a:r>
            <a:r>
              <a:rPr lang="zh-CN" altLang="en-US" dirty="0" smtClean="0">
                <a:solidFill>
                  <a:schemeClr val="bg1"/>
                </a:solidFill>
              </a:rPr>
              <a:t>根底原则和布尔代数</a:t>
            </a:r>
            <a:endParaRPr lang="zh-CN" altLang="en-US" dirty="0"/>
          </a:p>
        </p:txBody>
      </p:sp>
      <p:sp>
        <p:nvSpPr>
          <p:cNvPr id="3" name="内容占位符 2"/>
          <p:cNvSpPr>
            <a:spLocks noGrp="1"/>
          </p:cNvSpPr>
          <p:nvPr>
            <p:ph idx="1"/>
          </p:nvPr>
        </p:nvSpPr>
        <p:spPr/>
        <p:txBody>
          <a:bodyPr/>
          <a:lstStyle/>
          <a:p>
            <a:r>
              <a:rPr lang="zh-CN" altLang="en-US" sz="2800" dirty="0" smtClean="0">
                <a:solidFill>
                  <a:schemeClr val="bg1"/>
                </a:solidFill>
              </a:rPr>
              <a:t>一般外延部分论＋空集＝布尔代数</a:t>
            </a:r>
            <a:endParaRPr lang="en-US" altLang="zh-CN" sz="2800" dirty="0" smtClean="0">
              <a:solidFill>
                <a:schemeClr val="bg1"/>
              </a:solidFill>
            </a:endParaRPr>
          </a:p>
          <a:p>
            <a:pPr>
              <a:buNone/>
            </a:pPr>
            <a:r>
              <a:rPr lang="zh-CN" altLang="en-US" sz="2800" dirty="0" smtClean="0">
                <a:solidFill>
                  <a:schemeClr val="bg1"/>
                </a:solidFill>
              </a:rPr>
              <a:t>但是</a:t>
            </a:r>
            <a:endParaRPr lang="en-US" altLang="zh-CN" sz="2800" dirty="0" smtClean="0">
              <a:solidFill>
                <a:schemeClr val="bg1"/>
              </a:solidFill>
            </a:endParaRPr>
          </a:p>
          <a:p>
            <a:r>
              <a:rPr lang="zh-CN" altLang="en-US" sz="2800" dirty="0" smtClean="0">
                <a:solidFill>
                  <a:schemeClr val="bg1"/>
                </a:solidFill>
              </a:rPr>
              <a:t>根底</a:t>
            </a:r>
            <a:r>
              <a:rPr lang="zh-CN" altLang="en-US" sz="2800" dirty="0" smtClean="0">
                <a:solidFill>
                  <a:schemeClr val="bg1"/>
                </a:solidFill>
              </a:rPr>
              <a:t>原则</a:t>
            </a:r>
            <a:r>
              <a:rPr lang="en-US" sz="2800" kern="100" dirty="0" smtClean="0">
                <a:solidFill>
                  <a:schemeClr val="bg1"/>
                </a:solidFill>
                <a:latin typeface="Times New Roman"/>
                <a:ea typeface="宋体"/>
                <a:cs typeface="Times New Roman"/>
                <a:sym typeface="LogicA"/>
              </a:rPr>
              <a:t></a:t>
            </a:r>
            <a:r>
              <a:rPr lang="zh-CN" altLang="en-US" sz="2800" kern="100" dirty="0" smtClean="0">
                <a:solidFill>
                  <a:schemeClr val="bg1"/>
                </a:solidFill>
                <a:latin typeface="Times New Roman"/>
                <a:ea typeface="宋体"/>
                <a:cs typeface="Times New Roman"/>
                <a:sym typeface="LogicA"/>
              </a:rPr>
              <a:t>，即假设空的存在</a:t>
            </a:r>
            <a:endParaRPr lang="en-US" altLang="zh-CN" sz="2800" kern="100" dirty="0" smtClean="0">
              <a:solidFill>
                <a:schemeClr val="bg1"/>
              </a:solidFill>
              <a:latin typeface="Times New Roman"/>
              <a:ea typeface="宋体"/>
              <a:cs typeface="Times New Roman"/>
              <a:sym typeface="LogicA"/>
            </a:endParaRPr>
          </a:p>
          <a:p>
            <a:r>
              <a:rPr lang="zh-CN" altLang="en-US" sz="2800" kern="100" dirty="0" smtClean="0">
                <a:solidFill>
                  <a:schemeClr val="bg1"/>
                </a:solidFill>
                <a:latin typeface="Times New Roman"/>
                <a:ea typeface="宋体"/>
                <a:cs typeface="Times New Roman"/>
                <a:sym typeface="LogicA"/>
              </a:rPr>
              <a:t>根底原则和弱补充原则可以推出：</a:t>
            </a:r>
            <a:r>
              <a:rPr lang="en-US" sz="2800" kern="100" dirty="0" smtClean="0">
                <a:solidFill>
                  <a:schemeClr val="bg1"/>
                </a:solidFill>
                <a:latin typeface="Times New Roman"/>
                <a:ea typeface="宋体"/>
                <a:cs typeface="Times New Roman"/>
                <a:sym typeface="LogicA"/>
              </a:rPr>
              <a:t></a:t>
            </a:r>
            <a:r>
              <a:rPr lang="en-US" sz="2800" kern="100" dirty="0" smtClean="0">
                <a:solidFill>
                  <a:schemeClr val="bg1"/>
                </a:solidFill>
                <a:latin typeface="Times New Roman"/>
                <a:ea typeface="宋体"/>
              </a:rPr>
              <a:t>(</a:t>
            </a:r>
            <a:r>
              <a:rPr lang="en-US" sz="2800" kern="100" dirty="0" smtClean="0">
                <a:solidFill>
                  <a:schemeClr val="bg1"/>
                </a:solidFill>
                <a:latin typeface="Times New Roman"/>
                <a:ea typeface="宋体"/>
                <a:cs typeface="Times New Roman"/>
                <a:sym typeface="LogicA"/>
              </a:rPr>
              <a:t></a:t>
            </a:r>
            <a:r>
              <a:rPr lang="en-US" sz="2800" kern="100" dirty="0" smtClean="0">
                <a:solidFill>
                  <a:schemeClr val="bg1"/>
                </a:solidFill>
                <a:latin typeface="Times New Roman"/>
                <a:ea typeface="宋体"/>
              </a:rPr>
              <a:t>)</a:t>
            </a:r>
            <a:r>
              <a:rPr lang="zh-CN" altLang="en-US" sz="2800" kern="100" dirty="0" smtClean="0">
                <a:solidFill>
                  <a:schemeClr val="bg1"/>
                </a:solidFill>
                <a:latin typeface="Times New Roman"/>
                <a:ea typeface="宋体"/>
              </a:rPr>
              <a:t>，断定只有一个实体存在（斯宾诺莎的一元论），因此一般外延部分论＋根底原则导致不足道的系统</a:t>
            </a:r>
            <a:endParaRPr lang="zh-CN" altLang="en-US" sz="2800" dirty="0" smtClean="0">
              <a:solidFill>
                <a:schemeClr val="bg1"/>
              </a:solidFill>
            </a:endParaRPr>
          </a:p>
          <a:p>
            <a:endParaRPr lang="zh-CN"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其他方法</a:t>
            </a:r>
            <a:endParaRPr lang="zh-CN" altLang="en-US" dirty="0">
              <a:solidFill>
                <a:schemeClr val="bg1"/>
              </a:solidFill>
            </a:endParaRPr>
          </a:p>
        </p:txBody>
      </p:sp>
      <p:sp>
        <p:nvSpPr>
          <p:cNvPr id="3" name="内容占位符 2"/>
          <p:cNvSpPr>
            <a:spLocks noGrp="1"/>
          </p:cNvSpPr>
          <p:nvPr>
            <p:ph idx="1"/>
          </p:nvPr>
        </p:nvSpPr>
        <p:spPr/>
        <p:txBody>
          <a:bodyPr>
            <a:normAutofit fontScale="92500" lnSpcReduction="20000"/>
          </a:bodyPr>
          <a:lstStyle/>
          <a:p>
            <a:pPr algn="just">
              <a:spcAft>
                <a:spcPts val="0"/>
              </a:spcAft>
              <a:buNone/>
            </a:pPr>
            <a:r>
              <a:rPr lang="zh-CN" altLang="en-US" kern="100" dirty="0" smtClean="0">
                <a:solidFill>
                  <a:schemeClr val="bg1"/>
                </a:solidFill>
                <a:latin typeface="Times New Roman"/>
                <a:ea typeface="宋体"/>
                <a:sym typeface="LogicA"/>
              </a:rPr>
              <a:t>重新定义部分关系、重叠和不交：</a:t>
            </a:r>
            <a:endParaRPr lang="en-US" kern="100" dirty="0" smtClean="0">
              <a:solidFill>
                <a:schemeClr val="bg1"/>
              </a:solidFill>
              <a:latin typeface="Times New Roman"/>
              <a:ea typeface="宋体"/>
              <a:sym typeface="LogicA"/>
            </a:endParaRPr>
          </a:p>
          <a:p>
            <a:pPr algn="just">
              <a:spcAft>
                <a:spcPts val="0"/>
              </a:spcAft>
            </a:pP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p>
          <a:p>
            <a:pPr algn="just">
              <a:spcAft>
                <a:spcPts val="0"/>
              </a:spcAft>
              <a:buNone/>
            </a:pPr>
            <a:r>
              <a:rPr lang="zh-CN" altLang="en-US" kern="100" dirty="0" smtClean="0">
                <a:solidFill>
                  <a:schemeClr val="bg1"/>
                </a:solidFill>
                <a:latin typeface="Times New Roman"/>
              </a:rPr>
              <a:t>重新定义强补充原则</a:t>
            </a:r>
            <a:r>
              <a:rPr lang="zh-CN" altLang="en-US" kern="100" dirty="0" smtClean="0">
                <a:solidFill>
                  <a:schemeClr val="bg1"/>
                </a:solidFill>
                <a:latin typeface="Times New Roman"/>
              </a:rPr>
              <a:t>和‘和’</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p>
          <a:p>
            <a:pPr>
              <a:buNone/>
            </a:pPr>
            <a:r>
              <a:rPr lang="zh-CN" altLang="en-US" kern="100" dirty="0" smtClean="0">
                <a:solidFill>
                  <a:schemeClr val="bg1"/>
                </a:solidFill>
                <a:latin typeface="Times New Roman"/>
                <a:ea typeface="宋体"/>
              </a:rPr>
              <a:t>可以得到完整的布尔代数。</a:t>
            </a:r>
            <a:endParaRPr lang="en-US" kern="100" dirty="0" smtClean="0">
              <a:solidFill>
                <a:schemeClr val="bg1"/>
              </a:solidFill>
              <a:latin typeface="Times New Roman"/>
              <a:ea typeface="宋体"/>
            </a:endParaRPr>
          </a:p>
          <a:p>
            <a:pPr>
              <a:buNone/>
            </a:pPr>
            <a:r>
              <a:rPr lang="zh-CN" altLang="en-US" kern="100" dirty="0" smtClean="0">
                <a:solidFill>
                  <a:schemeClr val="bg1"/>
                </a:solidFill>
                <a:latin typeface="Times New Roman"/>
                <a:ea typeface="宋体"/>
              </a:rPr>
              <a:t>由此可见，部分论是集合论的有力的替代系统。</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solidFill>
                  <a:schemeClr val="bg1"/>
                </a:solidFill>
              </a:rPr>
              <a:t>6.</a:t>
            </a:r>
            <a:r>
              <a:rPr lang="zh-CN" altLang="en-US" dirty="0" smtClean="0">
                <a:solidFill>
                  <a:schemeClr val="bg1"/>
                </a:solidFill>
              </a:rPr>
              <a:t>原子原则和系统</a:t>
            </a:r>
            <a:r>
              <a:rPr lang="zh-CN" altLang="en-US" dirty="0" smtClean="0">
                <a:solidFill>
                  <a:schemeClr val="bg1"/>
                </a:solidFill>
              </a:rPr>
              <a:t>简化</a:t>
            </a:r>
            <a:endParaRPr lang="zh-CN" altLang="en-US" dirty="0"/>
          </a:p>
        </p:txBody>
      </p:sp>
      <p:sp>
        <p:nvSpPr>
          <p:cNvPr id="3" name="内容占位符 2"/>
          <p:cNvSpPr>
            <a:spLocks noGrp="1"/>
          </p:cNvSpPr>
          <p:nvPr>
            <p:ph idx="1"/>
          </p:nvPr>
        </p:nvSpPr>
        <p:spPr/>
        <p:txBody>
          <a:bodyPr/>
          <a:lstStyle/>
          <a:p>
            <a:pPr algn="just">
              <a:spcAft>
                <a:spcPts val="0"/>
              </a:spcAft>
            </a:pPr>
            <a:r>
              <a:rPr lang="zh-CN" altLang="en-US" kern="100" dirty="0" smtClean="0">
                <a:solidFill>
                  <a:schemeClr val="bg1"/>
                </a:solidFill>
                <a:latin typeface="Times New Roman"/>
              </a:rPr>
              <a:t>原子原则：</a:t>
            </a:r>
            <a:r>
              <a:rPr lang="en-US" kern="0" dirty="0" smtClean="0">
                <a:solidFill>
                  <a:schemeClr val="bg1"/>
                </a:solidFill>
                <a:latin typeface="Times New Roman"/>
                <a:ea typeface="宋体"/>
                <a:sym typeface="LogicA"/>
              </a:rPr>
              <a:t></a:t>
            </a:r>
            <a:r>
              <a:rPr lang="en-US" kern="100" dirty="0" smtClean="0">
                <a:solidFill>
                  <a:schemeClr val="bg1"/>
                </a:solidFill>
                <a:latin typeface="Times New Roman"/>
                <a:ea typeface="宋体"/>
                <a:sym typeface="LogicA"/>
              </a:rPr>
              <a:t></a:t>
            </a:r>
            <a:r>
              <a:rPr lang="zh-CN" altLang="en-US" kern="100" dirty="0" smtClean="0">
                <a:solidFill>
                  <a:schemeClr val="bg1"/>
                </a:solidFill>
                <a:latin typeface="Times New Roman"/>
              </a:rPr>
              <a:t>＝</a:t>
            </a:r>
            <a:r>
              <a:rPr lang="en-US" kern="100" dirty="0" smtClean="0">
                <a:solidFill>
                  <a:schemeClr val="bg1"/>
                </a:solidFill>
                <a:latin typeface="Times New Roman"/>
                <a:ea typeface="宋体"/>
                <a:sym typeface="LogicA"/>
              </a:rPr>
              <a:t></a:t>
            </a:r>
            <a:r>
              <a:rPr lang="zh-CN" altLang="en-US" kern="100" dirty="0" smtClean="0">
                <a:solidFill>
                  <a:schemeClr val="bg1"/>
                </a:solidFill>
                <a:latin typeface="Times New Roman"/>
                <a:ea typeface="宋体"/>
                <a:sym typeface="LogicA"/>
              </a:rPr>
              <a:t>（没有真部分）</a:t>
            </a:r>
            <a:endParaRPr lang="zh-CN" altLang="en-US" kern="100" dirty="0" smtClean="0">
              <a:solidFill>
                <a:schemeClr val="bg1"/>
              </a:solidFill>
              <a:latin typeface="Times New Roman"/>
            </a:endParaRPr>
          </a:p>
          <a:p>
            <a:pPr algn="just">
              <a:spcAft>
                <a:spcPts val="0"/>
              </a:spcAft>
              <a:buNone/>
            </a:pPr>
            <a:r>
              <a:rPr lang="zh-CN" altLang="en-US" kern="100" dirty="0" smtClean="0">
                <a:solidFill>
                  <a:schemeClr val="bg1"/>
                </a:solidFill>
                <a:latin typeface="Times New Roman"/>
              </a:rPr>
              <a:t>（无原子）</a:t>
            </a:r>
            <a:r>
              <a:rPr lang="en-US" kern="100" dirty="0" smtClean="0">
                <a:solidFill>
                  <a:schemeClr val="bg1"/>
                </a:solidFill>
                <a:latin typeface="Times New Roman"/>
                <a:ea typeface="宋体"/>
                <a:sym typeface="LogicA"/>
              </a:rPr>
              <a:t></a:t>
            </a:r>
          </a:p>
          <a:p>
            <a:pPr algn="just">
              <a:spcAft>
                <a:spcPts val="0"/>
              </a:spcAft>
              <a:buNone/>
            </a:pPr>
            <a:r>
              <a:rPr lang="zh-CN" altLang="en-US" kern="100" dirty="0" smtClean="0">
                <a:solidFill>
                  <a:schemeClr val="bg1"/>
                </a:solidFill>
                <a:latin typeface="Times New Roman"/>
              </a:rPr>
              <a:t>（</a:t>
            </a:r>
            <a:r>
              <a:rPr lang="zh-CN" altLang="en-US" kern="100" dirty="0" smtClean="0">
                <a:solidFill>
                  <a:schemeClr val="bg1"/>
                </a:solidFill>
                <a:latin typeface="Times New Roman"/>
                <a:cs typeface="Times New Roman"/>
              </a:rPr>
              <a:t>原子性</a:t>
            </a:r>
            <a:r>
              <a:rPr lang="zh-CN" altLang="en-US" kern="100" dirty="0" smtClean="0">
                <a:solidFill>
                  <a:schemeClr val="bg1"/>
                </a:solidFill>
                <a:latin typeface="Times New Roman"/>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endParaRPr lang="en-US" altLang="zh-CN" dirty="0" smtClean="0">
              <a:solidFill>
                <a:schemeClr val="bg1"/>
              </a:solidFill>
            </a:endParaRPr>
          </a:p>
          <a:p>
            <a:r>
              <a:rPr lang="zh-CN" altLang="en-US" dirty="0" smtClean="0">
                <a:solidFill>
                  <a:schemeClr val="bg1"/>
                </a:solidFill>
              </a:rPr>
              <a:t>例如，强补充原则和原子性可以简化为：</a:t>
            </a:r>
            <a:endParaRPr lang="en-US" altLang="zh-CN" dirty="0" smtClean="0">
              <a:solidFill>
                <a:schemeClr val="bg1"/>
              </a:solidFill>
            </a:endParaRPr>
          </a:p>
          <a:p>
            <a:pPr>
              <a:buNone/>
            </a:pP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solidFill>
                  <a:schemeClr val="bg1"/>
                </a:solidFill>
              </a:rPr>
              <a:t>7.</a:t>
            </a:r>
            <a:r>
              <a:rPr lang="zh-CN" altLang="en-US" dirty="0" smtClean="0">
                <a:solidFill>
                  <a:schemeClr val="bg1"/>
                </a:solidFill>
              </a:rPr>
              <a:t>其他原则</a:t>
            </a:r>
            <a:endParaRPr lang="zh-CN" altLang="en-US" dirty="0"/>
          </a:p>
        </p:txBody>
      </p:sp>
      <p:sp>
        <p:nvSpPr>
          <p:cNvPr id="3" name="内容占位符 2"/>
          <p:cNvSpPr>
            <a:spLocks noGrp="1"/>
          </p:cNvSpPr>
          <p:nvPr>
            <p:ph idx="1"/>
          </p:nvPr>
        </p:nvSpPr>
        <p:spPr/>
        <p:txBody>
          <a:bodyPr>
            <a:normAutofit fontScale="92500" lnSpcReduction="20000"/>
          </a:bodyPr>
          <a:lstStyle/>
          <a:p>
            <a:pPr algn="just">
              <a:spcAft>
                <a:spcPts val="0"/>
              </a:spcAft>
            </a:pPr>
            <a:r>
              <a:rPr lang="zh-CN" altLang="en-US" dirty="0" smtClean="0">
                <a:solidFill>
                  <a:schemeClr val="bg1"/>
                </a:solidFill>
              </a:rPr>
              <a:t>伴随原则</a:t>
            </a:r>
            <a:r>
              <a:rPr lang="zh-CN" altLang="en-US" dirty="0" smtClean="0">
                <a:solidFill>
                  <a:schemeClr val="bg1"/>
                </a:solidFill>
                <a:sym typeface="Wingdings" pitchFamily="2" charset="2"/>
              </a:rPr>
              <a:t>：</a:t>
            </a:r>
            <a:endParaRPr lang="en-US" altLang="zh-CN" dirty="0" smtClean="0">
              <a:solidFill>
                <a:schemeClr val="bg1"/>
              </a:solidFill>
              <a:sym typeface="Wingdings" pitchFamily="2" charset="2"/>
            </a:endParaRPr>
          </a:p>
          <a:p>
            <a:pPr algn="just">
              <a:spcAft>
                <a:spcPts val="0"/>
              </a:spcAft>
              <a:buNone/>
            </a:pPr>
            <a:r>
              <a:rPr lang="zh-CN" altLang="en-US" dirty="0" smtClean="0">
                <a:solidFill>
                  <a:schemeClr val="bg1"/>
                </a:solidFill>
                <a:sym typeface="Wingdings" pitchFamily="2" charset="2"/>
              </a:rPr>
              <a:t>（弱）</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p>
          <a:p>
            <a:pPr algn="just">
              <a:spcAft>
                <a:spcPts val="0"/>
              </a:spcAft>
              <a:buNone/>
            </a:pPr>
            <a:r>
              <a:rPr lang="en-US" altLang="zh-CN" kern="100" dirty="0" smtClean="0">
                <a:solidFill>
                  <a:schemeClr val="bg1"/>
                </a:solidFill>
                <a:latin typeface="Times New Roman"/>
                <a:ea typeface="宋体"/>
              </a:rPr>
              <a:t>  </a:t>
            </a:r>
            <a:r>
              <a:rPr lang="zh-CN" altLang="en-US" kern="100" dirty="0" smtClean="0">
                <a:solidFill>
                  <a:schemeClr val="bg1"/>
                </a:solidFill>
                <a:latin typeface="Times New Roman"/>
                <a:ea typeface="宋体"/>
              </a:rPr>
              <a:t>每个真部分必伴随另一个真部分。</a:t>
            </a:r>
            <a:endParaRPr lang="zh-CN" altLang="en-US" kern="100" dirty="0" smtClean="0">
              <a:solidFill>
                <a:schemeClr val="bg1"/>
              </a:solidFill>
              <a:latin typeface="Times New Roman"/>
            </a:endParaRPr>
          </a:p>
          <a:p>
            <a:pPr>
              <a:buNone/>
            </a:pPr>
            <a:r>
              <a:rPr lang="zh-CN" altLang="en-US" kern="100" dirty="0" smtClean="0">
                <a:solidFill>
                  <a:schemeClr val="bg1"/>
                </a:solidFill>
                <a:latin typeface="Times New Roman"/>
                <a:ea typeface="宋体"/>
                <a:cs typeface="Times New Roman"/>
                <a:sym typeface="LogicA"/>
              </a:rPr>
              <a:t>（强）</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p>
          <a:p>
            <a:pPr>
              <a:buNone/>
            </a:pPr>
            <a:r>
              <a:rPr lang="en-US" altLang="zh-CN" kern="100" dirty="0" smtClean="0">
                <a:solidFill>
                  <a:schemeClr val="bg1"/>
                </a:solidFill>
                <a:latin typeface="Times New Roman"/>
                <a:ea typeface="宋体"/>
              </a:rPr>
              <a:t>   </a:t>
            </a:r>
            <a:r>
              <a:rPr lang="zh-CN" altLang="en-US" kern="100" dirty="0" smtClean="0">
                <a:solidFill>
                  <a:schemeClr val="bg1"/>
                </a:solidFill>
                <a:latin typeface="Times New Roman"/>
                <a:ea typeface="宋体"/>
              </a:rPr>
              <a:t>移走一个真部分总有一个剩余。</a:t>
            </a:r>
            <a:endParaRPr lang="en-US" altLang="zh-CN" dirty="0" smtClean="0">
              <a:solidFill>
                <a:schemeClr val="bg1"/>
              </a:solidFill>
            </a:endParaRPr>
          </a:p>
          <a:p>
            <a:r>
              <a:rPr lang="zh-CN" altLang="en-US" dirty="0" smtClean="0">
                <a:solidFill>
                  <a:schemeClr val="bg1"/>
                </a:solidFill>
              </a:rPr>
              <a:t>整补原则</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p>
          <a:p>
            <a:pPr>
              <a:buNone/>
            </a:pPr>
            <a:r>
              <a:rPr lang="en-US" altLang="zh-CN" kern="100" dirty="0" smtClean="0">
                <a:solidFill>
                  <a:schemeClr val="bg1"/>
                </a:solidFill>
                <a:latin typeface="Times New Roman"/>
                <a:ea typeface="宋体"/>
              </a:rPr>
              <a:t>    </a:t>
            </a:r>
            <a:r>
              <a:rPr lang="zh-CN" altLang="en-US" kern="100" dirty="0" smtClean="0">
                <a:solidFill>
                  <a:schemeClr val="bg1"/>
                </a:solidFill>
                <a:latin typeface="Times New Roman"/>
                <a:ea typeface="宋体"/>
              </a:rPr>
              <a:t>如果</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ea typeface="宋体"/>
                <a:cs typeface="Times New Roman"/>
                <a:sym typeface="LogicA"/>
              </a:rPr>
              <a:t>不是</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ea typeface="宋体"/>
                <a:cs typeface="Times New Roman"/>
                <a:sym typeface="LogicA"/>
              </a:rPr>
              <a:t>的部分，则存在一个对象</a:t>
            </a:r>
            <a:r>
              <a:rPr lang="zh-CN" altLang="en-US" kern="100" dirty="0" smtClean="0">
                <a:solidFill>
                  <a:schemeClr val="bg1"/>
                </a:solidFill>
                <a:latin typeface="Times New Roman"/>
                <a:cs typeface="Times New Roman"/>
                <a:sym typeface="LogicA"/>
              </a:rPr>
              <a:t>恰</a:t>
            </a:r>
            <a:r>
              <a:rPr lang="zh-CN" altLang="en-US" kern="100" dirty="0" smtClean="0">
                <a:solidFill>
                  <a:schemeClr val="bg1"/>
                </a:solidFill>
                <a:latin typeface="Times New Roman"/>
                <a:ea typeface="宋体"/>
                <a:cs typeface="Times New Roman"/>
                <a:sym typeface="LogicA"/>
              </a:rPr>
              <a:t>由</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ea typeface="宋体"/>
                <a:cs typeface="Times New Roman"/>
                <a:sym typeface="LogicA"/>
              </a:rPr>
              <a:t>的与</a:t>
            </a:r>
            <a:r>
              <a:rPr lang="en-US" kern="100" dirty="0" smtClean="0">
                <a:solidFill>
                  <a:schemeClr val="bg1"/>
                </a:solidFill>
                <a:latin typeface="Times New Roman"/>
                <a:ea typeface="宋体"/>
                <a:cs typeface="Times New Roman"/>
                <a:sym typeface="LogicA"/>
              </a:rPr>
              <a:t></a:t>
            </a:r>
            <a:r>
              <a:rPr lang="zh-CN" altLang="en-US" kern="100" dirty="0" smtClean="0">
                <a:solidFill>
                  <a:schemeClr val="bg1"/>
                </a:solidFill>
                <a:latin typeface="Times New Roman"/>
                <a:ea typeface="宋体"/>
                <a:cs typeface="Times New Roman"/>
                <a:sym typeface="LogicA"/>
              </a:rPr>
              <a:t>不交部分的</a:t>
            </a:r>
            <a:r>
              <a:rPr lang="zh-CN" altLang="en-US" kern="100" dirty="0" smtClean="0">
                <a:solidFill>
                  <a:schemeClr val="bg1"/>
                </a:solidFill>
                <a:latin typeface="Times New Roman"/>
                <a:cs typeface="Times New Roman"/>
                <a:sym typeface="LogicA"/>
              </a:rPr>
              <a:t>构成。</a:t>
            </a:r>
            <a:endParaRPr lang="en-US" altLang="zh-CN" dirty="0" smtClean="0">
              <a:solidFill>
                <a:schemeClr val="bg1"/>
              </a:solidFill>
            </a:endParaRPr>
          </a:p>
          <a:p>
            <a:r>
              <a:rPr lang="zh-CN" altLang="en-US" dirty="0" smtClean="0">
                <a:solidFill>
                  <a:schemeClr val="bg1"/>
                </a:solidFill>
              </a:rPr>
              <a:t>稠密原则</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endParaRPr lang="en-US" altLang="zh-CN" dirty="0" smtClean="0">
              <a:solidFill>
                <a:schemeClr val="bg1"/>
              </a:solidFill>
            </a:endParaRPr>
          </a:p>
          <a:p>
            <a:endParaRPr lang="zh-CN" alt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solidFill>
                  <a:schemeClr val="bg1"/>
                </a:solidFill>
              </a:rPr>
              <a:t>四</a:t>
            </a:r>
            <a:r>
              <a:rPr lang="en-US" altLang="zh-CN" dirty="0" smtClean="0">
                <a:solidFill>
                  <a:schemeClr val="bg1"/>
                </a:solidFill>
              </a:rPr>
              <a:t>.</a:t>
            </a:r>
            <a:r>
              <a:rPr lang="zh-CN" altLang="en-US" dirty="0" smtClean="0">
                <a:solidFill>
                  <a:schemeClr val="bg1"/>
                </a:solidFill>
              </a:rPr>
              <a:t>主要争论</a:t>
            </a:r>
            <a:endParaRPr lang="zh-CN" altLang="en-US" dirty="0"/>
          </a:p>
        </p:txBody>
      </p:sp>
      <p:sp>
        <p:nvSpPr>
          <p:cNvPr id="3" name="内容占位符 2"/>
          <p:cNvSpPr>
            <a:spLocks noGrp="1"/>
          </p:cNvSpPr>
          <p:nvPr>
            <p:ph idx="1"/>
          </p:nvPr>
        </p:nvSpPr>
        <p:spPr/>
        <p:txBody>
          <a:bodyPr/>
          <a:lstStyle/>
          <a:p>
            <a:r>
              <a:rPr lang="en-US" altLang="zh-CN" dirty="0" smtClean="0">
                <a:solidFill>
                  <a:schemeClr val="bg1"/>
                </a:solidFill>
                <a:latin typeface="Times New Roman" pitchFamily="18" charset="0"/>
                <a:ea typeface="+mj-ea"/>
                <a:cs typeface="Times New Roman" pitchFamily="18" charset="0"/>
              </a:rPr>
              <a:t>1. </a:t>
            </a:r>
            <a:r>
              <a:rPr lang="zh-CN" altLang="en-US" dirty="0" smtClean="0">
                <a:solidFill>
                  <a:schemeClr val="bg1"/>
                </a:solidFill>
                <a:latin typeface="Times New Roman" pitchFamily="18" charset="0"/>
                <a:ea typeface="+mj-ea"/>
                <a:cs typeface="Times New Roman" pitchFamily="18" charset="0"/>
              </a:rPr>
              <a:t>同一问题</a:t>
            </a:r>
            <a:endParaRPr lang="en-US" altLang="zh-CN" dirty="0" smtClean="0">
              <a:solidFill>
                <a:schemeClr val="bg1"/>
              </a:solidFill>
              <a:latin typeface="Times New Roman" pitchFamily="18" charset="0"/>
              <a:ea typeface="+mj-ea"/>
              <a:cs typeface="Times New Roman" pitchFamily="18" charset="0"/>
            </a:endParaRPr>
          </a:p>
          <a:p>
            <a:r>
              <a:rPr lang="en-US" altLang="zh-CN" dirty="0" smtClean="0">
                <a:solidFill>
                  <a:schemeClr val="bg1"/>
                </a:solidFill>
                <a:latin typeface="Times New Roman" pitchFamily="18" charset="0"/>
                <a:ea typeface="+mj-ea"/>
                <a:cs typeface="Times New Roman" pitchFamily="18" charset="0"/>
              </a:rPr>
              <a:t>2. </a:t>
            </a:r>
            <a:r>
              <a:rPr lang="zh-CN" altLang="en-US" dirty="0" smtClean="0">
                <a:solidFill>
                  <a:schemeClr val="bg1"/>
                </a:solidFill>
                <a:latin typeface="Times New Roman" pitchFamily="18" charset="0"/>
                <a:ea typeface="+mj-ea"/>
                <a:cs typeface="Times New Roman" pitchFamily="18" charset="0"/>
              </a:rPr>
              <a:t>组合问题</a:t>
            </a:r>
            <a:endParaRPr lang="en-US" altLang="zh-CN" dirty="0" smtClean="0">
              <a:solidFill>
                <a:schemeClr val="bg1"/>
              </a:solidFill>
              <a:latin typeface="Times New Roman" pitchFamily="18" charset="0"/>
              <a:ea typeface="+mj-ea"/>
              <a:cs typeface="Times New Roman" pitchFamily="18" charset="0"/>
            </a:endParaRPr>
          </a:p>
          <a:p>
            <a:r>
              <a:rPr lang="en-US" altLang="zh-CN" dirty="0" smtClean="0">
                <a:solidFill>
                  <a:schemeClr val="bg1"/>
                </a:solidFill>
                <a:latin typeface="Times New Roman" pitchFamily="18" charset="0"/>
                <a:ea typeface="+mj-ea"/>
                <a:cs typeface="Times New Roman" pitchFamily="18" charset="0"/>
              </a:rPr>
              <a:t>3. </a:t>
            </a:r>
            <a:r>
              <a:rPr lang="zh-CN" altLang="en-US" dirty="0" smtClean="0">
                <a:solidFill>
                  <a:schemeClr val="bg1"/>
                </a:solidFill>
                <a:latin typeface="Times New Roman" pitchFamily="18" charset="0"/>
                <a:ea typeface="+mj-ea"/>
                <a:cs typeface="Times New Roman" pitchFamily="18" charset="0"/>
              </a:rPr>
              <a:t>模糊问题</a:t>
            </a:r>
            <a:endParaRPr lang="zh-CN" altLang="en-US" dirty="0">
              <a:solidFill>
                <a:schemeClr val="bg1"/>
              </a:solidFill>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solidFill>
                  <a:schemeClr val="bg1"/>
                </a:solidFill>
                <a:latin typeface="Times New Roman" pitchFamily="18" charset="0"/>
                <a:cs typeface="Times New Roman" pitchFamily="18" charset="0"/>
              </a:rPr>
              <a:t>1. </a:t>
            </a:r>
            <a:r>
              <a:rPr lang="zh-CN" altLang="en-US" dirty="0" smtClean="0">
                <a:solidFill>
                  <a:schemeClr val="bg1"/>
                </a:solidFill>
                <a:latin typeface="Times New Roman" pitchFamily="18" charset="0"/>
                <a:cs typeface="Times New Roman" pitchFamily="18" charset="0"/>
              </a:rPr>
              <a:t>同一问题</a:t>
            </a:r>
            <a:endParaRPr lang="zh-CN" altLang="en-US" dirty="0"/>
          </a:p>
        </p:txBody>
      </p:sp>
      <p:sp>
        <p:nvSpPr>
          <p:cNvPr id="3" name="内容占位符 2"/>
          <p:cNvSpPr>
            <a:spLocks noGrp="1"/>
          </p:cNvSpPr>
          <p:nvPr>
            <p:ph idx="1"/>
          </p:nvPr>
        </p:nvSpPr>
        <p:spPr/>
        <p:txBody>
          <a:bodyPr/>
          <a:lstStyle/>
          <a:p>
            <a:r>
              <a:rPr lang="zh-CN" altLang="en-US" dirty="0" smtClean="0">
                <a:solidFill>
                  <a:schemeClr val="bg1"/>
                </a:solidFill>
              </a:rPr>
              <a:t>外延部分论包含以下定理：</a:t>
            </a:r>
            <a:endParaRPr lang="en-US" altLang="zh-CN" dirty="0" smtClean="0">
              <a:solidFill>
                <a:schemeClr val="bg1"/>
              </a:solidFill>
            </a:endParaRPr>
          </a:p>
          <a:p>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zh-CN" altLang="en-US" kern="100" dirty="0" smtClean="0">
                <a:solidFill>
                  <a:schemeClr val="bg1"/>
                </a:solidFill>
                <a:latin typeface="Times New Roman"/>
                <a:ea typeface="宋体"/>
              </a:rPr>
              <a:t>，即</a:t>
            </a:r>
            <a:r>
              <a:rPr lang="zh-CN" altLang="en-US" dirty="0" smtClean="0">
                <a:solidFill>
                  <a:schemeClr val="bg1"/>
                </a:solidFill>
              </a:rPr>
              <a:t>部分不可分辨的同一性</a:t>
            </a:r>
            <a:endParaRPr lang="en-US" kern="100" dirty="0" smtClean="0">
              <a:solidFill>
                <a:schemeClr val="bg1"/>
              </a:solidFill>
              <a:latin typeface="Times New Roman"/>
              <a:ea typeface="宋体"/>
            </a:endParaRPr>
          </a:p>
          <a:p>
            <a:r>
              <a:rPr lang="zh-CN" altLang="en-US" kern="100" dirty="0" smtClean="0">
                <a:solidFill>
                  <a:schemeClr val="bg1"/>
                </a:solidFill>
                <a:latin typeface="Times New Roman"/>
                <a:ea typeface="宋体"/>
              </a:rPr>
              <a:t>反例：</a:t>
            </a:r>
            <a:endParaRPr lang="en-US" altLang="zh-CN" kern="100" dirty="0" smtClean="0">
              <a:solidFill>
                <a:schemeClr val="bg1"/>
              </a:solidFill>
              <a:latin typeface="Times New Roman"/>
              <a:ea typeface="宋体"/>
            </a:endParaRPr>
          </a:p>
          <a:p>
            <a:pPr marL="514350" indent="-514350">
              <a:buFont typeface="+mj-ea"/>
              <a:buAutoNum type="circleNumDbPlain"/>
            </a:pPr>
            <a:r>
              <a:rPr lang="zh-CN" altLang="en-US" kern="100" dirty="0" smtClean="0">
                <a:solidFill>
                  <a:schemeClr val="bg1"/>
                </a:solidFill>
                <a:latin typeface="Times New Roman"/>
                <a:ea typeface="宋体"/>
              </a:rPr>
              <a:t>相同的单词组成不同的语句</a:t>
            </a:r>
            <a:endParaRPr lang="en-US" altLang="zh-CN" kern="100" dirty="0" smtClean="0">
              <a:solidFill>
                <a:schemeClr val="bg1"/>
              </a:solidFill>
              <a:latin typeface="Times New Roman"/>
              <a:ea typeface="宋体"/>
            </a:endParaRPr>
          </a:p>
          <a:p>
            <a:pPr marL="514350" indent="-514350">
              <a:buFont typeface="+mj-ea"/>
              <a:buAutoNum type="circleNumDbPlain"/>
            </a:pPr>
            <a:r>
              <a:rPr lang="zh-CN" altLang="en-US" kern="100" dirty="0" smtClean="0">
                <a:solidFill>
                  <a:schemeClr val="bg1"/>
                </a:solidFill>
                <a:latin typeface="Times New Roman"/>
                <a:ea typeface="宋体"/>
              </a:rPr>
              <a:t>组合的顺序和结构</a:t>
            </a:r>
            <a:endParaRPr lang="en-US" altLang="zh-CN" kern="100" dirty="0" smtClean="0">
              <a:solidFill>
                <a:schemeClr val="bg1"/>
              </a:solidFill>
              <a:latin typeface="Times New Roman"/>
              <a:ea typeface="宋体"/>
            </a:endParaRPr>
          </a:p>
          <a:p>
            <a:pPr marL="514350" indent="-514350">
              <a:buFont typeface="+mj-ea"/>
              <a:buAutoNum type="circleNumDbPlain"/>
            </a:pPr>
            <a:r>
              <a:rPr lang="zh-CN" altLang="en-US" kern="100" dirty="0" smtClean="0">
                <a:solidFill>
                  <a:schemeClr val="bg1"/>
                </a:solidFill>
                <a:latin typeface="Times New Roman"/>
                <a:ea typeface="宋体"/>
              </a:rPr>
              <a:t>猫、猫科器官和没有尾巴的猫</a:t>
            </a:r>
            <a:endParaRPr lang="en-US" kern="100" dirty="0" smtClean="0">
              <a:solidFill>
                <a:schemeClr val="bg1"/>
              </a:solidFill>
              <a:latin typeface="Times New Roman"/>
              <a:ea typeface="宋体"/>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solidFill>
                <a:schemeClr val="bg1"/>
              </a:solidFill>
            </a:endParaRPr>
          </a:p>
        </p:txBody>
      </p:sp>
      <p:sp>
        <p:nvSpPr>
          <p:cNvPr id="3" name="内容占位符 2"/>
          <p:cNvSpPr>
            <a:spLocks noGrp="1"/>
          </p:cNvSpPr>
          <p:nvPr>
            <p:ph idx="1"/>
          </p:nvPr>
        </p:nvSpPr>
        <p:spPr/>
        <p:txBody>
          <a:bodyPr/>
          <a:lstStyle/>
          <a:p>
            <a:r>
              <a:rPr lang="zh-CN" altLang="en-US" dirty="0" smtClean="0">
                <a:solidFill>
                  <a:schemeClr val="bg1"/>
                </a:solidFill>
              </a:rPr>
              <a:t>形状、次序和位置</a:t>
            </a:r>
            <a:endParaRPr lang="en-US" altLang="zh-CN" kern="100" dirty="0" smtClean="0">
              <a:solidFill>
                <a:schemeClr val="bg1"/>
              </a:solidFill>
              <a:latin typeface="Times New Roman"/>
              <a:cs typeface="Times New Roman"/>
            </a:endParaRPr>
          </a:p>
          <a:p>
            <a:r>
              <a:rPr lang="zh-CN" altLang="en-US" kern="100" dirty="0" smtClean="0">
                <a:solidFill>
                  <a:schemeClr val="bg1"/>
                </a:solidFill>
                <a:latin typeface="Times New Roman"/>
                <a:cs typeface="Times New Roman"/>
              </a:rPr>
              <a:t>“</a:t>
            </a:r>
            <a:r>
              <a:rPr lang="zh-CN" altLang="en-US" kern="100" dirty="0">
                <a:solidFill>
                  <a:schemeClr val="bg1"/>
                </a:solidFill>
                <a:latin typeface="Times New Roman"/>
                <a:cs typeface="Times New Roman"/>
              </a:rPr>
              <a:t>这种差别只有三种：形状、次序和位置。因为他们说，存在只在‘状态’、‘接触’和‘方向’上有不同；而状态就是形状，相互接触就是次序，方向就是位置。”（</a:t>
            </a:r>
            <a:r>
              <a:rPr lang="en-US" kern="100" dirty="0" err="1" smtClean="0">
                <a:solidFill>
                  <a:schemeClr val="bg1"/>
                </a:solidFill>
                <a:latin typeface="Times New Roman"/>
                <a:ea typeface="宋体"/>
              </a:rPr>
              <a:t>Metaphysica</a:t>
            </a:r>
            <a:r>
              <a:rPr lang="zh-CN" altLang="en-US" kern="100" dirty="0">
                <a:solidFill>
                  <a:schemeClr val="bg1"/>
                </a:solidFill>
                <a:latin typeface="Times New Roman"/>
                <a:cs typeface="Times New Roman"/>
              </a:rPr>
              <a:t>，</a:t>
            </a:r>
            <a:r>
              <a:rPr lang="en-US" kern="100" dirty="0" smtClean="0">
                <a:solidFill>
                  <a:schemeClr val="bg1"/>
                </a:solidFill>
                <a:latin typeface="Times New Roman"/>
                <a:ea typeface="宋体"/>
              </a:rPr>
              <a:t>985b16</a:t>
            </a:r>
            <a:r>
              <a:rPr lang="en-US" altLang="zh-CN" kern="100" dirty="0">
                <a:solidFill>
                  <a:schemeClr val="bg1"/>
                </a:solidFill>
                <a:latin typeface="Times New Roman"/>
                <a:cs typeface="Times New Roman"/>
              </a:rPr>
              <a:t>—</a:t>
            </a:r>
            <a:r>
              <a:rPr lang="en-US" kern="100" dirty="0" smtClean="0">
                <a:solidFill>
                  <a:schemeClr val="bg1"/>
                </a:solidFill>
                <a:latin typeface="Times New Roman"/>
                <a:ea typeface="宋体"/>
              </a:rPr>
              <a:t>19</a:t>
            </a:r>
            <a:r>
              <a:rPr lang="zh-CN" altLang="en-US" kern="100" dirty="0">
                <a:solidFill>
                  <a:schemeClr val="bg1"/>
                </a:solidFill>
                <a:latin typeface="Times New Roman"/>
                <a:cs typeface="Times New Roman"/>
              </a:rPr>
              <a:t>）</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kern="100" dirty="0" smtClean="0">
                <a:solidFill>
                  <a:schemeClr val="bg1"/>
                </a:solidFill>
                <a:latin typeface="Times New Roman"/>
              </a:rPr>
              <a:t>（</a:t>
            </a:r>
            <a:r>
              <a:rPr lang="en-US" kern="100" dirty="0" smtClean="0">
                <a:solidFill>
                  <a:schemeClr val="bg1"/>
                </a:solidFill>
                <a:latin typeface="Times New Roman"/>
                <a:ea typeface="宋体"/>
              </a:rPr>
              <a:t>1</a:t>
            </a:r>
            <a:r>
              <a:rPr lang="zh-CN" altLang="en-US" kern="100" dirty="0" smtClean="0">
                <a:solidFill>
                  <a:schemeClr val="bg1"/>
                </a:solidFill>
                <a:latin typeface="Times New Roman"/>
              </a:rPr>
              <a:t>）从同一到部分相同</a:t>
            </a:r>
            <a:endParaRPr lang="zh-CN" altLang="en-US" dirty="0"/>
          </a:p>
        </p:txBody>
      </p:sp>
      <p:sp>
        <p:nvSpPr>
          <p:cNvPr id="3" name="内容占位符 2"/>
          <p:cNvSpPr>
            <a:spLocks noGrp="1"/>
          </p:cNvSpPr>
          <p:nvPr>
            <p:ph idx="1"/>
          </p:nvPr>
        </p:nvSpPr>
        <p:spPr/>
        <p:txBody>
          <a:bodyPr>
            <a:normAutofit/>
          </a:bodyPr>
          <a:lstStyle/>
          <a:p>
            <a:pPr algn="just">
              <a:spcAft>
                <a:spcPts val="0"/>
              </a:spcAft>
            </a:pP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cs typeface="Times New Roman"/>
                <a:sym typeface="LogicA"/>
              </a:rPr>
              <a:t></a:t>
            </a:r>
            <a:r>
              <a:rPr lang="en-US" kern="100" dirty="0" smtClean="0">
                <a:solidFill>
                  <a:schemeClr val="bg1"/>
                </a:solidFill>
                <a:latin typeface="Times New Roman"/>
                <a:ea typeface="宋体"/>
              </a:rPr>
              <a:t>)</a:t>
            </a:r>
            <a:endParaRPr lang="en-US" altLang="zh-CN" kern="100" dirty="0" smtClean="0">
              <a:solidFill>
                <a:schemeClr val="bg1"/>
              </a:solidFill>
              <a:latin typeface="Times New Roman"/>
            </a:endParaRPr>
          </a:p>
          <a:p>
            <a:pPr algn="just">
              <a:spcAft>
                <a:spcPts val="0"/>
              </a:spcAft>
            </a:pPr>
            <a:r>
              <a:rPr lang="zh-CN" altLang="en-US" kern="100" dirty="0" smtClean="0">
                <a:solidFill>
                  <a:schemeClr val="bg1"/>
                </a:solidFill>
                <a:latin typeface="Times New Roman"/>
              </a:rPr>
              <a:t>等词公理模式：</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      </a:t>
            </a:r>
          </a:p>
          <a:p>
            <a:pPr algn="just">
              <a:spcAft>
                <a:spcPts val="0"/>
              </a:spcAft>
            </a:pP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sz="1800"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sym typeface="LogicA"/>
              </a:rPr>
              <a:t></a:t>
            </a:r>
            <a:r>
              <a:rPr lang="en-US" sz="1800"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sz="1800"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sym typeface="LogicA"/>
              </a:rPr>
              <a:t></a:t>
            </a:r>
            <a:r>
              <a:rPr lang="en-US" sz="1800"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endParaRPr lang="zh-CN" altLang="en-US" kern="100" dirty="0" smtClean="0">
              <a:solidFill>
                <a:schemeClr val="bg1"/>
              </a:solidFill>
              <a:latin typeface="Times New Roman"/>
            </a:endParaRPr>
          </a:p>
          <a:p>
            <a:r>
              <a:rPr lang="zh-CN" altLang="en-US" kern="100" dirty="0" smtClean="0">
                <a:solidFill>
                  <a:schemeClr val="bg1"/>
                </a:solidFill>
                <a:latin typeface="Times New Roman"/>
              </a:rPr>
              <a:t>历时同一性</a:t>
            </a:r>
            <a:r>
              <a:rPr lang="zh-CN" altLang="en-US" kern="100" dirty="0" smtClean="0">
                <a:solidFill>
                  <a:schemeClr val="bg1"/>
                </a:solidFill>
                <a:latin typeface="Times New Roman"/>
                <a:cs typeface="Times New Roman"/>
              </a:rPr>
              <a:t>根源于哲学问题</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kern="100" dirty="0" smtClean="0">
                <a:solidFill>
                  <a:schemeClr val="bg1"/>
                </a:solidFill>
                <a:latin typeface="Times New Roman"/>
              </a:rPr>
              <a:t>（</a:t>
            </a:r>
            <a:r>
              <a:rPr lang="en-US" kern="100" dirty="0" smtClean="0">
                <a:solidFill>
                  <a:schemeClr val="bg1"/>
                </a:solidFill>
                <a:latin typeface="Times New Roman"/>
                <a:ea typeface="宋体"/>
              </a:rPr>
              <a:t>2</a:t>
            </a:r>
            <a:r>
              <a:rPr lang="zh-CN" altLang="en-US" kern="100" dirty="0" smtClean="0">
                <a:solidFill>
                  <a:schemeClr val="bg1"/>
                </a:solidFill>
                <a:latin typeface="Times New Roman"/>
              </a:rPr>
              <a:t>）从部分相同到同一</a:t>
            </a:r>
            <a:endParaRPr lang="zh-CN" altLang="en-US" dirty="0"/>
          </a:p>
        </p:txBody>
      </p:sp>
      <p:sp>
        <p:nvSpPr>
          <p:cNvPr id="3" name="内容占位符 2"/>
          <p:cNvSpPr>
            <a:spLocks noGrp="1"/>
          </p:cNvSpPr>
          <p:nvPr>
            <p:ph idx="1"/>
          </p:nvPr>
        </p:nvSpPr>
        <p:spPr/>
        <p:txBody>
          <a:bodyPr>
            <a:normAutofit fontScale="85000" lnSpcReduction="10000"/>
          </a:bodyPr>
          <a:lstStyle/>
          <a:p>
            <a:pPr algn="just">
              <a:spcAft>
                <a:spcPts val="0"/>
              </a:spcAft>
            </a:pP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r>
              <a:rPr lang="en-US" kern="100" dirty="0" smtClean="0">
                <a:solidFill>
                  <a:schemeClr val="bg1"/>
                </a:solidFill>
                <a:latin typeface="Times New Roman"/>
                <a:ea typeface="宋体"/>
              </a:rPr>
              <a:t>)</a:t>
            </a:r>
            <a:r>
              <a:rPr lang="en-US" kern="100" dirty="0" smtClean="0">
                <a:solidFill>
                  <a:schemeClr val="bg1"/>
                </a:solidFill>
                <a:latin typeface="Times New Roman"/>
                <a:ea typeface="宋体"/>
                <a:sym typeface="LogicA"/>
              </a:rPr>
              <a:t></a:t>
            </a:r>
            <a:endParaRPr lang="zh-CN" altLang="en-US" kern="100" dirty="0" smtClean="0">
              <a:solidFill>
                <a:schemeClr val="bg1"/>
              </a:solidFill>
              <a:latin typeface="Times New Roman"/>
            </a:endParaRPr>
          </a:p>
          <a:p>
            <a:pPr algn="just">
              <a:spcAft>
                <a:spcPts val="0"/>
              </a:spcAft>
            </a:pPr>
            <a:r>
              <a:rPr lang="en-US" kern="100" dirty="0" smtClean="0">
                <a:solidFill>
                  <a:schemeClr val="bg1"/>
                </a:solidFill>
                <a:latin typeface="Times New Roman"/>
                <a:ea typeface="宋体"/>
              </a:rPr>
              <a:t>1</a:t>
            </a:r>
            <a:r>
              <a:rPr lang="zh-CN" altLang="en-US" kern="100" dirty="0" smtClean="0">
                <a:solidFill>
                  <a:schemeClr val="bg1"/>
                </a:solidFill>
                <a:latin typeface="Times New Roman"/>
              </a:rPr>
              <a:t>类型和标志，历时同一性，圆环（兔子和鸭子）</a:t>
            </a:r>
          </a:p>
          <a:p>
            <a:pPr algn="just">
              <a:spcAft>
                <a:spcPts val="0"/>
              </a:spcAft>
            </a:pPr>
            <a:r>
              <a:rPr lang="en-US" kern="100" dirty="0" smtClean="0">
                <a:solidFill>
                  <a:schemeClr val="bg1"/>
                </a:solidFill>
                <a:latin typeface="Times New Roman"/>
                <a:ea typeface="宋体"/>
              </a:rPr>
              <a:t>2</a:t>
            </a:r>
            <a:r>
              <a:rPr lang="zh-CN" altLang="en-US" kern="100" dirty="0" smtClean="0">
                <a:solidFill>
                  <a:schemeClr val="bg1"/>
                </a:solidFill>
                <a:latin typeface="Times New Roman"/>
              </a:rPr>
              <a:t>历时同一性</a:t>
            </a:r>
          </a:p>
          <a:p>
            <a:pPr algn="just">
              <a:spcAft>
                <a:spcPts val="0"/>
              </a:spcAft>
            </a:pPr>
            <a:r>
              <a:rPr lang="en-US" kern="100" dirty="0" smtClean="0">
                <a:solidFill>
                  <a:schemeClr val="bg1"/>
                </a:solidFill>
                <a:latin typeface="Times New Roman"/>
                <a:ea typeface="宋体"/>
              </a:rPr>
              <a:t>3</a:t>
            </a:r>
            <a:r>
              <a:rPr lang="zh-CN" altLang="en-US" kern="100" dirty="0" smtClean="0">
                <a:solidFill>
                  <a:schemeClr val="bg1"/>
                </a:solidFill>
                <a:latin typeface="Times New Roman"/>
              </a:rPr>
              <a:t>从言和从</a:t>
            </a:r>
            <a:r>
              <a:rPr lang="zh-CN" altLang="en-US" kern="100" dirty="0" smtClean="0">
                <a:solidFill>
                  <a:schemeClr val="bg1"/>
                </a:solidFill>
                <a:latin typeface="Times New Roman"/>
              </a:rPr>
              <a:t>物</a:t>
            </a:r>
            <a:endParaRPr lang="en-US" altLang="zh-CN" kern="100" dirty="0" smtClean="0">
              <a:solidFill>
                <a:schemeClr val="bg1"/>
              </a:solidFill>
              <a:latin typeface="Times New Roman"/>
            </a:endParaRPr>
          </a:p>
          <a:p>
            <a:r>
              <a:rPr lang="en-US" dirty="0" err="1" smtClean="0">
                <a:solidFill>
                  <a:schemeClr val="bg1"/>
                </a:solidFill>
                <a:latin typeface="Times New Roman" pitchFamily="18" charset="0"/>
                <a:cs typeface="Times New Roman" pitchFamily="18" charset="0"/>
              </a:rPr>
              <a:t>Tibbles</a:t>
            </a:r>
            <a:r>
              <a:rPr lang="en-US" dirty="0" smtClean="0">
                <a:solidFill>
                  <a:schemeClr val="bg1"/>
                </a:solidFill>
                <a:latin typeface="Times New Roman" pitchFamily="18" charset="0"/>
                <a:cs typeface="Times New Roman" pitchFamily="18" charset="0"/>
              </a:rPr>
              <a:t> can survive the annihilation of Tail</a:t>
            </a:r>
            <a:endParaRPr lang="zh-CN" altLang="en-US" dirty="0" smtClean="0">
              <a:solidFill>
                <a:schemeClr val="bg1"/>
              </a:solidFill>
              <a:latin typeface="Times New Roman" pitchFamily="18" charset="0"/>
              <a:cs typeface="Times New Roman" pitchFamily="18" charset="0"/>
            </a:endParaRPr>
          </a:p>
          <a:p>
            <a:r>
              <a:rPr lang="en-US" dirty="0" smtClean="0">
                <a:solidFill>
                  <a:schemeClr val="bg1"/>
                </a:solidFill>
                <a:latin typeface="Times New Roman" pitchFamily="18" charset="0"/>
                <a:cs typeface="Times New Roman" pitchFamily="18" charset="0"/>
              </a:rPr>
              <a:t>The amount of feline tissue composing Tail and the rest of </a:t>
            </a:r>
            <a:r>
              <a:rPr lang="en-US" dirty="0" err="1" smtClean="0">
                <a:solidFill>
                  <a:schemeClr val="bg1"/>
                </a:solidFill>
                <a:latin typeface="Times New Roman" pitchFamily="18" charset="0"/>
                <a:cs typeface="Times New Roman" pitchFamily="18" charset="0"/>
              </a:rPr>
              <a:t>Tibbles’s</a:t>
            </a:r>
            <a:r>
              <a:rPr lang="en-US" dirty="0" smtClean="0">
                <a:solidFill>
                  <a:schemeClr val="bg1"/>
                </a:solidFill>
                <a:latin typeface="Times New Roman" pitchFamily="18" charset="0"/>
                <a:cs typeface="Times New Roman" pitchFamily="18" charset="0"/>
              </a:rPr>
              <a:t> body cannot survive the annihilation of Tail</a:t>
            </a:r>
            <a:endParaRPr lang="en-US" altLang="zh-CN" kern="100" dirty="0" smtClean="0">
              <a:solidFill>
                <a:schemeClr val="bg1"/>
              </a:solidFill>
              <a:latin typeface="Times New Roman" pitchFamily="18" charset="0"/>
              <a:cs typeface="Times New Roman" pitchFamily="18" charset="0"/>
            </a:endParaRPr>
          </a:p>
          <a:p>
            <a:pPr algn="just"/>
            <a:r>
              <a:rPr lang="zh-CN" altLang="en-US" kern="100" dirty="0" smtClean="0">
                <a:solidFill>
                  <a:schemeClr val="bg1"/>
                </a:solidFill>
                <a:latin typeface="Times New Roman"/>
                <a:cs typeface="Times New Roman"/>
              </a:rPr>
              <a:t>关键在于</a:t>
            </a:r>
            <a:r>
              <a:rPr lang="en-US" kern="100" dirty="0" err="1" smtClean="0">
                <a:solidFill>
                  <a:schemeClr val="bg1"/>
                </a:solidFill>
                <a:latin typeface="Times New Roman"/>
                <a:ea typeface="宋体"/>
              </a:rPr>
              <a:t>Tibbles</a:t>
            </a:r>
            <a:r>
              <a:rPr lang="zh-CN" altLang="en-US" kern="100" dirty="0" smtClean="0">
                <a:solidFill>
                  <a:schemeClr val="bg1"/>
                </a:solidFill>
                <a:latin typeface="Times New Roman"/>
              </a:rPr>
              <a:t>是否</a:t>
            </a:r>
            <a:r>
              <a:rPr lang="zh-CN" altLang="en-US" kern="100" dirty="0" smtClean="0">
                <a:solidFill>
                  <a:schemeClr val="bg1"/>
                </a:solidFill>
                <a:latin typeface="Times New Roman"/>
                <a:cs typeface="Times New Roman"/>
              </a:rPr>
              <a:t>不同于</a:t>
            </a:r>
            <a:r>
              <a:rPr lang="en-US" kern="100" dirty="0" smtClean="0">
                <a:solidFill>
                  <a:schemeClr val="bg1"/>
                </a:solidFill>
                <a:latin typeface="Times New Roman"/>
                <a:ea typeface="宋体"/>
              </a:rPr>
              <a:t>The amount of feline tissue</a:t>
            </a:r>
            <a:endParaRPr lang="zh-CN" altLang="en-US" kern="100" dirty="0" smtClean="0">
              <a:solidFill>
                <a:schemeClr val="bg1"/>
              </a:solidFill>
              <a:latin typeface="Times New Roman"/>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latin typeface="Times New Roman" pitchFamily="18" charset="0"/>
                <a:cs typeface="Times New Roman" pitchFamily="18" charset="0"/>
              </a:rPr>
              <a:t>2.</a:t>
            </a:r>
            <a:r>
              <a:rPr lang="zh-CN" altLang="en-US" dirty="0" smtClean="0">
                <a:solidFill>
                  <a:schemeClr val="bg1"/>
                </a:solidFill>
                <a:latin typeface="Times New Roman" pitchFamily="18" charset="0"/>
                <a:cs typeface="Times New Roman" pitchFamily="18" charset="0"/>
              </a:rPr>
              <a:t>特殊组合问题</a:t>
            </a:r>
            <a:endParaRPr lang="zh-CN" altLang="en-US" dirty="0">
              <a:solidFill>
                <a:schemeClr val="bg1"/>
              </a:solidFill>
              <a:latin typeface="Times New Roman" pitchFamily="18" charset="0"/>
              <a:cs typeface="Times New Roman" pitchFamily="18" charset="0"/>
            </a:endParaRPr>
          </a:p>
        </p:txBody>
      </p:sp>
      <p:sp>
        <p:nvSpPr>
          <p:cNvPr id="3" name="内容占位符 2"/>
          <p:cNvSpPr>
            <a:spLocks noGrp="1"/>
          </p:cNvSpPr>
          <p:nvPr>
            <p:ph idx="1"/>
          </p:nvPr>
        </p:nvSpPr>
        <p:spPr/>
        <p:txBody>
          <a:bodyPr/>
          <a:lstStyle/>
          <a:p>
            <a:r>
              <a:rPr lang="zh-CN" altLang="en-US" dirty="0" smtClean="0">
                <a:solidFill>
                  <a:schemeClr val="bg1"/>
                </a:solidFill>
                <a:latin typeface="Times New Roman" pitchFamily="18" charset="0"/>
                <a:cs typeface="Times New Roman" pitchFamily="18" charset="0"/>
              </a:rPr>
              <a:t>由</a:t>
            </a:r>
            <a:r>
              <a:rPr lang="en-US" altLang="zh-CN" dirty="0" smtClean="0">
                <a:solidFill>
                  <a:schemeClr val="bg1"/>
                </a:solidFill>
                <a:latin typeface="Times New Roman" pitchFamily="18" charset="0"/>
                <a:cs typeface="Times New Roman" pitchFamily="18" charset="0"/>
              </a:rPr>
              <a:t>Van </a:t>
            </a:r>
            <a:r>
              <a:rPr lang="en-US" altLang="zh-CN" dirty="0" err="1" smtClean="0">
                <a:solidFill>
                  <a:schemeClr val="bg1"/>
                </a:solidFill>
                <a:latin typeface="Times New Roman" pitchFamily="18" charset="0"/>
                <a:cs typeface="Times New Roman" pitchFamily="18" charset="0"/>
              </a:rPr>
              <a:t>Inwagen</a:t>
            </a:r>
            <a:r>
              <a:rPr lang="zh-CN" altLang="en-US" dirty="0" smtClean="0">
                <a:solidFill>
                  <a:schemeClr val="bg1"/>
                </a:solidFill>
                <a:latin typeface="Times New Roman" pitchFamily="18" charset="0"/>
                <a:cs typeface="Times New Roman" pitchFamily="18" charset="0"/>
              </a:rPr>
              <a:t>（</a:t>
            </a:r>
            <a:r>
              <a:rPr lang="en-US" altLang="zh-CN" i="1" dirty="0" smtClean="0">
                <a:solidFill>
                  <a:schemeClr val="bg1"/>
                </a:solidFill>
                <a:latin typeface="Times New Roman" pitchFamily="18" charset="0"/>
                <a:cs typeface="Times New Roman" pitchFamily="18" charset="0"/>
              </a:rPr>
              <a:t>Material Being</a:t>
            </a:r>
            <a:r>
              <a:rPr lang="zh-CN" altLang="en-US" dirty="0" smtClean="0">
                <a:solidFill>
                  <a:schemeClr val="bg1"/>
                </a:solidFill>
                <a:latin typeface="Times New Roman" pitchFamily="18" charset="0"/>
                <a:cs typeface="Times New Roman" pitchFamily="18" charset="0"/>
              </a:rPr>
              <a:t>）提出：</a:t>
            </a:r>
            <a:endParaRPr lang="en-US" altLang="zh-CN" dirty="0" smtClean="0">
              <a:solidFill>
                <a:schemeClr val="bg1"/>
              </a:solidFill>
              <a:latin typeface="Times New Roman" pitchFamily="18" charset="0"/>
              <a:cs typeface="Times New Roman" pitchFamily="18" charset="0"/>
            </a:endParaRPr>
          </a:p>
          <a:p>
            <a:pPr>
              <a:buNone/>
            </a:pPr>
            <a:r>
              <a:rPr lang="zh-CN" altLang="en-US" dirty="0" smtClean="0">
                <a:solidFill>
                  <a:schemeClr val="bg1"/>
                </a:solidFill>
                <a:latin typeface="Times New Roman" pitchFamily="18" charset="0"/>
                <a:cs typeface="Times New Roman" pitchFamily="18" charset="0"/>
              </a:rPr>
              <a:t>   什么是</a:t>
            </a:r>
            <a:r>
              <a:rPr lang="en-US" altLang="zh-CN" dirty="0" err="1" smtClean="0">
                <a:solidFill>
                  <a:schemeClr val="bg1"/>
                </a:solidFill>
                <a:latin typeface="Times New Roman" pitchFamily="18" charset="0"/>
                <a:cs typeface="Times New Roman" pitchFamily="18" charset="0"/>
              </a:rPr>
              <a:t>xs</a:t>
            </a:r>
            <a:r>
              <a:rPr lang="en-US" altLang="zh-CN" dirty="0" smtClean="0">
                <a:solidFill>
                  <a:schemeClr val="bg1"/>
                </a:solidFill>
                <a:latin typeface="Times New Roman" pitchFamily="18" charset="0"/>
                <a:cs typeface="Times New Roman" pitchFamily="18" charset="0"/>
              </a:rPr>
              <a:t> </a:t>
            </a:r>
            <a:r>
              <a:rPr lang="zh-CN" altLang="en-US" dirty="0" smtClean="0">
                <a:solidFill>
                  <a:schemeClr val="bg1"/>
                </a:solidFill>
                <a:latin typeface="Times New Roman" pitchFamily="18" charset="0"/>
                <a:cs typeface="Times New Roman" pitchFamily="18" charset="0"/>
              </a:rPr>
              <a:t>必须满足的充分必要条件使得存在一个由</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组成的对象</a:t>
            </a:r>
            <a:endParaRPr lang="en-US" altLang="zh-CN" dirty="0" smtClean="0">
              <a:solidFill>
                <a:schemeClr val="bg1"/>
              </a:solidFill>
              <a:latin typeface="Times New Roman" pitchFamily="18" charset="0"/>
              <a:cs typeface="Times New Roman" pitchFamily="18" charset="0"/>
            </a:endParaRPr>
          </a:p>
          <a:p>
            <a:r>
              <a:rPr lang="en-US" altLang="zh-CN" dirty="0" smtClean="0">
                <a:solidFill>
                  <a:schemeClr val="bg1"/>
                </a:solidFill>
                <a:latin typeface="Times New Roman" pitchFamily="18" charset="0"/>
                <a:cs typeface="Times New Roman" pitchFamily="18" charset="0"/>
              </a:rPr>
              <a:t>Van </a:t>
            </a:r>
            <a:r>
              <a:rPr lang="en-US" altLang="zh-CN" dirty="0" err="1" smtClean="0">
                <a:solidFill>
                  <a:schemeClr val="bg1"/>
                </a:solidFill>
                <a:latin typeface="Times New Roman" pitchFamily="18" charset="0"/>
                <a:cs typeface="Times New Roman" pitchFamily="18" charset="0"/>
              </a:rPr>
              <a:t>Inwagen</a:t>
            </a:r>
            <a:r>
              <a:rPr lang="zh-CN" altLang="en-US" dirty="0" smtClean="0">
                <a:solidFill>
                  <a:schemeClr val="bg1"/>
                </a:solidFill>
                <a:latin typeface="Times New Roman" pitchFamily="18" charset="0"/>
                <a:cs typeface="Times New Roman" pitchFamily="18" charset="0"/>
              </a:rPr>
              <a:t>的回答：</a:t>
            </a:r>
            <a:endParaRPr lang="en-US" altLang="zh-CN" dirty="0" smtClean="0">
              <a:solidFill>
                <a:schemeClr val="bg1"/>
              </a:solidFill>
              <a:latin typeface="Times New Roman" pitchFamily="18" charset="0"/>
              <a:cs typeface="Times New Roman" pitchFamily="18" charset="0"/>
            </a:endParaRPr>
          </a:p>
          <a:p>
            <a:pPr>
              <a:buNone/>
            </a:pPr>
            <a:r>
              <a:rPr lang="zh-CN" altLang="en-US" dirty="0" smtClean="0">
                <a:solidFill>
                  <a:schemeClr val="bg1"/>
                </a:solidFill>
                <a:latin typeface="Times New Roman" pitchFamily="18" charset="0"/>
                <a:cs typeface="Times New Roman" pitchFamily="18" charset="0"/>
              </a:rPr>
              <a:t>   任给不重叠的</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，存在一个由</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组成的对象当且仅当</a:t>
            </a:r>
            <a:r>
              <a:rPr lang="en-US" altLang="zh-CN" dirty="0" smtClean="0">
                <a:solidFill>
                  <a:schemeClr val="bg1"/>
                </a:solidFill>
                <a:latin typeface="Times New Roman" pitchFamily="18" charset="0"/>
                <a:cs typeface="Times New Roman" pitchFamily="18" charset="0"/>
              </a:rPr>
              <a:t>(a) </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的活动构成生命，或者</a:t>
            </a:r>
            <a:r>
              <a:rPr lang="en-US" altLang="zh-CN" dirty="0" smtClean="0">
                <a:solidFill>
                  <a:schemeClr val="bg1"/>
                </a:solidFill>
                <a:latin typeface="Times New Roman" pitchFamily="18" charset="0"/>
                <a:cs typeface="Times New Roman" pitchFamily="18" charset="0"/>
              </a:rPr>
              <a:t>(b)</a:t>
            </a:r>
            <a:r>
              <a:rPr lang="zh-CN" altLang="en-US" dirty="0" smtClean="0">
                <a:solidFill>
                  <a:schemeClr val="bg1"/>
                </a:solidFill>
                <a:latin typeface="Times New Roman" pitchFamily="18" charset="0"/>
                <a:cs typeface="Times New Roman" pitchFamily="18" charset="0"/>
              </a:rPr>
              <a:t>只存在</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之一。</a:t>
            </a:r>
            <a:endParaRPr lang="en-US" altLang="zh-CN" dirty="0" smtClean="0">
              <a:solidFill>
                <a:schemeClr val="bg1"/>
              </a:solidFill>
              <a:latin typeface="Times New Roman" pitchFamily="18" charset="0"/>
              <a:cs typeface="Times New Roman" pitchFamily="18" charset="0"/>
            </a:endParaRPr>
          </a:p>
          <a:p>
            <a:pPr>
              <a:buNone/>
            </a:pPr>
            <a:endParaRPr lang="en-US" altLang="zh-CN" dirty="0" smtClean="0">
              <a:solidFill>
                <a:schemeClr val="bg1"/>
              </a:solidFill>
              <a:latin typeface="Times New Roman" pitchFamily="18" charset="0"/>
              <a:cs typeface="Times New Roman" pitchFamily="18" charset="0"/>
            </a:endParaRPr>
          </a:p>
          <a:p>
            <a:endParaRPr lang="zh-CN" altLang="en-US"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自由组合和虚无主义</a:t>
            </a:r>
            <a:endParaRPr lang="zh-CN" altLang="en-US" dirty="0">
              <a:solidFill>
                <a:schemeClr val="bg1"/>
              </a:solidFill>
            </a:endParaRPr>
          </a:p>
        </p:txBody>
      </p:sp>
      <p:sp>
        <p:nvSpPr>
          <p:cNvPr id="3" name="内容占位符 2"/>
          <p:cNvSpPr>
            <a:spLocks noGrp="1"/>
          </p:cNvSpPr>
          <p:nvPr>
            <p:ph idx="1"/>
          </p:nvPr>
        </p:nvSpPr>
        <p:spPr/>
        <p:txBody>
          <a:bodyPr>
            <a:normAutofit/>
          </a:bodyPr>
          <a:lstStyle/>
          <a:p>
            <a:r>
              <a:rPr lang="zh-CN" altLang="en-US" dirty="0" smtClean="0">
                <a:solidFill>
                  <a:schemeClr val="bg1"/>
                </a:solidFill>
                <a:latin typeface="Times New Roman" pitchFamily="18" charset="0"/>
                <a:cs typeface="Times New Roman" pitchFamily="18" charset="0"/>
              </a:rPr>
              <a:t>自由组合：任给不重叠的</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，存在一个</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使得</a:t>
            </a:r>
            <a:r>
              <a:rPr lang="en-US" altLang="zh-CN" dirty="0" smtClean="0">
                <a:solidFill>
                  <a:schemeClr val="bg1"/>
                </a:solidFill>
                <a:latin typeface="Times New Roman" pitchFamily="18" charset="0"/>
                <a:cs typeface="Times New Roman" pitchFamily="18" charset="0"/>
              </a:rPr>
              <a:t>y</a:t>
            </a:r>
            <a:r>
              <a:rPr lang="zh-CN" altLang="en-US" dirty="0" smtClean="0">
                <a:solidFill>
                  <a:schemeClr val="bg1"/>
                </a:solidFill>
                <a:latin typeface="Times New Roman" pitchFamily="18" charset="0"/>
                <a:cs typeface="Times New Roman" pitchFamily="18" charset="0"/>
              </a:rPr>
              <a:t>由</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构成。</a:t>
            </a:r>
            <a:endParaRPr lang="en-US" altLang="zh-CN" dirty="0" smtClean="0">
              <a:solidFill>
                <a:schemeClr val="bg1"/>
              </a:solidFill>
              <a:latin typeface="Times New Roman" pitchFamily="18" charset="0"/>
              <a:cs typeface="Times New Roman" pitchFamily="18" charset="0"/>
            </a:endParaRPr>
          </a:p>
          <a:p>
            <a:pPr marL="514350" indent="-514350">
              <a:buFont typeface="+mj-ea"/>
              <a:buAutoNum type="circleNumDbPlain"/>
            </a:pPr>
            <a:r>
              <a:rPr lang="zh-CN" altLang="en-US" dirty="0" smtClean="0">
                <a:solidFill>
                  <a:schemeClr val="bg1"/>
                </a:solidFill>
                <a:latin typeface="Times New Roman" pitchFamily="18" charset="0"/>
                <a:cs typeface="Times New Roman" pitchFamily="18" charset="0"/>
              </a:rPr>
              <a:t>是否本体论清白（由</a:t>
            </a:r>
            <a:r>
              <a:rPr lang="en-US" altLang="zh-CN" dirty="0" smtClean="0">
                <a:solidFill>
                  <a:schemeClr val="bg1"/>
                </a:solidFill>
                <a:latin typeface="Times New Roman" pitchFamily="18" charset="0"/>
                <a:cs typeface="Times New Roman" pitchFamily="18" charset="0"/>
              </a:rPr>
              <a:t>Lewis</a:t>
            </a:r>
            <a:r>
              <a:rPr lang="zh-CN" altLang="en-US" dirty="0" smtClean="0">
                <a:solidFill>
                  <a:schemeClr val="bg1"/>
                </a:solidFill>
                <a:latin typeface="Times New Roman" pitchFamily="18" charset="0"/>
                <a:cs typeface="Times New Roman" pitchFamily="18" charset="0"/>
              </a:rPr>
              <a:t>在</a:t>
            </a:r>
            <a:r>
              <a:rPr lang="en-US" altLang="zh-CN" i="1" dirty="0" smtClean="0">
                <a:solidFill>
                  <a:schemeClr val="bg1"/>
                </a:solidFill>
                <a:latin typeface="Times New Roman" pitchFamily="18" charset="0"/>
                <a:cs typeface="Times New Roman" pitchFamily="18" charset="0"/>
              </a:rPr>
              <a:t>parts </a:t>
            </a:r>
            <a:r>
              <a:rPr lang="zh-CN" altLang="en-US" i="1" dirty="0" smtClean="0">
                <a:solidFill>
                  <a:schemeClr val="bg1"/>
                </a:solidFill>
                <a:latin typeface="Times New Roman" pitchFamily="18" charset="0"/>
                <a:cs typeface="Times New Roman" pitchFamily="18" charset="0"/>
              </a:rPr>
              <a:t> </a:t>
            </a:r>
            <a:r>
              <a:rPr lang="en-US" altLang="zh-CN" i="1" dirty="0" smtClean="0">
                <a:solidFill>
                  <a:schemeClr val="bg1"/>
                </a:solidFill>
                <a:latin typeface="Times New Roman" pitchFamily="18" charset="0"/>
                <a:cs typeface="Times New Roman" pitchFamily="18" charset="0"/>
              </a:rPr>
              <a:t>of classes</a:t>
            </a:r>
            <a:r>
              <a:rPr lang="zh-CN" altLang="en-US" dirty="0" smtClean="0">
                <a:solidFill>
                  <a:schemeClr val="bg1"/>
                </a:solidFill>
                <a:latin typeface="Times New Roman" pitchFamily="18" charset="0"/>
                <a:cs typeface="Times New Roman" pitchFamily="18" charset="0"/>
              </a:rPr>
              <a:t>中提出）</a:t>
            </a:r>
            <a:endParaRPr lang="en-US" altLang="zh-CN" dirty="0" smtClean="0">
              <a:solidFill>
                <a:schemeClr val="bg1"/>
              </a:solidFill>
              <a:latin typeface="Times New Roman" pitchFamily="18" charset="0"/>
              <a:cs typeface="Times New Roman" pitchFamily="18" charset="0"/>
            </a:endParaRPr>
          </a:p>
          <a:p>
            <a:pPr marL="514350" indent="-514350">
              <a:buFont typeface="+mj-ea"/>
              <a:buAutoNum type="circleNumDbPlain"/>
            </a:pPr>
            <a:r>
              <a:rPr lang="zh-CN" altLang="en-US" dirty="0" smtClean="0">
                <a:solidFill>
                  <a:schemeClr val="bg1"/>
                </a:solidFill>
                <a:latin typeface="Times New Roman" pitchFamily="18" charset="0"/>
                <a:cs typeface="Times New Roman" pitchFamily="18" charset="0"/>
              </a:rPr>
              <a:t>四维主义（由</a:t>
            </a:r>
            <a:r>
              <a:rPr lang="en-US" altLang="zh-CN" dirty="0" err="1" smtClean="0">
                <a:solidFill>
                  <a:schemeClr val="bg1"/>
                </a:solidFill>
                <a:latin typeface="Times New Roman" pitchFamily="18" charset="0"/>
                <a:cs typeface="Times New Roman" pitchFamily="18" charset="0"/>
              </a:rPr>
              <a:t>Sider</a:t>
            </a:r>
            <a:r>
              <a:rPr lang="zh-CN" altLang="en-US" dirty="0" smtClean="0">
                <a:solidFill>
                  <a:schemeClr val="bg1"/>
                </a:solidFill>
                <a:latin typeface="Times New Roman" pitchFamily="18" charset="0"/>
                <a:cs typeface="Times New Roman" pitchFamily="18" charset="0"/>
              </a:rPr>
              <a:t>在</a:t>
            </a:r>
            <a:r>
              <a:rPr lang="en-US" altLang="zh-CN" i="1" dirty="0" smtClean="0">
                <a:solidFill>
                  <a:schemeClr val="bg1"/>
                </a:solidFill>
                <a:latin typeface="Times New Roman" pitchFamily="18" charset="0"/>
                <a:cs typeface="Times New Roman" pitchFamily="18" charset="0"/>
              </a:rPr>
              <a:t>Four-</a:t>
            </a:r>
            <a:r>
              <a:rPr lang="en-US" altLang="zh-CN" i="1" dirty="0" err="1" smtClean="0">
                <a:solidFill>
                  <a:schemeClr val="bg1"/>
                </a:solidFill>
                <a:latin typeface="Times New Roman" pitchFamily="18" charset="0"/>
                <a:cs typeface="Times New Roman" pitchFamily="18" charset="0"/>
              </a:rPr>
              <a:t>dimensionalism</a:t>
            </a:r>
            <a:r>
              <a:rPr lang="zh-CN" altLang="en-US" dirty="0" smtClean="0">
                <a:solidFill>
                  <a:schemeClr val="bg1"/>
                </a:solidFill>
                <a:latin typeface="Times New Roman" pitchFamily="18" charset="0"/>
                <a:cs typeface="Times New Roman" pitchFamily="18" charset="0"/>
              </a:rPr>
              <a:t>中提出）</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虚无主义：任给不重叠的</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，存在一个由</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组成的对象当且仅当只存在</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之一。</a:t>
            </a:r>
            <a:endParaRPr lang="en-US" altLang="zh-CN" dirty="0" smtClean="0">
              <a:solidFill>
                <a:schemeClr val="bg1"/>
              </a:solidFill>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latin typeface="Times New Roman" pitchFamily="18" charset="0"/>
                <a:cs typeface="Times New Roman" pitchFamily="18" charset="0"/>
              </a:rPr>
              <a:t>接触和固定</a:t>
            </a:r>
            <a:endParaRPr lang="zh-CN" altLang="en-US" dirty="0"/>
          </a:p>
        </p:txBody>
      </p:sp>
      <p:sp>
        <p:nvSpPr>
          <p:cNvPr id="3" name="内容占位符 2"/>
          <p:cNvSpPr>
            <a:spLocks noGrp="1"/>
          </p:cNvSpPr>
          <p:nvPr>
            <p:ph idx="1"/>
          </p:nvPr>
        </p:nvSpPr>
        <p:spPr/>
        <p:txBody>
          <a:bodyPr>
            <a:normAutofit fontScale="92500"/>
          </a:bodyPr>
          <a:lstStyle/>
          <a:p>
            <a:r>
              <a:rPr lang="zh-CN" altLang="en-US" dirty="0" smtClean="0">
                <a:solidFill>
                  <a:schemeClr val="bg1"/>
                </a:solidFill>
                <a:latin typeface="Times New Roman" pitchFamily="18" charset="0"/>
                <a:cs typeface="Times New Roman" pitchFamily="18" charset="0"/>
              </a:rPr>
              <a:t>接触：任给不重叠的</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，存在一个由</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组成的对象当且仅当</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之间相互接触。</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固定：任给不重叠的</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，存在一个由</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组成的对象当且仅当</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固定在一起。</a:t>
            </a:r>
            <a:endParaRPr lang="en-US" altLang="zh-CN" dirty="0" smtClean="0">
              <a:solidFill>
                <a:schemeClr val="bg1"/>
              </a:solidFill>
              <a:latin typeface="Times New Roman" pitchFamily="18" charset="0"/>
              <a:cs typeface="Times New Roman" pitchFamily="18" charset="0"/>
            </a:endParaRPr>
          </a:p>
          <a:p>
            <a:pPr marL="514350" indent="-514350">
              <a:buFont typeface="+mj-ea"/>
              <a:buAutoNum type="circleNumDbPlain"/>
            </a:pPr>
            <a:r>
              <a:rPr lang="zh-CN" altLang="en-US" dirty="0" smtClean="0">
                <a:solidFill>
                  <a:schemeClr val="bg1"/>
                </a:solidFill>
              </a:rPr>
              <a:t>弱固定：</a:t>
            </a:r>
            <a:r>
              <a:rPr lang="zh-CN" altLang="en-US" dirty="0" smtClean="0">
                <a:solidFill>
                  <a:schemeClr val="bg1"/>
                </a:solidFill>
                <a:latin typeface="Times New Roman" pitchFamily="18" charset="0"/>
                <a:cs typeface="Times New Roman" pitchFamily="18" charset="0"/>
              </a:rPr>
              <a:t>任给不重叠的</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，存在一个由</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组成的对象当且仅当</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固定在一起的程度大于</a:t>
            </a:r>
            <a:r>
              <a:rPr lang="en-US" altLang="zh-CN" dirty="0" smtClean="0">
                <a:solidFill>
                  <a:schemeClr val="bg1"/>
                </a:solidFill>
                <a:latin typeface="Times New Roman" pitchFamily="18" charset="0"/>
                <a:cs typeface="Times New Roman" pitchFamily="18" charset="0"/>
              </a:rPr>
              <a:t>0</a:t>
            </a:r>
            <a:r>
              <a:rPr lang="zh-CN" altLang="en-US" dirty="0" smtClean="0">
                <a:solidFill>
                  <a:schemeClr val="bg1"/>
                </a:solidFill>
                <a:latin typeface="Times New Roman" pitchFamily="18" charset="0"/>
                <a:cs typeface="Times New Roman" pitchFamily="18" charset="0"/>
              </a:rPr>
              <a:t>。</a:t>
            </a:r>
            <a:endParaRPr lang="en-US" altLang="zh-CN" dirty="0" smtClean="0">
              <a:solidFill>
                <a:schemeClr val="bg1"/>
              </a:solidFill>
              <a:latin typeface="Times New Roman" pitchFamily="18" charset="0"/>
              <a:cs typeface="Times New Roman" pitchFamily="18" charset="0"/>
            </a:endParaRPr>
          </a:p>
          <a:p>
            <a:pPr marL="514350" indent="-514350">
              <a:buFont typeface="+mj-ea"/>
              <a:buAutoNum type="circleNumDbPlain"/>
            </a:pPr>
            <a:r>
              <a:rPr lang="en-US" altLang="zh-CN" dirty="0" smtClean="0">
                <a:solidFill>
                  <a:schemeClr val="bg1"/>
                </a:solidFill>
                <a:latin typeface="Times New Roman" pitchFamily="18" charset="0"/>
                <a:cs typeface="Times New Roman" pitchFamily="18" charset="0"/>
              </a:rPr>
              <a:t>n-</a:t>
            </a:r>
            <a:r>
              <a:rPr lang="zh-CN" altLang="en-US" dirty="0" smtClean="0">
                <a:solidFill>
                  <a:schemeClr val="bg1"/>
                </a:solidFill>
                <a:latin typeface="Times New Roman" pitchFamily="18" charset="0"/>
                <a:cs typeface="Times New Roman" pitchFamily="18" charset="0"/>
              </a:rPr>
              <a:t>固定：任给不重叠的</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，相对于程度</a:t>
            </a:r>
            <a:r>
              <a:rPr lang="en-US" altLang="zh-CN" dirty="0" smtClean="0">
                <a:solidFill>
                  <a:schemeClr val="bg1"/>
                </a:solidFill>
                <a:latin typeface="Times New Roman" pitchFamily="18" charset="0"/>
                <a:cs typeface="Times New Roman" pitchFamily="18" charset="0"/>
              </a:rPr>
              <a:t>n</a:t>
            </a:r>
            <a:r>
              <a:rPr lang="zh-CN" altLang="en-US" dirty="0" smtClean="0">
                <a:solidFill>
                  <a:schemeClr val="bg1"/>
                </a:solidFill>
                <a:latin typeface="Times New Roman" pitchFamily="18" charset="0"/>
                <a:cs typeface="Times New Roman" pitchFamily="18" charset="0"/>
              </a:rPr>
              <a:t>来说，存在一个由</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组成的对象当且仅当</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固定在一起的程度等于</a:t>
            </a:r>
            <a:r>
              <a:rPr lang="en-US" altLang="zh-CN" dirty="0" smtClean="0">
                <a:solidFill>
                  <a:schemeClr val="bg1"/>
                </a:solidFill>
                <a:latin typeface="Times New Roman" pitchFamily="18" charset="0"/>
                <a:cs typeface="Times New Roman" pitchFamily="18" charset="0"/>
              </a:rPr>
              <a:t>n</a:t>
            </a:r>
            <a:r>
              <a:rPr lang="zh-CN" altLang="en-US" dirty="0" smtClean="0">
                <a:solidFill>
                  <a:schemeClr val="bg1"/>
                </a:solidFill>
                <a:latin typeface="Times New Roman" pitchFamily="18" charset="0"/>
                <a:cs typeface="Times New Roman" pitchFamily="18" charset="0"/>
              </a:rPr>
              <a:t>。</a:t>
            </a:r>
            <a:endParaRPr lang="en-US" altLang="zh-CN" dirty="0" smtClean="0">
              <a:solidFill>
                <a:schemeClr val="bg1"/>
              </a:solidFill>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latin typeface="Times New Roman" pitchFamily="18" charset="0"/>
                <a:cs typeface="Times New Roman" pitchFamily="18" charset="0"/>
              </a:rPr>
              <a:t>野蛮组合、系列和多种因素</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solidFill>
                  <a:schemeClr val="bg1"/>
                </a:solidFill>
                <a:latin typeface="Times New Roman" pitchFamily="18" charset="0"/>
                <a:cs typeface="Times New Roman" pitchFamily="18" charset="0"/>
              </a:rPr>
              <a:t>野蛮组合：对于特殊组合问题，不存在真的、足道的和有限长的答案。</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系列：对于特殊组合问题，正确的回答是给出系列的具体示例</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多种因素：任给不重叠的</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是否组成一个对象取决于</a:t>
            </a:r>
            <a:r>
              <a:rPr lang="en-US" altLang="zh-CN" dirty="0" smtClean="0">
                <a:solidFill>
                  <a:schemeClr val="bg1"/>
                </a:solidFill>
                <a:latin typeface="Times New Roman" pitchFamily="18" charset="0"/>
                <a:cs typeface="Times New Roman" pitchFamily="18" charset="0"/>
              </a:rPr>
              <a:t>(a)</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之间的牢固程度；</a:t>
            </a:r>
            <a:r>
              <a:rPr lang="en-US" altLang="zh-CN" dirty="0" smtClean="0">
                <a:solidFill>
                  <a:schemeClr val="bg1"/>
                </a:solidFill>
                <a:latin typeface="Times New Roman" pitchFamily="18" charset="0"/>
                <a:cs typeface="Times New Roman" pitchFamily="18" charset="0"/>
              </a:rPr>
              <a:t>(b)</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与周围环境的对比程度；</a:t>
            </a:r>
            <a:r>
              <a:rPr lang="en-US" altLang="zh-CN" dirty="0" smtClean="0">
                <a:solidFill>
                  <a:schemeClr val="bg1"/>
                </a:solidFill>
                <a:latin typeface="Times New Roman" pitchFamily="18" charset="0"/>
                <a:cs typeface="Times New Roman" pitchFamily="18" charset="0"/>
              </a:rPr>
              <a:t>(c)</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之间的空间接近程度；</a:t>
            </a:r>
            <a:r>
              <a:rPr lang="en-US" altLang="zh-CN" dirty="0" smtClean="0">
                <a:solidFill>
                  <a:schemeClr val="bg1"/>
                </a:solidFill>
                <a:latin typeface="Times New Roman" pitchFamily="18" charset="0"/>
                <a:cs typeface="Times New Roman" pitchFamily="18" charset="0"/>
              </a:rPr>
              <a:t>(d) </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的活动构成生命的程度；</a:t>
            </a:r>
            <a:r>
              <a:rPr lang="en-US" altLang="zh-CN" dirty="0" smtClean="0">
                <a:solidFill>
                  <a:schemeClr val="bg1"/>
                </a:solidFill>
                <a:latin typeface="Times New Roman" pitchFamily="18" charset="0"/>
                <a:cs typeface="Times New Roman" pitchFamily="18" charset="0"/>
              </a:rPr>
              <a:t>(e)</a:t>
            </a:r>
            <a:r>
              <a:rPr lang="en-US" altLang="zh-CN" dirty="0" err="1" smtClean="0">
                <a:solidFill>
                  <a:schemeClr val="bg1"/>
                </a:solidFill>
                <a:latin typeface="Times New Roman" pitchFamily="18" charset="0"/>
                <a:cs typeface="Times New Roman" pitchFamily="18" charset="0"/>
              </a:rPr>
              <a:t>xs</a:t>
            </a:r>
            <a:r>
              <a:rPr lang="zh-CN" altLang="en-US" dirty="0" smtClean="0">
                <a:solidFill>
                  <a:schemeClr val="bg1"/>
                </a:solidFill>
                <a:latin typeface="Times New Roman" pitchFamily="18" charset="0"/>
                <a:cs typeface="Times New Roman" pitchFamily="18" charset="0"/>
              </a:rPr>
              <a:t>之间的相似程度。</a:t>
            </a:r>
          </a:p>
          <a:p>
            <a:endParaRPr lang="zh-CN" alt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latin typeface="Times New Roman" pitchFamily="18" charset="0"/>
                <a:cs typeface="Times New Roman" pitchFamily="18" charset="0"/>
              </a:rPr>
              <a:t>4. </a:t>
            </a:r>
            <a:r>
              <a:rPr lang="zh-CN" altLang="en-US" dirty="0" smtClean="0">
                <a:solidFill>
                  <a:schemeClr val="bg1"/>
                </a:solidFill>
                <a:latin typeface="Times New Roman" pitchFamily="18" charset="0"/>
                <a:cs typeface="Times New Roman" pitchFamily="18" charset="0"/>
              </a:rPr>
              <a:t>模糊问题</a:t>
            </a:r>
            <a:endParaRPr lang="zh-CN" altLang="en-US" dirty="0">
              <a:solidFill>
                <a:schemeClr val="bg1"/>
              </a:solidFill>
            </a:endParaRPr>
          </a:p>
        </p:txBody>
      </p:sp>
      <p:sp>
        <p:nvSpPr>
          <p:cNvPr id="3" name="内容占位符 2"/>
          <p:cNvSpPr>
            <a:spLocks noGrp="1"/>
          </p:cNvSpPr>
          <p:nvPr>
            <p:ph idx="1"/>
          </p:nvPr>
        </p:nvSpPr>
        <p:spPr/>
        <p:txBody>
          <a:bodyPr/>
          <a:lstStyle/>
          <a:p>
            <a:r>
              <a:rPr lang="zh-CN" altLang="en-US" dirty="0" smtClean="0">
                <a:solidFill>
                  <a:schemeClr val="bg1"/>
                </a:solidFill>
              </a:rPr>
              <a:t>部分关系的不确定性</a:t>
            </a:r>
            <a:endParaRPr lang="en-US" altLang="zh-CN" dirty="0" smtClean="0">
              <a:solidFill>
                <a:schemeClr val="bg1"/>
              </a:solidFill>
            </a:endParaRPr>
          </a:p>
          <a:p>
            <a:r>
              <a:rPr lang="zh-CN" altLang="en-US" dirty="0" smtClean="0">
                <a:solidFill>
                  <a:schemeClr val="bg1"/>
                </a:solidFill>
              </a:rPr>
              <a:t>相同的不确定性</a:t>
            </a:r>
            <a:endParaRPr lang="en-US" altLang="zh-CN" dirty="0" smtClean="0">
              <a:solidFill>
                <a:schemeClr val="bg1"/>
              </a:solidFill>
            </a:endParaRPr>
          </a:p>
          <a:p>
            <a:r>
              <a:rPr lang="zh-CN" altLang="en-US" dirty="0" smtClean="0">
                <a:solidFill>
                  <a:schemeClr val="bg1"/>
                </a:solidFill>
              </a:rPr>
              <a:t>不同的不确定性</a:t>
            </a:r>
            <a:endParaRPr lang="en-US" altLang="zh-CN" dirty="0" smtClean="0">
              <a:solidFill>
                <a:schemeClr val="bg1"/>
              </a:solidFill>
            </a:endParaRPr>
          </a:p>
          <a:p>
            <a:endParaRPr lang="zh-CN" altLang="en-US" dirty="0"/>
          </a:p>
        </p:txBody>
      </p:sp>
      <p:pic>
        <p:nvPicPr>
          <p:cNvPr id="4" name="图片 3" descr="clip_image004.jpg"/>
          <p:cNvPicPr>
            <a:picLocks noChangeAspect="1"/>
          </p:cNvPicPr>
          <p:nvPr/>
        </p:nvPicPr>
        <p:blipFill>
          <a:blip r:embed="rId2"/>
          <a:stretch>
            <a:fillRect/>
          </a:stretch>
        </p:blipFill>
        <p:spPr>
          <a:xfrm>
            <a:off x="285750" y="3429000"/>
            <a:ext cx="8572500" cy="2143140"/>
          </a:xfrm>
          <a:prstGeom prst="rect">
            <a:avLst/>
          </a:prstGeom>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问题</a:t>
            </a:r>
            <a:endParaRPr lang="zh-CN" altLang="en-US" dirty="0">
              <a:solidFill>
                <a:schemeClr val="bg1"/>
              </a:solidFill>
            </a:endParaRPr>
          </a:p>
        </p:txBody>
      </p:sp>
      <p:sp>
        <p:nvSpPr>
          <p:cNvPr id="3" name="内容占位符 2"/>
          <p:cNvSpPr>
            <a:spLocks noGrp="1"/>
          </p:cNvSpPr>
          <p:nvPr>
            <p:ph idx="1"/>
          </p:nvPr>
        </p:nvSpPr>
        <p:spPr/>
        <p:txBody>
          <a:bodyPr/>
          <a:lstStyle/>
          <a:p>
            <a:r>
              <a:rPr lang="zh-CN" altLang="en-US" dirty="0" smtClean="0">
                <a:solidFill>
                  <a:schemeClr val="bg1"/>
                </a:solidFill>
              </a:rPr>
              <a:t>部分论的不确定性是否源于事物本身？</a:t>
            </a:r>
            <a:endParaRPr lang="en-US" altLang="zh-CN" dirty="0" smtClean="0">
              <a:solidFill>
                <a:schemeClr val="bg1"/>
              </a:solidFill>
            </a:endParaRPr>
          </a:p>
          <a:p>
            <a:pPr marL="514350" indent="-514350">
              <a:buFont typeface="+mj-ea"/>
              <a:buAutoNum type="circleNumDbPlain"/>
            </a:pPr>
            <a:r>
              <a:rPr lang="zh-CN" altLang="en-US" dirty="0" smtClean="0">
                <a:solidFill>
                  <a:schemeClr val="bg1"/>
                </a:solidFill>
              </a:rPr>
              <a:t>从言</a:t>
            </a:r>
            <a:endParaRPr lang="en-US" altLang="zh-CN" dirty="0" smtClean="0">
              <a:solidFill>
                <a:schemeClr val="bg1"/>
              </a:solidFill>
            </a:endParaRPr>
          </a:p>
          <a:p>
            <a:pPr marL="514350" indent="-514350">
              <a:buFont typeface="+mj-ea"/>
              <a:buAutoNum type="circleNumDbPlain"/>
            </a:pPr>
            <a:r>
              <a:rPr lang="zh-CN" altLang="en-US" dirty="0" smtClean="0">
                <a:solidFill>
                  <a:schemeClr val="bg1"/>
                </a:solidFill>
              </a:rPr>
              <a:t>从物</a:t>
            </a:r>
            <a:endParaRPr lang="en-US" altLang="zh-CN" dirty="0" smtClean="0">
              <a:solidFill>
                <a:schemeClr val="bg1"/>
              </a:solidFill>
            </a:endParaRPr>
          </a:p>
          <a:p>
            <a:r>
              <a:rPr lang="zh-CN" altLang="en-US" dirty="0" smtClean="0">
                <a:solidFill>
                  <a:schemeClr val="bg1"/>
                </a:solidFill>
              </a:rPr>
              <a:t>本体论的不确定性如何影响部分论？</a:t>
            </a:r>
            <a:endParaRPr lang="en-US" altLang="zh-CN" dirty="0" smtClean="0">
              <a:solidFill>
                <a:schemeClr val="bg1"/>
              </a:solidFill>
            </a:endParaRPr>
          </a:p>
          <a:p>
            <a:pPr marL="514350" indent="-514350">
              <a:buFont typeface="+mj-ea"/>
              <a:buAutoNum type="circleNumDbPlain"/>
            </a:pPr>
            <a:r>
              <a:rPr lang="zh-CN" altLang="en-US" dirty="0" smtClean="0">
                <a:solidFill>
                  <a:schemeClr val="bg1"/>
                </a:solidFill>
              </a:rPr>
              <a:t>部分关系没有确定</a:t>
            </a:r>
            <a:r>
              <a:rPr lang="zh-CN" altLang="en-US" dirty="0" smtClean="0">
                <a:solidFill>
                  <a:schemeClr val="bg1"/>
                </a:solidFill>
              </a:rPr>
              <a:t>真值（多值逻辑）</a:t>
            </a:r>
            <a:endParaRPr lang="en-US" altLang="zh-CN" dirty="0" smtClean="0">
              <a:solidFill>
                <a:schemeClr val="bg1"/>
              </a:solidFill>
            </a:endParaRPr>
          </a:p>
          <a:p>
            <a:pPr marL="514350" indent="-514350">
              <a:buFont typeface="+mj-ea"/>
              <a:buAutoNum type="circleNumDbPlain"/>
            </a:pPr>
            <a:r>
              <a:rPr lang="zh-CN" altLang="en-US" dirty="0" smtClean="0">
                <a:solidFill>
                  <a:schemeClr val="bg1"/>
                </a:solidFill>
              </a:rPr>
              <a:t>部分关系具有不同</a:t>
            </a:r>
            <a:r>
              <a:rPr lang="zh-CN" altLang="en-US" dirty="0" smtClean="0">
                <a:solidFill>
                  <a:schemeClr val="bg1"/>
                </a:solidFill>
              </a:rPr>
              <a:t>程度（模糊逻辑）</a:t>
            </a:r>
            <a:endParaRPr lang="zh-CN" alt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2.</a:t>
            </a:r>
            <a:r>
              <a:rPr lang="zh-CN" altLang="en-US" dirty="0" smtClean="0">
                <a:solidFill>
                  <a:schemeClr val="bg1"/>
                </a:solidFill>
              </a:rPr>
              <a:t>柏拉图</a:t>
            </a:r>
            <a:endParaRPr lang="zh-CN" altLang="en-US" dirty="0">
              <a:solidFill>
                <a:schemeClr val="bg1"/>
              </a:solidFill>
              <a:latin typeface="Times New Roman" pitchFamily="18" charset="0"/>
              <a:cs typeface="Times New Roman" pitchFamily="18" charset="0"/>
            </a:endParaRPr>
          </a:p>
        </p:txBody>
      </p:sp>
      <p:sp>
        <p:nvSpPr>
          <p:cNvPr id="3" name="内容占位符 2"/>
          <p:cNvSpPr>
            <a:spLocks noGrp="1"/>
          </p:cNvSpPr>
          <p:nvPr>
            <p:ph idx="1"/>
          </p:nvPr>
        </p:nvSpPr>
        <p:spPr/>
        <p:txBody>
          <a:bodyPr/>
          <a:lstStyle/>
          <a:p>
            <a:r>
              <a:rPr lang="zh-CN" altLang="en-US" dirty="0">
                <a:solidFill>
                  <a:schemeClr val="bg1"/>
                </a:solidFill>
                <a:latin typeface="Times New Roman" pitchFamily="18" charset="0"/>
                <a:cs typeface="Times New Roman" pitchFamily="18" charset="0"/>
              </a:rPr>
              <a:t>理念的“分有”（</a:t>
            </a:r>
            <a:r>
              <a:rPr lang="en-US" dirty="0">
                <a:solidFill>
                  <a:schemeClr val="bg1"/>
                </a:solidFill>
                <a:latin typeface="Times New Roman" pitchFamily="18" charset="0"/>
                <a:cs typeface="Times New Roman" pitchFamily="18" charset="0"/>
              </a:rPr>
              <a:t>μετεχις</a:t>
            </a:r>
            <a:r>
              <a:rPr lang="zh-CN" altLang="en-US" dirty="0">
                <a:solidFill>
                  <a:schemeClr val="bg1"/>
                </a:solidFill>
                <a:latin typeface="Times New Roman" pitchFamily="18" charset="0"/>
                <a:cs typeface="Times New Roman" pitchFamily="18" charset="0"/>
              </a:rPr>
              <a:t>）即是“具有一部分”的意思，词源上来自“部分”（</a:t>
            </a:r>
            <a:r>
              <a:rPr lang="en-US" dirty="0">
                <a:solidFill>
                  <a:schemeClr val="bg1"/>
                </a:solidFill>
                <a:latin typeface="Times New Roman" pitchFamily="18" charset="0"/>
                <a:cs typeface="Times New Roman" pitchFamily="18" charset="0"/>
              </a:rPr>
              <a:t>μερος</a:t>
            </a:r>
            <a:r>
              <a:rPr lang="zh-CN" altLang="en-US" dirty="0" smtClean="0">
                <a:solidFill>
                  <a:schemeClr val="bg1"/>
                </a:solidFill>
                <a:latin typeface="Times New Roman" pitchFamily="18" charset="0"/>
                <a:cs typeface="Times New Roman" pitchFamily="18" charset="0"/>
              </a:rPr>
              <a:t>）</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但是，理念型相和可感事物之间的关系并非整体和部分之间的关系：</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一块帆布不可能同时全部地覆盖在不同的人身上；</a:t>
            </a:r>
            <a:endParaRPr lang="en-US" altLang="zh-CN" dirty="0" smtClean="0">
              <a:solidFill>
                <a:schemeClr val="bg1"/>
              </a:solidFill>
              <a:latin typeface="Times New Roman" pitchFamily="18" charset="0"/>
              <a:cs typeface="Times New Roman" pitchFamily="18" charset="0"/>
            </a:endParaRPr>
          </a:p>
          <a:p>
            <a:r>
              <a:rPr lang="zh-CN" altLang="en-US" dirty="0" smtClean="0">
                <a:solidFill>
                  <a:schemeClr val="bg1"/>
                </a:solidFill>
                <a:latin typeface="Times New Roman" pitchFamily="18" charset="0"/>
                <a:cs typeface="Times New Roman" pitchFamily="18" charset="0"/>
              </a:rPr>
              <a:t>一个性质在被分割之后不再保持原来的性质。 </a:t>
            </a:r>
            <a:endParaRPr lang="zh-CN" altLang="en-US"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chemeClr val="bg1"/>
                </a:solidFill>
              </a:rPr>
              <a:t>范畴的结合与分离</a:t>
            </a:r>
            <a:endParaRPr lang="zh-CN" altLang="en-US" dirty="0">
              <a:solidFill>
                <a:schemeClr val="bg1"/>
              </a:solidFill>
            </a:endParaRPr>
          </a:p>
        </p:txBody>
      </p:sp>
      <p:sp>
        <p:nvSpPr>
          <p:cNvPr id="3" name="内容占位符 2"/>
          <p:cNvSpPr>
            <a:spLocks noGrp="1"/>
          </p:cNvSpPr>
          <p:nvPr>
            <p:ph idx="1"/>
          </p:nvPr>
        </p:nvSpPr>
        <p:spPr/>
        <p:txBody>
          <a:bodyPr>
            <a:normAutofit fontScale="85000" lnSpcReduction="20000"/>
          </a:bodyPr>
          <a:lstStyle/>
          <a:p>
            <a:pPr algn="just">
              <a:spcAft>
                <a:spcPts val="0"/>
              </a:spcAft>
            </a:pPr>
            <a:r>
              <a:rPr lang="zh-CN" altLang="en-US" kern="100" dirty="0">
                <a:solidFill>
                  <a:schemeClr val="bg1"/>
                </a:solidFill>
                <a:latin typeface="Times New Roman"/>
              </a:rPr>
              <a:t>“假如一存在，那么一当然不是多。由此推论，一不能有任何部分或者是一个整体。因为所谓部分就是某个整体的部分，而所谓整体的意思则是没有任何部分从这个整体中失去；所以，无论你把一说成是一个整体或者说它有部分，在这两种情况下，一都会由部分组成，并以这种方式是多而不是一。但是一应当是一而不是多，因此，如果一是一，那么一不是一个整体或有部分</a:t>
            </a:r>
            <a:r>
              <a:rPr lang="zh-CN" altLang="en-US" kern="100" dirty="0" smtClean="0">
                <a:solidFill>
                  <a:schemeClr val="bg1"/>
                </a:solidFill>
                <a:latin typeface="Times New Roman"/>
              </a:rPr>
              <a:t>。</a:t>
            </a:r>
            <a:r>
              <a:rPr lang="en-US" altLang="zh-CN" kern="100" dirty="0" smtClean="0">
                <a:solidFill>
                  <a:schemeClr val="bg1"/>
                </a:solidFill>
                <a:latin typeface="Times New Roman"/>
              </a:rPr>
              <a:t>”</a:t>
            </a:r>
            <a:endParaRPr lang="zh-CN" altLang="en-US" kern="100" dirty="0">
              <a:solidFill>
                <a:schemeClr val="bg1"/>
              </a:solidFill>
              <a:latin typeface="Times New Roman"/>
            </a:endParaRPr>
          </a:p>
          <a:p>
            <a:r>
              <a:rPr lang="en-US" altLang="zh-CN" kern="100" dirty="0" smtClean="0">
                <a:solidFill>
                  <a:schemeClr val="bg1"/>
                </a:solidFill>
                <a:latin typeface="Times New Roman"/>
                <a:cs typeface="Times New Roman"/>
              </a:rPr>
              <a:t>“</a:t>
            </a:r>
            <a:r>
              <a:rPr lang="zh-CN" altLang="en-US" kern="100" dirty="0" smtClean="0">
                <a:solidFill>
                  <a:schemeClr val="bg1"/>
                </a:solidFill>
                <a:latin typeface="Times New Roman"/>
                <a:cs typeface="Times New Roman"/>
              </a:rPr>
              <a:t>如果</a:t>
            </a:r>
            <a:r>
              <a:rPr lang="zh-CN" altLang="en-US" kern="100" dirty="0">
                <a:solidFill>
                  <a:schemeClr val="bg1"/>
                </a:solidFill>
                <a:latin typeface="Times New Roman"/>
                <a:cs typeface="Times New Roman"/>
              </a:rPr>
              <a:t>一没有部分，</a:t>
            </a:r>
            <a:r>
              <a:rPr lang="zh-CN" altLang="en-US" kern="100" dirty="0" smtClean="0">
                <a:solidFill>
                  <a:schemeClr val="bg1"/>
                </a:solidFill>
                <a:latin typeface="Times New Roman"/>
                <a:cs typeface="Times New Roman"/>
              </a:rPr>
              <a:t>那么</a:t>
            </a:r>
            <a:r>
              <a:rPr lang="zh-CN" altLang="en-US" kern="100" dirty="0">
                <a:solidFill>
                  <a:schemeClr val="bg1"/>
                </a:solidFill>
                <a:latin typeface="Times New Roman"/>
                <a:cs typeface="Times New Roman"/>
              </a:rPr>
              <a:t>它</a:t>
            </a:r>
            <a:r>
              <a:rPr lang="zh-CN" altLang="en-US" kern="100" dirty="0" smtClean="0">
                <a:solidFill>
                  <a:schemeClr val="bg1"/>
                </a:solidFill>
                <a:latin typeface="Times New Roman"/>
                <a:cs typeface="Times New Roman"/>
              </a:rPr>
              <a:t>也</a:t>
            </a:r>
            <a:r>
              <a:rPr lang="zh-CN" altLang="en-US" kern="100" dirty="0">
                <a:solidFill>
                  <a:schemeClr val="bg1"/>
                </a:solidFill>
                <a:latin typeface="Times New Roman"/>
                <a:cs typeface="Times New Roman"/>
              </a:rPr>
              <a:t>不会有开端、终端和中间，因为这些东西都是某事物的部分。再进一步说，某事物的开端与终端都是它的界限，因此，如果一既无开端又无终端，那么它也无界限”（</a:t>
            </a:r>
            <a:r>
              <a:rPr lang="en-US" kern="100" dirty="0" err="1" smtClean="0">
                <a:solidFill>
                  <a:schemeClr val="bg1"/>
                </a:solidFill>
                <a:latin typeface="Times New Roman"/>
                <a:ea typeface="宋体"/>
              </a:rPr>
              <a:t>Παρμενιδης</a:t>
            </a:r>
            <a:r>
              <a:rPr lang="en-US" kern="100" dirty="0" smtClean="0">
                <a:solidFill>
                  <a:schemeClr val="bg1"/>
                </a:solidFill>
                <a:latin typeface="Times New Roman"/>
                <a:ea typeface="宋体"/>
              </a:rPr>
              <a:t>, 137C</a:t>
            </a:r>
            <a:r>
              <a:rPr lang="en-US" altLang="zh-CN" kern="100" dirty="0">
                <a:solidFill>
                  <a:schemeClr val="bg1"/>
                </a:solidFill>
                <a:latin typeface="Times New Roman"/>
                <a:cs typeface="Times New Roman"/>
              </a:rPr>
              <a:t>—</a:t>
            </a:r>
            <a:r>
              <a:rPr lang="en-US" kern="100" dirty="0" smtClean="0">
                <a:solidFill>
                  <a:schemeClr val="bg1"/>
                </a:solidFill>
                <a:latin typeface="Times New Roman"/>
                <a:ea typeface="宋体"/>
              </a:rPr>
              <a:t>E</a:t>
            </a:r>
            <a:r>
              <a:rPr lang="zh-CN" altLang="en-US" kern="100" dirty="0">
                <a:solidFill>
                  <a:schemeClr val="bg1"/>
                </a:solidFill>
                <a:latin typeface="Times New Roman"/>
                <a:cs typeface="Times New Roman"/>
              </a:rPr>
              <a:t>）</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bg1"/>
                </a:solidFill>
              </a:rPr>
              <a:t>3.</a:t>
            </a:r>
            <a:r>
              <a:rPr lang="zh-CN" altLang="en-US" dirty="0" smtClean="0">
                <a:solidFill>
                  <a:schemeClr val="bg1"/>
                </a:solidFill>
              </a:rPr>
              <a:t>亚里士多德</a:t>
            </a:r>
            <a:endParaRPr lang="zh-CN" altLang="en-US" dirty="0">
              <a:solidFill>
                <a:schemeClr val="bg1"/>
              </a:solidFill>
            </a:endParaRPr>
          </a:p>
        </p:txBody>
      </p:sp>
      <p:sp>
        <p:nvSpPr>
          <p:cNvPr id="3" name="内容占位符 2"/>
          <p:cNvSpPr>
            <a:spLocks noGrp="1"/>
          </p:cNvSpPr>
          <p:nvPr>
            <p:ph idx="1"/>
          </p:nvPr>
        </p:nvSpPr>
        <p:spPr/>
        <p:txBody>
          <a:bodyPr>
            <a:normAutofit fontScale="85000" lnSpcReduction="20000"/>
          </a:bodyPr>
          <a:lstStyle/>
          <a:p>
            <a:pPr algn="just"/>
            <a:r>
              <a:rPr lang="en-US" altLang="zh-CN" dirty="0" smtClean="0">
                <a:solidFill>
                  <a:schemeClr val="bg1"/>
                </a:solidFill>
              </a:rPr>
              <a:t>(1)</a:t>
            </a:r>
            <a:r>
              <a:rPr lang="zh-CN" altLang="en-US" dirty="0" smtClean="0">
                <a:solidFill>
                  <a:schemeClr val="bg1"/>
                </a:solidFill>
              </a:rPr>
              <a:t>内涵与外延</a:t>
            </a:r>
            <a:endParaRPr lang="en-US" altLang="zh-CN" kern="100" dirty="0" smtClean="0">
              <a:solidFill>
                <a:schemeClr val="bg1"/>
              </a:solidFill>
              <a:latin typeface="Times New Roman"/>
              <a:cs typeface="Times New Roman"/>
            </a:endParaRPr>
          </a:p>
          <a:p>
            <a:pPr algn="just"/>
            <a:r>
              <a:rPr lang="zh-CN" altLang="en-US" kern="100" dirty="0" smtClean="0">
                <a:solidFill>
                  <a:schemeClr val="bg1"/>
                </a:solidFill>
                <a:latin typeface="Times New Roman"/>
                <a:cs typeface="Times New Roman"/>
              </a:rPr>
              <a:t>“</a:t>
            </a:r>
            <a:r>
              <a:rPr lang="zh-CN" altLang="en-US" kern="100" dirty="0">
                <a:solidFill>
                  <a:schemeClr val="bg1"/>
                </a:solidFill>
                <a:latin typeface="Times New Roman"/>
                <a:cs typeface="Times New Roman"/>
              </a:rPr>
              <a:t>接下来必须解释这个在那个里所指的几种含义。一种是像手指在手里，一般地说就是部分在整体里。另一种像整体在它的各部分里，因为离开了各组成部分，整体就不存在。第三种比如人在动物里，一般地说就是种在类里。第四种是类在种里，一般地说就是种的定义的一个组成部分在种的定义里。第五种比如健康在热和冷里，一般地说就是形式在质料里。第六种比如希腊的一切在国王手里，一般地说就是在第一能动者手里。第七种作为在善里，一般地说就是在目的里，而目的就是为了那个。第八种，也是最严格的一种意义，如说事物在容器里，一般地说就是在空间里。”（</a:t>
            </a:r>
            <a:r>
              <a:rPr lang="en-US" kern="100" dirty="0" err="1" smtClean="0">
                <a:solidFill>
                  <a:schemeClr val="bg1"/>
                </a:solidFill>
                <a:latin typeface="Times New Roman"/>
                <a:ea typeface="宋体"/>
              </a:rPr>
              <a:t>Physica</a:t>
            </a:r>
            <a:r>
              <a:rPr lang="en-US" kern="100" dirty="0" smtClean="0">
                <a:solidFill>
                  <a:schemeClr val="bg1"/>
                </a:solidFill>
                <a:latin typeface="Times New Roman"/>
                <a:ea typeface="宋体"/>
              </a:rPr>
              <a:t>, 210a14</a:t>
            </a:r>
            <a:r>
              <a:rPr lang="en-US" altLang="zh-CN" kern="100" dirty="0">
                <a:solidFill>
                  <a:schemeClr val="bg1"/>
                </a:solidFill>
                <a:latin typeface="Times New Roman"/>
                <a:cs typeface="Times New Roman"/>
              </a:rPr>
              <a:t>—</a:t>
            </a:r>
            <a:r>
              <a:rPr lang="en-US" kern="100" dirty="0" smtClean="0">
                <a:solidFill>
                  <a:schemeClr val="bg1"/>
                </a:solidFill>
                <a:latin typeface="Times New Roman"/>
                <a:ea typeface="宋体"/>
              </a:rPr>
              <a:t>24</a:t>
            </a:r>
            <a:r>
              <a:rPr lang="zh-CN" altLang="en-US" kern="100" dirty="0">
                <a:solidFill>
                  <a:schemeClr val="bg1"/>
                </a:solidFill>
                <a:latin typeface="Times New Roman"/>
                <a:cs typeface="Times New Roman"/>
              </a:rPr>
              <a:t>）</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solidFill>
                <a:schemeClr val="bg1"/>
              </a:solidFill>
            </a:endParaRPr>
          </a:p>
        </p:txBody>
      </p:sp>
      <p:sp>
        <p:nvSpPr>
          <p:cNvPr id="3" name="内容占位符 2"/>
          <p:cNvSpPr>
            <a:spLocks noGrp="1"/>
          </p:cNvSpPr>
          <p:nvPr>
            <p:ph idx="1"/>
          </p:nvPr>
        </p:nvSpPr>
        <p:spPr/>
        <p:txBody>
          <a:bodyPr/>
          <a:lstStyle/>
          <a:p>
            <a:pPr algn="just"/>
            <a:r>
              <a:rPr lang="en-US" altLang="zh-CN" dirty="0" smtClean="0">
                <a:solidFill>
                  <a:schemeClr val="bg1"/>
                </a:solidFill>
              </a:rPr>
              <a:t>(2)</a:t>
            </a:r>
            <a:r>
              <a:rPr lang="zh-CN" altLang="en-US" dirty="0" smtClean="0">
                <a:solidFill>
                  <a:schemeClr val="bg1"/>
                </a:solidFill>
              </a:rPr>
              <a:t>不可分部分和可分部分</a:t>
            </a:r>
            <a:endParaRPr lang="en-US" altLang="zh-CN" kern="100" dirty="0" smtClean="0">
              <a:solidFill>
                <a:schemeClr val="bg1"/>
              </a:solidFill>
              <a:latin typeface="Times New Roman"/>
              <a:cs typeface="Times New Roman"/>
            </a:endParaRPr>
          </a:p>
          <a:p>
            <a:pPr algn="just"/>
            <a:r>
              <a:rPr lang="zh-CN" altLang="en-US" kern="100" dirty="0" smtClean="0">
                <a:solidFill>
                  <a:schemeClr val="bg1"/>
                </a:solidFill>
                <a:latin typeface="Times New Roman"/>
                <a:cs typeface="Times New Roman"/>
              </a:rPr>
              <a:t>“</a:t>
            </a:r>
            <a:r>
              <a:rPr lang="zh-CN" altLang="en-US" kern="100" dirty="0">
                <a:solidFill>
                  <a:schemeClr val="bg1"/>
                </a:solidFill>
                <a:latin typeface="Times New Roman"/>
                <a:cs typeface="Times New Roman"/>
              </a:rPr>
              <a:t>部分的意思是：量以任何方式被分解而成的东西，从作为量的量中分出来的永远被称为它的部分，例如二是三的一部分。另一方面，部分可以是整体的度量，这样的部分是整体的不可分的部分，因此，二就不算三的部分。”（</a:t>
            </a:r>
            <a:r>
              <a:rPr lang="en-US" kern="100" dirty="0" err="1" smtClean="0">
                <a:solidFill>
                  <a:schemeClr val="bg1"/>
                </a:solidFill>
                <a:latin typeface="Times New Roman"/>
                <a:ea typeface="宋体"/>
              </a:rPr>
              <a:t>Metaphysica</a:t>
            </a:r>
            <a:r>
              <a:rPr lang="en-US" kern="100" dirty="0" smtClean="0">
                <a:solidFill>
                  <a:schemeClr val="bg1"/>
                </a:solidFill>
                <a:latin typeface="Times New Roman"/>
                <a:ea typeface="宋体"/>
              </a:rPr>
              <a:t>, 1023b12</a:t>
            </a:r>
            <a:r>
              <a:rPr lang="en-US" altLang="zh-CN" kern="100" dirty="0">
                <a:solidFill>
                  <a:schemeClr val="bg1"/>
                </a:solidFill>
                <a:latin typeface="Times New Roman"/>
                <a:cs typeface="Times New Roman"/>
              </a:rPr>
              <a:t>—</a:t>
            </a:r>
            <a:r>
              <a:rPr lang="en-US" kern="100" dirty="0" smtClean="0">
                <a:solidFill>
                  <a:schemeClr val="bg1"/>
                </a:solidFill>
                <a:latin typeface="Times New Roman"/>
                <a:ea typeface="宋体"/>
              </a:rPr>
              <a:t>16</a:t>
            </a:r>
            <a:r>
              <a:rPr lang="zh-CN" altLang="en-US" kern="100" dirty="0">
                <a:solidFill>
                  <a:schemeClr val="bg1"/>
                </a:solidFill>
                <a:latin typeface="Times New Roman"/>
                <a:cs typeface="Times New Roman"/>
              </a:rPr>
              <a:t>）</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874</TotalTime>
  <Words>3899</Words>
  <Application>Microsoft Office PowerPoint</Application>
  <PresentationFormat>全屏显示(4:3)</PresentationFormat>
  <Paragraphs>317</Paragraphs>
  <Slides>57</Slides>
  <Notes>0</Notes>
  <HiddenSlides>0</HiddenSlides>
  <MMClips>0</MMClips>
  <ScaleCrop>false</ScaleCrop>
  <HeadingPairs>
    <vt:vector size="4" baseType="variant">
      <vt:variant>
        <vt:lpstr>主题</vt:lpstr>
      </vt:variant>
      <vt:variant>
        <vt:i4>1</vt:i4>
      </vt:variant>
      <vt:variant>
        <vt:lpstr>幻灯片标题</vt:lpstr>
      </vt:variant>
      <vt:variant>
        <vt:i4>57</vt:i4>
      </vt:variant>
    </vt:vector>
  </HeadingPairs>
  <TitlesOfParts>
    <vt:vector size="58" baseType="lpstr">
      <vt:lpstr>Office 主题</vt:lpstr>
      <vt:lpstr>部分论简介</vt:lpstr>
      <vt:lpstr>目录</vt:lpstr>
      <vt:lpstr>一.历史回顾</vt:lpstr>
      <vt:lpstr>1.德谟克利特</vt:lpstr>
      <vt:lpstr>幻灯片 5</vt:lpstr>
      <vt:lpstr>2.柏拉图</vt:lpstr>
      <vt:lpstr>范畴的结合与分离</vt:lpstr>
      <vt:lpstr>3.亚里士多德</vt:lpstr>
      <vt:lpstr>幻灯片 9</vt:lpstr>
      <vt:lpstr>幻灯片 10</vt:lpstr>
      <vt:lpstr>幻灯片 11</vt:lpstr>
      <vt:lpstr>幻灯片 12</vt:lpstr>
      <vt:lpstr>4.莱布尼茨</vt:lpstr>
      <vt:lpstr>幻灯片 14</vt:lpstr>
      <vt:lpstr>传递性</vt:lpstr>
      <vt:lpstr>二.经典系统</vt:lpstr>
      <vt:lpstr>1.莱斯尼斯基</vt:lpstr>
      <vt:lpstr>2.塔斯基</vt:lpstr>
      <vt:lpstr>定义和公设</vt:lpstr>
      <vt:lpstr>外切和内切</vt:lpstr>
      <vt:lpstr>内直径而和外直径</vt:lpstr>
      <vt:lpstr>同一圆心</vt:lpstr>
      <vt:lpstr>点和两个点与第三个点距离相等</vt:lpstr>
      <vt:lpstr>3.古德曼</vt:lpstr>
      <vt:lpstr>幻灯片 25</vt:lpstr>
      <vt:lpstr>个体演算的形式系统</vt:lpstr>
      <vt:lpstr>其他概念</vt:lpstr>
      <vt:lpstr>问题</vt:lpstr>
      <vt:lpstr>解决</vt:lpstr>
      <vt:lpstr>三. 系统扩张</vt:lpstr>
      <vt:lpstr>1.基础部分论</vt:lpstr>
      <vt:lpstr>定义</vt:lpstr>
      <vt:lpstr>2.弱补充原则和最小部分论</vt:lpstr>
      <vt:lpstr>3.外延部分论和强补充原则</vt:lpstr>
      <vt:lpstr>区分强和弱补充原则的反模型</vt:lpstr>
      <vt:lpstr>4.一般外延部分论和组合原则</vt:lpstr>
      <vt:lpstr>（1）实体(entity)的和</vt:lpstr>
      <vt:lpstr>区分强中弱和的反模型</vt:lpstr>
      <vt:lpstr>（2）无限(infinitary)的和</vt:lpstr>
      <vt:lpstr>无限的和</vt:lpstr>
      <vt:lpstr>（3）自由(unrestricted)的和</vt:lpstr>
      <vt:lpstr>其他运算</vt:lpstr>
      <vt:lpstr>运算规律</vt:lpstr>
      <vt:lpstr>5.根底原则和布尔代数</vt:lpstr>
      <vt:lpstr>其他方法</vt:lpstr>
      <vt:lpstr>6.原子原则和系统简化</vt:lpstr>
      <vt:lpstr>7.其他原则</vt:lpstr>
      <vt:lpstr>四.主要争论</vt:lpstr>
      <vt:lpstr>1. 同一问题</vt:lpstr>
      <vt:lpstr>（1）从同一到部分相同</vt:lpstr>
      <vt:lpstr>（2）从部分相同到同一</vt:lpstr>
      <vt:lpstr>2.特殊组合问题</vt:lpstr>
      <vt:lpstr>自由组合和虚无主义</vt:lpstr>
      <vt:lpstr>接触和固定</vt:lpstr>
      <vt:lpstr>野蛮组合、系列和多种因素</vt:lpstr>
      <vt:lpstr>4. 模糊问题</vt:lpstr>
      <vt:lpstr>问题</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部分论简介</dc:title>
  <dc:creator>Administrator</dc:creator>
  <cp:lastModifiedBy>Administrator</cp:lastModifiedBy>
  <cp:revision>97</cp:revision>
  <dcterms:created xsi:type="dcterms:W3CDTF">2010-03-05T15:29:49Z</dcterms:created>
  <dcterms:modified xsi:type="dcterms:W3CDTF">2010-03-19T11:47:42Z</dcterms:modified>
</cp:coreProperties>
</file>