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778" r:id="rId2"/>
    <p:sldId id="759" r:id="rId3"/>
    <p:sldId id="781" r:id="rId4"/>
    <p:sldId id="866" r:id="rId5"/>
    <p:sldId id="878" r:id="rId6"/>
    <p:sldId id="867" r:id="rId7"/>
    <p:sldId id="901" r:id="rId8"/>
    <p:sldId id="793" r:id="rId9"/>
    <p:sldId id="869" r:id="rId10"/>
    <p:sldId id="868" r:id="rId11"/>
    <p:sldId id="882" r:id="rId12"/>
    <p:sldId id="881" r:id="rId13"/>
    <p:sldId id="870" r:id="rId14"/>
    <p:sldId id="879" r:id="rId15"/>
    <p:sldId id="880" r:id="rId16"/>
    <p:sldId id="883" r:id="rId17"/>
    <p:sldId id="792" r:id="rId18"/>
    <p:sldId id="794" r:id="rId19"/>
    <p:sldId id="872" r:id="rId20"/>
    <p:sldId id="873" r:id="rId21"/>
    <p:sldId id="874" r:id="rId22"/>
    <p:sldId id="875" r:id="rId23"/>
    <p:sldId id="876" r:id="rId24"/>
    <p:sldId id="886" r:id="rId25"/>
    <p:sldId id="887" r:id="rId26"/>
    <p:sldId id="888" r:id="rId27"/>
    <p:sldId id="889" r:id="rId28"/>
    <p:sldId id="890" r:id="rId29"/>
    <p:sldId id="892" r:id="rId30"/>
    <p:sldId id="893" r:id="rId31"/>
    <p:sldId id="897" r:id="rId32"/>
    <p:sldId id="894" r:id="rId33"/>
    <p:sldId id="895" r:id="rId34"/>
    <p:sldId id="896" r:id="rId35"/>
    <p:sldId id="902" r:id="rId36"/>
    <p:sldId id="788" r:id="rId37"/>
    <p:sldId id="900" r:id="rId38"/>
    <p:sldId id="899" r:id="rId39"/>
    <p:sldId id="755" r:id="rId40"/>
  </p:sldIdLst>
  <p:sldSz cx="9144000" cy="6858000" type="screen4x3"/>
  <p:notesSz cx="6761163" cy="99314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umimoji="1" sz="2400" b="1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b="1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b="1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b="1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b="1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5pPr>
    <a:lvl6pPr marL="2286000" algn="l" defTabSz="914400" rtl="0" eaLnBrk="1" latinLnBrk="0" hangingPunct="1">
      <a:defRPr kumimoji="1" sz="2400" b="1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6pPr>
    <a:lvl7pPr marL="2743200" algn="l" defTabSz="914400" rtl="0" eaLnBrk="1" latinLnBrk="0" hangingPunct="1">
      <a:defRPr kumimoji="1" sz="2400" b="1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7pPr>
    <a:lvl8pPr marL="3200400" algn="l" defTabSz="914400" rtl="0" eaLnBrk="1" latinLnBrk="0" hangingPunct="1">
      <a:defRPr kumimoji="1" sz="2400" b="1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8pPr>
    <a:lvl9pPr marL="3657600" algn="l" defTabSz="914400" rtl="0" eaLnBrk="1" latinLnBrk="0" hangingPunct="1">
      <a:defRPr kumimoji="1" sz="2400" b="1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00FF00"/>
    <a:srgbClr val="CC3300"/>
    <a:srgbClr val="0066FF"/>
    <a:srgbClr val="FFCCCC"/>
    <a:srgbClr val="CCFFFF"/>
    <a:srgbClr val="99FF99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719" autoAdjust="0"/>
  </p:normalViewPr>
  <p:slideViewPr>
    <p:cSldViewPr>
      <p:cViewPr varScale="1">
        <p:scale>
          <a:sx n="67" d="100"/>
          <a:sy n="67" d="100"/>
        </p:scale>
        <p:origin x="-147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05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zh-CN"/>
          </a:p>
        </p:txBody>
      </p:sp>
      <p:sp>
        <p:nvSpPr>
          <p:cNvPr id="3256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30638" y="0"/>
            <a:ext cx="29305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FBEE9BE-6277-458E-AE9B-0ADDD67BB093}" type="datetime1">
              <a:rPr lang="zh-CN" altLang="en-US"/>
              <a:pPr/>
              <a:t>2013/3/6</a:t>
            </a:fld>
            <a:endParaRPr lang="en-US" altLang="zh-CN"/>
          </a:p>
        </p:txBody>
      </p:sp>
      <p:sp>
        <p:nvSpPr>
          <p:cNvPr id="3256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4513"/>
            <a:ext cx="293052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r>
              <a:rPr lang="en-US" altLang="zh-CN"/>
              <a:t>1</a:t>
            </a:r>
          </a:p>
        </p:txBody>
      </p:sp>
      <p:sp>
        <p:nvSpPr>
          <p:cNvPr id="3256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30638" y="9434513"/>
            <a:ext cx="293052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3622100-5E6E-4609-97C7-1D7BDEFE30E8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343837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05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US" altLang="zh-CN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30638" y="0"/>
            <a:ext cx="29305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9281E6F9-0A9A-4ECA-BF81-88413CDF551E}" type="datetime1">
              <a:rPr lang="zh-CN" altLang="en-US"/>
              <a:pPr/>
              <a:t>2013/3/6</a:t>
            </a:fld>
            <a:endParaRPr lang="en-US" altLang="zh-CN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8525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1700" y="4718050"/>
            <a:ext cx="4957763" cy="446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4513"/>
            <a:ext cx="293052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r>
              <a:rPr lang="en-US" altLang="zh-CN"/>
              <a:t>1</a:t>
            </a:r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30638" y="9434513"/>
            <a:ext cx="293052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3F2BEA82-84CB-4659-A704-2861602EEC6B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27145585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281E6F9-0A9A-4ECA-BF81-88413CDF551E}" type="datetime1">
              <a:rPr lang="zh-CN" altLang="en-US" smtClean="0"/>
              <a:pPr/>
              <a:t>2013/3/6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1</a:t>
            </a: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BEA82-84CB-4659-A704-2861602EEC6B}" type="slidenum">
              <a:rPr lang="en-US" altLang="zh-CN" smtClean="0"/>
              <a:pPr/>
              <a:t>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7350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281E6F9-0A9A-4ECA-BF81-88413CDF551E}" type="datetime1">
              <a:rPr lang="zh-CN" altLang="en-US" smtClean="0"/>
              <a:pPr/>
              <a:t>2013/3/6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1</a:t>
            </a: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BEA82-84CB-4659-A704-2861602EEC6B}" type="slidenum">
              <a:rPr lang="en-US" altLang="zh-CN" smtClean="0"/>
              <a:pPr/>
              <a:t>18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649238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281E6F9-0A9A-4ECA-BF81-88413CDF551E}" type="datetime1">
              <a:rPr lang="zh-CN" altLang="en-US" smtClean="0"/>
              <a:pPr/>
              <a:t>2013/3/6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1</a:t>
            </a: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BEA82-84CB-4659-A704-2861602EEC6B}" type="slidenum">
              <a:rPr lang="en-US" altLang="zh-CN" smtClean="0"/>
              <a:pPr/>
              <a:t>19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649238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281E6F9-0A9A-4ECA-BF81-88413CDF551E}" type="datetime1">
              <a:rPr lang="zh-CN" altLang="en-US" smtClean="0"/>
              <a:pPr/>
              <a:t>2013/3/6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1</a:t>
            </a: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BEA82-84CB-4659-A704-2861602EEC6B}" type="slidenum">
              <a:rPr lang="en-US" altLang="zh-CN" smtClean="0"/>
              <a:pPr/>
              <a:t>20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649238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281E6F9-0A9A-4ECA-BF81-88413CDF551E}" type="datetime1">
              <a:rPr lang="zh-CN" altLang="en-US" smtClean="0"/>
              <a:pPr/>
              <a:t>2013/3/6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1</a:t>
            </a: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BEA82-84CB-4659-A704-2861602EEC6B}" type="slidenum">
              <a:rPr lang="en-US" altLang="zh-CN" smtClean="0"/>
              <a:pPr/>
              <a:t>21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649238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281E6F9-0A9A-4ECA-BF81-88413CDF551E}" type="datetime1">
              <a:rPr lang="zh-CN" altLang="en-US" smtClean="0"/>
              <a:pPr/>
              <a:t>2013/3/6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1</a:t>
            </a: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BEA82-84CB-4659-A704-2861602EEC6B}" type="slidenum">
              <a:rPr lang="en-US" altLang="zh-CN" smtClean="0"/>
              <a:pPr/>
              <a:t>22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649238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281E6F9-0A9A-4ECA-BF81-88413CDF551E}" type="datetime1">
              <a:rPr lang="zh-CN" altLang="en-US" smtClean="0"/>
              <a:pPr/>
              <a:t>2013/3/6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1</a:t>
            </a: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BEA82-84CB-4659-A704-2861602EEC6B}" type="slidenum">
              <a:rPr lang="en-US" altLang="zh-CN" smtClean="0"/>
              <a:pPr/>
              <a:t>23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649238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281E6F9-0A9A-4ECA-BF81-88413CDF551E}" type="datetime1">
              <a:rPr lang="zh-CN" altLang="en-US" smtClean="0"/>
              <a:pPr/>
              <a:t>2013/3/6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1</a:t>
            </a: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BEA82-84CB-4659-A704-2861602EEC6B}" type="slidenum">
              <a:rPr lang="en-US" altLang="zh-CN" smtClean="0"/>
              <a:pPr/>
              <a:t>24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649238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281E6F9-0A9A-4ECA-BF81-88413CDF551E}" type="datetime1">
              <a:rPr lang="zh-CN" altLang="en-US" smtClean="0"/>
              <a:pPr/>
              <a:t>2013/3/6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1</a:t>
            </a: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BEA82-84CB-4659-A704-2861602EEC6B}" type="slidenum">
              <a:rPr lang="en-US" altLang="zh-CN" smtClean="0"/>
              <a:pPr/>
              <a:t>25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64923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PKU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rgbClr val="CC33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rgbClr val="CC3300"/>
          </a:solidFill>
          <a:latin typeface="Times New Roman" pitchFamily="18" charset="0"/>
          <a:ea typeface="华文新魏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rgbClr val="CC3300"/>
          </a:solidFill>
          <a:latin typeface="Times New Roman" pitchFamily="18" charset="0"/>
          <a:ea typeface="华文新魏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rgbClr val="CC3300"/>
          </a:solidFill>
          <a:latin typeface="Times New Roman" pitchFamily="18" charset="0"/>
          <a:ea typeface="华文新魏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rgbClr val="CC3300"/>
          </a:solidFill>
          <a:latin typeface="Times New Roman" pitchFamily="18" charset="0"/>
          <a:ea typeface="华文新魏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rgbClr val="CC3300"/>
          </a:solidFill>
          <a:latin typeface="Times New Roman" pitchFamily="18" charset="0"/>
          <a:ea typeface="华文新魏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rgbClr val="CC3300"/>
          </a:solidFill>
          <a:latin typeface="Times New Roman" pitchFamily="18" charset="0"/>
          <a:ea typeface="华文新魏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rgbClr val="CC3300"/>
          </a:solidFill>
          <a:latin typeface="Times New Roman" pitchFamily="18" charset="0"/>
          <a:ea typeface="华文新魏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rgbClr val="CC3300"/>
          </a:solidFill>
          <a:latin typeface="Times New Roman" pitchFamily="18" charset="0"/>
          <a:ea typeface="华文新魏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kumimoji="1"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 b="1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 b="1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 b="1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 b="1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 b="1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 b="1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 b="1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1472" y="714356"/>
            <a:ext cx="7888960" cy="4010788"/>
          </a:xfrm>
        </p:spPr>
        <p:txBody>
          <a:bodyPr/>
          <a:lstStyle/>
          <a:p>
            <a:r>
              <a:rPr lang="en-US" altLang="zh-CN" sz="6000" dirty="0" smtClean="0"/>
              <a:t/>
            </a:r>
            <a:br>
              <a:rPr lang="en-US" altLang="zh-CN" sz="6000" dirty="0" smtClean="0"/>
            </a:br>
            <a:r>
              <a:rPr lang="zh-CN" altLang="en-US" sz="6000" dirty="0" smtClean="0"/>
              <a:t>针</a:t>
            </a:r>
            <a:r>
              <a:rPr lang="zh-CN" altLang="zh-CN" sz="6000" dirty="0" smtClean="0"/>
              <a:t>对</a:t>
            </a:r>
            <a:r>
              <a:rPr lang="zh-CN" altLang="zh-CN" sz="6000" dirty="0"/>
              <a:t>两类英语</a:t>
            </a:r>
            <a:r>
              <a:rPr lang="zh-CN" altLang="zh-CN" sz="6000" dirty="0" smtClean="0"/>
              <a:t>从句</a:t>
            </a:r>
            <a:r>
              <a:rPr lang="zh-CN" altLang="en-US" sz="6000" dirty="0" smtClean="0"/>
              <a:t>的断 句</a:t>
            </a:r>
            <a:r>
              <a:rPr lang="zh-CN" altLang="zh-CN" sz="6000" dirty="0" smtClean="0"/>
              <a:t>建立</a:t>
            </a:r>
            <a:r>
              <a:rPr lang="zh-CN" altLang="zh-CN" sz="6000" dirty="0"/>
              <a:t>的</a:t>
            </a:r>
            <a:r>
              <a:rPr lang="zh-CN" altLang="zh-CN" sz="6000" dirty="0" smtClean="0"/>
              <a:t>一阶逻辑</a:t>
            </a:r>
            <a:r>
              <a:rPr lang="en-US" altLang="zh-CN" sz="6000" dirty="0" smtClean="0"/>
              <a:t/>
            </a:r>
            <a:br>
              <a:rPr lang="en-US" altLang="zh-CN" sz="6000" dirty="0" smtClean="0"/>
            </a:br>
            <a:r>
              <a:rPr lang="zh-CN" altLang="zh-CN" sz="6000" dirty="0" smtClean="0"/>
              <a:t>分析系统</a:t>
            </a:r>
            <a:r>
              <a:rPr lang="en-US" altLang="zh-CN" sz="6000" dirty="0" smtClean="0"/>
              <a:t/>
            </a:r>
            <a:br>
              <a:rPr lang="en-US" altLang="zh-CN" sz="6000" dirty="0" smtClean="0"/>
            </a:br>
            <a:r>
              <a:rPr lang="en-US" altLang="zh-CN" sz="6000" dirty="0" smtClean="0"/>
              <a:t/>
            </a:r>
            <a:br>
              <a:rPr lang="en-US" altLang="zh-CN" sz="6000" dirty="0" smtClean="0"/>
            </a:br>
            <a:r>
              <a:rPr lang="zh-CN" altLang="en-US" dirty="0" smtClean="0">
                <a:solidFill>
                  <a:schemeClr val="tx1"/>
                </a:solidFill>
                <a:latin typeface="+mj-ea"/>
              </a:rPr>
              <a:t>秦一男</a:t>
            </a:r>
            <a:endParaRPr lang="zh-CN" altLang="en-US" dirty="0">
              <a:solidFill>
                <a:schemeClr val="tx1"/>
              </a:solidFill>
              <a:latin typeface="+mj-e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857232"/>
            <a:ext cx="7672414" cy="590568"/>
          </a:xfrm>
        </p:spPr>
        <p:txBody>
          <a:bodyPr/>
          <a:lstStyle/>
          <a:p>
            <a:r>
              <a:rPr lang="zh-CN" altLang="en-US" dirty="0" smtClean="0"/>
              <a:t>问题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85786" y="1571612"/>
            <a:ext cx="7772400" cy="449580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zh-CN" altLang="en-US" sz="3600" dirty="0" smtClean="0"/>
              <a:t>        从</a:t>
            </a:r>
            <a:r>
              <a:rPr lang="zh-CN" altLang="en-US" sz="3600" dirty="0"/>
              <a:t>直观分析上看，</a:t>
            </a:r>
            <a:r>
              <a:rPr lang="zh-CN" altLang="en-US" sz="3600" dirty="0" smtClean="0"/>
              <a:t>后两种情形出</a:t>
            </a:r>
            <a:endParaRPr lang="en-US" altLang="zh-CN" sz="3600" dirty="0" smtClean="0"/>
          </a:p>
          <a:p>
            <a:pPr marL="0" indent="0">
              <a:lnSpc>
                <a:spcPct val="90000"/>
              </a:lnSpc>
              <a:buNone/>
            </a:pPr>
            <a:r>
              <a:rPr lang="zh-CN" altLang="en-US" sz="3600" dirty="0" smtClean="0"/>
              <a:t>现了困难。</a:t>
            </a:r>
            <a:r>
              <a:rPr lang="zh-CN" altLang="en-US" sz="3600" dirty="0"/>
              <a:t>主句与</a:t>
            </a:r>
            <a:r>
              <a:rPr lang="zh-CN" altLang="en-US" sz="3600" dirty="0" smtClean="0"/>
              <a:t>从句的分界相对模</a:t>
            </a:r>
            <a:endParaRPr lang="en-US" altLang="zh-CN" sz="3600" dirty="0" smtClean="0"/>
          </a:p>
          <a:p>
            <a:pPr marL="0" indent="0">
              <a:lnSpc>
                <a:spcPct val="90000"/>
              </a:lnSpc>
              <a:buNone/>
            </a:pPr>
            <a:r>
              <a:rPr lang="zh-CN" altLang="en-US" sz="3600" dirty="0" smtClean="0"/>
              <a:t>糊。而且容易出现错误。</a:t>
            </a:r>
            <a:endParaRPr lang="en-US" altLang="zh-CN" sz="3600" dirty="0" smtClean="0"/>
          </a:p>
          <a:p>
            <a:pPr marL="0" indent="0">
              <a:buNone/>
            </a:pPr>
            <a:r>
              <a:rPr lang="en-US" altLang="zh-CN" sz="3600" dirty="0">
                <a:solidFill>
                  <a:srgbClr val="FF0000"/>
                </a:solidFill>
              </a:rPr>
              <a:t>A  prosperity  which  had  never  been seen before appears in the countryside.</a:t>
            </a:r>
          </a:p>
          <a:p>
            <a:pPr marL="0" indent="0">
              <a:buNone/>
            </a:pPr>
            <a:r>
              <a:rPr lang="en-US" altLang="zh-CN" sz="3600" dirty="0" smtClean="0">
                <a:solidFill>
                  <a:srgbClr val="FF0000"/>
                </a:solidFill>
              </a:rPr>
              <a:t>The </a:t>
            </a:r>
            <a:r>
              <a:rPr lang="en-US" altLang="zh-CN" sz="3600" dirty="0">
                <a:solidFill>
                  <a:srgbClr val="FF0000"/>
                </a:solidFill>
              </a:rPr>
              <a:t>four years that followed taught me the importance of optimism.</a:t>
            </a:r>
          </a:p>
          <a:p>
            <a:pPr marL="0" indent="0">
              <a:lnSpc>
                <a:spcPct val="90000"/>
              </a:lnSpc>
              <a:buNone/>
            </a:pPr>
            <a:endParaRPr lang="en-US" altLang="zh-CN" sz="3600" dirty="0"/>
          </a:p>
          <a:p>
            <a:pPr marL="0" indent="0">
              <a:buNone/>
            </a:pPr>
            <a:endParaRPr lang="en-US" altLang="zh-CN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3992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620688"/>
            <a:ext cx="7846640" cy="648072"/>
          </a:xfrm>
        </p:spPr>
        <p:txBody>
          <a:bodyPr/>
          <a:lstStyle/>
          <a:p>
            <a:r>
              <a:rPr lang="zh-CN" altLang="en-US" dirty="0" smtClean="0"/>
              <a:t>问题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85786" y="1268760"/>
            <a:ext cx="7818662" cy="4798652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3600" dirty="0" smtClean="0">
                <a:solidFill>
                  <a:srgbClr val="FF0000"/>
                </a:solidFill>
              </a:rPr>
              <a:t> </a:t>
            </a:r>
            <a:r>
              <a:rPr lang="en-US" altLang="zh-CN" sz="3600" dirty="0">
                <a:solidFill>
                  <a:srgbClr val="FF0000"/>
                </a:solidFill>
              </a:rPr>
              <a:t>A  prosperity</a:t>
            </a:r>
            <a:r>
              <a:rPr lang="zh-CN" altLang="en-US" sz="3600" dirty="0">
                <a:solidFill>
                  <a:srgbClr val="00B050"/>
                </a:solidFill>
              </a:rPr>
              <a:t>（</a:t>
            </a:r>
            <a:r>
              <a:rPr lang="en-US" altLang="zh-CN" sz="3600" dirty="0">
                <a:solidFill>
                  <a:srgbClr val="009900"/>
                </a:solidFill>
              </a:rPr>
              <a:t>which</a:t>
            </a:r>
            <a:r>
              <a:rPr lang="en-US" altLang="zh-CN" sz="3600" dirty="0">
                <a:solidFill>
                  <a:srgbClr val="FF0000"/>
                </a:solidFill>
              </a:rPr>
              <a:t>  </a:t>
            </a:r>
            <a:r>
              <a:rPr lang="en-US" altLang="zh-CN" sz="3600" dirty="0">
                <a:solidFill>
                  <a:srgbClr val="0070C0"/>
                </a:solidFill>
              </a:rPr>
              <a:t>had  never  been seen</a:t>
            </a:r>
            <a:r>
              <a:rPr lang="en-US" altLang="zh-CN" sz="3600" dirty="0">
                <a:solidFill>
                  <a:srgbClr val="FF0000"/>
                </a:solidFill>
              </a:rPr>
              <a:t> </a:t>
            </a:r>
            <a:r>
              <a:rPr lang="en-US" altLang="zh-CN" sz="3600" dirty="0" smtClean="0">
                <a:solidFill>
                  <a:srgbClr val="002060"/>
                </a:solidFill>
              </a:rPr>
              <a:t>before</a:t>
            </a:r>
            <a:r>
              <a:rPr lang="zh-CN" altLang="en-US" sz="3600" dirty="0" smtClean="0">
                <a:solidFill>
                  <a:srgbClr val="00B050"/>
                </a:solidFill>
              </a:rPr>
              <a:t>）</a:t>
            </a:r>
            <a:r>
              <a:rPr lang="en-US" altLang="zh-CN" sz="3600" dirty="0" smtClean="0">
                <a:solidFill>
                  <a:srgbClr val="FF0000"/>
                </a:solidFill>
              </a:rPr>
              <a:t> </a:t>
            </a:r>
            <a:r>
              <a:rPr lang="en-US" altLang="zh-CN" sz="3600" dirty="0">
                <a:solidFill>
                  <a:srgbClr val="0070C0"/>
                </a:solidFill>
              </a:rPr>
              <a:t>appears</a:t>
            </a:r>
            <a:r>
              <a:rPr lang="en-US" altLang="zh-CN" sz="3600" dirty="0">
                <a:solidFill>
                  <a:srgbClr val="FF0000"/>
                </a:solidFill>
              </a:rPr>
              <a:t> in the countryside.</a:t>
            </a:r>
          </a:p>
          <a:p>
            <a:pPr marL="0" indent="0">
              <a:buNone/>
            </a:pPr>
            <a:r>
              <a:rPr lang="zh-CN" altLang="zh-CN" sz="3600" dirty="0" smtClean="0">
                <a:latin typeface="宋体" pitchFamily="2" charset="-122"/>
                <a:ea typeface="宋体" pitchFamily="2" charset="-122"/>
              </a:rPr>
              <a:t>①</a:t>
            </a:r>
            <a:r>
              <a:rPr lang="zh-CN" altLang="en-US" sz="3600" dirty="0">
                <a:latin typeface="宋体" pitchFamily="2" charset="-122"/>
                <a:ea typeface="宋体" pitchFamily="2" charset="-122"/>
              </a:rPr>
              <a:t>两个谓语动词之间无并列连词。（</a:t>
            </a:r>
            <a:r>
              <a:rPr lang="en-US" altLang="zh-CN" sz="3600" dirty="0">
                <a:latin typeface="宋体" pitchFamily="2" charset="-122"/>
                <a:ea typeface="宋体" pitchFamily="2" charset="-122"/>
              </a:rPr>
              <a:t>and, but, or</a:t>
            </a:r>
            <a:r>
              <a:rPr lang="zh-CN" altLang="en-US" sz="3600" dirty="0">
                <a:latin typeface="宋体" pitchFamily="2" charset="-122"/>
                <a:ea typeface="宋体" pitchFamily="2" charset="-122"/>
              </a:rPr>
              <a:t>）。</a:t>
            </a:r>
            <a:r>
              <a:rPr lang="zh-CN" altLang="en-US" sz="3600" dirty="0"/>
              <a:t>假设它们在</a:t>
            </a:r>
            <a:endParaRPr lang="en-US" altLang="zh-CN" sz="3600" dirty="0"/>
          </a:p>
          <a:p>
            <a:pPr marL="0" indent="0">
              <a:buNone/>
            </a:pPr>
            <a:r>
              <a:rPr lang="zh-CN" altLang="en-US" sz="3600" dirty="0"/>
              <a:t>一套主谓搭配之中，那就推出了矛盾。</a:t>
            </a:r>
            <a:endParaRPr lang="en-US" altLang="zh-CN" sz="3600" dirty="0"/>
          </a:p>
          <a:p>
            <a:pPr marL="0" indent="0">
              <a:buNone/>
            </a:pPr>
            <a:r>
              <a:rPr lang="en-US" altLang="zh-CN" sz="3600" dirty="0" smtClean="0">
                <a:latin typeface="宋体" pitchFamily="2" charset="-122"/>
                <a:ea typeface="宋体" pitchFamily="2" charset="-122"/>
              </a:rPr>
              <a:t>②</a:t>
            </a:r>
            <a:r>
              <a:rPr lang="zh-CN" altLang="en-US" sz="3600" dirty="0">
                <a:latin typeface="宋体" pitchFamily="2" charset="-122"/>
                <a:ea typeface="宋体" pitchFamily="2" charset="-122"/>
              </a:rPr>
              <a:t>两个谓语动词之间不存在一个能做</a:t>
            </a:r>
            <a:endParaRPr lang="en-US" altLang="zh-CN" sz="3600" dirty="0">
              <a:latin typeface="宋体" pitchFamily="2" charset="-122"/>
              <a:ea typeface="宋体" pitchFamily="2" charset="-122"/>
            </a:endParaRPr>
          </a:p>
          <a:p>
            <a:pPr marL="0" indent="0">
              <a:buNone/>
            </a:pPr>
            <a:r>
              <a:rPr lang="zh-CN" altLang="en-US" sz="3600" dirty="0">
                <a:latin typeface="宋体" pitchFamily="2" charset="-122"/>
                <a:ea typeface="宋体" pitchFamily="2" charset="-122"/>
              </a:rPr>
              <a:t>后一个谓语动词的主语的名词</a:t>
            </a:r>
            <a:r>
              <a:rPr lang="zh-CN" altLang="en-US" sz="3600" dirty="0" smtClean="0">
                <a:latin typeface="宋体" pitchFamily="2" charset="-122"/>
                <a:ea typeface="宋体" pitchFamily="2" charset="-122"/>
              </a:rPr>
              <a:t>。</a:t>
            </a:r>
            <a:endParaRPr lang="en-US" altLang="zh-CN" sz="3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5678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857232"/>
            <a:ext cx="7672414" cy="590568"/>
          </a:xfrm>
        </p:spPr>
        <p:txBody>
          <a:bodyPr/>
          <a:lstStyle/>
          <a:p>
            <a:r>
              <a:rPr lang="zh-CN" altLang="en-US" dirty="0" smtClean="0"/>
              <a:t>问题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85786" y="1571612"/>
            <a:ext cx="7772400" cy="4495800"/>
          </a:xfrm>
        </p:spPr>
        <p:txBody>
          <a:bodyPr/>
          <a:lstStyle/>
          <a:p>
            <a:pPr marL="0" indent="0">
              <a:buNone/>
            </a:pPr>
            <a:r>
              <a:rPr lang="zh-CN" altLang="zh-CN" sz="3600" dirty="0" smtClean="0">
                <a:solidFill>
                  <a:srgbClr val="002060"/>
                </a:solidFill>
                <a:latin typeface="宋体" pitchFamily="2" charset="-122"/>
                <a:ea typeface="宋体" pitchFamily="2" charset="-122"/>
              </a:rPr>
              <a:t>①</a:t>
            </a:r>
            <a:r>
              <a:rPr lang="zh-CN" altLang="en-US" sz="3600" dirty="0">
                <a:solidFill>
                  <a:srgbClr val="002060"/>
                </a:solidFill>
                <a:latin typeface="宋体" pitchFamily="2" charset="-122"/>
                <a:ea typeface="宋体" pitchFamily="2" charset="-122"/>
              </a:rPr>
              <a:t>两个谓语动词之间无并列连词。（</a:t>
            </a:r>
            <a:r>
              <a:rPr lang="en-US" altLang="zh-CN" sz="3600" dirty="0">
                <a:solidFill>
                  <a:srgbClr val="002060"/>
                </a:solidFill>
                <a:latin typeface="宋体" pitchFamily="2" charset="-122"/>
                <a:ea typeface="宋体" pitchFamily="2" charset="-122"/>
              </a:rPr>
              <a:t>and, but, or</a:t>
            </a:r>
            <a:r>
              <a:rPr lang="zh-CN" altLang="en-US" sz="3600" dirty="0">
                <a:solidFill>
                  <a:srgbClr val="002060"/>
                </a:solidFill>
                <a:latin typeface="宋体" pitchFamily="2" charset="-122"/>
                <a:ea typeface="宋体" pitchFamily="2" charset="-122"/>
              </a:rPr>
              <a:t>）。</a:t>
            </a:r>
            <a:r>
              <a:rPr lang="zh-CN" altLang="en-US" sz="3600" dirty="0">
                <a:solidFill>
                  <a:srgbClr val="002060"/>
                </a:solidFill>
              </a:rPr>
              <a:t>假设它们在</a:t>
            </a:r>
            <a:endParaRPr lang="en-US" altLang="zh-CN" sz="36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zh-CN" altLang="en-US" sz="3600" dirty="0">
                <a:solidFill>
                  <a:srgbClr val="002060"/>
                </a:solidFill>
              </a:rPr>
              <a:t>一套主谓搭配之中，那就推出了矛盾。</a:t>
            </a:r>
            <a:endParaRPr lang="en-US" altLang="zh-CN" sz="3600" dirty="0">
              <a:solidFill>
                <a:srgbClr val="002060"/>
              </a:solidFill>
              <a:latin typeface="宋体" pitchFamily="2" charset="-122"/>
              <a:ea typeface="宋体" pitchFamily="2" charset="-122"/>
            </a:endParaRPr>
          </a:p>
          <a:p>
            <a:pPr marL="0" indent="0">
              <a:buNone/>
            </a:pPr>
            <a:r>
              <a:rPr lang="en-US" altLang="zh-CN" sz="3600" dirty="0">
                <a:solidFill>
                  <a:srgbClr val="002060"/>
                </a:solidFill>
                <a:latin typeface="宋体" pitchFamily="2" charset="-122"/>
                <a:ea typeface="宋体" pitchFamily="2" charset="-122"/>
              </a:rPr>
              <a:t>②</a:t>
            </a:r>
            <a:r>
              <a:rPr lang="zh-CN" altLang="en-US" sz="3600" dirty="0">
                <a:solidFill>
                  <a:srgbClr val="002060"/>
                </a:solidFill>
                <a:latin typeface="宋体" pitchFamily="2" charset="-122"/>
                <a:ea typeface="宋体" pitchFamily="2" charset="-122"/>
              </a:rPr>
              <a:t>两个谓语动词之间不存在一个能做</a:t>
            </a:r>
            <a:endParaRPr lang="en-US" altLang="zh-CN" sz="3600" dirty="0">
              <a:solidFill>
                <a:srgbClr val="002060"/>
              </a:solidFill>
              <a:latin typeface="宋体" pitchFamily="2" charset="-122"/>
              <a:ea typeface="宋体" pitchFamily="2" charset="-122"/>
            </a:endParaRPr>
          </a:p>
          <a:p>
            <a:pPr marL="0" indent="0">
              <a:buNone/>
            </a:pPr>
            <a:r>
              <a:rPr lang="zh-CN" altLang="en-US" sz="3600" dirty="0">
                <a:solidFill>
                  <a:srgbClr val="002060"/>
                </a:solidFill>
                <a:latin typeface="宋体" pitchFamily="2" charset="-122"/>
                <a:ea typeface="宋体" pitchFamily="2" charset="-122"/>
              </a:rPr>
              <a:t>后一个谓语动词的主语的名词。</a:t>
            </a:r>
            <a:endParaRPr lang="en-US" altLang="zh-CN" sz="3600" dirty="0">
              <a:solidFill>
                <a:srgbClr val="002060"/>
              </a:solidFill>
              <a:latin typeface="宋体" pitchFamily="2" charset="-122"/>
              <a:ea typeface="宋体" pitchFamily="2" charset="-122"/>
            </a:endParaRPr>
          </a:p>
          <a:p>
            <a:pPr marL="0" indent="0">
              <a:buNone/>
            </a:pPr>
            <a:r>
              <a:rPr lang="zh-CN" altLang="en-US" sz="3600" i="1" dirty="0">
                <a:solidFill>
                  <a:srgbClr val="002060"/>
                </a:solidFill>
              </a:rPr>
              <a:t>结论：</a:t>
            </a:r>
            <a:r>
              <a:rPr lang="zh-CN" altLang="en-US" sz="3600" dirty="0">
                <a:solidFill>
                  <a:srgbClr val="002060"/>
                </a:solidFill>
              </a:rPr>
              <a:t>前一个谓语动词是从句谓语，</a:t>
            </a:r>
            <a:endParaRPr lang="en-US" altLang="zh-CN" sz="36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zh-CN" altLang="en-US" sz="3600" dirty="0">
                <a:solidFill>
                  <a:srgbClr val="002060"/>
                </a:solidFill>
              </a:rPr>
              <a:t>后一个谓语动词是主句谓语。</a:t>
            </a:r>
            <a:endParaRPr lang="en-US" altLang="zh-CN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5630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857232"/>
            <a:ext cx="7672414" cy="590568"/>
          </a:xfrm>
        </p:spPr>
        <p:txBody>
          <a:bodyPr/>
          <a:lstStyle/>
          <a:p>
            <a:r>
              <a:rPr lang="zh-CN" altLang="en-US" dirty="0" smtClean="0"/>
              <a:t>问题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85786" y="1571612"/>
            <a:ext cx="7772400" cy="449580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zh-CN" altLang="en-US" sz="3600" dirty="0"/>
              <a:t> </a:t>
            </a:r>
            <a:r>
              <a:rPr lang="zh-CN" altLang="en-US" sz="3600" dirty="0" smtClean="0"/>
              <a:t>       从</a:t>
            </a:r>
            <a:r>
              <a:rPr lang="zh-CN" altLang="en-US" sz="3600" dirty="0"/>
              <a:t>直观分析上看，后两种情形出</a:t>
            </a:r>
            <a:endParaRPr lang="en-US" altLang="zh-CN" sz="3600" dirty="0"/>
          </a:p>
          <a:p>
            <a:pPr marL="0" indent="0">
              <a:lnSpc>
                <a:spcPct val="90000"/>
              </a:lnSpc>
              <a:buNone/>
            </a:pPr>
            <a:r>
              <a:rPr lang="zh-CN" altLang="en-US" sz="3600" dirty="0"/>
              <a:t>现了困难。主句与从句的分界相对模</a:t>
            </a:r>
            <a:endParaRPr lang="en-US" altLang="zh-CN" sz="3600" dirty="0"/>
          </a:p>
          <a:p>
            <a:pPr marL="0" indent="0">
              <a:lnSpc>
                <a:spcPct val="90000"/>
              </a:lnSpc>
              <a:buNone/>
            </a:pPr>
            <a:r>
              <a:rPr lang="zh-CN" altLang="en-US" sz="3600" dirty="0"/>
              <a:t>糊。而且容易出现错误。</a:t>
            </a:r>
            <a:endParaRPr lang="en-US" altLang="zh-CN" sz="36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zh-CN" sz="3600" dirty="0" smtClean="0">
                <a:solidFill>
                  <a:srgbClr val="002060"/>
                </a:solidFill>
              </a:rPr>
              <a:t>What </a:t>
            </a:r>
            <a:r>
              <a:rPr lang="en-US" altLang="zh-CN" sz="3600" dirty="0">
                <a:solidFill>
                  <a:srgbClr val="002060"/>
                </a:solidFill>
              </a:rPr>
              <a:t>I need</a:t>
            </a:r>
            <a:r>
              <a:rPr lang="en-US" altLang="zh-CN" sz="3600" dirty="0">
                <a:solidFill>
                  <a:srgbClr val="FF0000"/>
                </a:solidFill>
              </a:rPr>
              <a:t> </a:t>
            </a:r>
            <a:r>
              <a:rPr lang="en-US" altLang="zh-CN" sz="3600" dirty="0">
                <a:solidFill>
                  <a:srgbClr val="009900"/>
                </a:solidFill>
              </a:rPr>
              <a:t>is</a:t>
            </a:r>
            <a:r>
              <a:rPr lang="en-US" altLang="zh-CN" sz="3600" dirty="0">
                <a:solidFill>
                  <a:srgbClr val="FF0000"/>
                </a:solidFill>
              </a:rPr>
              <a:t> a pencil.</a:t>
            </a:r>
          </a:p>
          <a:p>
            <a:pPr marL="0" indent="0">
              <a:buNone/>
            </a:pPr>
            <a:r>
              <a:rPr lang="en-US" altLang="zh-CN" sz="3600" dirty="0">
                <a:solidFill>
                  <a:srgbClr val="002060"/>
                </a:solidFill>
              </a:rPr>
              <a:t>What matters most in learning English</a:t>
            </a:r>
            <a:r>
              <a:rPr lang="en-US" altLang="zh-CN" sz="3600" dirty="0">
                <a:solidFill>
                  <a:srgbClr val="FF0000"/>
                </a:solidFill>
              </a:rPr>
              <a:t> </a:t>
            </a:r>
            <a:r>
              <a:rPr lang="en-US" altLang="zh-CN" sz="3600" dirty="0">
                <a:solidFill>
                  <a:srgbClr val="009900"/>
                </a:solidFill>
              </a:rPr>
              <a:t>is</a:t>
            </a:r>
            <a:r>
              <a:rPr lang="en-US" altLang="zh-CN" sz="3600" dirty="0">
                <a:solidFill>
                  <a:srgbClr val="FF0000"/>
                </a:solidFill>
              </a:rPr>
              <a:t> enough practice.</a:t>
            </a:r>
          </a:p>
          <a:p>
            <a:pPr marL="0" indent="0">
              <a:buNone/>
            </a:pPr>
            <a:r>
              <a:rPr lang="en-US" altLang="zh-CN" sz="3600" dirty="0">
                <a:solidFill>
                  <a:srgbClr val="002060"/>
                </a:solidFill>
              </a:rPr>
              <a:t>Whoever do you a favor</a:t>
            </a:r>
            <a:r>
              <a:rPr lang="en-US" altLang="zh-CN" sz="3600" dirty="0">
                <a:solidFill>
                  <a:srgbClr val="FF0000"/>
                </a:solidFill>
              </a:rPr>
              <a:t> </a:t>
            </a:r>
            <a:r>
              <a:rPr lang="en-US" altLang="zh-CN" sz="3600" dirty="0">
                <a:solidFill>
                  <a:srgbClr val="009900"/>
                </a:solidFill>
              </a:rPr>
              <a:t>is</a:t>
            </a:r>
            <a:r>
              <a:rPr lang="en-US" altLang="zh-CN" sz="3600" dirty="0">
                <a:solidFill>
                  <a:srgbClr val="FF0000"/>
                </a:solidFill>
              </a:rPr>
              <a:t> your friend.</a:t>
            </a:r>
          </a:p>
          <a:p>
            <a:pPr marL="0" indent="0">
              <a:lnSpc>
                <a:spcPct val="90000"/>
              </a:lnSpc>
              <a:buNone/>
            </a:pPr>
            <a:endParaRPr lang="en-US" altLang="zh-CN" sz="3600" dirty="0"/>
          </a:p>
          <a:p>
            <a:pPr marL="0" indent="0">
              <a:buNone/>
            </a:pPr>
            <a:endParaRPr lang="en-US" altLang="zh-CN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2452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857232"/>
            <a:ext cx="7672414" cy="590568"/>
          </a:xfrm>
        </p:spPr>
        <p:txBody>
          <a:bodyPr/>
          <a:lstStyle/>
          <a:p>
            <a:r>
              <a:rPr lang="zh-CN" altLang="en-US" dirty="0" smtClean="0"/>
              <a:t>问题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85786" y="1571612"/>
            <a:ext cx="7772400" cy="4495800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3600" dirty="0">
                <a:solidFill>
                  <a:srgbClr val="002060"/>
                </a:solidFill>
              </a:rPr>
              <a:t>What I need</a:t>
            </a:r>
            <a:r>
              <a:rPr lang="en-US" altLang="zh-CN" sz="3600" dirty="0">
                <a:solidFill>
                  <a:srgbClr val="FF0000"/>
                </a:solidFill>
              </a:rPr>
              <a:t> </a:t>
            </a:r>
            <a:r>
              <a:rPr lang="en-US" altLang="zh-CN" sz="3600" dirty="0">
                <a:solidFill>
                  <a:srgbClr val="009900"/>
                </a:solidFill>
              </a:rPr>
              <a:t>is</a:t>
            </a:r>
            <a:r>
              <a:rPr lang="en-US" altLang="zh-CN" sz="3600" dirty="0">
                <a:solidFill>
                  <a:srgbClr val="FF0000"/>
                </a:solidFill>
              </a:rPr>
              <a:t> a pencil.</a:t>
            </a:r>
          </a:p>
          <a:p>
            <a:pPr marL="0" indent="0">
              <a:buNone/>
            </a:pPr>
            <a:r>
              <a:rPr lang="en-US" altLang="zh-CN" sz="3600" dirty="0">
                <a:solidFill>
                  <a:srgbClr val="002060"/>
                </a:solidFill>
              </a:rPr>
              <a:t>What matters most in learning English</a:t>
            </a:r>
            <a:r>
              <a:rPr lang="en-US" altLang="zh-CN" sz="3600" dirty="0">
                <a:solidFill>
                  <a:srgbClr val="FF0000"/>
                </a:solidFill>
              </a:rPr>
              <a:t> </a:t>
            </a:r>
            <a:r>
              <a:rPr lang="en-US" altLang="zh-CN" sz="3600" dirty="0">
                <a:solidFill>
                  <a:srgbClr val="009900"/>
                </a:solidFill>
              </a:rPr>
              <a:t>is</a:t>
            </a:r>
            <a:r>
              <a:rPr lang="en-US" altLang="zh-CN" sz="3600" dirty="0">
                <a:solidFill>
                  <a:srgbClr val="FF0000"/>
                </a:solidFill>
              </a:rPr>
              <a:t> enough practice.</a:t>
            </a:r>
          </a:p>
          <a:p>
            <a:pPr marL="0" indent="0">
              <a:buNone/>
            </a:pPr>
            <a:r>
              <a:rPr lang="en-US" altLang="zh-CN" sz="3600" dirty="0">
                <a:solidFill>
                  <a:srgbClr val="002060"/>
                </a:solidFill>
              </a:rPr>
              <a:t>Whoever do you a favor</a:t>
            </a:r>
            <a:r>
              <a:rPr lang="en-US" altLang="zh-CN" sz="3600" dirty="0">
                <a:solidFill>
                  <a:srgbClr val="FF0000"/>
                </a:solidFill>
              </a:rPr>
              <a:t> </a:t>
            </a:r>
            <a:r>
              <a:rPr lang="en-US" altLang="zh-CN" sz="3600" dirty="0">
                <a:solidFill>
                  <a:srgbClr val="009900"/>
                </a:solidFill>
              </a:rPr>
              <a:t>is</a:t>
            </a:r>
            <a:r>
              <a:rPr lang="en-US" altLang="zh-CN" sz="3600" dirty="0">
                <a:solidFill>
                  <a:srgbClr val="FF0000"/>
                </a:solidFill>
              </a:rPr>
              <a:t> your friend.</a:t>
            </a:r>
          </a:p>
          <a:p>
            <a:pPr marL="0" indent="0">
              <a:buNone/>
            </a:pPr>
            <a:r>
              <a:rPr lang="zh-CN" altLang="zh-CN" sz="3600" dirty="0" smtClean="0">
                <a:latin typeface="宋体" pitchFamily="2" charset="-122"/>
                <a:ea typeface="宋体" pitchFamily="2" charset="-122"/>
              </a:rPr>
              <a:t>①</a:t>
            </a:r>
            <a:r>
              <a:rPr lang="zh-CN" altLang="en-US" sz="3600" dirty="0">
                <a:latin typeface="宋体" pitchFamily="2" charset="-122"/>
                <a:ea typeface="宋体" pitchFamily="2" charset="-122"/>
              </a:rPr>
              <a:t>两个谓语动词之间无并列连词。（</a:t>
            </a:r>
            <a:r>
              <a:rPr lang="en-US" altLang="zh-CN" sz="3600" dirty="0">
                <a:latin typeface="宋体" pitchFamily="2" charset="-122"/>
                <a:ea typeface="宋体" pitchFamily="2" charset="-122"/>
              </a:rPr>
              <a:t>and, but, or</a:t>
            </a:r>
            <a:r>
              <a:rPr lang="zh-CN" altLang="en-US" sz="3600" dirty="0">
                <a:latin typeface="宋体" pitchFamily="2" charset="-122"/>
                <a:ea typeface="宋体" pitchFamily="2" charset="-122"/>
              </a:rPr>
              <a:t>）。</a:t>
            </a:r>
            <a:r>
              <a:rPr lang="zh-CN" altLang="en-US" sz="3600" dirty="0"/>
              <a:t>假设它们在</a:t>
            </a:r>
            <a:endParaRPr lang="en-US" altLang="zh-CN" sz="3600" dirty="0"/>
          </a:p>
          <a:p>
            <a:pPr marL="0" indent="0">
              <a:buNone/>
            </a:pPr>
            <a:r>
              <a:rPr lang="zh-CN" altLang="en-US" sz="3600" dirty="0"/>
              <a:t>一套主谓搭配之中，那就推出了矛盾。</a:t>
            </a:r>
            <a:endParaRPr lang="en-US" altLang="zh-CN" sz="3600" dirty="0"/>
          </a:p>
          <a:p>
            <a:pPr marL="0" indent="0">
              <a:lnSpc>
                <a:spcPct val="90000"/>
              </a:lnSpc>
              <a:buNone/>
            </a:pPr>
            <a:endParaRPr lang="en-US" altLang="zh-CN" sz="3600" dirty="0"/>
          </a:p>
          <a:p>
            <a:pPr marL="0" indent="0">
              <a:buNone/>
            </a:pPr>
            <a:endParaRPr lang="en-US" altLang="zh-CN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4054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857232"/>
            <a:ext cx="7672414" cy="590568"/>
          </a:xfrm>
        </p:spPr>
        <p:txBody>
          <a:bodyPr/>
          <a:lstStyle/>
          <a:p>
            <a:r>
              <a:rPr lang="zh-CN" altLang="en-US" dirty="0" smtClean="0"/>
              <a:t>问题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85786" y="1571612"/>
            <a:ext cx="7772400" cy="4495800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3600" dirty="0">
                <a:solidFill>
                  <a:srgbClr val="002060"/>
                </a:solidFill>
              </a:rPr>
              <a:t>What I need</a:t>
            </a:r>
            <a:r>
              <a:rPr lang="en-US" altLang="zh-CN" sz="3600" dirty="0">
                <a:solidFill>
                  <a:srgbClr val="FF0000"/>
                </a:solidFill>
              </a:rPr>
              <a:t> </a:t>
            </a:r>
            <a:r>
              <a:rPr lang="en-US" altLang="zh-CN" sz="3600" dirty="0">
                <a:solidFill>
                  <a:srgbClr val="009900"/>
                </a:solidFill>
              </a:rPr>
              <a:t>is</a:t>
            </a:r>
            <a:r>
              <a:rPr lang="en-US" altLang="zh-CN" sz="3600" dirty="0">
                <a:solidFill>
                  <a:srgbClr val="FF0000"/>
                </a:solidFill>
              </a:rPr>
              <a:t> a pencil.</a:t>
            </a:r>
          </a:p>
          <a:p>
            <a:pPr marL="0" indent="0">
              <a:buNone/>
            </a:pPr>
            <a:r>
              <a:rPr lang="en-US" altLang="zh-CN" sz="3600" dirty="0">
                <a:solidFill>
                  <a:srgbClr val="002060"/>
                </a:solidFill>
              </a:rPr>
              <a:t>What matters most in learning English</a:t>
            </a:r>
            <a:r>
              <a:rPr lang="en-US" altLang="zh-CN" sz="3600" dirty="0">
                <a:solidFill>
                  <a:srgbClr val="FF0000"/>
                </a:solidFill>
              </a:rPr>
              <a:t> </a:t>
            </a:r>
            <a:r>
              <a:rPr lang="en-US" altLang="zh-CN" sz="3600" dirty="0">
                <a:solidFill>
                  <a:srgbClr val="009900"/>
                </a:solidFill>
              </a:rPr>
              <a:t>is</a:t>
            </a:r>
            <a:r>
              <a:rPr lang="en-US" altLang="zh-CN" sz="3600" dirty="0">
                <a:solidFill>
                  <a:srgbClr val="FF0000"/>
                </a:solidFill>
              </a:rPr>
              <a:t> enough practice.</a:t>
            </a:r>
          </a:p>
          <a:p>
            <a:pPr marL="0" indent="0">
              <a:buNone/>
            </a:pPr>
            <a:r>
              <a:rPr lang="en-US" altLang="zh-CN" sz="3600" dirty="0">
                <a:solidFill>
                  <a:srgbClr val="002060"/>
                </a:solidFill>
              </a:rPr>
              <a:t>Whoever do you a favor</a:t>
            </a:r>
            <a:r>
              <a:rPr lang="en-US" altLang="zh-CN" sz="3600" dirty="0">
                <a:solidFill>
                  <a:srgbClr val="FF0000"/>
                </a:solidFill>
              </a:rPr>
              <a:t> </a:t>
            </a:r>
            <a:r>
              <a:rPr lang="en-US" altLang="zh-CN" sz="3600" dirty="0">
                <a:solidFill>
                  <a:srgbClr val="009900"/>
                </a:solidFill>
              </a:rPr>
              <a:t>is</a:t>
            </a:r>
            <a:r>
              <a:rPr lang="en-US" altLang="zh-CN" sz="3600" dirty="0">
                <a:solidFill>
                  <a:srgbClr val="FF0000"/>
                </a:solidFill>
              </a:rPr>
              <a:t> your friend.</a:t>
            </a:r>
          </a:p>
          <a:p>
            <a:pPr marL="0" indent="0">
              <a:buNone/>
            </a:pPr>
            <a:r>
              <a:rPr lang="en-US" altLang="zh-CN" sz="3600" dirty="0" smtClean="0">
                <a:latin typeface="宋体" pitchFamily="2" charset="-122"/>
                <a:ea typeface="宋体" pitchFamily="2" charset="-122"/>
              </a:rPr>
              <a:t>②</a:t>
            </a:r>
            <a:r>
              <a:rPr lang="zh-CN" altLang="en-US" sz="3600" dirty="0">
                <a:latin typeface="宋体" pitchFamily="2" charset="-122"/>
                <a:ea typeface="宋体" pitchFamily="2" charset="-122"/>
              </a:rPr>
              <a:t>两个谓语动词之间不存在一个能做</a:t>
            </a:r>
            <a:endParaRPr lang="en-US" altLang="zh-CN" sz="3600" dirty="0">
              <a:latin typeface="宋体" pitchFamily="2" charset="-122"/>
              <a:ea typeface="宋体" pitchFamily="2" charset="-122"/>
            </a:endParaRPr>
          </a:p>
          <a:p>
            <a:pPr marL="0" indent="0">
              <a:buNone/>
            </a:pPr>
            <a:r>
              <a:rPr lang="zh-CN" altLang="en-US" sz="3600" dirty="0">
                <a:latin typeface="宋体" pitchFamily="2" charset="-122"/>
                <a:ea typeface="宋体" pitchFamily="2" charset="-122"/>
              </a:rPr>
              <a:t>后一个谓语动词的主语的名词。</a:t>
            </a:r>
            <a:endParaRPr lang="en-US" altLang="zh-CN" sz="3600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en-US" altLang="zh-CN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8062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857232"/>
            <a:ext cx="7672414" cy="590568"/>
          </a:xfrm>
        </p:spPr>
        <p:txBody>
          <a:bodyPr/>
          <a:lstStyle/>
          <a:p>
            <a:r>
              <a:rPr lang="zh-CN" altLang="en-US" dirty="0" smtClean="0"/>
              <a:t>问题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85786" y="1571612"/>
            <a:ext cx="7772400" cy="4495800"/>
          </a:xfrm>
        </p:spPr>
        <p:txBody>
          <a:bodyPr/>
          <a:lstStyle/>
          <a:p>
            <a:pPr marL="0" indent="0">
              <a:buNone/>
            </a:pPr>
            <a:r>
              <a:rPr lang="zh-CN" altLang="zh-CN" sz="3600" dirty="0">
                <a:solidFill>
                  <a:srgbClr val="002060"/>
                </a:solidFill>
                <a:latin typeface="宋体" pitchFamily="2" charset="-122"/>
                <a:ea typeface="宋体" pitchFamily="2" charset="-122"/>
              </a:rPr>
              <a:t>①</a:t>
            </a:r>
            <a:r>
              <a:rPr lang="zh-CN" altLang="en-US" sz="3600" dirty="0">
                <a:solidFill>
                  <a:srgbClr val="002060"/>
                </a:solidFill>
                <a:latin typeface="宋体" pitchFamily="2" charset="-122"/>
                <a:ea typeface="宋体" pitchFamily="2" charset="-122"/>
              </a:rPr>
              <a:t>两个谓语动词之间无并列连词。（</a:t>
            </a:r>
            <a:r>
              <a:rPr lang="en-US" altLang="zh-CN" sz="3600" dirty="0">
                <a:solidFill>
                  <a:srgbClr val="002060"/>
                </a:solidFill>
                <a:latin typeface="宋体" pitchFamily="2" charset="-122"/>
                <a:ea typeface="宋体" pitchFamily="2" charset="-122"/>
              </a:rPr>
              <a:t>and, but, or</a:t>
            </a:r>
            <a:r>
              <a:rPr lang="zh-CN" altLang="en-US" sz="3600" dirty="0">
                <a:solidFill>
                  <a:srgbClr val="002060"/>
                </a:solidFill>
                <a:latin typeface="宋体" pitchFamily="2" charset="-122"/>
                <a:ea typeface="宋体" pitchFamily="2" charset="-122"/>
              </a:rPr>
              <a:t>）。</a:t>
            </a:r>
            <a:r>
              <a:rPr lang="zh-CN" altLang="en-US" sz="3600" dirty="0">
                <a:solidFill>
                  <a:srgbClr val="002060"/>
                </a:solidFill>
              </a:rPr>
              <a:t>假设它们在</a:t>
            </a:r>
            <a:endParaRPr lang="en-US" altLang="zh-CN" sz="36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zh-CN" altLang="en-US" sz="3600" dirty="0">
                <a:solidFill>
                  <a:srgbClr val="002060"/>
                </a:solidFill>
              </a:rPr>
              <a:t>一套主谓搭配之中，那就推出了矛盾。</a:t>
            </a:r>
            <a:endParaRPr lang="en-US" altLang="zh-CN" sz="3600" dirty="0">
              <a:solidFill>
                <a:srgbClr val="002060"/>
              </a:solidFill>
              <a:latin typeface="宋体" pitchFamily="2" charset="-122"/>
              <a:ea typeface="宋体" pitchFamily="2" charset="-122"/>
            </a:endParaRPr>
          </a:p>
          <a:p>
            <a:pPr marL="0" indent="0">
              <a:buNone/>
            </a:pPr>
            <a:r>
              <a:rPr lang="en-US" altLang="zh-CN" sz="3600" dirty="0">
                <a:solidFill>
                  <a:srgbClr val="002060"/>
                </a:solidFill>
                <a:latin typeface="宋体" pitchFamily="2" charset="-122"/>
                <a:ea typeface="宋体" pitchFamily="2" charset="-122"/>
              </a:rPr>
              <a:t>②</a:t>
            </a:r>
            <a:r>
              <a:rPr lang="zh-CN" altLang="en-US" sz="3600" dirty="0">
                <a:solidFill>
                  <a:srgbClr val="002060"/>
                </a:solidFill>
                <a:latin typeface="宋体" pitchFamily="2" charset="-122"/>
                <a:ea typeface="宋体" pitchFamily="2" charset="-122"/>
              </a:rPr>
              <a:t>两个谓语动词之间不存在一个能做</a:t>
            </a:r>
            <a:endParaRPr lang="en-US" altLang="zh-CN" sz="3600" dirty="0">
              <a:solidFill>
                <a:srgbClr val="002060"/>
              </a:solidFill>
              <a:latin typeface="宋体" pitchFamily="2" charset="-122"/>
              <a:ea typeface="宋体" pitchFamily="2" charset="-122"/>
            </a:endParaRPr>
          </a:p>
          <a:p>
            <a:pPr marL="0" indent="0">
              <a:buNone/>
            </a:pPr>
            <a:r>
              <a:rPr lang="zh-CN" altLang="en-US" sz="3600" dirty="0">
                <a:solidFill>
                  <a:srgbClr val="002060"/>
                </a:solidFill>
                <a:latin typeface="宋体" pitchFamily="2" charset="-122"/>
                <a:ea typeface="宋体" pitchFamily="2" charset="-122"/>
              </a:rPr>
              <a:t>后一个谓语动词的主语的名词。</a:t>
            </a:r>
            <a:endParaRPr lang="en-US" altLang="zh-CN" sz="3600" dirty="0">
              <a:solidFill>
                <a:srgbClr val="002060"/>
              </a:solidFill>
              <a:latin typeface="宋体" pitchFamily="2" charset="-122"/>
              <a:ea typeface="宋体" pitchFamily="2" charset="-122"/>
            </a:endParaRPr>
          </a:p>
          <a:p>
            <a:pPr marL="0" indent="0">
              <a:buNone/>
            </a:pPr>
            <a:r>
              <a:rPr lang="zh-CN" altLang="en-US" sz="3600" i="1" dirty="0" smtClean="0">
                <a:solidFill>
                  <a:srgbClr val="002060"/>
                </a:solidFill>
              </a:rPr>
              <a:t>     结论</a:t>
            </a:r>
            <a:r>
              <a:rPr lang="zh-CN" altLang="en-US" sz="3600" i="1" dirty="0">
                <a:solidFill>
                  <a:srgbClr val="002060"/>
                </a:solidFill>
              </a:rPr>
              <a:t>：</a:t>
            </a:r>
            <a:r>
              <a:rPr lang="zh-CN" altLang="en-US" sz="3600" dirty="0">
                <a:solidFill>
                  <a:srgbClr val="002060"/>
                </a:solidFill>
              </a:rPr>
              <a:t>前一个谓语动词是从句谓语，</a:t>
            </a:r>
            <a:endParaRPr lang="en-US" altLang="zh-CN" sz="36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zh-CN" altLang="en-US" sz="3600" dirty="0">
                <a:solidFill>
                  <a:srgbClr val="002060"/>
                </a:solidFill>
              </a:rPr>
              <a:t>后一个谓语动词是主句谓语。</a:t>
            </a:r>
            <a:endParaRPr lang="en-US" altLang="zh-CN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8750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928670"/>
            <a:ext cx="7743852" cy="519130"/>
          </a:xfrm>
        </p:spPr>
        <p:txBody>
          <a:bodyPr/>
          <a:lstStyle/>
          <a:p>
            <a:r>
              <a:rPr lang="zh-CN" altLang="en-US" dirty="0" smtClean="0"/>
              <a:t>更复杂的问题问题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sz="3600" dirty="0" smtClean="0">
                <a:solidFill>
                  <a:srgbClr val="FF0000"/>
                </a:solidFill>
              </a:rPr>
              <a:t>             In </a:t>
            </a:r>
            <a:r>
              <a:rPr lang="en-US" altLang="zh-CN" sz="3600" dirty="0">
                <a:solidFill>
                  <a:srgbClr val="FF0000"/>
                </a:solidFill>
              </a:rPr>
              <a:t>addition</a:t>
            </a:r>
            <a:r>
              <a:rPr lang="en-US" altLang="zh-CN" sz="3600" dirty="0" smtClean="0">
                <a:solidFill>
                  <a:srgbClr val="FF0000"/>
                </a:solidFill>
              </a:rPr>
              <a:t>,  </a:t>
            </a:r>
            <a:r>
              <a:rPr lang="en-US" altLang="zh-CN" sz="3600" dirty="0">
                <a:solidFill>
                  <a:srgbClr val="FF0000"/>
                </a:solidFill>
              </a:rPr>
              <a:t>the use of oxen in ceremonies and the thanks people owe to </a:t>
            </a:r>
            <a:r>
              <a:rPr lang="en-US" altLang="zh-CN" sz="3600" dirty="0" smtClean="0">
                <a:solidFill>
                  <a:srgbClr val="FF0000"/>
                </a:solidFill>
              </a:rPr>
              <a:t>   oxen    </a:t>
            </a:r>
            <a:r>
              <a:rPr lang="en-US" altLang="zh-CN" sz="3600" dirty="0">
                <a:solidFill>
                  <a:srgbClr val="FF0000"/>
                </a:solidFill>
              </a:rPr>
              <a:t>help </a:t>
            </a:r>
            <a:r>
              <a:rPr lang="en-US" altLang="zh-CN" sz="3600" dirty="0" smtClean="0">
                <a:solidFill>
                  <a:srgbClr val="FF0000"/>
                </a:solidFill>
              </a:rPr>
              <a:t>  to    develop   </a:t>
            </a:r>
            <a:r>
              <a:rPr lang="en-US" altLang="zh-CN" sz="3600" dirty="0">
                <a:solidFill>
                  <a:srgbClr val="FF0000"/>
                </a:solidFill>
              </a:rPr>
              <a:t>various traditional customs, which becomes an </a:t>
            </a:r>
            <a:r>
              <a:rPr lang="en-US" altLang="zh-CN" sz="3600" dirty="0" smtClean="0">
                <a:solidFill>
                  <a:srgbClr val="FF0000"/>
                </a:solidFill>
              </a:rPr>
              <a:t>important  part  of  the  </a:t>
            </a:r>
            <a:r>
              <a:rPr lang="en-US" altLang="zh-CN" sz="3600" dirty="0">
                <a:solidFill>
                  <a:srgbClr val="FF0000"/>
                </a:solidFill>
              </a:rPr>
              <a:t>folk </a:t>
            </a:r>
            <a:r>
              <a:rPr lang="en-US" altLang="zh-CN" sz="3600" dirty="0" smtClean="0">
                <a:solidFill>
                  <a:srgbClr val="FF0000"/>
                </a:solidFill>
              </a:rPr>
              <a:t> culture of  the  Chinese  </a:t>
            </a:r>
            <a:r>
              <a:rPr lang="en-US" altLang="zh-CN" sz="3600" dirty="0">
                <a:solidFill>
                  <a:srgbClr val="FF0000"/>
                </a:solidFill>
              </a:rPr>
              <a:t>nation.</a:t>
            </a:r>
          </a:p>
          <a:p>
            <a:pPr marL="0" indent="0">
              <a:buNone/>
            </a:pPr>
            <a:endParaRPr lang="en-US" altLang="zh-CN" sz="2800" dirty="0" smtClean="0"/>
          </a:p>
          <a:p>
            <a:pPr>
              <a:buNone/>
            </a:pPr>
            <a:endParaRPr lang="zh-CN" altLang="en-US" sz="2800" dirty="0" smtClean="0"/>
          </a:p>
          <a:p>
            <a:endParaRPr lang="zh-CN" alt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1472" y="785794"/>
            <a:ext cx="7600976" cy="662006"/>
          </a:xfrm>
        </p:spPr>
        <p:txBody>
          <a:bodyPr/>
          <a:lstStyle/>
          <a:p>
            <a:r>
              <a:rPr lang="zh-CN" altLang="en-US" dirty="0"/>
              <a:t>更复杂的问题问题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sz="3600" dirty="0" smtClean="0">
                <a:solidFill>
                  <a:srgbClr val="FF0000"/>
                </a:solidFill>
              </a:rPr>
              <a:t>             In </a:t>
            </a:r>
            <a:r>
              <a:rPr lang="en-US" altLang="zh-CN" sz="3600" dirty="0">
                <a:solidFill>
                  <a:srgbClr val="FF0000"/>
                </a:solidFill>
              </a:rPr>
              <a:t>addition,  </a:t>
            </a:r>
            <a:r>
              <a:rPr lang="en-US" altLang="zh-CN" sz="3600" dirty="0">
                <a:solidFill>
                  <a:srgbClr val="002060"/>
                </a:solidFill>
              </a:rPr>
              <a:t>the use </a:t>
            </a:r>
            <a:r>
              <a:rPr lang="en-US" altLang="zh-CN" sz="3600" dirty="0">
                <a:solidFill>
                  <a:srgbClr val="FF0000"/>
                </a:solidFill>
              </a:rPr>
              <a:t>of oxen in ceremonies </a:t>
            </a:r>
            <a:r>
              <a:rPr lang="en-US" altLang="zh-CN" sz="3600" dirty="0">
                <a:solidFill>
                  <a:srgbClr val="002060"/>
                </a:solidFill>
              </a:rPr>
              <a:t>and the thanks </a:t>
            </a:r>
            <a:r>
              <a:rPr lang="en-US" altLang="zh-CN" sz="3600" dirty="0">
                <a:solidFill>
                  <a:srgbClr val="FF0000"/>
                </a:solidFill>
              </a:rPr>
              <a:t>people </a:t>
            </a:r>
            <a:r>
              <a:rPr lang="en-US" altLang="zh-CN" sz="3600" u="sng" dirty="0">
                <a:solidFill>
                  <a:srgbClr val="00B050"/>
                </a:solidFill>
              </a:rPr>
              <a:t>owe</a:t>
            </a:r>
            <a:r>
              <a:rPr lang="en-US" altLang="zh-CN" sz="3600" dirty="0">
                <a:solidFill>
                  <a:srgbClr val="FF0000"/>
                </a:solidFill>
              </a:rPr>
              <a:t> to    oxen    </a:t>
            </a:r>
            <a:r>
              <a:rPr lang="en-US" altLang="zh-CN" sz="3600" u="sng" dirty="0">
                <a:solidFill>
                  <a:srgbClr val="00B050"/>
                </a:solidFill>
              </a:rPr>
              <a:t>help</a:t>
            </a:r>
            <a:r>
              <a:rPr lang="en-US" altLang="zh-CN" sz="3600" dirty="0">
                <a:solidFill>
                  <a:srgbClr val="00B050"/>
                </a:solidFill>
              </a:rPr>
              <a:t> </a:t>
            </a:r>
            <a:r>
              <a:rPr lang="en-US" altLang="zh-CN" sz="3600" dirty="0">
                <a:solidFill>
                  <a:srgbClr val="FF0000"/>
                </a:solidFill>
              </a:rPr>
              <a:t>  to    develop   various traditional customs, which becomes an important  part  of  the  folk  culture of  the  Chinese  nation</a:t>
            </a:r>
            <a:r>
              <a:rPr lang="en-US" altLang="zh-CN" sz="3600" dirty="0" smtClean="0">
                <a:solidFill>
                  <a:srgbClr val="FF0000"/>
                </a:solidFill>
              </a:rPr>
              <a:t>.</a:t>
            </a:r>
          </a:p>
          <a:p>
            <a:pPr marL="0" indent="0">
              <a:buNone/>
            </a:pPr>
            <a:r>
              <a:rPr lang="en-US" altLang="zh-CN" sz="4000" dirty="0">
                <a:solidFill>
                  <a:srgbClr val="00B050"/>
                </a:solidFill>
              </a:rPr>
              <a:t>o</a:t>
            </a:r>
            <a:r>
              <a:rPr lang="en-US" altLang="zh-CN" sz="4000" dirty="0" smtClean="0">
                <a:solidFill>
                  <a:srgbClr val="00B050"/>
                </a:solidFill>
              </a:rPr>
              <a:t>we   A   to    B</a:t>
            </a:r>
            <a:endParaRPr lang="zh-CN" altLang="en-US" sz="40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1472" y="785794"/>
            <a:ext cx="7600976" cy="662006"/>
          </a:xfrm>
        </p:spPr>
        <p:txBody>
          <a:bodyPr/>
          <a:lstStyle/>
          <a:p>
            <a:r>
              <a:rPr lang="zh-CN" altLang="en-US" dirty="0" smtClean="0"/>
              <a:t>问题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sz="3600" dirty="0" smtClean="0">
                <a:solidFill>
                  <a:srgbClr val="FF0000"/>
                </a:solidFill>
              </a:rPr>
              <a:t>             In </a:t>
            </a:r>
            <a:r>
              <a:rPr lang="en-US" altLang="zh-CN" sz="3600" dirty="0">
                <a:solidFill>
                  <a:srgbClr val="FF0000"/>
                </a:solidFill>
              </a:rPr>
              <a:t>addition,  </a:t>
            </a:r>
            <a:r>
              <a:rPr lang="en-US" altLang="zh-CN" sz="3600" dirty="0" smtClean="0">
                <a:solidFill>
                  <a:srgbClr val="002060"/>
                </a:solidFill>
              </a:rPr>
              <a:t>the  </a:t>
            </a:r>
            <a:r>
              <a:rPr lang="en-US" altLang="zh-CN" sz="3600" dirty="0">
                <a:solidFill>
                  <a:srgbClr val="002060"/>
                </a:solidFill>
              </a:rPr>
              <a:t>use </a:t>
            </a:r>
            <a:r>
              <a:rPr lang="en-US" altLang="zh-CN" sz="3600" dirty="0" smtClean="0">
                <a:solidFill>
                  <a:srgbClr val="002060"/>
                </a:solidFill>
              </a:rPr>
              <a:t> and  the </a:t>
            </a:r>
            <a:r>
              <a:rPr lang="en-US" altLang="zh-CN" sz="3600" dirty="0">
                <a:solidFill>
                  <a:srgbClr val="002060"/>
                </a:solidFill>
              </a:rPr>
              <a:t>thanks </a:t>
            </a:r>
            <a:r>
              <a:rPr lang="en-US" altLang="zh-CN" sz="3600" dirty="0" smtClean="0">
                <a:solidFill>
                  <a:srgbClr val="002060"/>
                </a:solidFill>
              </a:rPr>
              <a:t>  </a:t>
            </a:r>
            <a:r>
              <a:rPr lang="en-US" altLang="zh-CN" sz="3600" dirty="0" smtClean="0">
                <a:solidFill>
                  <a:srgbClr val="FF0000"/>
                </a:solidFill>
              </a:rPr>
              <a:t>people  </a:t>
            </a:r>
            <a:r>
              <a:rPr lang="en-US" altLang="zh-CN" sz="3600" u="sng" dirty="0" smtClean="0">
                <a:solidFill>
                  <a:srgbClr val="00B050"/>
                </a:solidFill>
              </a:rPr>
              <a:t>owe</a:t>
            </a:r>
            <a:r>
              <a:rPr lang="en-US" altLang="zh-CN" sz="3600" dirty="0" smtClean="0">
                <a:solidFill>
                  <a:srgbClr val="00B050"/>
                </a:solidFill>
              </a:rPr>
              <a:t>  </a:t>
            </a:r>
            <a:r>
              <a:rPr lang="en-US" altLang="zh-CN" sz="3600" dirty="0" smtClean="0">
                <a:solidFill>
                  <a:srgbClr val="FF0000"/>
                </a:solidFill>
              </a:rPr>
              <a:t> </a:t>
            </a:r>
            <a:r>
              <a:rPr lang="en-US" altLang="zh-CN" sz="3600" dirty="0">
                <a:solidFill>
                  <a:srgbClr val="FF0000"/>
                </a:solidFill>
              </a:rPr>
              <a:t>to    oxen    </a:t>
            </a:r>
            <a:r>
              <a:rPr lang="en-US" altLang="zh-CN" sz="3600" u="sng" dirty="0">
                <a:solidFill>
                  <a:srgbClr val="00B050"/>
                </a:solidFill>
              </a:rPr>
              <a:t>help</a:t>
            </a:r>
            <a:r>
              <a:rPr lang="en-US" altLang="zh-CN" sz="3600" dirty="0">
                <a:solidFill>
                  <a:srgbClr val="00B050"/>
                </a:solidFill>
              </a:rPr>
              <a:t> </a:t>
            </a:r>
            <a:r>
              <a:rPr lang="en-US" altLang="zh-CN" sz="3600" dirty="0">
                <a:solidFill>
                  <a:srgbClr val="FF0000"/>
                </a:solidFill>
              </a:rPr>
              <a:t>  to    develop   </a:t>
            </a:r>
            <a:r>
              <a:rPr lang="en-US" altLang="zh-CN" sz="3600" dirty="0" smtClean="0">
                <a:solidFill>
                  <a:srgbClr val="FF0000"/>
                </a:solidFill>
              </a:rPr>
              <a:t>customs</a:t>
            </a:r>
            <a:r>
              <a:rPr lang="en-US" altLang="zh-CN" sz="3600" dirty="0">
                <a:solidFill>
                  <a:srgbClr val="7030A0"/>
                </a:solidFill>
              </a:rPr>
              <a:t>, which becomes an </a:t>
            </a:r>
            <a:r>
              <a:rPr lang="en-US" altLang="zh-CN" sz="3600" dirty="0" smtClean="0">
                <a:solidFill>
                  <a:srgbClr val="7030A0"/>
                </a:solidFill>
              </a:rPr>
              <a:t>  part.</a:t>
            </a:r>
          </a:p>
          <a:p>
            <a:pPr marL="0" indent="0">
              <a:buNone/>
            </a:pPr>
            <a:r>
              <a:rPr lang="zh-CN" altLang="en-US" sz="3600" dirty="0" smtClean="0">
                <a:solidFill>
                  <a:srgbClr val="7030A0"/>
                </a:solidFill>
              </a:rPr>
              <a:t>      去掉由介宾短语充当的后置定语、</a:t>
            </a:r>
            <a:endParaRPr lang="en-US" altLang="zh-CN" sz="3600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zh-CN" altLang="en-US" sz="3600" dirty="0" smtClean="0">
                <a:solidFill>
                  <a:srgbClr val="7030A0"/>
                </a:solidFill>
              </a:rPr>
              <a:t>去掉由形容词充当的前置定语</a:t>
            </a:r>
            <a:r>
              <a:rPr lang="zh-CN" altLang="en-US" sz="3600" dirty="0">
                <a:solidFill>
                  <a:srgbClr val="7030A0"/>
                </a:solidFill>
              </a:rPr>
              <a:t>等</a:t>
            </a:r>
            <a:r>
              <a:rPr lang="zh-CN" altLang="en-US" sz="3600" dirty="0" smtClean="0">
                <a:solidFill>
                  <a:srgbClr val="7030A0"/>
                </a:solidFill>
              </a:rPr>
              <a:t>情况</a:t>
            </a:r>
            <a:endParaRPr lang="en-US" altLang="zh-CN" sz="3600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zh-CN" altLang="en-US" sz="3600" dirty="0" smtClean="0">
                <a:solidFill>
                  <a:srgbClr val="7030A0"/>
                </a:solidFill>
              </a:rPr>
              <a:t>仅考虑句子主干明确的情况。</a:t>
            </a:r>
            <a:endParaRPr lang="en-US" altLang="zh-CN" sz="3600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en-US" altLang="zh-CN" sz="3600" dirty="0" smtClean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9817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6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04664"/>
            <a:ext cx="7630616" cy="864096"/>
          </a:xfrm>
        </p:spPr>
        <p:txBody>
          <a:bodyPr/>
          <a:lstStyle/>
          <a:p>
            <a:r>
              <a:rPr lang="zh-CN" altLang="en-US" dirty="0" smtClean="0"/>
              <a:t>背景</a:t>
            </a:r>
            <a:endParaRPr lang="zh-CN" altLang="en-US" dirty="0"/>
          </a:p>
        </p:txBody>
      </p:sp>
      <p:sp>
        <p:nvSpPr>
          <p:cNvPr id="1196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96752"/>
            <a:ext cx="7774632" cy="4899248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zh-CN" altLang="en-US" b="0" dirty="0" smtClean="0">
                <a:latin typeface="宋体" pitchFamily="2" charset="-122"/>
                <a:ea typeface="宋体" pitchFamily="2" charset="-122"/>
              </a:rPr>
              <a:t>     </a:t>
            </a:r>
            <a:r>
              <a:rPr lang="zh-CN" altLang="en-US" sz="3600" dirty="0" smtClean="0">
                <a:latin typeface="宋体" pitchFamily="2" charset="-122"/>
                <a:ea typeface="宋体" pitchFamily="2" charset="-122"/>
              </a:rPr>
              <a:t>英语行文中出现的单个从句与主句之间的关系大致可以归纳为如下</a:t>
            </a:r>
            <a:r>
              <a:rPr lang="en-US" altLang="zh-CN" sz="3600" dirty="0" smtClean="0">
                <a:latin typeface="宋体" pitchFamily="2" charset="-122"/>
                <a:ea typeface="宋体" pitchFamily="2" charset="-122"/>
              </a:rPr>
              <a:t>4</a:t>
            </a:r>
            <a:r>
              <a:rPr lang="zh-CN" altLang="en-US" sz="3600" dirty="0" smtClean="0">
                <a:latin typeface="宋体" pitchFamily="2" charset="-122"/>
                <a:ea typeface="宋体" pitchFamily="2" charset="-122"/>
              </a:rPr>
              <a:t>种</a:t>
            </a:r>
            <a:endParaRPr lang="en-US" altLang="zh-CN" sz="3600" dirty="0" smtClean="0">
              <a:latin typeface="宋体" pitchFamily="2" charset="-122"/>
              <a:ea typeface="宋体" pitchFamily="2" charset="-122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zh-CN" altLang="en-US" sz="3600" dirty="0" smtClean="0">
                <a:latin typeface="宋体" pitchFamily="2" charset="-122"/>
                <a:ea typeface="宋体" pitchFamily="2" charset="-122"/>
              </a:rPr>
              <a:t>形式：</a:t>
            </a:r>
            <a:endParaRPr lang="en-US" altLang="zh-CN" sz="3600" dirty="0" smtClean="0">
              <a:latin typeface="宋体" pitchFamily="2" charset="-122"/>
              <a:ea typeface="宋体" pitchFamily="2" charset="-122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altLang="zh-CN" sz="3600" i="1" u="sng" dirty="0" smtClean="0">
                <a:latin typeface="宋体" pitchFamily="2" charset="-122"/>
                <a:ea typeface="宋体" pitchFamily="2" charset="-122"/>
              </a:rPr>
              <a:t>A.B.C </a:t>
            </a:r>
            <a:r>
              <a:rPr lang="zh-CN" altLang="en-US" sz="3600" dirty="0" smtClean="0">
                <a:latin typeface="宋体" pitchFamily="2" charset="-122"/>
                <a:ea typeface="宋体" pitchFamily="2" charset="-122"/>
              </a:rPr>
              <a:t>代表主句；</a:t>
            </a:r>
            <a:r>
              <a:rPr lang="en-US" altLang="zh-CN" sz="3600" i="1" dirty="0">
                <a:latin typeface="宋体" pitchFamily="2" charset="-122"/>
                <a:ea typeface="宋体" pitchFamily="2" charset="-122"/>
              </a:rPr>
              <a:t>(</a:t>
            </a:r>
            <a:r>
              <a:rPr lang="en-US" altLang="zh-CN" sz="3600" i="1" dirty="0" err="1">
                <a:latin typeface="宋体" pitchFamily="2" charset="-122"/>
                <a:ea typeface="宋体" pitchFamily="2" charset="-122"/>
              </a:rPr>
              <a:t>x.y.z</a:t>
            </a:r>
            <a:r>
              <a:rPr lang="en-US" altLang="zh-CN" sz="3600" i="1" dirty="0" smtClean="0">
                <a:latin typeface="宋体" pitchFamily="2" charset="-122"/>
                <a:ea typeface="宋体" pitchFamily="2" charset="-122"/>
              </a:rPr>
              <a:t>)</a:t>
            </a:r>
            <a:r>
              <a:rPr lang="zh-CN" altLang="en-US" sz="3600" dirty="0" smtClean="0">
                <a:latin typeface="宋体" pitchFamily="2" charset="-122"/>
                <a:ea typeface="宋体" pitchFamily="2" charset="-122"/>
              </a:rPr>
              <a:t>代表从句</a:t>
            </a:r>
            <a:endParaRPr lang="en-US" altLang="zh-CN" sz="3600" dirty="0" smtClean="0">
              <a:latin typeface="宋体" pitchFamily="2" charset="-122"/>
              <a:ea typeface="宋体" pitchFamily="2" charset="-122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zh-CN" altLang="zh-CN" sz="3600" dirty="0" smtClean="0">
                <a:latin typeface="宋体" pitchFamily="2" charset="-122"/>
                <a:ea typeface="宋体" pitchFamily="2" charset="-122"/>
              </a:rPr>
              <a:t>①</a:t>
            </a:r>
            <a:r>
              <a:rPr lang="en-US" altLang="zh-CN" sz="3600" i="1" u="sng" dirty="0" smtClean="0">
                <a:latin typeface="宋体" pitchFamily="2" charset="-122"/>
                <a:ea typeface="宋体" pitchFamily="2" charset="-122"/>
              </a:rPr>
              <a:t>A.B.C</a:t>
            </a:r>
            <a:r>
              <a:rPr lang="en-US" altLang="zh-CN" sz="3600" i="1" dirty="0" smtClean="0">
                <a:latin typeface="宋体" pitchFamily="2" charset="-122"/>
                <a:ea typeface="宋体" pitchFamily="2" charset="-122"/>
              </a:rPr>
              <a:t>(</a:t>
            </a:r>
            <a:r>
              <a:rPr lang="en-US" altLang="zh-CN" sz="3600" i="1" dirty="0" err="1" smtClean="0">
                <a:latin typeface="宋体" pitchFamily="2" charset="-122"/>
                <a:ea typeface="宋体" pitchFamily="2" charset="-122"/>
              </a:rPr>
              <a:t>x.y.z</a:t>
            </a:r>
            <a:r>
              <a:rPr lang="en-US" altLang="zh-CN" sz="3600" i="1" dirty="0" smtClean="0">
                <a:latin typeface="宋体" pitchFamily="2" charset="-122"/>
                <a:ea typeface="宋体" pitchFamily="2" charset="-122"/>
              </a:rPr>
              <a:t>)</a:t>
            </a:r>
          </a:p>
          <a:p>
            <a:pPr marL="0" indent="0">
              <a:buNone/>
            </a:pPr>
            <a:r>
              <a:rPr lang="en-US" altLang="zh-CN" sz="3600" dirty="0"/>
              <a:t>I will go to the museum </a:t>
            </a:r>
            <a:r>
              <a:rPr lang="en-US" altLang="zh-CN" sz="3600" dirty="0">
                <a:solidFill>
                  <a:srgbClr val="FF0000"/>
                </a:solidFill>
              </a:rPr>
              <a:t>which</a:t>
            </a:r>
            <a:r>
              <a:rPr lang="en-US" altLang="zh-CN" sz="3600" dirty="0"/>
              <a:t> John </a:t>
            </a:r>
          </a:p>
          <a:p>
            <a:pPr>
              <a:buNone/>
            </a:pPr>
            <a:r>
              <a:rPr lang="en-US" altLang="zh-CN" sz="3600" dirty="0" smtClean="0"/>
              <a:t>visited </a:t>
            </a:r>
            <a:r>
              <a:rPr lang="en-US" altLang="zh-CN" sz="3600" dirty="0"/>
              <a:t>yesterday</a:t>
            </a:r>
            <a:r>
              <a:rPr lang="en-US" altLang="zh-CN" sz="3600" dirty="0" smtClean="0"/>
              <a:t>.</a:t>
            </a:r>
          </a:p>
          <a:p>
            <a:pPr marL="0" indent="0">
              <a:buNone/>
            </a:pPr>
            <a:r>
              <a:rPr lang="en-US" altLang="zh-CN" sz="3600" dirty="0"/>
              <a:t>I will </a:t>
            </a:r>
            <a:r>
              <a:rPr lang="en-US" altLang="zh-CN" sz="3600" dirty="0" smtClean="0"/>
              <a:t>leave </a:t>
            </a:r>
            <a:r>
              <a:rPr lang="en-US" altLang="zh-CN" sz="3600" dirty="0" smtClean="0">
                <a:solidFill>
                  <a:srgbClr val="FF0000"/>
                </a:solidFill>
              </a:rPr>
              <a:t>when</a:t>
            </a:r>
            <a:r>
              <a:rPr lang="en-US" altLang="zh-CN" sz="3600" dirty="0" smtClean="0"/>
              <a:t> you come here. </a:t>
            </a:r>
            <a:endParaRPr lang="en-US" altLang="zh-CN" sz="3600" dirty="0" smtClean="0"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1472" y="785794"/>
            <a:ext cx="7600976" cy="662006"/>
          </a:xfrm>
        </p:spPr>
        <p:txBody>
          <a:bodyPr/>
          <a:lstStyle/>
          <a:p>
            <a:r>
              <a:rPr lang="zh-CN" altLang="en-US" dirty="0" smtClean="0"/>
              <a:t>问题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sz="3600" dirty="0" smtClean="0">
                <a:solidFill>
                  <a:srgbClr val="FF0000"/>
                </a:solidFill>
              </a:rPr>
              <a:t>             In </a:t>
            </a:r>
            <a:r>
              <a:rPr lang="en-US" altLang="zh-CN" sz="3600" dirty="0">
                <a:solidFill>
                  <a:srgbClr val="FF0000"/>
                </a:solidFill>
              </a:rPr>
              <a:t>addition,  </a:t>
            </a:r>
            <a:r>
              <a:rPr lang="en-US" altLang="zh-CN" sz="3600" dirty="0" smtClean="0">
                <a:solidFill>
                  <a:srgbClr val="002060"/>
                </a:solidFill>
              </a:rPr>
              <a:t>the  </a:t>
            </a:r>
            <a:r>
              <a:rPr lang="en-US" altLang="zh-CN" sz="3600" dirty="0">
                <a:solidFill>
                  <a:srgbClr val="002060"/>
                </a:solidFill>
              </a:rPr>
              <a:t>use </a:t>
            </a:r>
            <a:r>
              <a:rPr lang="en-US" altLang="zh-CN" sz="3600" dirty="0" smtClean="0">
                <a:solidFill>
                  <a:srgbClr val="002060"/>
                </a:solidFill>
              </a:rPr>
              <a:t> and  the </a:t>
            </a:r>
            <a:r>
              <a:rPr lang="en-US" altLang="zh-CN" sz="3600" dirty="0">
                <a:solidFill>
                  <a:srgbClr val="002060"/>
                </a:solidFill>
              </a:rPr>
              <a:t>thanks </a:t>
            </a:r>
            <a:r>
              <a:rPr lang="en-US" altLang="zh-CN" sz="3600" dirty="0" smtClean="0">
                <a:solidFill>
                  <a:srgbClr val="002060"/>
                </a:solidFill>
              </a:rPr>
              <a:t>  </a:t>
            </a:r>
            <a:r>
              <a:rPr lang="en-US" altLang="zh-CN" sz="3600" dirty="0" smtClean="0">
                <a:solidFill>
                  <a:srgbClr val="FF0000"/>
                </a:solidFill>
              </a:rPr>
              <a:t>people  </a:t>
            </a:r>
            <a:r>
              <a:rPr lang="en-US" altLang="zh-CN" sz="3600" u="sng" dirty="0" smtClean="0">
                <a:solidFill>
                  <a:srgbClr val="00B050"/>
                </a:solidFill>
              </a:rPr>
              <a:t>owe</a:t>
            </a:r>
            <a:r>
              <a:rPr lang="en-US" altLang="zh-CN" sz="3600" dirty="0" smtClean="0">
                <a:solidFill>
                  <a:srgbClr val="00B050"/>
                </a:solidFill>
              </a:rPr>
              <a:t>  </a:t>
            </a:r>
            <a:r>
              <a:rPr lang="en-US" altLang="zh-CN" sz="3600" dirty="0" smtClean="0">
                <a:solidFill>
                  <a:srgbClr val="FF0000"/>
                </a:solidFill>
              </a:rPr>
              <a:t> </a:t>
            </a:r>
            <a:r>
              <a:rPr lang="en-US" altLang="zh-CN" sz="3600" dirty="0">
                <a:solidFill>
                  <a:srgbClr val="FF0000"/>
                </a:solidFill>
              </a:rPr>
              <a:t>to    oxen    </a:t>
            </a:r>
            <a:r>
              <a:rPr lang="en-US" altLang="zh-CN" sz="3600" u="sng" dirty="0">
                <a:solidFill>
                  <a:srgbClr val="00B050"/>
                </a:solidFill>
              </a:rPr>
              <a:t>help</a:t>
            </a:r>
            <a:r>
              <a:rPr lang="en-US" altLang="zh-CN" sz="3600" dirty="0">
                <a:solidFill>
                  <a:srgbClr val="00B050"/>
                </a:solidFill>
              </a:rPr>
              <a:t> </a:t>
            </a:r>
            <a:r>
              <a:rPr lang="en-US" altLang="zh-CN" sz="3600" dirty="0">
                <a:solidFill>
                  <a:srgbClr val="FF0000"/>
                </a:solidFill>
              </a:rPr>
              <a:t>  to    develop   </a:t>
            </a:r>
            <a:r>
              <a:rPr lang="en-US" altLang="zh-CN" sz="3600" dirty="0" smtClean="0">
                <a:solidFill>
                  <a:srgbClr val="FF0000"/>
                </a:solidFill>
              </a:rPr>
              <a:t>customs</a:t>
            </a:r>
            <a:r>
              <a:rPr lang="en-US" altLang="zh-CN" sz="3600" dirty="0">
                <a:solidFill>
                  <a:srgbClr val="7030A0"/>
                </a:solidFill>
              </a:rPr>
              <a:t>, which becomes an </a:t>
            </a:r>
            <a:r>
              <a:rPr lang="en-US" altLang="zh-CN" sz="3600" dirty="0" smtClean="0">
                <a:solidFill>
                  <a:srgbClr val="7030A0"/>
                </a:solidFill>
              </a:rPr>
              <a:t>  part.</a:t>
            </a:r>
          </a:p>
          <a:p>
            <a:pPr marL="0" indent="0">
              <a:buNone/>
            </a:pPr>
            <a:r>
              <a:rPr lang="zh-CN" altLang="en-US" sz="3600" dirty="0" smtClean="0">
                <a:solidFill>
                  <a:srgbClr val="7030A0"/>
                </a:solidFill>
              </a:rPr>
              <a:t>      去掉由介宾短语充当的后置定语、</a:t>
            </a:r>
            <a:endParaRPr lang="en-US" altLang="zh-CN" sz="3600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zh-CN" altLang="en-US" sz="3600" dirty="0" smtClean="0">
                <a:solidFill>
                  <a:srgbClr val="7030A0"/>
                </a:solidFill>
              </a:rPr>
              <a:t>去掉由形容词充当的前置定语</a:t>
            </a:r>
            <a:r>
              <a:rPr lang="zh-CN" altLang="en-US" sz="3600" dirty="0">
                <a:solidFill>
                  <a:srgbClr val="7030A0"/>
                </a:solidFill>
              </a:rPr>
              <a:t>等</a:t>
            </a:r>
            <a:r>
              <a:rPr lang="zh-CN" altLang="en-US" sz="3600" dirty="0" smtClean="0">
                <a:solidFill>
                  <a:srgbClr val="7030A0"/>
                </a:solidFill>
              </a:rPr>
              <a:t>情况</a:t>
            </a:r>
            <a:endParaRPr lang="en-US" altLang="zh-CN" sz="3600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zh-CN" altLang="en-US" sz="3600" dirty="0" smtClean="0">
                <a:solidFill>
                  <a:srgbClr val="7030A0"/>
                </a:solidFill>
              </a:rPr>
              <a:t>仅考虑句子主干明确的情况。</a:t>
            </a:r>
            <a:endParaRPr lang="en-US" altLang="zh-CN" sz="3600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en-US" altLang="zh-CN" sz="3600" dirty="0" smtClean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6866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1472" y="785794"/>
            <a:ext cx="7600976" cy="662006"/>
          </a:xfrm>
        </p:spPr>
        <p:txBody>
          <a:bodyPr/>
          <a:lstStyle/>
          <a:p>
            <a:r>
              <a:rPr lang="zh-CN" altLang="en-US" dirty="0"/>
              <a:t>更复杂的问题</a:t>
            </a:r>
            <a:r>
              <a:rPr lang="zh-CN" altLang="en-US" dirty="0" smtClean="0"/>
              <a:t>问题</a:t>
            </a:r>
            <a:r>
              <a:rPr lang="zh-CN" altLang="en-US" dirty="0"/>
              <a:t>更复杂的</a:t>
            </a:r>
            <a:r>
              <a:rPr lang="zh-CN" altLang="en-US" dirty="0" smtClean="0"/>
              <a:t>问题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sz="3600" dirty="0" smtClean="0">
                <a:solidFill>
                  <a:srgbClr val="FF0000"/>
                </a:solidFill>
              </a:rPr>
              <a:t>……..,  </a:t>
            </a:r>
            <a:r>
              <a:rPr lang="en-US" altLang="zh-CN" sz="3600" dirty="0" smtClean="0">
                <a:solidFill>
                  <a:srgbClr val="002060"/>
                </a:solidFill>
              </a:rPr>
              <a:t>use   and   thanks   </a:t>
            </a:r>
            <a:r>
              <a:rPr lang="en-US" altLang="zh-CN" sz="3600" dirty="0">
                <a:solidFill>
                  <a:srgbClr val="FF0000"/>
                </a:solidFill>
              </a:rPr>
              <a:t>people  </a:t>
            </a:r>
            <a:r>
              <a:rPr lang="en-US" altLang="zh-CN" sz="3600" dirty="0" smtClean="0">
                <a:solidFill>
                  <a:srgbClr val="FF0000"/>
                </a:solidFill>
              </a:rPr>
              <a:t> </a:t>
            </a:r>
            <a:r>
              <a:rPr lang="en-US" altLang="zh-CN" sz="3600" u="sng" dirty="0" smtClean="0">
                <a:solidFill>
                  <a:srgbClr val="00B050"/>
                </a:solidFill>
              </a:rPr>
              <a:t>owe</a:t>
            </a:r>
            <a:r>
              <a:rPr lang="en-US" altLang="zh-CN" sz="3600" dirty="0" smtClean="0">
                <a:solidFill>
                  <a:srgbClr val="00B050"/>
                </a:solidFill>
              </a:rPr>
              <a:t>  </a:t>
            </a:r>
            <a:r>
              <a:rPr lang="en-US" altLang="zh-CN" sz="3600" dirty="0" smtClean="0">
                <a:solidFill>
                  <a:srgbClr val="FF0000"/>
                </a:solidFill>
              </a:rPr>
              <a:t> </a:t>
            </a:r>
            <a:r>
              <a:rPr lang="en-US" altLang="zh-CN" sz="3600" dirty="0">
                <a:solidFill>
                  <a:srgbClr val="FF0000"/>
                </a:solidFill>
              </a:rPr>
              <a:t>to    oxen    </a:t>
            </a:r>
            <a:r>
              <a:rPr lang="en-US" altLang="zh-CN" sz="3600" u="sng" dirty="0">
                <a:solidFill>
                  <a:srgbClr val="00B050"/>
                </a:solidFill>
              </a:rPr>
              <a:t>help</a:t>
            </a:r>
            <a:r>
              <a:rPr lang="en-US" altLang="zh-CN" sz="3600" dirty="0">
                <a:solidFill>
                  <a:srgbClr val="00B050"/>
                </a:solidFill>
              </a:rPr>
              <a:t> </a:t>
            </a:r>
            <a:r>
              <a:rPr lang="en-US" altLang="zh-CN" sz="3600" dirty="0">
                <a:solidFill>
                  <a:srgbClr val="FF0000"/>
                </a:solidFill>
              </a:rPr>
              <a:t>  to    develop  </a:t>
            </a:r>
            <a:r>
              <a:rPr lang="en-US" altLang="zh-CN" sz="3600" dirty="0" smtClean="0">
                <a:solidFill>
                  <a:srgbClr val="FF0000"/>
                </a:solidFill>
              </a:rPr>
              <a:t>customs</a:t>
            </a:r>
            <a:r>
              <a:rPr lang="en-US" altLang="zh-CN" sz="3600" dirty="0">
                <a:solidFill>
                  <a:srgbClr val="7030A0"/>
                </a:solidFill>
              </a:rPr>
              <a:t>, which becomes an   </a:t>
            </a:r>
            <a:r>
              <a:rPr lang="en-US" altLang="zh-CN" sz="3600" dirty="0" smtClean="0">
                <a:solidFill>
                  <a:srgbClr val="7030A0"/>
                </a:solidFill>
              </a:rPr>
              <a:t>part.</a:t>
            </a:r>
          </a:p>
          <a:p>
            <a:pPr marL="0" indent="0">
              <a:buNone/>
            </a:pPr>
            <a:r>
              <a:rPr lang="zh-CN" altLang="zh-CN" sz="3600" dirty="0" smtClean="0">
                <a:latin typeface="宋体" pitchFamily="2" charset="-122"/>
                <a:ea typeface="宋体" pitchFamily="2" charset="-122"/>
              </a:rPr>
              <a:t>①</a:t>
            </a:r>
            <a:r>
              <a:rPr lang="zh-CN" altLang="en-US" sz="3600" dirty="0" smtClean="0">
                <a:latin typeface="宋体" pitchFamily="2" charset="-122"/>
                <a:ea typeface="宋体" pitchFamily="2" charset="-122"/>
              </a:rPr>
              <a:t>两个谓语动词之间无并列连词。（</a:t>
            </a:r>
            <a:r>
              <a:rPr lang="en-US" altLang="zh-CN" sz="3600" dirty="0" smtClean="0">
                <a:latin typeface="宋体" pitchFamily="2" charset="-122"/>
                <a:ea typeface="宋体" pitchFamily="2" charset="-122"/>
              </a:rPr>
              <a:t>and, but, or</a:t>
            </a:r>
            <a:r>
              <a:rPr lang="zh-CN" altLang="en-US" sz="3600" dirty="0" smtClean="0">
                <a:latin typeface="宋体" pitchFamily="2" charset="-122"/>
                <a:ea typeface="宋体" pitchFamily="2" charset="-122"/>
              </a:rPr>
              <a:t>）。</a:t>
            </a:r>
            <a:r>
              <a:rPr lang="zh-CN" altLang="en-US" sz="3600" dirty="0" smtClean="0"/>
              <a:t>假设</a:t>
            </a:r>
            <a:r>
              <a:rPr lang="zh-CN" altLang="en-US" sz="3600" dirty="0"/>
              <a:t>它们</a:t>
            </a:r>
            <a:r>
              <a:rPr lang="zh-CN" altLang="en-US" sz="3600" dirty="0" smtClean="0"/>
              <a:t>在</a:t>
            </a:r>
            <a:endParaRPr lang="en-US" altLang="zh-CN" sz="3600" dirty="0" smtClean="0"/>
          </a:p>
          <a:p>
            <a:pPr marL="0" indent="0">
              <a:buNone/>
            </a:pPr>
            <a:r>
              <a:rPr lang="zh-CN" altLang="en-US" sz="3600" dirty="0" smtClean="0"/>
              <a:t>一套主谓搭配</a:t>
            </a:r>
            <a:r>
              <a:rPr lang="zh-CN" altLang="en-US" sz="3600" dirty="0"/>
              <a:t>之中</a:t>
            </a:r>
            <a:r>
              <a:rPr lang="zh-CN" altLang="en-US" sz="3600" dirty="0" smtClean="0"/>
              <a:t>，那就推出了矛盾。</a:t>
            </a:r>
            <a:endParaRPr lang="en-US" altLang="zh-CN" sz="3600" dirty="0" smtClean="0"/>
          </a:p>
        </p:txBody>
      </p:sp>
    </p:spTree>
    <p:extLst>
      <p:ext uri="{BB962C8B-B14F-4D97-AF65-F5344CB8AC3E}">
        <p14:creationId xmlns:p14="http://schemas.microsoft.com/office/powerpoint/2010/main" val="11672820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1472" y="785794"/>
            <a:ext cx="7600976" cy="662006"/>
          </a:xfrm>
        </p:spPr>
        <p:txBody>
          <a:bodyPr/>
          <a:lstStyle/>
          <a:p>
            <a:r>
              <a:rPr lang="zh-CN" altLang="en-US" dirty="0"/>
              <a:t>更复杂的问题问题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sz="3600" dirty="0">
                <a:solidFill>
                  <a:srgbClr val="FF0000"/>
                </a:solidFill>
              </a:rPr>
              <a:t> </a:t>
            </a:r>
            <a:r>
              <a:rPr lang="en-US" altLang="zh-CN" sz="3600" dirty="0" smtClean="0">
                <a:solidFill>
                  <a:srgbClr val="FF0000"/>
                </a:solidFill>
              </a:rPr>
              <a:t>            In </a:t>
            </a:r>
            <a:r>
              <a:rPr lang="en-US" altLang="zh-CN" sz="3600" dirty="0">
                <a:solidFill>
                  <a:srgbClr val="FF0000"/>
                </a:solidFill>
              </a:rPr>
              <a:t>addition,  </a:t>
            </a:r>
            <a:r>
              <a:rPr lang="en-US" altLang="zh-CN" sz="3600" dirty="0">
                <a:solidFill>
                  <a:srgbClr val="002060"/>
                </a:solidFill>
              </a:rPr>
              <a:t>the  use  and  the thanks   </a:t>
            </a:r>
            <a:r>
              <a:rPr lang="en-US" altLang="zh-CN" sz="3600" dirty="0">
                <a:solidFill>
                  <a:srgbClr val="FF0000"/>
                </a:solidFill>
              </a:rPr>
              <a:t>people  </a:t>
            </a:r>
            <a:r>
              <a:rPr lang="en-US" altLang="zh-CN" sz="3600" u="sng" dirty="0">
                <a:solidFill>
                  <a:srgbClr val="00B050"/>
                </a:solidFill>
              </a:rPr>
              <a:t>owe</a:t>
            </a:r>
            <a:r>
              <a:rPr lang="en-US" altLang="zh-CN" sz="3600" dirty="0">
                <a:solidFill>
                  <a:srgbClr val="00B050"/>
                </a:solidFill>
              </a:rPr>
              <a:t>  </a:t>
            </a:r>
            <a:r>
              <a:rPr lang="en-US" altLang="zh-CN" sz="3600" dirty="0">
                <a:solidFill>
                  <a:srgbClr val="FF0000"/>
                </a:solidFill>
              </a:rPr>
              <a:t> to    oxen    </a:t>
            </a:r>
            <a:r>
              <a:rPr lang="en-US" altLang="zh-CN" sz="3600" u="sng" dirty="0">
                <a:solidFill>
                  <a:srgbClr val="00B050"/>
                </a:solidFill>
              </a:rPr>
              <a:t>help</a:t>
            </a:r>
            <a:r>
              <a:rPr lang="en-US" altLang="zh-CN" sz="3600" dirty="0">
                <a:solidFill>
                  <a:srgbClr val="00B050"/>
                </a:solidFill>
              </a:rPr>
              <a:t> </a:t>
            </a:r>
            <a:r>
              <a:rPr lang="en-US" altLang="zh-CN" sz="3600" dirty="0">
                <a:solidFill>
                  <a:srgbClr val="FF0000"/>
                </a:solidFill>
              </a:rPr>
              <a:t>  to    develop   customs</a:t>
            </a:r>
            <a:r>
              <a:rPr lang="en-US" altLang="zh-CN" sz="3600" dirty="0">
                <a:solidFill>
                  <a:srgbClr val="7030A0"/>
                </a:solidFill>
              </a:rPr>
              <a:t>, which becomes an   </a:t>
            </a:r>
            <a:r>
              <a:rPr lang="en-US" altLang="zh-CN" sz="3600" dirty="0" smtClean="0">
                <a:solidFill>
                  <a:srgbClr val="7030A0"/>
                </a:solidFill>
              </a:rPr>
              <a:t>part.</a:t>
            </a:r>
          </a:p>
          <a:p>
            <a:pPr marL="0" indent="0">
              <a:buNone/>
            </a:pPr>
            <a:r>
              <a:rPr lang="en-US" altLang="zh-CN" sz="3600" dirty="0" smtClean="0">
                <a:latin typeface="宋体" pitchFamily="2" charset="-122"/>
                <a:ea typeface="宋体" pitchFamily="2" charset="-122"/>
              </a:rPr>
              <a:t>②</a:t>
            </a:r>
            <a:r>
              <a:rPr lang="zh-CN" altLang="en-US" sz="3600" dirty="0">
                <a:latin typeface="宋体" pitchFamily="2" charset="-122"/>
                <a:ea typeface="宋体" pitchFamily="2" charset="-122"/>
              </a:rPr>
              <a:t>两个谓语动词</a:t>
            </a:r>
            <a:r>
              <a:rPr lang="zh-CN" altLang="en-US" sz="3600" dirty="0" smtClean="0">
                <a:latin typeface="宋体" pitchFamily="2" charset="-122"/>
                <a:ea typeface="宋体" pitchFamily="2" charset="-122"/>
              </a:rPr>
              <a:t>之间不存在一个能做</a:t>
            </a:r>
            <a:endParaRPr lang="en-US" altLang="zh-CN" sz="3600" dirty="0" smtClean="0">
              <a:latin typeface="宋体" pitchFamily="2" charset="-122"/>
              <a:ea typeface="宋体" pitchFamily="2" charset="-122"/>
            </a:endParaRPr>
          </a:p>
          <a:p>
            <a:pPr marL="0" indent="0">
              <a:buNone/>
            </a:pPr>
            <a:r>
              <a:rPr lang="zh-CN" altLang="en-US" sz="3600" dirty="0" smtClean="0">
                <a:latin typeface="宋体" pitchFamily="2" charset="-122"/>
                <a:ea typeface="宋体" pitchFamily="2" charset="-122"/>
              </a:rPr>
              <a:t>后一个</a:t>
            </a:r>
            <a:r>
              <a:rPr lang="zh-CN" altLang="en-US" sz="3600" dirty="0">
                <a:latin typeface="宋体" pitchFamily="2" charset="-122"/>
                <a:ea typeface="宋体" pitchFamily="2" charset="-122"/>
              </a:rPr>
              <a:t>谓语</a:t>
            </a:r>
            <a:r>
              <a:rPr lang="zh-CN" altLang="en-US" sz="3600" dirty="0" smtClean="0">
                <a:latin typeface="宋体" pitchFamily="2" charset="-122"/>
                <a:ea typeface="宋体" pitchFamily="2" charset="-122"/>
              </a:rPr>
              <a:t>动词的主语的名词。</a:t>
            </a:r>
            <a:endParaRPr lang="en-US" altLang="zh-CN" sz="3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7658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1472" y="785794"/>
            <a:ext cx="7600976" cy="662006"/>
          </a:xfrm>
        </p:spPr>
        <p:txBody>
          <a:bodyPr/>
          <a:lstStyle/>
          <a:p>
            <a:r>
              <a:rPr lang="zh-CN" altLang="en-US" dirty="0"/>
              <a:t>更复杂的问题问题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zh-CN" sz="3600" dirty="0">
                <a:solidFill>
                  <a:srgbClr val="002060"/>
                </a:solidFill>
                <a:latin typeface="宋体" pitchFamily="2" charset="-122"/>
                <a:ea typeface="宋体" pitchFamily="2" charset="-122"/>
              </a:rPr>
              <a:t>①</a:t>
            </a:r>
            <a:r>
              <a:rPr lang="zh-CN" altLang="en-US" sz="3600" dirty="0">
                <a:solidFill>
                  <a:srgbClr val="002060"/>
                </a:solidFill>
                <a:latin typeface="宋体" pitchFamily="2" charset="-122"/>
                <a:ea typeface="宋体" pitchFamily="2" charset="-122"/>
              </a:rPr>
              <a:t>两个谓语动词之间无并列连词。（</a:t>
            </a:r>
            <a:r>
              <a:rPr lang="en-US" altLang="zh-CN" sz="3600" dirty="0">
                <a:solidFill>
                  <a:srgbClr val="002060"/>
                </a:solidFill>
                <a:latin typeface="宋体" pitchFamily="2" charset="-122"/>
                <a:ea typeface="宋体" pitchFamily="2" charset="-122"/>
              </a:rPr>
              <a:t>and, but, or</a:t>
            </a:r>
            <a:r>
              <a:rPr lang="zh-CN" altLang="en-US" sz="3600" dirty="0">
                <a:solidFill>
                  <a:srgbClr val="002060"/>
                </a:solidFill>
                <a:latin typeface="宋体" pitchFamily="2" charset="-122"/>
                <a:ea typeface="宋体" pitchFamily="2" charset="-122"/>
              </a:rPr>
              <a:t>）。</a:t>
            </a:r>
            <a:r>
              <a:rPr lang="zh-CN" altLang="en-US" sz="3600" dirty="0">
                <a:solidFill>
                  <a:srgbClr val="002060"/>
                </a:solidFill>
              </a:rPr>
              <a:t>假设它们在</a:t>
            </a:r>
            <a:endParaRPr lang="en-US" altLang="zh-CN" sz="36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zh-CN" altLang="en-US" sz="3600" dirty="0" smtClean="0">
                <a:solidFill>
                  <a:srgbClr val="002060"/>
                </a:solidFill>
              </a:rPr>
              <a:t>一</a:t>
            </a:r>
            <a:r>
              <a:rPr lang="zh-CN" altLang="en-US" sz="3600" dirty="0">
                <a:solidFill>
                  <a:srgbClr val="002060"/>
                </a:solidFill>
              </a:rPr>
              <a:t>套主谓搭配之中，那就推出了矛盾</a:t>
            </a:r>
            <a:r>
              <a:rPr lang="zh-CN" altLang="en-US" sz="3600" dirty="0" smtClean="0">
                <a:solidFill>
                  <a:srgbClr val="002060"/>
                </a:solidFill>
              </a:rPr>
              <a:t>。</a:t>
            </a:r>
            <a:endParaRPr lang="en-US" altLang="zh-CN" sz="3600" dirty="0" smtClean="0">
              <a:solidFill>
                <a:srgbClr val="002060"/>
              </a:solidFill>
              <a:latin typeface="宋体" pitchFamily="2" charset="-122"/>
              <a:ea typeface="宋体" pitchFamily="2" charset="-122"/>
            </a:endParaRPr>
          </a:p>
          <a:p>
            <a:pPr marL="0" indent="0">
              <a:buNone/>
            </a:pPr>
            <a:r>
              <a:rPr lang="en-US" altLang="zh-CN" sz="3600" dirty="0" smtClean="0">
                <a:solidFill>
                  <a:srgbClr val="002060"/>
                </a:solidFill>
                <a:latin typeface="宋体" pitchFamily="2" charset="-122"/>
                <a:ea typeface="宋体" pitchFamily="2" charset="-122"/>
              </a:rPr>
              <a:t>②</a:t>
            </a:r>
            <a:r>
              <a:rPr lang="zh-CN" altLang="en-US" sz="3600" dirty="0">
                <a:solidFill>
                  <a:srgbClr val="002060"/>
                </a:solidFill>
                <a:latin typeface="宋体" pitchFamily="2" charset="-122"/>
                <a:ea typeface="宋体" pitchFamily="2" charset="-122"/>
              </a:rPr>
              <a:t>两个谓语动词</a:t>
            </a:r>
            <a:r>
              <a:rPr lang="zh-CN" altLang="en-US" sz="3600" dirty="0" smtClean="0">
                <a:solidFill>
                  <a:srgbClr val="002060"/>
                </a:solidFill>
                <a:latin typeface="宋体" pitchFamily="2" charset="-122"/>
                <a:ea typeface="宋体" pitchFamily="2" charset="-122"/>
              </a:rPr>
              <a:t>之间不存在一个能做</a:t>
            </a:r>
            <a:endParaRPr lang="en-US" altLang="zh-CN" sz="3600" dirty="0" smtClean="0">
              <a:solidFill>
                <a:srgbClr val="002060"/>
              </a:solidFill>
              <a:latin typeface="宋体" pitchFamily="2" charset="-122"/>
              <a:ea typeface="宋体" pitchFamily="2" charset="-122"/>
            </a:endParaRPr>
          </a:p>
          <a:p>
            <a:pPr marL="0" indent="0">
              <a:buNone/>
            </a:pPr>
            <a:r>
              <a:rPr lang="zh-CN" altLang="en-US" sz="3600" dirty="0" smtClean="0">
                <a:solidFill>
                  <a:srgbClr val="002060"/>
                </a:solidFill>
                <a:latin typeface="宋体" pitchFamily="2" charset="-122"/>
                <a:ea typeface="宋体" pitchFamily="2" charset="-122"/>
              </a:rPr>
              <a:t>后一个</a:t>
            </a:r>
            <a:r>
              <a:rPr lang="zh-CN" altLang="en-US" sz="3600" dirty="0">
                <a:solidFill>
                  <a:srgbClr val="002060"/>
                </a:solidFill>
                <a:latin typeface="宋体" pitchFamily="2" charset="-122"/>
                <a:ea typeface="宋体" pitchFamily="2" charset="-122"/>
              </a:rPr>
              <a:t>谓语</a:t>
            </a:r>
            <a:r>
              <a:rPr lang="zh-CN" altLang="en-US" sz="3600" dirty="0" smtClean="0">
                <a:solidFill>
                  <a:srgbClr val="002060"/>
                </a:solidFill>
                <a:latin typeface="宋体" pitchFamily="2" charset="-122"/>
                <a:ea typeface="宋体" pitchFamily="2" charset="-122"/>
              </a:rPr>
              <a:t>动词的主语的名词。</a:t>
            </a:r>
            <a:endParaRPr lang="en-US" altLang="zh-CN" sz="3600" dirty="0" smtClean="0">
              <a:solidFill>
                <a:srgbClr val="002060"/>
              </a:solidFill>
              <a:latin typeface="宋体" pitchFamily="2" charset="-122"/>
              <a:ea typeface="宋体" pitchFamily="2" charset="-122"/>
            </a:endParaRPr>
          </a:p>
          <a:p>
            <a:pPr marL="0" indent="0">
              <a:buNone/>
            </a:pPr>
            <a:r>
              <a:rPr lang="zh-CN" altLang="en-US" sz="3600" dirty="0" smtClean="0">
                <a:solidFill>
                  <a:srgbClr val="002060"/>
                </a:solidFill>
              </a:rPr>
              <a:t>结论：前一个谓语动词是从句谓语，</a:t>
            </a:r>
            <a:endParaRPr lang="en-US" altLang="zh-CN" sz="36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zh-CN" altLang="en-US" sz="3600" dirty="0">
                <a:solidFill>
                  <a:srgbClr val="002060"/>
                </a:solidFill>
              </a:rPr>
              <a:t>后一个谓语动词是主句</a:t>
            </a:r>
            <a:r>
              <a:rPr lang="zh-CN" altLang="en-US" sz="3600" dirty="0" smtClean="0">
                <a:solidFill>
                  <a:srgbClr val="002060"/>
                </a:solidFill>
              </a:rPr>
              <a:t>谓语。</a:t>
            </a:r>
            <a:endParaRPr lang="en-US" altLang="zh-CN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2767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1472" y="785794"/>
            <a:ext cx="7600976" cy="662006"/>
          </a:xfrm>
        </p:spPr>
        <p:txBody>
          <a:bodyPr/>
          <a:lstStyle/>
          <a:p>
            <a:r>
              <a:rPr lang="zh-CN" altLang="en-US" dirty="0" smtClean="0"/>
              <a:t>思路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85800" y="1340768"/>
            <a:ext cx="7774632" cy="4755232"/>
          </a:xfrm>
        </p:spPr>
        <p:txBody>
          <a:bodyPr/>
          <a:lstStyle/>
          <a:p>
            <a:pPr marL="0" indent="0">
              <a:buNone/>
            </a:pPr>
            <a:r>
              <a:rPr lang="zh-CN" altLang="en-US" sz="3600" dirty="0" smtClean="0">
                <a:solidFill>
                  <a:srgbClr val="002060"/>
                </a:solidFill>
              </a:rPr>
              <a:t>以一阶语言为基础，尝试建立这样的一个逻辑系统：</a:t>
            </a:r>
            <a:endParaRPr lang="en-US" altLang="zh-CN" sz="36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zh-CN" altLang="en-US" sz="3600" dirty="0" smtClean="0">
                <a:solidFill>
                  <a:srgbClr val="002060"/>
                </a:solidFill>
                <a:latin typeface="宋体" pitchFamily="2" charset="-122"/>
                <a:ea typeface="宋体" pitchFamily="2" charset="-122"/>
              </a:rPr>
              <a:t>先剔除介宾短语、副词、形容词等作为定、状、同位语（修饰成分）的词或词组，仅分析以名词、动词</a:t>
            </a:r>
            <a:r>
              <a:rPr lang="zh-CN" altLang="en-US" sz="3600" dirty="0">
                <a:solidFill>
                  <a:srgbClr val="002060"/>
                </a:solidFill>
                <a:latin typeface="宋体" pitchFamily="2" charset="-122"/>
                <a:ea typeface="宋体" pitchFamily="2" charset="-122"/>
              </a:rPr>
              <a:t>和关联词</a:t>
            </a:r>
            <a:r>
              <a:rPr lang="zh-CN" altLang="en-US" sz="3600" dirty="0" smtClean="0">
                <a:solidFill>
                  <a:srgbClr val="002060"/>
                </a:solidFill>
                <a:latin typeface="宋体" pitchFamily="2" charset="-122"/>
                <a:ea typeface="宋体" pitchFamily="2" charset="-122"/>
              </a:rPr>
              <a:t>为核心的句子主干成分。</a:t>
            </a:r>
            <a:endParaRPr lang="en-US" altLang="zh-CN" sz="3600" dirty="0" smtClean="0">
              <a:solidFill>
                <a:srgbClr val="002060"/>
              </a:solidFill>
              <a:latin typeface="宋体" pitchFamily="2" charset="-122"/>
              <a:ea typeface="宋体" pitchFamily="2" charset="-122"/>
            </a:endParaRPr>
          </a:p>
          <a:p>
            <a:pPr marL="0" indent="0">
              <a:buNone/>
            </a:pPr>
            <a:r>
              <a:rPr lang="zh-CN" altLang="en-US" sz="3600" dirty="0">
                <a:solidFill>
                  <a:srgbClr val="002060"/>
                </a:solidFill>
                <a:latin typeface="宋体" pitchFamily="2" charset="-122"/>
                <a:ea typeface="宋体" pitchFamily="2" charset="-122"/>
              </a:rPr>
              <a:t>尽量</a:t>
            </a:r>
            <a:r>
              <a:rPr lang="zh-CN" altLang="en-US" sz="3600" dirty="0" smtClean="0">
                <a:solidFill>
                  <a:srgbClr val="002060"/>
                </a:solidFill>
                <a:latin typeface="宋体" pitchFamily="2" charset="-122"/>
                <a:ea typeface="宋体" pitchFamily="2" charset="-122"/>
              </a:rPr>
              <a:t>将句子落实到最简化的主干成分上去。</a:t>
            </a:r>
            <a:endParaRPr lang="en-US" altLang="zh-CN" sz="3600" dirty="0" smtClean="0">
              <a:solidFill>
                <a:srgbClr val="002060"/>
              </a:solidFill>
              <a:latin typeface="宋体" pitchFamily="2" charset="-122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117105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1472" y="785794"/>
            <a:ext cx="7600976" cy="662006"/>
          </a:xfrm>
        </p:spPr>
        <p:txBody>
          <a:bodyPr/>
          <a:lstStyle/>
          <a:p>
            <a:r>
              <a:rPr lang="zh-CN" altLang="en-US" dirty="0" smtClean="0"/>
              <a:t>思路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85800" y="1340768"/>
            <a:ext cx="7774632" cy="4755232"/>
          </a:xfrm>
        </p:spPr>
        <p:txBody>
          <a:bodyPr/>
          <a:lstStyle/>
          <a:p>
            <a:pPr marL="0" indent="0">
              <a:buNone/>
            </a:pPr>
            <a:r>
              <a:rPr lang="zh-CN" altLang="en-US" sz="3600" dirty="0" smtClean="0">
                <a:solidFill>
                  <a:srgbClr val="002060"/>
                </a:solidFill>
              </a:rPr>
              <a:t>         </a:t>
            </a:r>
            <a:endParaRPr lang="en-US" altLang="zh-CN" sz="36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altLang="zh-CN" sz="3600" dirty="0">
                <a:solidFill>
                  <a:srgbClr val="002060"/>
                </a:solidFill>
              </a:rPr>
              <a:t> </a:t>
            </a:r>
            <a:r>
              <a:rPr lang="en-US" altLang="zh-CN" sz="3600" dirty="0" smtClean="0">
                <a:solidFill>
                  <a:srgbClr val="002060"/>
                </a:solidFill>
              </a:rPr>
              <a:t>       </a:t>
            </a:r>
            <a:r>
              <a:rPr lang="zh-CN" altLang="en-US" sz="3600" dirty="0" smtClean="0">
                <a:solidFill>
                  <a:srgbClr val="002060"/>
                </a:solidFill>
              </a:rPr>
              <a:t>尝试建立这样的一个</a:t>
            </a:r>
            <a:r>
              <a:rPr lang="zh-CN" altLang="en-US" sz="3600" dirty="0" smtClean="0">
                <a:solidFill>
                  <a:srgbClr val="002060"/>
                </a:solidFill>
                <a:latin typeface="宋体" pitchFamily="2" charset="-122"/>
                <a:ea typeface="宋体" pitchFamily="2" charset="-122"/>
              </a:rPr>
              <a:t>仅分析以名</a:t>
            </a:r>
            <a:endParaRPr lang="en-US" altLang="zh-CN" sz="3600" dirty="0" smtClean="0">
              <a:solidFill>
                <a:srgbClr val="002060"/>
              </a:solidFill>
              <a:latin typeface="宋体" pitchFamily="2" charset="-122"/>
              <a:ea typeface="宋体" pitchFamily="2" charset="-122"/>
            </a:endParaRPr>
          </a:p>
          <a:p>
            <a:pPr marL="0" indent="0">
              <a:buNone/>
            </a:pPr>
            <a:r>
              <a:rPr lang="zh-CN" altLang="en-US" sz="3600" dirty="0" smtClean="0">
                <a:solidFill>
                  <a:srgbClr val="002060"/>
                </a:solidFill>
                <a:latin typeface="宋体" pitchFamily="2" charset="-122"/>
                <a:ea typeface="宋体" pitchFamily="2" charset="-122"/>
              </a:rPr>
              <a:t>词、动词和关联词为核心的句子主干</a:t>
            </a:r>
            <a:endParaRPr lang="en-US" altLang="zh-CN" sz="3600" dirty="0" smtClean="0">
              <a:solidFill>
                <a:srgbClr val="002060"/>
              </a:solidFill>
              <a:latin typeface="宋体" pitchFamily="2" charset="-122"/>
              <a:ea typeface="宋体" pitchFamily="2" charset="-122"/>
            </a:endParaRPr>
          </a:p>
          <a:p>
            <a:pPr marL="0" indent="0">
              <a:buNone/>
            </a:pPr>
            <a:r>
              <a:rPr lang="zh-CN" altLang="en-US" sz="3600" dirty="0" smtClean="0">
                <a:solidFill>
                  <a:srgbClr val="002060"/>
                </a:solidFill>
                <a:latin typeface="宋体" pitchFamily="2" charset="-122"/>
                <a:ea typeface="宋体" pitchFamily="2" charset="-122"/>
              </a:rPr>
              <a:t>成分。</a:t>
            </a:r>
            <a:endParaRPr lang="en-US" altLang="zh-CN" sz="3600" dirty="0" smtClean="0">
              <a:solidFill>
                <a:srgbClr val="002060"/>
              </a:solidFill>
              <a:latin typeface="宋体" pitchFamily="2" charset="-122"/>
              <a:ea typeface="宋体" pitchFamily="2" charset="-122"/>
            </a:endParaRPr>
          </a:p>
          <a:p>
            <a:pPr marL="0" indent="0">
              <a:buNone/>
            </a:pPr>
            <a:r>
              <a:rPr lang="zh-CN" altLang="en-US" sz="3600" dirty="0">
                <a:solidFill>
                  <a:srgbClr val="002060"/>
                </a:solidFill>
                <a:latin typeface="宋体" pitchFamily="2" charset="-122"/>
                <a:ea typeface="宋体" pitchFamily="2" charset="-122"/>
              </a:rPr>
              <a:t>尽量</a:t>
            </a:r>
            <a:r>
              <a:rPr lang="zh-CN" altLang="en-US" sz="3600" dirty="0" smtClean="0">
                <a:solidFill>
                  <a:srgbClr val="002060"/>
                </a:solidFill>
                <a:latin typeface="宋体" pitchFamily="2" charset="-122"/>
                <a:ea typeface="宋体" pitchFamily="2" charset="-122"/>
              </a:rPr>
              <a:t>将句子落实到最简化的主干成分</a:t>
            </a:r>
            <a:endParaRPr lang="en-US" altLang="zh-CN" sz="3600" dirty="0" smtClean="0">
              <a:solidFill>
                <a:srgbClr val="002060"/>
              </a:solidFill>
              <a:latin typeface="宋体" pitchFamily="2" charset="-122"/>
              <a:ea typeface="宋体" pitchFamily="2" charset="-122"/>
            </a:endParaRPr>
          </a:p>
          <a:p>
            <a:pPr marL="0" indent="0">
              <a:buNone/>
            </a:pPr>
            <a:r>
              <a:rPr lang="zh-CN" altLang="en-US" sz="3600" dirty="0" smtClean="0">
                <a:solidFill>
                  <a:srgbClr val="002060"/>
                </a:solidFill>
                <a:latin typeface="宋体" pitchFamily="2" charset="-122"/>
                <a:ea typeface="宋体" pitchFamily="2" charset="-122"/>
              </a:rPr>
              <a:t>上去。</a:t>
            </a:r>
            <a:endParaRPr lang="en-US" altLang="zh-CN" sz="3600" dirty="0" smtClean="0">
              <a:solidFill>
                <a:srgbClr val="002060"/>
              </a:solidFill>
              <a:latin typeface="宋体" pitchFamily="2" charset="-122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780700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857232"/>
            <a:ext cx="7815290" cy="590568"/>
          </a:xfrm>
        </p:spPr>
        <p:txBody>
          <a:bodyPr/>
          <a:lstStyle/>
          <a:p>
            <a:r>
              <a:rPr lang="zh-CN" altLang="en-US" dirty="0" smtClean="0"/>
              <a:t>公理系统建立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785786" y="1500174"/>
                <a:ext cx="7772400" cy="44958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altLang="zh-CN" sz="3600" dirty="0" smtClean="0"/>
                  <a:t>Ax1:</a:t>
                </a:r>
              </a:p>
              <a:p>
                <a:pPr marL="0" indent="0">
                  <a:buNone/>
                </a:pPr>
                <a:r>
                  <a:rPr lang="en-US" altLang="zh-CN" sz="3600" dirty="0" smtClean="0">
                    <a:sym typeface="Symbol"/>
                  </a:rPr>
                  <a:t></a:t>
                </a:r>
                <a:r>
                  <a:rPr lang="en-US" altLang="zh-CN" sz="3600" i="1" dirty="0" err="1" smtClean="0"/>
                  <a:t>x</a:t>
                </a:r>
                <a:r>
                  <a:rPr lang="en-US" altLang="zh-CN" sz="3600" dirty="0" err="1">
                    <a:sym typeface="Symbol"/>
                  </a:rPr>
                  <a:t></a:t>
                </a:r>
                <a:r>
                  <a:rPr lang="en-US" altLang="zh-CN" sz="3600" dirty="0" err="1"/>
                  <a:t>y</a:t>
                </a:r>
                <a:r>
                  <a:rPr lang="en-US" altLang="zh-CN" sz="36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3600" i="1"/>
                        </m:ctrlPr>
                      </m:sSubPr>
                      <m:e>
                        <m:r>
                          <a:rPr lang="en-US" altLang="zh-CN" sz="3600" i="1"/>
                          <m:t>𝑁</m:t>
                        </m:r>
                      </m:e>
                      <m:sub>
                        <m:r>
                          <a:rPr lang="en-US" altLang="zh-CN" sz="3600" i="1"/>
                          <m:t>𝑥</m:t>
                        </m:r>
                      </m:sub>
                    </m:sSub>
                  </m:oMath>
                </a14:m>
                <a:r>
                  <a:rPr lang="zh-CN" altLang="zh-CN" sz="3600" dirty="0"/>
                  <a:t>∧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3600" i="1"/>
                        </m:ctrlPr>
                      </m:sSubPr>
                      <m:e>
                        <m:r>
                          <a:rPr lang="en-US" altLang="zh-CN" sz="3600" i="1"/>
                          <m:t>𝑃</m:t>
                        </m:r>
                      </m:e>
                      <m:sub>
                        <m:r>
                          <a:rPr lang="en-US" altLang="zh-CN" sz="3600" i="1"/>
                          <m:t>𝑦</m:t>
                        </m:r>
                      </m:sub>
                    </m:sSub>
                  </m:oMath>
                </a14:m>
                <a:r>
                  <a:rPr lang="zh-CN" altLang="zh-CN" sz="3600" dirty="0"/>
                  <a:t>∧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3600" i="1"/>
                        </m:ctrlPr>
                      </m:sSubPr>
                      <m:e>
                        <m:r>
                          <a:rPr lang="en-US" altLang="zh-CN" sz="3600" i="1"/>
                          <m:t>𝐵</m:t>
                        </m:r>
                      </m:e>
                      <m:sub>
                        <m:r>
                          <a:rPr lang="en-US" altLang="zh-CN" sz="3600" i="1"/>
                          <m:t>𝑥𝑦</m:t>
                        </m:r>
                      </m:sub>
                    </m:sSub>
                  </m:oMath>
                </a14:m>
                <a:r>
                  <a:rPr lang="zh-CN" altLang="zh-CN" sz="3600" dirty="0" smtClean="0"/>
                  <a:t>∧</a:t>
                </a:r>
                <a:endParaRPr lang="en-US" altLang="zh-CN" sz="3600" dirty="0" smtClean="0"/>
              </a:p>
              <a:p>
                <a:pPr marL="0" indent="0">
                  <a:buNone/>
                </a:pPr>
                <a:r>
                  <a:rPr lang="en-US" altLang="zh-CN" sz="3600" dirty="0" smtClean="0"/>
                  <a:t>¬</a:t>
                </a:r>
                <a:r>
                  <a:rPr lang="en-US" altLang="zh-CN" sz="3600" dirty="0"/>
                  <a:t>∃</a:t>
                </a:r>
                <a:r>
                  <a:rPr lang="en-US" altLang="zh-CN" sz="3600" i="1" dirty="0"/>
                  <a:t>z</a:t>
                </a:r>
                <a:r>
                  <a:rPr lang="en-US" altLang="zh-CN" sz="36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3600" i="1"/>
                        </m:ctrlPr>
                      </m:sSubPr>
                      <m:e>
                        <m:r>
                          <a:rPr lang="en-US" altLang="zh-CN" sz="3600" b="1" i="1" smtClean="0">
                            <a:latin typeface="Cambria Math"/>
                          </a:rPr>
                          <m:t>𝑵</m:t>
                        </m:r>
                      </m:e>
                      <m:sub>
                        <m:r>
                          <a:rPr lang="en-US" altLang="zh-CN" sz="3600" i="1"/>
                          <m:t>𝑧</m:t>
                        </m:r>
                      </m:sub>
                    </m:sSub>
                  </m:oMath>
                </a14:m>
                <a:r>
                  <a:rPr lang="zh-CN" altLang="zh-CN" sz="3600" dirty="0" smtClean="0"/>
                  <a:t>∧</a:t>
                </a:r>
                <a:r>
                  <a:rPr lang="en-US" altLang="zh-CN" sz="3600" dirty="0"/>
                  <a:t> ¬ </a:t>
                </a:r>
                <a:r>
                  <a:rPr lang="en-US" altLang="zh-CN" sz="3600" dirty="0" smtClean="0"/>
                  <a:t>(</a:t>
                </a:r>
                <a:r>
                  <a:rPr lang="en-US" altLang="zh-CN" sz="3600" i="1" dirty="0" smtClean="0"/>
                  <a:t>x=z</a:t>
                </a:r>
                <a:r>
                  <a:rPr lang="en-US" altLang="zh-CN" sz="3600" dirty="0" smtClean="0"/>
                  <a:t>))</a:t>
                </a:r>
                <a:r>
                  <a:rPr lang="zh-CN" altLang="zh-CN" sz="3600" dirty="0" smtClean="0"/>
                  <a:t>∧</a:t>
                </a:r>
                <a:r>
                  <a:rPr lang="en-US" altLang="zh-CN" sz="3600" dirty="0" smtClean="0"/>
                  <a:t>¬∃</a:t>
                </a:r>
                <a:r>
                  <a:rPr lang="en-US" altLang="zh-CN" sz="3600" i="1" dirty="0" smtClean="0"/>
                  <a:t>u</a:t>
                </a:r>
                <a:r>
                  <a:rPr lang="en-US" altLang="zh-CN" sz="3600" dirty="0" smtClean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36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3600" b="1" i="1" smtClean="0">
                            <a:latin typeface="Cambria Math"/>
                          </a:rPr>
                          <m:t>𝑷</m:t>
                        </m:r>
                      </m:e>
                      <m:sub>
                        <m:r>
                          <a:rPr lang="en-US" altLang="zh-CN" sz="3600" b="1" i="1" smtClean="0">
                            <a:latin typeface="Cambria Math"/>
                          </a:rPr>
                          <m:t>𝒖</m:t>
                        </m:r>
                      </m:sub>
                    </m:sSub>
                  </m:oMath>
                </a14:m>
                <a:r>
                  <a:rPr lang="zh-CN" altLang="zh-CN" sz="3600" dirty="0" smtClean="0"/>
                  <a:t>∧</a:t>
                </a:r>
                <a:r>
                  <a:rPr lang="en-US" altLang="zh-CN" sz="3600" dirty="0"/>
                  <a:t> ¬ </a:t>
                </a:r>
                <a:r>
                  <a:rPr lang="en-US" altLang="zh-CN" sz="3600" dirty="0" smtClean="0"/>
                  <a:t>(</a:t>
                </a:r>
                <a:r>
                  <a:rPr lang="en-US" altLang="zh-CN" sz="3600" i="1" dirty="0" smtClean="0"/>
                  <a:t>u=y</a:t>
                </a:r>
                <a:r>
                  <a:rPr lang="en-US" altLang="zh-CN" sz="3600" dirty="0" smtClean="0"/>
                  <a:t>)) </a:t>
                </a:r>
              </a:p>
              <a:p>
                <a:pPr marL="0" indent="0">
                  <a:buNone/>
                </a:pPr>
                <a:r>
                  <a:rPr lang="en-US" altLang="zh-CN" sz="3600" dirty="0" smtClean="0"/>
                  <a:t>→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3600" i="1"/>
                        </m:ctrlPr>
                      </m:sSubPr>
                      <m:e>
                        <m:r>
                          <a:rPr lang="en-US" altLang="zh-CN" sz="3600" i="1"/>
                          <m:t>𝑆</m:t>
                        </m:r>
                      </m:e>
                      <m:sub>
                        <m:r>
                          <a:rPr lang="en-US" altLang="zh-CN" sz="3600" i="1"/>
                          <m:t>𝑥𝑦</m:t>
                        </m:r>
                      </m:sub>
                    </m:sSub>
                  </m:oMath>
                </a14:m>
                <a:r>
                  <a:rPr lang="en-US" altLang="zh-CN" sz="3600" dirty="0"/>
                  <a:t>)</a:t>
                </a:r>
                <a:endParaRPr lang="en-US" altLang="zh-CN" sz="3600" dirty="0" smtClean="0"/>
              </a:p>
              <a:p>
                <a:pPr marL="0" indent="0">
                  <a:buNone/>
                </a:pPr>
                <a:r>
                  <a:rPr lang="en-US" altLang="zh-CN" sz="3600" dirty="0" smtClean="0"/>
                  <a:t>N:</a:t>
                </a:r>
                <a:r>
                  <a:rPr lang="zh-CN" altLang="en-US" sz="3600" dirty="0" smtClean="0"/>
                  <a:t>名词；</a:t>
                </a:r>
                <a:r>
                  <a:rPr lang="en-US" altLang="zh-CN" sz="3600" dirty="0" smtClean="0"/>
                  <a:t>P</a:t>
                </a:r>
                <a:r>
                  <a:rPr lang="zh-CN" altLang="en-US" sz="3600" dirty="0" smtClean="0"/>
                  <a:t>：谓语；</a:t>
                </a:r>
                <a:r>
                  <a:rPr lang="en-US" altLang="zh-CN" sz="3600" dirty="0" smtClean="0"/>
                  <a:t>S</a:t>
                </a:r>
                <a:r>
                  <a:rPr lang="zh-CN" altLang="en-US" sz="3600" dirty="0" smtClean="0"/>
                  <a:t>：在同一个简单</a:t>
                </a:r>
                <a:endParaRPr lang="en-US" altLang="zh-CN" sz="3600" dirty="0" smtClean="0"/>
              </a:p>
              <a:p>
                <a:pPr marL="0" indent="0">
                  <a:buNone/>
                </a:pPr>
                <a:r>
                  <a:rPr lang="zh-CN" altLang="en-US" sz="3600" dirty="0" smtClean="0"/>
                  <a:t>句中；</a:t>
                </a:r>
                <a:r>
                  <a:rPr lang="en-US" altLang="zh-CN" sz="3600" dirty="0" smtClean="0"/>
                  <a:t>B</a:t>
                </a:r>
                <a:r>
                  <a:rPr lang="zh-CN" altLang="en-US" sz="3600" dirty="0" smtClean="0"/>
                  <a:t>：在前面。</a:t>
                </a:r>
                <a:endParaRPr lang="zh-CN" altLang="en-US" sz="3600" dirty="0" smtClean="0"/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85786" y="1500174"/>
                <a:ext cx="7772400" cy="4495800"/>
              </a:xfrm>
              <a:blipFill rotWithShape="1">
                <a:blip r:embed="rId2"/>
                <a:stretch>
                  <a:fillRect l="-2431" t="-2168" r="-290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37643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857232"/>
            <a:ext cx="7815290" cy="590568"/>
          </a:xfrm>
        </p:spPr>
        <p:txBody>
          <a:bodyPr/>
          <a:lstStyle/>
          <a:p>
            <a:r>
              <a:rPr lang="zh-CN" altLang="en-US" dirty="0" smtClean="0"/>
              <a:t>公理系统建立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785786" y="1500174"/>
                <a:ext cx="7772400" cy="44958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altLang="zh-CN" sz="3600" dirty="0" smtClean="0"/>
                  <a:t>Ax2:</a:t>
                </a:r>
              </a:p>
              <a:p>
                <a:pPr marL="0" indent="0">
                  <a:buNone/>
                </a:pPr>
                <a:r>
                  <a:rPr lang="en-US" altLang="zh-CN" sz="3600" dirty="0" smtClean="0">
                    <a:sym typeface="Symbol"/>
                  </a:rPr>
                  <a:t></a:t>
                </a:r>
                <a:r>
                  <a:rPr lang="en-US" altLang="zh-CN" sz="3600" i="1" dirty="0" err="1" smtClean="0"/>
                  <a:t>x</a:t>
                </a:r>
                <a:r>
                  <a:rPr lang="en-US" altLang="zh-CN" sz="3600" dirty="0" err="1">
                    <a:sym typeface="Symbol"/>
                  </a:rPr>
                  <a:t></a:t>
                </a:r>
                <a:r>
                  <a:rPr lang="en-US" altLang="zh-CN" sz="3600" dirty="0" err="1" smtClean="0"/>
                  <a:t>y</a:t>
                </a:r>
                <a:r>
                  <a:rPr lang="en-US" altLang="zh-CN" sz="3600" dirty="0" err="1" smtClean="0">
                    <a:sym typeface="Symbol"/>
                  </a:rPr>
                  <a:t>z</a:t>
                </a:r>
                <a:r>
                  <a:rPr lang="en-US" altLang="zh-CN" sz="3600" dirty="0" smtClean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3600" i="1"/>
                        </m:ctrlPr>
                      </m:sSubPr>
                      <m:e>
                        <m:r>
                          <a:rPr lang="en-US" altLang="zh-CN" sz="3600" i="1"/>
                          <m:t>𝑁</m:t>
                        </m:r>
                      </m:e>
                      <m:sub>
                        <m:r>
                          <a:rPr lang="en-US" altLang="zh-CN" sz="3600" i="1"/>
                          <m:t>𝑥</m:t>
                        </m:r>
                      </m:sub>
                    </m:sSub>
                  </m:oMath>
                </a14:m>
                <a:r>
                  <a:rPr lang="zh-CN" altLang="zh-CN" sz="3600" dirty="0"/>
                  <a:t>∧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3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3600" i="1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altLang="zh-CN" sz="3600" b="1" i="1" smtClean="0">
                            <a:latin typeface="Cambria Math"/>
                          </a:rPr>
                          <m:t>𝒛</m:t>
                        </m:r>
                      </m:sub>
                    </m:sSub>
                    <m:sSub>
                      <m:sSubPr>
                        <m:ctrlPr>
                          <a:rPr lang="zh-CN" altLang="zh-CN" sz="3600" i="1"/>
                        </m:ctrlPr>
                      </m:sSubPr>
                      <m:e>
                        <m:r>
                          <m:rPr>
                            <m:nor/>
                          </m:rPr>
                          <a:rPr lang="zh-CN" altLang="zh-CN" sz="3600" dirty="0"/>
                          <m:t>∧</m:t>
                        </m:r>
                        <m:r>
                          <a:rPr lang="en-US" altLang="zh-CN" sz="3600" i="1"/>
                          <m:t>𝑃</m:t>
                        </m:r>
                      </m:e>
                      <m:sub>
                        <m:r>
                          <a:rPr lang="en-US" altLang="zh-CN" sz="3600" i="1"/>
                          <m:t>𝑦</m:t>
                        </m:r>
                      </m:sub>
                    </m:sSub>
                  </m:oMath>
                </a14:m>
                <a:r>
                  <a:rPr lang="zh-CN" altLang="zh-CN" sz="3600" dirty="0"/>
                  <a:t>∧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3600" i="1"/>
                        </m:ctrlPr>
                      </m:sSubPr>
                      <m:e>
                        <m:r>
                          <a:rPr lang="en-US" altLang="zh-CN" sz="3600" i="1"/>
                          <m:t>𝐵</m:t>
                        </m:r>
                      </m:e>
                      <m:sub>
                        <m:r>
                          <a:rPr lang="en-US" altLang="zh-CN" sz="3600" i="1"/>
                          <m:t>𝑥𝑦</m:t>
                        </m:r>
                      </m:sub>
                    </m:sSub>
                  </m:oMath>
                </a14:m>
                <a:r>
                  <a:rPr lang="zh-CN" altLang="zh-CN" sz="3600" dirty="0"/>
                  <a:t>∧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3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3600" i="1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altLang="zh-CN" sz="3600" b="1" i="1" smtClean="0">
                            <a:latin typeface="Cambria Math"/>
                          </a:rPr>
                          <m:t>𝒚𝒛</m:t>
                        </m:r>
                      </m:sub>
                    </m:sSub>
                  </m:oMath>
                </a14:m>
                <a:r>
                  <a:rPr lang="zh-CN" altLang="zh-CN" sz="3600" dirty="0" smtClean="0"/>
                  <a:t>∧</a:t>
                </a:r>
                <a:endParaRPr lang="en-US" altLang="zh-CN" sz="3600" dirty="0" smtClean="0"/>
              </a:p>
              <a:p>
                <a:pPr marL="0" indent="0">
                  <a:buNone/>
                </a:pPr>
                <a:r>
                  <a:rPr lang="en-US" altLang="zh-CN" sz="3600" dirty="0" smtClean="0"/>
                  <a:t>¬∃</a:t>
                </a:r>
                <a:r>
                  <a:rPr lang="en-US" altLang="zh-CN" sz="3600" i="1" dirty="0" smtClean="0"/>
                  <a:t>u</a:t>
                </a:r>
                <a:r>
                  <a:rPr lang="en-US" altLang="zh-CN" sz="3600" dirty="0" smtClean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3600" i="1"/>
                        </m:ctrlPr>
                      </m:sSubPr>
                      <m:e>
                        <m:r>
                          <a:rPr lang="en-US" altLang="zh-CN" sz="3600" b="1" i="1" smtClean="0">
                            <a:latin typeface="Cambria Math"/>
                          </a:rPr>
                          <m:t>𝑵</m:t>
                        </m:r>
                      </m:e>
                      <m:sub>
                        <m:r>
                          <a:rPr lang="en-US" altLang="zh-CN" sz="3600" b="1" i="1" smtClean="0">
                            <a:latin typeface="Cambria Math"/>
                          </a:rPr>
                          <m:t>𝒖</m:t>
                        </m:r>
                      </m:sub>
                    </m:sSub>
                  </m:oMath>
                </a14:m>
                <a:r>
                  <a:rPr lang="zh-CN" altLang="zh-CN" sz="3600" dirty="0" smtClean="0"/>
                  <a:t>∧</a:t>
                </a:r>
                <a:r>
                  <a:rPr lang="en-US" altLang="zh-CN" sz="3600" dirty="0" smtClean="0"/>
                  <a:t>¬(</a:t>
                </a:r>
                <a:r>
                  <a:rPr lang="en-US" altLang="zh-CN" sz="3600" i="1" dirty="0" smtClean="0"/>
                  <a:t>u=x</a:t>
                </a:r>
                <a:r>
                  <a:rPr lang="en-US" altLang="zh-CN" sz="3600" dirty="0" smtClean="0"/>
                  <a:t>)</a:t>
                </a:r>
                <a:r>
                  <a:rPr lang="zh-CN" altLang="zh-CN" sz="3600" dirty="0" smtClean="0"/>
                  <a:t>∧</a:t>
                </a:r>
                <a:r>
                  <a:rPr lang="en-US" altLang="zh-CN" sz="3600" dirty="0"/>
                  <a:t>¬(</a:t>
                </a:r>
                <a:r>
                  <a:rPr lang="en-US" altLang="zh-CN" sz="3600" i="1" dirty="0"/>
                  <a:t>u=z</a:t>
                </a:r>
                <a:r>
                  <a:rPr lang="en-US" altLang="zh-CN" sz="3600" dirty="0"/>
                  <a:t>))</a:t>
                </a:r>
                <a:r>
                  <a:rPr lang="zh-CN" altLang="zh-CN" sz="3600" dirty="0" smtClean="0"/>
                  <a:t>∧</a:t>
                </a:r>
                <a:endParaRPr lang="en-US" altLang="zh-CN" sz="3600" dirty="0" smtClean="0"/>
              </a:p>
              <a:p>
                <a:pPr marL="0" indent="0">
                  <a:buNone/>
                </a:pPr>
                <a:r>
                  <a:rPr lang="en-US" altLang="zh-CN" sz="3600" dirty="0" smtClean="0"/>
                  <a:t>¬∃</a:t>
                </a:r>
                <a:r>
                  <a:rPr lang="en-US" altLang="zh-CN" sz="3600" i="1" dirty="0" smtClean="0"/>
                  <a:t>v</a:t>
                </a:r>
                <a:r>
                  <a:rPr lang="en-US" altLang="zh-CN" sz="3600" dirty="0" smtClean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36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3600" b="1" i="1" smtClean="0">
                            <a:latin typeface="Cambria Math"/>
                          </a:rPr>
                          <m:t>𝑷</m:t>
                        </m:r>
                      </m:e>
                      <m:sub>
                        <m:r>
                          <a:rPr lang="en-US" altLang="zh-CN" sz="3600" b="1" i="1" smtClean="0">
                            <a:latin typeface="Cambria Math"/>
                          </a:rPr>
                          <m:t>𝒗</m:t>
                        </m:r>
                      </m:sub>
                    </m:sSub>
                  </m:oMath>
                </a14:m>
                <a:r>
                  <a:rPr lang="zh-CN" altLang="zh-CN" sz="3600" dirty="0" smtClean="0"/>
                  <a:t>∧</a:t>
                </a:r>
                <a:r>
                  <a:rPr lang="en-US" altLang="zh-CN" sz="3600" dirty="0"/>
                  <a:t> ¬ </a:t>
                </a:r>
                <a:r>
                  <a:rPr lang="en-US" altLang="zh-CN" sz="3600" dirty="0" smtClean="0"/>
                  <a:t>(</a:t>
                </a:r>
                <a:r>
                  <a:rPr lang="en-US" altLang="zh-CN" sz="3600" i="1" dirty="0" smtClean="0"/>
                  <a:t>v=y</a:t>
                </a:r>
                <a:r>
                  <a:rPr lang="en-US" altLang="zh-CN" sz="3600" dirty="0" smtClean="0"/>
                  <a:t>))→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3600" i="1"/>
                        </m:ctrlPr>
                      </m:sSubPr>
                      <m:e>
                        <m:r>
                          <a:rPr lang="en-US" altLang="zh-CN" sz="3600" i="1"/>
                          <m:t>𝑆</m:t>
                        </m:r>
                      </m:e>
                      <m:sub>
                        <m:r>
                          <a:rPr lang="en-US" altLang="zh-CN" sz="3600" i="1"/>
                          <m:t>𝑥𝑦</m:t>
                        </m:r>
                        <m:r>
                          <a:rPr lang="en-US" altLang="zh-CN" sz="3600" b="1" i="1" smtClean="0">
                            <a:latin typeface="Cambria Math"/>
                          </a:rPr>
                          <m:t>𝒛</m:t>
                        </m:r>
                      </m:sub>
                    </m:sSub>
                  </m:oMath>
                </a14:m>
                <a:r>
                  <a:rPr lang="en-US" altLang="zh-CN" sz="3600" dirty="0"/>
                  <a:t>)</a:t>
                </a:r>
                <a:endParaRPr lang="zh-CN" altLang="en-US" sz="3600" dirty="0" smtClean="0"/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85786" y="1500174"/>
                <a:ext cx="7772400" cy="4495800"/>
              </a:xfrm>
              <a:blipFill rotWithShape="1">
                <a:blip r:embed="rId2"/>
                <a:stretch>
                  <a:fillRect l="-2431" t="-21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22741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785786" y="1500174"/>
                <a:ext cx="7818662" cy="466513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altLang="zh-CN" sz="3600" dirty="0"/>
                  <a:t>Ax3:</a:t>
                </a:r>
              </a:p>
              <a:p>
                <a:pPr marL="0" indent="0">
                  <a:buNone/>
                </a:pPr>
                <a:r>
                  <a:rPr lang="en-US" altLang="zh-CN" sz="3600" dirty="0">
                    <a:sym typeface="Symbol"/>
                  </a:rPr>
                  <a:t></a:t>
                </a:r>
                <a:r>
                  <a:rPr lang="en-US" altLang="zh-CN" sz="3600" i="1" dirty="0"/>
                  <a:t>x</a:t>
                </a:r>
                <a:r>
                  <a:rPr lang="en-US" altLang="zh-CN" sz="1800" i="1" dirty="0"/>
                  <a:t>1</a:t>
                </a:r>
                <a:r>
                  <a:rPr lang="en-US" altLang="zh-CN" sz="3600" dirty="0">
                    <a:sym typeface="Symbol"/>
                  </a:rPr>
                  <a:t></a:t>
                </a:r>
                <a:r>
                  <a:rPr lang="en-US" altLang="zh-CN" sz="3600" i="1" dirty="0"/>
                  <a:t> </a:t>
                </a:r>
                <a:r>
                  <a:rPr lang="en-US" altLang="zh-CN" sz="3600" i="1" dirty="0"/>
                  <a:t>x</a:t>
                </a:r>
                <a:r>
                  <a:rPr lang="en-US" altLang="zh-CN" sz="1800" i="1" dirty="0"/>
                  <a:t>2……. </a:t>
                </a:r>
                <a:r>
                  <a:rPr lang="en-US" altLang="zh-CN" sz="3600" dirty="0">
                    <a:sym typeface="Symbol"/>
                  </a:rPr>
                  <a:t></a:t>
                </a:r>
                <a:r>
                  <a:rPr lang="en-US" altLang="zh-CN" sz="3600" i="1" dirty="0"/>
                  <a:t> </a:t>
                </a:r>
                <a:r>
                  <a:rPr lang="en-US" altLang="zh-CN" sz="3600" i="1" dirty="0" err="1"/>
                  <a:t>x</a:t>
                </a:r>
                <a:r>
                  <a:rPr lang="en-US" altLang="zh-CN" sz="1800" i="1" dirty="0" err="1"/>
                  <a:t>n</a:t>
                </a:r>
                <a:r>
                  <a:rPr lang="en-US" altLang="zh-CN" sz="1800" i="1" dirty="0"/>
                  <a:t> </a:t>
                </a:r>
                <a:r>
                  <a:rPr lang="en-US" altLang="zh-CN" sz="3600" dirty="0">
                    <a:sym typeface="Symbol"/>
                  </a:rPr>
                  <a:t></a:t>
                </a:r>
                <a:r>
                  <a:rPr lang="en-US" altLang="zh-CN" sz="3600" i="1" dirty="0"/>
                  <a:t>y</a:t>
                </a:r>
                <a:r>
                  <a:rPr lang="en-US" altLang="zh-CN" sz="1800" i="1" dirty="0"/>
                  <a:t>1</a:t>
                </a:r>
                <a:r>
                  <a:rPr lang="en-US" altLang="zh-CN" sz="3600" dirty="0">
                    <a:sym typeface="Symbol"/>
                  </a:rPr>
                  <a:t></a:t>
                </a:r>
                <a:r>
                  <a:rPr lang="en-US" altLang="zh-CN" sz="3600" i="1" dirty="0"/>
                  <a:t> </a:t>
                </a:r>
                <a:r>
                  <a:rPr lang="en-US" altLang="zh-CN" sz="3600" i="1" dirty="0"/>
                  <a:t>y</a:t>
                </a:r>
                <a:r>
                  <a:rPr lang="en-US" altLang="zh-CN" sz="1800" i="1" dirty="0"/>
                  <a:t>2</a:t>
                </a:r>
                <a:r>
                  <a:rPr lang="en-US" altLang="zh-CN" sz="1800" i="1" dirty="0"/>
                  <a:t>……. </a:t>
                </a:r>
                <a:r>
                  <a:rPr lang="en-US" altLang="zh-CN" sz="3600" dirty="0">
                    <a:sym typeface="Symbol"/>
                  </a:rPr>
                  <a:t></a:t>
                </a:r>
                <a:r>
                  <a:rPr lang="en-US" altLang="zh-CN" sz="3600" i="1" dirty="0"/>
                  <a:t> </a:t>
                </a:r>
                <a:r>
                  <a:rPr lang="en-US" altLang="zh-CN" sz="3600" i="1" dirty="0" err="1"/>
                  <a:t>y</a:t>
                </a:r>
                <a:r>
                  <a:rPr lang="en-US" altLang="zh-CN" sz="1800" i="1" dirty="0" err="1"/>
                  <a:t>n</a:t>
                </a:r>
                <a:r>
                  <a:rPr lang="en-US" altLang="zh-CN" sz="1800" i="1" dirty="0"/>
                  <a:t> </a:t>
                </a:r>
                <a:r>
                  <a:rPr lang="en-US" altLang="zh-CN" sz="3600" dirty="0" smtClean="0"/>
                  <a:t>∃</a:t>
                </a:r>
                <a:r>
                  <a:rPr lang="en-US" altLang="zh-CN" sz="3600" i="1" dirty="0" err="1"/>
                  <a:t>ui</a:t>
                </a:r>
                <a:r>
                  <a:rPr lang="en-US" altLang="zh-CN" sz="3600" dirty="0" err="1"/>
                  <a:t>∃</a:t>
                </a:r>
                <a:r>
                  <a:rPr lang="en-US" altLang="zh-CN" sz="3600" i="1" dirty="0" err="1" smtClean="0"/>
                  <a:t>vi</a:t>
                </a:r>
                <a:r>
                  <a:rPr lang="en-US" altLang="zh-CN" sz="3600" dirty="0" smtClean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3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3600" i="1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altLang="zh-CN" sz="3600" i="1">
                            <a:latin typeface="Cambria Math"/>
                          </a:rPr>
                          <m:t>𝑥</m:t>
                        </m:r>
                        <m:r>
                          <a:rPr lang="en-US" altLang="zh-CN" sz="3600" i="1">
                            <a:latin typeface="Cambria Math"/>
                          </a:rPr>
                          <m:t>𝒊</m:t>
                        </m:r>
                      </m:sub>
                    </m:sSub>
                    <m:sSub>
                      <m:sSubPr>
                        <m:ctrlPr>
                          <a:rPr lang="zh-CN" altLang="zh-CN" sz="36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zh-CN" altLang="zh-CN" sz="3600" dirty="0"/>
                          <m:t>∧</m:t>
                        </m:r>
                        <m:r>
                          <a:rPr lang="en-US" altLang="zh-CN" sz="3600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altLang="zh-CN" sz="3600" i="1">
                            <a:latin typeface="Cambria Math"/>
                          </a:rPr>
                          <m:t>𝑦</m:t>
                        </m:r>
                        <m:r>
                          <a:rPr lang="en-US" altLang="zh-CN" sz="3600" i="1">
                            <a:latin typeface="Cambria Math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zh-CN" altLang="zh-CN" sz="3600" dirty="0" smtClean="0"/>
                  <a:t>∧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36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3600" i="1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altLang="zh-CN" sz="3600" i="1">
                            <a:latin typeface="Cambria Math"/>
                          </a:rPr>
                          <m:t>𝑥</m:t>
                        </m:r>
                        <m:r>
                          <a:rPr lang="en-US" altLang="zh-CN" sz="3600" i="1">
                            <a:latin typeface="Cambria Math"/>
                          </a:rPr>
                          <m:t>𝒏</m:t>
                        </m:r>
                        <m:r>
                          <a:rPr lang="en-US" altLang="zh-CN" sz="3600" i="1">
                            <a:latin typeface="Cambria Math"/>
                          </a:rPr>
                          <m:t>𝑦</m:t>
                        </m:r>
                        <m:r>
                          <a:rPr lang="en-US" altLang="zh-CN" sz="3600" i="1"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zh-CN" altLang="zh-CN" sz="3600" dirty="0" smtClean="0"/>
                  <a:t>∧</a:t>
                </a:r>
                <a:endParaRPr lang="en-US" altLang="zh-CN" sz="3600" dirty="0" smtClean="0"/>
              </a:p>
              <a:p>
                <a:pPr marL="0" indent="0">
                  <a:buNone/>
                </a:pPr>
                <a:r>
                  <a:rPr lang="en-US" altLang="zh-CN" sz="3600" dirty="0" smtClean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3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3600" i="1">
                            <a:latin typeface="Cambria Math"/>
                          </a:rPr>
                          <m:t>𝑪</m:t>
                        </m:r>
                      </m:e>
                      <m:sub>
                        <m:r>
                          <a:rPr lang="en-US" altLang="zh-CN" sz="3600" i="1">
                            <a:latin typeface="Cambria Math"/>
                          </a:rPr>
                          <m:t>𝒖𝒊</m:t>
                        </m:r>
                      </m:sub>
                    </m:sSub>
                  </m:oMath>
                </a14:m>
                <a:r>
                  <a:rPr lang="zh-CN" altLang="zh-CN" sz="3600" dirty="0"/>
                  <a:t>∧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3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3600" i="1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altLang="zh-CN" sz="3600" i="1">
                            <a:latin typeface="Cambria Math"/>
                          </a:rPr>
                          <m:t>𝑥</m:t>
                        </m:r>
                        <m:r>
                          <a:rPr lang="en-US" altLang="zh-CN" sz="3600" i="1">
                            <a:latin typeface="Cambria Math"/>
                          </a:rPr>
                          <m:t>𝒊</m:t>
                        </m:r>
                        <m:r>
                          <a:rPr lang="en-US" altLang="zh-CN" sz="3600" i="1">
                            <a:latin typeface="Cambria Math"/>
                          </a:rPr>
                          <m:t>𝒖𝒊</m:t>
                        </m:r>
                      </m:sub>
                    </m:sSub>
                  </m:oMath>
                </a14:m>
                <a:r>
                  <a:rPr lang="zh-CN" altLang="zh-CN" sz="3600" dirty="0"/>
                  <a:t>∧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3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3600" i="1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altLang="zh-CN" sz="3600" i="1">
                            <a:latin typeface="Cambria Math"/>
                          </a:rPr>
                          <m:t>𝒖𝒊𝒙𝒊</m:t>
                        </m:r>
                        <m:r>
                          <a:rPr lang="en-US" altLang="zh-CN" sz="3600" i="1">
                            <a:latin typeface="Cambria Math"/>
                          </a:rPr>
                          <m:t>+</m:t>
                        </m:r>
                        <m:r>
                          <a:rPr lang="en-US" altLang="zh-CN" sz="3600" i="1"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altLang="zh-CN" sz="3600" dirty="0"/>
                  <a:t>)</a:t>
                </a:r>
                <a:r>
                  <a:rPr lang="zh-CN" altLang="zh-CN" sz="3600" dirty="0"/>
                  <a:t> </a:t>
                </a:r>
                <a:r>
                  <a:rPr lang="zh-CN" altLang="zh-CN" sz="3600" dirty="0"/>
                  <a:t>∧</a:t>
                </a:r>
                <a:endParaRPr lang="en-US" altLang="zh-CN" sz="3600" dirty="0"/>
              </a:p>
              <a:p>
                <a:pPr marL="0" indent="0">
                  <a:buNone/>
                </a:pPr>
                <a:r>
                  <a:rPr lang="en-US" altLang="zh-CN" sz="36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3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3600" i="1">
                            <a:latin typeface="Cambria Math"/>
                          </a:rPr>
                          <m:t>𝑪</m:t>
                        </m:r>
                      </m:e>
                      <m:sub>
                        <m:r>
                          <a:rPr lang="en-US" altLang="zh-CN" sz="3600" i="1">
                            <a:latin typeface="Cambria Math"/>
                          </a:rPr>
                          <m:t>𝒗</m:t>
                        </m:r>
                        <m:r>
                          <a:rPr lang="en-US" altLang="zh-CN" sz="3600" i="1">
                            <a:latin typeface="Cambria Math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zh-CN" altLang="zh-CN" sz="3600" dirty="0"/>
                  <a:t>∧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3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3600" i="1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altLang="zh-CN" sz="3600" i="1">
                            <a:latin typeface="Cambria Math"/>
                          </a:rPr>
                          <m:t>𝒚</m:t>
                        </m:r>
                        <m:r>
                          <a:rPr lang="en-US" altLang="zh-CN" sz="3600" i="1">
                            <a:latin typeface="Cambria Math"/>
                          </a:rPr>
                          <m:t>𝒊</m:t>
                        </m:r>
                        <m:r>
                          <a:rPr lang="en-US" altLang="zh-CN" sz="3600" i="1">
                            <a:latin typeface="Cambria Math"/>
                          </a:rPr>
                          <m:t>𝒗</m:t>
                        </m:r>
                        <m:r>
                          <a:rPr lang="en-US" altLang="zh-CN" sz="3600" i="1">
                            <a:latin typeface="Cambria Math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zh-CN" altLang="zh-CN" sz="3600" dirty="0"/>
                  <a:t>∧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3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3600" i="1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altLang="zh-CN" sz="3600" i="1">
                            <a:latin typeface="Cambria Math"/>
                          </a:rPr>
                          <m:t>𝒗</m:t>
                        </m:r>
                        <m:r>
                          <a:rPr lang="en-US" altLang="zh-CN" sz="3600" i="1">
                            <a:latin typeface="Cambria Math"/>
                          </a:rPr>
                          <m:t>𝒊𝒚𝒊</m:t>
                        </m:r>
                        <m:r>
                          <a:rPr lang="en-US" altLang="zh-CN" sz="3600" i="1">
                            <a:latin typeface="Cambria Math"/>
                          </a:rPr>
                          <m:t>+</m:t>
                        </m:r>
                        <m:r>
                          <a:rPr lang="en-US" altLang="zh-CN" sz="3600" i="1"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altLang="zh-CN" sz="3600" dirty="0"/>
                  <a:t>) </a:t>
                </a:r>
                <a:r>
                  <a:rPr lang="zh-CN" altLang="zh-CN" sz="3600" dirty="0"/>
                  <a:t>∧ </a:t>
                </a:r>
                <a:endParaRPr lang="en-US" altLang="zh-CN" sz="3600" dirty="0" smtClean="0"/>
              </a:p>
              <a:p>
                <a:pPr marL="0" indent="0">
                  <a:buNone/>
                </a:pPr>
                <a:r>
                  <a:rPr lang="en-US" altLang="zh-CN" sz="3600" dirty="0" smtClean="0"/>
                  <a:t>→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3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3600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altLang="zh-CN" sz="3600" i="1">
                            <a:latin typeface="Cambria Math"/>
                          </a:rPr>
                          <m:t>𝑥</m:t>
                        </m:r>
                        <m:r>
                          <a:rPr lang="en-US" altLang="zh-CN" sz="3600" i="1">
                            <a:latin typeface="Cambria Math"/>
                          </a:rPr>
                          <m:t>𝟏</m:t>
                        </m:r>
                        <m:r>
                          <a:rPr lang="en-US" altLang="zh-CN" sz="3600" i="1">
                            <a:latin typeface="Cambria Math"/>
                          </a:rPr>
                          <m:t>…</m:t>
                        </m:r>
                        <m:r>
                          <a:rPr lang="en-US" altLang="zh-CN" sz="3600" i="1">
                            <a:latin typeface="Cambria Math"/>
                          </a:rPr>
                          <m:t>𝒙𝒏</m:t>
                        </m:r>
                        <m:r>
                          <a:rPr lang="en-US" altLang="zh-CN" sz="3600" i="1">
                            <a:latin typeface="Cambria Math"/>
                          </a:rPr>
                          <m:t>𝑦</m:t>
                        </m:r>
                        <m:r>
                          <a:rPr lang="en-US" altLang="zh-CN" sz="3600" i="1">
                            <a:latin typeface="Cambria Math"/>
                          </a:rPr>
                          <m:t>𝟏</m:t>
                        </m:r>
                        <m:r>
                          <a:rPr lang="en-US" altLang="zh-CN" sz="3600" i="1">
                            <a:latin typeface="Cambria Math"/>
                          </a:rPr>
                          <m:t>…</m:t>
                        </m:r>
                        <m:r>
                          <a:rPr lang="en-US" altLang="zh-CN" sz="3600" i="1">
                            <a:latin typeface="Cambria Math"/>
                          </a:rPr>
                          <m:t>𝒚𝒏𝒛</m:t>
                        </m:r>
                        <m:r>
                          <a:rPr lang="en-US" altLang="zh-CN" sz="3600" i="1">
                            <a:latin typeface="Cambria Math"/>
                          </a:rPr>
                          <m:t>𝟏</m:t>
                        </m:r>
                        <m:r>
                          <a:rPr lang="en-US" altLang="zh-CN" sz="3600" i="1">
                            <a:latin typeface="Cambria Math"/>
                          </a:rPr>
                          <m:t>…</m:t>
                        </m:r>
                        <m:r>
                          <a:rPr lang="en-US" altLang="zh-CN" sz="3600" i="1">
                            <a:latin typeface="Cambria Math"/>
                          </a:rPr>
                          <m:t>𝒛𝒏</m:t>
                        </m:r>
                      </m:sub>
                    </m:sSub>
                  </m:oMath>
                </a14:m>
                <a:r>
                  <a:rPr lang="en-US" altLang="zh-CN" sz="3600" dirty="0"/>
                  <a:t>)</a:t>
                </a:r>
                <a:endParaRPr lang="en-US" altLang="zh-CN" sz="3600" dirty="0" smtClean="0"/>
              </a:p>
              <a:p>
                <a:pPr marL="0" indent="0">
                  <a:buNone/>
                </a:pPr>
                <a:r>
                  <a:rPr lang="en-US" altLang="zh-CN" sz="3600" dirty="0" smtClean="0"/>
                  <a:t>C</a:t>
                </a:r>
                <a:r>
                  <a:rPr lang="zh-CN" altLang="en-US" sz="3600" dirty="0" smtClean="0"/>
                  <a:t>：并列连词</a:t>
                </a:r>
                <a:endParaRPr lang="zh-CN" altLang="en-US" sz="3600" dirty="0"/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85786" y="1500174"/>
                <a:ext cx="7818662" cy="4665130"/>
              </a:xfrm>
              <a:blipFill rotWithShape="1">
                <a:blip r:embed="rId2"/>
                <a:stretch>
                  <a:fillRect l="-2418" t="-2092" b="-457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857232"/>
            <a:ext cx="7815290" cy="590568"/>
          </a:xfrm>
        </p:spPr>
        <p:txBody>
          <a:bodyPr/>
          <a:lstStyle/>
          <a:p>
            <a:r>
              <a:rPr lang="zh-CN" altLang="en-US" dirty="0" smtClean="0"/>
              <a:t>公理系统建立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231300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404664"/>
            <a:ext cx="7846640" cy="1043136"/>
          </a:xfrm>
        </p:spPr>
        <p:txBody>
          <a:bodyPr/>
          <a:lstStyle/>
          <a:p>
            <a:r>
              <a:rPr lang="zh-CN" altLang="en-US" dirty="0" smtClean="0"/>
              <a:t>公理系统建立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899592" y="1124744"/>
                <a:ext cx="7848872" cy="5015246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altLang="zh-CN" sz="3600" dirty="0" smtClean="0"/>
                  <a:t>Ax4:</a:t>
                </a:r>
              </a:p>
              <a:p>
                <a:pPr marL="0" indent="0">
                  <a:buNone/>
                </a:pPr>
                <a:r>
                  <a:rPr lang="en-US" altLang="zh-CN" sz="3600" dirty="0" smtClean="0">
                    <a:sym typeface="Symbol"/>
                  </a:rPr>
                  <a:t></a:t>
                </a:r>
                <a:r>
                  <a:rPr lang="en-US" altLang="zh-CN" sz="3600" i="1" dirty="0" smtClean="0"/>
                  <a:t>x</a:t>
                </a:r>
                <a:r>
                  <a:rPr lang="en-US" altLang="zh-CN" sz="1800" i="1" dirty="0" smtClean="0"/>
                  <a:t>1</a:t>
                </a:r>
                <a:r>
                  <a:rPr lang="en-US" altLang="zh-CN" sz="3600" dirty="0" smtClean="0">
                    <a:sym typeface="Symbol"/>
                  </a:rPr>
                  <a:t></a:t>
                </a:r>
                <a:r>
                  <a:rPr lang="en-US" altLang="zh-CN" sz="3600" i="1" dirty="0"/>
                  <a:t> </a:t>
                </a:r>
                <a:r>
                  <a:rPr lang="en-US" altLang="zh-CN" sz="3600" i="1" dirty="0" smtClean="0"/>
                  <a:t>x</a:t>
                </a:r>
                <a:r>
                  <a:rPr lang="en-US" altLang="zh-CN" sz="1800" i="1" dirty="0" smtClean="0"/>
                  <a:t>2……. </a:t>
                </a:r>
                <a:r>
                  <a:rPr lang="en-US" altLang="zh-CN" sz="3600" dirty="0">
                    <a:sym typeface="Symbol"/>
                  </a:rPr>
                  <a:t></a:t>
                </a:r>
                <a:r>
                  <a:rPr lang="en-US" altLang="zh-CN" sz="3600" i="1" dirty="0"/>
                  <a:t> </a:t>
                </a:r>
                <a:r>
                  <a:rPr lang="en-US" altLang="zh-CN" sz="3600" i="1" dirty="0" err="1" smtClean="0"/>
                  <a:t>x</a:t>
                </a:r>
                <a:r>
                  <a:rPr lang="en-US" altLang="zh-CN" sz="1800" i="1" dirty="0" err="1" smtClean="0"/>
                  <a:t>n</a:t>
                </a:r>
                <a:r>
                  <a:rPr lang="en-US" altLang="zh-CN" sz="1800" i="1" dirty="0" smtClean="0"/>
                  <a:t> </a:t>
                </a:r>
                <a:r>
                  <a:rPr lang="en-US" altLang="zh-CN" sz="3600" dirty="0" smtClean="0">
                    <a:sym typeface="Symbol"/>
                  </a:rPr>
                  <a:t></a:t>
                </a:r>
                <a:r>
                  <a:rPr lang="en-US" altLang="zh-CN" sz="3600" i="1" dirty="0" smtClean="0"/>
                  <a:t>y</a:t>
                </a:r>
                <a:r>
                  <a:rPr lang="en-US" altLang="zh-CN" sz="1800" i="1" dirty="0" smtClean="0"/>
                  <a:t>1</a:t>
                </a:r>
                <a:r>
                  <a:rPr lang="en-US" altLang="zh-CN" sz="3600" dirty="0">
                    <a:sym typeface="Symbol"/>
                  </a:rPr>
                  <a:t></a:t>
                </a:r>
                <a:r>
                  <a:rPr lang="en-US" altLang="zh-CN" sz="3600" i="1" dirty="0"/>
                  <a:t> </a:t>
                </a:r>
                <a:r>
                  <a:rPr lang="en-US" altLang="zh-CN" sz="3600" i="1" dirty="0" smtClean="0"/>
                  <a:t>y</a:t>
                </a:r>
                <a:r>
                  <a:rPr lang="en-US" altLang="zh-CN" sz="1800" i="1" dirty="0" smtClean="0"/>
                  <a:t>2</a:t>
                </a:r>
                <a:r>
                  <a:rPr lang="en-US" altLang="zh-CN" sz="1800" i="1" dirty="0"/>
                  <a:t>……. </a:t>
                </a:r>
                <a:r>
                  <a:rPr lang="en-US" altLang="zh-CN" sz="3600" dirty="0">
                    <a:sym typeface="Symbol"/>
                  </a:rPr>
                  <a:t></a:t>
                </a:r>
                <a:r>
                  <a:rPr lang="en-US" altLang="zh-CN" sz="3600" i="1" dirty="0"/>
                  <a:t> </a:t>
                </a:r>
                <a:r>
                  <a:rPr lang="en-US" altLang="zh-CN" sz="3600" i="1" dirty="0" err="1" smtClean="0"/>
                  <a:t>y</a:t>
                </a:r>
                <a:r>
                  <a:rPr lang="en-US" altLang="zh-CN" sz="1800" i="1" dirty="0" err="1" smtClean="0"/>
                  <a:t>n</a:t>
                </a:r>
                <a:r>
                  <a:rPr lang="en-US" altLang="zh-CN" sz="1800" i="1" dirty="0" smtClean="0"/>
                  <a:t> </a:t>
                </a:r>
                <a:r>
                  <a:rPr lang="en-US" altLang="zh-CN" sz="3600" dirty="0" smtClean="0">
                    <a:sym typeface="Symbol"/>
                  </a:rPr>
                  <a:t></a:t>
                </a:r>
                <a:r>
                  <a:rPr lang="en-US" altLang="zh-CN" sz="3600" i="1" dirty="0" smtClean="0"/>
                  <a:t>z</a:t>
                </a:r>
                <a:r>
                  <a:rPr lang="en-US" altLang="zh-CN" sz="1800" i="1" dirty="0" smtClean="0"/>
                  <a:t>1</a:t>
                </a:r>
                <a:r>
                  <a:rPr lang="en-US" altLang="zh-CN" sz="3600" dirty="0" smtClean="0">
                    <a:sym typeface="Symbol"/>
                  </a:rPr>
                  <a:t></a:t>
                </a:r>
                <a:r>
                  <a:rPr lang="en-US" altLang="zh-CN" sz="3600" i="1" dirty="0" smtClean="0"/>
                  <a:t>z</a:t>
                </a:r>
                <a:r>
                  <a:rPr lang="en-US" altLang="zh-CN" sz="1800" i="1" dirty="0" smtClean="0"/>
                  <a:t>2…….</a:t>
                </a:r>
                <a:r>
                  <a:rPr lang="en-US" altLang="zh-CN" sz="3600" dirty="0" smtClean="0">
                    <a:sym typeface="Symbol"/>
                  </a:rPr>
                  <a:t></a:t>
                </a:r>
                <a:r>
                  <a:rPr lang="en-US" altLang="zh-CN" sz="3600" i="1" dirty="0" err="1" smtClean="0"/>
                  <a:t>z</a:t>
                </a:r>
                <a:r>
                  <a:rPr lang="en-US" altLang="zh-CN" sz="1800" i="1" dirty="0" err="1" smtClean="0"/>
                  <a:t>n</a:t>
                </a:r>
                <a:r>
                  <a:rPr lang="en-US" altLang="zh-CN" sz="3600" dirty="0"/>
                  <a:t> ∃</a:t>
                </a:r>
                <a:r>
                  <a:rPr lang="en-US" altLang="zh-CN" sz="3600" i="1" dirty="0" err="1"/>
                  <a:t>ui</a:t>
                </a:r>
                <a:r>
                  <a:rPr lang="en-US" altLang="zh-CN" sz="3600" dirty="0" err="1"/>
                  <a:t>∃</a:t>
                </a:r>
                <a:r>
                  <a:rPr lang="en-US" altLang="zh-CN" sz="3600" i="1" dirty="0" err="1"/>
                  <a:t>vi</a:t>
                </a:r>
                <a:r>
                  <a:rPr lang="en-US" altLang="zh-CN" sz="3600" dirty="0" err="1"/>
                  <a:t>∃</a:t>
                </a:r>
                <a:r>
                  <a:rPr lang="en-US" altLang="zh-CN" sz="3600" i="1" dirty="0" err="1" smtClean="0"/>
                  <a:t>wi</a:t>
                </a:r>
                <a:endParaRPr lang="en-US" altLang="zh-CN" sz="3600" i="1" dirty="0" smtClean="0"/>
              </a:p>
              <a:p>
                <a:pPr marL="0" indent="0">
                  <a:buNone/>
                </a:pPr>
                <a:r>
                  <a:rPr lang="en-US" altLang="zh-CN" sz="3600" dirty="0" smtClean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3600" i="1"/>
                        </m:ctrlPr>
                      </m:sSubPr>
                      <m:e>
                        <m:r>
                          <a:rPr lang="en-US" altLang="zh-CN" sz="3600" i="1"/>
                          <m:t>𝑁</m:t>
                        </m:r>
                      </m:e>
                      <m:sub>
                        <m:r>
                          <a:rPr lang="en-US" altLang="zh-CN" sz="3600" i="1"/>
                          <m:t>𝑥</m:t>
                        </m:r>
                        <m:r>
                          <a:rPr lang="en-US" altLang="zh-CN" sz="3600" b="1" i="1" smtClean="0">
                            <a:latin typeface="Cambria Math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zh-CN" altLang="zh-CN" sz="3600" dirty="0"/>
                  <a:t>∧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3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3600" i="1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altLang="zh-CN" sz="3600" b="1" i="1" smtClean="0">
                            <a:latin typeface="Cambria Math"/>
                          </a:rPr>
                          <m:t>𝒛</m:t>
                        </m:r>
                        <m:r>
                          <a:rPr lang="en-US" altLang="zh-CN" sz="3600" i="1">
                            <a:latin typeface="Cambria Math"/>
                          </a:rPr>
                          <m:t>𝒊</m:t>
                        </m:r>
                      </m:sub>
                    </m:sSub>
                    <m:sSub>
                      <m:sSubPr>
                        <m:ctrlPr>
                          <a:rPr lang="zh-CN" altLang="zh-CN" sz="3600" i="1"/>
                        </m:ctrlPr>
                      </m:sSubPr>
                      <m:e>
                        <m:r>
                          <m:rPr>
                            <m:nor/>
                          </m:rPr>
                          <a:rPr lang="zh-CN" altLang="zh-CN" sz="3600" dirty="0"/>
                          <m:t>∧</m:t>
                        </m:r>
                        <m:r>
                          <a:rPr lang="en-US" altLang="zh-CN" sz="3600" i="1"/>
                          <m:t>𝑃</m:t>
                        </m:r>
                      </m:e>
                      <m:sub>
                        <m:r>
                          <a:rPr lang="en-US" altLang="zh-CN" sz="3600" i="1"/>
                          <m:t>𝑦</m:t>
                        </m:r>
                        <m:r>
                          <a:rPr lang="en-US" altLang="zh-CN" sz="3600" b="1" i="1" smtClean="0">
                            <a:latin typeface="Cambria Math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zh-CN" altLang="zh-CN" sz="3600" dirty="0" smtClean="0"/>
                  <a:t>∧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3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3600" i="1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altLang="zh-CN" sz="3600" i="1">
                            <a:latin typeface="Cambria Math"/>
                          </a:rPr>
                          <m:t>𝑥</m:t>
                        </m:r>
                        <m:r>
                          <a:rPr lang="en-US" altLang="zh-CN" sz="3600" b="1" i="1" smtClean="0">
                            <a:latin typeface="Cambria Math"/>
                          </a:rPr>
                          <m:t>𝒏</m:t>
                        </m:r>
                        <m:r>
                          <a:rPr lang="en-US" altLang="zh-CN" sz="3600" i="1">
                            <a:latin typeface="Cambria Math"/>
                          </a:rPr>
                          <m:t>𝑦</m:t>
                        </m:r>
                        <m:r>
                          <a:rPr lang="en-US" altLang="zh-CN" sz="3600" b="1" i="1" smtClean="0">
                            <a:latin typeface="Cambria Math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zh-CN" altLang="zh-CN" sz="36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zh-CN" altLang="zh-CN" sz="3600" dirty="0"/>
                          <m:t>∧</m:t>
                        </m:r>
                        <m:r>
                          <a:rPr lang="en-US" altLang="zh-CN" sz="3600" i="1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altLang="zh-CN" sz="3600" b="1" i="1" smtClean="0">
                            <a:latin typeface="Cambria Math"/>
                          </a:rPr>
                          <m:t>𝒚𝒏𝒛</m:t>
                        </m:r>
                        <m:r>
                          <a:rPr lang="en-US" altLang="zh-CN" sz="3600" i="1"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zh-CN" altLang="zh-CN" sz="3600" dirty="0"/>
                  <a:t> </a:t>
                </a:r>
                <a:r>
                  <a:rPr lang="zh-CN" altLang="zh-CN" sz="3600" dirty="0" smtClean="0"/>
                  <a:t>∧</a:t>
                </a:r>
                <a:r>
                  <a:rPr lang="en-US" altLang="zh-CN" sz="3600" dirty="0" smtClean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3600" i="1"/>
                        </m:ctrlPr>
                      </m:sSubPr>
                      <m:e>
                        <m:r>
                          <a:rPr lang="en-US" altLang="zh-CN" sz="3600" b="1" i="1" smtClean="0">
                            <a:latin typeface="Cambria Math"/>
                          </a:rPr>
                          <m:t>𝑪</m:t>
                        </m:r>
                      </m:e>
                      <m:sub>
                        <m:r>
                          <a:rPr lang="en-US" altLang="zh-CN" sz="3600" b="1" i="1" smtClean="0">
                            <a:latin typeface="Cambria Math"/>
                          </a:rPr>
                          <m:t>𝒖𝒊</m:t>
                        </m:r>
                      </m:sub>
                    </m:sSub>
                  </m:oMath>
                </a14:m>
                <a:r>
                  <a:rPr lang="zh-CN" altLang="zh-CN" sz="3600" dirty="0" smtClean="0"/>
                  <a:t>∧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3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3600" i="1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altLang="zh-CN" sz="3600" i="1">
                            <a:latin typeface="Cambria Math"/>
                          </a:rPr>
                          <m:t>𝑥</m:t>
                        </m:r>
                        <m:r>
                          <a:rPr lang="en-US" altLang="zh-CN" sz="3600" b="1" i="1" smtClean="0">
                            <a:latin typeface="Cambria Math"/>
                          </a:rPr>
                          <m:t>𝒊</m:t>
                        </m:r>
                        <m:r>
                          <a:rPr lang="en-US" altLang="zh-CN" sz="3600" i="1">
                            <a:latin typeface="Cambria Math"/>
                          </a:rPr>
                          <m:t>𝒖𝒊</m:t>
                        </m:r>
                      </m:sub>
                    </m:sSub>
                  </m:oMath>
                </a14:m>
                <a:r>
                  <a:rPr lang="zh-CN" altLang="zh-CN" sz="3600" dirty="0" smtClean="0"/>
                  <a:t>∧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3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3600" i="1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altLang="zh-CN" sz="3600" i="1" smtClean="0">
                            <a:latin typeface="Cambria Math"/>
                          </a:rPr>
                          <m:t>𝒖𝒊</m:t>
                        </m:r>
                        <m:r>
                          <a:rPr lang="en-US" altLang="zh-CN" sz="3600" b="1" i="1" smtClean="0">
                            <a:latin typeface="Cambria Math"/>
                          </a:rPr>
                          <m:t>𝒙𝒊</m:t>
                        </m:r>
                        <m:r>
                          <a:rPr lang="en-US" altLang="zh-CN" sz="3600" b="1" i="1" smtClean="0">
                            <a:latin typeface="Cambria Math"/>
                          </a:rPr>
                          <m:t>+</m:t>
                        </m:r>
                        <m:r>
                          <a:rPr lang="en-US" altLang="zh-CN" sz="3600" b="1" i="1" smtClean="0"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altLang="zh-CN" sz="3600" dirty="0" smtClean="0"/>
                  <a:t>)</a:t>
                </a:r>
                <a:r>
                  <a:rPr lang="zh-CN" altLang="zh-CN" sz="3600" dirty="0"/>
                  <a:t> </a:t>
                </a:r>
                <a:r>
                  <a:rPr lang="zh-CN" altLang="zh-CN" sz="3600" dirty="0" smtClean="0"/>
                  <a:t>∧</a:t>
                </a:r>
                <a:endParaRPr lang="en-US" altLang="zh-CN" sz="3600" dirty="0" smtClean="0"/>
              </a:p>
              <a:p>
                <a:pPr marL="0" indent="0">
                  <a:buNone/>
                </a:pPr>
                <a:r>
                  <a:rPr lang="en-US" altLang="zh-CN" sz="3600" dirty="0" smtClean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3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3600" i="1">
                            <a:latin typeface="Cambria Math"/>
                          </a:rPr>
                          <m:t>𝑪</m:t>
                        </m:r>
                      </m:e>
                      <m:sub>
                        <m:r>
                          <a:rPr lang="en-US" altLang="zh-CN" sz="3600" b="1" i="1" smtClean="0">
                            <a:latin typeface="Cambria Math"/>
                          </a:rPr>
                          <m:t>𝒗</m:t>
                        </m:r>
                        <m:r>
                          <a:rPr lang="en-US" altLang="zh-CN" sz="3600" i="1">
                            <a:latin typeface="Cambria Math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zh-CN" altLang="zh-CN" sz="3600" dirty="0"/>
                  <a:t>∧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3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3600" i="1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altLang="zh-CN" sz="3600" b="1" i="1" smtClean="0">
                            <a:latin typeface="Cambria Math"/>
                          </a:rPr>
                          <m:t>𝒚</m:t>
                        </m:r>
                        <m:r>
                          <a:rPr lang="en-US" altLang="zh-CN" sz="3600" i="1">
                            <a:latin typeface="Cambria Math"/>
                          </a:rPr>
                          <m:t>𝒊</m:t>
                        </m:r>
                        <m:r>
                          <a:rPr lang="en-US" altLang="zh-CN" sz="3600" b="1" i="1" smtClean="0">
                            <a:latin typeface="Cambria Math"/>
                          </a:rPr>
                          <m:t>𝒗</m:t>
                        </m:r>
                        <m:r>
                          <a:rPr lang="en-US" altLang="zh-CN" sz="3600" i="1">
                            <a:latin typeface="Cambria Math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zh-CN" altLang="zh-CN" sz="3600" dirty="0"/>
                  <a:t>∧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3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3600" i="1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altLang="zh-CN" sz="3600" b="1" i="1" smtClean="0">
                            <a:latin typeface="Cambria Math"/>
                          </a:rPr>
                          <m:t>𝒗</m:t>
                        </m:r>
                        <m:r>
                          <a:rPr lang="en-US" altLang="zh-CN" sz="3600" i="1">
                            <a:latin typeface="Cambria Math"/>
                          </a:rPr>
                          <m:t>𝒊𝒚𝒊</m:t>
                        </m:r>
                        <m:r>
                          <a:rPr lang="en-US" altLang="zh-CN" sz="3600" b="1" i="1" smtClean="0">
                            <a:latin typeface="Cambria Math"/>
                          </a:rPr>
                          <m:t>+</m:t>
                        </m:r>
                        <m:r>
                          <a:rPr lang="en-US" altLang="zh-CN" sz="3600" b="1" i="1" smtClean="0"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altLang="zh-CN" sz="3600" dirty="0"/>
                  <a:t>) </a:t>
                </a:r>
                <a:r>
                  <a:rPr lang="zh-CN" altLang="zh-CN" sz="3600" dirty="0"/>
                  <a:t>∧ </a:t>
                </a:r>
                <a:r>
                  <a:rPr lang="en-US" altLang="zh-CN" sz="3600" dirty="0" smtClean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3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3600" i="1">
                            <a:latin typeface="Cambria Math"/>
                          </a:rPr>
                          <m:t>𝑪</m:t>
                        </m:r>
                      </m:e>
                      <m:sub>
                        <m:r>
                          <a:rPr lang="en-US" altLang="zh-CN" sz="3600" b="1" i="1" smtClean="0">
                            <a:latin typeface="Cambria Math"/>
                          </a:rPr>
                          <m:t>𝒘</m:t>
                        </m:r>
                        <m:r>
                          <a:rPr lang="en-US" altLang="zh-CN" sz="3600" i="1">
                            <a:latin typeface="Cambria Math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zh-CN" altLang="zh-CN" sz="3600" dirty="0"/>
                  <a:t>∧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3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3600" i="1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altLang="zh-CN" sz="3600" b="1" i="1" smtClean="0">
                            <a:latin typeface="Cambria Math"/>
                          </a:rPr>
                          <m:t>𝒛</m:t>
                        </m:r>
                        <m:r>
                          <a:rPr lang="en-US" altLang="zh-CN" sz="3600" i="1">
                            <a:latin typeface="Cambria Math"/>
                          </a:rPr>
                          <m:t>𝒊</m:t>
                        </m:r>
                        <m:r>
                          <a:rPr lang="en-US" altLang="zh-CN" sz="3600" b="1" i="1" smtClean="0">
                            <a:latin typeface="Cambria Math"/>
                          </a:rPr>
                          <m:t>𝒘</m:t>
                        </m:r>
                        <m:r>
                          <a:rPr lang="en-US" altLang="zh-CN" sz="3600" i="1">
                            <a:latin typeface="Cambria Math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zh-CN" altLang="zh-CN" sz="3600" dirty="0"/>
                  <a:t>∧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3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3600" i="1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altLang="zh-CN" sz="3600" b="1" i="1" smtClean="0">
                            <a:latin typeface="Cambria Math"/>
                          </a:rPr>
                          <m:t>𝒘</m:t>
                        </m:r>
                        <m:r>
                          <a:rPr lang="en-US" altLang="zh-CN" sz="3600" i="1">
                            <a:latin typeface="Cambria Math"/>
                          </a:rPr>
                          <m:t>𝒊</m:t>
                        </m:r>
                        <m:r>
                          <a:rPr lang="en-US" altLang="zh-CN" sz="3600" b="1" i="1" smtClean="0">
                            <a:latin typeface="Cambria Math"/>
                          </a:rPr>
                          <m:t>𝒛</m:t>
                        </m:r>
                        <m:r>
                          <a:rPr lang="en-US" altLang="zh-CN" sz="3600" i="1">
                            <a:latin typeface="Cambria Math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altLang="zh-CN" sz="3600" dirty="0"/>
                  <a:t>)</a:t>
                </a:r>
                <a:r>
                  <a:rPr lang="en-US" altLang="zh-CN" sz="3600" dirty="0" smtClean="0"/>
                  <a:t>→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3600" i="1"/>
                        </m:ctrlPr>
                      </m:sSubPr>
                      <m:e>
                        <m:r>
                          <a:rPr lang="en-US" altLang="zh-CN" sz="3600" i="1"/>
                          <m:t>𝑆</m:t>
                        </m:r>
                      </m:e>
                      <m:sub>
                        <m:r>
                          <a:rPr lang="en-US" altLang="zh-CN" sz="3600" i="1"/>
                          <m:t>𝑥</m:t>
                        </m:r>
                        <m:r>
                          <a:rPr lang="en-US" altLang="zh-CN" sz="3600" b="1" i="1" smtClean="0">
                            <a:latin typeface="Cambria Math"/>
                          </a:rPr>
                          <m:t>𝟏</m:t>
                        </m:r>
                        <m:r>
                          <a:rPr lang="en-US" altLang="zh-CN" sz="3600" b="1" i="1" smtClean="0">
                            <a:latin typeface="Cambria Math"/>
                          </a:rPr>
                          <m:t>…</m:t>
                        </m:r>
                        <m:r>
                          <a:rPr lang="en-US" altLang="zh-CN" sz="3600" b="1" i="1" smtClean="0">
                            <a:latin typeface="Cambria Math"/>
                          </a:rPr>
                          <m:t>𝒙𝒏</m:t>
                        </m:r>
                        <m:r>
                          <a:rPr lang="en-US" altLang="zh-CN" sz="3600" i="1"/>
                          <m:t>𝑦</m:t>
                        </m:r>
                        <m:r>
                          <a:rPr lang="en-US" altLang="zh-CN" sz="3600" b="1" i="1" smtClean="0">
                            <a:latin typeface="Cambria Math"/>
                          </a:rPr>
                          <m:t>𝟏</m:t>
                        </m:r>
                        <m:r>
                          <a:rPr lang="en-US" altLang="zh-CN" sz="3600" b="1" i="1" smtClean="0">
                            <a:latin typeface="Cambria Math"/>
                          </a:rPr>
                          <m:t>…</m:t>
                        </m:r>
                        <m:r>
                          <a:rPr lang="en-US" altLang="zh-CN" sz="3600" b="1" i="1" smtClean="0">
                            <a:latin typeface="Cambria Math"/>
                          </a:rPr>
                          <m:t>𝒚𝒏𝒛</m:t>
                        </m:r>
                        <m:r>
                          <a:rPr lang="en-US" altLang="zh-CN" sz="3600" b="1" i="1" smtClean="0">
                            <a:latin typeface="Cambria Math"/>
                          </a:rPr>
                          <m:t>𝟏</m:t>
                        </m:r>
                        <m:r>
                          <a:rPr lang="en-US" altLang="zh-CN" sz="3600" b="1" i="1" smtClean="0">
                            <a:latin typeface="Cambria Math"/>
                          </a:rPr>
                          <m:t>…</m:t>
                        </m:r>
                        <m:r>
                          <a:rPr lang="en-US" altLang="zh-CN" sz="3600" b="1" i="1" smtClean="0">
                            <a:latin typeface="Cambria Math"/>
                          </a:rPr>
                          <m:t>𝒛𝒏</m:t>
                        </m:r>
                      </m:sub>
                    </m:sSub>
                  </m:oMath>
                </a14:m>
                <a:r>
                  <a:rPr lang="en-US" altLang="zh-CN" sz="3600" dirty="0"/>
                  <a:t>)</a:t>
                </a:r>
                <a:endParaRPr lang="zh-CN" altLang="en-US" sz="3600" dirty="0" smtClean="0"/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99592" y="1124744"/>
                <a:ext cx="7848872" cy="5015246"/>
              </a:xfrm>
              <a:blipFill rotWithShape="1">
                <a:blip r:embed="rId2"/>
                <a:stretch>
                  <a:fillRect l="-2409" t="-1946" b="-279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4425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857232"/>
            <a:ext cx="7672414" cy="590568"/>
          </a:xfrm>
        </p:spPr>
        <p:txBody>
          <a:bodyPr/>
          <a:lstStyle/>
          <a:p>
            <a:r>
              <a:rPr lang="zh-CN" altLang="en-US" dirty="0"/>
              <a:t>背景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2910" y="1714488"/>
            <a:ext cx="7815290" cy="4381512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altLang="zh-CN" sz="3600" dirty="0" smtClean="0">
                <a:latin typeface="宋体" pitchFamily="2" charset="-122"/>
                <a:ea typeface="宋体" pitchFamily="2" charset="-122"/>
              </a:rPr>
              <a:t>②</a:t>
            </a:r>
            <a:r>
              <a:rPr lang="en-US" altLang="zh-CN" sz="3600" i="1" dirty="0" smtClean="0">
                <a:latin typeface="宋体" pitchFamily="2" charset="-122"/>
                <a:ea typeface="宋体" pitchFamily="2" charset="-122"/>
              </a:rPr>
              <a:t>(</a:t>
            </a:r>
            <a:r>
              <a:rPr lang="en-US" altLang="zh-CN" sz="3600" i="1" dirty="0" err="1" smtClean="0">
                <a:latin typeface="宋体" pitchFamily="2" charset="-122"/>
                <a:ea typeface="宋体" pitchFamily="2" charset="-122"/>
              </a:rPr>
              <a:t>x.y.z</a:t>
            </a:r>
            <a:r>
              <a:rPr lang="en-US" altLang="zh-CN" sz="3600" i="1" dirty="0" smtClean="0">
                <a:latin typeface="宋体" pitchFamily="2" charset="-122"/>
                <a:ea typeface="宋体" pitchFamily="2" charset="-122"/>
              </a:rPr>
              <a:t>)</a:t>
            </a:r>
            <a:r>
              <a:rPr lang="en-US" altLang="zh-CN" sz="3600" i="1" u="sng" dirty="0" smtClean="0">
                <a:latin typeface="宋体" pitchFamily="2" charset="-122"/>
                <a:ea typeface="宋体" pitchFamily="2" charset="-122"/>
              </a:rPr>
              <a:t> A.B.C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zh-CN" altLang="en-US" sz="3600" dirty="0" smtClean="0">
                <a:latin typeface="宋体" pitchFamily="2" charset="-122"/>
                <a:ea typeface="宋体" pitchFamily="2" charset="-122"/>
              </a:rPr>
              <a:t>通常</a:t>
            </a:r>
            <a:r>
              <a:rPr lang="zh-CN" altLang="en-US" sz="3600" dirty="0">
                <a:latin typeface="宋体" pitchFamily="2" charset="-122"/>
                <a:ea typeface="宋体" pitchFamily="2" charset="-122"/>
              </a:rPr>
              <a:t>都是状语从句</a:t>
            </a:r>
            <a:endParaRPr lang="en-US" altLang="zh-CN" sz="3600" dirty="0" smtClean="0">
              <a:latin typeface="宋体" pitchFamily="2" charset="-122"/>
              <a:ea typeface="宋体" pitchFamily="2" charset="-122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altLang="zh-CN" sz="3600" dirty="0" smtClean="0">
                <a:solidFill>
                  <a:srgbClr val="FF0000"/>
                </a:solidFill>
              </a:rPr>
              <a:t>When</a:t>
            </a:r>
            <a:r>
              <a:rPr lang="en-US" altLang="zh-CN" sz="3600" dirty="0" smtClean="0"/>
              <a:t> </a:t>
            </a:r>
            <a:r>
              <a:rPr lang="en-US" altLang="zh-CN" sz="3600" dirty="0"/>
              <a:t>you come here </a:t>
            </a:r>
            <a:r>
              <a:rPr lang="en-US" altLang="zh-CN" sz="3600" dirty="0" smtClean="0"/>
              <a:t>I </a:t>
            </a:r>
            <a:r>
              <a:rPr lang="en-US" altLang="zh-CN" sz="3600" dirty="0"/>
              <a:t>will </a:t>
            </a:r>
            <a:r>
              <a:rPr lang="en-US" altLang="zh-CN" sz="3600" dirty="0" smtClean="0"/>
              <a:t>leave.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zh-CN" sz="3600" dirty="0" smtClean="0">
                <a:solidFill>
                  <a:srgbClr val="FF0000"/>
                </a:solidFill>
              </a:rPr>
              <a:t>Where</a:t>
            </a:r>
            <a:r>
              <a:rPr lang="en-US" altLang="zh-CN" sz="3600" dirty="0" smtClean="0"/>
              <a:t> I live there are plenty of sheep.</a:t>
            </a:r>
            <a:endParaRPr lang="en-US" altLang="zh-CN" sz="3600" dirty="0"/>
          </a:p>
          <a:p>
            <a:pPr marL="0" indent="0">
              <a:lnSpc>
                <a:spcPct val="90000"/>
              </a:lnSpc>
              <a:buNone/>
            </a:pPr>
            <a:r>
              <a:rPr lang="en-US" altLang="zh-CN" sz="3600" dirty="0">
                <a:solidFill>
                  <a:srgbClr val="FF0000"/>
                </a:solidFill>
              </a:rPr>
              <a:t>When</a:t>
            </a:r>
            <a:r>
              <a:rPr lang="en-US" altLang="zh-CN" sz="3600" dirty="0"/>
              <a:t> you come </a:t>
            </a:r>
            <a:r>
              <a:rPr lang="en-US" altLang="zh-CN" sz="3600" dirty="0" smtClean="0"/>
              <a:t>here, </a:t>
            </a:r>
            <a:r>
              <a:rPr lang="en-US" altLang="zh-CN" sz="3600" dirty="0"/>
              <a:t>I will leave.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zh-CN" sz="3600" dirty="0">
                <a:solidFill>
                  <a:srgbClr val="FF0000"/>
                </a:solidFill>
              </a:rPr>
              <a:t>Where</a:t>
            </a:r>
            <a:r>
              <a:rPr lang="en-US" altLang="zh-CN" sz="3600" dirty="0"/>
              <a:t> I </a:t>
            </a:r>
            <a:r>
              <a:rPr lang="en-US" altLang="zh-CN" sz="3600" dirty="0" smtClean="0"/>
              <a:t>live, </a:t>
            </a:r>
            <a:r>
              <a:rPr lang="en-US" altLang="zh-CN" sz="3600" dirty="0"/>
              <a:t>there are plenty of sheep</a:t>
            </a:r>
            <a:r>
              <a:rPr lang="en-US" altLang="zh-CN" sz="3600" dirty="0" smtClean="0"/>
              <a:t>.</a:t>
            </a:r>
          </a:p>
          <a:p>
            <a:pPr marL="0" indent="0">
              <a:lnSpc>
                <a:spcPct val="90000"/>
              </a:lnSpc>
              <a:buNone/>
            </a:pPr>
            <a:endParaRPr lang="en-US" altLang="zh-CN" sz="3600" dirty="0"/>
          </a:p>
          <a:p>
            <a:pPr marL="0" indent="0">
              <a:lnSpc>
                <a:spcPct val="90000"/>
              </a:lnSpc>
              <a:buNone/>
            </a:pPr>
            <a:endParaRPr lang="en-US" altLang="zh-CN" sz="3600" i="1" u="sng" dirty="0">
              <a:latin typeface="宋体" pitchFamily="2" charset="-122"/>
              <a:ea typeface="宋体" pitchFamily="2" charset="-122"/>
            </a:endParaRPr>
          </a:p>
          <a:p>
            <a:pPr>
              <a:buNone/>
            </a:pPr>
            <a:endParaRPr lang="en-US" altLang="zh-CN" sz="2800" dirty="0" smtClean="0"/>
          </a:p>
          <a:p>
            <a:pPr marL="0" indent="0">
              <a:buNone/>
            </a:pPr>
            <a:endParaRPr lang="en-US" altLang="zh-CN" sz="2800" dirty="0" smtClean="0"/>
          </a:p>
          <a:p>
            <a:endParaRPr lang="en-US" altLang="zh-CN" sz="28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404664"/>
            <a:ext cx="7846640" cy="1043136"/>
          </a:xfrm>
        </p:spPr>
        <p:txBody>
          <a:bodyPr/>
          <a:lstStyle/>
          <a:p>
            <a:r>
              <a:rPr lang="zh-CN" altLang="en-US" dirty="0" smtClean="0"/>
              <a:t>公理系统建立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899592" y="1124744"/>
                <a:ext cx="7848872" cy="5015246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altLang="zh-CN" sz="3600" dirty="0" smtClean="0"/>
                  <a:t>Ax5:</a:t>
                </a:r>
              </a:p>
              <a:p>
                <a:pPr marL="0" indent="0">
                  <a:buNone/>
                </a:pPr>
                <a:r>
                  <a:rPr lang="en-US" altLang="zh-CN" sz="3600" dirty="0" smtClean="0">
                    <a:sym typeface="Symbol"/>
                  </a:rPr>
                  <a:t></a:t>
                </a:r>
                <a:r>
                  <a:rPr lang="en-US" altLang="zh-CN" sz="3600" i="1" dirty="0" smtClean="0"/>
                  <a:t>x</a:t>
                </a:r>
                <a:r>
                  <a:rPr lang="en-US" altLang="zh-CN" sz="1800" i="1" dirty="0" smtClean="0"/>
                  <a:t>1</a:t>
                </a:r>
                <a:r>
                  <a:rPr lang="en-US" altLang="zh-CN" sz="3600" dirty="0" smtClean="0">
                    <a:sym typeface="Symbol"/>
                  </a:rPr>
                  <a:t></a:t>
                </a:r>
                <a:r>
                  <a:rPr lang="en-US" altLang="zh-CN" sz="3600" i="1" dirty="0"/>
                  <a:t> </a:t>
                </a:r>
                <a:r>
                  <a:rPr lang="en-US" altLang="zh-CN" sz="3600" i="1" dirty="0" smtClean="0"/>
                  <a:t>x</a:t>
                </a:r>
                <a:r>
                  <a:rPr lang="en-US" altLang="zh-CN" sz="1800" i="1" dirty="0" smtClean="0"/>
                  <a:t>2……. </a:t>
                </a:r>
                <a:r>
                  <a:rPr lang="en-US" altLang="zh-CN" sz="3600" dirty="0">
                    <a:sym typeface="Symbol"/>
                  </a:rPr>
                  <a:t></a:t>
                </a:r>
                <a:r>
                  <a:rPr lang="en-US" altLang="zh-CN" sz="3600" i="1" dirty="0"/>
                  <a:t> </a:t>
                </a:r>
                <a:r>
                  <a:rPr lang="en-US" altLang="zh-CN" sz="3600" i="1" dirty="0" err="1" smtClean="0"/>
                  <a:t>x</a:t>
                </a:r>
                <a:r>
                  <a:rPr lang="en-US" altLang="zh-CN" sz="1800" i="1" dirty="0" err="1" smtClean="0"/>
                  <a:t>n</a:t>
                </a:r>
                <a:r>
                  <a:rPr lang="en-US" altLang="zh-CN" sz="1800" i="1" dirty="0" smtClean="0"/>
                  <a:t> </a:t>
                </a:r>
                <a:r>
                  <a:rPr lang="en-US" altLang="zh-CN" sz="3600" dirty="0" smtClean="0">
                    <a:sym typeface="Symbol"/>
                  </a:rPr>
                  <a:t></a:t>
                </a:r>
                <a:r>
                  <a:rPr lang="en-US" altLang="zh-CN" sz="3600" i="1" dirty="0" smtClean="0"/>
                  <a:t>y</a:t>
                </a:r>
                <a:r>
                  <a:rPr lang="en-US" altLang="zh-CN" sz="1800" i="1" dirty="0" smtClean="0"/>
                  <a:t>1</a:t>
                </a:r>
                <a:r>
                  <a:rPr lang="en-US" altLang="zh-CN" sz="3600" dirty="0">
                    <a:sym typeface="Symbol"/>
                  </a:rPr>
                  <a:t></a:t>
                </a:r>
                <a:r>
                  <a:rPr lang="en-US" altLang="zh-CN" sz="3600" i="1" dirty="0"/>
                  <a:t> </a:t>
                </a:r>
                <a:r>
                  <a:rPr lang="en-US" altLang="zh-CN" sz="3600" i="1" dirty="0" smtClean="0"/>
                  <a:t>y</a:t>
                </a:r>
                <a:r>
                  <a:rPr lang="en-US" altLang="zh-CN" sz="1800" i="1" dirty="0" smtClean="0"/>
                  <a:t>2</a:t>
                </a:r>
                <a:r>
                  <a:rPr lang="en-US" altLang="zh-CN" sz="1800" i="1" dirty="0"/>
                  <a:t>……. </a:t>
                </a:r>
                <a:r>
                  <a:rPr lang="en-US" altLang="zh-CN" sz="3600" dirty="0">
                    <a:sym typeface="Symbol"/>
                  </a:rPr>
                  <a:t></a:t>
                </a:r>
                <a:r>
                  <a:rPr lang="en-US" altLang="zh-CN" sz="3600" i="1" dirty="0"/>
                  <a:t> </a:t>
                </a:r>
                <a:r>
                  <a:rPr lang="en-US" altLang="zh-CN" sz="3600" i="1" dirty="0" err="1" smtClean="0"/>
                  <a:t>y</a:t>
                </a:r>
                <a:r>
                  <a:rPr lang="en-US" altLang="zh-CN" sz="1800" i="1" dirty="0" err="1" smtClean="0"/>
                  <a:t>n</a:t>
                </a:r>
                <a:r>
                  <a:rPr lang="en-US" altLang="zh-CN" sz="1800" i="1" dirty="0" smtClean="0"/>
                  <a:t> </a:t>
                </a:r>
                <a:r>
                  <a:rPr lang="en-US" altLang="zh-CN" sz="3600" dirty="0" smtClean="0"/>
                  <a:t>∃</a:t>
                </a:r>
                <a:r>
                  <a:rPr lang="en-US" altLang="zh-CN" sz="3600" i="1" dirty="0" smtClean="0"/>
                  <a:t>z</a:t>
                </a:r>
                <a:r>
                  <a:rPr lang="en-US" altLang="zh-CN" sz="3600" dirty="0" smtClean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3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3600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altLang="zh-CN" sz="3600" i="1">
                            <a:latin typeface="Cambria Math"/>
                          </a:rPr>
                          <m:t>𝑥</m:t>
                        </m:r>
                        <m:r>
                          <a:rPr lang="en-US" altLang="zh-CN" sz="3600" i="1">
                            <a:latin typeface="Cambria Math"/>
                          </a:rPr>
                          <m:t>𝟏</m:t>
                        </m:r>
                        <m:r>
                          <a:rPr lang="en-US" altLang="zh-CN" sz="3600" i="1">
                            <a:latin typeface="Cambria Math"/>
                          </a:rPr>
                          <m:t>…</m:t>
                        </m:r>
                        <m:r>
                          <a:rPr lang="en-US" altLang="zh-CN" sz="3600" i="1">
                            <a:latin typeface="Cambria Math"/>
                          </a:rPr>
                          <m:t>𝒙𝒏</m:t>
                        </m:r>
                      </m:sub>
                    </m:sSub>
                  </m:oMath>
                </a14:m>
                <a:r>
                  <a:rPr lang="zh-CN" altLang="zh-CN" sz="3600" dirty="0"/>
                  <a:t>∧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36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3600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altLang="zh-CN" sz="3600" i="1">
                            <a:latin typeface="Cambria Math"/>
                          </a:rPr>
                          <m:t>𝑦</m:t>
                        </m:r>
                        <m:r>
                          <a:rPr lang="en-US" altLang="zh-CN" sz="3600" i="1">
                            <a:latin typeface="Cambria Math"/>
                          </a:rPr>
                          <m:t>𝟏</m:t>
                        </m:r>
                        <m:r>
                          <a:rPr lang="en-US" altLang="zh-CN" sz="3600" i="1">
                            <a:latin typeface="Cambria Math"/>
                          </a:rPr>
                          <m:t>…</m:t>
                        </m:r>
                        <m:r>
                          <a:rPr lang="en-US" altLang="zh-CN" sz="3600" i="1">
                            <a:latin typeface="Cambria Math"/>
                          </a:rPr>
                          <m:t>𝒚𝒏</m:t>
                        </m:r>
                      </m:sub>
                    </m:sSub>
                  </m:oMath>
                </a14:m>
                <a:r>
                  <a:rPr lang="zh-CN" altLang="zh-CN" sz="3600" dirty="0"/>
                  <a:t> ∧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3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3600" i="1">
                            <a:latin typeface="Cambria Math"/>
                          </a:rPr>
                          <m:t>𝑪</m:t>
                        </m:r>
                      </m:e>
                      <m:sub>
                        <m:r>
                          <a:rPr lang="en-US" altLang="zh-CN" sz="3600" i="1">
                            <a:latin typeface="Cambria Math"/>
                          </a:rPr>
                          <m:t>𝒛</m:t>
                        </m:r>
                      </m:sub>
                    </m:sSub>
                  </m:oMath>
                </a14:m>
                <a:r>
                  <a:rPr lang="zh-CN" altLang="zh-CN" sz="3600" dirty="0"/>
                  <a:t>∧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3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3600" i="1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altLang="zh-CN" sz="3600" i="1">
                            <a:latin typeface="Cambria Math"/>
                          </a:rPr>
                          <m:t>𝑥</m:t>
                        </m:r>
                        <m:r>
                          <a:rPr lang="en-US" altLang="zh-CN" sz="3600" b="1" i="1" smtClean="0">
                            <a:latin typeface="Cambria Math"/>
                          </a:rPr>
                          <m:t>𝒏𝒛</m:t>
                        </m:r>
                      </m:sub>
                    </m:sSub>
                  </m:oMath>
                </a14:m>
                <a:r>
                  <a:rPr lang="zh-CN" altLang="zh-CN" sz="3600" dirty="0"/>
                  <a:t>∧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3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3600" i="1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altLang="zh-CN" sz="3600" i="1">
                            <a:latin typeface="Cambria Math"/>
                          </a:rPr>
                          <m:t>𝒛</m:t>
                        </m:r>
                        <m:r>
                          <a:rPr lang="en-US" altLang="zh-CN" sz="3600" b="1" i="1" smtClean="0">
                            <a:latin typeface="Cambria Math"/>
                          </a:rPr>
                          <m:t>𝒚</m:t>
                        </m:r>
                        <m:r>
                          <a:rPr lang="en-US" altLang="zh-CN" sz="3600" b="1" i="1" smtClean="0"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endParaRPr lang="en-US" altLang="zh-CN" sz="3600" dirty="0" smtClean="0"/>
              </a:p>
              <a:p>
                <a:pPr marL="0" indent="0">
                  <a:buNone/>
                </a:pPr>
                <a:r>
                  <a:rPr lang="en-US" altLang="zh-CN" sz="3600" dirty="0" smtClean="0"/>
                  <a:t>→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3600" i="1" smtClean="0"/>
                        </m:ctrlPr>
                      </m:sSubPr>
                      <m:e>
                        <m:r>
                          <a:rPr lang="en-US" altLang="zh-CN" sz="3600" b="1" i="1" smtClean="0">
                            <a:latin typeface="Cambria Math"/>
                          </a:rPr>
                          <m:t>𝑴</m:t>
                        </m:r>
                      </m:e>
                      <m:sub>
                        <m:r>
                          <a:rPr lang="en-US" altLang="zh-CN" sz="3600" i="1">
                            <a:latin typeface="Cambria Math"/>
                          </a:rPr>
                          <m:t>𝒙</m:t>
                        </m:r>
                        <m:r>
                          <a:rPr lang="en-US" altLang="zh-CN" sz="3600" b="1" i="1" smtClean="0">
                            <a:latin typeface="Cambria Math"/>
                          </a:rPr>
                          <m:t>𝟏</m:t>
                        </m:r>
                        <m:r>
                          <a:rPr lang="en-US" altLang="zh-CN" sz="3600" b="1" i="1" smtClean="0">
                            <a:latin typeface="Cambria Math"/>
                          </a:rPr>
                          <m:t>…</m:t>
                        </m:r>
                        <m:r>
                          <a:rPr lang="en-US" altLang="zh-CN" sz="3600" b="1" i="1" smtClean="0">
                            <a:latin typeface="Cambria Math"/>
                          </a:rPr>
                          <m:t>𝒙𝒏</m:t>
                        </m:r>
                        <m:r>
                          <a:rPr lang="en-US" altLang="zh-CN" sz="3600" b="1" i="1" smtClean="0">
                            <a:latin typeface="Cambria Math"/>
                          </a:rPr>
                          <m:t>.</m:t>
                        </m:r>
                        <m:r>
                          <a:rPr lang="en-US" altLang="zh-CN" sz="3600" b="1" i="1" smtClean="0">
                            <a:latin typeface="Cambria Math"/>
                          </a:rPr>
                          <m:t>𝒛</m:t>
                        </m:r>
                        <m:r>
                          <a:rPr lang="en-US" altLang="zh-CN" sz="3600" b="1" i="1" smtClean="0">
                            <a:latin typeface="Cambria Math"/>
                          </a:rPr>
                          <m:t>.</m:t>
                        </m:r>
                        <m:r>
                          <a:rPr lang="en-US" altLang="zh-CN" sz="3600" i="1"/>
                          <m:t>𝑦</m:t>
                        </m:r>
                        <m:r>
                          <a:rPr lang="en-US" altLang="zh-CN" sz="3600" b="1" i="1" smtClean="0">
                            <a:latin typeface="Cambria Math"/>
                          </a:rPr>
                          <m:t>𝟏</m:t>
                        </m:r>
                        <m:r>
                          <a:rPr lang="en-US" altLang="zh-CN" sz="3600" b="1" i="1" smtClean="0">
                            <a:latin typeface="Cambria Math"/>
                          </a:rPr>
                          <m:t>…</m:t>
                        </m:r>
                        <m:r>
                          <a:rPr lang="en-US" altLang="zh-CN" sz="3600" b="1" i="1" smtClean="0">
                            <a:latin typeface="Cambria Math"/>
                          </a:rPr>
                          <m:t>𝒚𝒏</m:t>
                        </m:r>
                      </m:sub>
                    </m:sSub>
                  </m:oMath>
                </a14:m>
                <a:r>
                  <a:rPr lang="en-US" altLang="zh-CN" sz="3600" dirty="0" smtClean="0"/>
                  <a:t>)</a:t>
                </a:r>
              </a:p>
              <a:p>
                <a:pPr marL="0" indent="0">
                  <a:buNone/>
                </a:pPr>
                <a:r>
                  <a:rPr lang="en-US" altLang="zh-CN" sz="3600" dirty="0" smtClean="0"/>
                  <a:t>M:</a:t>
                </a:r>
                <a:r>
                  <a:rPr lang="zh-CN" altLang="en-US" sz="3600" dirty="0" smtClean="0"/>
                  <a:t>在并列复合句中。</a:t>
                </a:r>
                <a:endParaRPr lang="zh-CN" altLang="en-US" sz="3600" dirty="0" smtClean="0"/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99592" y="1124744"/>
                <a:ext cx="7848872" cy="5015246"/>
              </a:xfrm>
              <a:blipFill rotWithShape="1">
                <a:blip r:embed="rId2"/>
                <a:stretch>
                  <a:fillRect l="-2409" t="-194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67889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404664"/>
            <a:ext cx="7846640" cy="1043136"/>
          </a:xfrm>
        </p:spPr>
        <p:txBody>
          <a:bodyPr/>
          <a:lstStyle/>
          <a:p>
            <a:r>
              <a:rPr lang="zh-CN" altLang="en-US" dirty="0" smtClean="0"/>
              <a:t>公理系统建立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899592" y="1124744"/>
                <a:ext cx="7848872" cy="5015246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altLang="zh-CN" sz="3600" dirty="0" smtClean="0"/>
                  <a:t>Ax6:</a:t>
                </a:r>
              </a:p>
              <a:p>
                <a:pPr marL="0" indent="0">
                  <a:buNone/>
                </a:pPr>
                <a:r>
                  <a:rPr lang="en-US" altLang="zh-CN" sz="3600" dirty="0" smtClean="0">
                    <a:sym typeface="Symbol"/>
                  </a:rPr>
                  <a:t></a:t>
                </a:r>
                <a:r>
                  <a:rPr lang="en-US" altLang="zh-CN" sz="3600" i="1" dirty="0" smtClean="0"/>
                  <a:t>x</a:t>
                </a:r>
                <a:r>
                  <a:rPr lang="en-US" altLang="zh-CN" sz="1800" i="1" dirty="0" smtClean="0"/>
                  <a:t>1</a:t>
                </a:r>
                <a:r>
                  <a:rPr lang="en-US" altLang="zh-CN" sz="3600" dirty="0" smtClean="0">
                    <a:sym typeface="Symbol"/>
                  </a:rPr>
                  <a:t></a:t>
                </a:r>
                <a:r>
                  <a:rPr lang="en-US" altLang="zh-CN" sz="3600" i="1" dirty="0"/>
                  <a:t> </a:t>
                </a:r>
                <a:r>
                  <a:rPr lang="en-US" altLang="zh-CN" sz="3600" i="1" dirty="0" smtClean="0"/>
                  <a:t>x</a:t>
                </a:r>
                <a:r>
                  <a:rPr lang="en-US" altLang="zh-CN" sz="1800" i="1" dirty="0" smtClean="0"/>
                  <a:t>2……. </a:t>
                </a:r>
                <a:r>
                  <a:rPr lang="en-US" altLang="zh-CN" sz="3600" dirty="0">
                    <a:sym typeface="Symbol"/>
                  </a:rPr>
                  <a:t></a:t>
                </a:r>
                <a:r>
                  <a:rPr lang="en-US" altLang="zh-CN" sz="3600" i="1" dirty="0"/>
                  <a:t> </a:t>
                </a:r>
                <a:r>
                  <a:rPr lang="en-US" altLang="zh-CN" sz="3600" i="1" dirty="0" err="1" smtClean="0"/>
                  <a:t>x</a:t>
                </a:r>
                <a:r>
                  <a:rPr lang="en-US" altLang="zh-CN" sz="1800" i="1" dirty="0" err="1" smtClean="0"/>
                  <a:t>n</a:t>
                </a:r>
                <a:r>
                  <a:rPr lang="en-US" altLang="zh-CN" sz="1800" i="1" dirty="0" smtClean="0"/>
                  <a:t> </a:t>
                </a:r>
                <a:r>
                  <a:rPr lang="en-US" altLang="zh-CN" sz="3600" dirty="0" smtClean="0">
                    <a:sym typeface="Symbol"/>
                  </a:rPr>
                  <a:t></a:t>
                </a:r>
                <a:r>
                  <a:rPr lang="en-US" altLang="zh-CN" sz="3600" i="1" dirty="0" smtClean="0"/>
                  <a:t>y</a:t>
                </a:r>
                <a:r>
                  <a:rPr lang="en-US" altLang="zh-CN" sz="1800" i="1" dirty="0" smtClean="0"/>
                  <a:t>1</a:t>
                </a:r>
                <a:r>
                  <a:rPr lang="en-US" altLang="zh-CN" sz="3600" dirty="0">
                    <a:sym typeface="Symbol"/>
                  </a:rPr>
                  <a:t></a:t>
                </a:r>
                <a:r>
                  <a:rPr lang="en-US" altLang="zh-CN" sz="3600" i="1" dirty="0"/>
                  <a:t> </a:t>
                </a:r>
                <a:r>
                  <a:rPr lang="en-US" altLang="zh-CN" sz="3600" i="1" dirty="0" smtClean="0"/>
                  <a:t>y</a:t>
                </a:r>
                <a:r>
                  <a:rPr lang="en-US" altLang="zh-CN" sz="1800" i="1" dirty="0" smtClean="0"/>
                  <a:t>2</a:t>
                </a:r>
                <a:r>
                  <a:rPr lang="en-US" altLang="zh-CN" sz="1800" i="1" dirty="0"/>
                  <a:t>……. </a:t>
                </a:r>
                <a:r>
                  <a:rPr lang="en-US" altLang="zh-CN" sz="3600" dirty="0" smtClean="0">
                    <a:sym typeface="Symbol"/>
                  </a:rPr>
                  <a:t></a:t>
                </a:r>
                <a:r>
                  <a:rPr lang="en-US" altLang="zh-CN" sz="3600" i="1" dirty="0" err="1" smtClean="0"/>
                  <a:t>y</a:t>
                </a:r>
                <a:r>
                  <a:rPr lang="en-US" altLang="zh-CN" sz="1800" i="1" dirty="0" err="1" smtClean="0"/>
                  <a:t>n</a:t>
                </a:r>
                <a:r>
                  <a:rPr lang="en-US" altLang="zh-CN" sz="1800" i="1" dirty="0" smtClean="0"/>
                  <a:t> </a:t>
                </a:r>
                <a:r>
                  <a:rPr lang="en-US" altLang="zh-CN" sz="3600" dirty="0"/>
                  <a:t>¬</a:t>
                </a:r>
                <a:r>
                  <a:rPr lang="en-US" altLang="zh-CN" sz="3600" dirty="0" smtClean="0"/>
                  <a:t>∃</a:t>
                </a:r>
                <a:r>
                  <a:rPr lang="en-US" altLang="zh-CN" sz="3600" i="1" dirty="0" smtClean="0"/>
                  <a:t>z</a:t>
                </a:r>
                <a:r>
                  <a:rPr lang="en-US" altLang="zh-CN" sz="3600" dirty="0" smtClean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3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3600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altLang="zh-CN" sz="3600" i="1">
                            <a:latin typeface="Cambria Math"/>
                          </a:rPr>
                          <m:t>𝑥</m:t>
                        </m:r>
                        <m:r>
                          <a:rPr lang="en-US" altLang="zh-CN" sz="3600" i="1">
                            <a:latin typeface="Cambria Math"/>
                          </a:rPr>
                          <m:t>𝟏</m:t>
                        </m:r>
                        <m:r>
                          <a:rPr lang="en-US" altLang="zh-CN" sz="3600" i="1">
                            <a:latin typeface="Cambria Math"/>
                          </a:rPr>
                          <m:t>…</m:t>
                        </m:r>
                        <m:r>
                          <a:rPr lang="en-US" altLang="zh-CN" sz="3600" i="1">
                            <a:latin typeface="Cambria Math"/>
                          </a:rPr>
                          <m:t>𝒙𝒏</m:t>
                        </m:r>
                      </m:sub>
                    </m:sSub>
                  </m:oMath>
                </a14:m>
                <a:r>
                  <a:rPr lang="zh-CN" altLang="zh-CN" sz="3600" dirty="0"/>
                  <a:t>∧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36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3600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altLang="zh-CN" sz="3600" i="1">
                            <a:latin typeface="Cambria Math"/>
                          </a:rPr>
                          <m:t>𝑦</m:t>
                        </m:r>
                        <m:r>
                          <a:rPr lang="en-US" altLang="zh-CN" sz="3600" i="1">
                            <a:latin typeface="Cambria Math"/>
                          </a:rPr>
                          <m:t>𝟏</m:t>
                        </m:r>
                        <m:r>
                          <a:rPr lang="en-US" altLang="zh-CN" sz="3600" i="1">
                            <a:latin typeface="Cambria Math"/>
                          </a:rPr>
                          <m:t>…</m:t>
                        </m:r>
                        <m:r>
                          <a:rPr lang="en-US" altLang="zh-CN" sz="3600" i="1">
                            <a:latin typeface="Cambria Math"/>
                          </a:rPr>
                          <m:t>𝒚𝒏</m:t>
                        </m:r>
                      </m:sub>
                    </m:sSub>
                  </m:oMath>
                </a14:m>
                <a:r>
                  <a:rPr lang="zh-CN" altLang="zh-CN" sz="3600" dirty="0"/>
                  <a:t>∧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3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3600" i="1">
                            <a:latin typeface="Cambria Math"/>
                          </a:rPr>
                          <m:t>𝑪</m:t>
                        </m:r>
                      </m:e>
                      <m:sub>
                        <m:r>
                          <a:rPr lang="en-US" altLang="zh-CN" sz="3600" i="1">
                            <a:latin typeface="Cambria Math"/>
                          </a:rPr>
                          <m:t>𝒛</m:t>
                        </m:r>
                      </m:sub>
                    </m:sSub>
                  </m:oMath>
                </a14:m>
                <a:r>
                  <a:rPr lang="zh-CN" altLang="zh-CN" sz="3600" dirty="0"/>
                  <a:t>∧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3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3600" i="1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altLang="zh-CN" sz="3600" i="1">
                            <a:latin typeface="Cambria Math"/>
                          </a:rPr>
                          <m:t>𝑥</m:t>
                        </m:r>
                        <m:r>
                          <a:rPr lang="en-US" altLang="zh-CN" sz="3600" b="1" i="1" smtClean="0">
                            <a:latin typeface="Cambria Math"/>
                          </a:rPr>
                          <m:t>𝒏𝒛</m:t>
                        </m:r>
                      </m:sub>
                    </m:sSub>
                  </m:oMath>
                </a14:m>
                <a:r>
                  <a:rPr lang="zh-CN" altLang="zh-CN" sz="3600" dirty="0"/>
                  <a:t>∧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3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3600" i="1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altLang="zh-CN" sz="3600" i="1">
                            <a:latin typeface="Cambria Math"/>
                          </a:rPr>
                          <m:t>𝒛</m:t>
                        </m:r>
                        <m:r>
                          <a:rPr lang="en-US" altLang="zh-CN" sz="3600" b="1" i="1" smtClean="0">
                            <a:latin typeface="Cambria Math"/>
                          </a:rPr>
                          <m:t>𝒚</m:t>
                        </m:r>
                        <m:r>
                          <a:rPr lang="en-US" altLang="zh-CN" sz="3600" b="1" i="1" smtClean="0"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endParaRPr lang="en-US" altLang="zh-CN" sz="3600" dirty="0" smtClean="0"/>
              </a:p>
              <a:p>
                <a:pPr marL="0" indent="0">
                  <a:buNone/>
                </a:pPr>
                <a:r>
                  <a:rPr lang="en-US" altLang="zh-CN" sz="3600" dirty="0" smtClean="0"/>
                  <a:t>→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3600" i="1" smtClean="0"/>
                        </m:ctrlPr>
                      </m:sSubPr>
                      <m:e>
                        <m:r>
                          <a:rPr lang="en-US" altLang="zh-CN" sz="3600" b="1" i="1" smtClean="0">
                            <a:latin typeface="Cambria Math"/>
                          </a:rPr>
                          <m:t>𝑲</m:t>
                        </m:r>
                      </m:e>
                      <m:sub>
                        <m:r>
                          <a:rPr lang="en-US" altLang="zh-CN" sz="3600" i="1">
                            <a:latin typeface="Cambria Math"/>
                          </a:rPr>
                          <m:t>𝒙</m:t>
                        </m:r>
                        <m:r>
                          <a:rPr lang="en-US" altLang="zh-CN" sz="3600" b="1" i="1" smtClean="0">
                            <a:latin typeface="Cambria Math"/>
                          </a:rPr>
                          <m:t>𝟏</m:t>
                        </m:r>
                        <m:r>
                          <a:rPr lang="en-US" altLang="zh-CN" sz="3600" b="1" i="1" smtClean="0">
                            <a:latin typeface="Cambria Math"/>
                          </a:rPr>
                          <m:t>…</m:t>
                        </m:r>
                        <m:r>
                          <a:rPr lang="en-US" altLang="zh-CN" sz="3600" b="1" i="1" smtClean="0">
                            <a:latin typeface="Cambria Math"/>
                          </a:rPr>
                          <m:t>𝒙𝒏</m:t>
                        </m:r>
                        <m:r>
                          <a:rPr lang="en-US" altLang="zh-CN" sz="3600" b="1" i="1" smtClean="0">
                            <a:latin typeface="Cambria Math"/>
                          </a:rPr>
                          <m:t>.</m:t>
                        </m:r>
                        <m:r>
                          <a:rPr lang="en-US" altLang="zh-CN" sz="3600" i="1"/>
                          <m:t>𝑦</m:t>
                        </m:r>
                        <m:r>
                          <a:rPr lang="en-US" altLang="zh-CN" sz="3600" b="1" i="1" smtClean="0">
                            <a:latin typeface="Cambria Math"/>
                          </a:rPr>
                          <m:t>𝟏</m:t>
                        </m:r>
                        <m:r>
                          <a:rPr lang="en-US" altLang="zh-CN" sz="3600" b="1" i="1" smtClean="0">
                            <a:latin typeface="Cambria Math"/>
                          </a:rPr>
                          <m:t>…</m:t>
                        </m:r>
                        <m:r>
                          <a:rPr lang="en-US" altLang="zh-CN" sz="3600" b="1" i="1" smtClean="0">
                            <a:latin typeface="Cambria Math"/>
                          </a:rPr>
                          <m:t>𝒚𝒏</m:t>
                        </m:r>
                      </m:sub>
                    </m:sSub>
                  </m:oMath>
                </a14:m>
                <a:r>
                  <a:rPr lang="en-US" altLang="zh-CN" sz="3600" dirty="0" smtClean="0"/>
                  <a:t>)</a:t>
                </a:r>
              </a:p>
              <a:p>
                <a:pPr marL="0" indent="0">
                  <a:buNone/>
                </a:pPr>
                <a:r>
                  <a:rPr lang="en-US" altLang="zh-CN" sz="3600" i="1" dirty="0"/>
                  <a:t>K</a:t>
                </a:r>
                <a:r>
                  <a:rPr lang="zh-CN" altLang="en-US" sz="3600" dirty="0" smtClean="0"/>
                  <a:t>：</a:t>
                </a:r>
                <a:r>
                  <a:rPr lang="zh-CN" altLang="en-US" sz="3600" dirty="0"/>
                  <a:t>在</a:t>
                </a:r>
                <a:r>
                  <a:rPr lang="zh-CN" altLang="en-US" sz="3600" dirty="0" smtClean="0"/>
                  <a:t>主从复合句中。</a:t>
                </a:r>
                <a:endParaRPr lang="en-US" altLang="zh-CN" sz="3600" dirty="0"/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99592" y="1124744"/>
                <a:ext cx="7848872" cy="5015246"/>
              </a:xfrm>
              <a:blipFill rotWithShape="1">
                <a:blip r:embed="rId2"/>
                <a:stretch>
                  <a:fillRect l="-2409" t="-194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00897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404664"/>
            <a:ext cx="7846640" cy="1043136"/>
          </a:xfrm>
        </p:spPr>
        <p:txBody>
          <a:bodyPr/>
          <a:lstStyle/>
          <a:p>
            <a:r>
              <a:rPr lang="zh-CN" altLang="en-US" dirty="0" smtClean="0"/>
              <a:t>公理系统建立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899592" y="1052736"/>
                <a:ext cx="7920880" cy="5087254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altLang="zh-CN" sz="3600" dirty="0" smtClean="0"/>
                  <a:t>Ax7:</a:t>
                </a:r>
              </a:p>
              <a:p>
                <a:pPr marL="0" indent="0">
                  <a:buNone/>
                </a:pPr>
                <a:r>
                  <a:rPr lang="en-US" altLang="zh-CN" sz="3600" dirty="0" smtClean="0">
                    <a:sym typeface="Symbol"/>
                  </a:rPr>
                  <a:t></a:t>
                </a:r>
                <a:r>
                  <a:rPr lang="en-US" altLang="zh-CN" sz="3600" i="1" dirty="0" err="1"/>
                  <a:t>x</a:t>
                </a:r>
                <a:r>
                  <a:rPr lang="en-US" altLang="zh-CN" sz="3600" dirty="0" err="1">
                    <a:sym typeface="Symbol"/>
                  </a:rPr>
                  <a:t></a:t>
                </a:r>
                <a:r>
                  <a:rPr lang="en-US" altLang="zh-CN" sz="3600" dirty="0" err="1"/>
                  <a:t>y</a:t>
                </a:r>
                <a:r>
                  <a:rPr lang="en-US" altLang="zh-CN" sz="36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3600" i="1"/>
                        </m:ctrlPr>
                      </m:sSubPr>
                      <m:e>
                        <m:r>
                          <a:rPr lang="en-US" altLang="zh-CN" sz="3600" i="1"/>
                          <m:t>𝑃</m:t>
                        </m:r>
                      </m:e>
                      <m:sub>
                        <m:r>
                          <a:rPr lang="en-US" altLang="zh-CN" sz="3600" i="1"/>
                          <m:t>𝑥</m:t>
                        </m:r>
                      </m:sub>
                    </m:sSub>
                  </m:oMath>
                </a14:m>
                <a:r>
                  <a:rPr lang="zh-CN" altLang="zh-CN" sz="3600" dirty="0"/>
                  <a:t>∧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3600" i="1"/>
                        </m:ctrlPr>
                      </m:sSubPr>
                      <m:e>
                        <m:r>
                          <a:rPr lang="en-US" altLang="zh-CN" sz="3600" i="1"/>
                          <m:t>𝑃</m:t>
                        </m:r>
                      </m:e>
                      <m:sub>
                        <m:r>
                          <a:rPr lang="en-US" altLang="zh-CN" sz="3600" i="1"/>
                          <m:t>𝑦</m:t>
                        </m:r>
                      </m:sub>
                    </m:sSub>
                  </m:oMath>
                </a14:m>
                <a:r>
                  <a:rPr lang="zh-CN" altLang="zh-CN" sz="3600" dirty="0"/>
                  <a:t>∧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3600" i="1"/>
                        </m:ctrlPr>
                      </m:sSubPr>
                      <m:e>
                        <m:r>
                          <a:rPr lang="en-US" altLang="zh-CN" sz="3600" i="1"/>
                          <m:t>𝐵</m:t>
                        </m:r>
                      </m:e>
                      <m:sub>
                        <m:r>
                          <a:rPr lang="en-US" altLang="zh-CN" sz="3600" i="1"/>
                          <m:t>𝑥𝑦</m:t>
                        </m:r>
                      </m:sub>
                    </m:sSub>
                  </m:oMath>
                </a14:m>
                <a:r>
                  <a:rPr lang="zh-CN" altLang="zh-CN" sz="3600" dirty="0" smtClean="0"/>
                  <a:t>∧</a:t>
                </a:r>
                <a:endParaRPr lang="en-US" altLang="zh-CN" sz="3600" dirty="0" smtClean="0"/>
              </a:p>
              <a:p>
                <a:pPr marL="0" indent="0">
                  <a:buNone/>
                </a:pPr>
                <a:r>
                  <a:rPr lang="en-US" altLang="zh-CN" sz="3600" dirty="0" smtClean="0"/>
                  <a:t>¬</a:t>
                </a:r>
                <a:r>
                  <a:rPr lang="en-US" altLang="zh-CN" sz="3600" dirty="0"/>
                  <a:t>∃</a:t>
                </a:r>
                <a:r>
                  <a:rPr lang="en-US" altLang="zh-CN" sz="3600" i="1" dirty="0"/>
                  <a:t>z</a:t>
                </a:r>
                <a:r>
                  <a:rPr lang="en-US" altLang="zh-CN" sz="36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3600" i="1"/>
                        </m:ctrlPr>
                      </m:sSubPr>
                      <m:e>
                        <m:r>
                          <a:rPr lang="en-US" altLang="zh-CN" sz="3600" i="1"/>
                          <m:t>𝐶</m:t>
                        </m:r>
                      </m:e>
                      <m:sub>
                        <m:r>
                          <a:rPr lang="en-US" altLang="zh-CN" sz="3600" i="1"/>
                          <m:t>𝑥</m:t>
                        </m:r>
                      </m:sub>
                    </m:sSub>
                  </m:oMath>
                </a14:m>
                <a:r>
                  <a:rPr lang="zh-CN" altLang="zh-CN" sz="3600" dirty="0"/>
                  <a:t>∧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3600" i="1"/>
                        </m:ctrlPr>
                      </m:sSubPr>
                      <m:e>
                        <m:r>
                          <a:rPr lang="en-US" altLang="zh-CN" sz="3600" i="1"/>
                          <m:t>𝐵</m:t>
                        </m:r>
                      </m:e>
                      <m:sub>
                        <m:r>
                          <a:rPr lang="en-US" altLang="zh-CN" sz="3600" i="1"/>
                          <m:t>𝑥𝑧</m:t>
                        </m:r>
                      </m:sub>
                    </m:sSub>
                  </m:oMath>
                </a14:m>
                <a:r>
                  <a:rPr lang="zh-CN" altLang="zh-CN" sz="3600" dirty="0"/>
                  <a:t>∧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3600" i="1"/>
                        </m:ctrlPr>
                      </m:sSubPr>
                      <m:e>
                        <m:r>
                          <a:rPr lang="en-US" altLang="zh-CN" sz="3600" i="1"/>
                          <m:t>𝐵</m:t>
                        </m:r>
                      </m:e>
                      <m:sub>
                        <m:r>
                          <a:rPr lang="en-US" altLang="zh-CN" sz="3600" i="1"/>
                          <m:t>𝑧𝑦</m:t>
                        </m:r>
                      </m:sub>
                    </m:sSub>
                  </m:oMath>
                </a14:m>
                <a:r>
                  <a:rPr lang="en-US" altLang="zh-CN" sz="3600" dirty="0"/>
                  <a:t>)</a:t>
                </a:r>
                <a:r>
                  <a:rPr lang="zh-CN" altLang="zh-CN" sz="3600" dirty="0"/>
                  <a:t>∧</a:t>
                </a:r>
                <a:r>
                  <a:rPr lang="en-US" altLang="zh-CN" sz="3600" dirty="0"/>
                  <a:t>¬∃</a:t>
                </a:r>
                <a:r>
                  <a:rPr lang="en-US" altLang="zh-CN" sz="3600" i="1" dirty="0"/>
                  <a:t>u</a:t>
                </a:r>
                <a:r>
                  <a:rPr lang="en-US" altLang="zh-CN" sz="36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3600" i="1"/>
                        </m:ctrlPr>
                      </m:sSubPr>
                      <m:e>
                        <m:r>
                          <a:rPr lang="en-US" altLang="zh-CN" sz="3600" i="1"/>
                          <m:t>𝑁</m:t>
                        </m:r>
                      </m:e>
                      <m:sub>
                        <m:r>
                          <a:rPr lang="en-US" altLang="zh-CN" sz="3600" i="1"/>
                          <m:t>𝑢</m:t>
                        </m:r>
                      </m:sub>
                    </m:sSub>
                  </m:oMath>
                </a14:m>
                <a:r>
                  <a:rPr lang="zh-CN" altLang="zh-CN" sz="3600" dirty="0"/>
                  <a:t>∧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3600" i="1"/>
                        </m:ctrlPr>
                      </m:sSubPr>
                      <m:e>
                        <m:r>
                          <a:rPr lang="en-US" altLang="zh-CN" sz="3600" b="1" i="1" smtClean="0">
                            <a:latin typeface="Cambria Math"/>
                          </a:rPr>
                          <m:t>𝑺</m:t>
                        </m:r>
                      </m:e>
                      <m:sub>
                        <m:r>
                          <a:rPr lang="en-US" altLang="zh-CN" sz="3600" i="1"/>
                          <m:t>𝑢𝑦</m:t>
                        </m:r>
                      </m:sub>
                    </m:sSub>
                  </m:oMath>
                </a14:m>
                <a:r>
                  <a:rPr lang="en-US" altLang="zh-CN" sz="3600" dirty="0"/>
                  <a:t>)</a:t>
                </a:r>
                <a:endParaRPr lang="en-US" altLang="zh-CN" sz="3600" dirty="0" smtClean="0"/>
              </a:p>
              <a:p>
                <a:pPr marL="0" indent="0">
                  <a:buNone/>
                </a:pPr>
                <a:r>
                  <a:rPr lang="en-US" altLang="zh-CN" sz="3600" dirty="0"/>
                  <a:t>→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3600" i="1"/>
                        </m:ctrlPr>
                      </m:sSubPr>
                      <m:e>
                        <m:r>
                          <a:rPr lang="en-US" altLang="zh-CN" sz="3600" i="1"/>
                          <m:t>𝐹</m:t>
                        </m:r>
                      </m:e>
                      <m:sub>
                        <m:r>
                          <a:rPr lang="en-US" altLang="zh-CN" sz="3600" i="1"/>
                          <m:t>𝑦</m:t>
                        </m:r>
                      </m:sub>
                    </m:sSub>
                  </m:oMath>
                </a14:m>
                <a:r>
                  <a:rPr lang="zh-CN" altLang="zh-CN" sz="3600" dirty="0"/>
                  <a:t>∧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3600" i="1"/>
                        </m:ctrlPr>
                      </m:sSubPr>
                      <m:e>
                        <m:r>
                          <a:rPr lang="en-US" altLang="zh-CN" sz="3600" i="1"/>
                          <m:t>𝐺</m:t>
                        </m:r>
                      </m:e>
                      <m:sub>
                        <m:r>
                          <a:rPr lang="en-US" altLang="zh-CN" sz="3600" i="1"/>
                          <m:t>𝑥</m:t>
                        </m:r>
                      </m:sub>
                    </m:sSub>
                  </m:oMath>
                </a14:m>
                <a:r>
                  <a:rPr lang="en-US" altLang="zh-CN" sz="3600" dirty="0"/>
                  <a:t>)</a:t>
                </a:r>
                <a:endParaRPr lang="en-US" altLang="zh-CN" sz="3600" dirty="0" smtClean="0"/>
              </a:p>
              <a:p>
                <a:pPr marL="0" indent="0">
                  <a:buNone/>
                </a:pPr>
                <a:r>
                  <a:rPr lang="en-US" altLang="zh-CN" sz="3600" dirty="0" smtClean="0"/>
                  <a:t>F:</a:t>
                </a:r>
                <a:r>
                  <a:rPr lang="zh-CN" altLang="en-US" sz="3600" dirty="0" smtClean="0"/>
                  <a:t>在主句中；</a:t>
                </a:r>
                <a:r>
                  <a:rPr lang="en-US" altLang="zh-CN" sz="3600" dirty="0" smtClean="0"/>
                  <a:t>G</a:t>
                </a:r>
                <a:r>
                  <a:rPr lang="zh-CN" altLang="en-US" sz="3600" dirty="0"/>
                  <a:t>：</a:t>
                </a:r>
                <a:r>
                  <a:rPr lang="zh-CN" altLang="en-US" sz="3600" dirty="0" smtClean="0"/>
                  <a:t>在从句中。</a:t>
                </a:r>
                <a:endParaRPr lang="en-US" altLang="zh-CN" sz="3600" dirty="0" smtClean="0"/>
              </a:p>
              <a:p>
                <a:pPr marL="0" indent="0">
                  <a:buNone/>
                </a:pPr>
                <a:r>
                  <a:rPr lang="zh-CN" altLang="en-US" sz="3600" dirty="0">
                    <a:latin typeface="宋体" pitchFamily="2" charset="-122"/>
                    <a:ea typeface="宋体" pitchFamily="2" charset="-122"/>
                  </a:rPr>
                  <a:t>两</a:t>
                </a:r>
                <a:r>
                  <a:rPr lang="zh-CN" altLang="en-US" sz="3600" dirty="0" smtClean="0">
                    <a:latin typeface="宋体" pitchFamily="2" charset="-122"/>
                    <a:ea typeface="宋体" pitchFamily="2" charset="-122"/>
                  </a:rPr>
                  <a:t>个谓语</a:t>
                </a:r>
                <a:r>
                  <a:rPr lang="zh-CN" altLang="en-US" sz="3600" dirty="0">
                    <a:latin typeface="宋体" pitchFamily="2" charset="-122"/>
                    <a:ea typeface="宋体" pitchFamily="2" charset="-122"/>
                  </a:rPr>
                  <a:t>动词之间无并列</a:t>
                </a:r>
                <a:r>
                  <a:rPr lang="zh-CN" altLang="en-US" sz="3600" dirty="0" smtClean="0">
                    <a:latin typeface="宋体" pitchFamily="2" charset="-122"/>
                    <a:ea typeface="宋体" pitchFamily="2" charset="-122"/>
                  </a:rPr>
                  <a:t>连词，而且</a:t>
                </a:r>
                <a:endParaRPr lang="en-US" altLang="zh-CN" sz="3600" dirty="0" smtClean="0">
                  <a:latin typeface="宋体" pitchFamily="2" charset="-122"/>
                  <a:ea typeface="宋体" pitchFamily="2" charset="-122"/>
                </a:endParaRPr>
              </a:p>
              <a:p>
                <a:pPr marL="0" indent="0">
                  <a:buNone/>
                </a:pPr>
                <a:r>
                  <a:rPr lang="zh-CN" altLang="en-US" sz="3600" dirty="0">
                    <a:latin typeface="宋体" pitchFamily="2" charset="-122"/>
                    <a:ea typeface="宋体" pitchFamily="2" charset="-122"/>
                  </a:rPr>
                  <a:t>不存在一个能</a:t>
                </a:r>
                <a:r>
                  <a:rPr lang="zh-CN" altLang="en-US" sz="3600" dirty="0" smtClean="0">
                    <a:latin typeface="宋体" pitchFamily="2" charset="-122"/>
                    <a:ea typeface="宋体" pitchFamily="2" charset="-122"/>
                  </a:rPr>
                  <a:t>做后</a:t>
                </a:r>
                <a:r>
                  <a:rPr lang="zh-CN" altLang="en-US" sz="3600" dirty="0">
                    <a:latin typeface="宋体" pitchFamily="2" charset="-122"/>
                    <a:ea typeface="宋体" pitchFamily="2" charset="-122"/>
                  </a:rPr>
                  <a:t>一个谓语动词的主语的</a:t>
                </a:r>
                <a:r>
                  <a:rPr lang="zh-CN" altLang="en-US" sz="3600" dirty="0" smtClean="0">
                    <a:latin typeface="宋体" pitchFamily="2" charset="-122"/>
                    <a:ea typeface="宋体" pitchFamily="2" charset="-122"/>
                  </a:rPr>
                  <a:t>名词。</a:t>
                </a:r>
                <a:endParaRPr lang="zh-CN" altLang="en-US" sz="3600" dirty="0" smtClean="0"/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99592" y="1052736"/>
                <a:ext cx="7920880" cy="5087254"/>
              </a:xfrm>
              <a:blipFill rotWithShape="1">
                <a:blip r:embed="rId2"/>
                <a:stretch>
                  <a:fillRect l="-2386" t="-1918" b="-875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67503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404664"/>
            <a:ext cx="7846640" cy="1043136"/>
          </a:xfrm>
        </p:spPr>
        <p:txBody>
          <a:bodyPr/>
          <a:lstStyle/>
          <a:p>
            <a:r>
              <a:rPr lang="zh-CN" altLang="en-US" dirty="0" smtClean="0"/>
              <a:t>公理系统建立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899592" y="1052736"/>
                <a:ext cx="7920880" cy="5087254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altLang="zh-CN" sz="3600" dirty="0" smtClean="0"/>
                  <a:t>Ax8:</a:t>
                </a:r>
              </a:p>
              <a:p>
                <a:pPr marL="0" indent="0">
                  <a:buNone/>
                </a:pPr>
                <a:r>
                  <a:rPr lang="en-US" altLang="zh-CN" sz="3600" dirty="0" smtClean="0">
                    <a:sym typeface="Symbol"/>
                  </a:rPr>
                  <a:t></a:t>
                </a:r>
                <a:r>
                  <a:rPr lang="en-US" altLang="zh-CN" sz="3600" i="1" dirty="0" err="1"/>
                  <a:t>x</a:t>
                </a:r>
                <a:r>
                  <a:rPr lang="en-US" altLang="zh-CN" sz="3600" dirty="0" err="1">
                    <a:sym typeface="Symbol"/>
                  </a:rPr>
                  <a:t></a:t>
                </a:r>
                <a:r>
                  <a:rPr lang="en-US" altLang="zh-CN" sz="3600" dirty="0" err="1"/>
                  <a:t>y</a:t>
                </a:r>
                <a:r>
                  <a:rPr lang="en-US" altLang="zh-CN" sz="36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3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3600" i="1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altLang="zh-CN" sz="3600" i="1">
                            <a:latin typeface="Cambria Math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zh-CN" altLang="zh-CN" sz="3600" dirty="0"/>
                  <a:t>∧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3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3600" i="1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altLang="zh-CN" sz="3600" i="1">
                            <a:latin typeface="Cambria Math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zh-CN" altLang="zh-CN" sz="3600" dirty="0" smtClean="0"/>
                  <a:t>∧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3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3600" i="1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altLang="zh-CN" sz="3600" i="1">
                            <a:latin typeface="Cambria Math"/>
                          </a:rPr>
                          <m:t>𝑥</m:t>
                        </m:r>
                        <m:r>
                          <a:rPr lang="en-US" altLang="zh-CN" sz="3600" b="1" i="1" smtClean="0">
                            <a:latin typeface="Cambria Math"/>
                          </a:rPr>
                          <m:t>𝒚</m:t>
                        </m:r>
                      </m:sub>
                    </m:sSub>
                  </m:oMath>
                </a14:m>
                <a:r>
                  <a:rPr lang="zh-CN" altLang="zh-CN" sz="3600" dirty="0"/>
                  <a:t>∧</a:t>
                </a:r>
                <a:r>
                  <a:rPr lang="en-US" altLang="zh-CN" sz="3600" dirty="0" smtClean="0"/>
                  <a:t>∃z(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3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3600" i="1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altLang="zh-CN" sz="3600" b="1" i="1" smtClean="0">
                            <a:latin typeface="Cambria Math"/>
                          </a:rPr>
                          <m:t>𝒛</m:t>
                        </m:r>
                      </m:sub>
                    </m:sSub>
                  </m:oMath>
                </a14:m>
                <a:r>
                  <a:rPr lang="zh-CN" altLang="zh-CN" sz="3600" dirty="0"/>
                  <a:t>∧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3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3600" b="1" i="1" smtClean="0">
                            <a:latin typeface="Cambria Math"/>
                          </a:rPr>
                          <m:t>𝑩</m:t>
                        </m:r>
                      </m:e>
                      <m:sub>
                        <m:r>
                          <a:rPr lang="en-US" altLang="zh-CN" sz="3600" b="1" i="1" smtClean="0">
                            <a:latin typeface="Cambria Math"/>
                          </a:rPr>
                          <m:t>𝒛𝒙</m:t>
                        </m:r>
                      </m:sub>
                    </m:sSub>
                  </m:oMath>
                </a14:m>
                <a:r>
                  <a:rPr lang="en-US" altLang="zh-CN" sz="3600" dirty="0"/>
                  <a:t>)</a:t>
                </a:r>
                <a:r>
                  <a:rPr lang="zh-CN" altLang="zh-CN" sz="3600" dirty="0"/>
                  <a:t>∧</a:t>
                </a:r>
                <a:endParaRPr lang="en-US" altLang="zh-CN" sz="3600" dirty="0"/>
              </a:p>
              <a:p>
                <a:pPr marL="0" indent="0">
                  <a:buNone/>
                </a:pPr>
                <a:r>
                  <a:rPr lang="en-US" altLang="zh-CN" sz="3600" dirty="0" smtClean="0"/>
                  <a:t>¬∃</a:t>
                </a:r>
                <a:r>
                  <a:rPr lang="en-US" altLang="zh-CN" sz="3600" i="1" dirty="0" smtClean="0"/>
                  <a:t>u</a:t>
                </a:r>
                <a:r>
                  <a:rPr lang="en-US" altLang="zh-CN" sz="3600" dirty="0" smtClean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3600" i="1"/>
                        </m:ctrlPr>
                      </m:sSubPr>
                      <m:e>
                        <m:r>
                          <a:rPr lang="en-US" altLang="zh-CN" sz="3600" i="1"/>
                          <m:t>𝐶</m:t>
                        </m:r>
                      </m:e>
                      <m:sub>
                        <m:r>
                          <a:rPr lang="en-US" altLang="zh-CN" sz="3600" b="1" i="1" smtClean="0">
                            <a:latin typeface="Cambria Math"/>
                          </a:rPr>
                          <m:t>𝒖</m:t>
                        </m:r>
                      </m:sub>
                    </m:sSub>
                  </m:oMath>
                </a14:m>
                <a:r>
                  <a:rPr lang="zh-CN" altLang="zh-CN" sz="3600" dirty="0"/>
                  <a:t>∧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3600" i="1"/>
                        </m:ctrlPr>
                      </m:sSubPr>
                      <m:e>
                        <m:r>
                          <a:rPr lang="en-US" altLang="zh-CN" sz="3600" i="1"/>
                          <m:t>𝐵</m:t>
                        </m:r>
                      </m:e>
                      <m:sub>
                        <m:r>
                          <a:rPr lang="en-US" altLang="zh-CN" sz="3600" b="1" i="1" smtClean="0">
                            <a:latin typeface="Cambria Math"/>
                          </a:rPr>
                          <m:t>𝒛𝒖</m:t>
                        </m:r>
                      </m:sub>
                    </m:sSub>
                  </m:oMath>
                </a14:m>
                <a:r>
                  <a:rPr lang="zh-CN" altLang="zh-CN" sz="3600" dirty="0"/>
                  <a:t>∧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3600" i="1"/>
                        </m:ctrlPr>
                      </m:sSubPr>
                      <m:e>
                        <m:r>
                          <a:rPr lang="en-US" altLang="zh-CN" sz="3600" i="1"/>
                          <m:t>𝐵</m:t>
                        </m:r>
                      </m:e>
                      <m:sub>
                        <m:r>
                          <a:rPr lang="en-US" altLang="zh-CN" sz="3600" b="1" i="1" smtClean="0">
                            <a:latin typeface="Cambria Math"/>
                          </a:rPr>
                          <m:t>𝒖𝒙</m:t>
                        </m:r>
                      </m:sub>
                    </m:sSub>
                  </m:oMath>
                </a14:m>
                <a:r>
                  <a:rPr lang="en-US" altLang="zh-CN" sz="3600" dirty="0"/>
                  <a:t>)</a:t>
                </a:r>
                <a:r>
                  <a:rPr lang="zh-CN" altLang="zh-CN" sz="3600" dirty="0" smtClean="0"/>
                  <a:t> </a:t>
                </a:r>
                <a:r>
                  <a:rPr lang="en-US" altLang="zh-CN" sz="3600" dirty="0"/>
                  <a:t>→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3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3600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altLang="zh-CN" sz="3600" b="1" i="1" smtClean="0">
                            <a:latin typeface="Cambria Math"/>
                          </a:rPr>
                          <m:t>𝒛</m:t>
                        </m:r>
                        <m:r>
                          <a:rPr lang="en-US" altLang="zh-CN" sz="3600" i="1">
                            <a:latin typeface="Cambria Math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altLang="zh-CN" sz="3600" dirty="0"/>
                  <a:t>)</a:t>
                </a:r>
                <a:endParaRPr lang="en-US" altLang="zh-CN" sz="3600" dirty="0" smtClean="0"/>
              </a:p>
              <a:p>
                <a:pPr marL="0" indent="0">
                  <a:buNone/>
                </a:pPr>
                <a:r>
                  <a:rPr lang="en-US" altLang="zh-CN" sz="3600" dirty="0" smtClean="0"/>
                  <a:t>F:</a:t>
                </a:r>
                <a:r>
                  <a:rPr lang="zh-CN" altLang="en-US" sz="3600" dirty="0" smtClean="0"/>
                  <a:t>在主句中；</a:t>
                </a:r>
                <a:r>
                  <a:rPr lang="en-US" altLang="zh-CN" sz="3600" dirty="0" smtClean="0"/>
                  <a:t>G</a:t>
                </a:r>
                <a:r>
                  <a:rPr lang="zh-CN" altLang="en-US" sz="3600" dirty="0"/>
                  <a:t>：</a:t>
                </a:r>
                <a:r>
                  <a:rPr lang="zh-CN" altLang="en-US" sz="3600" dirty="0" smtClean="0"/>
                  <a:t>在从句中。</a:t>
                </a:r>
                <a:endParaRPr lang="en-US" altLang="zh-CN" sz="3600" dirty="0" smtClean="0"/>
              </a:p>
              <a:p>
                <a:pPr marL="0" indent="0">
                  <a:buNone/>
                </a:pPr>
                <a:r>
                  <a:rPr lang="zh-CN" altLang="en-US" sz="3600" dirty="0">
                    <a:latin typeface="宋体" pitchFamily="2" charset="-122"/>
                    <a:ea typeface="宋体" pitchFamily="2" charset="-122"/>
                  </a:rPr>
                  <a:t>两</a:t>
                </a:r>
                <a:r>
                  <a:rPr lang="zh-CN" altLang="en-US" sz="3600" dirty="0" smtClean="0">
                    <a:latin typeface="宋体" pitchFamily="2" charset="-122"/>
                    <a:ea typeface="宋体" pitchFamily="2" charset="-122"/>
                  </a:rPr>
                  <a:t>个谓语</a:t>
                </a:r>
                <a:r>
                  <a:rPr lang="zh-CN" altLang="en-US" sz="3600" dirty="0">
                    <a:latin typeface="宋体" pitchFamily="2" charset="-122"/>
                    <a:ea typeface="宋体" pitchFamily="2" charset="-122"/>
                  </a:rPr>
                  <a:t>动词之间无并列</a:t>
                </a:r>
                <a:r>
                  <a:rPr lang="zh-CN" altLang="en-US" sz="3600" dirty="0" smtClean="0">
                    <a:latin typeface="宋体" pitchFamily="2" charset="-122"/>
                    <a:ea typeface="宋体" pitchFamily="2" charset="-122"/>
                  </a:rPr>
                  <a:t>连词，而且</a:t>
                </a:r>
                <a:endParaRPr lang="en-US" altLang="zh-CN" sz="3600" dirty="0" smtClean="0">
                  <a:latin typeface="宋体" pitchFamily="2" charset="-122"/>
                  <a:ea typeface="宋体" pitchFamily="2" charset="-122"/>
                </a:endParaRPr>
              </a:p>
              <a:p>
                <a:pPr marL="0" indent="0">
                  <a:buNone/>
                </a:pPr>
                <a:r>
                  <a:rPr lang="zh-CN" altLang="en-US" sz="3600" dirty="0">
                    <a:latin typeface="宋体" pitchFamily="2" charset="-122"/>
                    <a:ea typeface="宋体" pitchFamily="2" charset="-122"/>
                  </a:rPr>
                  <a:t>不存在一个能</a:t>
                </a:r>
                <a:r>
                  <a:rPr lang="zh-CN" altLang="en-US" sz="3600" dirty="0" smtClean="0">
                    <a:latin typeface="宋体" pitchFamily="2" charset="-122"/>
                    <a:ea typeface="宋体" pitchFamily="2" charset="-122"/>
                  </a:rPr>
                  <a:t>做后</a:t>
                </a:r>
                <a:r>
                  <a:rPr lang="zh-CN" altLang="en-US" sz="3600" dirty="0">
                    <a:latin typeface="宋体" pitchFamily="2" charset="-122"/>
                    <a:ea typeface="宋体" pitchFamily="2" charset="-122"/>
                  </a:rPr>
                  <a:t>一个谓语动词的主语的</a:t>
                </a:r>
                <a:r>
                  <a:rPr lang="zh-CN" altLang="en-US" sz="3600" dirty="0" smtClean="0">
                    <a:latin typeface="宋体" pitchFamily="2" charset="-122"/>
                    <a:ea typeface="宋体" pitchFamily="2" charset="-122"/>
                  </a:rPr>
                  <a:t>名词。</a:t>
                </a:r>
                <a:endParaRPr lang="zh-CN" altLang="en-US" sz="3600" dirty="0" smtClean="0"/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99592" y="1052736"/>
                <a:ext cx="7920880" cy="5087254"/>
              </a:xfrm>
              <a:blipFill rotWithShape="1">
                <a:blip r:embed="rId2"/>
                <a:stretch>
                  <a:fillRect l="-2386" t="-19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69096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404664"/>
            <a:ext cx="7846640" cy="1043136"/>
          </a:xfrm>
        </p:spPr>
        <p:txBody>
          <a:bodyPr/>
          <a:lstStyle/>
          <a:p>
            <a:r>
              <a:rPr lang="zh-CN" altLang="en-US" dirty="0" smtClean="0"/>
              <a:t>公理系统建立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899592" y="1052736"/>
                <a:ext cx="7920880" cy="5087254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altLang="zh-CN" sz="3600" dirty="0" smtClean="0"/>
                  <a:t>Ax9:</a:t>
                </a:r>
              </a:p>
              <a:p>
                <a:pPr marL="0" indent="0">
                  <a:buNone/>
                </a:pPr>
                <a:r>
                  <a:rPr lang="en-US" altLang="zh-CN" sz="3600" dirty="0" smtClean="0">
                    <a:sym typeface="Symbol"/>
                  </a:rPr>
                  <a:t></a:t>
                </a:r>
                <a:r>
                  <a:rPr lang="en-US" altLang="zh-CN" sz="3600" i="1" dirty="0" err="1"/>
                  <a:t>x</a:t>
                </a:r>
                <a:r>
                  <a:rPr lang="en-US" altLang="zh-CN" sz="3600" dirty="0" err="1">
                    <a:sym typeface="Symbol"/>
                  </a:rPr>
                  <a:t></a:t>
                </a:r>
                <a:r>
                  <a:rPr lang="en-US" altLang="zh-CN" sz="3600" dirty="0" err="1" smtClean="0"/>
                  <a:t>y</a:t>
                </a:r>
                <a:r>
                  <a:rPr lang="en-US" altLang="zh-CN" sz="3600" dirty="0"/>
                  <a:t> ∃</a:t>
                </a:r>
                <a:r>
                  <a:rPr lang="en-US" altLang="zh-CN" sz="3600" dirty="0" smtClean="0"/>
                  <a:t>z</a:t>
                </a:r>
                <a:r>
                  <a:rPr lang="en-US" altLang="zh-CN" sz="3600" dirty="0"/>
                  <a:t> </a:t>
                </a:r>
                <a:r>
                  <a:rPr lang="en-US" altLang="zh-CN" sz="3600" dirty="0" smtClean="0"/>
                  <a:t>∃</a:t>
                </a:r>
                <a:r>
                  <a:rPr lang="en-US" altLang="zh-CN" sz="3600" i="1" dirty="0" smtClean="0"/>
                  <a:t>u</a:t>
                </a:r>
                <a:r>
                  <a:rPr lang="en-US" altLang="zh-CN" sz="3600" dirty="0" smtClean="0"/>
                  <a:t>¬∃</a:t>
                </a:r>
                <a:r>
                  <a:rPr lang="en-US" altLang="zh-CN" sz="3600" i="1" dirty="0" smtClean="0"/>
                  <a:t>v</a:t>
                </a:r>
                <a:r>
                  <a:rPr lang="en-US" altLang="zh-CN" sz="3600" dirty="0" smtClean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3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3600" i="1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altLang="zh-CN" sz="3600" i="1">
                            <a:latin typeface="Cambria Math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zh-CN" altLang="zh-CN" sz="3600" dirty="0"/>
                  <a:t>∧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3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3600" i="1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altLang="zh-CN" sz="3600" i="1">
                            <a:latin typeface="Cambria Math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zh-CN" altLang="zh-CN" sz="3600" dirty="0" smtClean="0"/>
                  <a:t>∧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3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3600" i="1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altLang="zh-CN" sz="3600" i="1">
                            <a:latin typeface="Cambria Math"/>
                          </a:rPr>
                          <m:t>𝑥</m:t>
                        </m:r>
                        <m:r>
                          <a:rPr lang="en-US" altLang="zh-CN" sz="3600" b="1" i="1" smtClean="0">
                            <a:latin typeface="Cambria Math"/>
                          </a:rPr>
                          <m:t>𝒚</m:t>
                        </m:r>
                      </m:sub>
                    </m:sSub>
                  </m:oMath>
                </a14:m>
                <a:r>
                  <a:rPr lang="zh-CN" altLang="zh-CN" sz="3600" dirty="0" smtClean="0"/>
                  <a:t>∧</a:t>
                </a:r>
                <a:r>
                  <a:rPr lang="en-US" altLang="zh-CN" sz="3600" dirty="0" smtClean="0"/>
                  <a:t> </a:t>
                </a:r>
              </a:p>
              <a:p>
                <a:pPr marL="0" indent="0">
                  <a:buNone/>
                </a:pPr>
                <a:r>
                  <a:rPr lang="en-US" altLang="zh-CN" sz="3600" dirty="0" smtClean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36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3600" i="1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altLang="zh-CN" sz="3600" b="1" i="1" smtClean="0">
                            <a:latin typeface="Cambria Math"/>
                          </a:rPr>
                          <m:t>𝒛</m:t>
                        </m:r>
                      </m:sub>
                    </m:sSub>
                  </m:oMath>
                </a14:m>
                <a:r>
                  <a:rPr lang="zh-CN" altLang="zh-CN" sz="3600" dirty="0"/>
                  <a:t>∨</a:t>
                </a:r>
                <a:r>
                  <a:rPr lang="zh-CN" altLang="zh-CN" sz="36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3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3600" b="1" i="1" smtClean="0">
                            <a:latin typeface="Cambria Math"/>
                          </a:rPr>
                          <m:t>𝑳</m:t>
                        </m:r>
                      </m:e>
                      <m:sub>
                        <m:r>
                          <a:rPr lang="en-US" altLang="zh-CN" sz="3600" i="1">
                            <a:latin typeface="Cambria Math"/>
                          </a:rPr>
                          <m:t>𝒛</m:t>
                        </m:r>
                      </m:sub>
                    </m:sSub>
                    <m:r>
                      <a:rPr lang="en-US" altLang="zh-CN" sz="3600" b="1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zh-CN" altLang="zh-CN" sz="3600" dirty="0"/>
                  <a:t>∧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3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3600" b="1" i="1" smtClean="0">
                            <a:latin typeface="Cambria Math"/>
                          </a:rPr>
                          <m:t>𝑩</m:t>
                        </m:r>
                      </m:e>
                      <m:sub>
                        <m:r>
                          <a:rPr lang="en-US" altLang="zh-CN" sz="3600" b="1" i="1" smtClean="0">
                            <a:latin typeface="Cambria Math"/>
                          </a:rPr>
                          <m:t>𝒛𝒙</m:t>
                        </m:r>
                      </m:sub>
                    </m:sSub>
                  </m:oMath>
                </a14:m>
                <a:r>
                  <a:rPr lang="zh-CN" altLang="zh-CN" sz="3600" dirty="0"/>
                  <a:t>∧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3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3600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altLang="zh-CN" sz="3600" i="1">
                            <a:latin typeface="Cambria Math"/>
                          </a:rPr>
                          <m:t>𝒛</m:t>
                        </m:r>
                        <m:r>
                          <a:rPr lang="en-US" altLang="zh-CN" sz="3600" b="1" i="1" smtClean="0">
                            <a:latin typeface="Cambria Math"/>
                          </a:rPr>
                          <m:t>𝒙</m:t>
                        </m:r>
                      </m:sub>
                    </m:sSub>
                  </m:oMath>
                </a14:m>
                <a:r>
                  <a:rPr lang="en-US" altLang="zh-CN" sz="3600" dirty="0"/>
                  <a:t>)</a:t>
                </a:r>
                <a:r>
                  <a:rPr lang="zh-CN" altLang="zh-CN" sz="3600" dirty="0" smtClean="0"/>
                  <a:t>∧</a:t>
                </a:r>
                <a:r>
                  <a:rPr lang="en-US" altLang="zh-CN" sz="3600" dirty="0" smtClean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3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3600" i="1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altLang="zh-CN" sz="3600" b="1" i="1" smtClean="0">
                            <a:latin typeface="Cambria Math"/>
                          </a:rPr>
                          <m:t>𝒖</m:t>
                        </m:r>
                      </m:sub>
                    </m:sSub>
                  </m:oMath>
                </a14:m>
                <a:r>
                  <a:rPr lang="zh-CN" altLang="zh-CN" sz="3600" dirty="0"/>
                  <a:t>∧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3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3600" i="1">
                            <a:latin typeface="Cambria Math"/>
                          </a:rPr>
                          <m:t>𝑩</m:t>
                        </m:r>
                      </m:e>
                      <m:sub>
                        <m:r>
                          <a:rPr lang="en-US" altLang="zh-CN" sz="3600" b="1" i="1" smtClean="0">
                            <a:latin typeface="Cambria Math"/>
                          </a:rPr>
                          <m:t>𝒖𝒛</m:t>
                        </m:r>
                      </m:sub>
                    </m:sSub>
                  </m:oMath>
                </a14:m>
                <a:r>
                  <a:rPr lang="en-US" altLang="zh-CN" sz="3600" dirty="0"/>
                  <a:t>)</a:t>
                </a:r>
                <a:r>
                  <a:rPr lang="zh-CN" altLang="zh-CN" sz="3600" dirty="0"/>
                  <a:t> ∧</a:t>
                </a:r>
                <a:r>
                  <a:rPr lang="en-US" altLang="zh-CN" sz="3600" dirty="0"/>
                  <a:t> </a:t>
                </a:r>
              </a:p>
              <a:p>
                <a:pPr marL="0" indent="0">
                  <a:buNone/>
                </a:pPr>
                <a:r>
                  <a:rPr lang="en-US" altLang="zh-CN" sz="3600" dirty="0" smtClean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3600" i="1"/>
                        </m:ctrlPr>
                      </m:sSubPr>
                      <m:e>
                        <m:r>
                          <a:rPr lang="en-US" altLang="zh-CN" sz="3600" i="1"/>
                          <m:t>𝐶</m:t>
                        </m:r>
                      </m:e>
                      <m:sub>
                        <m:r>
                          <a:rPr lang="en-US" altLang="zh-CN" sz="3600" b="1" i="1" smtClean="0">
                            <a:latin typeface="Cambria Math"/>
                          </a:rPr>
                          <m:t>𝒗</m:t>
                        </m:r>
                      </m:sub>
                    </m:sSub>
                  </m:oMath>
                </a14:m>
                <a:r>
                  <a:rPr lang="zh-CN" altLang="zh-CN" sz="3600" dirty="0"/>
                  <a:t>∧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3600" i="1"/>
                        </m:ctrlPr>
                      </m:sSubPr>
                      <m:e>
                        <m:r>
                          <a:rPr lang="en-US" altLang="zh-CN" sz="3600" i="1"/>
                          <m:t>𝐵</m:t>
                        </m:r>
                      </m:e>
                      <m:sub>
                        <m:r>
                          <a:rPr lang="en-US" altLang="zh-CN" sz="3600" b="1" i="1" smtClean="0">
                            <a:latin typeface="Cambria Math"/>
                          </a:rPr>
                          <m:t>𝒛𝒗</m:t>
                        </m:r>
                      </m:sub>
                    </m:sSub>
                  </m:oMath>
                </a14:m>
                <a:r>
                  <a:rPr lang="zh-CN" altLang="zh-CN" sz="3600" dirty="0"/>
                  <a:t>∧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3600" i="1"/>
                        </m:ctrlPr>
                      </m:sSubPr>
                      <m:e>
                        <m:r>
                          <a:rPr lang="en-US" altLang="zh-CN" sz="3600" i="1"/>
                          <m:t>𝐵</m:t>
                        </m:r>
                      </m:e>
                      <m:sub>
                        <m:r>
                          <a:rPr lang="en-US" altLang="zh-CN" sz="3600" b="1" i="1" smtClean="0">
                            <a:latin typeface="Cambria Math"/>
                          </a:rPr>
                          <m:t>𝒗𝒙</m:t>
                        </m:r>
                      </m:sub>
                    </m:sSub>
                  </m:oMath>
                </a14:m>
                <a:r>
                  <a:rPr lang="en-US" altLang="zh-CN" sz="3600" dirty="0"/>
                  <a:t>)</a:t>
                </a:r>
                <a:r>
                  <a:rPr lang="zh-CN" altLang="zh-CN" sz="3600" dirty="0" smtClean="0"/>
                  <a:t> </a:t>
                </a:r>
                <a:r>
                  <a:rPr lang="en-US" altLang="zh-CN" sz="3600" dirty="0"/>
                  <a:t>→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3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3600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altLang="zh-CN" sz="3600" b="1" i="1" smtClean="0">
                            <a:latin typeface="Cambria Math"/>
                          </a:rPr>
                          <m:t>𝒖</m:t>
                        </m:r>
                        <m:r>
                          <a:rPr lang="en-US" altLang="zh-CN" sz="3600" i="1">
                            <a:latin typeface="Cambria Math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altLang="zh-CN" sz="3600" dirty="0"/>
                  <a:t>)</a:t>
                </a:r>
                <a:endParaRPr lang="en-US" altLang="zh-CN" sz="3600" dirty="0" smtClean="0"/>
              </a:p>
              <a:p>
                <a:pPr marL="0" indent="0">
                  <a:buNone/>
                </a:pPr>
                <a:r>
                  <a:rPr lang="en-US" altLang="zh-CN" sz="3600" dirty="0" smtClean="0"/>
                  <a:t>F:</a:t>
                </a:r>
                <a:r>
                  <a:rPr lang="zh-CN" altLang="en-US" sz="3600" dirty="0" smtClean="0"/>
                  <a:t>在主句中；</a:t>
                </a:r>
                <a:r>
                  <a:rPr lang="en-US" altLang="zh-CN" sz="3600" dirty="0" smtClean="0"/>
                  <a:t>G</a:t>
                </a:r>
                <a:r>
                  <a:rPr lang="zh-CN" altLang="en-US" sz="3600" dirty="0"/>
                  <a:t>：</a:t>
                </a:r>
                <a:r>
                  <a:rPr lang="zh-CN" altLang="en-US" sz="3600" dirty="0" smtClean="0"/>
                  <a:t>在从句中</a:t>
                </a:r>
                <a:r>
                  <a:rPr lang="en-US" altLang="zh-CN" sz="3600" dirty="0" smtClean="0"/>
                  <a:t>;</a:t>
                </a:r>
              </a:p>
              <a:p>
                <a:pPr marL="0" indent="0">
                  <a:buNone/>
                </a:pPr>
                <a:r>
                  <a:rPr lang="en-US" altLang="zh-CN" sz="3600" dirty="0" smtClean="0"/>
                  <a:t>L:</a:t>
                </a:r>
                <a:r>
                  <a:rPr lang="zh-CN" altLang="en-US" sz="3600" dirty="0" smtClean="0"/>
                  <a:t>引导从句。</a:t>
                </a:r>
                <a:endParaRPr lang="en-US" altLang="zh-CN" sz="3600" dirty="0" smtClean="0"/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99592" y="1052736"/>
                <a:ext cx="7920880" cy="5087254"/>
              </a:xfrm>
              <a:blipFill rotWithShape="1">
                <a:blip r:embed="rId2"/>
                <a:stretch>
                  <a:fillRect l="-2386" t="-19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267221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404664"/>
            <a:ext cx="7846640" cy="1043136"/>
          </a:xfrm>
        </p:spPr>
        <p:txBody>
          <a:bodyPr/>
          <a:lstStyle/>
          <a:p>
            <a:r>
              <a:rPr lang="zh-CN" altLang="en-US" dirty="0" smtClean="0"/>
              <a:t>公理系统建立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99592" y="1052736"/>
            <a:ext cx="7920880" cy="5087254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endParaRPr lang="en-US" altLang="zh-CN" sz="3600" dirty="0" smtClean="0">
              <a:latin typeface="宋体" pitchFamily="2" charset="-122"/>
              <a:ea typeface="宋体" pitchFamily="2" charset="-122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altLang="zh-CN" sz="3600" dirty="0" smtClean="0">
                <a:latin typeface="宋体" pitchFamily="2" charset="-122"/>
                <a:ea typeface="宋体" pitchFamily="2" charset="-122"/>
              </a:rPr>
              <a:t>③</a:t>
            </a:r>
            <a:r>
              <a:rPr lang="en-US" altLang="zh-CN" sz="3600" i="1" u="sng" dirty="0">
                <a:latin typeface="宋体" pitchFamily="2" charset="-122"/>
                <a:ea typeface="宋体" pitchFamily="2" charset="-122"/>
              </a:rPr>
              <a:t>A.</a:t>
            </a:r>
            <a:r>
              <a:rPr lang="en-US" altLang="zh-CN" sz="3600" i="1" dirty="0">
                <a:latin typeface="宋体" pitchFamily="2" charset="-122"/>
                <a:ea typeface="宋体" pitchFamily="2" charset="-122"/>
              </a:rPr>
              <a:t>(</a:t>
            </a:r>
            <a:r>
              <a:rPr lang="en-US" altLang="zh-CN" sz="3600" i="1" dirty="0" err="1">
                <a:latin typeface="宋体" pitchFamily="2" charset="-122"/>
                <a:ea typeface="宋体" pitchFamily="2" charset="-122"/>
              </a:rPr>
              <a:t>x.y.z</a:t>
            </a:r>
            <a:r>
              <a:rPr lang="en-US" altLang="zh-CN" sz="3600" i="1" dirty="0">
                <a:latin typeface="宋体" pitchFamily="2" charset="-122"/>
                <a:ea typeface="宋体" pitchFamily="2" charset="-122"/>
              </a:rPr>
              <a:t>)</a:t>
            </a:r>
            <a:r>
              <a:rPr lang="en-US" altLang="zh-CN" sz="3600" i="1" u="sng" dirty="0">
                <a:latin typeface="宋体" pitchFamily="2" charset="-122"/>
                <a:ea typeface="宋体" pitchFamily="2" charset="-122"/>
              </a:rPr>
              <a:t>.B.C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zh-CN" altLang="en-US" sz="3600" dirty="0">
                <a:latin typeface="宋体" pitchFamily="2" charset="-122"/>
                <a:ea typeface="宋体" pitchFamily="2" charset="-122"/>
              </a:rPr>
              <a:t>从句打断主句的主谓结构</a:t>
            </a:r>
            <a:endParaRPr lang="en-US" altLang="zh-CN" sz="3600" dirty="0">
              <a:latin typeface="宋体" pitchFamily="2" charset="-122"/>
              <a:ea typeface="宋体" pitchFamily="2" charset="-122"/>
            </a:endParaRPr>
          </a:p>
          <a:p>
            <a:pPr marL="0" indent="0">
              <a:buNone/>
            </a:pPr>
            <a:r>
              <a:rPr lang="en-US" altLang="zh-CN" sz="3600" dirty="0">
                <a:solidFill>
                  <a:srgbClr val="FF0000"/>
                </a:solidFill>
              </a:rPr>
              <a:t>A  prosperity</a:t>
            </a:r>
            <a:r>
              <a:rPr lang="zh-CN" altLang="en-US" sz="3600" dirty="0">
                <a:solidFill>
                  <a:srgbClr val="00B050"/>
                </a:solidFill>
              </a:rPr>
              <a:t>（</a:t>
            </a:r>
            <a:r>
              <a:rPr lang="en-US" altLang="zh-CN" sz="3600" dirty="0">
                <a:solidFill>
                  <a:srgbClr val="009900"/>
                </a:solidFill>
              </a:rPr>
              <a:t>which</a:t>
            </a:r>
            <a:r>
              <a:rPr lang="en-US" altLang="zh-CN" sz="3600" dirty="0">
                <a:solidFill>
                  <a:srgbClr val="FF0000"/>
                </a:solidFill>
              </a:rPr>
              <a:t>  </a:t>
            </a:r>
            <a:r>
              <a:rPr lang="en-US" altLang="zh-CN" sz="3600" dirty="0">
                <a:solidFill>
                  <a:srgbClr val="0070C0"/>
                </a:solidFill>
              </a:rPr>
              <a:t>had  never  been seen</a:t>
            </a:r>
            <a:r>
              <a:rPr lang="en-US" altLang="zh-CN" sz="3600" dirty="0">
                <a:solidFill>
                  <a:srgbClr val="FF0000"/>
                </a:solidFill>
              </a:rPr>
              <a:t> </a:t>
            </a:r>
            <a:r>
              <a:rPr lang="en-US" altLang="zh-CN" sz="3600" dirty="0">
                <a:solidFill>
                  <a:srgbClr val="002060"/>
                </a:solidFill>
              </a:rPr>
              <a:t>before</a:t>
            </a:r>
            <a:r>
              <a:rPr lang="zh-CN" altLang="en-US" sz="3600" dirty="0">
                <a:solidFill>
                  <a:srgbClr val="00B050"/>
                </a:solidFill>
              </a:rPr>
              <a:t>）</a:t>
            </a:r>
            <a:r>
              <a:rPr lang="en-US" altLang="zh-CN" sz="3600" dirty="0">
                <a:solidFill>
                  <a:srgbClr val="FF0000"/>
                </a:solidFill>
              </a:rPr>
              <a:t> </a:t>
            </a:r>
            <a:r>
              <a:rPr lang="en-US" altLang="zh-CN" sz="3600" dirty="0">
                <a:solidFill>
                  <a:srgbClr val="0070C0"/>
                </a:solidFill>
              </a:rPr>
              <a:t>appears</a:t>
            </a:r>
            <a:r>
              <a:rPr lang="en-US" altLang="zh-CN" sz="3600" dirty="0">
                <a:solidFill>
                  <a:srgbClr val="FF0000"/>
                </a:solidFill>
              </a:rPr>
              <a:t> in the countryside.</a:t>
            </a:r>
          </a:p>
          <a:p>
            <a:pPr marL="0" indent="0">
              <a:buNone/>
            </a:pPr>
            <a:r>
              <a:rPr lang="en-US" altLang="zh-CN" sz="3600" dirty="0">
                <a:solidFill>
                  <a:srgbClr val="FF0000"/>
                </a:solidFill>
              </a:rPr>
              <a:t>The four years</a:t>
            </a:r>
            <a:r>
              <a:rPr lang="zh-CN" altLang="en-US" sz="3600" dirty="0">
                <a:solidFill>
                  <a:srgbClr val="009900"/>
                </a:solidFill>
              </a:rPr>
              <a:t>（</a:t>
            </a:r>
            <a:r>
              <a:rPr lang="en-US" altLang="zh-CN" sz="3600" dirty="0">
                <a:solidFill>
                  <a:srgbClr val="FF0000"/>
                </a:solidFill>
              </a:rPr>
              <a:t> </a:t>
            </a:r>
            <a:r>
              <a:rPr lang="en-US" altLang="zh-CN" sz="3600" dirty="0">
                <a:solidFill>
                  <a:srgbClr val="009900"/>
                </a:solidFill>
              </a:rPr>
              <a:t>that</a:t>
            </a:r>
            <a:r>
              <a:rPr lang="en-US" altLang="zh-CN" sz="3600" dirty="0">
                <a:solidFill>
                  <a:srgbClr val="FF0000"/>
                </a:solidFill>
              </a:rPr>
              <a:t> </a:t>
            </a:r>
            <a:r>
              <a:rPr lang="en-US" altLang="zh-CN" sz="3600" dirty="0">
                <a:solidFill>
                  <a:srgbClr val="0070C0"/>
                </a:solidFill>
              </a:rPr>
              <a:t>followed</a:t>
            </a:r>
            <a:r>
              <a:rPr lang="zh-CN" altLang="en-US" sz="3600" dirty="0">
                <a:solidFill>
                  <a:srgbClr val="009900"/>
                </a:solidFill>
              </a:rPr>
              <a:t>）</a:t>
            </a:r>
            <a:r>
              <a:rPr lang="en-US" altLang="zh-CN" sz="3600" dirty="0">
                <a:solidFill>
                  <a:srgbClr val="FF0000"/>
                </a:solidFill>
              </a:rPr>
              <a:t> </a:t>
            </a:r>
            <a:r>
              <a:rPr lang="en-US" altLang="zh-CN" sz="3600" dirty="0">
                <a:solidFill>
                  <a:srgbClr val="0070C0"/>
                </a:solidFill>
              </a:rPr>
              <a:t>taught</a:t>
            </a:r>
            <a:r>
              <a:rPr lang="en-US" altLang="zh-CN" sz="3600" dirty="0">
                <a:solidFill>
                  <a:srgbClr val="FF0000"/>
                </a:solidFill>
              </a:rPr>
              <a:t> me the importance of optimism.</a:t>
            </a:r>
            <a:endParaRPr lang="en-US" altLang="zh-CN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46093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785794"/>
            <a:ext cx="7672414" cy="662006"/>
          </a:xfrm>
        </p:spPr>
        <p:txBody>
          <a:bodyPr/>
          <a:lstStyle/>
          <a:p>
            <a:r>
              <a:rPr lang="zh-CN" altLang="en-US" dirty="0"/>
              <a:t>公理系统建立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1412776"/>
                <a:ext cx="7774632" cy="4683224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altLang="zh-CN" sz="3600" dirty="0" smtClean="0"/>
                  <a:t>Ax10:</a:t>
                </a:r>
              </a:p>
              <a:p>
                <a:pPr marL="0" indent="0">
                  <a:buNone/>
                </a:pPr>
                <a:r>
                  <a:rPr lang="en-US" altLang="zh-CN" sz="3600" dirty="0">
                    <a:sym typeface="Symbol"/>
                  </a:rPr>
                  <a:t></a:t>
                </a:r>
                <a:r>
                  <a:rPr lang="en-US" altLang="zh-CN" sz="3600" i="1" dirty="0" err="1"/>
                  <a:t>x</a:t>
                </a:r>
                <a:r>
                  <a:rPr lang="en-US" altLang="zh-CN" sz="3600" dirty="0" err="1">
                    <a:sym typeface="Symbol"/>
                  </a:rPr>
                  <a:t></a:t>
                </a:r>
                <a:r>
                  <a:rPr lang="en-US" altLang="zh-CN" sz="3600" dirty="0" err="1"/>
                  <a:t>y</a:t>
                </a:r>
                <a:r>
                  <a:rPr lang="en-US" altLang="zh-CN" sz="3600" dirty="0"/>
                  <a:t> ∃</a:t>
                </a:r>
                <a:r>
                  <a:rPr lang="en-US" altLang="zh-CN" sz="3600" dirty="0"/>
                  <a:t>z</a:t>
                </a:r>
                <a:r>
                  <a:rPr lang="en-US" altLang="zh-CN" sz="3600" dirty="0"/>
                  <a:t> </a:t>
                </a:r>
                <a:r>
                  <a:rPr lang="en-US" altLang="zh-CN" sz="3600" dirty="0" smtClean="0"/>
                  <a:t>¬∃</a:t>
                </a:r>
                <a:r>
                  <a:rPr lang="en-US" altLang="zh-CN" sz="3600" i="1" dirty="0" smtClean="0"/>
                  <a:t>u</a:t>
                </a:r>
                <a:r>
                  <a:rPr lang="en-US" altLang="zh-CN" sz="3600" dirty="0" smtClean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3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3600" i="1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altLang="zh-CN" sz="3600" i="1">
                            <a:latin typeface="Cambria Math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zh-CN" altLang="zh-CN" sz="3600" dirty="0"/>
                  <a:t>∧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3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3600" i="1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altLang="zh-CN" sz="3600" i="1">
                            <a:latin typeface="Cambria Math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zh-CN" altLang="zh-CN" sz="3600" dirty="0"/>
                  <a:t>∧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3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3600" i="1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altLang="zh-CN" sz="3600" i="1">
                            <a:latin typeface="Cambria Math"/>
                          </a:rPr>
                          <m:t>𝑥</m:t>
                        </m:r>
                        <m:r>
                          <a:rPr lang="en-US" altLang="zh-CN" sz="3600" i="1">
                            <a:latin typeface="Cambria Math"/>
                          </a:rPr>
                          <m:t>𝒚</m:t>
                        </m:r>
                      </m:sub>
                    </m:sSub>
                  </m:oMath>
                </a14:m>
                <a:r>
                  <a:rPr lang="zh-CN" altLang="zh-CN" sz="3600" dirty="0"/>
                  <a:t>∧</a:t>
                </a:r>
                <a:r>
                  <a:rPr lang="en-US" altLang="zh-CN" sz="3600" dirty="0"/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3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3600" i="1">
                            <a:latin typeface="Cambria Math"/>
                          </a:rPr>
                          <m:t>𝑳</m:t>
                        </m:r>
                      </m:e>
                      <m:sub>
                        <m:r>
                          <a:rPr lang="en-US" altLang="zh-CN" sz="3600" i="1">
                            <a:latin typeface="Cambria Math"/>
                          </a:rPr>
                          <m:t>𝒛</m:t>
                        </m:r>
                      </m:sub>
                    </m:sSub>
                  </m:oMath>
                </a14:m>
                <a:r>
                  <a:rPr lang="zh-CN" altLang="zh-CN" sz="3600" dirty="0"/>
                  <a:t>∧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3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3600" i="1">
                            <a:latin typeface="Cambria Math"/>
                          </a:rPr>
                          <m:t>𝑩</m:t>
                        </m:r>
                      </m:e>
                      <m:sub>
                        <m:r>
                          <a:rPr lang="en-US" altLang="zh-CN" sz="3600" i="1">
                            <a:latin typeface="Cambria Math"/>
                          </a:rPr>
                          <m:t>𝒛𝒙</m:t>
                        </m:r>
                      </m:sub>
                    </m:sSub>
                  </m:oMath>
                </a14:m>
                <a:r>
                  <a:rPr lang="zh-CN" altLang="zh-CN" sz="3600" dirty="0"/>
                  <a:t>∧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3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3600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altLang="zh-CN" sz="3600" i="1">
                            <a:latin typeface="Cambria Math"/>
                          </a:rPr>
                          <m:t>𝒛</m:t>
                        </m:r>
                        <m:r>
                          <a:rPr lang="en-US" altLang="zh-CN" sz="3600" i="1">
                            <a:latin typeface="Cambria Math"/>
                          </a:rPr>
                          <m:t>𝒙</m:t>
                        </m:r>
                      </m:sub>
                    </m:sSub>
                  </m:oMath>
                </a14:m>
                <a:r>
                  <a:rPr lang="en-US" altLang="zh-CN" sz="3600" dirty="0"/>
                  <a:t>)</a:t>
                </a:r>
                <a:r>
                  <a:rPr lang="zh-CN" altLang="zh-CN" sz="3600" dirty="0"/>
                  <a:t>∧</a:t>
                </a:r>
                <a:r>
                  <a:rPr lang="en-US" altLang="zh-CN" sz="3600" dirty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3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3600" i="1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altLang="zh-CN" sz="3600" i="1">
                            <a:latin typeface="Cambria Math"/>
                          </a:rPr>
                          <m:t>𝒖</m:t>
                        </m:r>
                      </m:sub>
                    </m:sSub>
                  </m:oMath>
                </a14:m>
                <a:r>
                  <a:rPr lang="zh-CN" altLang="zh-CN" sz="3600" dirty="0"/>
                  <a:t>∧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3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3600" i="1">
                            <a:latin typeface="Cambria Math"/>
                          </a:rPr>
                          <m:t>𝑩</m:t>
                        </m:r>
                      </m:e>
                      <m:sub>
                        <m:r>
                          <a:rPr lang="en-US" altLang="zh-CN" sz="3600" i="1">
                            <a:latin typeface="Cambria Math"/>
                          </a:rPr>
                          <m:t>𝒖𝒛</m:t>
                        </m:r>
                      </m:sub>
                    </m:sSub>
                  </m:oMath>
                </a14:m>
                <a:r>
                  <a:rPr lang="en-US" altLang="zh-CN" sz="3600" dirty="0"/>
                  <a:t>)</a:t>
                </a:r>
                <a:r>
                  <a:rPr lang="zh-CN" altLang="zh-CN" sz="3600" dirty="0"/>
                  <a:t> </a:t>
                </a:r>
                <a:endParaRPr lang="en-US" altLang="zh-CN" sz="3600" dirty="0"/>
              </a:p>
              <a:p>
                <a:pPr marL="0" indent="0">
                  <a:buNone/>
                </a:pPr>
                <a:r>
                  <a:rPr lang="en-US" altLang="zh-CN" sz="3600" dirty="0" smtClean="0"/>
                  <a:t>→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3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3600" b="1" i="1" smtClean="0">
                            <a:latin typeface="Cambria Math"/>
                          </a:rPr>
                          <m:t>𝑻</m:t>
                        </m:r>
                      </m:e>
                      <m:sub>
                        <m:r>
                          <a:rPr lang="en-US" altLang="zh-CN" sz="3600" b="1" i="1" smtClean="0">
                            <a:latin typeface="Cambria Math"/>
                          </a:rPr>
                          <m:t>𝒛</m:t>
                        </m:r>
                        <m:r>
                          <a:rPr lang="en-US" altLang="zh-CN" sz="3600" i="1">
                            <a:latin typeface="Cambria Math"/>
                          </a:rPr>
                          <m:t>𝒖</m:t>
                        </m:r>
                        <m:r>
                          <a:rPr lang="en-US" altLang="zh-CN" sz="3600" b="1" i="1" smtClean="0">
                            <a:latin typeface="Cambria Math"/>
                          </a:rPr>
                          <m:t>𝒙</m:t>
                        </m:r>
                      </m:sub>
                    </m:sSub>
                  </m:oMath>
                </a14:m>
                <a:r>
                  <a:rPr lang="zh-CN" altLang="zh-CN" sz="3600" dirty="0" smtClean="0"/>
                  <a:t>∧</a:t>
                </a:r>
                <a:r>
                  <a:rPr lang="zh-CN" altLang="zh-CN" sz="36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3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3600" b="1" i="1" smtClean="0">
                            <a:latin typeface="Cambria Math"/>
                          </a:rPr>
                          <m:t>𝑲</m:t>
                        </m:r>
                      </m:e>
                      <m:sub>
                        <m:r>
                          <a:rPr lang="en-US" altLang="zh-CN" sz="3600" i="1">
                            <a:latin typeface="Cambria Math"/>
                          </a:rPr>
                          <m:t>𝒛</m:t>
                        </m:r>
                        <m:r>
                          <a:rPr lang="en-US" altLang="zh-CN" sz="3600" i="1">
                            <a:latin typeface="Cambria Math"/>
                          </a:rPr>
                          <m:t>𝒖</m:t>
                        </m:r>
                        <m:r>
                          <a:rPr lang="en-US" altLang="zh-CN" sz="3600" b="1" i="1" smtClean="0">
                            <a:latin typeface="Cambria Math"/>
                          </a:rPr>
                          <m:t>𝒙</m:t>
                        </m:r>
                        <m:r>
                          <a:rPr lang="en-US" altLang="zh-CN" sz="3600" i="1">
                            <a:latin typeface="Cambria Math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altLang="zh-CN" sz="3600" dirty="0" smtClean="0"/>
                  <a:t>)</a:t>
                </a:r>
                <a:endParaRPr lang="en-US" altLang="zh-CN" sz="3600" dirty="0"/>
              </a:p>
              <a:p>
                <a:pPr marL="0" indent="0">
                  <a:buNone/>
                </a:pPr>
                <a:r>
                  <a:rPr lang="en-US" altLang="zh-CN" sz="3600" dirty="0"/>
                  <a:t>F:</a:t>
                </a:r>
                <a:r>
                  <a:rPr lang="zh-CN" altLang="en-US" sz="3600" dirty="0"/>
                  <a:t>在主句中；</a:t>
                </a:r>
                <a:r>
                  <a:rPr lang="en-US" altLang="zh-CN" sz="3600" dirty="0"/>
                  <a:t>G</a:t>
                </a:r>
                <a:r>
                  <a:rPr lang="zh-CN" altLang="en-US" sz="3600" dirty="0"/>
                  <a:t>：</a:t>
                </a:r>
                <a:r>
                  <a:rPr lang="zh-CN" altLang="en-US" sz="3600" dirty="0"/>
                  <a:t>在从句中</a:t>
                </a:r>
                <a:r>
                  <a:rPr lang="en-US" altLang="zh-CN" sz="3600" dirty="0"/>
                  <a:t>;</a:t>
                </a:r>
              </a:p>
              <a:p>
                <a:pPr marL="0" indent="0">
                  <a:buNone/>
                </a:pPr>
                <a:r>
                  <a:rPr lang="en-US" altLang="zh-CN" sz="3600" dirty="0"/>
                  <a:t>L:</a:t>
                </a:r>
                <a:r>
                  <a:rPr lang="zh-CN" altLang="en-US" sz="3600" dirty="0"/>
                  <a:t>引导</a:t>
                </a:r>
                <a:r>
                  <a:rPr lang="zh-CN" altLang="en-US" sz="3600" dirty="0" smtClean="0"/>
                  <a:t>从句</a:t>
                </a:r>
                <a:r>
                  <a:rPr lang="en-US" altLang="zh-CN" sz="3600" dirty="0" smtClean="0"/>
                  <a:t>;T:</a:t>
                </a:r>
                <a:r>
                  <a:rPr lang="zh-CN" altLang="en-US" sz="3600" dirty="0" smtClean="0"/>
                  <a:t>在主语从句中</a:t>
                </a:r>
                <a:r>
                  <a:rPr lang="en-US" altLang="zh-CN" sz="3600" dirty="0" smtClean="0"/>
                  <a:t>;</a:t>
                </a:r>
                <a:r>
                  <a:rPr lang="en-US" altLang="zh-CN" sz="3600" i="1" dirty="0"/>
                  <a:t> </a:t>
                </a:r>
                <a:endParaRPr lang="en-US" altLang="zh-CN" sz="3600" i="1" dirty="0" smtClean="0"/>
              </a:p>
              <a:p>
                <a:pPr marL="0" indent="0">
                  <a:buNone/>
                </a:pPr>
                <a:r>
                  <a:rPr lang="en-US" altLang="zh-CN" sz="3600" i="1" dirty="0"/>
                  <a:t>K</a:t>
                </a:r>
                <a:r>
                  <a:rPr lang="zh-CN" altLang="en-US" sz="3600" dirty="0" smtClean="0"/>
                  <a:t>：在主从复合句中。</a:t>
                </a:r>
                <a:endParaRPr lang="en-US" altLang="zh-CN" sz="3600" dirty="0"/>
              </a:p>
              <a:p>
                <a:pPr marL="0" indent="0">
                  <a:buNone/>
                </a:pPr>
                <a:endParaRPr lang="zh-CN" altLang="en-US" sz="2000" dirty="0" smtClean="0"/>
              </a:p>
              <a:p>
                <a:pPr lvl="0">
                  <a:lnSpc>
                    <a:spcPct val="200000"/>
                  </a:lnSpc>
                  <a:buNone/>
                </a:pPr>
                <a:endParaRPr lang="en-US" altLang="zh-CN" sz="2000" b="0" dirty="0" smtClean="0">
                  <a:ea typeface="隶书" pitchFamily="49" charset="-122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412776"/>
                <a:ext cx="7774632" cy="4683224"/>
              </a:xfrm>
              <a:blipFill rotWithShape="1">
                <a:blip r:embed="rId2"/>
                <a:stretch>
                  <a:fillRect l="-2431" t="-2083" b="-546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785794"/>
            <a:ext cx="7672414" cy="662006"/>
          </a:xfrm>
        </p:spPr>
        <p:txBody>
          <a:bodyPr/>
          <a:lstStyle/>
          <a:p>
            <a:r>
              <a:rPr lang="zh-CN" altLang="en-US" dirty="0"/>
              <a:t>公理系统建立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85800" y="1412776"/>
            <a:ext cx="7774632" cy="4683224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altLang="zh-CN" sz="3600" dirty="0">
                <a:latin typeface="宋体" pitchFamily="2" charset="-122"/>
                <a:ea typeface="宋体" pitchFamily="2" charset="-122"/>
              </a:rPr>
              <a:t>④</a:t>
            </a:r>
            <a:r>
              <a:rPr lang="en-US" altLang="zh-CN" sz="3600" i="1" dirty="0">
                <a:latin typeface="宋体" pitchFamily="2" charset="-122"/>
                <a:ea typeface="宋体" pitchFamily="2" charset="-122"/>
              </a:rPr>
              <a:t>(</a:t>
            </a:r>
            <a:r>
              <a:rPr lang="en-US" altLang="zh-CN" sz="3600" i="1" dirty="0" err="1">
                <a:latin typeface="宋体" pitchFamily="2" charset="-122"/>
                <a:ea typeface="宋体" pitchFamily="2" charset="-122"/>
              </a:rPr>
              <a:t>x.y.z</a:t>
            </a:r>
            <a:r>
              <a:rPr lang="en-US" altLang="zh-CN" sz="3600" i="1" dirty="0">
                <a:latin typeface="宋体" pitchFamily="2" charset="-122"/>
                <a:ea typeface="宋体" pitchFamily="2" charset="-122"/>
              </a:rPr>
              <a:t>)</a:t>
            </a:r>
            <a:r>
              <a:rPr lang="en-US" altLang="zh-CN" sz="3600" i="1" u="sng" dirty="0">
                <a:latin typeface="宋体" pitchFamily="2" charset="-122"/>
                <a:ea typeface="宋体" pitchFamily="2" charset="-122"/>
              </a:rPr>
              <a:t>.B.C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zh-CN" altLang="en-US" sz="3600" dirty="0">
                <a:latin typeface="宋体" pitchFamily="2" charset="-122"/>
                <a:ea typeface="宋体" pitchFamily="2" charset="-122"/>
              </a:rPr>
              <a:t>主语从句充当主句的主语</a:t>
            </a:r>
            <a:endParaRPr lang="en-US" altLang="zh-CN" sz="3600" dirty="0">
              <a:latin typeface="宋体" pitchFamily="2" charset="-122"/>
              <a:ea typeface="宋体" pitchFamily="2" charset="-122"/>
            </a:endParaRPr>
          </a:p>
          <a:p>
            <a:pPr marL="0" indent="0">
              <a:buNone/>
            </a:pPr>
            <a:r>
              <a:rPr lang="en-US" altLang="zh-CN" sz="3600" dirty="0">
                <a:solidFill>
                  <a:srgbClr val="002060"/>
                </a:solidFill>
              </a:rPr>
              <a:t>What I need</a:t>
            </a:r>
            <a:r>
              <a:rPr lang="en-US" altLang="zh-CN" sz="3600" dirty="0">
                <a:solidFill>
                  <a:srgbClr val="FF0000"/>
                </a:solidFill>
              </a:rPr>
              <a:t> is a pencil.</a:t>
            </a:r>
          </a:p>
          <a:p>
            <a:pPr marL="0" indent="0">
              <a:buNone/>
            </a:pPr>
            <a:r>
              <a:rPr lang="en-US" altLang="zh-CN" sz="3600" dirty="0">
                <a:solidFill>
                  <a:srgbClr val="002060"/>
                </a:solidFill>
              </a:rPr>
              <a:t>What matters most in learning English </a:t>
            </a:r>
            <a:r>
              <a:rPr lang="en-US" altLang="zh-CN" sz="3600" dirty="0">
                <a:solidFill>
                  <a:srgbClr val="FF0000"/>
                </a:solidFill>
              </a:rPr>
              <a:t>is enough practice.</a:t>
            </a:r>
          </a:p>
          <a:p>
            <a:pPr marL="0" indent="0">
              <a:buNone/>
            </a:pPr>
            <a:r>
              <a:rPr lang="en-US" altLang="zh-CN" sz="3600" dirty="0">
                <a:solidFill>
                  <a:srgbClr val="002060"/>
                </a:solidFill>
              </a:rPr>
              <a:t>Whoever do you a favor</a:t>
            </a:r>
            <a:r>
              <a:rPr lang="en-US" altLang="zh-CN" sz="3600" dirty="0">
                <a:solidFill>
                  <a:srgbClr val="FF0000"/>
                </a:solidFill>
              </a:rPr>
              <a:t> is your friend.</a:t>
            </a:r>
          </a:p>
          <a:p>
            <a:pPr marL="0" indent="0">
              <a:buNone/>
            </a:pPr>
            <a:endParaRPr lang="zh-CN" altLang="en-US" sz="2000" dirty="0" smtClean="0"/>
          </a:p>
          <a:p>
            <a:pPr lvl="0">
              <a:lnSpc>
                <a:spcPct val="200000"/>
              </a:lnSpc>
              <a:buNone/>
            </a:pPr>
            <a:endParaRPr lang="en-US" altLang="zh-CN" sz="2000" b="0" dirty="0" smtClean="0">
              <a:ea typeface="隶书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8351456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785794"/>
            <a:ext cx="7672414" cy="662006"/>
          </a:xfrm>
        </p:spPr>
        <p:txBody>
          <a:bodyPr/>
          <a:lstStyle/>
          <a:p>
            <a:r>
              <a:rPr lang="zh-CN" altLang="en-US" dirty="0"/>
              <a:t>公理系统建立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85800" y="1412776"/>
            <a:ext cx="7774632" cy="4683224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3600" dirty="0" smtClean="0"/>
              <a:t>Ax11:</a:t>
            </a:r>
          </a:p>
          <a:p>
            <a:pPr marL="0" indent="0">
              <a:buNone/>
            </a:pPr>
            <a:r>
              <a:rPr lang="en-US" altLang="zh-CN" sz="3600" dirty="0">
                <a:sym typeface="Symbol"/>
              </a:rPr>
              <a:t></a:t>
            </a:r>
            <a:r>
              <a:rPr lang="en-US" altLang="zh-CN" sz="3600" i="1" dirty="0" smtClean="0"/>
              <a:t>x</a:t>
            </a:r>
            <a:r>
              <a:rPr lang="en-US" altLang="zh-CN" sz="4800" dirty="0"/>
              <a:t>α</a:t>
            </a:r>
            <a:r>
              <a:rPr lang="en-US" altLang="zh-CN" sz="3600" i="1" dirty="0" smtClean="0"/>
              <a:t> </a:t>
            </a:r>
            <a:r>
              <a:rPr lang="en-US" altLang="zh-CN" sz="3600" dirty="0" smtClean="0"/>
              <a:t>→</a:t>
            </a:r>
            <a:r>
              <a:rPr lang="en-US" altLang="zh-CN" sz="4800" dirty="0" smtClean="0"/>
              <a:t>α</a:t>
            </a:r>
            <a:r>
              <a:rPr lang="en-US" altLang="zh-CN" sz="3600" dirty="0" smtClean="0"/>
              <a:t>(x\y),</a:t>
            </a:r>
            <a:r>
              <a:rPr lang="en-US" altLang="zh-CN" sz="4800" dirty="0"/>
              <a:t> </a:t>
            </a:r>
            <a:r>
              <a:rPr lang="en-US" altLang="zh-CN" sz="4800" dirty="0" smtClean="0"/>
              <a:t>α</a:t>
            </a:r>
            <a:r>
              <a:rPr lang="en-US" altLang="zh-CN" sz="3600" dirty="0" smtClean="0"/>
              <a:t>(x\y)</a:t>
            </a:r>
            <a:r>
              <a:rPr lang="zh-CN" altLang="en-US" sz="3600" dirty="0" smtClean="0"/>
              <a:t>合适</a:t>
            </a:r>
            <a:endParaRPr lang="en-US" altLang="zh-CN" sz="3600" i="1" dirty="0" smtClean="0"/>
          </a:p>
          <a:p>
            <a:pPr marL="0" indent="0">
              <a:buNone/>
            </a:pPr>
            <a:endParaRPr lang="en-US" altLang="zh-CN" sz="3600" dirty="0" smtClean="0">
              <a:sym typeface="Symbol"/>
            </a:endParaRPr>
          </a:p>
          <a:p>
            <a:pPr marL="0" indent="0">
              <a:buNone/>
            </a:pPr>
            <a:r>
              <a:rPr lang="en-US" altLang="zh-CN" sz="3600" dirty="0" smtClean="0">
                <a:sym typeface="Symbol"/>
              </a:rPr>
              <a:t>MP</a:t>
            </a:r>
            <a:r>
              <a:rPr lang="zh-CN" altLang="en-US" sz="3600" dirty="0">
                <a:sym typeface="Symbol"/>
              </a:rPr>
              <a:t>：从</a:t>
            </a:r>
            <a:r>
              <a:rPr lang="en-US" altLang="zh-CN" sz="3600" dirty="0">
                <a:sym typeface="Symbol"/>
              </a:rPr>
              <a:t>A</a:t>
            </a:r>
            <a:r>
              <a:rPr lang="zh-CN" altLang="en-US" sz="3600" dirty="0">
                <a:sym typeface="Symbol"/>
              </a:rPr>
              <a:t>，</a:t>
            </a:r>
            <a:r>
              <a:rPr lang="en-US" altLang="zh-CN" sz="3600" dirty="0">
                <a:sym typeface="Symbol"/>
              </a:rPr>
              <a:t>A</a:t>
            </a:r>
            <a:r>
              <a:rPr lang="en-US" altLang="zh-CN" sz="3600" dirty="0"/>
              <a:t> →B </a:t>
            </a:r>
            <a:r>
              <a:rPr lang="zh-CN" altLang="en-US" sz="3600" dirty="0"/>
              <a:t>得到 </a:t>
            </a:r>
            <a:r>
              <a:rPr lang="en-US" altLang="zh-CN" sz="3600" dirty="0"/>
              <a:t>B</a:t>
            </a:r>
            <a:endParaRPr lang="en-US" altLang="zh-CN" sz="3600" dirty="0">
              <a:sym typeface="Symbol"/>
            </a:endParaRPr>
          </a:p>
          <a:p>
            <a:pPr marL="0" indent="0">
              <a:buNone/>
            </a:pPr>
            <a:endParaRPr lang="en-US" altLang="zh-CN" sz="3600" dirty="0"/>
          </a:p>
          <a:p>
            <a:pPr marL="0" indent="0">
              <a:buNone/>
            </a:pPr>
            <a:endParaRPr lang="zh-CN" altLang="en-US" sz="2000" dirty="0" smtClean="0"/>
          </a:p>
          <a:p>
            <a:pPr lvl="0">
              <a:lnSpc>
                <a:spcPct val="200000"/>
              </a:lnSpc>
              <a:buNone/>
            </a:pPr>
            <a:endParaRPr lang="en-US" altLang="zh-CN" sz="2000" b="0" dirty="0" smtClean="0">
              <a:ea typeface="隶书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1716551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938" name="WordArt 2"/>
          <p:cNvSpPr>
            <a:spLocks noChangeArrowheads="1" noChangeShapeType="1" noTextEdit="1"/>
          </p:cNvSpPr>
          <p:nvPr/>
        </p:nvSpPr>
        <p:spPr bwMode="auto">
          <a:xfrm>
            <a:off x="1331913" y="1773238"/>
            <a:ext cx="6811987" cy="4298968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zh-CN" altLang="en-US" sz="6000" kern="10" dirty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华文新魏"/>
                <a:ea typeface="华文新魏"/>
              </a:rPr>
              <a:t>  谢谢垂听！</a:t>
            </a:r>
          </a:p>
          <a:p>
            <a:pPr algn="ctr"/>
            <a:r>
              <a:rPr lang="zh-CN" altLang="en-US" sz="6000" kern="10" dirty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华文新魏"/>
                <a:ea typeface="华文新魏"/>
              </a:rPr>
              <a:t>请多提宝贵意见。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857232"/>
            <a:ext cx="7672414" cy="590568"/>
          </a:xfrm>
        </p:spPr>
        <p:txBody>
          <a:bodyPr/>
          <a:lstStyle/>
          <a:p>
            <a:r>
              <a:rPr lang="zh-CN" altLang="en-US" dirty="0"/>
              <a:t>背景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2910" y="1714488"/>
            <a:ext cx="7817522" cy="430680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altLang="zh-CN" sz="3600" dirty="0" smtClean="0">
                <a:latin typeface="宋体" pitchFamily="2" charset="-122"/>
                <a:ea typeface="宋体" pitchFamily="2" charset="-122"/>
              </a:rPr>
              <a:t>③</a:t>
            </a:r>
            <a:r>
              <a:rPr lang="en-US" altLang="zh-CN" sz="3600" i="1" u="sng" dirty="0" smtClean="0">
                <a:latin typeface="宋体" pitchFamily="2" charset="-122"/>
                <a:ea typeface="宋体" pitchFamily="2" charset="-122"/>
              </a:rPr>
              <a:t>A.</a:t>
            </a:r>
            <a:r>
              <a:rPr lang="en-US" altLang="zh-CN" sz="3600" i="1" dirty="0" smtClean="0">
                <a:latin typeface="宋体" pitchFamily="2" charset="-122"/>
                <a:ea typeface="宋体" pitchFamily="2" charset="-122"/>
              </a:rPr>
              <a:t>(</a:t>
            </a:r>
            <a:r>
              <a:rPr lang="en-US" altLang="zh-CN" sz="3600" i="1" dirty="0" err="1">
                <a:latin typeface="宋体" pitchFamily="2" charset="-122"/>
                <a:ea typeface="宋体" pitchFamily="2" charset="-122"/>
              </a:rPr>
              <a:t>x.y.z</a:t>
            </a:r>
            <a:r>
              <a:rPr lang="en-US" altLang="zh-CN" sz="3600" i="1" dirty="0" smtClean="0">
                <a:latin typeface="宋体" pitchFamily="2" charset="-122"/>
                <a:ea typeface="宋体" pitchFamily="2" charset="-122"/>
              </a:rPr>
              <a:t>)</a:t>
            </a:r>
            <a:r>
              <a:rPr lang="en-US" altLang="zh-CN" sz="3600" i="1" u="sng" dirty="0" smtClean="0">
                <a:latin typeface="宋体" pitchFamily="2" charset="-122"/>
                <a:ea typeface="宋体" pitchFamily="2" charset="-122"/>
              </a:rPr>
              <a:t>.B.C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zh-CN" altLang="en-US" sz="3600" dirty="0" smtClean="0">
                <a:latin typeface="宋体" pitchFamily="2" charset="-122"/>
                <a:ea typeface="宋体" pitchFamily="2" charset="-122"/>
              </a:rPr>
              <a:t>从句</a:t>
            </a:r>
            <a:r>
              <a:rPr lang="zh-CN" altLang="en-US" sz="3600" dirty="0">
                <a:latin typeface="宋体" pitchFamily="2" charset="-122"/>
                <a:ea typeface="宋体" pitchFamily="2" charset="-122"/>
              </a:rPr>
              <a:t>打断主句的</a:t>
            </a:r>
            <a:r>
              <a:rPr lang="zh-CN" altLang="en-US" sz="3600" dirty="0" smtClean="0">
                <a:latin typeface="宋体" pitchFamily="2" charset="-122"/>
                <a:ea typeface="宋体" pitchFamily="2" charset="-122"/>
              </a:rPr>
              <a:t>主谓结构</a:t>
            </a:r>
            <a:endParaRPr lang="en-US" altLang="zh-CN" sz="3600" dirty="0" smtClean="0">
              <a:latin typeface="宋体" pitchFamily="2" charset="-122"/>
              <a:ea typeface="宋体" pitchFamily="2" charset="-122"/>
            </a:endParaRPr>
          </a:p>
          <a:p>
            <a:pPr marL="0" indent="0">
              <a:buNone/>
            </a:pPr>
            <a:r>
              <a:rPr lang="en-US" altLang="zh-CN" sz="3600" dirty="0">
                <a:solidFill>
                  <a:srgbClr val="FF0000"/>
                </a:solidFill>
              </a:rPr>
              <a:t>A </a:t>
            </a:r>
            <a:r>
              <a:rPr lang="en-US" altLang="zh-CN" sz="3600" dirty="0" smtClean="0">
                <a:solidFill>
                  <a:srgbClr val="FF0000"/>
                </a:solidFill>
              </a:rPr>
              <a:t> prosperity  </a:t>
            </a:r>
            <a:r>
              <a:rPr lang="en-US" altLang="zh-CN" sz="3600" dirty="0">
                <a:solidFill>
                  <a:srgbClr val="FF0000"/>
                </a:solidFill>
              </a:rPr>
              <a:t>which </a:t>
            </a:r>
            <a:r>
              <a:rPr lang="en-US" altLang="zh-CN" sz="3600" dirty="0" smtClean="0">
                <a:solidFill>
                  <a:srgbClr val="FF0000"/>
                </a:solidFill>
              </a:rPr>
              <a:t> had  never  </a:t>
            </a:r>
            <a:r>
              <a:rPr lang="en-US" altLang="zh-CN" sz="3600" dirty="0">
                <a:solidFill>
                  <a:srgbClr val="FF0000"/>
                </a:solidFill>
              </a:rPr>
              <a:t>been seen before appears in the countryside</a:t>
            </a:r>
            <a:r>
              <a:rPr lang="en-US" altLang="zh-CN" sz="3600" dirty="0" smtClean="0">
                <a:solidFill>
                  <a:srgbClr val="FF0000"/>
                </a:solidFill>
              </a:rPr>
              <a:t>.</a:t>
            </a:r>
          </a:p>
          <a:p>
            <a:pPr marL="0" indent="0">
              <a:buNone/>
            </a:pPr>
            <a:endParaRPr lang="en-US" altLang="zh-CN" sz="36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zh-CN" sz="3600" dirty="0" smtClean="0">
                <a:solidFill>
                  <a:srgbClr val="FF0000"/>
                </a:solidFill>
              </a:rPr>
              <a:t>The </a:t>
            </a:r>
            <a:r>
              <a:rPr lang="en-US" altLang="zh-CN" sz="3600" dirty="0">
                <a:solidFill>
                  <a:srgbClr val="FF0000"/>
                </a:solidFill>
              </a:rPr>
              <a:t>four </a:t>
            </a:r>
            <a:r>
              <a:rPr lang="en-US" altLang="zh-CN" sz="3600" dirty="0" smtClean="0">
                <a:solidFill>
                  <a:srgbClr val="FF0000"/>
                </a:solidFill>
              </a:rPr>
              <a:t>years that followed </a:t>
            </a:r>
            <a:r>
              <a:rPr lang="en-US" altLang="zh-CN" sz="3600" dirty="0">
                <a:solidFill>
                  <a:srgbClr val="FF0000"/>
                </a:solidFill>
              </a:rPr>
              <a:t>taught me </a:t>
            </a:r>
            <a:r>
              <a:rPr lang="en-US" altLang="zh-CN" sz="3600" dirty="0" smtClean="0">
                <a:solidFill>
                  <a:srgbClr val="FF0000"/>
                </a:solidFill>
              </a:rPr>
              <a:t>the importance of optimism.</a:t>
            </a:r>
            <a:endParaRPr lang="en-US" altLang="zh-CN" sz="3600" dirty="0">
              <a:solidFill>
                <a:srgbClr val="FF0000"/>
              </a:solidFill>
            </a:endParaRPr>
          </a:p>
          <a:p>
            <a:pPr>
              <a:buNone/>
            </a:pPr>
            <a:endParaRPr lang="en-US" altLang="zh-CN" sz="2800" dirty="0" smtClean="0"/>
          </a:p>
          <a:p>
            <a:pPr marL="0" indent="0">
              <a:buNone/>
            </a:pPr>
            <a:endParaRPr lang="en-US" altLang="zh-CN" sz="2800" dirty="0" smtClean="0"/>
          </a:p>
          <a:p>
            <a:endParaRPr lang="en-US" altLang="zh-CN" sz="28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20310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857232"/>
            <a:ext cx="7672414" cy="590568"/>
          </a:xfrm>
        </p:spPr>
        <p:txBody>
          <a:bodyPr/>
          <a:lstStyle/>
          <a:p>
            <a:r>
              <a:rPr lang="zh-CN" altLang="en-US" dirty="0"/>
              <a:t>背景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2910" y="1714488"/>
            <a:ext cx="7817522" cy="430680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altLang="zh-CN" sz="3600" dirty="0" smtClean="0">
                <a:latin typeface="宋体" pitchFamily="2" charset="-122"/>
                <a:ea typeface="宋体" pitchFamily="2" charset="-122"/>
              </a:rPr>
              <a:t>③</a:t>
            </a:r>
            <a:r>
              <a:rPr lang="en-US" altLang="zh-CN" sz="3600" i="1" u="sng" dirty="0" smtClean="0">
                <a:latin typeface="宋体" pitchFamily="2" charset="-122"/>
                <a:ea typeface="宋体" pitchFamily="2" charset="-122"/>
              </a:rPr>
              <a:t>A.</a:t>
            </a:r>
            <a:r>
              <a:rPr lang="en-US" altLang="zh-CN" sz="3600" i="1" dirty="0" smtClean="0">
                <a:latin typeface="宋体" pitchFamily="2" charset="-122"/>
                <a:ea typeface="宋体" pitchFamily="2" charset="-122"/>
              </a:rPr>
              <a:t>(</a:t>
            </a:r>
            <a:r>
              <a:rPr lang="en-US" altLang="zh-CN" sz="3600" i="1" dirty="0" err="1">
                <a:latin typeface="宋体" pitchFamily="2" charset="-122"/>
                <a:ea typeface="宋体" pitchFamily="2" charset="-122"/>
              </a:rPr>
              <a:t>x.y.z</a:t>
            </a:r>
            <a:r>
              <a:rPr lang="en-US" altLang="zh-CN" sz="3600" i="1" dirty="0" smtClean="0">
                <a:latin typeface="宋体" pitchFamily="2" charset="-122"/>
                <a:ea typeface="宋体" pitchFamily="2" charset="-122"/>
              </a:rPr>
              <a:t>)</a:t>
            </a:r>
            <a:r>
              <a:rPr lang="en-US" altLang="zh-CN" sz="3600" i="1" u="sng" dirty="0" smtClean="0">
                <a:latin typeface="宋体" pitchFamily="2" charset="-122"/>
                <a:ea typeface="宋体" pitchFamily="2" charset="-122"/>
              </a:rPr>
              <a:t>.B.C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zh-CN" altLang="en-US" sz="3600" dirty="0" smtClean="0">
                <a:latin typeface="宋体" pitchFamily="2" charset="-122"/>
                <a:ea typeface="宋体" pitchFamily="2" charset="-122"/>
              </a:rPr>
              <a:t>从句</a:t>
            </a:r>
            <a:r>
              <a:rPr lang="zh-CN" altLang="en-US" sz="3600" dirty="0">
                <a:latin typeface="宋体" pitchFamily="2" charset="-122"/>
                <a:ea typeface="宋体" pitchFamily="2" charset="-122"/>
              </a:rPr>
              <a:t>打断主句的</a:t>
            </a:r>
            <a:r>
              <a:rPr lang="zh-CN" altLang="en-US" sz="3600" dirty="0" smtClean="0">
                <a:latin typeface="宋体" pitchFamily="2" charset="-122"/>
                <a:ea typeface="宋体" pitchFamily="2" charset="-122"/>
              </a:rPr>
              <a:t>主谓结构</a:t>
            </a:r>
            <a:endParaRPr lang="en-US" altLang="zh-CN" sz="3600" dirty="0" smtClean="0">
              <a:latin typeface="宋体" pitchFamily="2" charset="-122"/>
              <a:ea typeface="宋体" pitchFamily="2" charset="-122"/>
            </a:endParaRPr>
          </a:p>
          <a:p>
            <a:pPr marL="0" indent="0">
              <a:buNone/>
            </a:pPr>
            <a:r>
              <a:rPr lang="en-US" altLang="zh-CN" sz="3600" dirty="0">
                <a:solidFill>
                  <a:srgbClr val="FF0000"/>
                </a:solidFill>
              </a:rPr>
              <a:t>A </a:t>
            </a:r>
            <a:r>
              <a:rPr lang="en-US" altLang="zh-CN" sz="3600" dirty="0" smtClean="0">
                <a:solidFill>
                  <a:srgbClr val="FF0000"/>
                </a:solidFill>
              </a:rPr>
              <a:t> prosperity</a:t>
            </a:r>
            <a:r>
              <a:rPr lang="zh-CN" altLang="en-US" sz="3600" dirty="0" smtClean="0">
                <a:solidFill>
                  <a:srgbClr val="00B050"/>
                </a:solidFill>
              </a:rPr>
              <a:t>（</a:t>
            </a:r>
            <a:r>
              <a:rPr lang="en-US" altLang="zh-CN" sz="3600" dirty="0" smtClean="0">
                <a:solidFill>
                  <a:srgbClr val="009900"/>
                </a:solidFill>
              </a:rPr>
              <a:t>which</a:t>
            </a:r>
            <a:r>
              <a:rPr lang="en-US" altLang="zh-CN" sz="3600" dirty="0" smtClean="0">
                <a:solidFill>
                  <a:srgbClr val="FF0000"/>
                </a:solidFill>
              </a:rPr>
              <a:t>  </a:t>
            </a:r>
            <a:r>
              <a:rPr lang="en-US" altLang="zh-CN" sz="3600" dirty="0" smtClean="0">
                <a:solidFill>
                  <a:srgbClr val="0070C0"/>
                </a:solidFill>
              </a:rPr>
              <a:t>had  never  </a:t>
            </a:r>
            <a:r>
              <a:rPr lang="en-US" altLang="zh-CN" sz="3600" dirty="0">
                <a:solidFill>
                  <a:srgbClr val="0070C0"/>
                </a:solidFill>
              </a:rPr>
              <a:t>been seen</a:t>
            </a:r>
            <a:r>
              <a:rPr lang="en-US" altLang="zh-CN" sz="3600" dirty="0">
                <a:solidFill>
                  <a:srgbClr val="FF0000"/>
                </a:solidFill>
              </a:rPr>
              <a:t> </a:t>
            </a:r>
            <a:r>
              <a:rPr lang="en-US" altLang="zh-CN" sz="3600" dirty="0" smtClean="0">
                <a:solidFill>
                  <a:srgbClr val="002060"/>
                </a:solidFill>
              </a:rPr>
              <a:t>before</a:t>
            </a:r>
            <a:r>
              <a:rPr lang="zh-CN" altLang="en-US" sz="3600" dirty="0" smtClean="0">
                <a:solidFill>
                  <a:srgbClr val="00B050"/>
                </a:solidFill>
              </a:rPr>
              <a:t>）</a:t>
            </a:r>
            <a:r>
              <a:rPr lang="en-US" altLang="zh-CN" sz="3600" dirty="0" smtClean="0">
                <a:solidFill>
                  <a:srgbClr val="FF0000"/>
                </a:solidFill>
              </a:rPr>
              <a:t> </a:t>
            </a:r>
            <a:r>
              <a:rPr lang="en-US" altLang="zh-CN" sz="3600" dirty="0">
                <a:solidFill>
                  <a:srgbClr val="0070C0"/>
                </a:solidFill>
              </a:rPr>
              <a:t>appears</a:t>
            </a:r>
            <a:r>
              <a:rPr lang="en-US" altLang="zh-CN" sz="3600" dirty="0">
                <a:solidFill>
                  <a:srgbClr val="FF0000"/>
                </a:solidFill>
              </a:rPr>
              <a:t> in the countryside</a:t>
            </a:r>
            <a:r>
              <a:rPr lang="en-US" altLang="zh-CN" sz="3600" dirty="0" smtClean="0">
                <a:solidFill>
                  <a:srgbClr val="FF0000"/>
                </a:solidFill>
              </a:rPr>
              <a:t>.</a:t>
            </a:r>
          </a:p>
          <a:p>
            <a:pPr marL="0" indent="0">
              <a:buNone/>
            </a:pPr>
            <a:r>
              <a:rPr lang="en-US" altLang="zh-CN" sz="3600" dirty="0" smtClean="0">
                <a:solidFill>
                  <a:srgbClr val="FF0000"/>
                </a:solidFill>
              </a:rPr>
              <a:t>The </a:t>
            </a:r>
            <a:r>
              <a:rPr lang="en-US" altLang="zh-CN" sz="3600" dirty="0">
                <a:solidFill>
                  <a:srgbClr val="FF0000"/>
                </a:solidFill>
              </a:rPr>
              <a:t>four </a:t>
            </a:r>
            <a:r>
              <a:rPr lang="en-US" altLang="zh-CN" sz="3600" dirty="0" smtClean="0">
                <a:solidFill>
                  <a:srgbClr val="FF0000"/>
                </a:solidFill>
              </a:rPr>
              <a:t>years</a:t>
            </a:r>
            <a:r>
              <a:rPr lang="zh-CN" altLang="en-US" sz="3600" dirty="0" smtClean="0">
                <a:solidFill>
                  <a:srgbClr val="009900"/>
                </a:solidFill>
              </a:rPr>
              <a:t>（</a:t>
            </a:r>
            <a:r>
              <a:rPr lang="en-US" altLang="zh-CN" sz="3600" dirty="0" smtClean="0">
                <a:solidFill>
                  <a:srgbClr val="FF0000"/>
                </a:solidFill>
              </a:rPr>
              <a:t> </a:t>
            </a:r>
            <a:r>
              <a:rPr lang="en-US" altLang="zh-CN" sz="3600" dirty="0" smtClean="0">
                <a:solidFill>
                  <a:srgbClr val="009900"/>
                </a:solidFill>
              </a:rPr>
              <a:t>that</a:t>
            </a:r>
            <a:r>
              <a:rPr lang="en-US" altLang="zh-CN" sz="3600" dirty="0" smtClean="0">
                <a:solidFill>
                  <a:srgbClr val="FF0000"/>
                </a:solidFill>
              </a:rPr>
              <a:t> </a:t>
            </a:r>
            <a:r>
              <a:rPr lang="en-US" altLang="zh-CN" sz="3600" dirty="0" smtClean="0">
                <a:solidFill>
                  <a:srgbClr val="0070C0"/>
                </a:solidFill>
              </a:rPr>
              <a:t>followed</a:t>
            </a:r>
            <a:r>
              <a:rPr lang="zh-CN" altLang="en-US" sz="3600" dirty="0" smtClean="0">
                <a:solidFill>
                  <a:srgbClr val="009900"/>
                </a:solidFill>
              </a:rPr>
              <a:t>）</a:t>
            </a:r>
            <a:r>
              <a:rPr lang="en-US" altLang="zh-CN" sz="3600" dirty="0" smtClean="0">
                <a:solidFill>
                  <a:srgbClr val="FF0000"/>
                </a:solidFill>
              </a:rPr>
              <a:t> </a:t>
            </a:r>
            <a:r>
              <a:rPr lang="en-US" altLang="zh-CN" sz="3600" dirty="0">
                <a:solidFill>
                  <a:srgbClr val="0070C0"/>
                </a:solidFill>
              </a:rPr>
              <a:t>taught</a:t>
            </a:r>
            <a:r>
              <a:rPr lang="en-US" altLang="zh-CN" sz="3600" dirty="0">
                <a:solidFill>
                  <a:srgbClr val="FF0000"/>
                </a:solidFill>
              </a:rPr>
              <a:t> me </a:t>
            </a:r>
            <a:r>
              <a:rPr lang="en-US" altLang="zh-CN" sz="3600" dirty="0" smtClean="0">
                <a:solidFill>
                  <a:srgbClr val="FF0000"/>
                </a:solidFill>
              </a:rPr>
              <a:t>the importance of optimism.</a:t>
            </a:r>
            <a:endParaRPr lang="en-US" altLang="zh-CN" sz="3600" dirty="0">
              <a:solidFill>
                <a:srgbClr val="FF0000"/>
              </a:solidFill>
            </a:endParaRPr>
          </a:p>
          <a:p>
            <a:pPr>
              <a:buNone/>
            </a:pPr>
            <a:endParaRPr lang="en-US" altLang="zh-CN" sz="2800" dirty="0" smtClean="0"/>
          </a:p>
          <a:p>
            <a:pPr marL="0" indent="0">
              <a:buNone/>
            </a:pPr>
            <a:endParaRPr lang="en-US" altLang="zh-CN" sz="2800" dirty="0" smtClean="0"/>
          </a:p>
          <a:p>
            <a:endParaRPr lang="en-US" altLang="zh-CN" sz="28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37540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857232"/>
            <a:ext cx="7672414" cy="590568"/>
          </a:xfrm>
        </p:spPr>
        <p:txBody>
          <a:bodyPr/>
          <a:lstStyle/>
          <a:p>
            <a:r>
              <a:rPr lang="zh-CN" altLang="en-US" dirty="0"/>
              <a:t>背景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2910" y="1714488"/>
            <a:ext cx="7815290" cy="4381512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altLang="zh-CN" sz="3600" dirty="0" smtClean="0">
                <a:latin typeface="宋体" pitchFamily="2" charset="-122"/>
                <a:ea typeface="宋体" pitchFamily="2" charset="-122"/>
              </a:rPr>
              <a:t>④</a:t>
            </a:r>
            <a:r>
              <a:rPr lang="en-US" altLang="zh-CN" sz="3600" i="1" dirty="0" smtClean="0">
                <a:latin typeface="宋体" pitchFamily="2" charset="-122"/>
                <a:ea typeface="宋体" pitchFamily="2" charset="-122"/>
              </a:rPr>
              <a:t>(</a:t>
            </a:r>
            <a:r>
              <a:rPr lang="en-US" altLang="zh-CN" sz="3600" i="1" dirty="0" err="1">
                <a:latin typeface="宋体" pitchFamily="2" charset="-122"/>
                <a:ea typeface="宋体" pitchFamily="2" charset="-122"/>
              </a:rPr>
              <a:t>x.y.z</a:t>
            </a:r>
            <a:r>
              <a:rPr lang="en-US" altLang="zh-CN" sz="3600" i="1" dirty="0" smtClean="0">
                <a:latin typeface="宋体" pitchFamily="2" charset="-122"/>
                <a:ea typeface="宋体" pitchFamily="2" charset="-122"/>
              </a:rPr>
              <a:t>)</a:t>
            </a:r>
            <a:r>
              <a:rPr lang="en-US" altLang="zh-CN" sz="3600" i="1" u="sng" dirty="0" smtClean="0">
                <a:latin typeface="宋体" pitchFamily="2" charset="-122"/>
                <a:ea typeface="宋体" pitchFamily="2" charset="-122"/>
              </a:rPr>
              <a:t>.B.C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zh-CN" altLang="en-US" sz="3600" dirty="0">
                <a:latin typeface="宋体" pitchFamily="2" charset="-122"/>
                <a:ea typeface="宋体" pitchFamily="2" charset="-122"/>
              </a:rPr>
              <a:t>主语从句充当主句的主语</a:t>
            </a:r>
            <a:endParaRPr lang="en-US" altLang="zh-CN" sz="3600" dirty="0" smtClean="0">
              <a:latin typeface="宋体" pitchFamily="2" charset="-122"/>
              <a:ea typeface="宋体" pitchFamily="2" charset="-122"/>
            </a:endParaRPr>
          </a:p>
          <a:p>
            <a:pPr marL="0" indent="0">
              <a:buNone/>
            </a:pPr>
            <a:r>
              <a:rPr lang="en-US" altLang="zh-CN" sz="3600" dirty="0">
                <a:solidFill>
                  <a:srgbClr val="FF0000"/>
                </a:solidFill>
              </a:rPr>
              <a:t>W</a:t>
            </a:r>
            <a:r>
              <a:rPr lang="en-US" altLang="zh-CN" sz="3600" dirty="0" smtClean="0">
                <a:solidFill>
                  <a:srgbClr val="FF0000"/>
                </a:solidFill>
              </a:rPr>
              <a:t>hat </a:t>
            </a:r>
            <a:r>
              <a:rPr lang="en-US" altLang="zh-CN" sz="3600" dirty="0">
                <a:solidFill>
                  <a:srgbClr val="FF0000"/>
                </a:solidFill>
              </a:rPr>
              <a:t>I need is a pencil</a:t>
            </a:r>
            <a:r>
              <a:rPr lang="en-US" altLang="zh-CN" sz="3600" dirty="0" smtClean="0">
                <a:solidFill>
                  <a:srgbClr val="FF0000"/>
                </a:solidFill>
              </a:rPr>
              <a:t>.</a:t>
            </a:r>
          </a:p>
          <a:p>
            <a:pPr marL="0" indent="0">
              <a:buNone/>
            </a:pPr>
            <a:r>
              <a:rPr lang="en-US" altLang="zh-CN" sz="3600" dirty="0">
                <a:solidFill>
                  <a:srgbClr val="FF0000"/>
                </a:solidFill>
              </a:rPr>
              <a:t>What </a:t>
            </a:r>
            <a:r>
              <a:rPr lang="en-US" altLang="zh-CN" sz="3600" dirty="0" smtClean="0">
                <a:solidFill>
                  <a:srgbClr val="FF0000"/>
                </a:solidFill>
              </a:rPr>
              <a:t>matters </a:t>
            </a:r>
            <a:r>
              <a:rPr lang="en-US" altLang="zh-CN" sz="3600" dirty="0">
                <a:solidFill>
                  <a:srgbClr val="FF0000"/>
                </a:solidFill>
              </a:rPr>
              <a:t>most in learning English is enough practice</a:t>
            </a:r>
            <a:r>
              <a:rPr lang="en-US" altLang="zh-CN" sz="3600" dirty="0" smtClean="0">
                <a:solidFill>
                  <a:srgbClr val="FF0000"/>
                </a:solidFill>
              </a:rPr>
              <a:t>.</a:t>
            </a:r>
          </a:p>
          <a:p>
            <a:pPr marL="0" indent="0">
              <a:buNone/>
            </a:pPr>
            <a:r>
              <a:rPr lang="en-US" altLang="zh-CN" sz="3600" dirty="0">
                <a:solidFill>
                  <a:srgbClr val="FF0000"/>
                </a:solidFill>
              </a:rPr>
              <a:t>Whoever do you a favor is your friend.</a:t>
            </a:r>
          </a:p>
          <a:p>
            <a:pPr marL="0" indent="0">
              <a:buNone/>
            </a:pPr>
            <a:endParaRPr lang="en-US" altLang="zh-CN" sz="3600" i="1" u="sng" dirty="0">
              <a:solidFill>
                <a:srgbClr val="FF0000"/>
              </a:solidFill>
              <a:latin typeface="宋体" pitchFamily="2" charset="-122"/>
              <a:ea typeface="宋体" pitchFamily="2" charset="-122"/>
            </a:endParaRPr>
          </a:p>
          <a:p>
            <a:pPr>
              <a:buNone/>
            </a:pPr>
            <a:endParaRPr lang="en-US" altLang="zh-CN" sz="2800" dirty="0" smtClean="0"/>
          </a:p>
          <a:p>
            <a:pPr marL="0" indent="0">
              <a:buNone/>
            </a:pPr>
            <a:endParaRPr lang="en-US" altLang="zh-CN" sz="2800" dirty="0" smtClean="0"/>
          </a:p>
          <a:p>
            <a:endParaRPr lang="en-US" altLang="zh-CN" sz="28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80222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857232"/>
            <a:ext cx="7672414" cy="590568"/>
          </a:xfrm>
        </p:spPr>
        <p:txBody>
          <a:bodyPr/>
          <a:lstStyle/>
          <a:p>
            <a:r>
              <a:rPr lang="zh-CN" altLang="en-US" dirty="0"/>
              <a:t>背景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2910" y="1714488"/>
            <a:ext cx="7815290" cy="4381512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altLang="zh-CN" sz="3600" dirty="0" smtClean="0">
                <a:latin typeface="宋体" pitchFamily="2" charset="-122"/>
                <a:ea typeface="宋体" pitchFamily="2" charset="-122"/>
              </a:rPr>
              <a:t>④</a:t>
            </a:r>
            <a:r>
              <a:rPr lang="en-US" altLang="zh-CN" sz="3600" i="1" dirty="0" smtClean="0">
                <a:latin typeface="宋体" pitchFamily="2" charset="-122"/>
                <a:ea typeface="宋体" pitchFamily="2" charset="-122"/>
              </a:rPr>
              <a:t>(</a:t>
            </a:r>
            <a:r>
              <a:rPr lang="en-US" altLang="zh-CN" sz="3600" i="1" dirty="0" err="1">
                <a:latin typeface="宋体" pitchFamily="2" charset="-122"/>
                <a:ea typeface="宋体" pitchFamily="2" charset="-122"/>
              </a:rPr>
              <a:t>x.y.z</a:t>
            </a:r>
            <a:r>
              <a:rPr lang="en-US" altLang="zh-CN" sz="3600" i="1" dirty="0" smtClean="0">
                <a:latin typeface="宋体" pitchFamily="2" charset="-122"/>
                <a:ea typeface="宋体" pitchFamily="2" charset="-122"/>
              </a:rPr>
              <a:t>)</a:t>
            </a:r>
            <a:r>
              <a:rPr lang="en-US" altLang="zh-CN" sz="3600" i="1" u="sng" dirty="0" smtClean="0">
                <a:latin typeface="宋体" pitchFamily="2" charset="-122"/>
                <a:ea typeface="宋体" pitchFamily="2" charset="-122"/>
              </a:rPr>
              <a:t>.B.C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zh-CN" altLang="en-US" sz="3600" dirty="0">
                <a:latin typeface="宋体" pitchFamily="2" charset="-122"/>
                <a:ea typeface="宋体" pitchFamily="2" charset="-122"/>
              </a:rPr>
              <a:t>主语从句充当主句的主语</a:t>
            </a:r>
            <a:endParaRPr lang="en-US" altLang="zh-CN" sz="3600" dirty="0" smtClean="0">
              <a:latin typeface="宋体" pitchFamily="2" charset="-122"/>
              <a:ea typeface="宋体" pitchFamily="2" charset="-122"/>
            </a:endParaRPr>
          </a:p>
          <a:p>
            <a:pPr marL="0" indent="0">
              <a:buNone/>
            </a:pPr>
            <a:r>
              <a:rPr lang="en-US" altLang="zh-CN" sz="3600" dirty="0">
                <a:solidFill>
                  <a:srgbClr val="002060"/>
                </a:solidFill>
              </a:rPr>
              <a:t>W</a:t>
            </a:r>
            <a:r>
              <a:rPr lang="en-US" altLang="zh-CN" sz="3600" dirty="0" smtClean="0">
                <a:solidFill>
                  <a:srgbClr val="002060"/>
                </a:solidFill>
              </a:rPr>
              <a:t>hat </a:t>
            </a:r>
            <a:r>
              <a:rPr lang="en-US" altLang="zh-CN" sz="3600" dirty="0">
                <a:solidFill>
                  <a:srgbClr val="002060"/>
                </a:solidFill>
              </a:rPr>
              <a:t>I need</a:t>
            </a:r>
            <a:r>
              <a:rPr lang="en-US" altLang="zh-CN" sz="3600" dirty="0">
                <a:solidFill>
                  <a:srgbClr val="FF0000"/>
                </a:solidFill>
              </a:rPr>
              <a:t> is a pencil</a:t>
            </a:r>
            <a:r>
              <a:rPr lang="en-US" altLang="zh-CN" sz="3600" dirty="0" smtClean="0">
                <a:solidFill>
                  <a:srgbClr val="FF0000"/>
                </a:solidFill>
              </a:rPr>
              <a:t>.</a:t>
            </a:r>
          </a:p>
          <a:p>
            <a:pPr marL="0" indent="0">
              <a:buNone/>
            </a:pPr>
            <a:r>
              <a:rPr lang="en-US" altLang="zh-CN" sz="3600" dirty="0">
                <a:solidFill>
                  <a:srgbClr val="002060"/>
                </a:solidFill>
              </a:rPr>
              <a:t>What </a:t>
            </a:r>
            <a:r>
              <a:rPr lang="en-US" altLang="zh-CN" sz="3600" dirty="0" smtClean="0">
                <a:solidFill>
                  <a:srgbClr val="002060"/>
                </a:solidFill>
              </a:rPr>
              <a:t>matters </a:t>
            </a:r>
            <a:r>
              <a:rPr lang="en-US" altLang="zh-CN" sz="3600" dirty="0">
                <a:solidFill>
                  <a:srgbClr val="002060"/>
                </a:solidFill>
              </a:rPr>
              <a:t>most in learning English </a:t>
            </a:r>
            <a:r>
              <a:rPr lang="en-US" altLang="zh-CN" sz="3600" dirty="0">
                <a:solidFill>
                  <a:srgbClr val="FF0000"/>
                </a:solidFill>
              </a:rPr>
              <a:t>is enough practice</a:t>
            </a:r>
            <a:r>
              <a:rPr lang="en-US" altLang="zh-CN" sz="3600" dirty="0" smtClean="0">
                <a:solidFill>
                  <a:srgbClr val="FF0000"/>
                </a:solidFill>
              </a:rPr>
              <a:t>.</a:t>
            </a:r>
          </a:p>
          <a:p>
            <a:pPr marL="0" indent="0">
              <a:buNone/>
            </a:pPr>
            <a:r>
              <a:rPr lang="en-US" altLang="zh-CN" sz="3600" dirty="0">
                <a:solidFill>
                  <a:srgbClr val="002060"/>
                </a:solidFill>
              </a:rPr>
              <a:t>Whoever do you a favor</a:t>
            </a:r>
            <a:r>
              <a:rPr lang="en-US" altLang="zh-CN" sz="3600" dirty="0">
                <a:solidFill>
                  <a:srgbClr val="FF0000"/>
                </a:solidFill>
              </a:rPr>
              <a:t> is your friend.</a:t>
            </a:r>
          </a:p>
          <a:p>
            <a:pPr marL="0" indent="0">
              <a:buNone/>
            </a:pPr>
            <a:endParaRPr lang="en-US" altLang="zh-CN" sz="3600" i="1" u="sng" dirty="0">
              <a:solidFill>
                <a:srgbClr val="FF0000"/>
              </a:solidFill>
              <a:latin typeface="宋体" pitchFamily="2" charset="-122"/>
              <a:ea typeface="宋体" pitchFamily="2" charset="-122"/>
            </a:endParaRPr>
          </a:p>
          <a:p>
            <a:pPr>
              <a:buNone/>
            </a:pPr>
            <a:endParaRPr lang="en-US" altLang="zh-CN" sz="2800" dirty="0" smtClean="0"/>
          </a:p>
          <a:p>
            <a:pPr marL="0" indent="0">
              <a:buNone/>
            </a:pPr>
            <a:endParaRPr lang="en-US" altLang="zh-CN" sz="2800" dirty="0" smtClean="0"/>
          </a:p>
          <a:p>
            <a:endParaRPr lang="en-US" altLang="zh-CN" sz="28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23142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857232"/>
            <a:ext cx="7672414" cy="590568"/>
          </a:xfrm>
        </p:spPr>
        <p:txBody>
          <a:bodyPr/>
          <a:lstStyle/>
          <a:p>
            <a:r>
              <a:rPr lang="zh-CN" altLang="en-US" dirty="0" smtClean="0"/>
              <a:t>问题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85786" y="1571612"/>
            <a:ext cx="7772400" cy="449580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zh-CN" altLang="zh-CN" sz="3600" dirty="0">
                <a:latin typeface="宋体" pitchFamily="2" charset="-122"/>
                <a:ea typeface="宋体" pitchFamily="2" charset="-122"/>
              </a:rPr>
              <a:t>①</a:t>
            </a:r>
            <a:r>
              <a:rPr lang="en-US" altLang="zh-CN" sz="3600" i="1" u="sng" dirty="0">
                <a:latin typeface="宋体" pitchFamily="2" charset="-122"/>
                <a:ea typeface="宋体" pitchFamily="2" charset="-122"/>
              </a:rPr>
              <a:t>A.B.C</a:t>
            </a:r>
            <a:r>
              <a:rPr lang="en-US" altLang="zh-CN" sz="3600" i="1" dirty="0">
                <a:latin typeface="宋体" pitchFamily="2" charset="-122"/>
                <a:ea typeface="宋体" pitchFamily="2" charset="-122"/>
              </a:rPr>
              <a:t>(</a:t>
            </a:r>
            <a:r>
              <a:rPr lang="en-US" altLang="zh-CN" sz="3600" i="1" dirty="0" err="1">
                <a:latin typeface="宋体" pitchFamily="2" charset="-122"/>
                <a:ea typeface="宋体" pitchFamily="2" charset="-122"/>
              </a:rPr>
              <a:t>x.y.z</a:t>
            </a:r>
            <a:r>
              <a:rPr lang="en-US" altLang="zh-CN" sz="3600" i="1" dirty="0">
                <a:latin typeface="宋体" pitchFamily="2" charset="-122"/>
                <a:ea typeface="宋体" pitchFamily="2" charset="-122"/>
              </a:rPr>
              <a:t>)</a:t>
            </a:r>
          </a:p>
          <a:p>
            <a:pPr marL="0" indent="0">
              <a:buNone/>
            </a:pPr>
            <a:r>
              <a:rPr lang="en-US" altLang="zh-CN" sz="3600" dirty="0" smtClean="0"/>
              <a:t>I </a:t>
            </a:r>
            <a:r>
              <a:rPr lang="en-US" altLang="zh-CN" sz="3600" dirty="0"/>
              <a:t>will leave </a:t>
            </a:r>
            <a:r>
              <a:rPr lang="en-US" altLang="zh-CN" sz="3600" dirty="0">
                <a:solidFill>
                  <a:srgbClr val="FF0000"/>
                </a:solidFill>
              </a:rPr>
              <a:t>when</a:t>
            </a:r>
            <a:r>
              <a:rPr lang="en-US" altLang="zh-CN" sz="3600" dirty="0"/>
              <a:t> you come here. </a:t>
            </a:r>
            <a:endParaRPr lang="en-US" altLang="zh-CN" sz="3600" dirty="0" smtClean="0"/>
          </a:p>
          <a:p>
            <a:pPr marL="0" indent="0">
              <a:lnSpc>
                <a:spcPct val="90000"/>
              </a:lnSpc>
              <a:buNone/>
            </a:pPr>
            <a:r>
              <a:rPr lang="en-US" altLang="zh-CN" sz="3600" dirty="0">
                <a:latin typeface="宋体" pitchFamily="2" charset="-122"/>
                <a:ea typeface="宋体" pitchFamily="2" charset="-122"/>
              </a:rPr>
              <a:t>②</a:t>
            </a:r>
            <a:r>
              <a:rPr lang="en-US" altLang="zh-CN" sz="3600" i="1" dirty="0">
                <a:latin typeface="宋体" pitchFamily="2" charset="-122"/>
                <a:ea typeface="宋体" pitchFamily="2" charset="-122"/>
              </a:rPr>
              <a:t>(</a:t>
            </a:r>
            <a:r>
              <a:rPr lang="en-US" altLang="zh-CN" sz="3600" i="1" dirty="0" err="1">
                <a:latin typeface="宋体" pitchFamily="2" charset="-122"/>
                <a:ea typeface="宋体" pitchFamily="2" charset="-122"/>
              </a:rPr>
              <a:t>x.y.z</a:t>
            </a:r>
            <a:r>
              <a:rPr lang="en-US" altLang="zh-CN" sz="3600" i="1" dirty="0">
                <a:latin typeface="宋体" pitchFamily="2" charset="-122"/>
                <a:ea typeface="宋体" pitchFamily="2" charset="-122"/>
              </a:rPr>
              <a:t>)</a:t>
            </a:r>
            <a:r>
              <a:rPr lang="en-US" altLang="zh-CN" sz="3600" i="1" u="sng" dirty="0">
                <a:latin typeface="宋体" pitchFamily="2" charset="-122"/>
                <a:ea typeface="宋体" pitchFamily="2" charset="-122"/>
              </a:rPr>
              <a:t> A.B.C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zh-CN" altLang="en-US" sz="3600" dirty="0">
                <a:latin typeface="宋体" pitchFamily="2" charset="-122"/>
                <a:ea typeface="宋体" pitchFamily="2" charset="-122"/>
              </a:rPr>
              <a:t>通常都是状语从句</a:t>
            </a:r>
            <a:endParaRPr lang="en-US" altLang="zh-CN" sz="3600" dirty="0">
              <a:latin typeface="宋体" pitchFamily="2" charset="-122"/>
              <a:ea typeface="宋体" pitchFamily="2" charset="-122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altLang="zh-CN" sz="3600" dirty="0">
                <a:solidFill>
                  <a:srgbClr val="FF0000"/>
                </a:solidFill>
              </a:rPr>
              <a:t>When</a:t>
            </a:r>
            <a:r>
              <a:rPr lang="en-US" altLang="zh-CN" sz="3600" dirty="0"/>
              <a:t> you come here </a:t>
            </a:r>
            <a:r>
              <a:rPr lang="en-US" altLang="zh-CN" sz="3600" dirty="0">
                <a:solidFill>
                  <a:srgbClr val="FF0000"/>
                </a:solidFill>
              </a:rPr>
              <a:t>I</a:t>
            </a:r>
            <a:r>
              <a:rPr lang="en-US" altLang="zh-CN" sz="3600" dirty="0"/>
              <a:t> will leave</a:t>
            </a:r>
            <a:r>
              <a:rPr lang="en-US" altLang="zh-CN" sz="3600" dirty="0" smtClean="0"/>
              <a:t>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zh-CN" altLang="en-US" sz="3600" dirty="0" smtClean="0"/>
              <a:t>       从直观分析上看， 前两种情形比较容易。主句与从句相对明显。</a:t>
            </a:r>
            <a:endParaRPr lang="en-US" altLang="zh-CN" sz="3600" dirty="0"/>
          </a:p>
          <a:p>
            <a:pPr marL="0" indent="0">
              <a:buNone/>
            </a:pPr>
            <a:endParaRPr lang="en-US" altLang="zh-CN" sz="3600" dirty="0">
              <a:latin typeface="宋体" pitchFamily="2" charset="-122"/>
              <a:ea typeface="宋体" pitchFamily="2" charset="-122"/>
            </a:endParaRPr>
          </a:p>
          <a:p>
            <a:pPr marL="0" indent="0">
              <a:buNone/>
            </a:pPr>
            <a:endParaRPr lang="en-US" altLang="zh-CN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857232"/>
            <a:ext cx="7672414" cy="590568"/>
          </a:xfrm>
        </p:spPr>
        <p:txBody>
          <a:bodyPr/>
          <a:lstStyle/>
          <a:p>
            <a:r>
              <a:rPr lang="zh-CN" altLang="en-US" dirty="0" smtClean="0"/>
              <a:t>问题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85786" y="1571612"/>
            <a:ext cx="7772400" cy="449580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altLang="zh-CN" sz="3600" dirty="0">
                <a:latin typeface="宋体" pitchFamily="2" charset="-122"/>
                <a:ea typeface="宋体" pitchFamily="2" charset="-122"/>
              </a:rPr>
              <a:t>③</a:t>
            </a:r>
            <a:r>
              <a:rPr lang="en-US" altLang="zh-CN" sz="3600" i="1" u="sng" dirty="0">
                <a:latin typeface="宋体" pitchFamily="2" charset="-122"/>
                <a:ea typeface="宋体" pitchFamily="2" charset="-122"/>
              </a:rPr>
              <a:t>A.</a:t>
            </a:r>
            <a:r>
              <a:rPr lang="en-US" altLang="zh-CN" sz="3600" i="1" dirty="0">
                <a:latin typeface="宋体" pitchFamily="2" charset="-122"/>
                <a:ea typeface="宋体" pitchFamily="2" charset="-122"/>
              </a:rPr>
              <a:t>(</a:t>
            </a:r>
            <a:r>
              <a:rPr lang="en-US" altLang="zh-CN" sz="3600" i="1" dirty="0" err="1">
                <a:latin typeface="宋体" pitchFamily="2" charset="-122"/>
                <a:ea typeface="宋体" pitchFamily="2" charset="-122"/>
              </a:rPr>
              <a:t>x.y.z</a:t>
            </a:r>
            <a:r>
              <a:rPr lang="en-US" altLang="zh-CN" sz="3600" i="1" dirty="0">
                <a:latin typeface="宋体" pitchFamily="2" charset="-122"/>
                <a:ea typeface="宋体" pitchFamily="2" charset="-122"/>
              </a:rPr>
              <a:t>)</a:t>
            </a:r>
            <a:r>
              <a:rPr lang="en-US" altLang="zh-CN" sz="3600" i="1" u="sng" dirty="0">
                <a:latin typeface="宋体" pitchFamily="2" charset="-122"/>
                <a:ea typeface="宋体" pitchFamily="2" charset="-122"/>
              </a:rPr>
              <a:t>.B.C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zh-CN" altLang="en-US" sz="3600" dirty="0">
                <a:latin typeface="宋体" pitchFamily="2" charset="-122"/>
                <a:ea typeface="宋体" pitchFamily="2" charset="-122"/>
              </a:rPr>
              <a:t>从句打断主句的主谓结构</a:t>
            </a:r>
            <a:endParaRPr lang="en-US" altLang="zh-CN" sz="3600" dirty="0">
              <a:latin typeface="宋体" pitchFamily="2" charset="-122"/>
              <a:ea typeface="宋体" pitchFamily="2" charset="-122"/>
            </a:endParaRPr>
          </a:p>
          <a:p>
            <a:pPr marL="0" indent="0">
              <a:buNone/>
            </a:pPr>
            <a:r>
              <a:rPr lang="en-US" altLang="zh-CN" sz="3600" dirty="0">
                <a:solidFill>
                  <a:srgbClr val="FF0000"/>
                </a:solidFill>
              </a:rPr>
              <a:t>A  prosperity  which  had  never  been seen before appears in the countryside</a:t>
            </a:r>
            <a:r>
              <a:rPr lang="en-US" altLang="zh-CN" sz="3600" dirty="0" smtClean="0">
                <a:solidFill>
                  <a:srgbClr val="FF0000"/>
                </a:solidFill>
              </a:rPr>
              <a:t>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zh-CN" sz="3600" dirty="0">
                <a:latin typeface="宋体" pitchFamily="2" charset="-122"/>
                <a:ea typeface="宋体" pitchFamily="2" charset="-122"/>
              </a:rPr>
              <a:t>④</a:t>
            </a:r>
            <a:r>
              <a:rPr lang="en-US" altLang="zh-CN" sz="3600" i="1" dirty="0">
                <a:latin typeface="宋体" pitchFamily="2" charset="-122"/>
                <a:ea typeface="宋体" pitchFamily="2" charset="-122"/>
              </a:rPr>
              <a:t>(</a:t>
            </a:r>
            <a:r>
              <a:rPr lang="en-US" altLang="zh-CN" sz="3600" i="1" dirty="0" err="1">
                <a:latin typeface="宋体" pitchFamily="2" charset="-122"/>
                <a:ea typeface="宋体" pitchFamily="2" charset="-122"/>
              </a:rPr>
              <a:t>x.y.z</a:t>
            </a:r>
            <a:r>
              <a:rPr lang="en-US" altLang="zh-CN" sz="3600" i="1" dirty="0">
                <a:latin typeface="宋体" pitchFamily="2" charset="-122"/>
                <a:ea typeface="宋体" pitchFamily="2" charset="-122"/>
              </a:rPr>
              <a:t>)</a:t>
            </a:r>
            <a:r>
              <a:rPr lang="en-US" altLang="zh-CN" sz="3600" i="1" u="sng" dirty="0">
                <a:latin typeface="宋体" pitchFamily="2" charset="-122"/>
                <a:ea typeface="宋体" pitchFamily="2" charset="-122"/>
              </a:rPr>
              <a:t>.B.C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zh-CN" altLang="en-US" sz="3600" dirty="0">
                <a:latin typeface="宋体" pitchFamily="2" charset="-122"/>
                <a:ea typeface="宋体" pitchFamily="2" charset="-122"/>
              </a:rPr>
              <a:t>主语从句充当主句的主语</a:t>
            </a:r>
            <a:endParaRPr lang="en-US" altLang="zh-CN" sz="3600" dirty="0">
              <a:latin typeface="宋体" pitchFamily="2" charset="-122"/>
              <a:ea typeface="宋体" pitchFamily="2" charset="-122"/>
            </a:endParaRPr>
          </a:p>
          <a:p>
            <a:pPr marL="0" indent="0">
              <a:buNone/>
            </a:pPr>
            <a:r>
              <a:rPr lang="en-US" altLang="zh-CN" sz="3600" dirty="0">
                <a:solidFill>
                  <a:srgbClr val="FF0000"/>
                </a:solidFill>
              </a:rPr>
              <a:t>What I need is a pencil.</a:t>
            </a:r>
          </a:p>
          <a:p>
            <a:pPr marL="0" indent="0">
              <a:buNone/>
            </a:pPr>
            <a:endParaRPr lang="en-US" altLang="zh-CN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335301"/>
      </p:ext>
    </p:extLst>
  </p:cSld>
  <p:clrMapOvr>
    <a:masterClrMapping/>
  </p:clrMapOvr>
</p:sld>
</file>

<file path=ppt/theme/theme1.xml><?xml version="1.0" encoding="utf-8"?>
<a:theme xmlns:a="http://schemas.openxmlformats.org/drawingml/2006/main" name="北大风格ppt">
  <a:themeElements>
    <a:clrScheme name="Office 主题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主题">
      <a:majorFont>
        <a:latin typeface="Times New Roman"/>
        <a:ea typeface="华文新魏"/>
        <a:cs typeface=""/>
      </a:majorFont>
      <a:minorFont>
        <a:latin typeface="Times New Roman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CN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CN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宋体" pitchFamily="2" charset="-122"/>
          </a:defRPr>
        </a:defPPr>
      </a:lstStyle>
    </a:lnDef>
  </a:objectDefaults>
  <a:extraClrSchemeLst>
    <a:extraClrScheme>
      <a:clrScheme name="Office 主题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北大风格ppt</Template>
  <TotalTime>1113</TotalTime>
  <Words>2374</Words>
  <Application>Microsoft Office PowerPoint</Application>
  <PresentationFormat>全屏显示(4:3)</PresentationFormat>
  <Paragraphs>260</Paragraphs>
  <Slides>39</Slides>
  <Notes>9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39</vt:i4>
      </vt:variant>
    </vt:vector>
  </HeadingPairs>
  <TitlesOfParts>
    <vt:vector size="40" baseType="lpstr">
      <vt:lpstr>北大风格ppt</vt:lpstr>
      <vt:lpstr> 针对两类英语从句的断 句建立的一阶逻辑 分析系统  秦一男</vt:lpstr>
      <vt:lpstr>背景</vt:lpstr>
      <vt:lpstr>背景</vt:lpstr>
      <vt:lpstr>背景</vt:lpstr>
      <vt:lpstr>背景</vt:lpstr>
      <vt:lpstr>背景</vt:lpstr>
      <vt:lpstr>背景</vt:lpstr>
      <vt:lpstr>问题</vt:lpstr>
      <vt:lpstr>问题</vt:lpstr>
      <vt:lpstr>问题</vt:lpstr>
      <vt:lpstr>问题</vt:lpstr>
      <vt:lpstr>问题</vt:lpstr>
      <vt:lpstr>问题</vt:lpstr>
      <vt:lpstr>问题</vt:lpstr>
      <vt:lpstr>问题</vt:lpstr>
      <vt:lpstr>问题</vt:lpstr>
      <vt:lpstr>更复杂的问题问题</vt:lpstr>
      <vt:lpstr>更复杂的问题问题</vt:lpstr>
      <vt:lpstr>问题</vt:lpstr>
      <vt:lpstr>问题</vt:lpstr>
      <vt:lpstr>更复杂的问题问题更复杂的问题</vt:lpstr>
      <vt:lpstr>更复杂的问题问题</vt:lpstr>
      <vt:lpstr>更复杂的问题问题</vt:lpstr>
      <vt:lpstr>思路</vt:lpstr>
      <vt:lpstr>思路</vt:lpstr>
      <vt:lpstr>公理系统建立</vt:lpstr>
      <vt:lpstr>公理系统建立</vt:lpstr>
      <vt:lpstr>公理系统建立</vt:lpstr>
      <vt:lpstr>公理系统建立</vt:lpstr>
      <vt:lpstr>公理系统建立</vt:lpstr>
      <vt:lpstr>公理系统建立</vt:lpstr>
      <vt:lpstr>公理系统建立</vt:lpstr>
      <vt:lpstr>公理系统建立</vt:lpstr>
      <vt:lpstr>公理系统建立</vt:lpstr>
      <vt:lpstr>公理系统建立</vt:lpstr>
      <vt:lpstr>公理系统建立</vt:lpstr>
      <vt:lpstr>公理系统建立</vt:lpstr>
      <vt:lpstr>公理系统建立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自然辩证法绪论</dc:title>
  <dc:creator>a</dc:creator>
  <cp:lastModifiedBy>pc</cp:lastModifiedBy>
  <cp:revision>127</cp:revision>
  <dcterms:created xsi:type="dcterms:W3CDTF">2012-05-09T13:19:22Z</dcterms:created>
  <dcterms:modified xsi:type="dcterms:W3CDTF">2013-03-06T06:01:37Z</dcterms:modified>
</cp:coreProperties>
</file>