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67" r:id="rId5"/>
    <p:sldId id="258" r:id="rId6"/>
    <p:sldId id="259" r:id="rId7"/>
    <p:sldId id="262" r:id="rId8"/>
    <p:sldId id="263" r:id="rId9"/>
    <p:sldId id="264" r:id="rId10"/>
    <p:sldId id="265" r:id="rId11"/>
    <p:sldId id="266" r:id="rId12"/>
    <p:sldId id="277" r:id="rId13"/>
    <p:sldId id="268" r:id="rId14"/>
    <p:sldId id="269" r:id="rId15"/>
    <p:sldId id="275" r:id="rId16"/>
    <p:sldId id="276" r:id="rId17"/>
    <p:sldId id="270" r:id="rId18"/>
    <p:sldId id="271" r:id="rId19"/>
    <p:sldId id="272" r:id="rId20"/>
    <p:sldId id="273" r:id="rId21"/>
    <p:sldId id="260" r:id="rId22"/>
    <p:sldId id="305" r:id="rId23"/>
    <p:sldId id="282" r:id="rId24"/>
    <p:sldId id="278" r:id="rId25"/>
    <p:sldId id="283" r:id="rId26"/>
    <p:sldId id="284" r:id="rId27"/>
    <p:sldId id="285" r:id="rId28"/>
    <p:sldId id="286" r:id="rId29"/>
    <p:sldId id="288" r:id="rId30"/>
    <p:sldId id="289" r:id="rId31"/>
    <p:sldId id="290" r:id="rId32"/>
    <p:sldId id="287" r:id="rId33"/>
    <p:sldId id="291" r:id="rId34"/>
    <p:sldId id="292" r:id="rId35"/>
    <p:sldId id="293" r:id="rId36"/>
    <p:sldId id="294" r:id="rId37"/>
    <p:sldId id="295" r:id="rId38"/>
    <p:sldId id="298" r:id="rId39"/>
    <p:sldId id="299" r:id="rId40"/>
    <p:sldId id="300" r:id="rId41"/>
    <p:sldId id="296" r:id="rId42"/>
    <p:sldId id="297" r:id="rId43"/>
    <p:sldId id="301" r:id="rId44"/>
    <p:sldId id="302" r:id="rId45"/>
    <p:sldId id="303" r:id="rId46"/>
    <p:sldId id="304" r:id="rId4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2014/11/13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2014/11/13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转换生成语法和形式语义学的渊源</a:t>
            </a:r>
            <a:endParaRPr lang="zh-CN" altLang="en-US" dirty="0"/>
          </a:p>
        </p:txBody>
      </p:sp>
      <p:sp>
        <p:nvSpPr>
          <p:cNvPr id="3" name="副标题 2"/>
          <p:cNvSpPr>
            <a:spLocks noGrp="1"/>
          </p:cNvSpPr>
          <p:nvPr>
            <p:ph type="subTitle" idx="1"/>
          </p:nvPr>
        </p:nvSpPr>
        <p:spPr>
          <a:xfrm>
            <a:off x="1403648" y="4365104"/>
            <a:ext cx="6400800" cy="1752600"/>
          </a:xfrm>
        </p:spPr>
        <p:txBody>
          <a:bodyPr/>
          <a:lstStyle/>
          <a:p>
            <a:r>
              <a:rPr lang="zh-CN" altLang="en-US" dirty="0" smtClean="0"/>
              <a:t>张文彦</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举例</a:t>
            </a:r>
            <a:r>
              <a:rPr lang="en-US" altLang="zh-CN" dirty="0" smtClean="0"/>
              <a:t>:</a:t>
            </a:r>
            <a:r>
              <a:rPr lang="zh-CN" altLang="en-US" dirty="0" smtClean="0"/>
              <a:t> </a:t>
            </a:r>
            <a:endParaRPr lang="zh-CN" altLang="en-US" dirty="0"/>
          </a:p>
        </p:txBody>
      </p:sp>
      <p:sp>
        <p:nvSpPr>
          <p:cNvPr id="3" name="内容占位符 2"/>
          <p:cNvSpPr>
            <a:spLocks noGrp="1"/>
          </p:cNvSpPr>
          <p:nvPr>
            <p:ph idx="1"/>
          </p:nvPr>
        </p:nvSpPr>
        <p:spPr/>
        <p:txBody>
          <a:bodyPr>
            <a:normAutofit/>
          </a:bodyPr>
          <a:lstStyle/>
          <a:p>
            <a:r>
              <a:rPr lang="zh-CN" altLang="zh-CN" sz="2400" dirty="0" smtClean="0"/>
              <a:t>不同词类的语义特征不同。</a:t>
            </a:r>
            <a:endParaRPr lang="en-US" altLang="zh-CN" sz="2400" dirty="0" smtClean="0"/>
          </a:p>
          <a:p>
            <a:r>
              <a:rPr lang="zh-CN" altLang="zh-CN" sz="2400" dirty="0" smtClean="0"/>
              <a:t>动词的次范畴特点就要用框架来表示，称之为次范畴框架。对一个动词来说，完整地语义特征应该包括对主语的要求，对宾语的要求，甚至还包括对副词的要求。</a:t>
            </a:r>
            <a:endParaRPr lang="en-US" altLang="zh-CN" sz="2400" dirty="0" smtClean="0"/>
          </a:p>
          <a:p>
            <a:r>
              <a:rPr lang="zh-CN" altLang="zh-CN" sz="2400" dirty="0" smtClean="0"/>
              <a:t>例：吃：</a:t>
            </a:r>
            <a:r>
              <a:rPr lang="en-US" altLang="zh-CN" sz="2400" dirty="0" smtClean="0"/>
              <a:t>[V</a:t>
            </a:r>
            <a:r>
              <a:rPr lang="zh-CN" altLang="zh-CN" sz="2400" dirty="0" smtClean="0"/>
              <a:t>；—</a:t>
            </a:r>
            <a:r>
              <a:rPr lang="en-US" altLang="zh-CN" sz="2400" dirty="0" smtClean="0"/>
              <a:t>NP]</a:t>
            </a:r>
            <a:endParaRPr lang="zh-CN" altLang="zh-CN" sz="2400" dirty="0" smtClean="0"/>
          </a:p>
          <a:p>
            <a:r>
              <a:rPr lang="en-US" altLang="zh-CN" sz="2400" dirty="0" smtClean="0"/>
              <a:t>    </a:t>
            </a:r>
            <a:r>
              <a:rPr lang="zh-CN" altLang="zh-CN" sz="2400" dirty="0" smtClean="0"/>
              <a:t>认为：</a:t>
            </a:r>
            <a:r>
              <a:rPr lang="en-US" altLang="zh-CN" sz="2400" dirty="0" smtClean="0"/>
              <a:t>[V</a:t>
            </a:r>
            <a:r>
              <a:rPr lang="zh-CN" altLang="zh-CN" sz="2400" dirty="0" smtClean="0"/>
              <a:t>；—</a:t>
            </a:r>
            <a:r>
              <a:rPr lang="en-US" altLang="zh-CN" sz="2400" dirty="0" smtClean="0"/>
              <a:t>S`]</a:t>
            </a:r>
            <a:endParaRPr lang="zh-CN" altLang="zh-CN" sz="2400" dirty="0" smtClean="0"/>
          </a:p>
          <a:p>
            <a:r>
              <a:rPr lang="zh-CN" altLang="zh-CN" sz="2400" dirty="0" smtClean="0"/>
              <a:t>次范畴规则</a:t>
            </a:r>
            <a:r>
              <a:rPr lang="en-US" altLang="zh-CN" sz="2400" dirty="0" smtClean="0"/>
              <a:t>: [V]</a:t>
            </a:r>
            <a:r>
              <a:rPr lang="en-US" altLang="zh-CN" sz="2400" dirty="0" smtClean="0">
                <a:sym typeface="LogicA"/>
              </a:rPr>
              <a:t></a:t>
            </a:r>
            <a:r>
              <a:rPr lang="en-US" altLang="zh-CN" sz="2400" dirty="0" smtClean="0"/>
              <a:t>Y/  </a:t>
            </a:r>
            <a:r>
              <a:rPr lang="zh-CN" altLang="zh-CN" sz="2400" dirty="0" smtClean="0"/>
              <a:t>①</a:t>
            </a:r>
            <a:r>
              <a:rPr lang="en-US" altLang="zh-CN" sz="2400" dirty="0" smtClean="0"/>
              <a:t>[+/- abstract] Aux—</a:t>
            </a:r>
            <a:endParaRPr lang="zh-CN" altLang="zh-CN" sz="2400" dirty="0" smtClean="0"/>
          </a:p>
          <a:p>
            <a:r>
              <a:rPr lang="en-US" altLang="zh-CN" sz="2400" dirty="0" smtClean="0"/>
              <a:t>                 </a:t>
            </a:r>
            <a:r>
              <a:rPr lang="zh-CN" altLang="en-US" sz="2400" dirty="0" smtClean="0"/>
              <a:t>                      </a:t>
            </a:r>
            <a:r>
              <a:rPr lang="en-US" altLang="zh-CN" sz="2400" dirty="0" smtClean="0"/>
              <a:t>  </a:t>
            </a:r>
            <a:r>
              <a:rPr lang="zh-CN" altLang="zh-CN" sz="2400" dirty="0" smtClean="0"/>
              <a:t>②</a:t>
            </a:r>
            <a:r>
              <a:rPr lang="en-US" altLang="zh-CN" sz="2400" dirty="0" smtClean="0"/>
              <a:t>— [+/-animate]</a:t>
            </a:r>
          </a:p>
          <a:p>
            <a:r>
              <a:rPr lang="zh-CN" altLang="en-US" sz="2400" dirty="0" smtClean="0"/>
              <a:t>假设能把所有的词汇都标好语义特征</a:t>
            </a:r>
            <a:r>
              <a:rPr lang="en-US" altLang="zh-CN" sz="2400" dirty="0" smtClean="0"/>
              <a:t>,</a:t>
            </a:r>
            <a:r>
              <a:rPr lang="zh-CN" altLang="en-US" sz="2400" dirty="0" smtClean="0"/>
              <a:t> 那么就能避免</a:t>
            </a:r>
            <a:r>
              <a:rPr lang="en-US" altLang="zh-CN" sz="2400" dirty="0" smtClean="0"/>
              <a:t>”</a:t>
            </a:r>
            <a:r>
              <a:rPr lang="zh-CN" altLang="en-US" sz="2400" dirty="0" smtClean="0"/>
              <a:t>信仰骂他</a:t>
            </a:r>
            <a:r>
              <a:rPr lang="en-US" altLang="zh-CN" sz="2400" dirty="0" smtClean="0"/>
              <a:t>”</a:t>
            </a:r>
            <a:r>
              <a:rPr lang="zh-CN" altLang="en-US" sz="2400" dirty="0" smtClean="0"/>
              <a:t>这种句子的产生</a:t>
            </a:r>
            <a:r>
              <a:rPr lang="en-US" altLang="zh-CN" sz="2400" dirty="0" smtClean="0"/>
              <a:t>.</a:t>
            </a:r>
            <a:endParaRPr lang="zh-CN" altLang="zh-CN" sz="2400" dirty="0" smtClean="0"/>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b="1" dirty="0" smtClean="0"/>
              <a:t>评价：</a:t>
            </a:r>
            <a:r>
              <a:rPr lang="zh-CN" altLang="zh-CN" dirty="0" smtClean="0"/>
              <a:t> </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优点</a:t>
            </a:r>
            <a:r>
              <a:rPr lang="en-US" altLang="zh-CN" dirty="0" smtClean="0"/>
              <a:t>:</a:t>
            </a:r>
            <a:r>
              <a:rPr lang="zh-CN" altLang="en-US" dirty="0" smtClean="0"/>
              <a:t>          </a:t>
            </a:r>
            <a:endParaRPr lang="en-US" altLang="zh-CN" dirty="0" smtClean="0"/>
          </a:p>
          <a:p>
            <a:r>
              <a:rPr lang="zh-CN" altLang="en-US" dirty="0" smtClean="0"/>
              <a:t>     </a:t>
            </a:r>
            <a:r>
              <a:rPr lang="zh-CN" altLang="zh-CN" dirty="0" smtClean="0"/>
              <a:t>词库概念的提出减轻了改写规则系统的负担。词库把那些不能用一般性规则概括的特征集合在一起，作为语法基础的组成部分。因此词库成为了生成语法的主要内容。</a:t>
            </a:r>
          </a:p>
          <a:p>
            <a:r>
              <a:rPr lang="zh-CN" altLang="zh-CN" dirty="0" smtClean="0"/>
              <a:t>缺点</a:t>
            </a:r>
            <a:r>
              <a:rPr lang="en-US" altLang="zh-CN" dirty="0" smtClean="0"/>
              <a:t>:</a:t>
            </a:r>
          </a:p>
          <a:p>
            <a:r>
              <a:rPr lang="zh-CN" altLang="en-US" dirty="0" smtClean="0"/>
              <a:t>     </a:t>
            </a:r>
            <a:r>
              <a:rPr lang="zh-CN" altLang="zh-CN" dirty="0" smtClean="0"/>
              <a:t>语义特征的寻找是一项繁琐而无休止的工作。</a:t>
            </a:r>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 </a:t>
            </a:r>
            <a:endParaRPr lang="zh-CN" altLang="en-US" dirty="0"/>
          </a:p>
        </p:txBody>
      </p:sp>
      <p:sp>
        <p:nvSpPr>
          <p:cNvPr id="3" name="内容占位符 2"/>
          <p:cNvSpPr>
            <a:spLocks noGrp="1"/>
          </p:cNvSpPr>
          <p:nvPr>
            <p:ph idx="1"/>
          </p:nvPr>
        </p:nvSpPr>
        <p:spPr/>
        <p:txBody>
          <a:bodyPr/>
          <a:lstStyle/>
          <a:p>
            <a:pPr>
              <a:buNone/>
            </a:pPr>
            <a:r>
              <a:rPr lang="zh-CN" altLang="en-US" dirty="0" smtClean="0"/>
              <a:t>       词库和生成规则一起合作，最终生成的只是语言表达式的一个子集（深层结构</a:t>
            </a:r>
            <a:r>
              <a:rPr lang="en-US" altLang="zh-CN" dirty="0" smtClean="0"/>
              <a:t>DS</a:t>
            </a:r>
            <a:r>
              <a:rPr lang="zh-CN" altLang="en-US" dirty="0" smtClean="0"/>
              <a:t>），</a:t>
            </a:r>
            <a:r>
              <a:rPr lang="en-US" altLang="zh-CN" dirty="0" smtClean="0"/>
              <a:t>DS</a:t>
            </a:r>
            <a:r>
              <a:rPr lang="zh-CN" altLang="en-US" dirty="0" smtClean="0"/>
              <a:t>不能覆盖所有自然语言的表达</a:t>
            </a:r>
            <a:r>
              <a:rPr lang="en-US" altLang="zh-CN" dirty="0" smtClean="0"/>
              <a:t>,</a:t>
            </a:r>
            <a:r>
              <a:rPr lang="zh-CN" altLang="en-US" dirty="0" smtClean="0"/>
              <a:t> 还有相当多的</a:t>
            </a:r>
            <a:r>
              <a:rPr lang="en-US" altLang="zh-CN" dirty="0" smtClean="0"/>
              <a:t>SS</a:t>
            </a:r>
            <a:r>
              <a:rPr lang="zh-CN" altLang="en-US" dirty="0" smtClean="0"/>
              <a:t>型的表达需要解释</a:t>
            </a:r>
            <a:r>
              <a:rPr lang="en-US" altLang="zh-CN" dirty="0" smtClean="0"/>
              <a:t>.</a:t>
            </a:r>
            <a:r>
              <a:rPr lang="zh-CN" altLang="en-US" dirty="0" smtClean="0"/>
              <a:t>于是有了转换规则</a:t>
            </a:r>
            <a:r>
              <a:rPr lang="en-US" altLang="zh-CN" dirty="0" smtClean="0"/>
              <a:t>.</a:t>
            </a:r>
          </a:p>
          <a:p>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smtClean="0"/>
              <a:t>转换</a:t>
            </a:r>
            <a:endParaRPr lang="zh-CN" altLang="en-US" dirty="0"/>
          </a:p>
        </p:txBody>
      </p:sp>
      <p:sp>
        <p:nvSpPr>
          <p:cNvPr id="3" name="内容占位符 2"/>
          <p:cNvSpPr>
            <a:spLocks noGrp="1"/>
          </p:cNvSpPr>
          <p:nvPr>
            <p:ph idx="1"/>
          </p:nvPr>
        </p:nvSpPr>
        <p:spPr/>
        <p:txBody>
          <a:bodyPr>
            <a:normAutofit/>
          </a:bodyPr>
          <a:lstStyle/>
          <a:p>
            <a:r>
              <a:rPr lang="en-US" altLang="zh-CN" sz="3100" dirty="0" smtClean="0"/>
              <a:t>     </a:t>
            </a:r>
            <a:r>
              <a:rPr lang="zh-CN" altLang="zh-CN" sz="3100" dirty="0" smtClean="0"/>
              <a:t>转换生成语法则采用了标准的形式化手段来刻画那些表面不同，但彼此间有内在联系的句子之间的规则</a:t>
            </a:r>
            <a:r>
              <a:rPr lang="en-US" altLang="zh-CN" sz="3100" dirty="0" smtClean="0"/>
              <a:t>.</a:t>
            </a:r>
          </a:p>
          <a:p>
            <a:r>
              <a:rPr lang="zh-CN" altLang="en-US" sz="2800" dirty="0" smtClean="0"/>
              <a:t>                              </a:t>
            </a:r>
            <a:r>
              <a:rPr lang="en-US" altLang="zh-CN" sz="2800" dirty="0" smtClean="0"/>
              <a:t> </a:t>
            </a:r>
            <a:r>
              <a:rPr lang="zh-CN" altLang="en-US" sz="2800" dirty="0" smtClean="0"/>
              <a:t>  </a:t>
            </a:r>
            <a:endParaRPr lang="zh-CN" altLang="zh-CN" sz="2800" dirty="0" smtClean="0"/>
          </a:p>
          <a:p>
            <a:r>
              <a:rPr lang="zh-CN" altLang="zh-CN" sz="2800" dirty="0" smtClean="0"/>
              <a:t>表层结构表征式</a:t>
            </a:r>
            <a:r>
              <a:rPr lang="en-US" altLang="zh-CN" sz="2800" dirty="0" smtClean="0"/>
              <a:t>  </a:t>
            </a:r>
            <a:endParaRPr lang="zh-CN" altLang="zh-CN" sz="2800" dirty="0" smtClean="0"/>
          </a:p>
          <a:p>
            <a:r>
              <a:rPr lang="en-US" altLang="zh-CN" sz="2800" dirty="0" smtClean="0"/>
              <a:t>  </a:t>
            </a:r>
            <a:r>
              <a:rPr lang="zh-CN" altLang="zh-CN" sz="2800" dirty="0" smtClean="0"/>
              <a:t>↑</a:t>
            </a:r>
          </a:p>
          <a:p>
            <a:r>
              <a:rPr lang="zh-CN" altLang="zh-CN" sz="2800" dirty="0" smtClean="0"/>
              <a:t>深层结构表征式</a:t>
            </a:r>
          </a:p>
          <a:p>
            <a:r>
              <a:rPr lang="en-US" altLang="zh-CN" sz="2800" dirty="0" smtClean="0"/>
              <a:t>  </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转换规则</a:t>
            </a:r>
            <a:endParaRPr lang="zh-CN" altLang="en-US" dirty="0"/>
          </a:p>
        </p:txBody>
      </p:sp>
      <p:sp>
        <p:nvSpPr>
          <p:cNvPr id="3" name="内容占位符 2"/>
          <p:cNvSpPr>
            <a:spLocks noGrp="1"/>
          </p:cNvSpPr>
          <p:nvPr>
            <p:ph idx="1"/>
          </p:nvPr>
        </p:nvSpPr>
        <p:spPr/>
        <p:txBody>
          <a:bodyPr>
            <a:normAutofit/>
          </a:bodyPr>
          <a:lstStyle/>
          <a:p>
            <a:r>
              <a:rPr lang="zh-CN" altLang="zh-CN" dirty="0" smtClean="0"/>
              <a:t>来看几个转换规则的例子。</a:t>
            </a:r>
          </a:p>
          <a:p>
            <a:r>
              <a:rPr lang="zh-CN" altLang="zh-CN" b="1" dirty="0" smtClean="0"/>
              <a:t>话题化</a:t>
            </a:r>
            <a:r>
              <a:rPr lang="en-US" altLang="zh-CN" b="1" dirty="0" err="1" smtClean="0"/>
              <a:t>Topicalisation</a:t>
            </a:r>
            <a:r>
              <a:rPr lang="zh-CN" altLang="zh-CN" b="1" dirty="0" smtClean="0"/>
              <a:t>：移动</a:t>
            </a:r>
            <a:r>
              <a:rPr lang="en-US" altLang="zh-CN" b="1" dirty="0" smtClean="0"/>
              <a:t>XP</a:t>
            </a:r>
            <a:r>
              <a:rPr lang="en-US" altLang="zh-CN" dirty="0" smtClean="0"/>
              <a:t> </a:t>
            </a:r>
            <a:r>
              <a:rPr lang="zh-CN" altLang="zh-CN" b="1" dirty="0" smtClean="0"/>
              <a:t>，将其附接到</a:t>
            </a:r>
            <a:r>
              <a:rPr lang="en-US" altLang="zh-CN" b="1" dirty="0" smtClean="0"/>
              <a:t>S</a:t>
            </a:r>
            <a:r>
              <a:rPr lang="zh-CN" altLang="zh-CN" b="1" dirty="0" smtClean="0"/>
              <a:t>的左端。</a:t>
            </a:r>
            <a:endParaRPr lang="en-US" altLang="zh-CN" b="1" dirty="0" smtClean="0"/>
          </a:p>
          <a:p>
            <a:endParaRPr lang="zh-CN" altLang="zh-CN" dirty="0" smtClean="0"/>
          </a:p>
          <a:p>
            <a:r>
              <a:rPr lang="en-US" altLang="zh-CN" dirty="0" smtClean="0"/>
              <a:t> </a:t>
            </a:r>
            <a:r>
              <a:rPr lang="zh-CN" altLang="zh-CN" b="1" dirty="0" smtClean="0"/>
              <a:t>疑问词移动</a:t>
            </a:r>
            <a:r>
              <a:rPr lang="en-US" altLang="zh-CN" b="1" dirty="0" smtClean="0"/>
              <a:t>WH-movement</a:t>
            </a:r>
            <a:r>
              <a:rPr lang="zh-CN" altLang="zh-CN" b="1" dirty="0" smtClean="0"/>
              <a:t>：移动</a:t>
            </a:r>
            <a:r>
              <a:rPr lang="en-US" altLang="zh-CN" b="1" dirty="0" err="1" smtClean="0"/>
              <a:t>wh</a:t>
            </a:r>
            <a:r>
              <a:rPr lang="en-US" altLang="zh-CN" b="1" dirty="0" smtClean="0"/>
              <a:t>-XP</a:t>
            </a:r>
            <a:r>
              <a:rPr lang="zh-CN" altLang="zh-CN" b="1" dirty="0" smtClean="0"/>
              <a:t>到</a:t>
            </a:r>
            <a:r>
              <a:rPr lang="en-US" altLang="zh-CN" b="1" dirty="0" smtClean="0"/>
              <a:t>Comp</a:t>
            </a:r>
            <a:r>
              <a:rPr lang="en-US" altLang="zh-CN" dirty="0" smtClean="0"/>
              <a:t> </a:t>
            </a:r>
            <a:r>
              <a:rPr lang="en-US" altLang="zh-CN" b="1" dirty="0" smtClean="0"/>
              <a:t>.</a:t>
            </a:r>
            <a:endParaRPr lang="zh-CN" altLang="zh-CN" dirty="0" smtClean="0"/>
          </a:p>
          <a:p>
            <a:endParaRPr lang="zh-CN" altLang="zh-CN" dirty="0" smtClean="0"/>
          </a:p>
          <a:p>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Topicalization</a:t>
            </a:r>
            <a:endParaRPr lang="zh-CN" altLang="en-US" dirty="0"/>
          </a:p>
        </p:txBody>
      </p:sp>
      <p:sp>
        <p:nvSpPr>
          <p:cNvPr id="3" name="内容占位符 2"/>
          <p:cNvSpPr>
            <a:spLocks noGrp="1"/>
          </p:cNvSpPr>
          <p:nvPr>
            <p:ph idx="1"/>
          </p:nvPr>
        </p:nvSpPr>
        <p:spPr/>
        <p:txBody>
          <a:bodyPr/>
          <a:lstStyle/>
          <a:p>
            <a:r>
              <a:rPr lang="en-US" altLang="zh-CN" b="1" dirty="0" err="1" smtClean="0"/>
              <a:t>Topicalisation</a:t>
            </a:r>
            <a:r>
              <a:rPr lang="zh-CN" altLang="zh-CN" b="1" dirty="0" smtClean="0"/>
              <a:t>：移动</a:t>
            </a:r>
            <a:r>
              <a:rPr lang="en-US" altLang="zh-CN" b="1" dirty="0" smtClean="0"/>
              <a:t>XP</a:t>
            </a:r>
            <a:r>
              <a:rPr lang="en-US" altLang="zh-CN" dirty="0" smtClean="0"/>
              <a:t> </a:t>
            </a:r>
            <a:r>
              <a:rPr lang="zh-CN" altLang="zh-CN" b="1" dirty="0" smtClean="0"/>
              <a:t>，将其附接到</a:t>
            </a:r>
            <a:r>
              <a:rPr lang="en-US" altLang="zh-CN" b="1" dirty="0" smtClean="0"/>
              <a:t>S</a:t>
            </a:r>
            <a:r>
              <a:rPr lang="zh-CN" altLang="zh-CN" b="1" dirty="0" smtClean="0"/>
              <a:t>的左端。</a:t>
            </a:r>
            <a:r>
              <a:rPr lang="zh-CN" altLang="zh-CN" dirty="0" smtClean="0"/>
              <a:t> </a:t>
            </a:r>
            <a:r>
              <a:rPr lang="en-US" altLang="zh-CN" dirty="0" smtClean="0"/>
              <a:t> XP</a:t>
            </a:r>
            <a:r>
              <a:rPr lang="zh-CN" altLang="zh-CN" dirty="0" smtClean="0"/>
              <a:t>指任意短语范畴。</a:t>
            </a:r>
          </a:p>
          <a:p>
            <a:r>
              <a:rPr lang="zh-CN" altLang="zh-CN" dirty="0" smtClean="0"/>
              <a:t>从 “我能回答这个问题。”</a:t>
            </a:r>
            <a:endParaRPr lang="en-US" altLang="zh-CN" dirty="0" smtClean="0"/>
          </a:p>
          <a:p>
            <a:r>
              <a:rPr lang="zh-CN" altLang="zh-CN" dirty="0" smtClean="0"/>
              <a:t>到“这个问题我能回答。”</a:t>
            </a:r>
            <a:endParaRPr lang="en-US" altLang="zh-CN" dirty="0" smtClean="0"/>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Wh</a:t>
            </a:r>
            <a:r>
              <a:rPr lang="en-US" altLang="zh-CN" dirty="0" smtClean="0"/>
              <a:t>-movement</a:t>
            </a:r>
            <a:endParaRPr lang="zh-CN" altLang="en-US" dirty="0"/>
          </a:p>
        </p:txBody>
      </p:sp>
      <p:sp>
        <p:nvSpPr>
          <p:cNvPr id="3" name="内容占位符 2"/>
          <p:cNvSpPr>
            <a:spLocks noGrp="1"/>
          </p:cNvSpPr>
          <p:nvPr>
            <p:ph idx="1"/>
          </p:nvPr>
        </p:nvSpPr>
        <p:spPr/>
        <p:txBody>
          <a:bodyPr/>
          <a:lstStyle/>
          <a:p>
            <a:r>
              <a:rPr lang="en-US" altLang="zh-CN" b="1" dirty="0" smtClean="0"/>
              <a:t>WH-movement</a:t>
            </a:r>
            <a:r>
              <a:rPr lang="zh-CN" altLang="zh-CN" b="1" dirty="0" smtClean="0"/>
              <a:t>：移动</a:t>
            </a:r>
            <a:r>
              <a:rPr lang="en-US" altLang="zh-CN" b="1" dirty="0" err="1" smtClean="0"/>
              <a:t>wh</a:t>
            </a:r>
            <a:r>
              <a:rPr lang="en-US" altLang="zh-CN" b="1" dirty="0" smtClean="0"/>
              <a:t>-XP</a:t>
            </a:r>
            <a:r>
              <a:rPr lang="zh-CN" altLang="zh-CN" b="1" dirty="0" smtClean="0"/>
              <a:t>到</a:t>
            </a:r>
            <a:r>
              <a:rPr lang="en-US" altLang="zh-CN" b="1" dirty="0" smtClean="0"/>
              <a:t>Comp</a:t>
            </a:r>
            <a:r>
              <a:rPr lang="en-US" altLang="zh-CN" dirty="0" smtClean="0"/>
              <a:t> </a:t>
            </a:r>
            <a:r>
              <a:rPr lang="en-US" altLang="zh-CN" b="1" dirty="0" smtClean="0"/>
              <a:t>.</a:t>
            </a:r>
            <a:endParaRPr lang="zh-CN" altLang="zh-CN" dirty="0" smtClean="0"/>
          </a:p>
          <a:p>
            <a:r>
              <a:rPr lang="en-US" altLang="zh-CN" dirty="0" smtClean="0"/>
              <a:t> </a:t>
            </a:r>
            <a:r>
              <a:rPr lang="zh-CN" altLang="zh-CN" dirty="0" smtClean="0"/>
              <a:t>从“</a:t>
            </a:r>
            <a:r>
              <a:rPr lang="en-US" altLang="zh-CN" dirty="0" smtClean="0"/>
              <a:t>You hate who.</a:t>
            </a:r>
            <a:r>
              <a:rPr lang="zh-CN" altLang="zh-CN" dirty="0" smtClean="0"/>
              <a:t>”</a:t>
            </a:r>
            <a:endParaRPr lang="en-US" altLang="zh-CN" dirty="0" smtClean="0"/>
          </a:p>
          <a:p>
            <a:r>
              <a:rPr lang="zh-CN" altLang="zh-CN" dirty="0" smtClean="0"/>
              <a:t>到“</a:t>
            </a:r>
            <a:r>
              <a:rPr lang="en-US" altLang="zh-CN" dirty="0" smtClean="0"/>
              <a:t>Who do you hate?</a:t>
            </a:r>
            <a:r>
              <a:rPr lang="zh-CN" altLang="zh-CN" dirty="0" smtClean="0"/>
              <a:t>”</a:t>
            </a:r>
            <a:endParaRPr lang="en-US" altLang="zh-CN" dirty="0" smtClean="0"/>
          </a:p>
          <a:p>
            <a:pPr>
              <a:buNone/>
            </a:pPr>
            <a:endParaRPr lang="en-US" altLang="zh-CN" dirty="0" smtClean="0"/>
          </a:p>
          <a:p>
            <a:r>
              <a:rPr lang="zh-CN" altLang="zh-CN" dirty="0" smtClean="0"/>
              <a:t>英语和汉语不同</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一般规则</a:t>
            </a:r>
            <a:endParaRPr lang="zh-CN" altLang="en-US" dirty="0"/>
          </a:p>
        </p:txBody>
      </p:sp>
      <p:sp>
        <p:nvSpPr>
          <p:cNvPr id="3" name="内容占位符 2"/>
          <p:cNvSpPr>
            <a:spLocks noGrp="1"/>
          </p:cNvSpPr>
          <p:nvPr>
            <p:ph idx="1"/>
          </p:nvPr>
        </p:nvSpPr>
        <p:spPr/>
        <p:txBody>
          <a:bodyPr/>
          <a:lstStyle/>
          <a:p>
            <a:r>
              <a:rPr lang="zh-CN" altLang="en-US" dirty="0" smtClean="0"/>
              <a:t>         前面讲的都是一些具体的语言规则</a:t>
            </a:r>
            <a:r>
              <a:rPr lang="en-US" altLang="zh-CN" dirty="0" smtClean="0"/>
              <a:t>,</a:t>
            </a:r>
            <a:r>
              <a:rPr lang="zh-CN" altLang="en-US" dirty="0" smtClean="0"/>
              <a:t>乔姆斯基 也期望能够找出适用范围更一般的语言规则</a:t>
            </a:r>
            <a:r>
              <a:rPr lang="en-US" altLang="zh-CN" dirty="0" smtClean="0"/>
              <a:t>,</a:t>
            </a:r>
            <a:r>
              <a:rPr lang="zh-CN" altLang="en-US" dirty="0" smtClean="0"/>
              <a:t>如下面我们谈到的</a:t>
            </a:r>
            <a:r>
              <a:rPr lang="en-US" altLang="zh-CN" dirty="0" smtClean="0"/>
              <a:t>X-</a:t>
            </a:r>
            <a:r>
              <a:rPr lang="zh-CN" altLang="en-US" dirty="0" smtClean="0"/>
              <a:t>杠理论和管辖理论</a:t>
            </a:r>
            <a:r>
              <a:rPr lang="en-US" altLang="zh-CN" dirty="0" smtClean="0"/>
              <a:t>.</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X-</a:t>
            </a:r>
            <a:r>
              <a:rPr lang="zh-CN" altLang="en-US" dirty="0" smtClean="0"/>
              <a:t>杠理论</a:t>
            </a:r>
            <a:endParaRPr lang="zh-CN" altLang="en-US" dirty="0"/>
          </a:p>
        </p:txBody>
      </p:sp>
      <p:sp>
        <p:nvSpPr>
          <p:cNvPr id="3" name="内容占位符 2"/>
          <p:cNvSpPr>
            <a:spLocks noGrp="1"/>
          </p:cNvSpPr>
          <p:nvPr>
            <p:ph idx="1"/>
          </p:nvPr>
        </p:nvSpPr>
        <p:spPr/>
        <p:txBody>
          <a:bodyPr>
            <a:normAutofit/>
          </a:bodyPr>
          <a:lstStyle/>
          <a:p>
            <a:r>
              <a:rPr lang="en-US" altLang="zh-CN" dirty="0" smtClean="0"/>
              <a:t>X</a:t>
            </a:r>
            <a:r>
              <a:rPr lang="zh-CN" altLang="zh-CN" dirty="0" smtClean="0"/>
              <a:t>杠理论</a:t>
            </a:r>
            <a:r>
              <a:rPr lang="en-US" altLang="zh-CN" dirty="0" smtClean="0"/>
              <a:t>:</a:t>
            </a:r>
            <a:r>
              <a:rPr lang="zh-CN" altLang="en-US" dirty="0" smtClean="0"/>
              <a:t> </a:t>
            </a:r>
            <a:r>
              <a:rPr lang="zh-CN" altLang="zh-CN" dirty="0" smtClean="0"/>
              <a:t>每一个短语结构</a:t>
            </a:r>
            <a:r>
              <a:rPr lang="en-US" altLang="zh-CN" dirty="0" smtClean="0"/>
              <a:t>XP</a:t>
            </a:r>
            <a:r>
              <a:rPr lang="zh-CN" altLang="zh-CN" dirty="0" smtClean="0"/>
              <a:t>都有一个中心语和一些限定语。</a:t>
            </a:r>
          </a:p>
          <a:p>
            <a:r>
              <a:rPr lang="zh-CN" altLang="en-US" dirty="0" smtClean="0"/>
              <a:t>限</a:t>
            </a:r>
            <a:r>
              <a:rPr lang="zh-CN" altLang="zh-CN" dirty="0" smtClean="0"/>
              <a:t>定语和中心语在相关特征上必须保持一致。</a:t>
            </a:r>
          </a:p>
          <a:p>
            <a:r>
              <a:rPr lang="zh-CN" altLang="zh-CN" dirty="0" smtClean="0"/>
              <a:t>举例：</a:t>
            </a:r>
            <a:r>
              <a:rPr lang="en-US" altLang="zh-CN" dirty="0" smtClean="0"/>
              <a:t>many apples(</a:t>
            </a:r>
            <a:r>
              <a:rPr lang="zh-CN" altLang="zh-CN" dirty="0" smtClean="0"/>
              <a:t>√</a:t>
            </a:r>
            <a:r>
              <a:rPr lang="en-US" altLang="zh-CN" dirty="0" smtClean="0"/>
              <a:t>), many water(</a:t>
            </a:r>
            <a:r>
              <a:rPr lang="zh-CN" altLang="zh-CN" dirty="0" smtClean="0"/>
              <a:t>×</a:t>
            </a:r>
            <a:r>
              <a:rPr lang="en-US" altLang="zh-CN" dirty="0" smtClean="0"/>
              <a:t>).</a:t>
            </a:r>
            <a:endParaRPr lang="zh-CN" altLang="zh-CN" dirty="0" smtClean="0"/>
          </a:p>
          <a:p>
            <a:r>
              <a:rPr lang="zh-CN" altLang="zh-CN" dirty="0" smtClean="0"/>
              <a:t>用来代替短语结构</a:t>
            </a:r>
            <a:r>
              <a:rPr lang="zh-CN" altLang="en-US" dirty="0" smtClean="0"/>
              <a:t>理论</a:t>
            </a:r>
            <a:r>
              <a:rPr lang="zh-CN" altLang="zh-CN" dirty="0" smtClean="0"/>
              <a:t>。</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X-</a:t>
            </a:r>
            <a:r>
              <a:rPr lang="zh-CN" altLang="en-US" dirty="0" smtClean="0"/>
              <a:t>杠理论</a:t>
            </a:r>
            <a:endParaRPr lang="zh-CN" altLang="en-US" dirty="0"/>
          </a:p>
        </p:txBody>
      </p:sp>
      <p:sp>
        <p:nvSpPr>
          <p:cNvPr id="3" name="内容占位符 2"/>
          <p:cNvSpPr>
            <a:spLocks noGrp="1"/>
          </p:cNvSpPr>
          <p:nvPr>
            <p:ph idx="1"/>
          </p:nvPr>
        </p:nvSpPr>
        <p:spPr/>
        <p:txBody>
          <a:bodyPr>
            <a:normAutofit/>
          </a:bodyPr>
          <a:lstStyle/>
          <a:p>
            <a:r>
              <a:rPr lang="zh-CN" altLang="en-US" dirty="0" smtClean="0"/>
              <a:t>不足之处</a:t>
            </a:r>
            <a:r>
              <a:rPr lang="en-US" altLang="zh-CN" dirty="0" smtClean="0"/>
              <a:t>:</a:t>
            </a:r>
          </a:p>
          <a:p>
            <a:r>
              <a:rPr lang="zh-CN" altLang="en-US" dirty="0" smtClean="0"/>
              <a:t>         无法处理并列中心语的问题</a:t>
            </a:r>
            <a:r>
              <a:rPr lang="en-US" altLang="zh-CN" dirty="0" smtClean="0"/>
              <a:t>,</a:t>
            </a:r>
            <a:r>
              <a:rPr lang="zh-CN" altLang="en-US" dirty="0" smtClean="0"/>
              <a:t>如双宾语结构</a:t>
            </a:r>
            <a:r>
              <a:rPr lang="en-US" altLang="zh-CN" dirty="0" smtClean="0"/>
              <a:t>.</a:t>
            </a:r>
          </a:p>
          <a:p>
            <a:r>
              <a:rPr lang="zh-CN" altLang="en-US" dirty="0" smtClean="0"/>
              <a:t>         不同语言规则不同</a:t>
            </a:r>
            <a:r>
              <a:rPr lang="en-US" altLang="zh-CN" dirty="0" smtClean="0"/>
              <a:t>.</a:t>
            </a:r>
            <a:r>
              <a:rPr lang="zh-CN" altLang="en-US" dirty="0" smtClean="0"/>
              <a:t>英语规定中心语在前</a:t>
            </a:r>
            <a:r>
              <a:rPr lang="en-US" altLang="zh-CN" dirty="0" smtClean="0"/>
              <a:t>,</a:t>
            </a:r>
            <a:r>
              <a:rPr lang="zh-CN" altLang="en-US" dirty="0" smtClean="0"/>
              <a:t>汉语不仅有中心语在前</a:t>
            </a:r>
            <a:r>
              <a:rPr lang="en-US" altLang="zh-CN" dirty="0" smtClean="0"/>
              <a:t>,</a:t>
            </a:r>
            <a:r>
              <a:rPr lang="zh-CN" altLang="en-US" dirty="0" smtClean="0"/>
              <a:t>也有中心语在后</a:t>
            </a:r>
            <a:r>
              <a:rPr lang="en-US" altLang="zh-CN" dirty="0" smtClean="0"/>
              <a:t>.</a:t>
            </a:r>
          </a:p>
          <a:p>
            <a:r>
              <a:rPr lang="zh-CN" altLang="zh-CN" dirty="0" smtClean="0"/>
              <a:t>例：</a:t>
            </a:r>
            <a:r>
              <a:rPr lang="en-US" altLang="zh-CN" u="sng" dirty="0" smtClean="0"/>
              <a:t>eat</a:t>
            </a:r>
            <a:r>
              <a:rPr lang="en-US" altLang="zh-CN" dirty="0" smtClean="0"/>
              <a:t> apple/ </a:t>
            </a:r>
            <a:r>
              <a:rPr lang="zh-CN" altLang="zh-CN" u="sng" dirty="0" smtClean="0"/>
              <a:t>吃</a:t>
            </a:r>
            <a:r>
              <a:rPr lang="zh-CN" altLang="zh-CN" dirty="0" smtClean="0"/>
              <a:t>苹果</a:t>
            </a:r>
          </a:p>
          <a:p>
            <a:r>
              <a:rPr lang="en-US" altLang="zh-CN" dirty="0" smtClean="0"/>
              <a:t>     </a:t>
            </a:r>
            <a:r>
              <a:rPr lang="en-US" altLang="zh-CN" u="sng" dirty="0" smtClean="0"/>
              <a:t> Who </a:t>
            </a:r>
            <a:r>
              <a:rPr lang="en-US" altLang="zh-CN" dirty="0" smtClean="0"/>
              <a:t>is your boss?/</a:t>
            </a:r>
            <a:r>
              <a:rPr lang="zh-CN" altLang="zh-CN" dirty="0" smtClean="0"/>
              <a:t>你老板是</a:t>
            </a:r>
            <a:r>
              <a:rPr lang="zh-CN" altLang="zh-CN" u="sng" dirty="0" smtClean="0"/>
              <a:t>谁</a:t>
            </a:r>
            <a:r>
              <a:rPr lang="zh-CN" altLang="zh-CN" dirty="0" smtClean="0"/>
              <a:t>？</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提  纲</a:t>
            </a:r>
            <a:endParaRPr lang="zh-CN" altLang="en-US" dirty="0"/>
          </a:p>
        </p:txBody>
      </p:sp>
      <p:sp>
        <p:nvSpPr>
          <p:cNvPr id="3" name="内容占位符 2"/>
          <p:cNvSpPr>
            <a:spLocks noGrp="1"/>
          </p:cNvSpPr>
          <p:nvPr>
            <p:ph idx="1"/>
          </p:nvPr>
        </p:nvSpPr>
        <p:spPr/>
        <p:txBody>
          <a:bodyPr/>
          <a:lstStyle/>
          <a:p>
            <a:r>
              <a:rPr lang="zh-CN" altLang="en-US" dirty="0" smtClean="0"/>
              <a:t>一</a:t>
            </a:r>
            <a:r>
              <a:rPr lang="en-US" altLang="zh-CN" dirty="0" smtClean="0"/>
              <a:t>.</a:t>
            </a:r>
            <a:r>
              <a:rPr lang="zh-CN" altLang="en-US" dirty="0" smtClean="0"/>
              <a:t> 转换生成语法</a:t>
            </a:r>
            <a:endParaRPr lang="en-US" altLang="zh-CN" dirty="0" smtClean="0"/>
          </a:p>
          <a:p>
            <a:endParaRPr lang="en-US" altLang="zh-CN" dirty="0" smtClean="0"/>
          </a:p>
          <a:p>
            <a:r>
              <a:rPr lang="zh-CN" altLang="en-US" dirty="0" smtClean="0"/>
              <a:t>二</a:t>
            </a:r>
            <a:r>
              <a:rPr lang="en-US" altLang="zh-CN" dirty="0" smtClean="0"/>
              <a:t>.</a:t>
            </a:r>
            <a:r>
              <a:rPr lang="zh-CN" altLang="en-US" dirty="0" smtClean="0"/>
              <a:t> 转换生成语法和蒙塔古语法的联姻史</a:t>
            </a:r>
            <a:endParaRPr lang="en-US" altLang="zh-CN" dirty="0" smtClean="0"/>
          </a:p>
          <a:p>
            <a:endParaRPr lang="en-US" altLang="zh-CN" dirty="0" smtClean="0"/>
          </a:p>
          <a:p>
            <a:r>
              <a:rPr lang="zh-CN" altLang="en-US" dirty="0" smtClean="0"/>
              <a:t>三</a:t>
            </a:r>
            <a:r>
              <a:rPr lang="en-US" altLang="zh-CN" dirty="0" smtClean="0"/>
              <a:t>.</a:t>
            </a:r>
            <a:r>
              <a:rPr lang="zh-CN" altLang="en-US" dirty="0" smtClean="0"/>
              <a:t> 形式语义学的现状</a:t>
            </a: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管辖理论</a:t>
            </a:r>
            <a:endParaRPr lang="zh-CN" altLang="en-US" dirty="0"/>
          </a:p>
        </p:txBody>
      </p:sp>
      <p:sp>
        <p:nvSpPr>
          <p:cNvPr id="3" name="内容占位符 2"/>
          <p:cNvSpPr>
            <a:spLocks noGrp="1"/>
          </p:cNvSpPr>
          <p:nvPr>
            <p:ph idx="1"/>
          </p:nvPr>
        </p:nvSpPr>
        <p:spPr/>
        <p:txBody>
          <a:bodyPr/>
          <a:lstStyle/>
          <a:p>
            <a:r>
              <a:rPr lang="zh-CN" altLang="zh-CN" dirty="0" smtClean="0"/>
              <a:t>定义：</a:t>
            </a:r>
            <a:r>
              <a:rPr lang="en-US" altLang="zh-CN" dirty="0" smtClean="0">
                <a:sym typeface="LogicA"/>
              </a:rPr>
              <a:t></a:t>
            </a:r>
            <a:r>
              <a:rPr lang="zh-CN" altLang="zh-CN" dirty="0" smtClean="0"/>
              <a:t>管辖</a:t>
            </a:r>
            <a:r>
              <a:rPr lang="en-US" altLang="zh-CN" dirty="0" smtClean="0">
                <a:sym typeface="LogicA"/>
              </a:rPr>
              <a:t></a:t>
            </a:r>
            <a:r>
              <a:rPr lang="zh-CN" altLang="zh-CN" dirty="0" smtClean="0"/>
              <a:t>，当且仅当</a:t>
            </a:r>
            <a:r>
              <a:rPr lang="en-US" altLang="zh-CN" dirty="0" smtClean="0">
                <a:sym typeface="LogicA"/>
              </a:rPr>
              <a:t></a:t>
            </a:r>
            <a:r>
              <a:rPr lang="zh-CN" altLang="zh-CN" dirty="0" smtClean="0"/>
              <a:t>为</a:t>
            </a:r>
            <a:r>
              <a:rPr lang="en-US" altLang="zh-CN" dirty="0" smtClean="0"/>
              <a:t>X</a:t>
            </a:r>
            <a:r>
              <a:rPr lang="en-US" altLang="zh-CN" baseline="30000" dirty="0" smtClean="0"/>
              <a:t>0</a:t>
            </a:r>
            <a:r>
              <a:rPr lang="zh-CN" altLang="zh-CN" dirty="0" smtClean="0"/>
              <a:t>范畴（即</a:t>
            </a:r>
            <a:r>
              <a:rPr lang="en-US" altLang="zh-CN" dirty="0" smtClean="0">
                <a:sym typeface="LogicA"/>
              </a:rPr>
              <a:t></a:t>
            </a:r>
            <a:r>
              <a:rPr lang="zh-CN" altLang="zh-CN" dirty="0" smtClean="0"/>
              <a:t>为中心语），且</a:t>
            </a:r>
            <a:r>
              <a:rPr lang="en-US" altLang="zh-CN" dirty="0" smtClean="0">
                <a:sym typeface="LogicA"/>
              </a:rPr>
              <a:t></a:t>
            </a:r>
            <a:r>
              <a:rPr lang="en-US" altLang="zh-CN" dirty="0" smtClean="0"/>
              <a:t> c-</a:t>
            </a:r>
            <a:r>
              <a:rPr lang="zh-CN" altLang="zh-CN" dirty="0" smtClean="0"/>
              <a:t>指令</a:t>
            </a:r>
            <a:r>
              <a:rPr lang="en-US" altLang="zh-CN" dirty="0" smtClean="0">
                <a:sym typeface="LogicA"/>
              </a:rPr>
              <a:t></a:t>
            </a:r>
            <a:r>
              <a:rPr lang="zh-CN" altLang="zh-CN" dirty="0" smtClean="0"/>
              <a:t>。</a:t>
            </a:r>
          </a:p>
          <a:p>
            <a:r>
              <a:rPr lang="en-US" altLang="zh-CN" dirty="0" smtClean="0"/>
              <a:t>c-</a:t>
            </a:r>
            <a:r>
              <a:rPr lang="zh-CN" altLang="zh-CN" dirty="0" smtClean="0"/>
              <a:t>指令：</a:t>
            </a:r>
            <a:r>
              <a:rPr lang="en-US" altLang="zh-CN" dirty="0" smtClean="0">
                <a:sym typeface="LogicA"/>
              </a:rPr>
              <a:t></a:t>
            </a:r>
            <a:r>
              <a:rPr lang="en-US" altLang="zh-CN" dirty="0" smtClean="0"/>
              <a:t> c-</a:t>
            </a:r>
            <a:r>
              <a:rPr lang="zh-CN" altLang="zh-CN" dirty="0" smtClean="0"/>
              <a:t>指令</a:t>
            </a:r>
            <a:r>
              <a:rPr lang="en-US" altLang="zh-CN" dirty="0" smtClean="0">
                <a:sym typeface="LogicA"/>
              </a:rPr>
              <a:t></a:t>
            </a:r>
            <a:r>
              <a:rPr lang="zh-CN" altLang="zh-CN" dirty="0" smtClean="0"/>
              <a:t>，，当且仅当统治</a:t>
            </a:r>
            <a:r>
              <a:rPr lang="en-US" altLang="zh-CN" dirty="0" smtClean="0">
                <a:sym typeface="LogicA"/>
              </a:rPr>
              <a:t></a:t>
            </a:r>
            <a:r>
              <a:rPr lang="zh-CN" altLang="zh-CN" dirty="0" smtClean="0"/>
              <a:t>的第一个节点也统治</a:t>
            </a:r>
            <a:r>
              <a:rPr lang="en-US" altLang="zh-CN" dirty="0" smtClean="0">
                <a:sym typeface="LogicA"/>
              </a:rPr>
              <a:t></a:t>
            </a:r>
            <a:r>
              <a:rPr lang="zh-CN" altLang="zh-CN" dirty="0" smtClean="0"/>
              <a:t>，且</a:t>
            </a:r>
            <a:r>
              <a:rPr lang="en-US" altLang="zh-CN" dirty="0" smtClean="0">
                <a:sym typeface="LogicA"/>
              </a:rPr>
              <a:t></a:t>
            </a:r>
            <a:r>
              <a:rPr lang="zh-CN" altLang="zh-CN" dirty="0" smtClean="0"/>
              <a:t>不统治</a:t>
            </a:r>
            <a:r>
              <a:rPr lang="en-US" altLang="zh-CN" dirty="0" smtClean="0">
                <a:sym typeface="LogicA"/>
              </a:rPr>
              <a:t></a:t>
            </a:r>
            <a:r>
              <a:rPr lang="zh-CN" altLang="zh-CN" dirty="0" smtClean="0"/>
              <a:t>。</a:t>
            </a:r>
            <a:endParaRPr lang="en-US" altLang="zh-CN" dirty="0" smtClean="0"/>
          </a:p>
          <a:p>
            <a:r>
              <a:rPr lang="zh-CN" altLang="zh-CN" dirty="0" smtClean="0"/>
              <a:t>基本精神：管辖是一种关于句法结构关系的概念，它的作用是在复杂的句子结构中划定一个范围，许多句法规则都必须在划定范围内运作。</a:t>
            </a:r>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最简方案理论</a:t>
            </a:r>
            <a:endParaRPr lang="zh-CN" altLang="en-US" dirty="0"/>
          </a:p>
        </p:txBody>
      </p:sp>
      <p:sp>
        <p:nvSpPr>
          <p:cNvPr id="3" name="内容占位符 2"/>
          <p:cNvSpPr>
            <a:spLocks noGrp="1"/>
          </p:cNvSpPr>
          <p:nvPr>
            <p:ph idx="1"/>
          </p:nvPr>
        </p:nvSpPr>
        <p:spPr/>
        <p:txBody>
          <a:bodyPr/>
          <a:lstStyle/>
          <a:p>
            <a:r>
              <a:rPr lang="zh-CN" altLang="en-US" dirty="0" smtClean="0"/>
              <a:t>原来的结果不理想。</a:t>
            </a:r>
            <a:endParaRPr lang="en-US" altLang="zh-CN" dirty="0" smtClean="0"/>
          </a:p>
          <a:p>
            <a:endParaRPr lang="en-US" altLang="zh-CN" dirty="0" smtClean="0"/>
          </a:p>
          <a:p>
            <a:r>
              <a:rPr lang="zh-CN" altLang="en-US" dirty="0" smtClean="0"/>
              <a:t>是否还有其他的办法？</a:t>
            </a:r>
            <a:endParaRPr lang="en-US" altLang="zh-CN" dirty="0" smtClean="0"/>
          </a:p>
          <a:p>
            <a:endParaRPr lang="en-US" altLang="zh-CN" dirty="0" smtClean="0"/>
          </a:p>
          <a:p>
            <a:r>
              <a:rPr lang="zh-CN" altLang="en-US" dirty="0" smtClean="0"/>
              <a:t>解决方案：</a:t>
            </a:r>
            <a:endParaRPr lang="en-US" altLang="zh-CN" dirty="0" smtClean="0"/>
          </a:p>
          <a:p>
            <a:r>
              <a:rPr lang="zh-CN" altLang="en-US" dirty="0" smtClean="0"/>
              <a:t> 一、总结概括已有方案。</a:t>
            </a:r>
            <a:endParaRPr lang="en-US" altLang="zh-CN" dirty="0" smtClean="0"/>
          </a:p>
          <a:p>
            <a:r>
              <a:rPr lang="zh-CN" altLang="en-US" dirty="0" smtClean="0"/>
              <a:t> 二、转换思路寻找反向规则。</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评价转换生成语法</a:t>
            </a:r>
            <a:endParaRPr lang="zh-CN" altLang="en-US" dirty="0"/>
          </a:p>
        </p:txBody>
      </p:sp>
      <p:sp>
        <p:nvSpPr>
          <p:cNvPr id="3" name="内容占位符 2"/>
          <p:cNvSpPr>
            <a:spLocks noGrp="1"/>
          </p:cNvSpPr>
          <p:nvPr>
            <p:ph idx="1"/>
          </p:nvPr>
        </p:nvSpPr>
        <p:spPr/>
        <p:txBody>
          <a:bodyPr/>
          <a:lstStyle/>
          <a:p>
            <a:r>
              <a:rPr lang="zh-CN" altLang="zh-CN" dirty="0" smtClean="0"/>
              <a:t>细节</a:t>
            </a:r>
            <a:r>
              <a:rPr lang="en-US" altLang="zh-CN" dirty="0" smtClean="0"/>
              <a:t>——</a:t>
            </a:r>
            <a:r>
              <a:rPr lang="zh-CN" altLang="zh-CN" dirty="0" smtClean="0"/>
              <a:t>繁琐</a:t>
            </a:r>
            <a:r>
              <a:rPr lang="en-US" altLang="zh-CN" dirty="0" smtClean="0"/>
              <a:t>,</a:t>
            </a:r>
            <a:r>
              <a:rPr lang="zh-CN" altLang="zh-CN" dirty="0" smtClean="0"/>
              <a:t>规则</a:t>
            </a:r>
            <a:r>
              <a:rPr lang="en-US" altLang="zh-CN" dirty="0" smtClean="0"/>
              <a:t>——</a:t>
            </a:r>
            <a:r>
              <a:rPr lang="zh-CN" altLang="zh-CN" dirty="0" smtClean="0"/>
              <a:t>抽象</a:t>
            </a:r>
            <a:r>
              <a:rPr lang="en-US" altLang="zh-CN" dirty="0" smtClean="0"/>
              <a:t>, </a:t>
            </a:r>
            <a:endParaRPr lang="en-US" altLang="zh-CN" dirty="0" smtClean="0"/>
          </a:p>
          <a:p>
            <a:r>
              <a:rPr lang="zh-CN" altLang="zh-CN" dirty="0" smtClean="0"/>
              <a:t>离自然语言</a:t>
            </a:r>
            <a:r>
              <a:rPr lang="en-US" altLang="zh-CN" dirty="0" smtClean="0"/>
              <a:t>——</a:t>
            </a:r>
            <a:r>
              <a:rPr lang="zh-CN" altLang="zh-CN" dirty="0" smtClean="0"/>
              <a:t>遥远</a:t>
            </a:r>
            <a:r>
              <a:rPr lang="en-US" altLang="zh-CN" dirty="0" smtClean="0"/>
              <a:t>,</a:t>
            </a:r>
            <a:r>
              <a:rPr lang="zh-CN" altLang="zh-CN" dirty="0" smtClean="0"/>
              <a:t> 派生规则</a:t>
            </a:r>
            <a:r>
              <a:rPr lang="en-US" altLang="zh-CN" dirty="0" smtClean="0"/>
              <a:t>——</a:t>
            </a:r>
            <a:r>
              <a:rPr lang="zh-CN" altLang="zh-CN" dirty="0" smtClean="0"/>
              <a:t>严密</a:t>
            </a:r>
            <a:r>
              <a:rPr lang="en-US" altLang="zh-CN" dirty="0" smtClean="0"/>
              <a:t>.</a:t>
            </a:r>
          </a:p>
          <a:p>
            <a:r>
              <a:rPr lang="zh-CN" altLang="zh-CN" dirty="0" smtClean="0"/>
              <a:t>发展趋势</a:t>
            </a:r>
            <a:r>
              <a:rPr lang="en-US" altLang="zh-CN" dirty="0" smtClean="0"/>
              <a:t>:</a:t>
            </a:r>
            <a:r>
              <a:rPr lang="zh-CN" altLang="en-US" dirty="0" smtClean="0"/>
              <a:t> </a:t>
            </a:r>
            <a:r>
              <a:rPr lang="zh-CN" altLang="zh-CN" dirty="0" smtClean="0"/>
              <a:t>理论</a:t>
            </a:r>
            <a:r>
              <a:rPr lang="zh-CN" altLang="zh-CN" dirty="0" smtClean="0"/>
              <a:t>的概括化和抽象化</a:t>
            </a:r>
            <a:r>
              <a:rPr lang="en-US" altLang="zh-CN" dirty="0" smtClean="0"/>
              <a:t>. </a:t>
            </a:r>
            <a:endParaRPr lang="en-US" altLang="zh-CN" smtClean="0"/>
          </a:p>
          <a:p>
            <a:r>
              <a:rPr lang="zh-CN" altLang="zh-CN" smtClean="0"/>
              <a:t>目前</a:t>
            </a:r>
            <a:r>
              <a:rPr lang="zh-CN" altLang="zh-CN" dirty="0" smtClean="0"/>
              <a:t>生成语法主要是对存在于心智或大脑中的语言机能的内在性做研究</a:t>
            </a:r>
            <a:r>
              <a:rPr lang="en-US" altLang="zh-CN" dirty="0" smtClean="0"/>
              <a:t>, </a:t>
            </a:r>
            <a:r>
              <a:rPr lang="zh-CN" altLang="zh-CN" dirty="0" smtClean="0"/>
              <a:t>很难获取真实数据</a:t>
            </a:r>
            <a:r>
              <a:rPr lang="en-US" altLang="zh-CN" dirty="0" smtClean="0"/>
              <a:t>.</a:t>
            </a:r>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二、转换生成语法和蒙塔古语法的联姻史</a:t>
            </a:r>
            <a:endParaRPr lang="zh-CN" altLang="en-US" dirty="0"/>
          </a:p>
        </p:txBody>
      </p:sp>
      <p:sp>
        <p:nvSpPr>
          <p:cNvPr id="3" name="副标题 2"/>
          <p:cNvSpPr>
            <a:spLocks noGrp="1"/>
          </p:cNvSpPr>
          <p:nvPr>
            <p:ph type="subTitle" idx="1"/>
          </p:nvPr>
        </p:nvSpPr>
        <p:spPr/>
        <p:txBody>
          <a:bodyPr/>
          <a:lstStyle/>
          <a:p>
            <a:r>
              <a:rPr lang="zh-CN" altLang="en-US" dirty="0" smtClean="0"/>
              <a:t> </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背景：</a:t>
            </a:r>
            <a:r>
              <a:rPr lang="en-US" altLang="zh-CN" dirty="0" smtClean="0"/>
              <a:t>Semantics</a:t>
            </a:r>
            <a:r>
              <a:rPr lang="zh-CN" altLang="en-US" dirty="0" smtClean="0"/>
              <a:t>的意义</a:t>
            </a:r>
            <a:endParaRPr lang="zh-CN" altLang="en-US" dirty="0"/>
          </a:p>
        </p:txBody>
      </p:sp>
      <p:sp>
        <p:nvSpPr>
          <p:cNvPr id="3" name="内容占位符 2"/>
          <p:cNvSpPr>
            <a:spLocks noGrp="1"/>
          </p:cNvSpPr>
          <p:nvPr>
            <p:ph idx="1"/>
          </p:nvPr>
        </p:nvSpPr>
        <p:spPr/>
        <p:txBody>
          <a:bodyPr/>
          <a:lstStyle/>
          <a:p>
            <a:r>
              <a:rPr lang="en-US" altLang="zh-CN" dirty="0" smtClean="0"/>
              <a:t>         </a:t>
            </a:r>
            <a:r>
              <a:rPr lang="zh-CN" altLang="zh-CN" dirty="0" smtClean="0"/>
              <a:t>从乔姆斯基之后，语言学家们开始关心人类的语言能力</a:t>
            </a:r>
            <a:r>
              <a:rPr lang="en-US" altLang="zh-CN" dirty="0" smtClean="0"/>
              <a:t>:</a:t>
            </a:r>
            <a:r>
              <a:rPr lang="zh-CN" altLang="zh-CN" dirty="0" smtClean="0"/>
              <a:t>说话者的大脑中有什么，它是如何习得的？包括语法体系结构、语法和语义的交互。</a:t>
            </a:r>
            <a:endParaRPr lang="en-US" altLang="zh-CN" dirty="0" smtClean="0"/>
          </a:p>
          <a:p>
            <a:r>
              <a:rPr lang="zh-CN" altLang="en-US" dirty="0" smtClean="0"/>
              <a:t>         </a:t>
            </a:r>
            <a:r>
              <a:rPr lang="zh-CN" altLang="zh-CN" dirty="0" smtClean="0"/>
              <a:t>乔姆斯基的观点就是把语言学看作自然科学。</a:t>
            </a:r>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背景：</a:t>
            </a:r>
            <a:endParaRPr lang="zh-CN" altLang="en-US" dirty="0"/>
          </a:p>
        </p:txBody>
      </p:sp>
      <p:sp>
        <p:nvSpPr>
          <p:cNvPr id="3" name="内容占位符 2"/>
          <p:cNvSpPr>
            <a:spLocks noGrp="1"/>
          </p:cNvSpPr>
          <p:nvPr>
            <p:ph idx="1"/>
          </p:nvPr>
        </p:nvSpPr>
        <p:spPr/>
        <p:txBody>
          <a:bodyPr/>
          <a:lstStyle/>
          <a:p>
            <a:r>
              <a:rPr lang="zh-CN" altLang="zh-CN" dirty="0" smtClean="0"/>
              <a:t>在</a:t>
            </a:r>
            <a:r>
              <a:rPr lang="en-US" altLang="zh-CN" dirty="0" smtClean="0"/>
              <a:t>20</a:t>
            </a:r>
            <a:r>
              <a:rPr lang="zh-CN" altLang="zh-CN" dirty="0" smtClean="0"/>
              <a:t>世纪早期和中期的美国语言学界，语义学很大程度上被忽略了。</a:t>
            </a:r>
            <a:endParaRPr lang="en-US" altLang="zh-CN" dirty="0" smtClean="0"/>
          </a:p>
          <a:p>
            <a:r>
              <a:rPr lang="zh-CN" altLang="zh-CN" dirty="0" smtClean="0"/>
              <a:t>与此同时，语义学在逻辑学和语言哲学中都有了飞速发展。</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尝试拉手</a:t>
            </a:r>
            <a:endParaRPr lang="zh-CN" altLang="en-US" dirty="0"/>
          </a:p>
        </p:txBody>
      </p:sp>
      <p:sp>
        <p:nvSpPr>
          <p:cNvPr id="3" name="内容占位符 2"/>
          <p:cNvSpPr>
            <a:spLocks noGrp="1"/>
          </p:cNvSpPr>
          <p:nvPr>
            <p:ph idx="1"/>
          </p:nvPr>
        </p:nvSpPr>
        <p:spPr/>
        <p:txBody>
          <a:bodyPr/>
          <a:lstStyle/>
          <a:p>
            <a:r>
              <a:rPr lang="en-US" altLang="zh-CN" dirty="0" smtClean="0"/>
              <a:t>1954</a:t>
            </a:r>
            <a:r>
              <a:rPr lang="zh-CN" altLang="zh-CN" dirty="0" smtClean="0"/>
              <a:t>年，</a:t>
            </a:r>
            <a:r>
              <a:rPr lang="en-US" altLang="zh-CN" dirty="0" err="1" smtClean="0"/>
              <a:t>Yehoshua</a:t>
            </a:r>
            <a:r>
              <a:rPr lang="en-US" altLang="zh-CN" dirty="0" smtClean="0"/>
              <a:t> Bar Hillel</a:t>
            </a:r>
            <a:r>
              <a:rPr lang="zh-CN" altLang="zh-CN" dirty="0" smtClean="0"/>
              <a:t>在</a:t>
            </a:r>
            <a:r>
              <a:rPr lang="en-US" altLang="zh-CN" dirty="0" smtClean="0"/>
              <a:t>Language</a:t>
            </a:r>
            <a:r>
              <a:rPr lang="zh-CN" altLang="zh-CN" dirty="0" smtClean="0"/>
              <a:t>上写了篇文章邀请语言学家和逻辑学家共同合作，研究语法和语义问题。</a:t>
            </a:r>
            <a:endParaRPr lang="en-US" altLang="zh-CN" dirty="0" smtClean="0"/>
          </a:p>
          <a:p>
            <a:r>
              <a:rPr lang="zh-CN" altLang="zh-CN" dirty="0" smtClean="0"/>
              <a:t>乔姆斯基紧接着在</a:t>
            </a:r>
            <a:r>
              <a:rPr lang="en-US" altLang="zh-CN" dirty="0" smtClean="0"/>
              <a:t>Language</a:t>
            </a:r>
            <a:r>
              <a:rPr lang="zh-CN" altLang="zh-CN" dirty="0" smtClean="0"/>
              <a:t>上写了一篇文章回应希勒尔说逻辑学家所创造的人工语言和自然语言有着巨大的差距，因此逻辑学家至今所研究出的任何办法都无助于语言学理论的发展。</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乔姆斯基对语义的态度</a:t>
            </a:r>
            <a:endParaRPr lang="zh-CN" altLang="en-US" dirty="0"/>
          </a:p>
        </p:txBody>
      </p:sp>
      <p:sp>
        <p:nvSpPr>
          <p:cNvPr id="3" name="内容占位符 2"/>
          <p:cNvSpPr>
            <a:spLocks noGrp="1"/>
          </p:cNvSpPr>
          <p:nvPr>
            <p:ph idx="1"/>
          </p:nvPr>
        </p:nvSpPr>
        <p:spPr/>
        <p:txBody>
          <a:bodyPr>
            <a:normAutofit/>
          </a:bodyPr>
          <a:lstStyle/>
          <a:p>
            <a:r>
              <a:rPr lang="zh-CN" altLang="en-US" dirty="0" smtClean="0"/>
              <a:t>矛盾</a:t>
            </a:r>
            <a:endParaRPr lang="en-US" altLang="zh-CN" dirty="0" smtClean="0"/>
          </a:p>
          <a:p>
            <a:r>
              <a:rPr lang="en-US" altLang="zh-CN" dirty="0" smtClean="0"/>
              <a:t>1</a:t>
            </a:r>
            <a:r>
              <a:rPr lang="zh-CN" altLang="en-US" dirty="0" smtClean="0"/>
              <a:t>、</a:t>
            </a:r>
            <a:r>
              <a:rPr lang="zh-CN" altLang="zh-CN" dirty="0" smtClean="0"/>
              <a:t>他花了大量的篇幅来讨论语义概念对语法</a:t>
            </a:r>
            <a:r>
              <a:rPr lang="en-US" altLang="zh-CN" dirty="0" smtClean="0"/>
              <a:t>grammar</a:t>
            </a:r>
            <a:r>
              <a:rPr lang="zh-CN" altLang="zh-CN" dirty="0" smtClean="0"/>
              <a:t>构建毫无用处，并且认为语法合法性的直觉和有意义的直觉完全不同。</a:t>
            </a:r>
            <a:endParaRPr lang="en-US" altLang="zh-CN" dirty="0" smtClean="0"/>
          </a:p>
          <a:p>
            <a:r>
              <a:rPr lang="en-US" altLang="zh-CN" dirty="0" smtClean="0"/>
              <a:t>2</a:t>
            </a:r>
            <a:r>
              <a:rPr lang="zh-CN" altLang="en-US" dirty="0" smtClean="0"/>
              <a:t>、</a:t>
            </a:r>
            <a:r>
              <a:rPr lang="zh-CN" altLang="zh-CN" dirty="0" smtClean="0"/>
              <a:t>但他同时认为鉴定好语法的一个办法就是能够为一个好的语义提供好基础。而且事实上他的转换生成语法的基石正是建立在了包含大量语义信息的词库之上。</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其他生成语法学家对语义的态度</a:t>
            </a:r>
            <a:endParaRPr lang="zh-CN" altLang="en-US" dirty="0"/>
          </a:p>
        </p:txBody>
      </p:sp>
      <p:sp>
        <p:nvSpPr>
          <p:cNvPr id="3" name="内容占位符 2"/>
          <p:cNvSpPr>
            <a:spLocks noGrp="1"/>
          </p:cNvSpPr>
          <p:nvPr>
            <p:ph idx="1"/>
          </p:nvPr>
        </p:nvSpPr>
        <p:spPr/>
        <p:txBody>
          <a:bodyPr/>
          <a:lstStyle/>
          <a:p>
            <a:r>
              <a:rPr lang="zh-CN" altLang="zh-CN" dirty="0" smtClean="0"/>
              <a:t>卡茨和福德的语义组件</a:t>
            </a:r>
            <a:endParaRPr lang="en-US" altLang="zh-CN" dirty="0" smtClean="0"/>
          </a:p>
          <a:p>
            <a:r>
              <a:rPr lang="zh-CN" altLang="zh-CN" dirty="0" smtClean="0"/>
              <a:t>组合性：从一个句子的各个成分中得到整个句子的意义。</a:t>
            </a:r>
            <a:endParaRPr lang="en-US" altLang="zh-CN" dirty="0" smtClean="0"/>
          </a:p>
          <a:p>
            <a:r>
              <a:rPr lang="zh-CN" altLang="zh-CN" dirty="0" smtClean="0"/>
              <a:t>分析语义的工具非常原始</a:t>
            </a:r>
            <a:r>
              <a:rPr lang="zh-CN" altLang="en-US" dirty="0" smtClean="0"/>
              <a:t>：</a:t>
            </a:r>
            <a:r>
              <a:rPr lang="zh-CN" altLang="zh-CN" dirty="0" smtClean="0"/>
              <a:t>从“语义特征”做起，他们的语义表达式就是“一束特征”。</a:t>
            </a:r>
            <a:endParaRPr lang="en-US" altLang="zh-CN" dirty="0" smtClean="0"/>
          </a:p>
          <a:p>
            <a:r>
              <a:rPr lang="zh-CN" altLang="en-US" dirty="0" smtClean="0"/>
              <a:t>成果不令人满意。</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举例</a:t>
            </a:r>
            <a:endParaRPr lang="zh-CN" altLang="en-US" dirty="0"/>
          </a:p>
        </p:txBody>
      </p:sp>
      <p:sp>
        <p:nvSpPr>
          <p:cNvPr id="3" name="内容占位符 2"/>
          <p:cNvSpPr>
            <a:spLocks noGrp="1"/>
          </p:cNvSpPr>
          <p:nvPr>
            <p:ph idx="1"/>
          </p:nvPr>
        </p:nvSpPr>
        <p:spPr/>
        <p:txBody>
          <a:bodyPr/>
          <a:lstStyle/>
          <a:p>
            <a:r>
              <a:rPr lang="zh-CN" altLang="zh-CN" dirty="0" smtClean="0"/>
              <a:t>把否定和疑问作为词素</a:t>
            </a:r>
            <a:r>
              <a:rPr lang="en-US" altLang="zh-CN" dirty="0" smtClean="0"/>
              <a:t>/</a:t>
            </a:r>
            <a:r>
              <a:rPr lang="zh-CN" altLang="zh-CN" dirty="0" smtClean="0"/>
              <a:t>义素加入到深层结构中，</a:t>
            </a:r>
            <a:endParaRPr lang="en-US" altLang="zh-CN" dirty="0" smtClean="0"/>
          </a:p>
          <a:p>
            <a:r>
              <a:rPr lang="en-US" altLang="zh-CN" dirty="0" smtClean="0"/>
              <a:t>A</a:t>
            </a:r>
            <a:r>
              <a:rPr lang="zh-CN" altLang="zh-CN" dirty="0" smtClean="0"/>
              <a:t>．</a:t>
            </a:r>
            <a:r>
              <a:rPr lang="en-US" altLang="zh-CN" dirty="0" smtClean="0"/>
              <a:t> [</a:t>
            </a:r>
            <a:r>
              <a:rPr lang="en-US" altLang="zh-CN" dirty="0" err="1" smtClean="0"/>
              <a:t>Neg</a:t>
            </a:r>
            <a:r>
              <a:rPr lang="en-US" altLang="zh-CN" dirty="0" smtClean="0"/>
              <a:t>[Mary [has[visited Moscow]]]]</a:t>
            </a:r>
            <a:r>
              <a:rPr lang="zh-CN" altLang="en-US" dirty="0" smtClean="0"/>
              <a:t> </a:t>
            </a:r>
            <a:endParaRPr lang="en-US" altLang="zh-CN" dirty="0" smtClean="0"/>
          </a:p>
          <a:p>
            <a:r>
              <a:rPr lang="en-US" altLang="zh-CN" dirty="0" smtClean="0">
                <a:sym typeface="LogicA"/>
              </a:rPr>
              <a:t></a:t>
            </a:r>
            <a:r>
              <a:rPr lang="en-US" altLang="zh-CN" baseline="-25000" dirty="0" smtClean="0"/>
              <a:t>T-NEG</a:t>
            </a:r>
            <a:r>
              <a:rPr lang="en-US" altLang="zh-CN" dirty="0" smtClean="0"/>
              <a:t>[Mary[has not[visited Moscow]]]</a:t>
            </a:r>
            <a:endParaRPr lang="zh-CN" altLang="zh-CN" dirty="0" smtClean="0"/>
          </a:p>
          <a:p>
            <a:r>
              <a:rPr lang="en-US" altLang="zh-CN" dirty="0" smtClean="0"/>
              <a:t> B.</a:t>
            </a:r>
            <a:r>
              <a:rPr lang="zh-CN" altLang="en-US" dirty="0" smtClean="0"/>
              <a:t>  </a:t>
            </a:r>
            <a:r>
              <a:rPr lang="en-US" altLang="zh-CN" dirty="0" smtClean="0"/>
              <a:t> [Q[Mary[has [visited Moscow]]]]</a:t>
            </a:r>
          </a:p>
          <a:p>
            <a:r>
              <a:rPr lang="en-US" altLang="zh-CN" dirty="0" smtClean="0">
                <a:sym typeface="LogicA"/>
              </a:rPr>
              <a:t></a:t>
            </a:r>
            <a:r>
              <a:rPr lang="en-US" altLang="zh-CN" baseline="-25000" dirty="0" smtClean="0"/>
              <a:t>T-Q</a:t>
            </a:r>
            <a:r>
              <a:rPr lang="en-US" altLang="zh-CN" dirty="0" smtClean="0"/>
              <a:t>[Has[Mary[visited Moscow]]]</a:t>
            </a:r>
            <a:endParaRPr lang="zh-CN" altLang="zh-CN" dirty="0" smtClean="0"/>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一、转换生成语法</a:t>
            </a:r>
            <a:endParaRPr lang="zh-CN" altLang="en-US" dirty="0"/>
          </a:p>
        </p:txBody>
      </p:sp>
      <p:sp>
        <p:nvSpPr>
          <p:cNvPr id="3" name="副标题 2"/>
          <p:cNvSpPr>
            <a:spLocks noGrp="1"/>
          </p:cNvSpPr>
          <p:nvPr>
            <p:ph type="subTitle" idx="1"/>
          </p:nvPr>
        </p:nvSpPr>
        <p:spPr/>
        <p:txBody>
          <a:bodyPr/>
          <a:lstStyle/>
          <a:p>
            <a:r>
              <a:rPr lang="zh-CN" altLang="en-US" dirty="0" smtClean="0"/>
              <a:t> </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评价</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漂亮的体系：</a:t>
            </a:r>
            <a:endParaRPr lang="en-US" altLang="zh-CN" dirty="0" smtClean="0"/>
          </a:p>
          <a:p>
            <a:r>
              <a:rPr lang="zh-CN" altLang="en-US" dirty="0" smtClean="0"/>
              <a:t>输入</a:t>
            </a:r>
            <a:r>
              <a:rPr lang="zh-CN" altLang="zh-CN" dirty="0" smtClean="0">
                <a:solidFill>
                  <a:srgbClr val="FF0000"/>
                </a:solidFill>
              </a:rPr>
              <a:t>深层结构</a:t>
            </a:r>
            <a:r>
              <a:rPr lang="zh-CN" altLang="en-US" dirty="0" smtClean="0"/>
              <a:t>得到</a:t>
            </a:r>
            <a:r>
              <a:rPr lang="zh-CN" altLang="zh-CN" dirty="0" smtClean="0"/>
              <a:t>语义。</a:t>
            </a:r>
            <a:endParaRPr lang="en-US" altLang="zh-CN" dirty="0" smtClean="0"/>
          </a:p>
          <a:p>
            <a:r>
              <a:rPr lang="zh-CN" altLang="en-US" dirty="0" smtClean="0"/>
              <a:t>              ↓</a:t>
            </a:r>
            <a:r>
              <a:rPr lang="zh-CN" altLang="zh-CN" sz="2400" dirty="0" smtClean="0"/>
              <a:t>转换规则</a:t>
            </a:r>
            <a:endParaRPr lang="en-US" altLang="zh-CN" sz="2400" dirty="0" smtClean="0"/>
          </a:p>
          <a:p>
            <a:r>
              <a:rPr lang="zh-CN" altLang="en-US" dirty="0" smtClean="0"/>
              <a:t>输入</a:t>
            </a:r>
            <a:r>
              <a:rPr lang="zh-CN" altLang="zh-CN" dirty="0" smtClean="0">
                <a:solidFill>
                  <a:srgbClr val="FF0000"/>
                </a:solidFill>
              </a:rPr>
              <a:t>表层结构</a:t>
            </a:r>
            <a:r>
              <a:rPr lang="zh-CN" altLang="en-US" dirty="0" smtClean="0"/>
              <a:t>得到</a:t>
            </a:r>
            <a:r>
              <a:rPr lang="zh-CN" altLang="zh-CN" dirty="0" smtClean="0"/>
              <a:t>语音</a:t>
            </a:r>
            <a:r>
              <a:rPr lang="zh-CN" altLang="en-US" dirty="0" smtClean="0"/>
              <a:t>。</a:t>
            </a:r>
            <a:endParaRPr lang="en-US" altLang="zh-CN" dirty="0" smtClean="0"/>
          </a:p>
          <a:p>
            <a:endParaRPr lang="en-US" altLang="zh-CN" dirty="0" smtClean="0"/>
          </a:p>
          <a:p>
            <a:r>
              <a:rPr lang="zh-CN" altLang="en-US" dirty="0" smtClean="0"/>
              <a:t>隐藏的预设：</a:t>
            </a:r>
            <a:endParaRPr lang="en-US" altLang="zh-CN" dirty="0" smtClean="0"/>
          </a:p>
          <a:p>
            <a:r>
              <a:rPr lang="zh-CN" altLang="zh-CN" dirty="0" smtClean="0"/>
              <a:t>转换过程中必须保持意义不变</a:t>
            </a:r>
            <a:r>
              <a:rPr lang="zh-CN" altLang="en-US" dirty="0" smtClean="0"/>
              <a:t>。</a:t>
            </a:r>
            <a:endParaRPr lang="en-US" altLang="zh-CN" dirty="0" smtClean="0"/>
          </a:p>
          <a:p>
            <a:r>
              <a:rPr lang="zh-CN" altLang="en-US" dirty="0" smtClean="0"/>
              <a:t>得到大多数语言学家认同，持乐观态度。</a:t>
            </a: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反例</a:t>
            </a:r>
            <a:endParaRPr lang="zh-CN" altLang="en-US" dirty="0"/>
          </a:p>
        </p:txBody>
      </p:sp>
      <p:sp>
        <p:nvSpPr>
          <p:cNvPr id="3" name="内容占位符 2"/>
          <p:cNvSpPr>
            <a:spLocks noGrp="1"/>
          </p:cNvSpPr>
          <p:nvPr>
            <p:ph idx="1"/>
          </p:nvPr>
        </p:nvSpPr>
        <p:spPr/>
        <p:txBody>
          <a:bodyPr/>
          <a:lstStyle/>
          <a:p>
            <a:r>
              <a:rPr lang="zh-CN" altLang="en-US" dirty="0" smtClean="0"/>
              <a:t>主动句变被动句：</a:t>
            </a:r>
            <a:endParaRPr lang="en-US" altLang="zh-CN" dirty="0" smtClean="0"/>
          </a:p>
          <a:p>
            <a:r>
              <a:rPr lang="en-US" altLang="zh-CN" dirty="0" smtClean="0"/>
              <a:t>A. Everyone in this room knows at least two languages.</a:t>
            </a:r>
            <a:endParaRPr lang="zh-CN" altLang="zh-CN" dirty="0" smtClean="0"/>
          </a:p>
          <a:p>
            <a:r>
              <a:rPr lang="en-US" altLang="zh-CN" dirty="0" smtClean="0"/>
              <a:t>B. At least two languages are known by everyone in this room. </a:t>
            </a:r>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哲学家的态度</a:t>
            </a:r>
            <a:endParaRPr lang="zh-CN" altLang="en-US" dirty="0"/>
          </a:p>
        </p:txBody>
      </p:sp>
      <p:sp>
        <p:nvSpPr>
          <p:cNvPr id="3" name="内容占位符 2"/>
          <p:cNvSpPr>
            <a:spLocks noGrp="1"/>
          </p:cNvSpPr>
          <p:nvPr>
            <p:ph idx="1"/>
          </p:nvPr>
        </p:nvSpPr>
        <p:spPr/>
        <p:txBody>
          <a:bodyPr/>
          <a:lstStyle/>
          <a:p>
            <a:r>
              <a:rPr lang="zh-CN" altLang="en-US" dirty="0" smtClean="0"/>
              <a:t>批评卡茨和福德：</a:t>
            </a:r>
            <a:r>
              <a:rPr lang="zh-CN" altLang="zh-CN" dirty="0" smtClean="0"/>
              <a:t>大卫</a:t>
            </a:r>
            <a:r>
              <a:rPr lang="en-US" altLang="zh-CN" dirty="0" smtClean="0"/>
              <a:t>.</a:t>
            </a:r>
            <a:r>
              <a:rPr lang="zh-CN" altLang="zh-CN" dirty="0" smtClean="0"/>
              <a:t>刘易斯</a:t>
            </a:r>
            <a:endParaRPr lang="en-US" altLang="zh-CN" dirty="0" smtClean="0"/>
          </a:p>
          <a:p>
            <a:r>
              <a:rPr lang="zh-CN" altLang="zh-CN" dirty="0" smtClean="0"/>
              <a:t>“在不明白句子意义的情况下，我们依然能知道英语句子带标记的转换：也就是说，我们知道这句话在某种情况下为真</a:t>
            </a:r>
            <a:r>
              <a:rPr lang="en-US" altLang="zh-CN" dirty="0" smtClean="0"/>
              <a:t>.</a:t>
            </a:r>
            <a:r>
              <a:rPr lang="zh-CN" altLang="zh-CN" dirty="0" smtClean="0"/>
              <a:t>没有处理真值的语义不是真正的语义</a:t>
            </a:r>
            <a:r>
              <a:rPr lang="en-US" altLang="zh-CN" dirty="0" smtClean="0"/>
              <a:t>.</a:t>
            </a:r>
            <a:r>
              <a:rPr lang="zh-CN" altLang="zh-CN" dirty="0" smtClean="0"/>
              <a:t>”</a:t>
            </a:r>
            <a:endParaRPr lang="en-US" altLang="zh-CN" dirty="0" smtClean="0"/>
          </a:p>
          <a:p>
            <a:r>
              <a:rPr lang="zh-CN" altLang="en-US" dirty="0" smtClean="0"/>
              <a:t>语言学家对此很迷惑。</a:t>
            </a:r>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逐出伊甸园</a:t>
            </a:r>
            <a:endParaRPr lang="zh-CN" altLang="en-US" dirty="0"/>
          </a:p>
        </p:txBody>
      </p:sp>
      <p:sp>
        <p:nvSpPr>
          <p:cNvPr id="3" name="内容占位符 2"/>
          <p:cNvSpPr>
            <a:spLocks noGrp="1"/>
          </p:cNvSpPr>
          <p:nvPr>
            <p:ph idx="1"/>
          </p:nvPr>
        </p:nvSpPr>
        <p:spPr/>
        <p:txBody>
          <a:bodyPr/>
          <a:lstStyle/>
          <a:p>
            <a:r>
              <a:rPr lang="zh-CN" altLang="en-US" dirty="0" smtClean="0"/>
              <a:t>         正如上述反例所示</a:t>
            </a:r>
            <a:r>
              <a:rPr lang="en-US" altLang="zh-CN" dirty="0" smtClean="0"/>
              <a:t>,</a:t>
            </a:r>
            <a:r>
              <a:rPr lang="zh-CN" altLang="en-US" dirty="0" smtClean="0"/>
              <a:t> 量词的发现使语言学家们遇到了难题</a:t>
            </a:r>
            <a:r>
              <a:rPr lang="en-US" altLang="zh-CN" dirty="0" smtClean="0"/>
              <a:t>.</a:t>
            </a:r>
          </a:p>
          <a:p>
            <a:r>
              <a:rPr lang="zh-CN" altLang="en-US" dirty="0" smtClean="0"/>
              <a:t> 解决方案</a:t>
            </a:r>
            <a:r>
              <a:rPr lang="en-US" altLang="zh-CN" dirty="0" smtClean="0"/>
              <a:t>:</a:t>
            </a:r>
          </a:p>
          <a:p>
            <a:r>
              <a:rPr lang="zh-CN" altLang="en-US" dirty="0" smtClean="0"/>
              <a:t>          生成语义学</a:t>
            </a:r>
            <a:endParaRPr lang="en-US" altLang="zh-CN" dirty="0" smtClean="0"/>
          </a:p>
          <a:p>
            <a:r>
              <a:rPr lang="zh-CN" altLang="en-US" dirty="0" smtClean="0"/>
              <a:t>          解释语义学</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语言哲学家的战争</a:t>
            </a:r>
            <a:endParaRPr lang="zh-CN" altLang="en-US" dirty="0"/>
          </a:p>
        </p:txBody>
      </p:sp>
      <p:sp>
        <p:nvSpPr>
          <p:cNvPr id="3" name="内容占位符 2"/>
          <p:cNvSpPr>
            <a:spLocks noGrp="1"/>
          </p:cNvSpPr>
          <p:nvPr>
            <p:ph idx="1"/>
          </p:nvPr>
        </p:nvSpPr>
        <p:spPr/>
        <p:txBody>
          <a:bodyPr/>
          <a:lstStyle/>
          <a:p>
            <a:r>
              <a:rPr lang="zh-CN" altLang="zh-CN" dirty="0" smtClean="0"/>
              <a:t>日常语言学派</a:t>
            </a:r>
            <a:r>
              <a:rPr lang="en-US" altLang="zh-CN" dirty="0" smtClean="0"/>
              <a:t> vs.</a:t>
            </a:r>
            <a:r>
              <a:rPr lang="zh-CN" altLang="zh-CN" dirty="0" smtClean="0"/>
              <a:t>形式语言学派</a:t>
            </a:r>
            <a:endParaRPr lang="en-US" altLang="zh-CN" dirty="0" smtClean="0"/>
          </a:p>
          <a:p>
            <a:r>
              <a:rPr lang="zh-CN" altLang="zh-CN" dirty="0" smtClean="0"/>
              <a:t>日常语言哲学家是反对形式化方法的新一代，他们认为应该关注日常语言的功能及其使用。</a:t>
            </a:r>
            <a:endParaRPr lang="en-US" altLang="zh-CN" dirty="0" smtClean="0"/>
          </a:p>
          <a:p>
            <a:r>
              <a:rPr lang="zh-CN" altLang="zh-CN" dirty="0" smtClean="0"/>
              <a:t>以形式为导向的哲学家认为形式化方法能更好地分析日常语言</a:t>
            </a:r>
            <a:r>
              <a:rPr lang="en-US" altLang="zh-CN" dirty="0" smtClean="0"/>
              <a:t>.</a:t>
            </a: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蒙塔古</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颠峰时刻</a:t>
            </a:r>
            <a:r>
              <a:rPr lang="en-US" altLang="zh-CN" dirty="0" smtClean="0"/>
              <a:t>,</a:t>
            </a:r>
            <a:r>
              <a:rPr lang="zh-CN" altLang="en-US" dirty="0" smtClean="0"/>
              <a:t> 诞生了蒙塔古语义学</a:t>
            </a:r>
            <a:r>
              <a:rPr lang="en-US" altLang="zh-CN" dirty="0" smtClean="0"/>
              <a:t>.</a:t>
            </a:r>
          </a:p>
          <a:p>
            <a:r>
              <a:rPr lang="zh-CN" altLang="en-US" dirty="0" smtClean="0"/>
              <a:t>主要内容</a:t>
            </a:r>
            <a:r>
              <a:rPr lang="en-US" altLang="zh-CN" dirty="0" smtClean="0"/>
              <a:t>:</a:t>
            </a:r>
          </a:p>
          <a:p>
            <a:r>
              <a:rPr lang="en-US" altLang="zh-CN" dirty="0" smtClean="0"/>
              <a:t>PTQ(The Proper Treatment of Quantification in Ordinary English)</a:t>
            </a:r>
          </a:p>
          <a:p>
            <a:r>
              <a:rPr lang="zh-CN" altLang="zh-CN" dirty="0" smtClean="0"/>
              <a:t>自然语言形式化的处理</a:t>
            </a:r>
            <a:r>
              <a:rPr lang="en-US" altLang="zh-CN" dirty="0" smtClean="0"/>
              <a:t>:</a:t>
            </a:r>
          </a:p>
          <a:p>
            <a:r>
              <a:rPr lang="zh-CN" altLang="en-US" dirty="0" smtClean="0"/>
              <a:t>    </a:t>
            </a:r>
            <a:r>
              <a:rPr lang="zh-CN" altLang="zh-CN" dirty="0" smtClean="0"/>
              <a:t>建构一个部分英语语句系统的语形</a:t>
            </a:r>
            <a:r>
              <a:rPr lang="en-US" altLang="zh-CN" dirty="0" smtClean="0"/>
              <a:t>;</a:t>
            </a:r>
          </a:p>
          <a:p>
            <a:r>
              <a:rPr lang="zh-CN" altLang="en-US" dirty="0" smtClean="0"/>
              <a:t>    </a:t>
            </a:r>
            <a:r>
              <a:rPr lang="zh-CN" altLang="zh-CN" dirty="0" smtClean="0"/>
              <a:t>给出内涵逻辑的语形和语义</a:t>
            </a:r>
            <a:r>
              <a:rPr lang="en-US" altLang="zh-CN" dirty="0" smtClean="0"/>
              <a:t>;</a:t>
            </a:r>
          </a:p>
          <a:p>
            <a:r>
              <a:rPr lang="zh-CN" altLang="en-US" dirty="0" smtClean="0"/>
              <a:t>    </a:t>
            </a:r>
            <a:r>
              <a:rPr lang="zh-CN" altLang="zh-CN" dirty="0" smtClean="0"/>
              <a:t>通过翻译规则</a:t>
            </a:r>
            <a:r>
              <a:rPr lang="en-US" altLang="zh-CN" dirty="0" smtClean="0"/>
              <a:t>,</a:t>
            </a:r>
            <a:r>
              <a:rPr lang="zh-CN" altLang="zh-CN" dirty="0" smtClean="0"/>
              <a:t>给出部分英语语句的语义</a:t>
            </a:r>
            <a:r>
              <a:rPr lang="en-US" altLang="zh-CN" dirty="0" smtClean="0"/>
              <a:t>.</a:t>
            </a: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把蒙塔古介绍给语言学家</a:t>
            </a:r>
            <a:endParaRPr lang="zh-CN" altLang="en-US" dirty="0"/>
          </a:p>
        </p:txBody>
      </p:sp>
      <p:sp>
        <p:nvSpPr>
          <p:cNvPr id="3" name="内容占位符 2"/>
          <p:cNvSpPr>
            <a:spLocks noGrp="1"/>
          </p:cNvSpPr>
          <p:nvPr>
            <p:ph idx="1"/>
          </p:nvPr>
        </p:nvSpPr>
        <p:spPr/>
        <p:txBody>
          <a:bodyPr/>
          <a:lstStyle/>
          <a:p>
            <a:r>
              <a:rPr lang="en-US" altLang="zh-CN" dirty="0" smtClean="0"/>
              <a:t>Barbara</a:t>
            </a:r>
            <a:r>
              <a:rPr lang="zh-CN" altLang="en-US" dirty="0" smtClean="0"/>
              <a:t> </a:t>
            </a:r>
            <a:r>
              <a:rPr lang="en-US" altLang="zh-CN" dirty="0" err="1" smtClean="0"/>
              <a:t>Partee</a:t>
            </a:r>
            <a:endParaRPr lang="en-US" altLang="zh-CN" dirty="0" smtClean="0"/>
          </a:p>
          <a:p>
            <a:r>
              <a:rPr lang="en-US" altLang="zh-CN" dirty="0" smtClean="0"/>
              <a:t>1967-1969,</a:t>
            </a:r>
            <a:r>
              <a:rPr lang="zh-CN" altLang="en-US" dirty="0" smtClean="0"/>
              <a:t> </a:t>
            </a:r>
            <a:r>
              <a:rPr lang="zh-CN" altLang="zh-CN" dirty="0" smtClean="0"/>
              <a:t>刘易思和蒙塔古都在</a:t>
            </a:r>
            <a:r>
              <a:rPr lang="zh-CN" altLang="en-US" dirty="0" smtClean="0"/>
              <a:t> </a:t>
            </a:r>
            <a:r>
              <a:rPr lang="en-US" altLang="zh-CN" dirty="0" smtClean="0"/>
              <a:t>UCLA,</a:t>
            </a:r>
          </a:p>
          <a:p>
            <a:r>
              <a:rPr lang="en-US" altLang="zh-CN" dirty="0" smtClean="0"/>
              <a:t>1968</a:t>
            </a:r>
            <a:r>
              <a:rPr lang="zh-CN" altLang="zh-CN" dirty="0" smtClean="0"/>
              <a:t>年秋</a:t>
            </a:r>
            <a:r>
              <a:rPr lang="en-US" altLang="zh-CN" dirty="0" smtClean="0"/>
              <a:t>,</a:t>
            </a:r>
            <a:r>
              <a:rPr lang="zh-CN" altLang="en-US" dirty="0" smtClean="0"/>
              <a:t> 帕蒂</a:t>
            </a:r>
            <a:r>
              <a:rPr lang="zh-CN" altLang="zh-CN" dirty="0" smtClean="0"/>
              <a:t>第一次坐在了蒙塔古的讨论班里。</a:t>
            </a:r>
            <a:endParaRPr lang="en-US" altLang="zh-CN" dirty="0" smtClean="0"/>
          </a:p>
          <a:p>
            <a:r>
              <a:rPr lang="zh-CN" altLang="en-US" dirty="0" smtClean="0"/>
              <a:t>帕蒂发现</a:t>
            </a:r>
            <a:r>
              <a:rPr lang="zh-CN" altLang="zh-CN" dirty="0" smtClean="0"/>
              <a:t>蒙塔古的理论和表层结构的直接生成差距</a:t>
            </a:r>
            <a:r>
              <a:rPr lang="zh-CN" altLang="en-US" dirty="0" smtClean="0"/>
              <a:t>很</a:t>
            </a:r>
            <a:r>
              <a:rPr lang="zh-CN" altLang="zh-CN" dirty="0" smtClean="0"/>
              <a:t>小</a:t>
            </a:r>
            <a:r>
              <a:rPr lang="zh-CN" altLang="en-US" dirty="0" smtClean="0"/>
              <a:t>，萌生了将二者结合到一起的想法。</a:t>
            </a:r>
            <a:r>
              <a:rPr lang="zh-CN" altLang="zh-CN" dirty="0" smtClean="0"/>
              <a:t>乔姆斯基非常怀疑。</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结合过程</a:t>
            </a:r>
            <a:endParaRPr lang="zh-CN" altLang="en-US" dirty="0"/>
          </a:p>
        </p:txBody>
      </p:sp>
      <p:sp>
        <p:nvSpPr>
          <p:cNvPr id="3" name="内容占位符 2"/>
          <p:cNvSpPr>
            <a:spLocks noGrp="1"/>
          </p:cNvSpPr>
          <p:nvPr>
            <p:ph idx="1"/>
          </p:nvPr>
        </p:nvSpPr>
        <p:spPr/>
        <p:txBody>
          <a:bodyPr/>
          <a:lstStyle/>
          <a:p>
            <a:r>
              <a:rPr lang="zh-CN" altLang="en-US" dirty="0" smtClean="0"/>
              <a:t>         </a:t>
            </a:r>
            <a:r>
              <a:rPr lang="zh-CN" altLang="zh-CN" dirty="0" smtClean="0"/>
              <a:t>结合转换语法和蒙塔古语法的过程中有很多的障碍，基本上是一条一条比照，再结合</a:t>
            </a:r>
            <a:r>
              <a:rPr lang="zh-CN" altLang="en-US" dirty="0" smtClean="0"/>
              <a:t>。</a:t>
            </a:r>
            <a:r>
              <a:rPr lang="zh-CN" altLang="zh-CN" dirty="0" smtClean="0"/>
              <a:t>大体上都是一方的解决方案要求双方重新思考自己的理论构建细节。</a:t>
            </a:r>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举例</a:t>
            </a:r>
            <a:endParaRPr lang="zh-CN" altLang="en-US" dirty="0"/>
          </a:p>
        </p:txBody>
      </p:sp>
      <p:sp>
        <p:nvSpPr>
          <p:cNvPr id="3" name="内容占位符 2"/>
          <p:cNvSpPr>
            <a:spLocks noGrp="1"/>
          </p:cNvSpPr>
          <p:nvPr>
            <p:ph idx="1"/>
          </p:nvPr>
        </p:nvSpPr>
        <p:spPr/>
        <p:txBody>
          <a:bodyPr/>
          <a:lstStyle/>
          <a:p>
            <a:r>
              <a:rPr lang="zh-CN" altLang="zh-CN" dirty="0" smtClean="0"/>
              <a:t>删除规则该怎么处理？</a:t>
            </a:r>
            <a:endParaRPr lang="en-US" altLang="zh-CN" dirty="0" smtClean="0"/>
          </a:p>
          <a:p>
            <a:r>
              <a:rPr lang="en-US" altLang="zh-CN" dirty="0" smtClean="0"/>
              <a:t>(11) a. Mary was eager to win.</a:t>
            </a:r>
            <a:endParaRPr lang="zh-CN" altLang="zh-CN" dirty="0" smtClean="0"/>
          </a:p>
          <a:p>
            <a:r>
              <a:rPr lang="en-US" altLang="zh-CN" dirty="0" smtClean="0"/>
              <a:t> </a:t>
            </a:r>
            <a:r>
              <a:rPr lang="zh-CN" altLang="en-US" dirty="0" smtClean="0"/>
              <a:t>    </a:t>
            </a:r>
            <a:r>
              <a:rPr lang="en-US" altLang="zh-CN" dirty="0" smtClean="0"/>
              <a:t>   b. [</a:t>
            </a:r>
            <a:r>
              <a:rPr lang="en-US" altLang="zh-CN" i="1" baseline="-25000" dirty="0" smtClean="0"/>
              <a:t>S</a:t>
            </a:r>
            <a:r>
              <a:rPr lang="en-US" altLang="zh-CN" i="1" dirty="0" smtClean="0"/>
              <a:t> </a:t>
            </a:r>
            <a:r>
              <a:rPr lang="en-US" altLang="zh-CN" dirty="0" smtClean="0"/>
              <a:t>Mary was eager for [</a:t>
            </a:r>
            <a:r>
              <a:rPr lang="en-US" altLang="zh-CN" i="1" baseline="-25000" dirty="0" smtClean="0"/>
              <a:t>S</a:t>
            </a:r>
            <a:r>
              <a:rPr lang="en-US" altLang="zh-CN" i="1" dirty="0" smtClean="0"/>
              <a:t> </a:t>
            </a:r>
            <a:r>
              <a:rPr lang="en-US" altLang="zh-CN" dirty="0" smtClean="0"/>
              <a:t>Mary to win]]</a:t>
            </a:r>
          </a:p>
          <a:p>
            <a:r>
              <a:rPr lang="en-US" altLang="zh-CN" dirty="0" smtClean="0"/>
              <a:t>(12) a. Everyone was eager to win.</a:t>
            </a:r>
            <a:endParaRPr lang="zh-CN" altLang="zh-CN" dirty="0" smtClean="0"/>
          </a:p>
          <a:p>
            <a:r>
              <a:rPr lang="en-US" altLang="zh-CN" dirty="0" smtClean="0"/>
              <a:t>   </a:t>
            </a:r>
            <a:r>
              <a:rPr lang="zh-CN" altLang="en-US" dirty="0" smtClean="0"/>
              <a:t>    </a:t>
            </a:r>
            <a:r>
              <a:rPr lang="en-US" altLang="zh-CN" dirty="0" smtClean="0"/>
              <a:t> b. [</a:t>
            </a:r>
            <a:r>
              <a:rPr lang="en-US" altLang="zh-CN" i="1" baseline="-25000" dirty="0" err="1" smtClean="0"/>
              <a:t>S</a:t>
            </a:r>
            <a:r>
              <a:rPr lang="en-US" altLang="zh-CN" dirty="0" err="1" smtClean="0"/>
              <a:t>everyone</a:t>
            </a:r>
            <a:r>
              <a:rPr lang="en-US" altLang="zh-CN" dirty="0" smtClean="0"/>
              <a:t> was eager for [</a:t>
            </a:r>
            <a:r>
              <a:rPr lang="en-US" altLang="zh-CN" i="1" baseline="-25000" dirty="0" smtClean="0"/>
              <a:t>S</a:t>
            </a:r>
            <a:r>
              <a:rPr lang="en-US" altLang="zh-CN" i="1" dirty="0" smtClean="0"/>
              <a:t> </a:t>
            </a:r>
            <a:r>
              <a:rPr lang="en-US" altLang="zh-CN" dirty="0" smtClean="0"/>
              <a:t>everyone to win]]</a:t>
            </a: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b="1" dirty="0" smtClean="0"/>
              <a:t>蒙塔古语法的解决方案：</a:t>
            </a:r>
            <a:endParaRPr lang="zh-CN" altLang="en-US" dirty="0"/>
          </a:p>
        </p:txBody>
      </p:sp>
      <p:sp>
        <p:nvSpPr>
          <p:cNvPr id="3" name="内容占位符 2"/>
          <p:cNvSpPr>
            <a:spLocks noGrp="1"/>
          </p:cNvSpPr>
          <p:nvPr>
            <p:ph idx="1"/>
          </p:nvPr>
        </p:nvSpPr>
        <p:spPr/>
        <p:txBody>
          <a:bodyPr/>
          <a:lstStyle/>
          <a:p>
            <a:r>
              <a:rPr lang="en-US" altLang="zh-CN" dirty="0" err="1" smtClean="0"/>
              <a:t>Partee</a:t>
            </a:r>
            <a:r>
              <a:rPr lang="zh-CN" altLang="zh-CN" dirty="0" smtClean="0"/>
              <a:t>希望在内嵌句中找到的“潜在”主语其实就是一个约束变元，而且用</a:t>
            </a:r>
            <a:r>
              <a:rPr lang="en-US" altLang="zh-CN" dirty="0" smtClean="0">
                <a:sym typeface="LogicA"/>
              </a:rPr>
              <a:t></a:t>
            </a:r>
            <a:r>
              <a:rPr lang="zh-CN" altLang="zh-CN" dirty="0" smtClean="0"/>
              <a:t>抽象算子把它约束起来做成了一个</a:t>
            </a:r>
            <a:r>
              <a:rPr lang="en-US" altLang="zh-CN" dirty="0" smtClean="0"/>
              <a:t>VP</a:t>
            </a:r>
            <a:r>
              <a:rPr lang="zh-CN" altLang="zh-CN" dirty="0" smtClean="0"/>
              <a:t>类型</a:t>
            </a:r>
            <a:r>
              <a:rPr lang="en-US" altLang="zh-CN" dirty="0" smtClean="0"/>
              <a:t>type</a:t>
            </a:r>
            <a:r>
              <a:rPr lang="zh-CN" altLang="zh-CN" dirty="0" smtClean="0"/>
              <a:t>。（在这个简单的例子中，</a:t>
            </a:r>
            <a:r>
              <a:rPr lang="en-US" altLang="zh-CN" dirty="0" smtClean="0"/>
              <a:t>(13a)</a:t>
            </a:r>
            <a:r>
              <a:rPr lang="zh-CN" altLang="zh-CN" dirty="0" smtClean="0"/>
              <a:t>中的</a:t>
            </a:r>
            <a:r>
              <a:rPr lang="en-US" altLang="zh-CN" dirty="0" smtClean="0"/>
              <a:t>VP</a:t>
            </a:r>
            <a:r>
              <a:rPr lang="zh-CN" altLang="zh-CN" dirty="0" smtClean="0"/>
              <a:t>就是基层生成和直接解释的。）</a:t>
            </a:r>
          </a:p>
          <a:p>
            <a:r>
              <a:rPr lang="en-US" altLang="zh-CN" dirty="0" smtClean="0"/>
              <a:t>    (13) a. [[ to win ]] =</a:t>
            </a:r>
            <a:r>
              <a:rPr lang="en-US" altLang="zh-CN" i="1" dirty="0" smtClean="0">
                <a:sym typeface="LogicA"/>
              </a:rPr>
              <a:t></a:t>
            </a:r>
            <a:r>
              <a:rPr lang="en-US" altLang="zh-CN" dirty="0" smtClean="0"/>
              <a:t>x [x to win]]</a:t>
            </a:r>
            <a:endParaRPr lang="zh-CN" altLang="zh-CN" dirty="0" smtClean="0"/>
          </a:p>
          <a:p>
            <a:r>
              <a:rPr lang="en-US" altLang="zh-CN" dirty="0" smtClean="0"/>
              <a:t>  </a:t>
            </a:r>
            <a:r>
              <a:rPr lang="zh-CN" altLang="en-US" dirty="0" smtClean="0"/>
              <a:t>         </a:t>
            </a:r>
            <a:r>
              <a:rPr lang="en-US" altLang="zh-CN" dirty="0" smtClean="0"/>
              <a:t> b. alternatively: everyone’(</a:t>
            </a:r>
            <a:r>
              <a:rPr lang="en-US" altLang="zh-CN" i="1" dirty="0" smtClean="0">
                <a:sym typeface="LogicA"/>
              </a:rPr>
              <a:t></a:t>
            </a:r>
            <a:r>
              <a:rPr lang="en-US" altLang="zh-CN" dirty="0" smtClean="0"/>
              <a:t>x[ x was eager for [x to win]])</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背  景</a:t>
            </a:r>
            <a:endParaRPr lang="zh-CN" altLang="en-US" dirty="0"/>
          </a:p>
        </p:txBody>
      </p:sp>
      <p:sp>
        <p:nvSpPr>
          <p:cNvPr id="3" name="内容占位符 2"/>
          <p:cNvSpPr>
            <a:spLocks noGrp="1"/>
          </p:cNvSpPr>
          <p:nvPr>
            <p:ph idx="1"/>
          </p:nvPr>
        </p:nvSpPr>
        <p:spPr/>
        <p:txBody>
          <a:bodyPr/>
          <a:lstStyle/>
          <a:p>
            <a:r>
              <a:rPr lang="zh-CN" altLang="zh-CN" dirty="0" smtClean="0"/>
              <a:t>结构主义：</a:t>
            </a:r>
          </a:p>
          <a:p>
            <a:r>
              <a:rPr lang="en-US" altLang="zh-CN" dirty="0" smtClean="0"/>
              <a:t>20</a:t>
            </a:r>
            <a:r>
              <a:rPr lang="zh-CN" altLang="zh-CN" dirty="0" smtClean="0"/>
              <a:t>世纪</a:t>
            </a:r>
            <a:r>
              <a:rPr lang="en-US" altLang="zh-CN" dirty="0" smtClean="0"/>
              <a:t>50</a:t>
            </a:r>
            <a:r>
              <a:rPr lang="zh-CN" altLang="zh-CN" dirty="0" smtClean="0"/>
              <a:t>年代</a:t>
            </a:r>
            <a:r>
              <a:rPr lang="en-US" altLang="zh-CN" dirty="0" smtClean="0"/>
              <a:t>, Bloomfield,</a:t>
            </a:r>
            <a:r>
              <a:rPr lang="zh-CN" altLang="en-US" dirty="0" smtClean="0"/>
              <a:t>刺激</a:t>
            </a:r>
            <a:r>
              <a:rPr lang="en-US" altLang="zh-CN" dirty="0" smtClean="0"/>
              <a:t>-</a:t>
            </a:r>
            <a:r>
              <a:rPr lang="zh-CN" altLang="en-US" dirty="0" smtClean="0"/>
              <a:t>反射</a:t>
            </a:r>
            <a:r>
              <a:rPr lang="en-US" altLang="zh-CN" dirty="0" smtClean="0"/>
              <a:t>.</a:t>
            </a:r>
            <a:r>
              <a:rPr lang="zh-CN" altLang="zh-CN" dirty="0" smtClean="0"/>
              <a:t>经验主义和实证主义</a:t>
            </a:r>
            <a:r>
              <a:rPr lang="zh-CN" altLang="en-US" dirty="0" smtClean="0"/>
              <a:t>。</a:t>
            </a:r>
            <a:endParaRPr lang="en-US" altLang="zh-CN" dirty="0" smtClean="0"/>
          </a:p>
          <a:p>
            <a:r>
              <a:rPr lang="zh-CN" altLang="en-US" dirty="0" smtClean="0"/>
              <a:t>乔姆斯基</a:t>
            </a:r>
            <a:r>
              <a:rPr lang="en-US" altLang="zh-CN" dirty="0" smtClean="0"/>
              <a:t>:</a:t>
            </a:r>
          </a:p>
          <a:p>
            <a:r>
              <a:rPr lang="zh-CN" altLang="en-US" dirty="0" smtClean="0"/>
              <a:t>语言天赋论、理性主义</a:t>
            </a:r>
            <a:endParaRPr lang="en-US" altLang="zh-CN" dirty="0" smtClean="0"/>
          </a:p>
          <a:p>
            <a:r>
              <a:rPr lang="zh-CN" altLang="en-US" dirty="0" smtClean="0"/>
              <a:t>目标</a:t>
            </a:r>
            <a:r>
              <a:rPr lang="en-US" altLang="zh-CN" dirty="0" smtClean="0"/>
              <a:t>:</a:t>
            </a:r>
            <a:r>
              <a:rPr lang="zh-CN" altLang="en-US" dirty="0" smtClean="0"/>
              <a:t> </a:t>
            </a:r>
            <a:r>
              <a:rPr lang="zh-CN" altLang="zh-CN" dirty="0" smtClean="0"/>
              <a:t>探索人类既高度概括</a:t>
            </a:r>
            <a:r>
              <a:rPr lang="en-US" altLang="zh-CN" dirty="0" smtClean="0"/>
              <a:t>, </a:t>
            </a:r>
            <a:r>
              <a:rPr lang="zh-CN" altLang="zh-CN" dirty="0" smtClean="0"/>
              <a:t>又极为简单明了</a:t>
            </a:r>
            <a:r>
              <a:rPr lang="en-US" altLang="zh-CN" dirty="0" smtClean="0"/>
              <a:t>”</a:t>
            </a:r>
            <a:r>
              <a:rPr lang="zh-CN" altLang="zh-CN" dirty="0" smtClean="0"/>
              <a:t>的普遍语法</a:t>
            </a:r>
            <a:r>
              <a:rPr lang="zh-CN" altLang="en-US" dirty="0" smtClean="0"/>
              <a:t>。</a:t>
            </a: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b="1" dirty="0" smtClean="0"/>
              <a:t>转换生成语法的解决方案</a:t>
            </a:r>
            <a:r>
              <a:rPr lang="zh-CN" altLang="en-US" dirty="0" smtClean="0"/>
              <a:t>：</a:t>
            </a:r>
            <a:endParaRPr lang="zh-CN" altLang="en-US" dirty="0"/>
          </a:p>
        </p:txBody>
      </p:sp>
      <p:sp>
        <p:nvSpPr>
          <p:cNvPr id="3" name="内容占位符 2"/>
          <p:cNvSpPr>
            <a:spLocks noGrp="1"/>
          </p:cNvSpPr>
          <p:nvPr>
            <p:ph idx="1"/>
          </p:nvPr>
        </p:nvSpPr>
        <p:spPr/>
        <p:txBody>
          <a:bodyPr/>
          <a:lstStyle/>
          <a:p>
            <a:r>
              <a:rPr lang="zh-CN" altLang="zh-CN" dirty="0" smtClean="0"/>
              <a:t>在乔姆斯基语法中</a:t>
            </a:r>
            <a:r>
              <a:rPr lang="en-US" altLang="zh-CN" dirty="0" smtClean="0"/>
              <a:t>,</a:t>
            </a:r>
            <a:r>
              <a:rPr lang="zh-CN" altLang="zh-CN" dirty="0" smtClean="0"/>
              <a:t>最终也做出了对应的改变</a:t>
            </a:r>
            <a:r>
              <a:rPr lang="en-US" altLang="zh-CN" dirty="0" smtClean="0"/>
              <a:t>.</a:t>
            </a:r>
          </a:p>
          <a:p>
            <a:r>
              <a:rPr lang="zh-CN" altLang="zh-CN" dirty="0" smtClean="0"/>
              <a:t>第一步用无意义的特殊代词元素替换相同的名词短语</a:t>
            </a:r>
            <a:r>
              <a:rPr lang="en-US" altLang="zh-CN" dirty="0" smtClean="0"/>
              <a:t>.</a:t>
            </a:r>
            <a:r>
              <a:rPr lang="zh-CN" altLang="zh-CN" dirty="0" smtClean="0"/>
              <a:t>并将这个代词解释成一个约束变量</a:t>
            </a:r>
            <a:r>
              <a:rPr lang="en-US" altLang="zh-CN" dirty="0" smtClean="0"/>
              <a:t>.</a:t>
            </a:r>
          </a:p>
          <a:p>
            <a:r>
              <a:rPr lang="zh-CN" altLang="zh-CN" dirty="0" smtClean="0"/>
              <a:t>第二步引进函数头（可以被解释成一个抽象算子而不是假设嵌入的量词本身是约束的）。</a:t>
            </a:r>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互动历程</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1969</a:t>
            </a:r>
            <a:r>
              <a:rPr lang="zh-CN" altLang="zh-CN" dirty="0" smtClean="0"/>
              <a:t>年八月</a:t>
            </a:r>
            <a:r>
              <a:rPr lang="en-US" altLang="zh-CN" dirty="0" smtClean="0"/>
              <a:t>, Davidson </a:t>
            </a:r>
            <a:r>
              <a:rPr lang="zh-CN" altLang="zh-CN" dirty="0" smtClean="0"/>
              <a:t>和</a:t>
            </a:r>
            <a:r>
              <a:rPr lang="en-US" altLang="zh-CN" dirty="0" smtClean="0"/>
              <a:t> Harman</a:t>
            </a:r>
            <a:r>
              <a:rPr lang="zh-CN" altLang="zh-CN" dirty="0" smtClean="0"/>
              <a:t>在斯坦福举办了一个关于自然语言语义的跨学科会议。</a:t>
            </a:r>
            <a:endParaRPr lang="en-US" altLang="zh-CN" dirty="0" smtClean="0"/>
          </a:p>
          <a:p>
            <a:r>
              <a:rPr lang="en-US" altLang="zh-CN" dirty="0" smtClean="0"/>
              <a:t>1970</a:t>
            </a:r>
            <a:r>
              <a:rPr lang="zh-CN" altLang="zh-CN" dirty="0" smtClean="0"/>
              <a:t>年五月</a:t>
            </a:r>
            <a:r>
              <a:rPr lang="en-US" altLang="zh-CN" dirty="0" smtClean="0"/>
              <a:t>,</a:t>
            </a:r>
            <a:r>
              <a:rPr lang="zh-CN" altLang="zh-CN" dirty="0" smtClean="0"/>
              <a:t>在</a:t>
            </a:r>
            <a:r>
              <a:rPr lang="en-US" altLang="zh-CN" dirty="0" smtClean="0"/>
              <a:t>UCLA</a:t>
            </a:r>
            <a:r>
              <a:rPr lang="zh-CN" altLang="zh-CN" dirty="0" smtClean="0"/>
              <a:t>有一场语言学家和哲学家的小型会议。</a:t>
            </a:r>
            <a:endParaRPr lang="en-US" altLang="zh-CN" dirty="0" smtClean="0"/>
          </a:p>
          <a:p>
            <a:r>
              <a:rPr lang="en-US" altLang="zh-CN" dirty="0" smtClean="0"/>
              <a:t>1970</a:t>
            </a:r>
            <a:r>
              <a:rPr lang="zh-CN" altLang="zh-CN" dirty="0" smtClean="0"/>
              <a:t>年五月</a:t>
            </a:r>
            <a:r>
              <a:rPr lang="zh-CN" altLang="en-US" dirty="0" smtClean="0"/>
              <a:t>，斯坦福会议。</a:t>
            </a:r>
            <a:endParaRPr lang="en-US" altLang="zh-CN" dirty="0" smtClean="0"/>
          </a:p>
          <a:p>
            <a:r>
              <a:rPr lang="en-US" altLang="zh-CN" dirty="0" smtClean="0"/>
              <a:t>1971</a:t>
            </a:r>
            <a:r>
              <a:rPr lang="zh-CN" altLang="zh-CN" dirty="0" smtClean="0"/>
              <a:t>年</a:t>
            </a:r>
            <a:r>
              <a:rPr lang="zh-CN" altLang="en-US" dirty="0" smtClean="0"/>
              <a:t>三</a:t>
            </a:r>
            <a:r>
              <a:rPr lang="zh-CN" altLang="zh-CN" dirty="0" smtClean="0"/>
              <a:t>月</a:t>
            </a:r>
            <a:r>
              <a:rPr lang="en-US" altLang="zh-CN" dirty="0" smtClean="0"/>
              <a:t>,</a:t>
            </a:r>
            <a:r>
              <a:rPr lang="zh-CN" altLang="zh-CN" dirty="0" smtClean="0"/>
              <a:t>蒙塔古就被杀害</a:t>
            </a:r>
            <a:r>
              <a:rPr lang="zh-CN" altLang="en-US" dirty="0" smtClean="0"/>
              <a:t>。</a:t>
            </a:r>
            <a:endParaRPr lang="en-US" altLang="zh-CN" dirty="0" smtClean="0"/>
          </a:p>
          <a:p>
            <a:r>
              <a:rPr lang="en-US" altLang="zh-CN" dirty="0" smtClean="0"/>
              <a:t>1971</a:t>
            </a:r>
            <a:r>
              <a:rPr lang="zh-CN" altLang="zh-CN" dirty="0" smtClean="0"/>
              <a:t>年夏天</a:t>
            </a:r>
            <a:r>
              <a:rPr lang="en-US" altLang="zh-CN" dirty="0" smtClean="0"/>
              <a:t>, </a:t>
            </a:r>
            <a:r>
              <a:rPr lang="zh-CN" altLang="zh-CN" dirty="0" smtClean="0"/>
              <a:t>加利福尼亚大学组织了语言学和哲学的夏季讨论班</a:t>
            </a:r>
            <a:r>
              <a:rPr lang="zh-CN" altLang="en-US" dirty="0" smtClean="0"/>
              <a:t>。</a:t>
            </a:r>
            <a:endParaRPr lang="en-US" altLang="zh-CN" dirty="0" smtClean="0"/>
          </a:p>
          <a:p>
            <a:r>
              <a:rPr lang="en-US" altLang="zh-CN" dirty="0" smtClean="0"/>
              <a:t>1973</a:t>
            </a:r>
            <a:r>
              <a:rPr lang="zh-CN" altLang="zh-CN" dirty="0" smtClean="0"/>
              <a:t>年春天</a:t>
            </a:r>
            <a:r>
              <a:rPr lang="en-US" altLang="zh-CN" dirty="0" smtClean="0"/>
              <a:t> </a:t>
            </a:r>
            <a:r>
              <a:rPr lang="zh-CN" altLang="en-US" dirty="0" smtClean="0"/>
              <a:t>，</a:t>
            </a:r>
            <a:r>
              <a:rPr lang="zh-CN" altLang="zh-CN" dirty="0" smtClean="0"/>
              <a:t>剑桥举办了第一个国际范围的形式语义学会议。</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 </a:t>
            </a:r>
            <a:endParaRPr lang="zh-CN" altLang="en-US" dirty="0"/>
          </a:p>
        </p:txBody>
      </p:sp>
      <p:sp>
        <p:nvSpPr>
          <p:cNvPr id="3" name="内容占位符 2"/>
          <p:cNvSpPr>
            <a:spLocks noGrp="1"/>
          </p:cNvSpPr>
          <p:nvPr>
            <p:ph idx="1"/>
          </p:nvPr>
        </p:nvSpPr>
        <p:spPr>
          <a:xfrm>
            <a:off x="467544" y="476672"/>
            <a:ext cx="8229600" cy="4525963"/>
          </a:xfrm>
        </p:spPr>
        <p:txBody>
          <a:bodyPr/>
          <a:lstStyle/>
          <a:p>
            <a:r>
              <a:rPr lang="en-US" altLang="zh-CN" dirty="0" smtClean="0"/>
              <a:t>19</a:t>
            </a:r>
            <a:r>
              <a:rPr lang="zh-CN" altLang="zh-CN" dirty="0" smtClean="0"/>
              <a:t>世纪</a:t>
            </a:r>
            <a:r>
              <a:rPr lang="en-US" altLang="zh-CN" dirty="0" smtClean="0"/>
              <a:t>80</a:t>
            </a:r>
            <a:r>
              <a:rPr lang="zh-CN" altLang="zh-CN" dirty="0" smtClean="0"/>
              <a:t>年代</a:t>
            </a:r>
            <a:r>
              <a:rPr lang="zh-CN" altLang="en-US" dirty="0" smtClean="0"/>
              <a:t>，</a:t>
            </a:r>
            <a:r>
              <a:rPr lang="zh-CN" altLang="zh-CN" dirty="0" smtClean="0"/>
              <a:t>认知科学兴起</a:t>
            </a:r>
            <a:r>
              <a:rPr lang="zh-CN" altLang="en-US" dirty="0" smtClean="0"/>
              <a:t>。</a:t>
            </a:r>
            <a:endParaRPr lang="en-US" altLang="zh-CN" dirty="0" smtClean="0"/>
          </a:p>
          <a:p>
            <a:r>
              <a:rPr lang="zh-CN" altLang="zh-CN" dirty="0" smtClean="0"/>
              <a:t>从</a:t>
            </a:r>
            <a:r>
              <a:rPr lang="en-US" altLang="zh-CN" dirty="0" smtClean="0"/>
              <a:t>19</a:t>
            </a:r>
            <a:r>
              <a:rPr lang="zh-CN" altLang="zh-CN" dirty="0" smtClean="0"/>
              <a:t>世纪</a:t>
            </a:r>
            <a:r>
              <a:rPr lang="en-US" altLang="zh-CN" dirty="0" smtClean="0"/>
              <a:t>80</a:t>
            </a:r>
            <a:r>
              <a:rPr lang="zh-CN" altLang="zh-CN" dirty="0" smtClean="0"/>
              <a:t>年代开始到现在，关于意义的动态方面的研究和动态理论越来越占主导</a:t>
            </a:r>
            <a:r>
              <a:rPr lang="zh-CN" altLang="en-US" dirty="0" smtClean="0"/>
              <a:t>。</a:t>
            </a:r>
            <a:endParaRPr lang="en-US" altLang="zh-CN" dirty="0" smtClean="0"/>
          </a:p>
          <a:p>
            <a:r>
              <a:rPr lang="en-US" altLang="zh-CN" dirty="0" smtClean="0"/>
              <a:t>19</a:t>
            </a:r>
            <a:r>
              <a:rPr lang="zh-CN" altLang="zh-CN" dirty="0" smtClean="0"/>
              <a:t>世纪</a:t>
            </a:r>
            <a:r>
              <a:rPr lang="en-US" altLang="zh-CN" dirty="0" smtClean="0"/>
              <a:t>80</a:t>
            </a:r>
            <a:r>
              <a:rPr lang="zh-CN" altLang="zh-CN" dirty="0" smtClean="0"/>
              <a:t>年代中期，形式语义学逐渐被语言学界重视并在教材中把它列为基础课程之一</a:t>
            </a:r>
            <a:r>
              <a:rPr lang="zh-CN" altLang="en-US" dirty="0" smtClean="0"/>
              <a:t>。</a:t>
            </a:r>
            <a:endParaRPr lang="en-US" altLang="zh-CN" dirty="0" smtClean="0"/>
          </a:p>
          <a:p>
            <a:r>
              <a:rPr lang="en-US" altLang="zh-CN" dirty="0" smtClean="0"/>
              <a:t>19</a:t>
            </a:r>
            <a:r>
              <a:rPr lang="zh-CN" altLang="zh-CN" dirty="0" smtClean="0"/>
              <a:t>世纪</a:t>
            </a:r>
            <a:r>
              <a:rPr lang="en-US" altLang="zh-CN" dirty="0" smtClean="0"/>
              <a:t>90</a:t>
            </a:r>
            <a:r>
              <a:rPr lang="zh-CN" altLang="zh-CN" dirty="0" smtClean="0"/>
              <a:t>年代早期，形式语义学已经成为语言学内一个成熟的分支</a:t>
            </a:r>
            <a:r>
              <a:rPr lang="zh-CN" altLang="en-US" dirty="0" smtClean="0"/>
              <a:t>。</a:t>
            </a:r>
            <a:endParaRPr lang="en-US" altLang="zh-CN" dirty="0" smtClean="0"/>
          </a:p>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dirty="0" smtClean="0"/>
              <a:t>三、形式语义学的现状</a:t>
            </a:r>
            <a:endParaRPr lang="zh-CN" altLang="en-US" dirty="0"/>
          </a:p>
        </p:txBody>
      </p:sp>
      <p:sp>
        <p:nvSpPr>
          <p:cNvPr id="5" name="副标题 4"/>
          <p:cNvSpPr>
            <a:spLocks noGrp="1"/>
          </p:cNvSpPr>
          <p:nvPr>
            <p:ph type="subTitle" idx="1"/>
          </p:nvPr>
        </p:nvSpPr>
        <p:spPr/>
        <p:txBody>
          <a:bodyPr/>
          <a:lstStyle/>
          <a:p>
            <a:r>
              <a:rPr lang="en-US" altLang="zh-CN" dirty="0" smtClean="0"/>
              <a:t> </a:t>
            </a:r>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欧美各自的发展</a:t>
            </a:r>
            <a:endParaRPr lang="zh-CN" altLang="en-US" dirty="0"/>
          </a:p>
        </p:txBody>
      </p:sp>
      <p:sp>
        <p:nvSpPr>
          <p:cNvPr id="3" name="内容占位符 2"/>
          <p:cNvSpPr>
            <a:spLocks noGrp="1"/>
          </p:cNvSpPr>
          <p:nvPr>
            <p:ph idx="1"/>
          </p:nvPr>
        </p:nvSpPr>
        <p:spPr/>
        <p:txBody>
          <a:bodyPr/>
          <a:lstStyle/>
          <a:p>
            <a:r>
              <a:rPr lang="en-US" altLang="zh-CN" dirty="0" smtClean="0"/>
              <a:t>19</a:t>
            </a:r>
            <a:r>
              <a:rPr lang="zh-CN" altLang="zh-CN" dirty="0" smtClean="0"/>
              <a:t>世纪</a:t>
            </a:r>
            <a:r>
              <a:rPr lang="en-US" altLang="zh-CN" dirty="0" smtClean="0"/>
              <a:t>80</a:t>
            </a:r>
            <a:r>
              <a:rPr lang="zh-CN" altLang="zh-CN" dirty="0" smtClean="0"/>
              <a:t>年代阿姆斯特丹成立了逻辑、语言、计算中心</a:t>
            </a:r>
            <a:r>
              <a:rPr lang="en-US" altLang="zh-CN" dirty="0" smtClean="0"/>
              <a:t>.</a:t>
            </a:r>
          </a:p>
          <a:p>
            <a:r>
              <a:rPr lang="en-US" altLang="zh-CN" dirty="0" smtClean="0"/>
              <a:t>1992</a:t>
            </a:r>
            <a:r>
              <a:rPr lang="zh-CN" altLang="zh-CN" dirty="0" smtClean="0"/>
              <a:t>年在美国，</a:t>
            </a:r>
            <a:r>
              <a:rPr lang="en-US" altLang="zh-CN" dirty="0" smtClean="0"/>
              <a:t>Heim</a:t>
            </a:r>
            <a:r>
              <a:rPr lang="zh-CN" altLang="zh-CN" dirty="0" smtClean="0"/>
              <a:t>和</a:t>
            </a:r>
            <a:r>
              <a:rPr lang="en-US" altLang="zh-CN" dirty="0" err="1" smtClean="0"/>
              <a:t>Kratzer</a:t>
            </a:r>
            <a:r>
              <a:rPr lang="zh-CN" altLang="zh-CN" dirty="0" smtClean="0"/>
              <a:t>筹办了</a:t>
            </a:r>
            <a:r>
              <a:rPr lang="en-US" altLang="zh-CN" dirty="0" smtClean="0"/>
              <a:t>Natural Language Semantics</a:t>
            </a:r>
            <a:r>
              <a:rPr lang="zh-CN" altLang="zh-CN" dirty="0" smtClean="0"/>
              <a:t>杂志</a:t>
            </a:r>
            <a:r>
              <a:rPr lang="en-US" altLang="zh-CN" dirty="0" smtClean="0"/>
              <a:t>.</a:t>
            </a:r>
          </a:p>
          <a:p>
            <a:r>
              <a:rPr lang="zh-CN" altLang="zh-CN" dirty="0" smtClean="0"/>
              <a:t>和</a:t>
            </a:r>
            <a:r>
              <a:rPr lang="en-US" altLang="zh-CN" dirty="0" smtClean="0"/>
              <a:t>15</a:t>
            </a:r>
            <a:r>
              <a:rPr lang="zh-CN" altLang="zh-CN" dirty="0" smtClean="0"/>
              <a:t>年前没有太大差异。</a:t>
            </a:r>
            <a:endParaRPr lang="en-US" altLang="zh-CN" dirty="0" smtClean="0"/>
          </a:p>
          <a:p>
            <a:r>
              <a:rPr lang="zh-CN" altLang="zh-CN" dirty="0" smtClean="0"/>
              <a:t>兰考夫</a:t>
            </a:r>
            <a:r>
              <a:rPr lang="en-US" altLang="zh-CN" dirty="0" err="1" smtClean="0"/>
              <a:t>Lakoff</a:t>
            </a:r>
            <a:r>
              <a:rPr lang="zh-CN" altLang="zh-CN" dirty="0" smtClean="0"/>
              <a:t>和其他认知语言学者的批评</a:t>
            </a:r>
            <a:r>
              <a:rPr lang="en-US" altLang="zh-CN" dirty="0" smtClean="0"/>
              <a:t>.</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 </a:t>
            </a:r>
            <a:endParaRPr lang="zh-CN" altLang="en-US" dirty="0"/>
          </a:p>
        </p:txBody>
      </p:sp>
      <p:sp>
        <p:nvSpPr>
          <p:cNvPr id="3" name="内容占位符 2"/>
          <p:cNvSpPr>
            <a:spLocks noGrp="1"/>
          </p:cNvSpPr>
          <p:nvPr>
            <p:ph idx="1"/>
          </p:nvPr>
        </p:nvSpPr>
        <p:spPr/>
        <p:txBody>
          <a:bodyPr/>
          <a:lstStyle/>
          <a:p>
            <a:r>
              <a:rPr lang="zh-CN" altLang="en-US" dirty="0" smtClean="0"/>
              <a:t>     帕蒂认为</a:t>
            </a:r>
            <a:r>
              <a:rPr lang="en-US" altLang="zh-CN" dirty="0" smtClean="0"/>
              <a:t>,</a:t>
            </a:r>
            <a:r>
              <a:rPr lang="zh-CN" altLang="en-US" dirty="0" smtClean="0"/>
              <a:t> </a:t>
            </a:r>
            <a:r>
              <a:rPr lang="zh-CN" altLang="zh-CN" dirty="0" smtClean="0"/>
              <a:t>形式语义学</a:t>
            </a:r>
            <a:r>
              <a:rPr lang="zh-CN" altLang="en-US" dirty="0" smtClean="0"/>
              <a:t>不能</a:t>
            </a:r>
            <a:r>
              <a:rPr lang="zh-CN" altLang="zh-CN" dirty="0" smtClean="0"/>
              <a:t>把握意义</a:t>
            </a:r>
            <a:r>
              <a:rPr lang="zh-CN" altLang="zh-CN" dirty="0" smtClean="0"/>
              <a:t>的全部</a:t>
            </a:r>
            <a:r>
              <a:rPr lang="zh-CN" altLang="zh-CN" dirty="0" smtClean="0"/>
              <a:t>方面</a:t>
            </a:r>
            <a:r>
              <a:rPr lang="en-US" altLang="zh-CN" dirty="0" smtClean="0"/>
              <a:t>.</a:t>
            </a:r>
            <a:r>
              <a:rPr lang="zh-CN" altLang="en-US" dirty="0" smtClean="0"/>
              <a:t> </a:t>
            </a:r>
            <a:r>
              <a:rPr lang="zh-CN" altLang="zh-CN" dirty="0" smtClean="0"/>
              <a:t>但很好</a:t>
            </a:r>
            <a:r>
              <a:rPr lang="zh-CN" altLang="zh-CN" dirty="0" smtClean="0"/>
              <a:t>地把握住了占真值条件的核心的字面</a:t>
            </a:r>
            <a:r>
              <a:rPr lang="zh-CN" altLang="zh-CN" dirty="0" smtClean="0"/>
              <a:t>意义</a:t>
            </a:r>
            <a:r>
              <a:rPr lang="en-US" altLang="zh-CN" dirty="0" smtClean="0"/>
              <a:t>.</a:t>
            </a:r>
          </a:p>
          <a:p>
            <a:r>
              <a:rPr lang="zh-CN" altLang="en-US" dirty="0" smtClean="0"/>
              <a:t>     </a:t>
            </a:r>
            <a:r>
              <a:rPr lang="zh-CN" altLang="zh-CN" dirty="0" smtClean="0"/>
              <a:t>解决</a:t>
            </a:r>
            <a:r>
              <a:rPr lang="zh-CN" altLang="zh-CN" dirty="0" smtClean="0"/>
              <a:t>的问题越来越多，并且语言类型、语言历史、语言获得、语用和语篇、计算语言应用等语义问题也在发展。</a:t>
            </a:r>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谢谢</a:t>
            </a:r>
            <a:r>
              <a:rPr lang="en-US" altLang="zh-CN" dirty="0" smtClean="0"/>
              <a:t>!</a:t>
            </a:r>
            <a:endParaRPr lang="zh-CN" altLang="en-US" dirty="0"/>
          </a:p>
        </p:txBody>
      </p:sp>
      <p:sp>
        <p:nvSpPr>
          <p:cNvPr id="3" name="副标题 2"/>
          <p:cNvSpPr>
            <a:spLocks noGrp="1"/>
          </p:cNvSpPr>
          <p:nvPr>
            <p:ph type="subTitle" idx="1"/>
          </p:nvPr>
        </p:nvSpPr>
        <p:spPr/>
        <p:txBody>
          <a:bodyPr/>
          <a:lstStyle/>
          <a:p>
            <a:r>
              <a:rPr lang="zh-CN" altLang="en-US" dirty="0" smtClean="0"/>
              <a:t> </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en-US" sz="3600" dirty="0" smtClean="0"/>
              <a:t>转换生成语法</a:t>
            </a:r>
            <a:endParaRPr lang="zh-CN" altLang="en-US" sz="3600" dirty="0"/>
          </a:p>
        </p:txBody>
      </p:sp>
      <p:sp>
        <p:nvSpPr>
          <p:cNvPr id="3" name="内容占位符 2"/>
          <p:cNvSpPr>
            <a:spLocks noGrp="1"/>
          </p:cNvSpPr>
          <p:nvPr>
            <p:ph idx="1"/>
          </p:nvPr>
        </p:nvSpPr>
        <p:spPr/>
        <p:txBody>
          <a:bodyPr/>
          <a:lstStyle/>
          <a:p>
            <a:r>
              <a:rPr lang="zh-CN" altLang="en-US" dirty="0" smtClean="0"/>
              <a:t>  最简方案理论</a:t>
            </a:r>
            <a:r>
              <a:rPr lang="en-US" altLang="zh-CN" dirty="0" smtClean="0"/>
              <a:t>(</a:t>
            </a:r>
            <a:r>
              <a:rPr lang="zh-CN" altLang="en-US" dirty="0" smtClean="0"/>
              <a:t>简约论</a:t>
            </a:r>
            <a:r>
              <a:rPr lang="en-US" altLang="zh-CN" dirty="0" smtClean="0"/>
              <a:t>)</a:t>
            </a:r>
          </a:p>
          <a:p>
            <a:r>
              <a:rPr lang="zh-CN" altLang="en-US" dirty="0" smtClean="0"/>
              <a:t>          ↑</a:t>
            </a:r>
            <a:r>
              <a:rPr lang="en-US" altLang="zh-CN" dirty="0" smtClean="0"/>
              <a:t>(</a:t>
            </a:r>
            <a:r>
              <a:rPr lang="zh-CN" altLang="en-US" dirty="0" smtClean="0"/>
              <a:t>简化</a:t>
            </a:r>
            <a:r>
              <a:rPr lang="en-US" altLang="zh-CN" dirty="0" smtClean="0"/>
              <a:t>)</a:t>
            </a:r>
          </a:p>
          <a:p>
            <a:r>
              <a:rPr lang="zh-CN" altLang="en-US" dirty="0" smtClean="0"/>
              <a:t>     管约论</a:t>
            </a:r>
            <a:endParaRPr lang="en-US" altLang="zh-CN" dirty="0" smtClean="0"/>
          </a:p>
          <a:p>
            <a:r>
              <a:rPr lang="zh-CN" altLang="en-US" dirty="0" smtClean="0"/>
              <a:t>          ↑</a:t>
            </a:r>
            <a:r>
              <a:rPr lang="en-US" altLang="zh-CN" dirty="0" smtClean="0"/>
              <a:t>(</a:t>
            </a:r>
            <a:r>
              <a:rPr lang="zh-CN" altLang="en-US" dirty="0" smtClean="0"/>
              <a:t>语阻</a:t>
            </a:r>
            <a:r>
              <a:rPr lang="en-US" altLang="zh-CN" dirty="0" smtClean="0"/>
              <a:t>)</a:t>
            </a:r>
          </a:p>
          <a:p>
            <a:r>
              <a:rPr lang="zh-CN" altLang="en-US" dirty="0" smtClean="0"/>
              <a:t>     构造规则</a:t>
            </a:r>
            <a:r>
              <a:rPr lang="en-US" altLang="zh-CN" dirty="0" smtClean="0"/>
              <a:t>(SS)</a:t>
            </a:r>
          </a:p>
          <a:p>
            <a:r>
              <a:rPr lang="zh-CN" altLang="en-US" dirty="0" smtClean="0"/>
              <a:t>          ↑</a:t>
            </a:r>
            <a:r>
              <a:rPr lang="en-US" altLang="zh-CN" dirty="0" smtClean="0"/>
              <a:t>(</a:t>
            </a:r>
            <a:r>
              <a:rPr lang="zh-CN" altLang="en-US" dirty="0" smtClean="0"/>
              <a:t>解释更多的表达形式</a:t>
            </a:r>
            <a:r>
              <a:rPr lang="en-US" altLang="zh-CN" dirty="0" smtClean="0"/>
              <a:t>)</a:t>
            </a:r>
          </a:p>
          <a:p>
            <a:r>
              <a:rPr lang="zh-CN" altLang="en-US" dirty="0" smtClean="0"/>
              <a:t>     生成规则</a:t>
            </a:r>
            <a:r>
              <a:rPr lang="en-US" altLang="zh-CN" dirty="0" smtClean="0"/>
              <a:t>(DS)</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additive="base">
                                        <p:cTn id="3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nodeType="clickEffect">
                                  <p:stCondLst>
                                    <p:cond delay="0"/>
                                  </p:stCondLst>
                                  <p:childTnLst>
                                    <p:set>
                                      <p:cBhvr>
                                        <p:cTn id="42" dur="1" fill="hold">
                                          <p:stCondLst>
                                            <p:cond delay="0"/>
                                          </p:stCondLst>
                                        </p:cTn>
                                        <p:tgtEl>
                                          <p:spTgt spid="3">
                                            <p:txEl>
                                              <p:pRg st="0" end="0"/>
                                            </p:txEl>
                                          </p:spTgt>
                                        </p:tgtEl>
                                        <p:attrNameLst>
                                          <p:attrName>style.visibility</p:attrName>
                                        </p:attrNameLst>
                                      </p:cBhvr>
                                      <p:to>
                                        <p:strVal val="visible"/>
                                      </p:to>
                                    </p:set>
                                    <p:anim calcmode="lin" valueType="num">
                                      <p:cBhvr additive="base">
                                        <p:cTn id="4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生成规则</a:t>
            </a:r>
            <a:endParaRPr lang="zh-CN" altLang="en-US" dirty="0"/>
          </a:p>
        </p:txBody>
      </p:sp>
      <p:sp>
        <p:nvSpPr>
          <p:cNvPr id="3" name="内容占位符 2"/>
          <p:cNvSpPr>
            <a:spLocks noGrp="1"/>
          </p:cNvSpPr>
          <p:nvPr>
            <p:ph idx="1"/>
          </p:nvPr>
        </p:nvSpPr>
        <p:spPr/>
        <p:txBody>
          <a:bodyPr>
            <a:normAutofit/>
          </a:bodyPr>
          <a:lstStyle/>
          <a:p>
            <a:r>
              <a:rPr lang="zh-CN" altLang="en-US" dirty="0" smtClean="0"/>
              <a:t>词库</a:t>
            </a:r>
            <a:r>
              <a:rPr lang="en-US" altLang="zh-CN" dirty="0" smtClean="0"/>
              <a:t>:</a:t>
            </a:r>
            <a:r>
              <a:rPr lang="zh-CN" altLang="en-US" dirty="0" smtClean="0"/>
              <a:t> </a:t>
            </a:r>
            <a:endParaRPr lang="en-US" altLang="zh-CN" dirty="0" smtClean="0"/>
          </a:p>
          <a:p>
            <a:r>
              <a:rPr lang="zh-CN" altLang="en-US" sz="2800" dirty="0" smtClean="0"/>
              <a:t>      </a:t>
            </a:r>
            <a:r>
              <a:rPr lang="zh-CN" altLang="zh-CN" sz="2800" dirty="0" smtClean="0"/>
              <a:t>我们大脑中有个词库，学会的词就放在这个词库里</a:t>
            </a:r>
            <a:r>
              <a:rPr lang="en-US" altLang="zh-CN" sz="2800" dirty="0" smtClean="0"/>
              <a:t>.</a:t>
            </a:r>
          </a:p>
          <a:p>
            <a:r>
              <a:rPr lang="zh-CN" altLang="en-US" sz="2800" dirty="0" smtClean="0"/>
              <a:t>      预设</a:t>
            </a:r>
            <a:r>
              <a:rPr lang="en-US" altLang="zh-CN" sz="2800" dirty="0" smtClean="0"/>
              <a:t>—</a:t>
            </a:r>
            <a:r>
              <a:rPr lang="zh-CN" altLang="en-US" sz="2800" dirty="0" smtClean="0"/>
              <a:t>所有词项都标注了足够的语义</a:t>
            </a:r>
            <a:r>
              <a:rPr lang="en-US" altLang="zh-CN" sz="2800" dirty="0" smtClean="0"/>
              <a:t>/</a:t>
            </a:r>
            <a:r>
              <a:rPr lang="zh-CN" altLang="en-US" sz="2800" dirty="0" smtClean="0"/>
              <a:t>   语法标签</a:t>
            </a:r>
            <a:r>
              <a:rPr lang="en-US" altLang="zh-CN" sz="2800" dirty="0" smtClean="0"/>
              <a:t>(</a:t>
            </a:r>
            <a:r>
              <a:rPr lang="zh-CN" altLang="en-US" sz="2800" dirty="0" smtClean="0"/>
              <a:t>构建一个完美的词库也是计算语言学的重要工作 </a:t>
            </a:r>
            <a:r>
              <a:rPr lang="en-US" altLang="zh-CN" sz="2800" dirty="0" smtClean="0"/>
              <a:t>)</a:t>
            </a:r>
          </a:p>
          <a:p>
            <a:r>
              <a:rPr lang="zh-CN" altLang="en-US" dirty="0" smtClean="0"/>
              <a:t>句法</a:t>
            </a:r>
            <a:r>
              <a:rPr lang="en-US" altLang="zh-CN" dirty="0" smtClean="0"/>
              <a:t>:</a:t>
            </a:r>
            <a:r>
              <a:rPr lang="zh-CN" altLang="en-US" dirty="0" smtClean="0"/>
              <a:t> </a:t>
            </a:r>
            <a:endParaRPr lang="en-US" altLang="zh-CN" dirty="0" smtClean="0"/>
          </a:p>
          <a:p>
            <a:r>
              <a:rPr lang="zh-CN" altLang="en-US" sz="2800" dirty="0" smtClean="0"/>
              <a:t>      目标</a:t>
            </a:r>
            <a:r>
              <a:rPr lang="en-US" altLang="zh-CN" sz="2800" dirty="0" smtClean="0"/>
              <a:t>—</a:t>
            </a:r>
            <a:r>
              <a:rPr lang="zh-CN" altLang="en-US" sz="2800" dirty="0" smtClean="0"/>
              <a:t>从词库中构建出合法的表达式</a:t>
            </a:r>
            <a:r>
              <a:rPr lang="en-US" altLang="zh-CN" sz="2800" dirty="0" smtClean="0"/>
              <a:t>(DS).</a:t>
            </a:r>
          </a:p>
          <a:p>
            <a:endParaRPr lang="zh-CN"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句法</a:t>
            </a:r>
            <a:endParaRPr lang="zh-CN" altLang="en-US" dirty="0"/>
          </a:p>
        </p:txBody>
      </p:sp>
      <p:sp>
        <p:nvSpPr>
          <p:cNvPr id="3" name="内容占位符 2"/>
          <p:cNvSpPr>
            <a:spLocks noGrp="1"/>
          </p:cNvSpPr>
          <p:nvPr>
            <p:ph idx="1"/>
          </p:nvPr>
        </p:nvSpPr>
        <p:spPr/>
        <p:txBody>
          <a:bodyPr>
            <a:normAutofit fontScale="92500" lnSpcReduction="20000"/>
          </a:bodyPr>
          <a:lstStyle/>
          <a:p>
            <a:pPr lvl="0"/>
            <a:r>
              <a:rPr lang="zh-CN" altLang="zh-CN" sz="3000" b="1" dirty="0" smtClean="0"/>
              <a:t>范畴</a:t>
            </a:r>
            <a:r>
              <a:rPr lang="en-US" altLang="zh-CN" sz="3000" b="1" dirty="0" smtClean="0"/>
              <a:t>Categories</a:t>
            </a:r>
            <a:endParaRPr lang="zh-CN" altLang="zh-CN" sz="3000" dirty="0" smtClean="0"/>
          </a:p>
          <a:p>
            <a:r>
              <a:rPr lang="zh-CN" altLang="zh-CN" sz="3000" dirty="0" smtClean="0"/>
              <a:t>范畴是生成语法中的概念，指的是在某种特定的语言中起到相同或相似功能的一组语言项，如</a:t>
            </a:r>
            <a:r>
              <a:rPr lang="zh-CN" altLang="en-US" sz="3000" dirty="0" smtClean="0"/>
              <a:t>名词</a:t>
            </a:r>
            <a:r>
              <a:rPr lang="en-US" altLang="zh-CN" sz="3000" dirty="0" smtClean="0"/>
              <a:t>N</a:t>
            </a:r>
            <a:r>
              <a:rPr lang="zh-CN" altLang="en-US" sz="3000" dirty="0" smtClean="0"/>
              <a:t>、动词</a:t>
            </a:r>
            <a:r>
              <a:rPr lang="en-US" altLang="zh-CN" sz="3000" dirty="0" smtClean="0"/>
              <a:t>V</a:t>
            </a:r>
            <a:r>
              <a:rPr lang="zh-CN" altLang="en-US" sz="3000" dirty="0" smtClean="0"/>
              <a:t>等</a:t>
            </a:r>
            <a:r>
              <a:rPr lang="zh-CN" altLang="zh-CN" sz="3000" dirty="0" smtClean="0"/>
              <a:t>。</a:t>
            </a:r>
            <a:endParaRPr lang="en-US" altLang="zh-CN" sz="3000" dirty="0" smtClean="0"/>
          </a:p>
          <a:p>
            <a:r>
              <a:rPr lang="en-US" altLang="zh-CN" sz="3000" b="1" dirty="0" smtClean="0"/>
              <a:t>PS</a:t>
            </a:r>
            <a:r>
              <a:rPr lang="zh-CN" altLang="zh-CN" sz="3000" b="1" dirty="0" smtClean="0"/>
              <a:t>规则</a:t>
            </a:r>
            <a:r>
              <a:rPr lang="en-US" altLang="zh-CN" sz="3000" dirty="0" smtClean="0"/>
              <a:t>phrase structure</a:t>
            </a:r>
            <a:endParaRPr lang="zh-CN" altLang="zh-CN" sz="3000" dirty="0" smtClean="0"/>
          </a:p>
          <a:p>
            <a:r>
              <a:rPr lang="zh-CN" altLang="zh-CN" sz="3000" dirty="0" smtClean="0"/>
              <a:t>早期的生成语法将句子用</a:t>
            </a:r>
            <a:r>
              <a:rPr lang="en-US" altLang="zh-CN" sz="3000" dirty="0" smtClean="0"/>
              <a:t>PS(phrase structure)</a:t>
            </a:r>
            <a:r>
              <a:rPr lang="zh-CN" altLang="zh-CN" sz="3000" dirty="0" smtClean="0"/>
              <a:t>规则（短语结构规则）表示</a:t>
            </a:r>
            <a:r>
              <a:rPr lang="en-US" altLang="zh-CN" sz="3000" dirty="0" smtClean="0"/>
              <a:t>.</a:t>
            </a:r>
          </a:p>
          <a:p>
            <a:r>
              <a:rPr lang="zh-CN" altLang="zh-CN" sz="3000" dirty="0" smtClean="0"/>
              <a:t>如果要生成完整的句子，还需要除短语规则之外的规则来引入终端</a:t>
            </a:r>
            <a:r>
              <a:rPr lang="en-US" altLang="zh-CN" sz="3000" dirty="0" smtClean="0"/>
              <a:t> </a:t>
            </a:r>
            <a:r>
              <a:rPr lang="zh-CN" altLang="zh-CN" sz="3000" dirty="0" smtClean="0"/>
              <a:t>范畴（即词项），如：</a:t>
            </a:r>
            <a:r>
              <a:rPr lang="en-US" altLang="zh-CN" sz="3000" dirty="0" smtClean="0"/>
              <a:t> </a:t>
            </a:r>
            <a:r>
              <a:rPr lang="en-US" altLang="zh-CN" sz="3000" dirty="0" err="1" smtClean="0"/>
              <a:t>Det</a:t>
            </a:r>
            <a:r>
              <a:rPr lang="en-US" altLang="zh-CN" sz="3000" dirty="0" err="1" smtClean="0">
                <a:sym typeface="LogicA"/>
              </a:rPr>
              <a:t></a:t>
            </a:r>
            <a:r>
              <a:rPr lang="en-US" altLang="zh-CN" sz="3000" dirty="0" err="1" smtClean="0"/>
              <a:t>the</a:t>
            </a:r>
            <a:r>
              <a:rPr lang="zh-CN" altLang="zh-CN" sz="3000" dirty="0" smtClean="0"/>
              <a:t>，</a:t>
            </a:r>
            <a:r>
              <a:rPr lang="en-US" altLang="zh-CN" sz="3000" dirty="0" smtClean="0"/>
              <a:t>this</a:t>
            </a:r>
            <a:r>
              <a:rPr lang="zh-CN" altLang="zh-CN" sz="3000" dirty="0" smtClean="0"/>
              <a:t>，这个，那个……；</a:t>
            </a:r>
            <a:r>
              <a:rPr lang="en-US" altLang="zh-CN" sz="3000" dirty="0" err="1" smtClean="0"/>
              <a:t>N</a:t>
            </a:r>
            <a:r>
              <a:rPr lang="en-US" altLang="zh-CN" sz="3000" dirty="0" err="1" smtClean="0">
                <a:sym typeface="LogicA"/>
              </a:rPr>
              <a:t></a:t>
            </a:r>
            <a:r>
              <a:rPr lang="en-US" altLang="zh-CN" sz="3000" dirty="0" err="1" smtClean="0"/>
              <a:t>student</a:t>
            </a:r>
            <a:r>
              <a:rPr lang="zh-CN" altLang="zh-CN" sz="3000" dirty="0" smtClean="0"/>
              <a:t>，警察，小偷…… </a:t>
            </a:r>
            <a:r>
              <a:rPr lang="en-US" altLang="zh-CN" sz="3000" dirty="0" smtClean="0"/>
              <a:t> </a:t>
            </a:r>
            <a:endParaRPr lang="zh-CN" altLang="zh-CN" sz="3000" dirty="0" smtClean="0"/>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词  库</a:t>
            </a:r>
            <a:endParaRPr lang="zh-CN" altLang="en-US" dirty="0"/>
          </a:p>
        </p:txBody>
      </p:sp>
      <p:sp>
        <p:nvSpPr>
          <p:cNvPr id="3" name="内容占位符 2"/>
          <p:cNvSpPr>
            <a:spLocks noGrp="1"/>
          </p:cNvSpPr>
          <p:nvPr>
            <p:ph idx="1"/>
          </p:nvPr>
        </p:nvSpPr>
        <p:spPr/>
        <p:txBody>
          <a:bodyPr>
            <a:normAutofit lnSpcReduction="10000"/>
          </a:bodyPr>
          <a:lstStyle/>
          <a:p>
            <a:r>
              <a:rPr lang="zh-CN" altLang="zh-CN" dirty="0" smtClean="0"/>
              <a:t>要注意，仅有短语结构规则，并不能保证生成的都是正确</a:t>
            </a:r>
            <a:r>
              <a:rPr lang="en-US" altLang="zh-CN" dirty="0" smtClean="0"/>
              <a:t> </a:t>
            </a:r>
            <a:r>
              <a:rPr lang="zh-CN" altLang="zh-CN" dirty="0" smtClean="0"/>
              <a:t>的句子，如：</a:t>
            </a:r>
          </a:p>
          <a:p>
            <a:r>
              <a:rPr lang="en-US" altLang="zh-CN" dirty="0" smtClean="0"/>
              <a:t> S</a:t>
            </a:r>
            <a:r>
              <a:rPr lang="en-US" altLang="zh-CN" dirty="0" smtClean="0">
                <a:sym typeface="LogicA"/>
              </a:rPr>
              <a:t></a:t>
            </a:r>
            <a:r>
              <a:rPr lang="en-US" altLang="zh-CN" dirty="0" smtClean="0"/>
              <a:t>NP VP</a:t>
            </a:r>
            <a:endParaRPr lang="zh-CN" altLang="zh-CN" dirty="0" smtClean="0"/>
          </a:p>
          <a:p>
            <a:r>
              <a:rPr lang="en-US" altLang="zh-CN" dirty="0" smtClean="0"/>
              <a:t>VP</a:t>
            </a:r>
            <a:r>
              <a:rPr lang="en-US" altLang="zh-CN" dirty="0" smtClean="0">
                <a:sym typeface="LogicA"/>
              </a:rPr>
              <a:t></a:t>
            </a:r>
            <a:r>
              <a:rPr lang="en-US" altLang="zh-CN" dirty="0" smtClean="0"/>
              <a:t>V NP</a:t>
            </a:r>
            <a:r>
              <a:rPr lang="en-US" altLang="zh-CN" baseline="-25000" dirty="0" smtClean="0"/>
              <a:t>2</a:t>
            </a:r>
          </a:p>
          <a:p>
            <a:r>
              <a:rPr lang="en-US" altLang="zh-CN" dirty="0" smtClean="0"/>
              <a:t>NP</a:t>
            </a:r>
            <a:r>
              <a:rPr lang="en-US" altLang="zh-CN" dirty="0" smtClean="0">
                <a:sym typeface="LogicA"/>
              </a:rPr>
              <a:t></a:t>
            </a:r>
            <a:r>
              <a:rPr lang="zh-CN" altLang="zh-CN" dirty="0" smtClean="0"/>
              <a:t>信仰</a:t>
            </a:r>
          </a:p>
          <a:p>
            <a:r>
              <a:rPr lang="en-US" altLang="zh-CN" dirty="0" smtClean="0"/>
              <a:t>V</a:t>
            </a:r>
            <a:r>
              <a:rPr lang="en-US" altLang="zh-CN" dirty="0" smtClean="0">
                <a:sym typeface="LogicA"/>
              </a:rPr>
              <a:t></a:t>
            </a:r>
            <a:r>
              <a:rPr lang="zh-CN" altLang="zh-CN" dirty="0" smtClean="0"/>
              <a:t>骂</a:t>
            </a:r>
          </a:p>
          <a:p>
            <a:r>
              <a:rPr lang="en-US" altLang="zh-CN" dirty="0" smtClean="0"/>
              <a:t>NP</a:t>
            </a:r>
            <a:r>
              <a:rPr lang="en-US" altLang="zh-CN" baseline="-25000" dirty="0" smtClean="0"/>
              <a:t>2</a:t>
            </a:r>
            <a:r>
              <a:rPr lang="en-US" altLang="zh-CN" dirty="0" smtClean="0">
                <a:sym typeface="LogicA"/>
              </a:rPr>
              <a:t></a:t>
            </a:r>
            <a:r>
              <a:rPr lang="zh-CN" altLang="zh-CN" dirty="0" smtClean="0"/>
              <a:t>他</a:t>
            </a:r>
          </a:p>
          <a:p>
            <a:r>
              <a:rPr lang="zh-CN" altLang="zh-CN" dirty="0" smtClean="0"/>
              <a:t>信仰骂他</a:t>
            </a: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smtClean="0"/>
              <a:t>次范畴特征</a:t>
            </a:r>
            <a:endParaRPr lang="zh-CN" altLang="en-US" dirty="0"/>
          </a:p>
        </p:txBody>
      </p:sp>
      <p:sp>
        <p:nvSpPr>
          <p:cNvPr id="3" name="内容占位符 2"/>
          <p:cNvSpPr>
            <a:spLocks noGrp="1"/>
          </p:cNvSpPr>
          <p:nvPr>
            <p:ph idx="1"/>
          </p:nvPr>
        </p:nvSpPr>
        <p:spPr/>
        <p:txBody>
          <a:bodyPr/>
          <a:lstStyle/>
          <a:p>
            <a:r>
              <a:rPr lang="zh-CN" altLang="zh-CN" dirty="0" smtClean="0"/>
              <a:t>如何避免生成上面的句子？</a:t>
            </a:r>
            <a:endParaRPr lang="en-US" altLang="zh-CN" dirty="0" smtClean="0"/>
          </a:p>
          <a:p>
            <a:r>
              <a:rPr lang="zh-CN" altLang="zh-CN" dirty="0" smtClean="0"/>
              <a:t>解决的途径有两种：</a:t>
            </a:r>
            <a:endParaRPr lang="en-US" altLang="zh-CN" dirty="0" smtClean="0"/>
          </a:p>
          <a:p>
            <a:r>
              <a:rPr lang="zh-CN" altLang="zh-CN" dirty="0" smtClean="0"/>
              <a:t>一是制定更为细致的语法规则，</a:t>
            </a:r>
            <a:endParaRPr lang="en-US" altLang="zh-CN" dirty="0" smtClean="0"/>
          </a:p>
          <a:p>
            <a:r>
              <a:rPr lang="zh-CN" altLang="zh-CN" dirty="0" smtClean="0"/>
              <a:t>二是把词项细分为小类，给不同的词项类添加不同的词汇信息——次范畴特</a:t>
            </a:r>
            <a:r>
              <a:rPr lang="zh-CN" altLang="en-US" dirty="0" smtClean="0"/>
              <a:t>征</a:t>
            </a:r>
            <a:r>
              <a:rPr lang="en-US" altLang="zh-CN" dirty="0" smtClean="0"/>
              <a:t>.</a:t>
            </a:r>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TotalTime>
  <Words>2211</Words>
  <Application>Microsoft Office PowerPoint</Application>
  <PresentationFormat>全屏显示(4:3)</PresentationFormat>
  <Paragraphs>221</Paragraphs>
  <Slides>46</Slides>
  <Notes>0</Notes>
  <HiddenSlides>0</HiddenSlides>
  <MMClips>0</MMClips>
  <ScaleCrop>false</ScaleCrop>
  <HeadingPairs>
    <vt:vector size="4" baseType="variant">
      <vt:variant>
        <vt:lpstr>主题</vt:lpstr>
      </vt:variant>
      <vt:variant>
        <vt:i4>1</vt:i4>
      </vt:variant>
      <vt:variant>
        <vt:lpstr>幻灯片标题</vt:lpstr>
      </vt:variant>
      <vt:variant>
        <vt:i4>46</vt:i4>
      </vt:variant>
    </vt:vector>
  </HeadingPairs>
  <TitlesOfParts>
    <vt:vector size="47" baseType="lpstr">
      <vt:lpstr>Office 主题</vt:lpstr>
      <vt:lpstr>转换生成语法和形式语义学的渊源</vt:lpstr>
      <vt:lpstr>提  纲</vt:lpstr>
      <vt:lpstr>一、转换生成语法</vt:lpstr>
      <vt:lpstr>背  景</vt:lpstr>
      <vt:lpstr>转换生成语法</vt:lpstr>
      <vt:lpstr>生成规则</vt:lpstr>
      <vt:lpstr>句法</vt:lpstr>
      <vt:lpstr>词  库</vt:lpstr>
      <vt:lpstr>次范畴特征</vt:lpstr>
      <vt:lpstr>举例: </vt:lpstr>
      <vt:lpstr>评价： </vt:lpstr>
      <vt:lpstr> </vt:lpstr>
      <vt:lpstr>转换</vt:lpstr>
      <vt:lpstr>转换规则</vt:lpstr>
      <vt:lpstr>Topicalization</vt:lpstr>
      <vt:lpstr>Wh-movement</vt:lpstr>
      <vt:lpstr>一般规则</vt:lpstr>
      <vt:lpstr>X-杠理论</vt:lpstr>
      <vt:lpstr>X-杠理论</vt:lpstr>
      <vt:lpstr>管辖理论</vt:lpstr>
      <vt:lpstr>最简方案理论</vt:lpstr>
      <vt:lpstr>评价转换生成语法</vt:lpstr>
      <vt:lpstr>二、转换生成语法和蒙塔古语法的联姻史</vt:lpstr>
      <vt:lpstr>背景：Semantics的意义</vt:lpstr>
      <vt:lpstr>背景：</vt:lpstr>
      <vt:lpstr>尝试拉手</vt:lpstr>
      <vt:lpstr>乔姆斯基对语义的态度</vt:lpstr>
      <vt:lpstr>其他生成语法学家对语义的态度</vt:lpstr>
      <vt:lpstr>举例</vt:lpstr>
      <vt:lpstr>评价</vt:lpstr>
      <vt:lpstr>反例</vt:lpstr>
      <vt:lpstr>哲学家的态度</vt:lpstr>
      <vt:lpstr>逐出伊甸园</vt:lpstr>
      <vt:lpstr>语言哲学家的战争</vt:lpstr>
      <vt:lpstr>蒙塔古</vt:lpstr>
      <vt:lpstr>把蒙塔古介绍给语言学家</vt:lpstr>
      <vt:lpstr>结合过程</vt:lpstr>
      <vt:lpstr>举例</vt:lpstr>
      <vt:lpstr>蒙塔古语法的解决方案：</vt:lpstr>
      <vt:lpstr>转换生成语法的解决方案：</vt:lpstr>
      <vt:lpstr>互动历程</vt:lpstr>
      <vt:lpstr> </vt:lpstr>
      <vt:lpstr>三、形式语义学的现状</vt:lpstr>
      <vt:lpstr>欧美各自的发展</vt:lpstr>
      <vt:lpstr> </vt:lpstr>
      <vt:lpstr>谢谢!</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转换生成语法和形式语义学的渊源</dc:title>
  <dc:creator>张文彦</dc:creator>
  <cp:lastModifiedBy>张文彦</cp:lastModifiedBy>
  <cp:revision>65</cp:revision>
  <dcterms:created xsi:type="dcterms:W3CDTF">2014-11-06T02:07:11Z</dcterms:created>
  <dcterms:modified xsi:type="dcterms:W3CDTF">2014-11-13T02:05:26Z</dcterms:modified>
</cp:coreProperties>
</file>