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67" r:id="rId5"/>
    <p:sldId id="258" r:id="rId6"/>
    <p:sldId id="259" r:id="rId7"/>
    <p:sldId id="262" r:id="rId8"/>
    <p:sldId id="263" r:id="rId9"/>
    <p:sldId id="264" r:id="rId10"/>
    <p:sldId id="265" r:id="rId11"/>
    <p:sldId id="266" r:id="rId12"/>
    <p:sldId id="277" r:id="rId13"/>
    <p:sldId id="268" r:id="rId14"/>
    <p:sldId id="269" r:id="rId15"/>
    <p:sldId id="275" r:id="rId16"/>
    <p:sldId id="276" r:id="rId17"/>
    <p:sldId id="270" r:id="rId18"/>
    <p:sldId id="271" r:id="rId19"/>
    <p:sldId id="272" r:id="rId20"/>
    <p:sldId id="273" r:id="rId21"/>
    <p:sldId id="260" r:id="rId22"/>
    <p:sldId id="305" r:id="rId23"/>
    <p:sldId id="282" r:id="rId24"/>
    <p:sldId id="278" r:id="rId25"/>
    <p:sldId id="283" r:id="rId26"/>
    <p:sldId id="284" r:id="rId27"/>
    <p:sldId id="285" r:id="rId28"/>
    <p:sldId id="286" r:id="rId29"/>
    <p:sldId id="288" r:id="rId30"/>
    <p:sldId id="289" r:id="rId31"/>
    <p:sldId id="290" r:id="rId32"/>
    <p:sldId id="287" r:id="rId33"/>
    <p:sldId id="291" r:id="rId34"/>
    <p:sldId id="292" r:id="rId35"/>
    <p:sldId id="293" r:id="rId36"/>
    <p:sldId id="294" r:id="rId37"/>
    <p:sldId id="295" r:id="rId38"/>
    <p:sldId id="298" r:id="rId39"/>
    <p:sldId id="299" r:id="rId40"/>
    <p:sldId id="300" r:id="rId41"/>
    <p:sldId id="296" r:id="rId42"/>
    <p:sldId id="297" r:id="rId43"/>
    <p:sldId id="301" r:id="rId44"/>
    <p:sldId id="302" r:id="rId45"/>
    <p:sldId id="303" r:id="rId46"/>
    <p:sldId id="304" r:id="rId4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2014/11/13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2014/11/13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转换生成语法和形式语义学的渊源</a:t>
            </a:r>
            <a:endParaRPr lang="zh-CN" altLang="en-US" dirty="0"/>
          </a:p>
        </p:txBody>
      </p:sp>
      <p:sp>
        <p:nvSpPr>
          <p:cNvPr id="3" name="副标题 2"/>
          <p:cNvSpPr>
            <a:spLocks noGrp="1"/>
          </p:cNvSpPr>
          <p:nvPr>
            <p:ph type="subTitle" idx="1"/>
          </p:nvPr>
        </p:nvSpPr>
        <p:spPr>
          <a:xfrm>
            <a:off x="1403648" y="4365104"/>
            <a:ext cx="6400800" cy="1752600"/>
          </a:xfrm>
        </p:spPr>
        <p:txBody>
          <a:bodyPr/>
          <a:lstStyle/>
          <a:p>
            <a:r>
              <a:rPr lang="zh-CN" altLang="en-US" dirty="0" smtClean="0"/>
              <a:t>张文彦</a:t>
            </a:r>
            <a:endParaRPr lang="zh-CN"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举例</a:t>
            </a:r>
            <a:r>
              <a:rPr lang="en-US" altLang="zh-CN" dirty="0" smtClean="0"/>
              <a:t>:</a:t>
            </a:r>
            <a:r>
              <a:rPr lang="zh-CN" altLang="en-US" dirty="0" smtClean="0"/>
              <a:t> </a:t>
            </a:r>
            <a:endParaRPr lang="zh-CN" altLang="en-US" dirty="0"/>
          </a:p>
        </p:txBody>
      </p:sp>
      <p:sp>
        <p:nvSpPr>
          <p:cNvPr id="3" name="内容占位符 2"/>
          <p:cNvSpPr>
            <a:spLocks noGrp="1"/>
          </p:cNvSpPr>
          <p:nvPr>
            <p:ph idx="1"/>
          </p:nvPr>
        </p:nvSpPr>
        <p:spPr/>
        <p:txBody>
          <a:bodyPr>
            <a:normAutofit/>
          </a:bodyPr>
          <a:lstStyle/>
          <a:p>
            <a:r>
              <a:rPr lang="zh-CN" altLang="zh-CN" sz="2400" dirty="0" smtClean="0"/>
              <a:t>不同词类的语义特征不同。</a:t>
            </a:r>
            <a:endParaRPr lang="en-US" altLang="zh-CN" sz="2400" dirty="0" smtClean="0"/>
          </a:p>
          <a:p>
            <a:r>
              <a:rPr lang="zh-CN" altLang="zh-CN" sz="2400" dirty="0" smtClean="0"/>
              <a:t>动词的次范畴特点就要用框架来表示，称之为次范畴框架。对一个动词来说，完整地语义特征应该包括对主语的要求，对宾语的要求，甚至还包括对副词的要求。</a:t>
            </a:r>
            <a:endParaRPr lang="en-US" altLang="zh-CN" sz="2400" dirty="0" smtClean="0"/>
          </a:p>
          <a:p>
            <a:r>
              <a:rPr lang="zh-CN" altLang="zh-CN" sz="2400" dirty="0" smtClean="0"/>
              <a:t>例：吃：</a:t>
            </a:r>
            <a:r>
              <a:rPr lang="en-US" altLang="zh-CN" sz="2400" dirty="0" smtClean="0"/>
              <a:t>[V</a:t>
            </a:r>
            <a:r>
              <a:rPr lang="zh-CN" altLang="zh-CN" sz="2400" dirty="0" smtClean="0"/>
              <a:t>；—</a:t>
            </a:r>
            <a:r>
              <a:rPr lang="en-US" altLang="zh-CN" sz="2400" dirty="0" smtClean="0"/>
              <a:t>NP]</a:t>
            </a:r>
            <a:endParaRPr lang="zh-CN" altLang="zh-CN" sz="2400" dirty="0" smtClean="0"/>
          </a:p>
          <a:p>
            <a:r>
              <a:rPr lang="en-US" altLang="zh-CN" sz="2400" dirty="0" smtClean="0"/>
              <a:t>    </a:t>
            </a:r>
            <a:r>
              <a:rPr lang="zh-CN" altLang="zh-CN" sz="2400" dirty="0" smtClean="0"/>
              <a:t>认为：</a:t>
            </a:r>
            <a:r>
              <a:rPr lang="en-US" altLang="zh-CN" sz="2400" dirty="0" smtClean="0"/>
              <a:t>[V</a:t>
            </a:r>
            <a:r>
              <a:rPr lang="zh-CN" altLang="zh-CN" sz="2400" dirty="0" smtClean="0"/>
              <a:t>；—</a:t>
            </a:r>
            <a:r>
              <a:rPr lang="en-US" altLang="zh-CN" sz="2400" dirty="0" smtClean="0"/>
              <a:t>S`]</a:t>
            </a:r>
            <a:endParaRPr lang="zh-CN" altLang="zh-CN" sz="2400" dirty="0" smtClean="0"/>
          </a:p>
          <a:p>
            <a:r>
              <a:rPr lang="zh-CN" altLang="zh-CN" sz="2400" dirty="0" smtClean="0"/>
              <a:t>次范畴规则</a:t>
            </a:r>
            <a:r>
              <a:rPr lang="en-US" altLang="zh-CN" sz="2400" dirty="0" smtClean="0"/>
              <a:t>: [V]</a:t>
            </a:r>
            <a:r>
              <a:rPr lang="en-US" altLang="zh-CN" sz="2400" dirty="0" smtClean="0">
                <a:sym typeface="LogicA"/>
              </a:rPr>
              <a:t></a:t>
            </a:r>
            <a:r>
              <a:rPr lang="en-US" altLang="zh-CN" sz="2400" dirty="0" smtClean="0"/>
              <a:t>Y/  </a:t>
            </a:r>
            <a:r>
              <a:rPr lang="zh-CN" altLang="zh-CN" sz="2400" dirty="0" smtClean="0"/>
              <a:t>①</a:t>
            </a:r>
            <a:r>
              <a:rPr lang="en-US" altLang="zh-CN" sz="2400" dirty="0" smtClean="0"/>
              <a:t>[+/- abstract] Aux—</a:t>
            </a:r>
            <a:endParaRPr lang="zh-CN" altLang="zh-CN" sz="2400" dirty="0" smtClean="0"/>
          </a:p>
          <a:p>
            <a:r>
              <a:rPr lang="en-US" altLang="zh-CN" sz="2400" dirty="0" smtClean="0"/>
              <a:t>                 </a:t>
            </a:r>
            <a:r>
              <a:rPr lang="zh-CN" altLang="en-US" sz="2400" dirty="0" smtClean="0"/>
              <a:t>                      </a:t>
            </a:r>
            <a:r>
              <a:rPr lang="en-US" altLang="zh-CN" sz="2400" dirty="0" smtClean="0"/>
              <a:t>  </a:t>
            </a:r>
            <a:r>
              <a:rPr lang="zh-CN" altLang="zh-CN" sz="2400" dirty="0" smtClean="0"/>
              <a:t>②</a:t>
            </a:r>
            <a:r>
              <a:rPr lang="en-US" altLang="zh-CN" sz="2400" dirty="0" smtClean="0"/>
              <a:t>— [+/-animate]</a:t>
            </a:r>
          </a:p>
          <a:p>
            <a:r>
              <a:rPr lang="zh-CN" altLang="en-US" sz="2400" dirty="0" smtClean="0"/>
              <a:t>假设能把所有的词汇都标好语义特征</a:t>
            </a:r>
            <a:r>
              <a:rPr lang="en-US" altLang="zh-CN" sz="2400" dirty="0" smtClean="0"/>
              <a:t>,</a:t>
            </a:r>
            <a:r>
              <a:rPr lang="zh-CN" altLang="en-US" sz="2400" dirty="0" smtClean="0"/>
              <a:t> 那么就能避免</a:t>
            </a:r>
            <a:r>
              <a:rPr lang="en-US" altLang="zh-CN" sz="2400" dirty="0" smtClean="0"/>
              <a:t>”</a:t>
            </a:r>
            <a:r>
              <a:rPr lang="zh-CN" altLang="en-US" sz="2400" dirty="0" smtClean="0"/>
              <a:t>信仰骂他</a:t>
            </a:r>
            <a:r>
              <a:rPr lang="en-US" altLang="zh-CN" sz="2400" dirty="0" smtClean="0"/>
              <a:t>”</a:t>
            </a:r>
            <a:r>
              <a:rPr lang="zh-CN" altLang="en-US" sz="2400" dirty="0" smtClean="0"/>
              <a:t>这种句子的产生</a:t>
            </a:r>
            <a:r>
              <a:rPr lang="en-US" altLang="zh-CN" sz="2400" dirty="0" smtClean="0"/>
              <a:t>.</a:t>
            </a:r>
            <a:endParaRPr lang="zh-CN" altLang="zh-CN" sz="2400" dirty="0" smtClean="0"/>
          </a:p>
          <a:p>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b="1" dirty="0" smtClean="0"/>
              <a:t>评价：</a:t>
            </a:r>
            <a:r>
              <a:rPr lang="zh-CN" altLang="zh-CN" dirty="0" smtClean="0"/>
              <a:t> </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优点</a:t>
            </a:r>
            <a:r>
              <a:rPr lang="en-US" altLang="zh-CN" dirty="0" smtClean="0"/>
              <a:t>:</a:t>
            </a:r>
            <a:r>
              <a:rPr lang="zh-CN" altLang="en-US" dirty="0" smtClean="0"/>
              <a:t>          </a:t>
            </a:r>
            <a:endParaRPr lang="en-US" altLang="zh-CN" dirty="0" smtClean="0"/>
          </a:p>
          <a:p>
            <a:r>
              <a:rPr lang="zh-CN" altLang="en-US" dirty="0" smtClean="0"/>
              <a:t>     </a:t>
            </a:r>
            <a:r>
              <a:rPr lang="zh-CN" altLang="zh-CN" dirty="0" smtClean="0"/>
              <a:t>词库概念的提出减轻了改写规则系统的负担。词库把那些不能用一般性规则概括的特征集合在一起，作为语法基础的组成部分。因此词库成为了生成语法的主要内容。</a:t>
            </a:r>
          </a:p>
          <a:p>
            <a:r>
              <a:rPr lang="zh-CN" altLang="zh-CN" dirty="0" smtClean="0"/>
              <a:t>缺点</a:t>
            </a:r>
            <a:r>
              <a:rPr lang="en-US" altLang="zh-CN" dirty="0" smtClean="0"/>
              <a:t>:</a:t>
            </a:r>
          </a:p>
          <a:p>
            <a:r>
              <a:rPr lang="zh-CN" altLang="en-US" dirty="0" smtClean="0"/>
              <a:t>     </a:t>
            </a:r>
            <a:r>
              <a:rPr lang="zh-CN" altLang="zh-CN" dirty="0" smtClean="0"/>
              <a:t>语义特征的寻找是一项繁琐而无休止的工作。</a:t>
            </a:r>
          </a:p>
          <a:p>
            <a:endParaRPr lang="zh-CN"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a:t>
            </a:r>
            <a:endParaRPr lang="zh-CN" altLang="en-US" dirty="0"/>
          </a:p>
        </p:txBody>
      </p:sp>
      <p:sp>
        <p:nvSpPr>
          <p:cNvPr id="3" name="内容占位符 2"/>
          <p:cNvSpPr>
            <a:spLocks noGrp="1"/>
          </p:cNvSpPr>
          <p:nvPr>
            <p:ph idx="1"/>
          </p:nvPr>
        </p:nvSpPr>
        <p:spPr/>
        <p:txBody>
          <a:bodyPr/>
          <a:lstStyle/>
          <a:p>
            <a:pPr>
              <a:buNone/>
            </a:pPr>
            <a:r>
              <a:rPr lang="zh-CN" altLang="en-US" dirty="0" smtClean="0"/>
              <a:t>       词库和生成规则一起合作，最终生成的只是语言表达式的一个子集（深层结构</a:t>
            </a:r>
            <a:r>
              <a:rPr lang="en-US" altLang="zh-CN" dirty="0" smtClean="0"/>
              <a:t>DS</a:t>
            </a:r>
            <a:r>
              <a:rPr lang="zh-CN" altLang="en-US" dirty="0" smtClean="0"/>
              <a:t>），</a:t>
            </a:r>
            <a:r>
              <a:rPr lang="en-US" altLang="zh-CN" dirty="0" smtClean="0"/>
              <a:t>DS</a:t>
            </a:r>
            <a:r>
              <a:rPr lang="zh-CN" altLang="en-US" dirty="0" smtClean="0"/>
              <a:t>不能覆盖所有自然语言的表达</a:t>
            </a:r>
            <a:r>
              <a:rPr lang="en-US" altLang="zh-CN" dirty="0" smtClean="0"/>
              <a:t>,</a:t>
            </a:r>
            <a:r>
              <a:rPr lang="zh-CN" altLang="en-US" dirty="0" smtClean="0"/>
              <a:t> 还有相当多的</a:t>
            </a:r>
            <a:r>
              <a:rPr lang="en-US" altLang="zh-CN" dirty="0" smtClean="0"/>
              <a:t>SS</a:t>
            </a:r>
            <a:r>
              <a:rPr lang="zh-CN" altLang="en-US" dirty="0" smtClean="0"/>
              <a:t>型的表达需要解释</a:t>
            </a:r>
            <a:r>
              <a:rPr lang="en-US" altLang="zh-CN" dirty="0" smtClean="0"/>
              <a:t>.</a:t>
            </a:r>
            <a:r>
              <a:rPr lang="zh-CN" altLang="en-US" dirty="0" smtClean="0"/>
              <a:t>于是有了转换规则</a:t>
            </a:r>
            <a:r>
              <a:rPr lang="en-US" altLang="zh-CN" dirty="0" smtClean="0"/>
              <a:t>.</a:t>
            </a:r>
          </a:p>
          <a:p>
            <a:endParaRPr lang="zh-CN"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转换</a:t>
            </a:r>
            <a:endParaRPr lang="zh-CN" altLang="en-US" dirty="0"/>
          </a:p>
        </p:txBody>
      </p:sp>
      <p:sp>
        <p:nvSpPr>
          <p:cNvPr id="3" name="内容占位符 2"/>
          <p:cNvSpPr>
            <a:spLocks noGrp="1"/>
          </p:cNvSpPr>
          <p:nvPr>
            <p:ph idx="1"/>
          </p:nvPr>
        </p:nvSpPr>
        <p:spPr/>
        <p:txBody>
          <a:bodyPr>
            <a:normAutofit/>
          </a:bodyPr>
          <a:lstStyle/>
          <a:p>
            <a:r>
              <a:rPr lang="en-US" altLang="zh-CN" sz="3100" dirty="0" smtClean="0"/>
              <a:t>     </a:t>
            </a:r>
            <a:r>
              <a:rPr lang="zh-CN" altLang="zh-CN" sz="3100" dirty="0" smtClean="0"/>
              <a:t>转换生成语法则采用了标准的形式化手段来刻画那些表面不同，但彼此间有内在联系的句子之间的规则</a:t>
            </a:r>
            <a:r>
              <a:rPr lang="en-US" altLang="zh-CN" sz="3100" dirty="0" smtClean="0"/>
              <a:t>.</a:t>
            </a:r>
          </a:p>
          <a:p>
            <a:r>
              <a:rPr lang="zh-CN" altLang="en-US" sz="2800" dirty="0" smtClean="0"/>
              <a:t>                              </a:t>
            </a:r>
            <a:r>
              <a:rPr lang="en-US" altLang="zh-CN" sz="2800" dirty="0" smtClean="0"/>
              <a:t> </a:t>
            </a:r>
            <a:r>
              <a:rPr lang="zh-CN" altLang="en-US" sz="2800" dirty="0" smtClean="0"/>
              <a:t>  </a:t>
            </a:r>
            <a:endParaRPr lang="zh-CN" altLang="zh-CN" sz="2800" dirty="0" smtClean="0"/>
          </a:p>
          <a:p>
            <a:r>
              <a:rPr lang="zh-CN" altLang="zh-CN" sz="2800" dirty="0" smtClean="0"/>
              <a:t>表层结构表征式</a:t>
            </a:r>
            <a:r>
              <a:rPr lang="en-US" altLang="zh-CN" sz="2800" dirty="0" smtClean="0"/>
              <a:t>  </a:t>
            </a:r>
            <a:endParaRPr lang="zh-CN" altLang="zh-CN" sz="2800" dirty="0" smtClean="0"/>
          </a:p>
          <a:p>
            <a:r>
              <a:rPr lang="en-US" altLang="zh-CN" sz="2800" dirty="0" smtClean="0"/>
              <a:t>  </a:t>
            </a:r>
            <a:r>
              <a:rPr lang="zh-CN" altLang="zh-CN" sz="2800" dirty="0" smtClean="0"/>
              <a:t>↑</a:t>
            </a:r>
          </a:p>
          <a:p>
            <a:r>
              <a:rPr lang="zh-CN" altLang="zh-CN" sz="2800" dirty="0" smtClean="0"/>
              <a:t>深层结构表征式</a:t>
            </a:r>
          </a:p>
          <a:p>
            <a:r>
              <a:rPr lang="en-US" altLang="zh-CN" sz="2800" dirty="0" smtClean="0"/>
              <a:t>  </a:t>
            </a: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转换规则</a:t>
            </a:r>
            <a:endParaRPr lang="zh-CN" altLang="en-US" dirty="0"/>
          </a:p>
        </p:txBody>
      </p:sp>
      <p:sp>
        <p:nvSpPr>
          <p:cNvPr id="3" name="内容占位符 2"/>
          <p:cNvSpPr>
            <a:spLocks noGrp="1"/>
          </p:cNvSpPr>
          <p:nvPr>
            <p:ph idx="1"/>
          </p:nvPr>
        </p:nvSpPr>
        <p:spPr/>
        <p:txBody>
          <a:bodyPr>
            <a:normAutofit/>
          </a:bodyPr>
          <a:lstStyle/>
          <a:p>
            <a:r>
              <a:rPr lang="zh-CN" altLang="zh-CN" dirty="0" smtClean="0"/>
              <a:t>来看几个转换规则的例子。</a:t>
            </a:r>
          </a:p>
          <a:p>
            <a:r>
              <a:rPr lang="zh-CN" altLang="zh-CN" b="1" dirty="0" smtClean="0"/>
              <a:t>话题化</a:t>
            </a:r>
            <a:r>
              <a:rPr lang="en-US" altLang="zh-CN" b="1" dirty="0" err="1" smtClean="0"/>
              <a:t>Topicalisation</a:t>
            </a:r>
            <a:r>
              <a:rPr lang="zh-CN" altLang="zh-CN" b="1" dirty="0" smtClean="0"/>
              <a:t>：移动</a:t>
            </a:r>
            <a:r>
              <a:rPr lang="en-US" altLang="zh-CN" b="1" dirty="0" smtClean="0"/>
              <a:t>XP</a:t>
            </a:r>
            <a:r>
              <a:rPr lang="en-US" altLang="zh-CN" dirty="0" smtClean="0"/>
              <a:t> </a:t>
            </a:r>
            <a:r>
              <a:rPr lang="zh-CN" altLang="zh-CN" b="1" dirty="0" smtClean="0"/>
              <a:t>，将其附接到</a:t>
            </a:r>
            <a:r>
              <a:rPr lang="en-US" altLang="zh-CN" b="1" dirty="0" smtClean="0"/>
              <a:t>S</a:t>
            </a:r>
            <a:r>
              <a:rPr lang="zh-CN" altLang="zh-CN" b="1" dirty="0" smtClean="0"/>
              <a:t>的左端。</a:t>
            </a:r>
            <a:endParaRPr lang="en-US" altLang="zh-CN" b="1" dirty="0" smtClean="0"/>
          </a:p>
          <a:p>
            <a:endParaRPr lang="zh-CN" altLang="zh-CN" dirty="0" smtClean="0"/>
          </a:p>
          <a:p>
            <a:r>
              <a:rPr lang="en-US" altLang="zh-CN" dirty="0" smtClean="0"/>
              <a:t> </a:t>
            </a:r>
            <a:r>
              <a:rPr lang="zh-CN" altLang="zh-CN" b="1" dirty="0" smtClean="0"/>
              <a:t>疑问词移动</a:t>
            </a:r>
            <a:r>
              <a:rPr lang="en-US" altLang="zh-CN" b="1" dirty="0" smtClean="0"/>
              <a:t>WH-movement</a:t>
            </a:r>
            <a:r>
              <a:rPr lang="zh-CN" altLang="zh-CN" b="1" dirty="0" smtClean="0"/>
              <a:t>：移动</a:t>
            </a:r>
            <a:r>
              <a:rPr lang="en-US" altLang="zh-CN" b="1" dirty="0" err="1" smtClean="0"/>
              <a:t>wh</a:t>
            </a:r>
            <a:r>
              <a:rPr lang="en-US" altLang="zh-CN" b="1" dirty="0" smtClean="0"/>
              <a:t>-XP</a:t>
            </a:r>
            <a:r>
              <a:rPr lang="zh-CN" altLang="zh-CN" b="1" dirty="0" smtClean="0"/>
              <a:t>到</a:t>
            </a:r>
            <a:r>
              <a:rPr lang="en-US" altLang="zh-CN" b="1" dirty="0" smtClean="0"/>
              <a:t>Comp</a:t>
            </a:r>
            <a:r>
              <a:rPr lang="en-US" altLang="zh-CN" dirty="0" smtClean="0"/>
              <a:t> </a:t>
            </a:r>
            <a:r>
              <a:rPr lang="en-US" altLang="zh-CN" b="1" dirty="0" smtClean="0"/>
              <a:t>.</a:t>
            </a:r>
            <a:endParaRPr lang="zh-CN" altLang="zh-CN" dirty="0" smtClean="0"/>
          </a:p>
          <a:p>
            <a:endParaRPr lang="zh-CN" altLang="zh-CN" dirty="0" smtClean="0"/>
          </a:p>
          <a:p>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Topicalization</a:t>
            </a:r>
            <a:endParaRPr lang="zh-CN" altLang="en-US" dirty="0"/>
          </a:p>
        </p:txBody>
      </p:sp>
      <p:sp>
        <p:nvSpPr>
          <p:cNvPr id="3" name="内容占位符 2"/>
          <p:cNvSpPr>
            <a:spLocks noGrp="1"/>
          </p:cNvSpPr>
          <p:nvPr>
            <p:ph idx="1"/>
          </p:nvPr>
        </p:nvSpPr>
        <p:spPr/>
        <p:txBody>
          <a:bodyPr/>
          <a:lstStyle/>
          <a:p>
            <a:r>
              <a:rPr lang="en-US" altLang="zh-CN" b="1" dirty="0" err="1" smtClean="0"/>
              <a:t>Topicalisation</a:t>
            </a:r>
            <a:r>
              <a:rPr lang="zh-CN" altLang="zh-CN" b="1" dirty="0" smtClean="0"/>
              <a:t>：移动</a:t>
            </a:r>
            <a:r>
              <a:rPr lang="en-US" altLang="zh-CN" b="1" dirty="0" smtClean="0"/>
              <a:t>XP</a:t>
            </a:r>
            <a:r>
              <a:rPr lang="en-US" altLang="zh-CN" dirty="0" smtClean="0"/>
              <a:t> </a:t>
            </a:r>
            <a:r>
              <a:rPr lang="zh-CN" altLang="zh-CN" b="1" dirty="0" smtClean="0"/>
              <a:t>，将其附接到</a:t>
            </a:r>
            <a:r>
              <a:rPr lang="en-US" altLang="zh-CN" b="1" dirty="0" smtClean="0"/>
              <a:t>S</a:t>
            </a:r>
            <a:r>
              <a:rPr lang="zh-CN" altLang="zh-CN" b="1" dirty="0" smtClean="0"/>
              <a:t>的左端。</a:t>
            </a:r>
            <a:r>
              <a:rPr lang="zh-CN" altLang="zh-CN" dirty="0" smtClean="0"/>
              <a:t> </a:t>
            </a:r>
            <a:r>
              <a:rPr lang="en-US" altLang="zh-CN" dirty="0" smtClean="0"/>
              <a:t> XP</a:t>
            </a:r>
            <a:r>
              <a:rPr lang="zh-CN" altLang="zh-CN" dirty="0" smtClean="0"/>
              <a:t>指任意短语范畴。</a:t>
            </a:r>
          </a:p>
          <a:p>
            <a:r>
              <a:rPr lang="zh-CN" altLang="zh-CN" dirty="0" smtClean="0"/>
              <a:t>从 “我能回答这个问题。”</a:t>
            </a:r>
            <a:endParaRPr lang="en-US" altLang="zh-CN" dirty="0" smtClean="0"/>
          </a:p>
          <a:p>
            <a:r>
              <a:rPr lang="zh-CN" altLang="zh-CN" dirty="0" smtClean="0"/>
              <a:t>到“这个问题我能回答。”</a:t>
            </a:r>
            <a:endParaRPr lang="en-US" altLang="zh-CN" dirty="0" smtClean="0"/>
          </a:p>
          <a:p>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Wh</a:t>
            </a:r>
            <a:r>
              <a:rPr lang="en-US" altLang="zh-CN" dirty="0" smtClean="0"/>
              <a:t>-movement</a:t>
            </a:r>
            <a:endParaRPr lang="zh-CN" altLang="en-US" dirty="0"/>
          </a:p>
        </p:txBody>
      </p:sp>
      <p:sp>
        <p:nvSpPr>
          <p:cNvPr id="3" name="内容占位符 2"/>
          <p:cNvSpPr>
            <a:spLocks noGrp="1"/>
          </p:cNvSpPr>
          <p:nvPr>
            <p:ph idx="1"/>
          </p:nvPr>
        </p:nvSpPr>
        <p:spPr/>
        <p:txBody>
          <a:bodyPr/>
          <a:lstStyle/>
          <a:p>
            <a:r>
              <a:rPr lang="en-US" altLang="zh-CN" b="1" dirty="0" smtClean="0"/>
              <a:t>WH-movement</a:t>
            </a:r>
            <a:r>
              <a:rPr lang="zh-CN" altLang="zh-CN" b="1" dirty="0" smtClean="0"/>
              <a:t>：移动</a:t>
            </a:r>
            <a:r>
              <a:rPr lang="en-US" altLang="zh-CN" b="1" dirty="0" err="1" smtClean="0"/>
              <a:t>wh</a:t>
            </a:r>
            <a:r>
              <a:rPr lang="en-US" altLang="zh-CN" b="1" dirty="0" smtClean="0"/>
              <a:t>-XP</a:t>
            </a:r>
            <a:r>
              <a:rPr lang="zh-CN" altLang="zh-CN" b="1" dirty="0" smtClean="0"/>
              <a:t>到</a:t>
            </a:r>
            <a:r>
              <a:rPr lang="en-US" altLang="zh-CN" b="1" dirty="0" smtClean="0"/>
              <a:t>Comp</a:t>
            </a:r>
            <a:r>
              <a:rPr lang="en-US" altLang="zh-CN" dirty="0" smtClean="0"/>
              <a:t> </a:t>
            </a:r>
            <a:r>
              <a:rPr lang="en-US" altLang="zh-CN" b="1" dirty="0" smtClean="0"/>
              <a:t>.</a:t>
            </a:r>
            <a:endParaRPr lang="zh-CN" altLang="zh-CN" dirty="0" smtClean="0"/>
          </a:p>
          <a:p>
            <a:r>
              <a:rPr lang="en-US" altLang="zh-CN" dirty="0" smtClean="0"/>
              <a:t> </a:t>
            </a:r>
            <a:r>
              <a:rPr lang="zh-CN" altLang="zh-CN" dirty="0" smtClean="0"/>
              <a:t>从“</a:t>
            </a:r>
            <a:r>
              <a:rPr lang="en-US" altLang="zh-CN" dirty="0" smtClean="0"/>
              <a:t>You hate who.</a:t>
            </a:r>
            <a:r>
              <a:rPr lang="zh-CN" altLang="zh-CN" dirty="0" smtClean="0"/>
              <a:t>”</a:t>
            </a:r>
            <a:endParaRPr lang="en-US" altLang="zh-CN" dirty="0" smtClean="0"/>
          </a:p>
          <a:p>
            <a:r>
              <a:rPr lang="zh-CN" altLang="zh-CN" dirty="0" smtClean="0"/>
              <a:t>到“</a:t>
            </a:r>
            <a:r>
              <a:rPr lang="en-US" altLang="zh-CN" dirty="0" smtClean="0"/>
              <a:t>Who do you hate?</a:t>
            </a:r>
            <a:r>
              <a:rPr lang="zh-CN" altLang="zh-CN" dirty="0" smtClean="0"/>
              <a:t>”</a:t>
            </a:r>
            <a:endParaRPr lang="en-US" altLang="zh-CN" dirty="0" smtClean="0"/>
          </a:p>
          <a:p>
            <a:pPr>
              <a:buNone/>
            </a:pPr>
            <a:endParaRPr lang="en-US" altLang="zh-CN" dirty="0" smtClean="0"/>
          </a:p>
          <a:p>
            <a:r>
              <a:rPr lang="zh-CN" altLang="zh-CN" dirty="0" smtClean="0"/>
              <a:t>英语和汉语不同</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一般规则</a:t>
            </a:r>
            <a:endParaRPr lang="zh-CN" altLang="en-US" dirty="0"/>
          </a:p>
        </p:txBody>
      </p:sp>
      <p:sp>
        <p:nvSpPr>
          <p:cNvPr id="3" name="内容占位符 2"/>
          <p:cNvSpPr>
            <a:spLocks noGrp="1"/>
          </p:cNvSpPr>
          <p:nvPr>
            <p:ph idx="1"/>
          </p:nvPr>
        </p:nvSpPr>
        <p:spPr/>
        <p:txBody>
          <a:bodyPr/>
          <a:lstStyle/>
          <a:p>
            <a:r>
              <a:rPr lang="zh-CN" altLang="en-US" dirty="0" smtClean="0"/>
              <a:t>         前面讲的都是一些具体的语言规则</a:t>
            </a:r>
            <a:r>
              <a:rPr lang="en-US" altLang="zh-CN" dirty="0" smtClean="0"/>
              <a:t>,</a:t>
            </a:r>
            <a:r>
              <a:rPr lang="zh-CN" altLang="en-US" dirty="0" smtClean="0"/>
              <a:t>乔姆斯基 也期望能够找出适用范围更一般的语言规则</a:t>
            </a:r>
            <a:r>
              <a:rPr lang="en-US" altLang="zh-CN" dirty="0" smtClean="0"/>
              <a:t>,</a:t>
            </a:r>
            <a:r>
              <a:rPr lang="zh-CN" altLang="en-US" dirty="0" smtClean="0"/>
              <a:t>如下面我们谈到的</a:t>
            </a:r>
            <a:r>
              <a:rPr lang="en-US" altLang="zh-CN" dirty="0" smtClean="0"/>
              <a:t>X-</a:t>
            </a:r>
            <a:r>
              <a:rPr lang="zh-CN" altLang="en-US" dirty="0" smtClean="0"/>
              <a:t>杠理论和管辖理论</a:t>
            </a:r>
            <a:r>
              <a:rPr lang="en-US" altLang="zh-CN" dirty="0" smtClean="0"/>
              <a:t>.</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X-</a:t>
            </a:r>
            <a:r>
              <a:rPr lang="zh-CN" altLang="en-US" dirty="0" smtClean="0"/>
              <a:t>杠理论</a:t>
            </a:r>
            <a:endParaRPr lang="zh-CN" altLang="en-US" dirty="0"/>
          </a:p>
        </p:txBody>
      </p:sp>
      <p:sp>
        <p:nvSpPr>
          <p:cNvPr id="3" name="内容占位符 2"/>
          <p:cNvSpPr>
            <a:spLocks noGrp="1"/>
          </p:cNvSpPr>
          <p:nvPr>
            <p:ph idx="1"/>
          </p:nvPr>
        </p:nvSpPr>
        <p:spPr/>
        <p:txBody>
          <a:bodyPr>
            <a:normAutofit/>
          </a:bodyPr>
          <a:lstStyle/>
          <a:p>
            <a:r>
              <a:rPr lang="en-US" altLang="zh-CN" dirty="0" smtClean="0"/>
              <a:t>X</a:t>
            </a:r>
            <a:r>
              <a:rPr lang="zh-CN" altLang="zh-CN" dirty="0" smtClean="0"/>
              <a:t>杠理论</a:t>
            </a:r>
            <a:r>
              <a:rPr lang="en-US" altLang="zh-CN" dirty="0" smtClean="0"/>
              <a:t>:</a:t>
            </a:r>
            <a:r>
              <a:rPr lang="zh-CN" altLang="en-US" dirty="0" smtClean="0"/>
              <a:t> </a:t>
            </a:r>
            <a:r>
              <a:rPr lang="zh-CN" altLang="zh-CN" dirty="0" smtClean="0"/>
              <a:t>每一个短语结构</a:t>
            </a:r>
            <a:r>
              <a:rPr lang="en-US" altLang="zh-CN" dirty="0" smtClean="0"/>
              <a:t>XP</a:t>
            </a:r>
            <a:r>
              <a:rPr lang="zh-CN" altLang="zh-CN" dirty="0" smtClean="0"/>
              <a:t>都有一个中心语和一些限定语。</a:t>
            </a:r>
          </a:p>
          <a:p>
            <a:r>
              <a:rPr lang="zh-CN" altLang="en-US" dirty="0" smtClean="0"/>
              <a:t>限</a:t>
            </a:r>
            <a:r>
              <a:rPr lang="zh-CN" altLang="zh-CN" dirty="0" smtClean="0"/>
              <a:t>定语和中心语在相关特征上必须保持一致。</a:t>
            </a:r>
          </a:p>
          <a:p>
            <a:r>
              <a:rPr lang="zh-CN" altLang="zh-CN" dirty="0" smtClean="0"/>
              <a:t>举例：</a:t>
            </a:r>
            <a:r>
              <a:rPr lang="en-US" altLang="zh-CN" dirty="0" smtClean="0"/>
              <a:t>many apples(</a:t>
            </a:r>
            <a:r>
              <a:rPr lang="zh-CN" altLang="zh-CN" dirty="0" smtClean="0"/>
              <a:t>√</a:t>
            </a:r>
            <a:r>
              <a:rPr lang="en-US" altLang="zh-CN" dirty="0" smtClean="0"/>
              <a:t>), many water(</a:t>
            </a:r>
            <a:r>
              <a:rPr lang="zh-CN" altLang="zh-CN" dirty="0" smtClean="0"/>
              <a:t>×</a:t>
            </a:r>
            <a:r>
              <a:rPr lang="en-US" altLang="zh-CN" dirty="0" smtClean="0"/>
              <a:t>).</a:t>
            </a:r>
            <a:endParaRPr lang="zh-CN" altLang="zh-CN" dirty="0" smtClean="0"/>
          </a:p>
          <a:p>
            <a:r>
              <a:rPr lang="zh-CN" altLang="zh-CN" dirty="0" smtClean="0"/>
              <a:t>用来代替短语结构</a:t>
            </a:r>
            <a:r>
              <a:rPr lang="zh-CN" altLang="en-US" dirty="0" smtClean="0"/>
              <a:t>理论</a:t>
            </a:r>
            <a:r>
              <a:rPr lang="zh-CN" altLang="zh-CN" dirty="0" smtClean="0"/>
              <a:t>。</a:t>
            </a:r>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X-</a:t>
            </a:r>
            <a:r>
              <a:rPr lang="zh-CN" altLang="en-US" dirty="0" smtClean="0"/>
              <a:t>杠理论</a:t>
            </a:r>
            <a:endParaRPr lang="zh-CN" altLang="en-US" dirty="0"/>
          </a:p>
        </p:txBody>
      </p:sp>
      <p:sp>
        <p:nvSpPr>
          <p:cNvPr id="3" name="内容占位符 2"/>
          <p:cNvSpPr>
            <a:spLocks noGrp="1"/>
          </p:cNvSpPr>
          <p:nvPr>
            <p:ph idx="1"/>
          </p:nvPr>
        </p:nvSpPr>
        <p:spPr/>
        <p:txBody>
          <a:bodyPr>
            <a:normAutofit/>
          </a:bodyPr>
          <a:lstStyle/>
          <a:p>
            <a:r>
              <a:rPr lang="zh-CN" altLang="en-US" dirty="0" smtClean="0"/>
              <a:t>不足之处</a:t>
            </a:r>
            <a:r>
              <a:rPr lang="en-US" altLang="zh-CN" dirty="0" smtClean="0"/>
              <a:t>:</a:t>
            </a:r>
          </a:p>
          <a:p>
            <a:r>
              <a:rPr lang="zh-CN" altLang="en-US" dirty="0" smtClean="0"/>
              <a:t>         无法处理并列中心语的问题</a:t>
            </a:r>
            <a:r>
              <a:rPr lang="en-US" altLang="zh-CN" dirty="0" smtClean="0"/>
              <a:t>,</a:t>
            </a:r>
            <a:r>
              <a:rPr lang="zh-CN" altLang="en-US" dirty="0" smtClean="0"/>
              <a:t>如双宾语结构</a:t>
            </a:r>
            <a:r>
              <a:rPr lang="en-US" altLang="zh-CN" dirty="0" smtClean="0"/>
              <a:t>.</a:t>
            </a:r>
          </a:p>
          <a:p>
            <a:r>
              <a:rPr lang="zh-CN" altLang="en-US" dirty="0" smtClean="0"/>
              <a:t>         不同语言规则不同</a:t>
            </a:r>
            <a:r>
              <a:rPr lang="en-US" altLang="zh-CN" dirty="0" smtClean="0"/>
              <a:t>.</a:t>
            </a:r>
            <a:r>
              <a:rPr lang="zh-CN" altLang="en-US" dirty="0" smtClean="0"/>
              <a:t>英语规定中心语在前</a:t>
            </a:r>
            <a:r>
              <a:rPr lang="en-US" altLang="zh-CN" dirty="0" smtClean="0"/>
              <a:t>,</a:t>
            </a:r>
            <a:r>
              <a:rPr lang="zh-CN" altLang="en-US" dirty="0" smtClean="0"/>
              <a:t>汉语不仅有中心语在前</a:t>
            </a:r>
            <a:r>
              <a:rPr lang="en-US" altLang="zh-CN" dirty="0" smtClean="0"/>
              <a:t>,</a:t>
            </a:r>
            <a:r>
              <a:rPr lang="zh-CN" altLang="en-US" dirty="0" smtClean="0"/>
              <a:t>也有中心语在后</a:t>
            </a:r>
            <a:r>
              <a:rPr lang="en-US" altLang="zh-CN" dirty="0" smtClean="0"/>
              <a:t>.</a:t>
            </a:r>
          </a:p>
          <a:p>
            <a:r>
              <a:rPr lang="zh-CN" altLang="zh-CN" dirty="0" smtClean="0"/>
              <a:t>例：</a:t>
            </a:r>
            <a:r>
              <a:rPr lang="en-US" altLang="zh-CN" u="sng" dirty="0" smtClean="0"/>
              <a:t>eat</a:t>
            </a:r>
            <a:r>
              <a:rPr lang="en-US" altLang="zh-CN" dirty="0" smtClean="0"/>
              <a:t> apple/ </a:t>
            </a:r>
            <a:r>
              <a:rPr lang="zh-CN" altLang="zh-CN" u="sng" dirty="0" smtClean="0"/>
              <a:t>吃</a:t>
            </a:r>
            <a:r>
              <a:rPr lang="zh-CN" altLang="zh-CN" dirty="0" smtClean="0"/>
              <a:t>苹果</a:t>
            </a:r>
          </a:p>
          <a:p>
            <a:r>
              <a:rPr lang="en-US" altLang="zh-CN" dirty="0" smtClean="0"/>
              <a:t>     </a:t>
            </a:r>
            <a:r>
              <a:rPr lang="en-US" altLang="zh-CN" u="sng" dirty="0" smtClean="0"/>
              <a:t> Who </a:t>
            </a:r>
            <a:r>
              <a:rPr lang="en-US" altLang="zh-CN" dirty="0" smtClean="0"/>
              <a:t>is your boss?/</a:t>
            </a:r>
            <a:r>
              <a:rPr lang="zh-CN" altLang="zh-CN" dirty="0" smtClean="0"/>
              <a:t>你老板是</a:t>
            </a:r>
            <a:r>
              <a:rPr lang="zh-CN" altLang="zh-CN" u="sng" dirty="0" smtClean="0"/>
              <a:t>谁</a:t>
            </a:r>
            <a:r>
              <a:rPr lang="zh-CN" altLang="zh-CN" dirty="0" smtClean="0"/>
              <a:t>？</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提  纲</a:t>
            </a:r>
            <a:endParaRPr lang="zh-CN" altLang="en-US" dirty="0"/>
          </a:p>
        </p:txBody>
      </p:sp>
      <p:sp>
        <p:nvSpPr>
          <p:cNvPr id="3" name="内容占位符 2"/>
          <p:cNvSpPr>
            <a:spLocks noGrp="1"/>
          </p:cNvSpPr>
          <p:nvPr>
            <p:ph idx="1"/>
          </p:nvPr>
        </p:nvSpPr>
        <p:spPr/>
        <p:txBody>
          <a:bodyPr/>
          <a:lstStyle/>
          <a:p>
            <a:r>
              <a:rPr lang="zh-CN" altLang="en-US" dirty="0" smtClean="0"/>
              <a:t>一</a:t>
            </a:r>
            <a:r>
              <a:rPr lang="en-US" altLang="zh-CN" dirty="0" smtClean="0"/>
              <a:t>.</a:t>
            </a:r>
            <a:r>
              <a:rPr lang="zh-CN" altLang="en-US" dirty="0" smtClean="0"/>
              <a:t> 转换生成语法</a:t>
            </a:r>
            <a:endParaRPr lang="en-US" altLang="zh-CN" dirty="0" smtClean="0"/>
          </a:p>
          <a:p>
            <a:endParaRPr lang="en-US" altLang="zh-CN" dirty="0" smtClean="0"/>
          </a:p>
          <a:p>
            <a:r>
              <a:rPr lang="zh-CN" altLang="en-US" dirty="0" smtClean="0"/>
              <a:t>二</a:t>
            </a:r>
            <a:r>
              <a:rPr lang="en-US" altLang="zh-CN" dirty="0" smtClean="0"/>
              <a:t>.</a:t>
            </a:r>
            <a:r>
              <a:rPr lang="zh-CN" altLang="en-US" dirty="0" smtClean="0"/>
              <a:t> 转换生成语法和蒙塔古语法的联姻史</a:t>
            </a:r>
            <a:endParaRPr lang="en-US" altLang="zh-CN" dirty="0" smtClean="0"/>
          </a:p>
          <a:p>
            <a:endParaRPr lang="en-US" altLang="zh-CN" dirty="0" smtClean="0"/>
          </a:p>
          <a:p>
            <a:r>
              <a:rPr lang="zh-CN" altLang="en-US" dirty="0" smtClean="0"/>
              <a:t>三</a:t>
            </a:r>
            <a:r>
              <a:rPr lang="en-US" altLang="zh-CN" dirty="0" smtClean="0"/>
              <a:t>.</a:t>
            </a:r>
            <a:r>
              <a:rPr lang="zh-CN" altLang="en-US" dirty="0" smtClean="0"/>
              <a:t> 形式语义学的现状</a:t>
            </a:r>
            <a:endParaRPr lang="zh-CN"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管辖理论</a:t>
            </a:r>
            <a:endParaRPr lang="zh-CN" altLang="en-US" dirty="0"/>
          </a:p>
        </p:txBody>
      </p:sp>
      <p:sp>
        <p:nvSpPr>
          <p:cNvPr id="3" name="内容占位符 2"/>
          <p:cNvSpPr>
            <a:spLocks noGrp="1"/>
          </p:cNvSpPr>
          <p:nvPr>
            <p:ph idx="1"/>
          </p:nvPr>
        </p:nvSpPr>
        <p:spPr/>
        <p:txBody>
          <a:bodyPr/>
          <a:lstStyle/>
          <a:p>
            <a:r>
              <a:rPr lang="zh-CN" altLang="zh-CN" dirty="0" smtClean="0"/>
              <a:t>定义：</a:t>
            </a:r>
            <a:r>
              <a:rPr lang="en-US" altLang="zh-CN" dirty="0" smtClean="0">
                <a:sym typeface="LogicA"/>
              </a:rPr>
              <a:t></a:t>
            </a:r>
            <a:r>
              <a:rPr lang="zh-CN" altLang="zh-CN" dirty="0" smtClean="0"/>
              <a:t>管辖</a:t>
            </a:r>
            <a:r>
              <a:rPr lang="en-US" altLang="zh-CN" dirty="0" smtClean="0">
                <a:sym typeface="LogicA"/>
              </a:rPr>
              <a:t></a:t>
            </a:r>
            <a:r>
              <a:rPr lang="zh-CN" altLang="zh-CN" dirty="0" smtClean="0"/>
              <a:t>，当且仅当</a:t>
            </a:r>
            <a:r>
              <a:rPr lang="en-US" altLang="zh-CN" dirty="0" smtClean="0">
                <a:sym typeface="LogicA"/>
              </a:rPr>
              <a:t></a:t>
            </a:r>
            <a:r>
              <a:rPr lang="zh-CN" altLang="zh-CN" dirty="0" smtClean="0"/>
              <a:t>为</a:t>
            </a:r>
            <a:r>
              <a:rPr lang="en-US" altLang="zh-CN" dirty="0" smtClean="0"/>
              <a:t>X</a:t>
            </a:r>
            <a:r>
              <a:rPr lang="en-US" altLang="zh-CN" baseline="30000" dirty="0" smtClean="0"/>
              <a:t>0</a:t>
            </a:r>
            <a:r>
              <a:rPr lang="zh-CN" altLang="zh-CN" dirty="0" smtClean="0"/>
              <a:t>范畴（即</a:t>
            </a:r>
            <a:r>
              <a:rPr lang="en-US" altLang="zh-CN" dirty="0" smtClean="0">
                <a:sym typeface="LogicA"/>
              </a:rPr>
              <a:t></a:t>
            </a:r>
            <a:r>
              <a:rPr lang="zh-CN" altLang="zh-CN" dirty="0" smtClean="0"/>
              <a:t>为中心语），且</a:t>
            </a:r>
            <a:r>
              <a:rPr lang="en-US" altLang="zh-CN" dirty="0" smtClean="0">
                <a:sym typeface="LogicA"/>
              </a:rPr>
              <a:t></a:t>
            </a:r>
            <a:r>
              <a:rPr lang="en-US" altLang="zh-CN" dirty="0" smtClean="0"/>
              <a:t> c-</a:t>
            </a:r>
            <a:r>
              <a:rPr lang="zh-CN" altLang="zh-CN" dirty="0" smtClean="0"/>
              <a:t>指令</a:t>
            </a:r>
            <a:r>
              <a:rPr lang="en-US" altLang="zh-CN" dirty="0" smtClean="0">
                <a:sym typeface="LogicA"/>
              </a:rPr>
              <a:t></a:t>
            </a:r>
            <a:r>
              <a:rPr lang="zh-CN" altLang="zh-CN" dirty="0" smtClean="0"/>
              <a:t>。</a:t>
            </a:r>
          </a:p>
          <a:p>
            <a:r>
              <a:rPr lang="en-US" altLang="zh-CN" dirty="0" smtClean="0"/>
              <a:t>c-</a:t>
            </a:r>
            <a:r>
              <a:rPr lang="zh-CN" altLang="zh-CN" dirty="0" smtClean="0"/>
              <a:t>指令：</a:t>
            </a:r>
            <a:r>
              <a:rPr lang="en-US" altLang="zh-CN" dirty="0" smtClean="0">
                <a:sym typeface="LogicA"/>
              </a:rPr>
              <a:t></a:t>
            </a:r>
            <a:r>
              <a:rPr lang="en-US" altLang="zh-CN" dirty="0" smtClean="0"/>
              <a:t> c-</a:t>
            </a:r>
            <a:r>
              <a:rPr lang="zh-CN" altLang="zh-CN" dirty="0" smtClean="0"/>
              <a:t>指令</a:t>
            </a:r>
            <a:r>
              <a:rPr lang="en-US" altLang="zh-CN" dirty="0" smtClean="0">
                <a:sym typeface="LogicA"/>
              </a:rPr>
              <a:t></a:t>
            </a:r>
            <a:r>
              <a:rPr lang="zh-CN" altLang="zh-CN" dirty="0" smtClean="0"/>
              <a:t>，，当且仅当统治</a:t>
            </a:r>
            <a:r>
              <a:rPr lang="en-US" altLang="zh-CN" dirty="0" smtClean="0">
                <a:sym typeface="LogicA"/>
              </a:rPr>
              <a:t></a:t>
            </a:r>
            <a:r>
              <a:rPr lang="zh-CN" altLang="zh-CN" dirty="0" smtClean="0"/>
              <a:t>的第一个节点也统治</a:t>
            </a:r>
            <a:r>
              <a:rPr lang="en-US" altLang="zh-CN" dirty="0" smtClean="0">
                <a:sym typeface="LogicA"/>
              </a:rPr>
              <a:t></a:t>
            </a:r>
            <a:r>
              <a:rPr lang="zh-CN" altLang="zh-CN" dirty="0" smtClean="0"/>
              <a:t>，且</a:t>
            </a:r>
            <a:r>
              <a:rPr lang="en-US" altLang="zh-CN" dirty="0" smtClean="0">
                <a:sym typeface="LogicA"/>
              </a:rPr>
              <a:t></a:t>
            </a:r>
            <a:r>
              <a:rPr lang="zh-CN" altLang="zh-CN" dirty="0" smtClean="0"/>
              <a:t>不统治</a:t>
            </a:r>
            <a:r>
              <a:rPr lang="en-US" altLang="zh-CN" dirty="0" smtClean="0">
                <a:sym typeface="LogicA"/>
              </a:rPr>
              <a:t></a:t>
            </a:r>
            <a:r>
              <a:rPr lang="zh-CN" altLang="zh-CN" dirty="0" smtClean="0"/>
              <a:t>。</a:t>
            </a:r>
            <a:endParaRPr lang="en-US" altLang="zh-CN" dirty="0" smtClean="0"/>
          </a:p>
          <a:p>
            <a:r>
              <a:rPr lang="zh-CN" altLang="zh-CN" dirty="0" smtClean="0"/>
              <a:t>基本精神：管辖是一种关于句法结构关系的概念，它的作用是在复杂的句子结构中划定一个范围，许多句法规则都必须在划定范围内运作。</a:t>
            </a:r>
          </a:p>
          <a:p>
            <a:endParaRPr lang="zh-CN" alt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最简方案理论</a:t>
            </a:r>
            <a:endParaRPr lang="zh-CN" altLang="en-US" dirty="0"/>
          </a:p>
        </p:txBody>
      </p:sp>
      <p:sp>
        <p:nvSpPr>
          <p:cNvPr id="3" name="内容占位符 2"/>
          <p:cNvSpPr>
            <a:spLocks noGrp="1"/>
          </p:cNvSpPr>
          <p:nvPr>
            <p:ph idx="1"/>
          </p:nvPr>
        </p:nvSpPr>
        <p:spPr/>
        <p:txBody>
          <a:bodyPr/>
          <a:lstStyle/>
          <a:p>
            <a:r>
              <a:rPr lang="zh-CN" altLang="en-US" dirty="0" smtClean="0"/>
              <a:t>原来的结果不理想。</a:t>
            </a:r>
            <a:endParaRPr lang="en-US" altLang="zh-CN" dirty="0" smtClean="0"/>
          </a:p>
          <a:p>
            <a:endParaRPr lang="en-US" altLang="zh-CN" dirty="0" smtClean="0"/>
          </a:p>
          <a:p>
            <a:r>
              <a:rPr lang="zh-CN" altLang="en-US" dirty="0" smtClean="0"/>
              <a:t>是否还有其他的办法？</a:t>
            </a:r>
            <a:endParaRPr lang="en-US" altLang="zh-CN" dirty="0" smtClean="0"/>
          </a:p>
          <a:p>
            <a:endParaRPr lang="en-US" altLang="zh-CN" dirty="0" smtClean="0"/>
          </a:p>
          <a:p>
            <a:r>
              <a:rPr lang="zh-CN" altLang="en-US" dirty="0" smtClean="0"/>
              <a:t>解决方案：</a:t>
            </a:r>
            <a:endParaRPr lang="en-US" altLang="zh-CN" dirty="0" smtClean="0"/>
          </a:p>
          <a:p>
            <a:r>
              <a:rPr lang="zh-CN" altLang="en-US" dirty="0" smtClean="0"/>
              <a:t> 一、总结概括已有方案。</a:t>
            </a:r>
            <a:endParaRPr lang="en-US" altLang="zh-CN" dirty="0" smtClean="0"/>
          </a:p>
          <a:p>
            <a:r>
              <a:rPr lang="zh-CN" altLang="en-US" dirty="0" smtClean="0"/>
              <a:t> 二、转换思路寻找反向规则。</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评价转换生成语法</a:t>
            </a:r>
            <a:endParaRPr lang="zh-CN" altLang="en-US" dirty="0"/>
          </a:p>
        </p:txBody>
      </p:sp>
      <p:sp>
        <p:nvSpPr>
          <p:cNvPr id="3" name="内容占位符 2"/>
          <p:cNvSpPr>
            <a:spLocks noGrp="1"/>
          </p:cNvSpPr>
          <p:nvPr>
            <p:ph idx="1"/>
          </p:nvPr>
        </p:nvSpPr>
        <p:spPr/>
        <p:txBody>
          <a:bodyPr/>
          <a:lstStyle/>
          <a:p>
            <a:r>
              <a:rPr lang="zh-CN" altLang="zh-CN" dirty="0" smtClean="0"/>
              <a:t>细节</a:t>
            </a:r>
            <a:r>
              <a:rPr lang="en-US" altLang="zh-CN" dirty="0" smtClean="0"/>
              <a:t>——</a:t>
            </a:r>
            <a:r>
              <a:rPr lang="zh-CN" altLang="zh-CN" dirty="0" smtClean="0"/>
              <a:t>繁琐</a:t>
            </a:r>
            <a:r>
              <a:rPr lang="en-US" altLang="zh-CN" dirty="0" smtClean="0"/>
              <a:t>,</a:t>
            </a:r>
            <a:r>
              <a:rPr lang="zh-CN" altLang="zh-CN" dirty="0" smtClean="0"/>
              <a:t>规则</a:t>
            </a:r>
            <a:r>
              <a:rPr lang="en-US" altLang="zh-CN" dirty="0" smtClean="0"/>
              <a:t>——</a:t>
            </a:r>
            <a:r>
              <a:rPr lang="zh-CN" altLang="zh-CN" dirty="0" smtClean="0"/>
              <a:t>抽象</a:t>
            </a:r>
            <a:r>
              <a:rPr lang="en-US" altLang="zh-CN" dirty="0" smtClean="0"/>
              <a:t>, </a:t>
            </a:r>
            <a:endParaRPr lang="en-US" altLang="zh-CN" dirty="0" smtClean="0"/>
          </a:p>
          <a:p>
            <a:r>
              <a:rPr lang="zh-CN" altLang="zh-CN" dirty="0" smtClean="0"/>
              <a:t>离自然语言</a:t>
            </a:r>
            <a:r>
              <a:rPr lang="en-US" altLang="zh-CN" dirty="0" smtClean="0"/>
              <a:t>——</a:t>
            </a:r>
            <a:r>
              <a:rPr lang="zh-CN" altLang="zh-CN" dirty="0" smtClean="0"/>
              <a:t>遥远</a:t>
            </a:r>
            <a:r>
              <a:rPr lang="en-US" altLang="zh-CN" dirty="0" smtClean="0"/>
              <a:t>,</a:t>
            </a:r>
            <a:r>
              <a:rPr lang="zh-CN" altLang="zh-CN" dirty="0" smtClean="0"/>
              <a:t> 派生规则</a:t>
            </a:r>
            <a:r>
              <a:rPr lang="en-US" altLang="zh-CN" dirty="0" smtClean="0"/>
              <a:t>——</a:t>
            </a:r>
            <a:r>
              <a:rPr lang="zh-CN" altLang="zh-CN" dirty="0" smtClean="0"/>
              <a:t>严密</a:t>
            </a:r>
            <a:r>
              <a:rPr lang="en-US" altLang="zh-CN" dirty="0" smtClean="0"/>
              <a:t>.</a:t>
            </a:r>
          </a:p>
          <a:p>
            <a:r>
              <a:rPr lang="zh-CN" altLang="zh-CN" dirty="0" smtClean="0"/>
              <a:t>发展趋势</a:t>
            </a:r>
            <a:r>
              <a:rPr lang="en-US" altLang="zh-CN" dirty="0" smtClean="0"/>
              <a:t>:</a:t>
            </a:r>
            <a:r>
              <a:rPr lang="zh-CN" altLang="en-US" dirty="0" smtClean="0"/>
              <a:t> </a:t>
            </a:r>
            <a:r>
              <a:rPr lang="zh-CN" altLang="zh-CN" dirty="0" smtClean="0"/>
              <a:t>理论</a:t>
            </a:r>
            <a:r>
              <a:rPr lang="zh-CN" altLang="zh-CN" dirty="0" smtClean="0"/>
              <a:t>的概括化和抽象化</a:t>
            </a:r>
            <a:r>
              <a:rPr lang="en-US" altLang="zh-CN" dirty="0" smtClean="0"/>
              <a:t>. </a:t>
            </a:r>
            <a:endParaRPr lang="en-US" altLang="zh-CN" smtClean="0"/>
          </a:p>
          <a:p>
            <a:r>
              <a:rPr lang="zh-CN" altLang="zh-CN" smtClean="0"/>
              <a:t>目前</a:t>
            </a:r>
            <a:r>
              <a:rPr lang="zh-CN" altLang="zh-CN" dirty="0" smtClean="0"/>
              <a:t>生成语法主要是对存在于心智或大脑中的语言机能的内在性做研究</a:t>
            </a:r>
            <a:r>
              <a:rPr lang="en-US" altLang="zh-CN" dirty="0" smtClean="0"/>
              <a:t>, </a:t>
            </a:r>
            <a:r>
              <a:rPr lang="zh-CN" altLang="zh-CN" dirty="0" smtClean="0"/>
              <a:t>很难获取真实数据</a:t>
            </a:r>
            <a:r>
              <a:rPr lang="en-US" altLang="zh-CN" dirty="0" smtClean="0"/>
              <a:t>.</a:t>
            </a:r>
            <a:endParaRPr lang="zh-CN" alt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二、转换生成语法和蒙塔古语法的联姻史</a:t>
            </a:r>
            <a:endParaRPr lang="zh-CN" altLang="en-US" dirty="0"/>
          </a:p>
        </p:txBody>
      </p:sp>
      <p:sp>
        <p:nvSpPr>
          <p:cNvPr id="3" name="副标题 2"/>
          <p:cNvSpPr>
            <a:spLocks noGrp="1"/>
          </p:cNvSpPr>
          <p:nvPr>
            <p:ph type="subTitle" idx="1"/>
          </p:nvPr>
        </p:nvSpPr>
        <p:spPr/>
        <p:txBody>
          <a:bodyPr/>
          <a:lstStyle/>
          <a:p>
            <a:r>
              <a:rPr lang="zh-CN" altLang="en-US" dirty="0" smtClean="0"/>
              <a:t> </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背景：</a:t>
            </a:r>
            <a:r>
              <a:rPr lang="en-US" altLang="zh-CN" dirty="0" smtClean="0"/>
              <a:t>Semantics</a:t>
            </a:r>
            <a:r>
              <a:rPr lang="zh-CN" altLang="en-US" dirty="0" smtClean="0"/>
              <a:t>的意义</a:t>
            </a:r>
            <a:endParaRPr lang="zh-CN" altLang="en-US" dirty="0"/>
          </a:p>
        </p:txBody>
      </p:sp>
      <p:sp>
        <p:nvSpPr>
          <p:cNvPr id="3" name="内容占位符 2"/>
          <p:cNvSpPr>
            <a:spLocks noGrp="1"/>
          </p:cNvSpPr>
          <p:nvPr>
            <p:ph idx="1"/>
          </p:nvPr>
        </p:nvSpPr>
        <p:spPr/>
        <p:txBody>
          <a:bodyPr/>
          <a:lstStyle/>
          <a:p>
            <a:r>
              <a:rPr lang="en-US" altLang="zh-CN" dirty="0" smtClean="0"/>
              <a:t>         </a:t>
            </a:r>
            <a:r>
              <a:rPr lang="zh-CN" altLang="zh-CN" dirty="0" smtClean="0"/>
              <a:t>从乔姆斯基之后，语言学家们开始关心人类的语言能力</a:t>
            </a:r>
            <a:r>
              <a:rPr lang="en-US" altLang="zh-CN" dirty="0" smtClean="0"/>
              <a:t>:</a:t>
            </a:r>
            <a:r>
              <a:rPr lang="zh-CN" altLang="zh-CN" dirty="0" smtClean="0"/>
              <a:t>说话者的大脑中有什么，它是如何习得的？包括语法体系结构、语法和语义的交互。</a:t>
            </a:r>
            <a:endParaRPr lang="en-US" altLang="zh-CN" dirty="0" smtClean="0"/>
          </a:p>
          <a:p>
            <a:r>
              <a:rPr lang="zh-CN" altLang="en-US" dirty="0" smtClean="0"/>
              <a:t>         </a:t>
            </a:r>
            <a:r>
              <a:rPr lang="zh-CN" altLang="zh-CN" dirty="0" smtClean="0"/>
              <a:t>乔姆斯基的观点就是把语言学看作自然科学。</a:t>
            </a:r>
            <a:endParaRPr lang="zh-CN"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algn="l"/>
            <a:r>
              <a:rPr lang="zh-CN" altLang="en-US" dirty="0" smtClean="0"/>
              <a:t>背景：</a:t>
            </a:r>
            <a:endParaRPr lang="zh-CN" altLang="en-US" dirty="0"/>
          </a:p>
        </p:txBody>
      </p:sp>
      <p:sp>
        <p:nvSpPr>
          <p:cNvPr id="3" name="内容占位符 2"/>
          <p:cNvSpPr>
            <a:spLocks noGrp="1"/>
          </p:cNvSpPr>
          <p:nvPr>
            <p:ph idx="1"/>
          </p:nvPr>
        </p:nvSpPr>
        <p:spPr/>
        <p:txBody>
          <a:bodyPr/>
          <a:lstStyle/>
          <a:p>
            <a:r>
              <a:rPr lang="zh-CN" altLang="zh-CN" dirty="0" smtClean="0"/>
              <a:t>在</a:t>
            </a:r>
            <a:r>
              <a:rPr lang="en-US" altLang="zh-CN" dirty="0" smtClean="0"/>
              <a:t>20</a:t>
            </a:r>
            <a:r>
              <a:rPr lang="zh-CN" altLang="zh-CN" dirty="0" smtClean="0"/>
              <a:t>世纪早期和中期的美国语言学界，语义学很大程度上被忽略了。</a:t>
            </a:r>
            <a:endParaRPr lang="en-US" altLang="zh-CN" dirty="0" smtClean="0"/>
          </a:p>
          <a:p>
            <a:r>
              <a:rPr lang="zh-CN" altLang="zh-CN" dirty="0" smtClean="0"/>
              <a:t>与此同时，语义学在逻辑学和语言哲学中都有了飞速发展。</a:t>
            </a:r>
            <a:endParaRPr lang="zh-CN"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尝试拉手</a:t>
            </a:r>
            <a:endParaRPr lang="zh-CN" altLang="en-US" dirty="0"/>
          </a:p>
        </p:txBody>
      </p:sp>
      <p:sp>
        <p:nvSpPr>
          <p:cNvPr id="3" name="内容占位符 2"/>
          <p:cNvSpPr>
            <a:spLocks noGrp="1"/>
          </p:cNvSpPr>
          <p:nvPr>
            <p:ph idx="1"/>
          </p:nvPr>
        </p:nvSpPr>
        <p:spPr/>
        <p:txBody>
          <a:bodyPr/>
          <a:lstStyle/>
          <a:p>
            <a:r>
              <a:rPr lang="en-US" altLang="zh-CN" dirty="0" smtClean="0"/>
              <a:t>1954</a:t>
            </a:r>
            <a:r>
              <a:rPr lang="zh-CN" altLang="zh-CN" dirty="0" smtClean="0"/>
              <a:t>年，</a:t>
            </a:r>
            <a:r>
              <a:rPr lang="en-US" altLang="zh-CN" dirty="0" err="1" smtClean="0"/>
              <a:t>Yehoshua</a:t>
            </a:r>
            <a:r>
              <a:rPr lang="en-US" altLang="zh-CN" dirty="0" smtClean="0"/>
              <a:t> Bar Hillel</a:t>
            </a:r>
            <a:r>
              <a:rPr lang="zh-CN" altLang="zh-CN" dirty="0" smtClean="0"/>
              <a:t>在</a:t>
            </a:r>
            <a:r>
              <a:rPr lang="en-US" altLang="zh-CN" dirty="0" smtClean="0"/>
              <a:t>Language</a:t>
            </a:r>
            <a:r>
              <a:rPr lang="zh-CN" altLang="zh-CN" dirty="0" smtClean="0"/>
              <a:t>上写了篇文章邀请语言学家和逻辑学家共同合作，研究语法和语义问题。</a:t>
            </a:r>
            <a:endParaRPr lang="en-US" altLang="zh-CN" dirty="0" smtClean="0"/>
          </a:p>
          <a:p>
            <a:r>
              <a:rPr lang="zh-CN" altLang="zh-CN" dirty="0" smtClean="0"/>
              <a:t>乔姆斯基紧接着在</a:t>
            </a:r>
            <a:r>
              <a:rPr lang="en-US" altLang="zh-CN" dirty="0" smtClean="0"/>
              <a:t>Language</a:t>
            </a:r>
            <a:r>
              <a:rPr lang="zh-CN" altLang="zh-CN" dirty="0" smtClean="0"/>
              <a:t>上写了一篇文章回应希勒尔说逻辑学家所创造的人工语言和自然语言有着巨大的差距，因此逻辑学家至今所研究出的任何办法都无助于语言学理论的发展。</a:t>
            </a:r>
            <a:endParaRPr lang="zh-CN"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乔姆斯基对语义的态度</a:t>
            </a:r>
            <a:endParaRPr lang="zh-CN" altLang="en-US" dirty="0"/>
          </a:p>
        </p:txBody>
      </p:sp>
      <p:sp>
        <p:nvSpPr>
          <p:cNvPr id="3" name="内容占位符 2"/>
          <p:cNvSpPr>
            <a:spLocks noGrp="1"/>
          </p:cNvSpPr>
          <p:nvPr>
            <p:ph idx="1"/>
          </p:nvPr>
        </p:nvSpPr>
        <p:spPr/>
        <p:txBody>
          <a:bodyPr>
            <a:normAutofit/>
          </a:bodyPr>
          <a:lstStyle/>
          <a:p>
            <a:r>
              <a:rPr lang="zh-CN" altLang="en-US" dirty="0" smtClean="0"/>
              <a:t>矛盾</a:t>
            </a:r>
            <a:endParaRPr lang="en-US" altLang="zh-CN" dirty="0" smtClean="0"/>
          </a:p>
          <a:p>
            <a:r>
              <a:rPr lang="en-US" altLang="zh-CN" dirty="0" smtClean="0"/>
              <a:t>1</a:t>
            </a:r>
            <a:r>
              <a:rPr lang="zh-CN" altLang="en-US" dirty="0" smtClean="0"/>
              <a:t>、</a:t>
            </a:r>
            <a:r>
              <a:rPr lang="zh-CN" altLang="zh-CN" dirty="0" smtClean="0"/>
              <a:t>他花了大量的篇幅来讨论语义概念对语法</a:t>
            </a:r>
            <a:r>
              <a:rPr lang="en-US" altLang="zh-CN" dirty="0" smtClean="0"/>
              <a:t>grammar</a:t>
            </a:r>
            <a:r>
              <a:rPr lang="zh-CN" altLang="zh-CN" dirty="0" smtClean="0"/>
              <a:t>构建毫无用处，并且认为语法合法性的直觉和有意义的直觉完全不同。</a:t>
            </a:r>
            <a:endParaRPr lang="en-US" altLang="zh-CN" dirty="0" smtClean="0"/>
          </a:p>
          <a:p>
            <a:r>
              <a:rPr lang="en-US" altLang="zh-CN" dirty="0" smtClean="0"/>
              <a:t>2</a:t>
            </a:r>
            <a:r>
              <a:rPr lang="zh-CN" altLang="en-US" dirty="0" smtClean="0"/>
              <a:t>、</a:t>
            </a:r>
            <a:r>
              <a:rPr lang="zh-CN" altLang="zh-CN" dirty="0" smtClean="0"/>
              <a:t>但他同时认为鉴定好语法的一个办法就是能够为一个好的语义提供好基础。而且事实上他的转换生成语法的基石正是建立在了包含大量语义信息的词库之上。</a:t>
            </a:r>
            <a:endParaRPr lang="zh-CN"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其他生成语法学家对语义的态度</a:t>
            </a:r>
            <a:endParaRPr lang="zh-CN" altLang="en-US" dirty="0"/>
          </a:p>
        </p:txBody>
      </p:sp>
      <p:sp>
        <p:nvSpPr>
          <p:cNvPr id="3" name="内容占位符 2"/>
          <p:cNvSpPr>
            <a:spLocks noGrp="1"/>
          </p:cNvSpPr>
          <p:nvPr>
            <p:ph idx="1"/>
          </p:nvPr>
        </p:nvSpPr>
        <p:spPr/>
        <p:txBody>
          <a:bodyPr/>
          <a:lstStyle/>
          <a:p>
            <a:r>
              <a:rPr lang="zh-CN" altLang="zh-CN" dirty="0" smtClean="0"/>
              <a:t>卡茨和福德的语义组件</a:t>
            </a:r>
            <a:endParaRPr lang="en-US" altLang="zh-CN" dirty="0" smtClean="0"/>
          </a:p>
          <a:p>
            <a:r>
              <a:rPr lang="zh-CN" altLang="zh-CN" dirty="0" smtClean="0"/>
              <a:t>组合性：从一个句子的各个成分中得到整个句子的意义。</a:t>
            </a:r>
            <a:endParaRPr lang="en-US" altLang="zh-CN" dirty="0" smtClean="0"/>
          </a:p>
          <a:p>
            <a:r>
              <a:rPr lang="zh-CN" altLang="zh-CN" dirty="0" smtClean="0"/>
              <a:t>分析语义的工具非常原始</a:t>
            </a:r>
            <a:r>
              <a:rPr lang="zh-CN" altLang="en-US" dirty="0" smtClean="0"/>
              <a:t>：</a:t>
            </a:r>
            <a:r>
              <a:rPr lang="zh-CN" altLang="zh-CN" dirty="0" smtClean="0"/>
              <a:t>从“语义特征”做起，他们的语义表达式就是“一束特征”。</a:t>
            </a:r>
            <a:endParaRPr lang="en-US" altLang="zh-CN" dirty="0" smtClean="0"/>
          </a:p>
          <a:p>
            <a:r>
              <a:rPr lang="zh-CN" altLang="en-US" dirty="0" smtClean="0"/>
              <a:t>成果不令人满意。</a:t>
            </a:r>
            <a:endParaRPr lang="zh-CN"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举例</a:t>
            </a:r>
            <a:endParaRPr lang="zh-CN" altLang="en-US" dirty="0"/>
          </a:p>
        </p:txBody>
      </p:sp>
      <p:sp>
        <p:nvSpPr>
          <p:cNvPr id="3" name="内容占位符 2"/>
          <p:cNvSpPr>
            <a:spLocks noGrp="1"/>
          </p:cNvSpPr>
          <p:nvPr>
            <p:ph idx="1"/>
          </p:nvPr>
        </p:nvSpPr>
        <p:spPr/>
        <p:txBody>
          <a:bodyPr/>
          <a:lstStyle/>
          <a:p>
            <a:r>
              <a:rPr lang="zh-CN" altLang="zh-CN" dirty="0" smtClean="0"/>
              <a:t>把否定和疑问作为词素</a:t>
            </a:r>
            <a:r>
              <a:rPr lang="en-US" altLang="zh-CN" dirty="0" smtClean="0"/>
              <a:t>/</a:t>
            </a:r>
            <a:r>
              <a:rPr lang="zh-CN" altLang="zh-CN" dirty="0" smtClean="0"/>
              <a:t>义素加入到深层结构中，</a:t>
            </a:r>
            <a:endParaRPr lang="en-US" altLang="zh-CN" dirty="0" smtClean="0"/>
          </a:p>
          <a:p>
            <a:r>
              <a:rPr lang="en-US" altLang="zh-CN" dirty="0" smtClean="0"/>
              <a:t>A</a:t>
            </a:r>
            <a:r>
              <a:rPr lang="zh-CN" altLang="zh-CN" dirty="0" smtClean="0"/>
              <a:t>．</a:t>
            </a:r>
            <a:r>
              <a:rPr lang="en-US" altLang="zh-CN" dirty="0" smtClean="0"/>
              <a:t> [</a:t>
            </a:r>
            <a:r>
              <a:rPr lang="en-US" altLang="zh-CN" dirty="0" err="1" smtClean="0"/>
              <a:t>Neg</a:t>
            </a:r>
            <a:r>
              <a:rPr lang="en-US" altLang="zh-CN" dirty="0" smtClean="0"/>
              <a:t>[Mary [has[visited Moscow]]]]</a:t>
            </a:r>
            <a:r>
              <a:rPr lang="zh-CN" altLang="en-US" dirty="0" smtClean="0"/>
              <a:t> </a:t>
            </a:r>
            <a:endParaRPr lang="en-US" altLang="zh-CN" dirty="0" smtClean="0"/>
          </a:p>
          <a:p>
            <a:r>
              <a:rPr lang="en-US" altLang="zh-CN" dirty="0" smtClean="0">
                <a:sym typeface="LogicA"/>
              </a:rPr>
              <a:t></a:t>
            </a:r>
            <a:r>
              <a:rPr lang="en-US" altLang="zh-CN" baseline="-25000" dirty="0" smtClean="0"/>
              <a:t>T-NEG</a:t>
            </a:r>
            <a:r>
              <a:rPr lang="en-US" altLang="zh-CN" dirty="0" smtClean="0"/>
              <a:t>[Mary[has not[visited Moscow]]]</a:t>
            </a:r>
            <a:endParaRPr lang="zh-CN" altLang="zh-CN" dirty="0" smtClean="0"/>
          </a:p>
          <a:p>
            <a:r>
              <a:rPr lang="en-US" altLang="zh-CN" dirty="0" smtClean="0"/>
              <a:t> B.</a:t>
            </a:r>
            <a:r>
              <a:rPr lang="zh-CN" altLang="en-US" dirty="0" smtClean="0"/>
              <a:t>  </a:t>
            </a:r>
            <a:r>
              <a:rPr lang="en-US" altLang="zh-CN" dirty="0" smtClean="0"/>
              <a:t> [Q[Mary[has [visited Moscow]]]]</a:t>
            </a:r>
          </a:p>
          <a:p>
            <a:r>
              <a:rPr lang="en-US" altLang="zh-CN" dirty="0" smtClean="0">
                <a:sym typeface="LogicA"/>
              </a:rPr>
              <a:t></a:t>
            </a:r>
            <a:r>
              <a:rPr lang="en-US" altLang="zh-CN" baseline="-25000" dirty="0" smtClean="0"/>
              <a:t>T-Q</a:t>
            </a:r>
            <a:r>
              <a:rPr lang="en-US" altLang="zh-CN" dirty="0" smtClean="0"/>
              <a:t>[Has[Mary[visited Moscow]]]</a:t>
            </a:r>
            <a:endParaRPr lang="zh-CN" altLang="zh-CN" dirty="0" smtClean="0"/>
          </a:p>
          <a:p>
            <a:endParaRPr lang="zh-CN"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一、转换生成语法</a:t>
            </a:r>
            <a:endParaRPr lang="zh-CN" altLang="en-US" dirty="0"/>
          </a:p>
        </p:txBody>
      </p:sp>
      <p:sp>
        <p:nvSpPr>
          <p:cNvPr id="3" name="副标题 2"/>
          <p:cNvSpPr>
            <a:spLocks noGrp="1"/>
          </p:cNvSpPr>
          <p:nvPr>
            <p:ph type="subTitle" idx="1"/>
          </p:nvPr>
        </p:nvSpPr>
        <p:spPr/>
        <p:txBody>
          <a:bodyPr/>
          <a:lstStyle/>
          <a:p>
            <a:r>
              <a:rPr lang="zh-CN" altLang="en-US" dirty="0" smtClean="0"/>
              <a:t> </a:t>
            </a:r>
            <a:endParaRPr lang="zh-CN"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评价</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漂亮的体系：</a:t>
            </a:r>
            <a:endParaRPr lang="en-US" altLang="zh-CN" dirty="0" smtClean="0"/>
          </a:p>
          <a:p>
            <a:r>
              <a:rPr lang="zh-CN" altLang="en-US" dirty="0" smtClean="0"/>
              <a:t>输入</a:t>
            </a:r>
            <a:r>
              <a:rPr lang="zh-CN" altLang="zh-CN" dirty="0" smtClean="0">
                <a:solidFill>
                  <a:srgbClr val="FF0000"/>
                </a:solidFill>
              </a:rPr>
              <a:t>深层结构</a:t>
            </a:r>
            <a:r>
              <a:rPr lang="zh-CN" altLang="en-US" dirty="0" smtClean="0"/>
              <a:t>得到</a:t>
            </a:r>
            <a:r>
              <a:rPr lang="zh-CN" altLang="zh-CN" dirty="0" smtClean="0"/>
              <a:t>语义。</a:t>
            </a:r>
            <a:endParaRPr lang="en-US" altLang="zh-CN" dirty="0" smtClean="0"/>
          </a:p>
          <a:p>
            <a:r>
              <a:rPr lang="zh-CN" altLang="en-US" dirty="0" smtClean="0"/>
              <a:t>              ↓</a:t>
            </a:r>
            <a:r>
              <a:rPr lang="zh-CN" altLang="zh-CN" sz="2400" dirty="0" smtClean="0"/>
              <a:t>转换规则</a:t>
            </a:r>
            <a:endParaRPr lang="en-US" altLang="zh-CN" sz="2400" dirty="0" smtClean="0"/>
          </a:p>
          <a:p>
            <a:r>
              <a:rPr lang="zh-CN" altLang="en-US" dirty="0" smtClean="0"/>
              <a:t>输入</a:t>
            </a:r>
            <a:r>
              <a:rPr lang="zh-CN" altLang="zh-CN" dirty="0" smtClean="0">
                <a:solidFill>
                  <a:srgbClr val="FF0000"/>
                </a:solidFill>
              </a:rPr>
              <a:t>表层结构</a:t>
            </a:r>
            <a:r>
              <a:rPr lang="zh-CN" altLang="en-US" dirty="0" smtClean="0"/>
              <a:t>得到</a:t>
            </a:r>
            <a:r>
              <a:rPr lang="zh-CN" altLang="zh-CN" dirty="0" smtClean="0"/>
              <a:t>语音</a:t>
            </a:r>
            <a:r>
              <a:rPr lang="zh-CN" altLang="en-US" dirty="0" smtClean="0"/>
              <a:t>。</a:t>
            </a:r>
            <a:endParaRPr lang="en-US" altLang="zh-CN" dirty="0" smtClean="0"/>
          </a:p>
          <a:p>
            <a:endParaRPr lang="en-US" altLang="zh-CN" dirty="0" smtClean="0"/>
          </a:p>
          <a:p>
            <a:r>
              <a:rPr lang="zh-CN" altLang="en-US" dirty="0" smtClean="0"/>
              <a:t>隐藏的预设：</a:t>
            </a:r>
            <a:endParaRPr lang="en-US" altLang="zh-CN" dirty="0" smtClean="0"/>
          </a:p>
          <a:p>
            <a:r>
              <a:rPr lang="zh-CN" altLang="zh-CN" dirty="0" smtClean="0"/>
              <a:t>转换过程中必须保持意义不变</a:t>
            </a:r>
            <a:r>
              <a:rPr lang="zh-CN" altLang="en-US" dirty="0" smtClean="0"/>
              <a:t>。</a:t>
            </a:r>
            <a:endParaRPr lang="en-US" altLang="zh-CN" dirty="0" smtClean="0"/>
          </a:p>
          <a:p>
            <a:r>
              <a:rPr lang="zh-CN" altLang="en-US" dirty="0" smtClean="0"/>
              <a:t>得到大多数语言学家认同，持乐观态度。</a:t>
            </a:r>
            <a:endParaRPr lang="zh-CN"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反例</a:t>
            </a:r>
            <a:endParaRPr lang="zh-CN" altLang="en-US" dirty="0"/>
          </a:p>
        </p:txBody>
      </p:sp>
      <p:sp>
        <p:nvSpPr>
          <p:cNvPr id="3" name="内容占位符 2"/>
          <p:cNvSpPr>
            <a:spLocks noGrp="1"/>
          </p:cNvSpPr>
          <p:nvPr>
            <p:ph idx="1"/>
          </p:nvPr>
        </p:nvSpPr>
        <p:spPr/>
        <p:txBody>
          <a:bodyPr/>
          <a:lstStyle/>
          <a:p>
            <a:r>
              <a:rPr lang="zh-CN" altLang="en-US" dirty="0" smtClean="0"/>
              <a:t>主动句变被动句：</a:t>
            </a:r>
            <a:endParaRPr lang="en-US" altLang="zh-CN" dirty="0" smtClean="0"/>
          </a:p>
          <a:p>
            <a:r>
              <a:rPr lang="en-US" altLang="zh-CN" dirty="0" smtClean="0"/>
              <a:t>A. Everyone in this room knows at least two languages.</a:t>
            </a:r>
            <a:endParaRPr lang="zh-CN" altLang="zh-CN" dirty="0" smtClean="0"/>
          </a:p>
          <a:p>
            <a:r>
              <a:rPr lang="en-US" altLang="zh-CN" dirty="0" smtClean="0"/>
              <a:t>B. At least two languages are known by everyone in this room. </a:t>
            </a:r>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哲学家的态度</a:t>
            </a:r>
            <a:endParaRPr lang="zh-CN" altLang="en-US" dirty="0"/>
          </a:p>
        </p:txBody>
      </p:sp>
      <p:sp>
        <p:nvSpPr>
          <p:cNvPr id="3" name="内容占位符 2"/>
          <p:cNvSpPr>
            <a:spLocks noGrp="1"/>
          </p:cNvSpPr>
          <p:nvPr>
            <p:ph idx="1"/>
          </p:nvPr>
        </p:nvSpPr>
        <p:spPr/>
        <p:txBody>
          <a:bodyPr/>
          <a:lstStyle/>
          <a:p>
            <a:r>
              <a:rPr lang="zh-CN" altLang="en-US" dirty="0" smtClean="0"/>
              <a:t>批评卡茨和福德：</a:t>
            </a:r>
            <a:r>
              <a:rPr lang="zh-CN" altLang="zh-CN" dirty="0" smtClean="0"/>
              <a:t>大卫</a:t>
            </a:r>
            <a:r>
              <a:rPr lang="en-US" altLang="zh-CN" dirty="0" smtClean="0"/>
              <a:t>.</a:t>
            </a:r>
            <a:r>
              <a:rPr lang="zh-CN" altLang="zh-CN" dirty="0" smtClean="0"/>
              <a:t>刘易斯</a:t>
            </a:r>
            <a:endParaRPr lang="en-US" altLang="zh-CN" dirty="0" smtClean="0"/>
          </a:p>
          <a:p>
            <a:r>
              <a:rPr lang="zh-CN" altLang="zh-CN" dirty="0" smtClean="0"/>
              <a:t>“在不明白句子意义的情况下，我们依然能知道英语句子带标记的转换：也就是说，我们知道这句话在某种情况下为真</a:t>
            </a:r>
            <a:r>
              <a:rPr lang="en-US" altLang="zh-CN" dirty="0" smtClean="0"/>
              <a:t>.</a:t>
            </a:r>
            <a:r>
              <a:rPr lang="zh-CN" altLang="zh-CN" dirty="0" smtClean="0"/>
              <a:t>没有处理真值的语义不是真正的语义</a:t>
            </a:r>
            <a:r>
              <a:rPr lang="en-US" altLang="zh-CN" dirty="0" smtClean="0"/>
              <a:t>.</a:t>
            </a:r>
            <a:r>
              <a:rPr lang="zh-CN" altLang="zh-CN" dirty="0" smtClean="0"/>
              <a:t>”</a:t>
            </a:r>
            <a:endParaRPr lang="en-US" altLang="zh-CN" dirty="0" smtClean="0"/>
          </a:p>
          <a:p>
            <a:r>
              <a:rPr lang="zh-CN" altLang="en-US" dirty="0" smtClean="0"/>
              <a:t>语言学家对此很迷惑。</a:t>
            </a:r>
            <a:endParaRPr lang="zh-CN"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逐出伊甸园</a:t>
            </a:r>
            <a:endParaRPr lang="zh-CN" altLang="en-US" dirty="0"/>
          </a:p>
        </p:txBody>
      </p:sp>
      <p:sp>
        <p:nvSpPr>
          <p:cNvPr id="3" name="内容占位符 2"/>
          <p:cNvSpPr>
            <a:spLocks noGrp="1"/>
          </p:cNvSpPr>
          <p:nvPr>
            <p:ph idx="1"/>
          </p:nvPr>
        </p:nvSpPr>
        <p:spPr/>
        <p:txBody>
          <a:bodyPr/>
          <a:lstStyle/>
          <a:p>
            <a:r>
              <a:rPr lang="zh-CN" altLang="en-US" dirty="0" smtClean="0"/>
              <a:t>         正如上述反例所示</a:t>
            </a:r>
            <a:r>
              <a:rPr lang="en-US" altLang="zh-CN" dirty="0" smtClean="0"/>
              <a:t>,</a:t>
            </a:r>
            <a:r>
              <a:rPr lang="zh-CN" altLang="en-US" dirty="0" smtClean="0"/>
              <a:t> 量词的发现使语言学家们遇到了难题</a:t>
            </a:r>
            <a:r>
              <a:rPr lang="en-US" altLang="zh-CN" dirty="0" smtClean="0"/>
              <a:t>.</a:t>
            </a:r>
          </a:p>
          <a:p>
            <a:r>
              <a:rPr lang="zh-CN" altLang="en-US" dirty="0" smtClean="0"/>
              <a:t> 解决方案</a:t>
            </a:r>
            <a:r>
              <a:rPr lang="en-US" altLang="zh-CN" dirty="0" smtClean="0"/>
              <a:t>:</a:t>
            </a:r>
          </a:p>
          <a:p>
            <a:r>
              <a:rPr lang="zh-CN" altLang="en-US" dirty="0" smtClean="0"/>
              <a:t>          生成语义学</a:t>
            </a:r>
            <a:endParaRPr lang="en-US" altLang="zh-CN" dirty="0" smtClean="0"/>
          </a:p>
          <a:p>
            <a:r>
              <a:rPr lang="zh-CN" altLang="en-US" dirty="0" smtClean="0"/>
              <a:t>          解释语义学</a:t>
            </a:r>
            <a:endParaRPr lang="zh-CN"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语言哲学家的战争</a:t>
            </a:r>
            <a:endParaRPr lang="zh-CN" altLang="en-US" dirty="0"/>
          </a:p>
        </p:txBody>
      </p:sp>
      <p:sp>
        <p:nvSpPr>
          <p:cNvPr id="3" name="内容占位符 2"/>
          <p:cNvSpPr>
            <a:spLocks noGrp="1"/>
          </p:cNvSpPr>
          <p:nvPr>
            <p:ph idx="1"/>
          </p:nvPr>
        </p:nvSpPr>
        <p:spPr/>
        <p:txBody>
          <a:bodyPr/>
          <a:lstStyle/>
          <a:p>
            <a:r>
              <a:rPr lang="zh-CN" altLang="zh-CN" dirty="0" smtClean="0"/>
              <a:t>日常语言学派</a:t>
            </a:r>
            <a:r>
              <a:rPr lang="en-US" altLang="zh-CN" dirty="0" smtClean="0"/>
              <a:t> vs.</a:t>
            </a:r>
            <a:r>
              <a:rPr lang="zh-CN" altLang="zh-CN" dirty="0" smtClean="0"/>
              <a:t>形式语言学派</a:t>
            </a:r>
            <a:endParaRPr lang="en-US" altLang="zh-CN" dirty="0" smtClean="0"/>
          </a:p>
          <a:p>
            <a:r>
              <a:rPr lang="zh-CN" altLang="zh-CN" dirty="0" smtClean="0"/>
              <a:t>日常语言哲学家是反对形式化方法的新一代，他们认为应该关注日常语言的功能及其使用。</a:t>
            </a:r>
            <a:endParaRPr lang="en-US" altLang="zh-CN" dirty="0" smtClean="0"/>
          </a:p>
          <a:p>
            <a:r>
              <a:rPr lang="zh-CN" altLang="zh-CN" dirty="0" smtClean="0"/>
              <a:t>以形式为导向的哲学家认为形式化方法能更好地分析日常语言</a:t>
            </a:r>
            <a:r>
              <a:rPr lang="en-US" altLang="zh-CN" dirty="0" smtClean="0"/>
              <a:t>.</a:t>
            </a:r>
            <a:endParaRPr lang="zh-CN"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蒙塔古</a:t>
            </a:r>
            <a:endParaRPr lang="zh-CN" altLang="en-US" dirty="0"/>
          </a:p>
        </p:txBody>
      </p:sp>
      <p:sp>
        <p:nvSpPr>
          <p:cNvPr id="3" name="内容占位符 2"/>
          <p:cNvSpPr>
            <a:spLocks noGrp="1"/>
          </p:cNvSpPr>
          <p:nvPr>
            <p:ph idx="1"/>
          </p:nvPr>
        </p:nvSpPr>
        <p:spPr/>
        <p:txBody>
          <a:bodyPr>
            <a:normAutofit lnSpcReduction="10000"/>
          </a:bodyPr>
          <a:lstStyle/>
          <a:p>
            <a:r>
              <a:rPr lang="zh-CN" altLang="en-US" dirty="0" smtClean="0"/>
              <a:t>颠峰时刻</a:t>
            </a:r>
            <a:r>
              <a:rPr lang="en-US" altLang="zh-CN" dirty="0" smtClean="0"/>
              <a:t>,</a:t>
            </a:r>
            <a:r>
              <a:rPr lang="zh-CN" altLang="en-US" dirty="0" smtClean="0"/>
              <a:t> 诞生了蒙塔古语义学</a:t>
            </a:r>
            <a:r>
              <a:rPr lang="en-US" altLang="zh-CN" dirty="0" smtClean="0"/>
              <a:t>.</a:t>
            </a:r>
          </a:p>
          <a:p>
            <a:r>
              <a:rPr lang="zh-CN" altLang="en-US" dirty="0" smtClean="0"/>
              <a:t>主要内容</a:t>
            </a:r>
            <a:r>
              <a:rPr lang="en-US" altLang="zh-CN" dirty="0" smtClean="0"/>
              <a:t>:</a:t>
            </a:r>
          </a:p>
          <a:p>
            <a:r>
              <a:rPr lang="en-US" altLang="zh-CN" dirty="0" smtClean="0"/>
              <a:t>PTQ(The Proper Treatment of Quantification in Ordinary English)</a:t>
            </a:r>
          </a:p>
          <a:p>
            <a:r>
              <a:rPr lang="zh-CN" altLang="zh-CN" dirty="0" smtClean="0"/>
              <a:t>自然语言形式化的处理</a:t>
            </a:r>
            <a:r>
              <a:rPr lang="en-US" altLang="zh-CN" dirty="0" smtClean="0"/>
              <a:t>:</a:t>
            </a:r>
          </a:p>
          <a:p>
            <a:r>
              <a:rPr lang="zh-CN" altLang="en-US" dirty="0" smtClean="0"/>
              <a:t>    </a:t>
            </a:r>
            <a:r>
              <a:rPr lang="zh-CN" altLang="zh-CN" dirty="0" smtClean="0"/>
              <a:t>建构一个部分英语语句系统的语形</a:t>
            </a:r>
            <a:r>
              <a:rPr lang="en-US" altLang="zh-CN" dirty="0" smtClean="0"/>
              <a:t>;</a:t>
            </a:r>
          </a:p>
          <a:p>
            <a:r>
              <a:rPr lang="zh-CN" altLang="en-US" dirty="0" smtClean="0"/>
              <a:t>    </a:t>
            </a:r>
            <a:r>
              <a:rPr lang="zh-CN" altLang="zh-CN" dirty="0" smtClean="0"/>
              <a:t>给出内涵逻辑的语形和语义</a:t>
            </a:r>
            <a:r>
              <a:rPr lang="en-US" altLang="zh-CN" dirty="0" smtClean="0"/>
              <a:t>;</a:t>
            </a:r>
          </a:p>
          <a:p>
            <a:r>
              <a:rPr lang="zh-CN" altLang="en-US" dirty="0" smtClean="0"/>
              <a:t>    </a:t>
            </a:r>
            <a:r>
              <a:rPr lang="zh-CN" altLang="zh-CN" dirty="0" smtClean="0"/>
              <a:t>通过翻译规则</a:t>
            </a:r>
            <a:r>
              <a:rPr lang="en-US" altLang="zh-CN" dirty="0" smtClean="0"/>
              <a:t>,</a:t>
            </a:r>
            <a:r>
              <a:rPr lang="zh-CN" altLang="zh-CN" dirty="0" smtClean="0"/>
              <a:t>给出部分英语语句的语义</a:t>
            </a:r>
            <a:r>
              <a:rPr lang="en-US" altLang="zh-CN" dirty="0" smtClean="0"/>
              <a:t>.</a:t>
            </a:r>
            <a:endParaRPr lang="zh-CN" alt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把蒙塔古介绍给语言学家</a:t>
            </a:r>
            <a:endParaRPr lang="zh-CN" altLang="en-US" dirty="0"/>
          </a:p>
        </p:txBody>
      </p:sp>
      <p:sp>
        <p:nvSpPr>
          <p:cNvPr id="3" name="内容占位符 2"/>
          <p:cNvSpPr>
            <a:spLocks noGrp="1"/>
          </p:cNvSpPr>
          <p:nvPr>
            <p:ph idx="1"/>
          </p:nvPr>
        </p:nvSpPr>
        <p:spPr/>
        <p:txBody>
          <a:bodyPr/>
          <a:lstStyle/>
          <a:p>
            <a:r>
              <a:rPr lang="en-US" altLang="zh-CN" dirty="0" smtClean="0"/>
              <a:t>Barbara</a:t>
            </a:r>
            <a:r>
              <a:rPr lang="zh-CN" altLang="en-US" dirty="0" smtClean="0"/>
              <a:t> </a:t>
            </a:r>
            <a:r>
              <a:rPr lang="en-US" altLang="zh-CN" dirty="0" err="1" smtClean="0"/>
              <a:t>Partee</a:t>
            </a:r>
            <a:endParaRPr lang="en-US" altLang="zh-CN" dirty="0" smtClean="0"/>
          </a:p>
          <a:p>
            <a:r>
              <a:rPr lang="en-US" altLang="zh-CN" dirty="0" smtClean="0"/>
              <a:t>1967-1969,</a:t>
            </a:r>
            <a:r>
              <a:rPr lang="zh-CN" altLang="en-US" dirty="0" smtClean="0"/>
              <a:t> </a:t>
            </a:r>
            <a:r>
              <a:rPr lang="zh-CN" altLang="zh-CN" dirty="0" smtClean="0"/>
              <a:t>刘易思和蒙塔古都在</a:t>
            </a:r>
            <a:r>
              <a:rPr lang="zh-CN" altLang="en-US" dirty="0" smtClean="0"/>
              <a:t> </a:t>
            </a:r>
            <a:r>
              <a:rPr lang="en-US" altLang="zh-CN" dirty="0" smtClean="0"/>
              <a:t>UCLA,</a:t>
            </a:r>
          </a:p>
          <a:p>
            <a:r>
              <a:rPr lang="en-US" altLang="zh-CN" dirty="0" smtClean="0"/>
              <a:t>1968</a:t>
            </a:r>
            <a:r>
              <a:rPr lang="zh-CN" altLang="zh-CN" dirty="0" smtClean="0"/>
              <a:t>年秋</a:t>
            </a:r>
            <a:r>
              <a:rPr lang="en-US" altLang="zh-CN" dirty="0" smtClean="0"/>
              <a:t>,</a:t>
            </a:r>
            <a:r>
              <a:rPr lang="zh-CN" altLang="en-US" dirty="0" smtClean="0"/>
              <a:t> 帕蒂</a:t>
            </a:r>
            <a:r>
              <a:rPr lang="zh-CN" altLang="zh-CN" dirty="0" smtClean="0"/>
              <a:t>第一次坐在了蒙塔古的讨论班里。</a:t>
            </a:r>
            <a:endParaRPr lang="en-US" altLang="zh-CN" dirty="0" smtClean="0"/>
          </a:p>
          <a:p>
            <a:r>
              <a:rPr lang="zh-CN" altLang="en-US" dirty="0" smtClean="0"/>
              <a:t>帕蒂发现</a:t>
            </a:r>
            <a:r>
              <a:rPr lang="zh-CN" altLang="zh-CN" dirty="0" smtClean="0"/>
              <a:t>蒙塔古的理论和表层结构的直接生成差距</a:t>
            </a:r>
            <a:r>
              <a:rPr lang="zh-CN" altLang="en-US" dirty="0" smtClean="0"/>
              <a:t>很</a:t>
            </a:r>
            <a:r>
              <a:rPr lang="zh-CN" altLang="zh-CN" dirty="0" smtClean="0"/>
              <a:t>小</a:t>
            </a:r>
            <a:r>
              <a:rPr lang="zh-CN" altLang="en-US" dirty="0" smtClean="0"/>
              <a:t>，萌生了将二者结合到一起的想法。</a:t>
            </a:r>
            <a:r>
              <a:rPr lang="zh-CN" altLang="zh-CN" dirty="0" smtClean="0"/>
              <a:t>乔姆斯基非常怀疑。</a:t>
            </a:r>
            <a:endParaRPr lang="zh-CN"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结合过程</a:t>
            </a:r>
            <a:endParaRPr lang="zh-CN" altLang="en-US" dirty="0"/>
          </a:p>
        </p:txBody>
      </p:sp>
      <p:sp>
        <p:nvSpPr>
          <p:cNvPr id="3" name="内容占位符 2"/>
          <p:cNvSpPr>
            <a:spLocks noGrp="1"/>
          </p:cNvSpPr>
          <p:nvPr>
            <p:ph idx="1"/>
          </p:nvPr>
        </p:nvSpPr>
        <p:spPr/>
        <p:txBody>
          <a:bodyPr/>
          <a:lstStyle/>
          <a:p>
            <a:r>
              <a:rPr lang="zh-CN" altLang="en-US" dirty="0" smtClean="0"/>
              <a:t>         </a:t>
            </a:r>
            <a:r>
              <a:rPr lang="zh-CN" altLang="zh-CN" dirty="0" smtClean="0"/>
              <a:t>结合转换语法和蒙塔古语法的过程中有很多的障碍，基本上是一条一条比照，再结合</a:t>
            </a:r>
            <a:r>
              <a:rPr lang="zh-CN" altLang="en-US" dirty="0" smtClean="0"/>
              <a:t>。</a:t>
            </a:r>
            <a:r>
              <a:rPr lang="zh-CN" altLang="zh-CN" dirty="0" smtClean="0"/>
              <a:t>大体上都是一方的解决方案要求双方重新思考自己的理论构建细节。</a:t>
            </a:r>
            <a:endParaRPr lang="zh-CN"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举例</a:t>
            </a:r>
            <a:endParaRPr lang="zh-CN" altLang="en-US" dirty="0"/>
          </a:p>
        </p:txBody>
      </p:sp>
      <p:sp>
        <p:nvSpPr>
          <p:cNvPr id="3" name="内容占位符 2"/>
          <p:cNvSpPr>
            <a:spLocks noGrp="1"/>
          </p:cNvSpPr>
          <p:nvPr>
            <p:ph idx="1"/>
          </p:nvPr>
        </p:nvSpPr>
        <p:spPr/>
        <p:txBody>
          <a:bodyPr/>
          <a:lstStyle/>
          <a:p>
            <a:r>
              <a:rPr lang="zh-CN" altLang="zh-CN" dirty="0" smtClean="0"/>
              <a:t>删除规则该怎么处理？</a:t>
            </a:r>
            <a:endParaRPr lang="en-US" altLang="zh-CN" dirty="0" smtClean="0"/>
          </a:p>
          <a:p>
            <a:r>
              <a:rPr lang="en-US" altLang="zh-CN" dirty="0" smtClean="0"/>
              <a:t>(11) a. Mary was eager to win.</a:t>
            </a:r>
            <a:endParaRPr lang="zh-CN" altLang="zh-CN" dirty="0" smtClean="0"/>
          </a:p>
          <a:p>
            <a:r>
              <a:rPr lang="en-US" altLang="zh-CN" dirty="0" smtClean="0"/>
              <a:t> </a:t>
            </a:r>
            <a:r>
              <a:rPr lang="zh-CN" altLang="en-US" dirty="0" smtClean="0"/>
              <a:t>    </a:t>
            </a:r>
            <a:r>
              <a:rPr lang="en-US" altLang="zh-CN" dirty="0" smtClean="0"/>
              <a:t>   b. [</a:t>
            </a:r>
            <a:r>
              <a:rPr lang="en-US" altLang="zh-CN" i="1" baseline="-25000" dirty="0" smtClean="0"/>
              <a:t>S</a:t>
            </a:r>
            <a:r>
              <a:rPr lang="en-US" altLang="zh-CN" i="1" dirty="0" smtClean="0"/>
              <a:t> </a:t>
            </a:r>
            <a:r>
              <a:rPr lang="en-US" altLang="zh-CN" dirty="0" smtClean="0"/>
              <a:t>Mary was eager for [</a:t>
            </a:r>
            <a:r>
              <a:rPr lang="en-US" altLang="zh-CN" i="1" baseline="-25000" dirty="0" smtClean="0"/>
              <a:t>S</a:t>
            </a:r>
            <a:r>
              <a:rPr lang="en-US" altLang="zh-CN" i="1" dirty="0" smtClean="0"/>
              <a:t> </a:t>
            </a:r>
            <a:r>
              <a:rPr lang="en-US" altLang="zh-CN" dirty="0" smtClean="0"/>
              <a:t>Mary to win]]</a:t>
            </a:r>
          </a:p>
          <a:p>
            <a:r>
              <a:rPr lang="en-US" altLang="zh-CN" dirty="0" smtClean="0"/>
              <a:t>(12) a. Everyone was eager to win.</a:t>
            </a:r>
            <a:endParaRPr lang="zh-CN" altLang="zh-CN" dirty="0" smtClean="0"/>
          </a:p>
          <a:p>
            <a:r>
              <a:rPr lang="en-US" altLang="zh-CN" dirty="0" smtClean="0"/>
              <a:t>   </a:t>
            </a:r>
            <a:r>
              <a:rPr lang="zh-CN" altLang="en-US" dirty="0" smtClean="0"/>
              <a:t>    </a:t>
            </a:r>
            <a:r>
              <a:rPr lang="en-US" altLang="zh-CN" dirty="0" smtClean="0"/>
              <a:t> b. [</a:t>
            </a:r>
            <a:r>
              <a:rPr lang="en-US" altLang="zh-CN" i="1" baseline="-25000" dirty="0" err="1" smtClean="0"/>
              <a:t>S</a:t>
            </a:r>
            <a:r>
              <a:rPr lang="en-US" altLang="zh-CN" dirty="0" err="1" smtClean="0"/>
              <a:t>everyone</a:t>
            </a:r>
            <a:r>
              <a:rPr lang="en-US" altLang="zh-CN" dirty="0" smtClean="0"/>
              <a:t> was eager for [</a:t>
            </a:r>
            <a:r>
              <a:rPr lang="en-US" altLang="zh-CN" i="1" baseline="-25000" dirty="0" smtClean="0"/>
              <a:t>S</a:t>
            </a:r>
            <a:r>
              <a:rPr lang="en-US" altLang="zh-CN" i="1" dirty="0" smtClean="0"/>
              <a:t> </a:t>
            </a:r>
            <a:r>
              <a:rPr lang="en-US" altLang="zh-CN" dirty="0" smtClean="0"/>
              <a:t>everyone to win]]</a:t>
            </a:r>
            <a:endParaRPr lang="zh-CN"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b="1" dirty="0" smtClean="0"/>
              <a:t>蒙塔古语法的解决方案：</a:t>
            </a:r>
            <a:endParaRPr lang="zh-CN" altLang="en-US" dirty="0"/>
          </a:p>
        </p:txBody>
      </p:sp>
      <p:sp>
        <p:nvSpPr>
          <p:cNvPr id="3" name="内容占位符 2"/>
          <p:cNvSpPr>
            <a:spLocks noGrp="1"/>
          </p:cNvSpPr>
          <p:nvPr>
            <p:ph idx="1"/>
          </p:nvPr>
        </p:nvSpPr>
        <p:spPr/>
        <p:txBody>
          <a:bodyPr/>
          <a:lstStyle/>
          <a:p>
            <a:r>
              <a:rPr lang="en-US" altLang="zh-CN" dirty="0" err="1" smtClean="0"/>
              <a:t>Partee</a:t>
            </a:r>
            <a:r>
              <a:rPr lang="zh-CN" altLang="zh-CN" dirty="0" smtClean="0"/>
              <a:t>希望在内嵌句中找到的“潜在”主语其实就是一个约束变元，而且用</a:t>
            </a:r>
            <a:r>
              <a:rPr lang="en-US" altLang="zh-CN" dirty="0" smtClean="0">
                <a:sym typeface="LogicA"/>
              </a:rPr>
              <a:t></a:t>
            </a:r>
            <a:r>
              <a:rPr lang="zh-CN" altLang="zh-CN" dirty="0" smtClean="0"/>
              <a:t>抽象算子把它约束起来做成了一个</a:t>
            </a:r>
            <a:r>
              <a:rPr lang="en-US" altLang="zh-CN" dirty="0" smtClean="0"/>
              <a:t>VP</a:t>
            </a:r>
            <a:r>
              <a:rPr lang="zh-CN" altLang="zh-CN" dirty="0" smtClean="0"/>
              <a:t>类型</a:t>
            </a:r>
            <a:r>
              <a:rPr lang="en-US" altLang="zh-CN" dirty="0" smtClean="0"/>
              <a:t>type</a:t>
            </a:r>
            <a:r>
              <a:rPr lang="zh-CN" altLang="zh-CN" dirty="0" smtClean="0"/>
              <a:t>。（在这个简单的例子中，</a:t>
            </a:r>
            <a:r>
              <a:rPr lang="en-US" altLang="zh-CN" dirty="0" smtClean="0"/>
              <a:t>(13a)</a:t>
            </a:r>
            <a:r>
              <a:rPr lang="zh-CN" altLang="zh-CN" dirty="0" smtClean="0"/>
              <a:t>中的</a:t>
            </a:r>
            <a:r>
              <a:rPr lang="en-US" altLang="zh-CN" dirty="0" smtClean="0"/>
              <a:t>VP</a:t>
            </a:r>
            <a:r>
              <a:rPr lang="zh-CN" altLang="zh-CN" dirty="0" smtClean="0"/>
              <a:t>就是基层生成和直接解释的。）</a:t>
            </a:r>
          </a:p>
          <a:p>
            <a:r>
              <a:rPr lang="en-US" altLang="zh-CN" dirty="0" smtClean="0"/>
              <a:t>    (13) a. [[ to win ]] =</a:t>
            </a:r>
            <a:r>
              <a:rPr lang="en-US" altLang="zh-CN" i="1" dirty="0" smtClean="0">
                <a:sym typeface="LogicA"/>
              </a:rPr>
              <a:t></a:t>
            </a:r>
            <a:r>
              <a:rPr lang="en-US" altLang="zh-CN" dirty="0" smtClean="0"/>
              <a:t>x [x to win]]</a:t>
            </a:r>
            <a:endParaRPr lang="zh-CN" altLang="zh-CN" dirty="0" smtClean="0"/>
          </a:p>
          <a:p>
            <a:r>
              <a:rPr lang="en-US" altLang="zh-CN" dirty="0" smtClean="0"/>
              <a:t>  </a:t>
            </a:r>
            <a:r>
              <a:rPr lang="zh-CN" altLang="en-US" dirty="0" smtClean="0"/>
              <a:t>         </a:t>
            </a:r>
            <a:r>
              <a:rPr lang="en-US" altLang="zh-CN" dirty="0" smtClean="0"/>
              <a:t> b. alternatively: everyone’(</a:t>
            </a:r>
            <a:r>
              <a:rPr lang="en-US" altLang="zh-CN" i="1" dirty="0" smtClean="0">
                <a:sym typeface="LogicA"/>
              </a:rPr>
              <a:t></a:t>
            </a:r>
            <a:r>
              <a:rPr lang="en-US" altLang="zh-CN" dirty="0" smtClean="0"/>
              <a:t>x[ x was eager for [x to win]])</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背  景</a:t>
            </a:r>
            <a:endParaRPr lang="zh-CN" altLang="en-US" dirty="0"/>
          </a:p>
        </p:txBody>
      </p:sp>
      <p:sp>
        <p:nvSpPr>
          <p:cNvPr id="3" name="内容占位符 2"/>
          <p:cNvSpPr>
            <a:spLocks noGrp="1"/>
          </p:cNvSpPr>
          <p:nvPr>
            <p:ph idx="1"/>
          </p:nvPr>
        </p:nvSpPr>
        <p:spPr/>
        <p:txBody>
          <a:bodyPr/>
          <a:lstStyle/>
          <a:p>
            <a:r>
              <a:rPr lang="zh-CN" altLang="zh-CN" dirty="0" smtClean="0"/>
              <a:t>结构主义：</a:t>
            </a:r>
          </a:p>
          <a:p>
            <a:r>
              <a:rPr lang="en-US" altLang="zh-CN" dirty="0" smtClean="0"/>
              <a:t>20</a:t>
            </a:r>
            <a:r>
              <a:rPr lang="zh-CN" altLang="zh-CN" dirty="0" smtClean="0"/>
              <a:t>世纪</a:t>
            </a:r>
            <a:r>
              <a:rPr lang="en-US" altLang="zh-CN" dirty="0" smtClean="0"/>
              <a:t>50</a:t>
            </a:r>
            <a:r>
              <a:rPr lang="zh-CN" altLang="zh-CN" dirty="0" smtClean="0"/>
              <a:t>年代</a:t>
            </a:r>
            <a:r>
              <a:rPr lang="en-US" altLang="zh-CN" dirty="0" smtClean="0"/>
              <a:t>, Bloomfield,</a:t>
            </a:r>
            <a:r>
              <a:rPr lang="zh-CN" altLang="en-US" dirty="0" smtClean="0"/>
              <a:t>刺激</a:t>
            </a:r>
            <a:r>
              <a:rPr lang="en-US" altLang="zh-CN" dirty="0" smtClean="0"/>
              <a:t>-</a:t>
            </a:r>
            <a:r>
              <a:rPr lang="zh-CN" altLang="en-US" dirty="0" smtClean="0"/>
              <a:t>反射</a:t>
            </a:r>
            <a:r>
              <a:rPr lang="en-US" altLang="zh-CN" dirty="0" smtClean="0"/>
              <a:t>.</a:t>
            </a:r>
            <a:r>
              <a:rPr lang="zh-CN" altLang="zh-CN" dirty="0" smtClean="0"/>
              <a:t>经验主义和实证主义</a:t>
            </a:r>
            <a:r>
              <a:rPr lang="zh-CN" altLang="en-US" dirty="0" smtClean="0"/>
              <a:t>。</a:t>
            </a:r>
            <a:endParaRPr lang="en-US" altLang="zh-CN" dirty="0" smtClean="0"/>
          </a:p>
          <a:p>
            <a:r>
              <a:rPr lang="zh-CN" altLang="en-US" dirty="0" smtClean="0"/>
              <a:t>乔姆斯基</a:t>
            </a:r>
            <a:r>
              <a:rPr lang="en-US" altLang="zh-CN" dirty="0" smtClean="0"/>
              <a:t>:</a:t>
            </a:r>
          </a:p>
          <a:p>
            <a:r>
              <a:rPr lang="zh-CN" altLang="en-US" dirty="0" smtClean="0"/>
              <a:t>语言天赋论、理性主义</a:t>
            </a:r>
            <a:endParaRPr lang="en-US" altLang="zh-CN" dirty="0" smtClean="0"/>
          </a:p>
          <a:p>
            <a:r>
              <a:rPr lang="zh-CN" altLang="en-US" dirty="0" smtClean="0"/>
              <a:t>目标</a:t>
            </a:r>
            <a:r>
              <a:rPr lang="en-US" altLang="zh-CN" dirty="0" smtClean="0"/>
              <a:t>:</a:t>
            </a:r>
            <a:r>
              <a:rPr lang="zh-CN" altLang="en-US" dirty="0" smtClean="0"/>
              <a:t> </a:t>
            </a:r>
            <a:r>
              <a:rPr lang="zh-CN" altLang="zh-CN" dirty="0" smtClean="0"/>
              <a:t>探索人类既高度概括</a:t>
            </a:r>
            <a:r>
              <a:rPr lang="en-US" altLang="zh-CN" dirty="0" smtClean="0"/>
              <a:t>, </a:t>
            </a:r>
            <a:r>
              <a:rPr lang="zh-CN" altLang="zh-CN" dirty="0" smtClean="0"/>
              <a:t>又极为简单明了</a:t>
            </a:r>
            <a:r>
              <a:rPr lang="en-US" altLang="zh-CN" dirty="0" smtClean="0"/>
              <a:t>”</a:t>
            </a:r>
            <a:r>
              <a:rPr lang="zh-CN" altLang="zh-CN" dirty="0" smtClean="0"/>
              <a:t>的普遍语法</a:t>
            </a:r>
            <a:r>
              <a:rPr lang="zh-CN" altLang="en-US" dirty="0" smtClean="0"/>
              <a:t>。</a:t>
            </a:r>
            <a:endParaRPr lang="zh-CN"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zh-CN" b="1" dirty="0" smtClean="0"/>
              <a:t>转换生成语法的解决方案</a:t>
            </a:r>
            <a:r>
              <a:rPr lang="zh-CN" altLang="en-US" dirty="0" smtClean="0"/>
              <a:t>：</a:t>
            </a:r>
            <a:endParaRPr lang="zh-CN" altLang="en-US" dirty="0"/>
          </a:p>
        </p:txBody>
      </p:sp>
      <p:sp>
        <p:nvSpPr>
          <p:cNvPr id="3" name="内容占位符 2"/>
          <p:cNvSpPr>
            <a:spLocks noGrp="1"/>
          </p:cNvSpPr>
          <p:nvPr>
            <p:ph idx="1"/>
          </p:nvPr>
        </p:nvSpPr>
        <p:spPr/>
        <p:txBody>
          <a:bodyPr/>
          <a:lstStyle/>
          <a:p>
            <a:r>
              <a:rPr lang="zh-CN" altLang="zh-CN" dirty="0" smtClean="0"/>
              <a:t>在乔姆斯基语法中</a:t>
            </a:r>
            <a:r>
              <a:rPr lang="en-US" altLang="zh-CN" dirty="0" smtClean="0"/>
              <a:t>,</a:t>
            </a:r>
            <a:r>
              <a:rPr lang="zh-CN" altLang="zh-CN" dirty="0" smtClean="0"/>
              <a:t>最终也做出了对应的改变</a:t>
            </a:r>
            <a:r>
              <a:rPr lang="en-US" altLang="zh-CN" dirty="0" smtClean="0"/>
              <a:t>.</a:t>
            </a:r>
          </a:p>
          <a:p>
            <a:r>
              <a:rPr lang="zh-CN" altLang="zh-CN" dirty="0" smtClean="0"/>
              <a:t>第一步用无意义的特殊代词元素替换相同的名词短语</a:t>
            </a:r>
            <a:r>
              <a:rPr lang="en-US" altLang="zh-CN" dirty="0" smtClean="0"/>
              <a:t>.</a:t>
            </a:r>
            <a:r>
              <a:rPr lang="zh-CN" altLang="zh-CN" dirty="0" smtClean="0"/>
              <a:t>并将这个代词解释成一个约束变量</a:t>
            </a:r>
            <a:r>
              <a:rPr lang="en-US" altLang="zh-CN" dirty="0" smtClean="0"/>
              <a:t>.</a:t>
            </a:r>
          </a:p>
          <a:p>
            <a:r>
              <a:rPr lang="zh-CN" altLang="zh-CN" dirty="0" smtClean="0"/>
              <a:t>第二步引进函数头（可以被解释成一个抽象算子而不是假设嵌入的量词本身是约束的）。</a:t>
            </a:r>
            <a:endParaRPr lang="zh-CN"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互动历程</a:t>
            </a:r>
            <a:endParaRPr lang="zh-CN" altLang="en-US" dirty="0"/>
          </a:p>
        </p:txBody>
      </p:sp>
      <p:sp>
        <p:nvSpPr>
          <p:cNvPr id="3" name="内容占位符 2"/>
          <p:cNvSpPr>
            <a:spLocks noGrp="1"/>
          </p:cNvSpPr>
          <p:nvPr>
            <p:ph idx="1"/>
          </p:nvPr>
        </p:nvSpPr>
        <p:spPr/>
        <p:txBody>
          <a:bodyPr>
            <a:normAutofit fontScale="92500" lnSpcReduction="20000"/>
          </a:bodyPr>
          <a:lstStyle/>
          <a:p>
            <a:r>
              <a:rPr lang="en-US" altLang="zh-CN" dirty="0" smtClean="0"/>
              <a:t>1969</a:t>
            </a:r>
            <a:r>
              <a:rPr lang="zh-CN" altLang="zh-CN" dirty="0" smtClean="0"/>
              <a:t>年八月</a:t>
            </a:r>
            <a:r>
              <a:rPr lang="en-US" altLang="zh-CN" dirty="0" smtClean="0"/>
              <a:t>, Davidson </a:t>
            </a:r>
            <a:r>
              <a:rPr lang="zh-CN" altLang="zh-CN" dirty="0" smtClean="0"/>
              <a:t>和</a:t>
            </a:r>
            <a:r>
              <a:rPr lang="en-US" altLang="zh-CN" dirty="0" smtClean="0"/>
              <a:t> Harman</a:t>
            </a:r>
            <a:r>
              <a:rPr lang="zh-CN" altLang="zh-CN" dirty="0" smtClean="0"/>
              <a:t>在斯坦福举办了一个关于自然语言语义的跨学科会议。</a:t>
            </a:r>
            <a:endParaRPr lang="en-US" altLang="zh-CN" dirty="0" smtClean="0"/>
          </a:p>
          <a:p>
            <a:r>
              <a:rPr lang="en-US" altLang="zh-CN" dirty="0" smtClean="0"/>
              <a:t>1970</a:t>
            </a:r>
            <a:r>
              <a:rPr lang="zh-CN" altLang="zh-CN" dirty="0" smtClean="0"/>
              <a:t>年五月</a:t>
            </a:r>
            <a:r>
              <a:rPr lang="en-US" altLang="zh-CN" dirty="0" smtClean="0"/>
              <a:t>,</a:t>
            </a:r>
            <a:r>
              <a:rPr lang="zh-CN" altLang="zh-CN" dirty="0" smtClean="0"/>
              <a:t>在</a:t>
            </a:r>
            <a:r>
              <a:rPr lang="en-US" altLang="zh-CN" dirty="0" smtClean="0"/>
              <a:t>UCLA</a:t>
            </a:r>
            <a:r>
              <a:rPr lang="zh-CN" altLang="zh-CN" dirty="0" smtClean="0"/>
              <a:t>有一场语言学家和哲学家的小型会议。</a:t>
            </a:r>
            <a:endParaRPr lang="en-US" altLang="zh-CN" dirty="0" smtClean="0"/>
          </a:p>
          <a:p>
            <a:r>
              <a:rPr lang="en-US" altLang="zh-CN" dirty="0" smtClean="0"/>
              <a:t>1970</a:t>
            </a:r>
            <a:r>
              <a:rPr lang="zh-CN" altLang="zh-CN" dirty="0" smtClean="0"/>
              <a:t>年五月</a:t>
            </a:r>
            <a:r>
              <a:rPr lang="zh-CN" altLang="en-US" dirty="0" smtClean="0"/>
              <a:t>，斯坦福会议。</a:t>
            </a:r>
            <a:endParaRPr lang="en-US" altLang="zh-CN" dirty="0" smtClean="0"/>
          </a:p>
          <a:p>
            <a:r>
              <a:rPr lang="en-US" altLang="zh-CN" dirty="0" smtClean="0"/>
              <a:t>1971</a:t>
            </a:r>
            <a:r>
              <a:rPr lang="zh-CN" altLang="zh-CN" dirty="0" smtClean="0"/>
              <a:t>年</a:t>
            </a:r>
            <a:r>
              <a:rPr lang="zh-CN" altLang="en-US" dirty="0" smtClean="0"/>
              <a:t>三</a:t>
            </a:r>
            <a:r>
              <a:rPr lang="zh-CN" altLang="zh-CN" dirty="0" smtClean="0"/>
              <a:t>月</a:t>
            </a:r>
            <a:r>
              <a:rPr lang="en-US" altLang="zh-CN" dirty="0" smtClean="0"/>
              <a:t>,</a:t>
            </a:r>
            <a:r>
              <a:rPr lang="zh-CN" altLang="zh-CN" dirty="0" smtClean="0"/>
              <a:t>蒙塔古就被杀害</a:t>
            </a:r>
            <a:r>
              <a:rPr lang="zh-CN" altLang="en-US" dirty="0" smtClean="0"/>
              <a:t>。</a:t>
            </a:r>
            <a:endParaRPr lang="en-US" altLang="zh-CN" dirty="0" smtClean="0"/>
          </a:p>
          <a:p>
            <a:r>
              <a:rPr lang="en-US" altLang="zh-CN" dirty="0" smtClean="0"/>
              <a:t>1971</a:t>
            </a:r>
            <a:r>
              <a:rPr lang="zh-CN" altLang="zh-CN" dirty="0" smtClean="0"/>
              <a:t>年夏天</a:t>
            </a:r>
            <a:r>
              <a:rPr lang="en-US" altLang="zh-CN" dirty="0" smtClean="0"/>
              <a:t>, </a:t>
            </a:r>
            <a:r>
              <a:rPr lang="zh-CN" altLang="zh-CN" dirty="0" smtClean="0"/>
              <a:t>加利福尼亚大学组织了语言学和哲学的夏季讨论班</a:t>
            </a:r>
            <a:r>
              <a:rPr lang="zh-CN" altLang="en-US" dirty="0" smtClean="0"/>
              <a:t>。</a:t>
            </a:r>
            <a:endParaRPr lang="en-US" altLang="zh-CN" dirty="0" smtClean="0"/>
          </a:p>
          <a:p>
            <a:r>
              <a:rPr lang="en-US" altLang="zh-CN" dirty="0" smtClean="0"/>
              <a:t>1973</a:t>
            </a:r>
            <a:r>
              <a:rPr lang="zh-CN" altLang="zh-CN" dirty="0" smtClean="0"/>
              <a:t>年春天</a:t>
            </a:r>
            <a:r>
              <a:rPr lang="en-US" altLang="zh-CN" dirty="0" smtClean="0"/>
              <a:t> </a:t>
            </a:r>
            <a:r>
              <a:rPr lang="zh-CN" altLang="en-US" dirty="0" smtClean="0"/>
              <a:t>，</a:t>
            </a:r>
            <a:r>
              <a:rPr lang="zh-CN" altLang="zh-CN" dirty="0" smtClean="0"/>
              <a:t>剑桥举办了第一个国际范围的形式语义学会议。</a:t>
            </a:r>
            <a:endParaRPr lang="zh-CN" alt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a:t>
            </a:r>
            <a:endParaRPr lang="zh-CN" altLang="en-US" dirty="0"/>
          </a:p>
        </p:txBody>
      </p:sp>
      <p:sp>
        <p:nvSpPr>
          <p:cNvPr id="3" name="内容占位符 2"/>
          <p:cNvSpPr>
            <a:spLocks noGrp="1"/>
          </p:cNvSpPr>
          <p:nvPr>
            <p:ph idx="1"/>
          </p:nvPr>
        </p:nvSpPr>
        <p:spPr>
          <a:xfrm>
            <a:off x="467544" y="476672"/>
            <a:ext cx="8229600" cy="4525963"/>
          </a:xfrm>
        </p:spPr>
        <p:txBody>
          <a:bodyPr/>
          <a:lstStyle/>
          <a:p>
            <a:r>
              <a:rPr lang="en-US" altLang="zh-CN" dirty="0" smtClean="0"/>
              <a:t>19</a:t>
            </a:r>
            <a:r>
              <a:rPr lang="zh-CN" altLang="zh-CN" dirty="0" smtClean="0"/>
              <a:t>世纪</a:t>
            </a:r>
            <a:r>
              <a:rPr lang="en-US" altLang="zh-CN" dirty="0" smtClean="0"/>
              <a:t>80</a:t>
            </a:r>
            <a:r>
              <a:rPr lang="zh-CN" altLang="zh-CN" dirty="0" smtClean="0"/>
              <a:t>年代</a:t>
            </a:r>
            <a:r>
              <a:rPr lang="zh-CN" altLang="en-US" dirty="0" smtClean="0"/>
              <a:t>，</a:t>
            </a:r>
            <a:r>
              <a:rPr lang="zh-CN" altLang="zh-CN" dirty="0" smtClean="0"/>
              <a:t>认知科学兴起</a:t>
            </a:r>
            <a:r>
              <a:rPr lang="zh-CN" altLang="en-US" dirty="0" smtClean="0"/>
              <a:t>。</a:t>
            </a:r>
            <a:endParaRPr lang="en-US" altLang="zh-CN" dirty="0" smtClean="0"/>
          </a:p>
          <a:p>
            <a:r>
              <a:rPr lang="zh-CN" altLang="zh-CN" dirty="0" smtClean="0"/>
              <a:t>从</a:t>
            </a:r>
            <a:r>
              <a:rPr lang="en-US" altLang="zh-CN" dirty="0" smtClean="0"/>
              <a:t>19</a:t>
            </a:r>
            <a:r>
              <a:rPr lang="zh-CN" altLang="zh-CN" dirty="0" smtClean="0"/>
              <a:t>世纪</a:t>
            </a:r>
            <a:r>
              <a:rPr lang="en-US" altLang="zh-CN" dirty="0" smtClean="0"/>
              <a:t>80</a:t>
            </a:r>
            <a:r>
              <a:rPr lang="zh-CN" altLang="zh-CN" dirty="0" smtClean="0"/>
              <a:t>年代开始到现在，关于意义的动态方面的研究和动态理论越来越占主导</a:t>
            </a:r>
            <a:r>
              <a:rPr lang="zh-CN" altLang="en-US" dirty="0" smtClean="0"/>
              <a:t>。</a:t>
            </a:r>
            <a:endParaRPr lang="en-US" altLang="zh-CN" dirty="0" smtClean="0"/>
          </a:p>
          <a:p>
            <a:r>
              <a:rPr lang="en-US" altLang="zh-CN" dirty="0" smtClean="0"/>
              <a:t>19</a:t>
            </a:r>
            <a:r>
              <a:rPr lang="zh-CN" altLang="zh-CN" dirty="0" smtClean="0"/>
              <a:t>世纪</a:t>
            </a:r>
            <a:r>
              <a:rPr lang="en-US" altLang="zh-CN" dirty="0" smtClean="0"/>
              <a:t>80</a:t>
            </a:r>
            <a:r>
              <a:rPr lang="zh-CN" altLang="zh-CN" dirty="0" smtClean="0"/>
              <a:t>年代中期，形式语义学逐渐被语言学界重视并在教材中把它列为基础课程之一</a:t>
            </a:r>
            <a:r>
              <a:rPr lang="zh-CN" altLang="en-US" dirty="0" smtClean="0"/>
              <a:t>。</a:t>
            </a:r>
            <a:endParaRPr lang="en-US" altLang="zh-CN" dirty="0" smtClean="0"/>
          </a:p>
          <a:p>
            <a:r>
              <a:rPr lang="en-US" altLang="zh-CN" dirty="0" smtClean="0"/>
              <a:t>19</a:t>
            </a:r>
            <a:r>
              <a:rPr lang="zh-CN" altLang="zh-CN" dirty="0" smtClean="0"/>
              <a:t>世纪</a:t>
            </a:r>
            <a:r>
              <a:rPr lang="en-US" altLang="zh-CN" dirty="0" smtClean="0"/>
              <a:t>90</a:t>
            </a:r>
            <a:r>
              <a:rPr lang="zh-CN" altLang="zh-CN" dirty="0" smtClean="0"/>
              <a:t>年代早期，形式语义学已经成为语言学内一个成熟的分支</a:t>
            </a:r>
            <a:r>
              <a:rPr lang="zh-CN" altLang="en-US" dirty="0" smtClean="0"/>
              <a:t>。</a:t>
            </a:r>
            <a:endParaRPr lang="en-US" altLang="zh-CN" dirty="0" smtClean="0"/>
          </a:p>
          <a:p>
            <a:endParaRPr lang="zh-CN"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nvPr>
        </p:nvSpPr>
        <p:spPr/>
        <p:txBody>
          <a:bodyPr/>
          <a:lstStyle/>
          <a:p>
            <a:r>
              <a:rPr lang="zh-CN" altLang="en-US" dirty="0" smtClean="0"/>
              <a:t>三、形式语义学的现状</a:t>
            </a:r>
            <a:endParaRPr lang="zh-CN" altLang="en-US" dirty="0"/>
          </a:p>
        </p:txBody>
      </p:sp>
      <p:sp>
        <p:nvSpPr>
          <p:cNvPr id="5" name="副标题 4"/>
          <p:cNvSpPr>
            <a:spLocks noGrp="1"/>
          </p:cNvSpPr>
          <p:nvPr>
            <p:ph type="subTitle" idx="1"/>
          </p:nvPr>
        </p:nvSpPr>
        <p:spPr/>
        <p:txBody>
          <a:bodyPr/>
          <a:lstStyle/>
          <a:p>
            <a:r>
              <a:rPr lang="en-US" altLang="zh-CN" dirty="0" smtClean="0"/>
              <a:t> </a:t>
            </a:r>
            <a:endParaRPr lang="zh-CN" alt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欧美各自的发展</a:t>
            </a:r>
            <a:endParaRPr lang="zh-CN" altLang="en-US" dirty="0"/>
          </a:p>
        </p:txBody>
      </p:sp>
      <p:sp>
        <p:nvSpPr>
          <p:cNvPr id="3" name="内容占位符 2"/>
          <p:cNvSpPr>
            <a:spLocks noGrp="1"/>
          </p:cNvSpPr>
          <p:nvPr>
            <p:ph idx="1"/>
          </p:nvPr>
        </p:nvSpPr>
        <p:spPr/>
        <p:txBody>
          <a:bodyPr/>
          <a:lstStyle/>
          <a:p>
            <a:r>
              <a:rPr lang="en-US" altLang="zh-CN" dirty="0" smtClean="0"/>
              <a:t>19</a:t>
            </a:r>
            <a:r>
              <a:rPr lang="zh-CN" altLang="zh-CN" dirty="0" smtClean="0"/>
              <a:t>世纪</a:t>
            </a:r>
            <a:r>
              <a:rPr lang="en-US" altLang="zh-CN" dirty="0" smtClean="0"/>
              <a:t>80</a:t>
            </a:r>
            <a:r>
              <a:rPr lang="zh-CN" altLang="zh-CN" dirty="0" smtClean="0"/>
              <a:t>年代阿姆斯特丹成立了逻辑、语言、计算中心</a:t>
            </a:r>
            <a:r>
              <a:rPr lang="en-US" altLang="zh-CN" dirty="0" smtClean="0"/>
              <a:t>.</a:t>
            </a:r>
          </a:p>
          <a:p>
            <a:r>
              <a:rPr lang="en-US" altLang="zh-CN" dirty="0" smtClean="0"/>
              <a:t>1992</a:t>
            </a:r>
            <a:r>
              <a:rPr lang="zh-CN" altLang="zh-CN" dirty="0" smtClean="0"/>
              <a:t>年在美国，</a:t>
            </a:r>
            <a:r>
              <a:rPr lang="en-US" altLang="zh-CN" dirty="0" smtClean="0"/>
              <a:t>Heim</a:t>
            </a:r>
            <a:r>
              <a:rPr lang="zh-CN" altLang="zh-CN" dirty="0" smtClean="0"/>
              <a:t>和</a:t>
            </a:r>
            <a:r>
              <a:rPr lang="en-US" altLang="zh-CN" dirty="0" err="1" smtClean="0"/>
              <a:t>Kratzer</a:t>
            </a:r>
            <a:r>
              <a:rPr lang="zh-CN" altLang="zh-CN" dirty="0" smtClean="0"/>
              <a:t>筹办了</a:t>
            </a:r>
            <a:r>
              <a:rPr lang="en-US" altLang="zh-CN" dirty="0" smtClean="0"/>
              <a:t>Natural Language Semantics</a:t>
            </a:r>
            <a:r>
              <a:rPr lang="zh-CN" altLang="zh-CN" dirty="0" smtClean="0"/>
              <a:t>杂志</a:t>
            </a:r>
            <a:r>
              <a:rPr lang="en-US" altLang="zh-CN" dirty="0" smtClean="0"/>
              <a:t>.</a:t>
            </a:r>
          </a:p>
          <a:p>
            <a:r>
              <a:rPr lang="zh-CN" altLang="zh-CN" dirty="0" smtClean="0"/>
              <a:t>和</a:t>
            </a:r>
            <a:r>
              <a:rPr lang="en-US" altLang="zh-CN" dirty="0" smtClean="0"/>
              <a:t>15</a:t>
            </a:r>
            <a:r>
              <a:rPr lang="zh-CN" altLang="zh-CN" dirty="0" smtClean="0"/>
              <a:t>年前没有太大差异。</a:t>
            </a:r>
            <a:endParaRPr lang="en-US" altLang="zh-CN" dirty="0" smtClean="0"/>
          </a:p>
          <a:p>
            <a:r>
              <a:rPr lang="zh-CN" altLang="zh-CN" dirty="0" smtClean="0"/>
              <a:t>兰考夫</a:t>
            </a:r>
            <a:r>
              <a:rPr lang="en-US" altLang="zh-CN" dirty="0" err="1" smtClean="0"/>
              <a:t>Lakoff</a:t>
            </a:r>
            <a:r>
              <a:rPr lang="zh-CN" altLang="zh-CN" dirty="0" smtClean="0"/>
              <a:t>和其他认知语言学者的批评</a:t>
            </a:r>
            <a:r>
              <a:rPr lang="en-US" altLang="zh-CN" dirty="0" smtClean="0"/>
              <a:t>.</a:t>
            </a:r>
            <a:endParaRPr lang="zh-CN" alt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 </a:t>
            </a:r>
            <a:endParaRPr lang="zh-CN" altLang="en-US" dirty="0"/>
          </a:p>
        </p:txBody>
      </p:sp>
      <p:sp>
        <p:nvSpPr>
          <p:cNvPr id="3" name="内容占位符 2"/>
          <p:cNvSpPr>
            <a:spLocks noGrp="1"/>
          </p:cNvSpPr>
          <p:nvPr>
            <p:ph idx="1"/>
          </p:nvPr>
        </p:nvSpPr>
        <p:spPr/>
        <p:txBody>
          <a:bodyPr/>
          <a:lstStyle/>
          <a:p>
            <a:r>
              <a:rPr lang="zh-CN" altLang="en-US" dirty="0" smtClean="0"/>
              <a:t>     帕蒂认为</a:t>
            </a:r>
            <a:r>
              <a:rPr lang="en-US" altLang="zh-CN" dirty="0" smtClean="0"/>
              <a:t>,</a:t>
            </a:r>
            <a:r>
              <a:rPr lang="zh-CN" altLang="en-US" dirty="0" smtClean="0"/>
              <a:t> </a:t>
            </a:r>
            <a:r>
              <a:rPr lang="zh-CN" altLang="zh-CN" dirty="0" smtClean="0"/>
              <a:t>形式语义学</a:t>
            </a:r>
            <a:r>
              <a:rPr lang="zh-CN" altLang="en-US" dirty="0" smtClean="0"/>
              <a:t>不能</a:t>
            </a:r>
            <a:r>
              <a:rPr lang="zh-CN" altLang="zh-CN" dirty="0" smtClean="0"/>
              <a:t>把握意义</a:t>
            </a:r>
            <a:r>
              <a:rPr lang="zh-CN" altLang="zh-CN" dirty="0" smtClean="0"/>
              <a:t>的全部</a:t>
            </a:r>
            <a:r>
              <a:rPr lang="zh-CN" altLang="zh-CN" dirty="0" smtClean="0"/>
              <a:t>方面</a:t>
            </a:r>
            <a:r>
              <a:rPr lang="en-US" altLang="zh-CN" dirty="0" smtClean="0"/>
              <a:t>.</a:t>
            </a:r>
            <a:r>
              <a:rPr lang="zh-CN" altLang="en-US" dirty="0" smtClean="0"/>
              <a:t> </a:t>
            </a:r>
            <a:r>
              <a:rPr lang="zh-CN" altLang="zh-CN" dirty="0" smtClean="0"/>
              <a:t>但很好</a:t>
            </a:r>
            <a:r>
              <a:rPr lang="zh-CN" altLang="zh-CN" dirty="0" smtClean="0"/>
              <a:t>地把握住了占真值条件的核心的字面</a:t>
            </a:r>
            <a:r>
              <a:rPr lang="zh-CN" altLang="zh-CN" dirty="0" smtClean="0"/>
              <a:t>意义</a:t>
            </a:r>
            <a:r>
              <a:rPr lang="en-US" altLang="zh-CN" dirty="0" smtClean="0"/>
              <a:t>.</a:t>
            </a:r>
          </a:p>
          <a:p>
            <a:r>
              <a:rPr lang="zh-CN" altLang="en-US" dirty="0" smtClean="0"/>
              <a:t>     </a:t>
            </a:r>
            <a:r>
              <a:rPr lang="zh-CN" altLang="zh-CN" dirty="0" smtClean="0"/>
              <a:t>解决</a:t>
            </a:r>
            <a:r>
              <a:rPr lang="zh-CN" altLang="zh-CN" dirty="0" smtClean="0"/>
              <a:t>的问题越来越多，并且语言类型、语言历史、语言获得、语用和语篇、计算语言应用等语义问题也在发展。</a:t>
            </a:r>
            <a:endParaRPr lang="zh-CN" alt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smtClean="0"/>
              <a:t>谢谢</a:t>
            </a:r>
            <a:r>
              <a:rPr lang="en-US" altLang="zh-CN" dirty="0" smtClean="0"/>
              <a:t>!</a:t>
            </a:r>
            <a:endParaRPr lang="zh-CN" altLang="en-US" dirty="0"/>
          </a:p>
        </p:txBody>
      </p:sp>
      <p:sp>
        <p:nvSpPr>
          <p:cNvPr id="3" name="副标题 2"/>
          <p:cNvSpPr>
            <a:spLocks noGrp="1"/>
          </p:cNvSpPr>
          <p:nvPr>
            <p:ph type="subTitle" idx="1"/>
          </p:nvPr>
        </p:nvSpPr>
        <p:spPr/>
        <p:txBody>
          <a:bodyPr/>
          <a:lstStyle/>
          <a:p>
            <a:r>
              <a:rPr lang="zh-CN" altLang="en-US" dirty="0" smtClean="0"/>
              <a:t> </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pPr algn="l"/>
            <a:r>
              <a:rPr lang="zh-CN" altLang="en-US" sz="3600" dirty="0" smtClean="0"/>
              <a:t>转换生成语法</a:t>
            </a:r>
            <a:endParaRPr lang="zh-CN" altLang="en-US" sz="3600" dirty="0"/>
          </a:p>
        </p:txBody>
      </p:sp>
      <p:sp>
        <p:nvSpPr>
          <p:cNvPr id="3" name="内容占位符 2"/>
          <p:cNvSpPr>
            <a:spLocks noGrp="1"/>
          </p:cNvSpPr>
          <p:nvPr>
            <p:ph idx="1"/>
          </p:nvPr>
        </p:nvSpPr>
        <p:spPr/>
        <p:txBody>
          <a:bodyPr/>
          <a:lstStyle/>
          <a:p>
            <a:r>
              <a:rPr lang="zh-CN" altLang="en-US" dirty="0" smtClean="0"/>
              <a:t>  最简方案理论</a:t>
            </a:r>
            <a:r>
              <a:rPr lang="en-US" altLang="zh-CN" dirty="0" smtClean="0"/>
              <a:t>(</a:t>
            </a:r>
            <a:r>
              <a:rPr lang="zh-CN" altLang="en-US" dirty="0" smtClean="0"/>
              <a:t>简约论</a:t>
            </a:r>
            <a:r>
              <a:rPr lang="en-US" altLang="zh-CN" dirty="0" smtClean="0"/>
              <a:t>)</a:t>
            </a:r>
          </a:p>
          <a:p>
            <a:r>
              <a:rPr lang="zh-CN" altLang="en-US" dirty="0" smtClean="0"/>
              <a:t>          ↑</a:t>
            </a:r>
            <a:r>
              <a:rPr lang="en-US" altLang="zh-CN" dirty="0" smtClean="0"/>
              <a:t>(</a:t>
            </a:r>
            <a:r>
              <a:rPr lang="zh-CN" altLang="en-US" dirty="0" smtClean="0"/>
              <a:t>简化</a:t>
            </a:r>
            <a:r>
              <a:rPr lang="en-US" altLang="zh-CN" dirty="0" smtClean="0"/>
              <a:t>)</a:t>
            </a:r>
          </a:p>
          <a:p>
            <a:r>
              <a:rPr lang="zh-CN" altLang="en-US" dirty="0" smtClean="0"/>
              <a:t>     管约论</a:t>
            </a:r>
            <a:endParaRPr lang="en-US" altLang="zh-CN" dirty="0" smtClean="0"/>
          </a:p>
          <a:p>
            <a:r>
              <a:rPr lang="zh-CN" altLang="en-US" dirty="0" smtClean="0"/>
              <a:t>          ↑</a:t>
            </a:r>
            <a:r>
              <a:rPr lang="en-US" altLang="zh-CN" dirty="0" smtClean="0"/>
              <a:t>(</a:t>
            </a:r>
            <a:r>
              <a:rPr lang="zh-CN" altLang="en-US" dirty="0" smtClean="0"/>
              <a:t>语阻</a:t>
            </a:r>
            <a:r>
              <a:rPr lang="en-US" altLang="zh-CN" dirty="0" smtClean="0"/>
              <a:t>)</a:t>
            </a:r>
          </a:p>
          <a:p>
            <a:r>
              <a:rPr lang="zh-CN" altLang="en-US" dirty="0" smtClean="0"/>
              <a:t>     构造规则</a:t>
            </a:r>
            <a:r>
              <a:rPr lang="en-US" altLang="zh-CN" dirty="0" smtClean="0"/>
              <a:t>(SS)</a:t>
            </a:r>
          </a:p>
          <a:p>
            <a:r>
              <a:rPr lang="zh-CN" altLang="en-US" dirty="0" smtClean="0"/>
              <a:t>          ↑</a:t>
            </a:r>
            <a:r>
              <a:rPr lang="en-US" altLang="zh-CN" dirty="0" smtClean="0"/>
              <a:t>(</a:t>
            </a:r>
            <a:r>
              <a:rPr lang="zh-CN" altLang="en-US" dirty="0" smtClean="0"/>
              <a:t>解释更多的表达形式</a:t>
            </a:r>
            <a:r>
              <a:rPr lang="en-US" altLang="zh-CN" dirty="0" smtClean="0"/>
              <a:t>)</a:t>
            </a:r>
          </a:p>
          <a:p>
            <a:r>
              <a:rPr lang="zh-CN" altLang="en-US" dirty="0" smtClean="0"/>
              <a:t>     生成规则</a:t>
            </a:r>
            <a:r>
              <a:rPr lang="en-US" altLang="zh-CN" dirty="0" smtClean="0"/>
              <a:t>(DS)</a:t>
            </a: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additive="base">
                                        <p:cTn id="3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 calcmode="lin" valueType="num">
                                      <p:cBhvr additive="base">
                                        <p:cTn id="3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nodeType="clickEffect">
                                  <p:stCondLst>
                                    <p:cond delay="0"/>
                                  </p:stCondLst>
                                  <p:childTnLst>
                                    <p:set>
                                      <p:cBhvr>
                                        <p:cTn id="42" dur="1" fill="hold">
                                          <p:stCondLst>
                                            <p:cond delay="0"/>
                                          </p:stCondLst>
                                        </p:cTn>
                                        <p:tgtEl>
                                          <p:spTgt spid="3">
                                            <p:txEl>
                                              <p:pRg st="0" end="0"/>
                                            </p:txEl>
                                          </p:spTgt>
                                        </p:tgtEl>
                                        <p:attrNameLst>
                                          <p:attrName>style.visibility</p:attrName>
                                        </p:attrNameLst>
                                      </p:cBhvr>
                                      <p:to>
                                        <p:strVal val="visible"/>
                                      </p:to>
                                    </p:set>
                                    <p:anim calcmode="lin" valueType="num">
                                      <p:cBhvr additive="base">
                                        <p:cTn id="4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生成规则</a:t>
            </a:r>
            <a:endParaRPr lang="zh-CN" altLang="en-US" dirty="0"/>
          </a:p>
        </p:txBody>
      </p:sp>
      <p:sp>
        <p:nvSpPr>
          <p:cNvPr id="3" name="内容占位符 2"/>
          <p:cNvSpPr>
            <a:spLocks noGrp="1"/>
          </p:cNvSpPr>
          <p:nvPr>
            <p:ph idx="1"/>
          </p:nvPr>
        </p:nvSpPr>
        <p:spPr/>
        <p:txBody>
          <a:bodyPr>
            <a:normAutofit/>
          </a:bodyPr>
          <a:lstStyle/>
          <a:p>
            <a:r>
              <a:rPr lang="zh-CN" altLang="en-US" dirty="0" smtClean="0"/>
              <a:t>词库</a:t>
            </a:r>
            <a:r>
              <a:rPr lang="en-US" altLang="zh-CN" dirty="0" smtClean="0"/>
              <a:t>:</a:t>
            </a:r>
            <a:r>
              <a:rPr lang="zh-CN" altLang="en-US" dirty="0" smtClean="0"/>
              <a:t> </a:t>
            </a:r>
            <a:endParaRPr lang="en-US" altLang="zh-CN" dirty="0" smtClean="0"/>
          </a:p>
          <a:p>
            <a:r>
              <a:rPr lang="zh-CN" altLang="en-US" sz="2800" dirty="0" smtClean="0"/>
              <a:t>      </a:t>
            </a:r>
            <a:r>
              <a:rPr lang="zh-CN" altLang="zh-CN" sz="2800" dirty="0" smtClean="0"/>
              <a:t>我们大脑中有个词库，学会的词就放在这个词库里</a:t>
            </a:r>
            <a:r>
              <a:rPr lang="en-US" altLang="zh-CN" sz="2800" dirty="0" smtClean="0"/>
              <a:t>.</a:t>
            </a:r>
          </a:p>
          <a:p>
            <a:r>
              <a:rPr lang="zh-CN" altLang="en-US" sz="2800" dirty="0" smtClean="0"/>
              <a:t>      预设</a:t>
            </a:r>
            <a:r>
              <a:rPr lang="en-US" altLang="zh-CN" sz="2800" dirty="0" smtClean="0"/>
              <a:t>—</a:t>
            </a:r>
            <a:r>
              <a:rPr lang="zh-CN" altLang="en-US" sz="2800" dirty="0" smtClean="0"/>
              <a:t>所有词项都标注了足够的语义</a:t>
            </a:r>
            <a:r>
              <a:rPr lang="en-US" altLang="zh-CN" sz="2800" dirty="0" smtClean="0"/>
              <a:t>/</a:t>
            </a:r>
            <a:r>
              <a:rPr lang="zh-CN" altLang="en-US" sz="2800" dirty="0" smtClean="0"/>
              <a:t>   语法标签</a:t>
            </a:r>
            <a:r>
              <a:rPr lang="en-US" altLang="zh-CN" sz="2800" dirty="0" smtClean="0"/>
              <a:t>(</a:t>
            </a:r>
            <a:r>
              <a:rPr lang="zh-CN" altLang="en-US" sz="2800" dirty="0" smtClean="0"/>
              <a:t>构建一个完美的词库也是计算语言学的重要工作 </a:t>
            </a:r>
            <a:r>
              <a:rPr lang="en-US" altLang="zh-CN" sz="2800" dirty="0" smtClean="0"/>
              <a:t>)</a:t>
            </a:r>
          </a:p>
          <a:p>
            <a:r>
              <a:rPr lang="zh-CN" altLang="en-US" dirty="0" smtClean="0"/>
              <a:t>句法</a:t>
            </a:r>
            <a:r>
              <a:rPr lang="en-US" altLang="zh-CN" dirty="0" smtClean="0"/>
              <a:t>:</a:t>
            </a:r>
            <a:r>
              <a:rPr lang="zh-CN" altLang="en-US" dirty="0" smtClean="0"/>
              <a:t> </a:t>
            </a:r>
            <a:endParaRPr lang="en-US" altLang="zh-CN" dirty="0" smtClean="0"/>
          </a:p>
          <a:p>
            <a:r>
              <a:rPr lang="zh-CN" altLang="en-US" sz="2800" dirty="0" smtClean="0"/>
              <a:t>      目标</a:t>
            </a:r>
            <a:r>
              <a:rPr lang="en-US" altLang="zh-CN" sz="2800" dirty="0" smtClean="0"/>
              <a:t>—</a:t>
            </a:r>
            <a:r>
              <a:rPr lang="zh-CN" altLang="en-US" sz="2800" dirty="0" smtClean="0"/>
              <a:t>从词库中构建出合法的表达式</a:t>
            </a:r>
            <a:r>
              <a:rPr lang="en-US" altLang="zh-CN" sz="2800" dirty="0" smtClean="0"/>
              <a:t>(DS).</a:t>
            </a:r>
          </a:p>
          <a:p>
            <a:endParaRPr lang="zh-CN" alt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句法</a:t>
            </a:r>
            <a:endParaRPr lang="zh-CN" altLang="en-US" dirty="0"/>
          </a:p>
        </p:txBody>
      </p:sp>
      <p:sp>
        <p:nvSpPr>
          <p:cNvPr id="3" name="内容占位符 2"/>
          <p:cNvSpPr>
            <a:spLocks noGrp="1"/>
          </p:cNvSpPr>
          <p:nvPr>
            <p:ph idx="1"/>
          </p:nvPr>
        </p:nvSpPr>
        <p:spPr/>
        <p:txBody>
          <a:bodyPr>
            <a:normAutofit fontScale="92500" lnSpcReduction="20000"/>
          </a:bodyPr>
          <a:lstStyle/>
          <a:p>
            <a:pPr lvl="0"/>
            <a:r>
              <a:rPr lang="zh-CN" altLang="zh-CN" sz="3000" b="1" dirty="0" smtClean="0"/>
              <a:t>范畴</a:t>
            </a:r>
            <a:r>
              <a:rPr lang="en-US" altLang="zh-CN" sz="3000" b="1" dirty="0" smtClean="0"/>
              <a:t>Categories</a:t>
            </a:r>
            <a:endParaRPr lang="zh-CN" altLang="zh-CN" sz="3000" dirty="0" smtClean="0"/>
          </a:p>
          <a:p>
            <a:r>
              <a:rPr lang="zh-CN" altLang="zh-CN" sz="3000" dirty="0" smtClean="0"/>
              <a:t>范畴是生成语法中的概念，指的是在某种特定的语言中起到相同或相似功能的一组语言项，如</a:t>
            </a:r>
            <a:r>
              <a:rPr lang="zh-CN" altLang="en-US" sz="3000" dirty="0" smtClean="0"/>
              <a:t>名词</a:t>
            </a:r>
            <a:r>
              <a:rPr lang="en-US" altLang="zh-CN" sz="3000" dirty="0" smtClean="0"/>
              <a:t>N</a:t>
            </a:r>
            <a:r>
              <a:rPr lang="zh-CN" altLang="en-US" sz="3000" dirty="0" smtClean="0"/>
              <a:t>、动词</a:t>
            </a:r>
            <a:r>
              <a:rPr lang="en-US" altLang="zh-CN" sz="3000" dirty="0" smtClean="0"/>
              <a:t>V</a:t>
            </a:r>
            <a:r>
              <a:rPr lang="zh-CN" altLang="en-US" sz="3000" dirty="0" smtClean="0"/>
              <a:t>等</a:t>
            </a:r>
            <a:r>
              <a:rPr lang="zh-CN" altLang="zh-CN" sz="3000" dirty="0" smtClean="0"/>
              <a:t>。</a:t>
            </a:r>
            <a:endParaRPr lang="en-US" altLang="zh-CN" sz="3000" dirty="0" smtClean="0"/>
          </a:p>
          <a:p>
            <a:r>
              <a:rPr lang="en-US" altLang="zh-CN" sz="3000" b="1" dirty="0" smtClean="0"/>
              <a:t>PS</a:t>
            </a:r>
            <a:r>
              <a:rPr lang="zh-CN" altLang="zh-CN" sz="3000" b="1" dirty="0" smtClean="0"/>
              <a:t>规则</a:t>
            </a:r>
            <a:r>
              <a:rPr lang="en-US" altLang="zh-CN" sz="3000" dirty="0" smtClean="0"/>
              <a:t>phrase structure</a:t>
            </a:r>
            <a:endParaRPr lang="zh-CN" altLang="zh-CN" sz="3000" dirty="0" smtClean="0"/>
          </a:p>
          <a:p>
            <a:r>
              <a:rPr lang="zh-CN" altLang="zh-CN" sz="3000" dirty="0" smtClean="0"/>
              <a:t>早期的生成语法将句子用</a:t>
            </a:r>
            <a:r>
              <a:rPr lang="en-US" altLang="zh-CN" sz="3000" dirty="0" smtClean="0"/>
              <a:t>PS(phrase structure)</a:t>
            </a:r>
            <a:r>
              <a:rPr lang="zh-CN" altLang="zh-CN" sz="3000" dirty="0" smtClean="0"/>
              <a:t>规则（短语结构规则）表示</a:t>
            </a:r>
            <a:r>
              <a:rPr lang="en-US" altLang="zh-CN" sz="3000" dirty="0" smtClean="0"/>
              <a:t>.</a:t>
            </a:r>
          </a:p>
          <a:p>
            <a:r>
              <a:rPr lang="zh-CN" altLang="zh-CN" sz="3000" dirty="0" smtClean="0"/>
              <a:t>如果要生成完整的句子，还需要除短语规则之外的规则来引入终端</a:t>
            </a:r>
            <a:r>
              <a:rPr lang="en-US" altLang="zh-CN" sz="3000" dirty="0" smtClean="0"/>
              <a:t> </a:t>
            </a:r>
            <a:r>
              <a:rPr lang="zh-CN" altLang="zh-CN" sz="3000" dirty="0" smtClean="0"/>
              <a:t>范畴（即词项），如：</a:t>
            </a:r>
            <a:r>
              <a:rPr lang="en-US" altLang="zh-CN" sz="3000" dirty="0" smtClean="0"/>
              <a:t> </a:t>
            </a:r>
            <a:r>
              <a:rPr lang="en-US" altLang="zh-CN" sz="3000" dirty="0" err="1" smtClean="0"/>
              <a:t>Det</a:t>
            </a:r>
            <a:r>
              <a:rPr lang="en-US" altLang="zh-CN" sz="3000" dirty="0" err="1" smtClean="0">
                <a:sym typeface="LogicA"/>
              </a:rPr>
              <a:t></a:t>
            </a:r>
            <a:r>
              <a:rPr lang="en-US" altLang="zh-CN" sz="3000" dirty="0" err="1" smtClean="0"/>
              <a:t>the</a:t>
            </a:r>
            <a:r>
              <a:rPr lang="zh-CN" altLang="zh-CN" sz="3000" dirty="0" smtClean="0"/>
              <a:t>，</a:t>
            </a:r>
            <a:r>
              <a:rPr lang="en-US" altLang="zh-CN" sz="3000" dirty="0" smtClean="0"/>
              <a:t>this</a:t>
            </a:r>
            <a:r>
              <a:rPr lang="zh-CN" altLang="zh-CN" sz="3000" dirty="0" smtClean="0"/>
              <a:t>，这个，那个……；</a:t>
            </a:r>
            <a:r>
              <a:rPr lang="en-US" altLang="zh-CN" sz="3000" dirty="0" err="1" smtClean="0"/>
              <a:t>N</a:t>
            </a:r>
            <a:r>
              <a:rPr lang="en-US" altLang="zh-CN" sz="3000" dirty="0" err="1" smtClean="0">
                <a:sym typeface="LogicA"/>
              </a:rPr>
              <a:t></a:t>
            </a:r>
            <a:r>
              <a:rPr lang="en-US" altLang="zh-CN" sz="3000" dirty="0" err="1" smtClean="0"/>
              <a:t>student</a:t>
            </a:r>
            <a:r>
              <a:rPr lang="zh-CN" altLang="zh-CN" sz="3000" dirty="0" smtClean="0"/>
              <a:t>，警察，小偷…… </a:t>
            </a:r>
            <a:r>
              <a:rPr lang="en-US" altLang="zh-CN" sz="3000" dirty="0" smtClean="0"/>
              <a:t> </a:t>
            </a:r>
            <a:endParaRPr lang="zh-CN" altLang="zh-CN" sz="3000" dirty="0" smtClean="0"/>
          </a:p>
          <a:p>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词  库</a:t>
            </a:r>
            <a:endParaRPr lang="zh-CN" altLang="en-US" dirty="0"/>
          </a:p>
        </p:txBody>
      </p:sp>
      <p:sp>
        <p:nvSpPr>
          <p:cNvPr id="3" name="内容占位符 2"/>
          <p:cNvSpPr>
            <a:spLocks noGrp="1"/>
          </p:cNvSpPr>
          <p:nvPr>
            <p:ph idx="1"/>
          </p:nvPr>
        </p:nvSpPr>
        <p:spPr/>
        <p:txBody>
          <a:bodyPr>
            <a:normAutofit lnSpcReduction="10000"/>
          </a:bodyPr>
          <a:lstStyle/>
          <a:p>
            <a:r>
              <a:rPr lang="zh-CN" altLang="zh-CN" dirty="0" smtClean="0"/>
              <a:t>要注意，仅有短语结构规则，并不能保证生成的都是正确</a:t>
            </a:r>
            <a:r>
              <a:rPr lang="en-US" altLang="zh-CN" dirty="0" smtClean="0"/>
              <a:t> </a:t>
            </a:r>
            <a:r>
              <a:rPr lang="zh-CN" altLang="zh-CN" dirty="0" smtClean="0"/>
              <a:t>的句子，如：</a:t>
            </a:r>
          </a:p>
          <a:p>
            <a:r>
              <a:rPr lang="en-US" altLang="zh-CN" dirty="0" smtClean="0"/>
              <a:t> S</a:t>
            </a:r>
            <a:r>
              <a:rPr lang="en-US" altLang="zh-CN" dirty="0" smtClean="0">
                <a:sym typeface="LogicA"/>
              </a:rPr>
              <a:t></a:t>
            </a:r>
            <a:r>
              <a:rPr lang="en-US" altLang="zh-CN" dirty="0" smtClean="0"/>
              <a:t>NP VP</a:t>
            </a:r>
            <a:endParaRPr lang="zh-CN" altLang="zh-CN" dirty="0" smtClean="0"/>
          </a:p>
          <a:p>
            <a:r>
              <a:rPr lang="en-US" altLang="zh-CN" dirty="0" smtClean="0"/>
              <a:t>VP</a:t>
            </a:r>
            <a:r>
              <a:rPr lang="en-US" altLang="zh-CN" dirty="0" smtClean="0">
                <a:sym typeface="LogicA"/>
              </a:rPr>
              <a:t></a:t>
            </a:r>
            <a:r>
              <a:rPr lang="en-US" altLang="zh-CN" dirty="0" smtClean="0"/>
              <a:t>V NP</a:t>
            </a:r>
            <a:r>
              <a:rPr lang="en-US" altLang="zh-CN" baseline="-25000" dirty="0" smtClean="0"/>
              <a:t>2</a:t>
            </a:r>
          </a:p>
          <a:p>
            <a:r>
              <a:rPr lang="en-US" altLang="zh-CN" dirty="0" smtClean="0"/>
              <a:t>NP</a:t>
            </a:r>
            <a:r>
              <a:rPr lang="en-US" altLang="zh-CN" dirty="0" smtClean="0">
                <a:sym typeface="LogicA"/>
              </a:rPr>
              <a:t></a:t>
            </a:r>
            <a:r>
              <a:rPr lang="zh-CN" altLang="zh-CN" dirty="0" smtClean="0"/>
              <a:t>信仰</a:t>
            </a:r>
          </a:p>
          <a:p>
            <a:r>
              <a:rPr lang="en-US" altLang="zh-CN" dirty="0" smtClean="0"/>
              <a:t>V</a:t>
            </a:r>
            <a:r>
              <a:rPr lang="en-US" altLang="zh-CN" dirty="0" smtClean="0">
                <a:sym typeface="LogicA"/>
              </a:rPr>
              <a:t></a:t>
            </a:r>
            <a:r>
              <a:rPr lang="zh-CN" altLang="zh-CN" dirty="0" smtClean="0"/>
              <a:t>骂</a:t>
            </a:r>
          </a:p>
          <a:p>
            <a:r>
              <a:rPr lang="en-US" altLang="zh-CN" dirty="0" smtClean="0"/>
              <a:t>NP</a:t>
            </a:r>
            <a:r>
              <a:rPr lang="en-US" altLang="zh-CN" baseline="-25000" dirty="0" smtClean="0"/>
              <a:t>2</a:t>
            </a:r>
            <a:r>
              <a:rPr lang="en-US" altLang="zh-CN" dirty="0" smtClean="0">
                <a:sym typeface="LogicA"/>
              </a:rPr>
              <a:t></a:t>
            </a:r>
            <a:r>
              <a:rPr lang="zh-CN" altLang="zh-CN" dirty="0" smtClean="0"/>
              <a:t>他</a:t>
            </a:r>
          </a:p>
          <a:p>
            <a:r>
              <a:rPr lang="zh-CN" altLang="zh-CN" dirty="0" smtClean="0"/>
              <a:t>信仰骂他</a:t>
            </a:r>
          </a:p>
          <a:p>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b="1" dirty="0" smtClean="0"/>
              <a:t>次范畴特征</a:t>
            </a:r>
            <a:endParaRPr lang="zh-CN" altLang="en-US" dirty="0"/>
          </a:p>
        </p:txBody>
      </p:sp>
      <p:sp>
        <p:nvSpPr>
          <p:cNvPr id="3" name="内容占位符 2"/>
          <p:cNvSpPr>
            <a:spLocks noGrp="1"/>
          </p:cNvSpPr>
          <p:nvPr>
            <p:ph idx="1"/>
          </p:nvPr>
        </p:nvSpPr>
        <p:spPr/>
        <p:txBody>
          <a:bodyPr/>
          <a:lstStyle/>
          <a:p>
            <a:r>
              <a:rPr lang="zh-CN" altLang="zh-CN" dirty="0" smtClean="0"/>
              <a:t>如何避免生成上面的句子？</a:t>
            </a:r>
            <a:endParaRPr lang="en-US" altLang="zh-CN" dirty="0" smtClean="0"/>
          </a:p>
          <a:p>
            <a:r>
              <a:rPr lang="zh-CN" altLang="zh-CN" dirty="0" smtClean="0"/>
              <a:t>解决的途径有两种：</a:t>
            </a:r>
            <a:endParaRPr lang="en-US" altLang="zh-CN" dirty="0" smtClean="0"/>
          </a:p>
          <a:p>
            <a:r>
              <a:rPr lang="zh-CN" altLang="zh-CN" dirty="0" smtClean="0"/>
              <a:t>一是制定更为细致的语法规则，</a:t>
            </a:r>
            <a:endParaRPr lang="en-US" altLang="zh-CN" dirty="0" smtClean="0"/>
          </a:p>
          <a:p>
            <a:r>
              <a:rPr lang="zh-CN" altLang="zh-CN" dirty="0" smtClean="0"/>
              <a:t>二是把词项细分为小类，给不同的词项类添加不同的词汇信息——次范畴特</a:t>
            </a:r>
            <a:r>
              <a:rPr lang="zh-CN" altLang="en-US" dirty="0" smtClean="0"/>
              <a:t>征</a:t>
            </a:r>
            <a:r>
              <a:rPr lang="en-US" altLang="zh-CN" dirty="0" smtClean="0"/>
              <a:t>.</a:t>
            </a:r>
            <a:endParaRPr lang="zh-CN" altLang="en-US"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793</TotalTime>
  <Words>2211</Words>
  <Application>Microsoft Office PowerPoint</Application>
  <PresentationFormat>全屏显示(4:3)</PresentationFormat>
  <Paragraphs>221</Paragraphs>
  <Slides>46</Slides>
  <Notes>0</Notes>
  <HiddenSlides>0</HiddenSlides>
  <MMClips>0</MMClips>
  <ScaleCrop>false</ScaleCrop>
  <HeadingPairs>
    <vt:vector size="4" baseType="variant">
      <vt:variant>
        <vt:lpstr>主题</vt:lpstr>
      </vt:variant>
      <vt:variant>
        <vt:i4>1</vt:i4>
      </vt:variant>
      <vt:variant>
        <vt:lpstr>幻灯片标题</vt:lpstr>
      </vt:variant>
      <vt:variant>
        <vt:i4>46</vt:i4>
      </vt:variant>
    </vt:vector>
  </HeadingPairs>
  <TitlesOfParts>
    <vt:vector size="47" baseType="lpstr">
      <vt:lpstr>Office 主题</vt:lpstr>
      <vt:lpstr>转换生成语法和形式语义学的渊源</vt:lpstr>
      <vt:lpstr>提  纲</vt:lpstr>
      <vt:lpstr>一、转换生成语法</vt:lpstr>
      <vt:lpstr>背  景</vt:lpstr>
      <vt:lpstr>转换生成语法</vt:lpstr>
      <vt:lpstr>生成规则</vt:lpstr>
      <vt:lpstr>句法</vt:lpstr>
      <vt:lpstr>词  库</vt:lpstr>
      <vt:lpstr>次范畴特征</vt:lpstr>
      <vt:lpstr>举例: </vt:lpstr>
      <vt:lpstr>评价： </vt:lpstr>
      <vt:lpstr> </vt:lpstr>
      <vt:lpstr>转换</vt:lpstr>
      <vt:lpstr>转换规则</vt:lpstr>
      <vt:lpstr>Topicalization</vt:lpstr>
      <vt:lpstr>Wh-movement</vt:lpstr>
      <vt:lpstr>一般规则</vt:lpstr>
      <vt:lpstr>X-杠理论</vt:lpstr>
      <vt:lpstr>X-杠理论</vt:lpstr>
      <vt:lpstr>管辖理论</vt:lpstr>
      <vt:lpstr>最简方案理论</vt:lpstr>
      <vt:lpstr>评价转换生成语法</vt:lpstr>
      <vt:lpstr>二、转换生成语法和蒙塔古语法的联姻史</vt:lpstr>
      <vt:lpstr>背景：Semantics的意义</vt:lpstr>
      <vt:lpstr>背景：</vt:lpstr>
      <vt:lpstr>尝试拉手</vt:lpstr>
      <vt:lpstr>乔姆斯基对语义的态度</vt:lpstr>
      <vt:lpstr>其他生成语法学家对语义的态度</vt:lpstr>
      <vt:lpstr>举例</vt:lpstr>
      <vt:lpstr>评价</vt:lpstr>
      <vt:lpstr>反例</vt:lpstr>
      <vt:lpstr>哲学家的态度</vt:lpstr>
      <vt:lpstr>逐出伊甸园</vt:lpstr>
      <vt:lpstr>语言哲学家的战争</vt:lpstr>
      <vt:lpstr>蒙塔古</vt:lpstr>
      <vt:lpstr>把蒙塔古介绍给语言学家</vt:lpstr>
      <vt:lpstr>结合过程</vt:lpstr>
      <vt:lpstr>举例</vt:lpstr>
      <vt:lpstr>蒙塔古语法的解决方案：</vt:lpstr>
      <vt:lpstr>转换生成语法的解决方案：</vt:lpstr>
      <vt:lpstr>互动历程</vt:lpstr>
      <vt:lpstr> </vt:lpstr>
      <vt:lpstr>三、形式语义学的现状</vt:lpstr>
      <vt:lpstr>欧美各自的发展</vt:lpstr>
      <vt:lpstr> </vt:lpstr>
      <vt:lpstr>谢谢!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转换生成语法和形式语义学的渊源</dc:title>
  <dc:creator>张文彦</dc:creator>
  <cp:lastModifiedBy>张文彦</cp:lastModifiedBy>
  <cp:revision>65</cp:revision>
  <dcterms:created xsi:type="dcterms:W3CDTF">2014-11-06T02:07:11Z</dcterms:created>
  <dcterms:modified xsi:type="dcterms:W3CDTF">2014-11-13T02:05:26Z</dcterms:modified>
</cp:coreProperties>
</file>