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256" r:id="rId2"/>
    <p:sldId id="263" r:id="rId3"/>
    <p:sldId id="264" r:id="rId4"/>
    <p:sldId id="296" r:id="rId5"/>
    <p:sldId id="268" r:id="rId6"/>
    <p:sldId id="269" r:id="rId7"/>
    <p:sldId id="270" r:id="rId8"/>
    <p:sldId id="297" r:id="rId9"/>
    <p:sldId id="271" r:id="rId10"/>
    <p:sldId id="272" r:id="rId11"/>
    <p:sldId id="273" r:id="rId12"/>
    <p:sldId id="274" r:id="rId13"/>
    <p:sldId id="275" r:id="rId14"/>
    <p:sldId id="276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8" r:id="rId32"/>
    <p:sldId id="295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10" r:id="rId44"/>
    <p:sldId id="309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  <p:sldId id="329" r:id="rId64"/>
    <p:sldId id="330" r:id="rId65"/>
    <p:sldId id="331" r:id="rId66"/>
    <p:sldId id="332" r:id="rId67"/>
    <p:sldId id="333" r:id="rId68"/>
    <p:sldId id="334" r:id="rId69"/>
    <p:sldId id="335" r:id="rId70"/>
    <p:sldId id="336" r:id="rId71"/>
    <p:sldId id="337" r:id="rId72"/>
    <p:sldId id="338" r:id="rId73"/>
    <p:sldId id="287" r:id="rId74"/>
    <p:sldId id="343" r:id="rId75"/>
    <p:sldId id="339" r:id="rId76"/>
    <p:sldId id="340" r:id="rId77"/>
    <p:sldId id="341" r:id="rId78"/>
    <p:sldId id="342" r:id="rId7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F8E67-B817-468B-8743-7D8B9A17CD4C}" type="datetimeFigureOut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DE52-3089-4B85-90F9-9E89B12F187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090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DDE52-3089-4B85-90F9-9E89B12F1873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890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3AEB5-38E5-4D84-8F4A-674EF6796752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70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4CA3-0633-446B-8F17-2A4CDEA43B17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81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AB869-0691-47C9-B08F-8D4FA388A2F6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339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9F20-73C8-483B-8963-3AB5D2B03A9A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69462"/>
            <a:ext cx="5461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 descr="C:\Program Files\Microsoft Office\MEDIA\OFFICE14\Lines\j0115856.g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02" y="1032288"/>
            <a:ext cx="7863854" cy="13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2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21BDB-713A-4F4F-BB56-D5143D6C1A37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75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7260C-6A33-4FDD-AC4A-EF18873C0816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563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ECB7-CF63-4711-A8E2-44D0118BF4F2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75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6C12-D869-4C0A-950F-882AF66C6714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90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090-5884-4769-9EFA-A327A62714D4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723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3A38-9494-42FA-BB77-E81DCBC8FF55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96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CD08-6D7F-43C4-9ABD-724682B8E391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15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7C662-368C-4373-8B87-015D77E183B3}" type="datetime1">
              <a:rPr lang="zh-CN" altLang="en-US" smtClean="0"/>
              <a:t>2010/11/18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93FF6-97EE-4803-A5AC-C16017AE5A6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377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Clash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zh-CN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zh-CN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Sentences</a:t>
            </a:r>
            <a:br>
              <a:rPr lang="en-US" altLang="zh-CN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——an</a:t>
            </a:r>
            <a:r>
              <a:rPr lang="zh-CN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zh-CN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zh-CN" alt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dirty="0" smtClean="0">
                <a:latin typeface="Times New Roman" pitchFamily="18" charset="0"/>
                <a:cs typeface="Times New Roman" pitchFamily="18" charset="0"/>
              </a:rPr>
              <a:t>Asher’s</a:t>
            </a:r>
            <a:r>
              <a:rPr lang="en-US" altLang="zh-CN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zh-CN" sz="2200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i="1" dirty="0" smtClean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zh-CN" alt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i="1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zh-CN" alt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i="1" dirty="0" smtClean="0">
                <a:latin typeface="Times New Roman" pitchFamily="18" charset="0"/>
                <a:cs typeface="Times New Roman" pitchFamily="18" charset="0"/>
              </a:rPr>
              <a:t>Words: Lexical Meaning in Context</a:t>
            </a:r>
            <a:endParaRPr lang="zh-CN" alt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1600" dirty="0" err="1" smtClean="0">
                <a:latin typeface="Times New Roman" pitchFamily="18" charset="0"/>
                <a:cs typeface="Times New Roman" pitchFamily="18" charset="0"/>
              </a:rPr>
              <a:t>Chern</a:t>
            </a:r>
            <a:r>
              <a:rPr lang="zh-CN" altLang="en-US" sz="1600" dirty="0" smtClean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1600" dirty="0" smtClean="0">
                <a:latin typeface="Times New Roman" pitchFamily="18" charset="0"/>
                <a:cs typeface="Times New Roman" pitchFamily="18" charset="0"/>
              </a:rPr>
              <a:t>2010/11/23</a:t>
            </a:r>
          </a:p>
          <a:p>
            <a:r>
              <a:rPr lang="en-US" altLang="zh-CN" sz="1600" dirty="0" smtClean="0"/>
              <a:t>A Ph</a:t>
            </a:r>
            <a:r>
              <a:rPr lang="en-US" altLang="zh-CN" sz="1600" dirty="0"/>
              <a:t>. D candidate </a:t>
            </a:r>
            <a:r>
              <a:rPr lang="en-US" altLang="zh-CN" sz="1600" dirty="0" smtClean="0"/>
              <a:t>in Department of Philosophy, Peking University</a:t>
            </a:r>
            <a:endParaRPr lang="zh-CN" alt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086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tool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CN" dirty="0" smtClean="0"/>
                  <a:t>analyzing </a:t>
                </a:r>
                <a:r>
                  <a:rPr lang="en-US" altLang="zh-CN" dirty="0"/>
                  <a:t>simple predicate argument structures: </a:t>
                </a:r>
                <a:endParaRPr lang="en-US" altLang="zh-CN" dirty="0" smtClean="0"/>
              </a:p>
              <a:p>
                <a:pPr marL="400050" lvl="1" indent="0">
                  <a:buNone/>
                </a:pPr>
                <a:r>
                  <a:rPr lang="en-US" altLang="zh-CN" sz="2400" dirty="0" smtClean="0"/>
                  <a:t>a predicate is </a:t>
                </a:r>
                <a:r>
                  <a:rPr lang="en-US" altLang="zh-CN" sz="2400" dirty="0"/>
                  <a:t>understood as a lambda term and </a:t>
                </a:r>
                <a:endParaRPr lang="en-US" altLang="zh-CN" sz="2400" dirty="0" smtClean="0"/>
              </a:p>
              <a:p>
                <a:pPr marL="400050" lvl="1" indent="0">
                  <a:buNone/>
                </a:pPr>
                <a:r>
                  <a:rPr lang="en-US" altLang="zh-CN" sz="2400" dirty="0" smtClean="0"/>
                  <a:t>its </a:t>
                </a:r>
                <a:r>
                  <a:rPr lang="en-US" altLang="zh-CN" sz="2400" dirty="0"/>
                  <a:t>arguments are other terms that </a:t>
                </a:r>
                <a:r>
                  <a:rPr lang="en-US" altLang="zh-CN" sz="2400" i="1" dirty="0"/>
                  <a:t>saturate</a:t>
                </a:r>
                <a:r>
                  <a:rPr lang="en-US" altLang="zh-CN" sz="2400" dirty="0"/>
                  <a:t> </a:t>
                </a:r>
                <a:r>
                  <a:rPr lang="en-US" altLang="zh-CN" sz="2400" dirty="0" smtClean="0"/>
                  <a:t>the lambda </a:t>
                </a:r>
                <a:r>
                  <a:rPr lang="en-US" altLang="zh-CN" sz="2400" dirty="0"/>
                  <a:t>bound variables to produce a sentential logical form under the </a:t>
                </a:r>
                <a:r>
                  <a:rPr lang="en-US" altLang="zh-CN" sz="2400" dirty="0" smtClean="0"/>
                  <a:t>operation of </a:t>
                </a:r>
                <a:r>
                  <a:rPr lang="en-US" altLang="zh-CN" sz="2400" dirty="0"/>
                  <a:t>application.</a:t>
                </a:r>
                <a:endParaRPr lang="zh-CN" altLang="en-US" sz="2400" dirty="0"/>
              </a:p>
              <a:p>
                <a:r>
                  <a:rPr lang="en-US" altLang="zh-CN" dirty="0" smtClean="0"/>
                  <a:t>Application:</a:t>
                </a:r>
              </a:p>
              <a:p>
                <a:pPr marL="0" indent="0" algn="ctr">
                  <a:buNone/>
                </a:pPr>
                <a:r>
                  <a:rPr lang="en-US" altLang="zh-CN" sz="2800" i="1" dirty="0" err="1"/>
                  <a:t>λxϕ</a:t>
                </a:r>
                <a:r>
                  <a:rPr lang="en-US" altLang="zh-CN" sz="2800" dirty="0"/>
                  <a:t>[</a:t>
                </a:r>
                <a:r>
                  <a:rPr lang="en-US" altLang="zh-CN" sz="2800" i="1" dirty="0"/>
                  <a:t>α</a:t>
                </a:r>
                <a:r>
                  <a:rPr lang="en-US" altLang="zh-CN" sz="2800" dirty="0"/>
                  <a:t>] = </a:t>
                </a:r>
                <a:r>
                  <a:rPr lang="en-US" altLang="zh-CN" sz="2800" i="1" dirty="0"/>
                  <a:t>ϕ</a:t>
                </a:r>
                <a:r>
                  <a:rPr lang="en-US" altLang="zh-CN" sz="2800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altLang="zh-CN" sz="28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altLang="zh-CN" sz="2800" dirty="0"/>
                  <a:t>)</a:t>
                </a:r>
                <a:endParaRPr lang="zh-CN" altLang="zh-CN" sz="2800" dirty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3365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/>
              <a:t>Sometimes predications go </a:t>
            </a:r>
            <a:r>
              <a:rPr lang="en-US" altLang="zh-CN" dirty="0" smtClean="0"/>
              <a:t>wrong: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sz="2600" dirty="0" smtClean="0"/>
              <a:t>a</a:t>
            </a:r>
            <a:r>
              <a:rPr lang="en-US" altLang="zh-CN" sz="2600" dirty="0"/>
              <a:t>. ?That person </a:t>
            </a:r>
            <a:r>
              <a:rPr lang="en-US" altLang="zh-CN" sz="2600" dirty="0" smtClean="0"/>
              <a:t>contains </a:t>
            </a:r>
            <a:r>
              <a:rPr lang="en-US" altLang="zh-CN" sz="2600" dirty="0"/>
              <a:t>an interesting idea about </a:t>
            </a:r>
            <a:r>
              <a:rPr lang="en-US" altLang="zh-CN" sz="2600" dirty="0" smtClean="0"/>
              <a:t>Freud.</a:t>
            </a:r>
          </a:p>
          <a:p>
            <a:pPr marL="0" indent="0">
              <a:buNone/>
            </a:pPr>
            <a:r>
              <a:rPr lang="en-US" altLang="zh-CN" sz="2600" dirty="0"/>
              <a:t>	</a:t>
            </a:r>
            <a:r>
              <a:rPr lang="en-US" altLang="zh-CN" sz="2600" dirty="0" smtClean="0"/>
              <a:t>b</a:t>
            </a:r>
            <a:r>
              <a:rPr lang="en-US" altLang="zh-CN" sz="2600" dirty="0"/>
              <a:t>. That person has an interesting idea about Freud.</a:t>
            </a:r>
          </a:p>
          <a:p>
            <a:pPr marL="0" indent="0">
              <a:buNone/>
            </a:pPr>
            <a:r>
              <a:rPr lang="en-US" altLang="zh-CN" sz="2600" dirty="0" smtClean="0"/>
              <a:t>	c</a:t>
            </a:r>
            <a:r>
              <a:rPr lang="en-US" altLang="zh-CN" sz="2600" dirty="0"/>
              <a:t>. That book contains an interesting idea about Freud.</a:t>
            </a:r>
          </a:p>
          <a:p>
            <a:pPr marL="0" indent="0">
              <a:buNone/>
            </a:pPr>
            <a:r>
              <a:rPr lang="en-US" altLang="zh-CN" sz="2600" dirty="0" smtClean="0"/>
              <a:t>	d</a:t>
            </a:r>
            <a:r>
              <a:rPr lang="en-US" altLang="zh-CN" sz="2600" dirty="0"/>
              <a:t>. That person is eating its breakfast.</a:t>
            </a:r>
          </a:p>
          <a:p>
            <a:pPr marL="0" indent="0">
              <a:buNone/>
            </a:pPr>
            <a:r>
              <a:rPr lang="en-US" altLang="zh-CN" sz="2600" dirty="0" smtClean="0"/>
              <a:t>	e</a:t>
            </a:r>
            <a:r>
              <a:rPr lang="en-US" altLang="zh-CN" sz="2600" dirty="0"/>
              <a:t>. That book is red.</a:t>
            </a:r>
          </a:p>
          <a:p>
            <a:pPr marL="0" indent="0">
              <a:buNone/>
            </a:pPr>
            <a:r>
              <a:rPr lang="en-US" altLang="zh-CN" sz="2600" dirty="0" smtClean="0"/>
              <a:t>	f</a:t>
            </a:r>
            <a:r>
              <a:rPr lang="en-US" altLang="zh-CN" sz="2600" dirty="0"/>
              <a:t>. #That rumor is red.</a:t>
            </a:r>
          </a:p>
          <a:p>
            <a:pPr marL="0" indent="0">
              <a:buNone/>
            </a:pPr>
            <a:r>
              <a:rPr lang="en-US" altLang="zh-CN" sz="2600" dirty="0" smtClean="0"/>
              <a:t>	g</a:t>
            </a:r>
            <a:r>
              <a:rPr lang="en-US" altLang="zh-CN" sz="2600" dirty="0"/>
              <a:t>. # The number two is red.</a:t>
            </a:r>
          </a:p>
          <a:p>
            <a:pPr marL="0" indent="0">
              <a:buNone/>
            </a:pPr>
            <a:r>
              <a:rPr lang="en-US" altLang="zh-CN" sz="2600" dirty="0" smtClean="0"/>
              <a:t>	h</a:t>
            </a:r>
            <a:r>
              <a:rPr lang="en-US" altLang="zh-CN" sz="2600" dirty="0"/>
              <a:t>. # The number two is soft.</a:t>
            </a:r>
          </a:p>
          <a:p>
            <a:pPr marL="0" indent="0">
              <a:buNone/>
            </a:pPr>
            <a:r>
              <a:rPr lang="en-US" altLang="zh-CN" sz="2600" dirty="0" smtClean="0"/>
              <a:t>	i</a:t>
            </a:r>
            <a:r>
              <a:rPr lang="en-US" altLang="zh-CN" sz="2600" dirty="0"/>
              <a:t>. The number two is prime.</a:t>
            </a:r>
            <a:endParaRPr lang="zh-CN" altLang="en-US" sz="2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851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	f. #That rumor is red.</a:t>
            </a:r>
          </a:p>
          <a:p>
            <a:pPr marL="0" indent="0">
              <a:buNone/>
            </a:pPr>
            <a:r>
              <a:rPr lang="en-US" altLang="zh-CN" dirty="0"/>
              <a:t>	g. # The number two is red.</a:t>
            </a:r>
          </a:p>
          <a:p>
            <a:pPr marL="0" indent="0">
              <a:buNone/>
            </a:pPr>
            <a:r>
              <a:rPr lang="en-US" altLang="zh-CN" dirty="0"/>
              <a:t>	h. # The number two is soft.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  or g or h is malformed—category mistake: </a:t>
            </a:r>
            <a:r>
              <a:rPr lang="en-US" altLang="zh-CN" dirty="0"/>
              <a:t>Numbers as abstract objects can’t </a:t>
            </a:r>
            <a:r>
              <a:rPr lang="en-US" altLang="zh-CN" dirty="0" smtClean="0"/>
              <a:t>have colors.</a:t>
            </a:r>
          </a:p>
          <a:p>
            <a:pPr marL="0" indent="0">
              <a:buNone/>
            </a:pPr>
            <a:r>
              <a:rPr lang="en-US" altLang="zh-CN" dirty="0" smtClean="0"/>
              <a:t>unless metaphorical understanding.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A theory </a:t>
            </a:r>
            <a:r>
              <a:rPr lang="en-US" altLang="zh-CN" dirty="0"/>
              <a:t>of predication and a theory of lexical meaning should reflect these facts</a:t>
            </a:r>
            <a:r>
              <a:rPr lang="en-US" altLang="zh-CN" dirty="0" smtClean="0"/>
              <a:t>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9788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sz="3300" dirty="0"/>
              <a:t>There are also degrees of category mistakes. </a:t>
            </a:r>
            <a:endParaRPr lang="en-US" altLang="zh-CN" sz="3300" dirty="0" smtClean="0"/>
          </a:p>
          <a:p>
            <a:pPr marL="0" indent="0">
              <a:buNone/>
            </a:pPr>
            <a:endParaRPr lang="en-US" altLang="zh-CN" sz="3300" dirty="0" smtClean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sz="3100" dirty="0"/>
              <a:t>a. ?That person contains an interesting idea about Freud.</a:t>
            </a:r>
          </a:p>
          <a:p>
            <a:pPr marL="0" indent="0">
              <a:buNone/>
            </a:pPr>
            <a:r>
              <a:rPr lang="en-US" altLang="zh-CN" sz="3100" dirty="0"/>
              <a:t>	b. That person has an interesting idea about Freud.</a:t>
            </a:r>
          </a:p>
          <a:p>
            <a:pPr marL="0" indent="0">
              <a:buNone/>
            </a:pPr>
            <a:r>
              <a:rPr lang="en-US" altLang="zh-CN" sz="3100" dirty="0"/>
              <a:t>	c. That book contains an interesting idea about Freud.</a:t>
            </a:r>
          </a:p>
          <a:p>
            <a:pPr marL="0" indent="0">
              <a:buNone/>
            </a:pPr>
            <a:r>
              <a:rPr lang="en-US" altLang="zh-CN" sz="3100" dirty="0"/>
              <a:t>	d. That person is eating its breakfast.</a:t>
            </a:r>
          </a:p>
          <a:p>
            <a:pPr marL="0" indent="0">
              <a:buNone/>
            </a:pPr>
            <a:r>
              <a:rPr lang="en-US" altLang="zh-CN" dirty="0" smtClean="0"/>
              <a:t>In </a:t>
            </a:r>
            <a:r>
              <a:rPr lang="en-US" altLang="zh-CN" dirty="0"/>
              <a:t>some sense people can contain information: spies have </a:t>
            </a:r>
            <a:r>
              <a:rPr lang="en-US" altLang="zh-CN" dirty="0" smtClean="0"/>
              <a:t>information that </a:t>
            </a:r>
            <a:r>
              <a:rPr lang="en-US" altLang="zh-CN" dirty="0"/>
              <a:t>they give to their governments and that counter spies want to elicit</a:t>
            </a:r>
            <a:r>
              <a:rPr lang="en-US" altLang="zh-CN" dirty="0" smtClean="0"/>
              <a:t>; teachers </a:t>
            </a:r>
            <a:r>
              <a:rPr lang="en-US" altLang="zh-CN" dirty="0"/>
              <a:t>have information that they impart to their students.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049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CN" dirty="0"/>
                  <a:t>a constraint on the fundamental operation of </a:t>
                </a:r>
                <a:r>
                  <a:rPr lang="en-US" altLang="zh-CN" dirty="0" smtClean="0"/>
                  <a:t>Application:</a:t>
                </a:r>
              </a:p>
              <a:p>
                <a:pPr marL="400050" lvl="1" indent="0">
                  <a:buNone/>
                </a:pPr>
                <a:r>
                  <a:rPr lang="en-US" altLang="zh-CN" dirty="0" smtClean="0"/>
                  <a:t>Assume </a:t>
                </a:r>
                <a:r>
                  <a:rPr lang="en-US" altLang="zh-CN" dirty="0"/>
                  <a:t>that every term and variable in the lambda calculus is </a:t>
                </a:r>
                <a:r>
                  <a:rPr lang="en-US" altLang="zh-CN" dirty="0" smtClean="0"/>
                  <a:t>assigned a </a:t>
                </a:r>
                <a:r>
                  <a:rPr lang="en-US" altLang="zh-CN" dirty="0"/>
                  <a:t>type by a function </a:t>
                </a:r>
                <a:r>
                  <a:rPr lang="en-US" altLang="zh-CN" dirty="0" smtClean="0"/>
                  <a:t>TYPE.</a:t>
                </a:r>
              </a:p>
              <a:p>
                <a:pPr marL="400050" lvl="1" indent="0">
                  <a:buNone/>
                </a:pPr>
                <a:r>
                  <a:rPr lang="en-US" altLang="zh-CN" dirty="0"/>
                  <a:t>	</a:t>
                </a:r>
                <a:r>
                  <a:rPr lang="en-US" altLang="zh-CN" dirty="0" smtClean="0"/>
                  <a:t>Type </a:t>
                </a:r>
                <a:r>
                  <a:rPr lang="en-US" altLang="zh-CN" dirty="0" err="1"/>
                  <a:t>Restrictied</a:t>
                </a:r>
                <a:r>
                  <a:rPr lang="en-US" altLang="zh-CN" dirty="0"/>
                  <a:t> Application: </a:t>
                </a:r>
                <a:endParaRPr lang="en-US" altLang="zh-CN" i="1" dirty="0"/>
              </a:p>
              <a:p>
                <a:pPr marL="457200" lvl="1" indent="0">
                  <a:buNone/>
                </a:pPr>
                <a:r>
                  <a:rPr lang="en-US" altLang="zh-CN" i="1" dirty="0" smtClean="0"/>
                  <a:t>			</a:t>
                </a:r>
                <a:r>
                  <a:rPr lang="en-US" altLang="zh-CN" i="1" dirty="0" err="1" smtClean="0"/>
                  <a:t>λxϕ</a:t>
                </a:r>
                <a:r>
                  <a:rPr lang="en-US" altLang="zh-CN" dirty="0" smtClean="0"/>
                  <a:t>[</a:t>
                </a:r>
                <a:r>
                  <a:rPr lang="en-US" altLang="zh-CN" i="1" dirty="0" smtClean="0"/>
                  <a:t>α</a:t>
                </a:r>
                <a:r>
                  <a:rPr lang="en-US" altLang="zh-CN" dirty="0"/>
                  <a:t>] = </a:t>
                </a:r>
                <a:r>
                  <a:rPr lang="en-US" altLang="zh-CN" i="1" dirty="0"/>
                  <a:t>ϕ</a:t>
                </a:r>
                <a:r>
                  <a:rPr lang="en-US" altLang="zh-CN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altLang="zh-CN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altLang="zh-CN" dirty="0"/>
                  <a:t>)</a:t>
                </a:r>
                <a:r>
                  <a:rPr lang="en-US" altLang="zh-CN" dirty="0" smtClean="0"/>
                  <a:t>, provided </a:t>
                </a:r>
                <a:r>
                  <a:rPr lang="en-US" altLang="zh-CN" dirty="0"/>
                  <a:t>TYPE(</a:t>
                </a:r>
                <a:r>
                  <a:rPr lang="en-US" altLang="zh-CN" i="1" dirty="0"/>
                  <a:t>x</a:t>
                </a:r>
                <a:r>
                  <a:rPr lang="en-US" altLang="zh-CN" dirty="0"/>
                  <a:t>) = TYPE</a:t>
                </a:r>
                <a:r>
                  <a:rPr lang="en-US" altLang="zh-CN" dirty="0" smtClean="0"/>
                  <a:t>(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/>
                      </a:rPr>
                      <m:t>𝛼</m:t>
                    </m:r>
                  </m:oMath>
                </a14:m>
                <a:r>
                  <a:rPr lang="en-US" altLang="zh-CN" dirty="0" smtClean="0"/>
                  <a:t>). </a:t>
                </a:r>
              </a:p>
              <a:p>
                <a:pPr marL="457200" lvl="1" indent="0">
                  <a:buNone/>
                </a:pPr>
                <a:r>
                  <a:rPr lang="en-US" altLang="zh-CN" i="1" dirty="0" smtClean="0"/>
                  <a:t>			</a:t>
                </a:r>
                <a:r>
                  <a:rPr lang="en-US" altLang="zh-CN" i="1" dirty="0" err="1" smtClean="0"/>
                  <a:t>λxϕ</a:t>
                </a:r>
                <a:r>
                  <a:rPr lang="en-US" altLang="zh-CN" dirty="0" smtClean="0"/>
                  <a:t>[</a:t>
                </a:r>
                <a:r>
                  <a:rPr lang="en-US" altLang="zh-CN" i="1" dirty="0" smtClean="0"/>
                  <a:t>α</a:t>
                </a:r>
                <a:r>
                  <a:rPr lang="en-US" altLang="zh-CN" dirty="0"/>
                  <a:t>] </a:t>
                </a:r>
                <a:r>
                  <a:rPr lang="en-US" altLang="zh-CN" dirty="0" smtClean="0"/>
                  <a:t>is </a:t>
                </a:r>
                <a:r>
                  <a:rPr lang="en-US" altLang="zh-CN" dirty="0"/>
                  <a:t>undefined, </a:t>
                </a:r>
                <a:r>
                  <a:rPr lang="en-US" altLang="zh-CN" dirty="0" smtClean="0"/>
                  <a:t>otherwise.</a:t>
                </a:r>
              </a:p>
              <a:p>
                <a:pPr marL="457200" lvl="1" indent="0">
                  <a:buNone/>
                </a:pPr>
                <a:r>
                  <a:rPr lang="en-US" altLang="zh-CN" sz="2000" dirty="0" smtClean="0"/>
                  <a:t>abbreviate: to say </a:t>
                </a:r>
                <a:r>
                  <a:rPr lang="en-US" altLang="zh-CN" sz="2000" dirty="0"/>
                  <a:t>that term </a:t>
                </a:r>
                <a:r>
                  <a:rPr lang="en-US" altLang="zh-CN" sz="2000" i="1" dirty="0"/>
                  <a:t>α</a:t>
                </a:r>
                <a:r>
                  <a:rPr lang="en-US" altLang="zh-CN" sz="2000" dirty="0" smtClean="0"/>
                  <a:t> </a:t>
                </a:r>
                <a:r>
                  <a:rPr lang="en-US" altLang="zh-CN" sz="2000" dirty="0"/>
                  <a:t>has type </a:t>
                </a:r>
                <a:r>
                  <a:rPr lang="en-US" altLang="zh-CN" sz="2000" i="1" dirty="0"/>
                  <a:t>a</a:t>
                </a:r>
                <a:r>
                  <a:rPr lang="en-US" altLang="zh-CN" sz="2000" dirty="0"/>
                  <a:t>, I’ll </a:t>
                </a:r>
                <a:r>
                  <a:rPr lang="en-US" altLang="zh-CN" sz="2000" dirty="0" smtClean="0"/>
                  <a:t>write </a:t>
                </a:r>
                <a:r>
                  <a:rPr lang="en-US" altLang="zh-CN" sz="2000" i="1" dirty="0"/>
                  <a:t>α</a:t>
                </a:r>
                <a:r>
                  <a:rPr lang="en-US" altLang="zh-CN" sz="2000" dirty="0" smtClean="0"/>
                  <a:t> : </a:t>
                </a:r>
                <a:r>
                  <a:rPr lang="en-US" altLang="zh-CN" sz="2000" i="1" dirty="0"/>
                  <a:t>a</a:t>
                </a:r>
                <a:r>
                  <a:rPr lang="en-US" altLang="zh-CN" sz="2000" dirty="0"/>
                  <a:t>.</a:t>
                </a:r>
                <a:endParaRPr lang="en-US" altLang="zh-CN" dirty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52" t="-1887" b="-17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71764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Why Types?</a:t>
            </a:r>
          </a:p>
          <a:p>
            <a:pPr marL="0" indent="0">
              <a:buNone/>
            </a:pPr>
            <a:r>
              <a:rPr lang="en-US" altLang="zh-CN" dirty="0" smtClean="0"/>
              <a:t>	Benefits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Observation from experiences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288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/>
              <a:t>tool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Some Types: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EVENT TYPE: events, processes, states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	NON-EVENT TYPE: objects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1314450" lvl="2" indent="-514350">
              <a:buAutoNum type="alphaLcPeriod"/>
            </a:pPr>
            <a:r>
              <a:rPr lang="en-US" altLang="zh-CN" dirty="0" smtClean="0"/>
              <a:t>John’s </a:t>
            </a:r>
            <a:r>
              <a:rPr lang="en-US" altLang="zh-CN" dirty="0"/>
              <a:t>birth occurred at 10 am this </a:t>
            </a:r>
            <a:r>
              <a:rPr lang="en-US" altLang="zh-CN" dirty="0" smtClean="0"/>
              <a:t>morning.</a:t>
            </a:r>
            <a:endParaRPr lang="en-US" altLang="zh-CN" dirty="0"/>
          </a:p>
          <a:p>
            <a:pPr marL="1314450" lvl="2" indent="-514350">
              <a:buAutoNum type="alphaLcPeriod"/>
            </a:pPr>
            <a:r>
              <a:rPr lang="en-US" altLang="zh-CN" dirty="0" smtClean="0"/>
              <a:t>#</a:t>
            </a:r>
            <a:r>
              <a:rPr lang="en-US" altLang="zh-CN" dirty="0"/>
              <a:t>John occurred at 10 am this morning</a:t>
            </a:r>
            <a:r>
              <a:rPr lang="en-US" altLang="zh-CN" dirty="0" smtClean="0"/>
              <a:t>.</a:t>
            </a:r>
          </a:p>
          <a:p>
            <a:pPr marL="1314450" lvl="2" indent="-514350">
              <a:buAutoNum type="alphaLcPeriod"/>
            </a:pPr>
            <a:r>
              <a:rPr lang="en-US" altLang="zh-CN" dirty="0" smtClean="0"/>
              <a:t>The </a:t>
            </a:r>
            <a:r>
              <a:rPr lang="en-US" altLang="zh-CN" dirty="0"/>
              <a:t>tree grew slowly</a:t>
            </a:r>
            <a:r>
              <a:rPr lang="en-US" altLang="zh-CN" dirty="0" smtClean="0"/>
              <a:t>.</a:t>
            </a:r>
            <a:endParaRPr lang="en-US" altLang="zh-CN" dirty="0"/>
          </a:p>
          <a:p>
            <a:pPr marL="1314450" lvl="2" indent="-514350">
              <a:buAutoNum type="alphaLcPeriod"/>
            </a:pPr>
            <a:r>
              <a:rPr lang="en-US" altLang="zh-CN" dirty="0" smtClean="0"/>
              <a:t>?</a:t>
            </a:r>
            <a:r>
              <a:rPr lang="en-US" altLang="zh-CN" dirty="0"/>
              <a:t>The tree was slow.</a:t>
            </a:r>
            <a:endParaRPr lang="zh-CN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2657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Other distinctions:</a:t>
            </a:r>
          </a:p>
          <a:p>
            <a:r>
              <a:rPr lang="en-US" altLang="zh-CN" i="1" dirty="0"/>
              <a:t>places </a:t>
            </a:r>
            <a:r>
              <a:rPr lang="en-US" altLang="zh-CN" dirty="0"/>
              <a:t>(e.g., valley, field, river, mountain, hill),</a:t>
            </a:r>
          </a:p>
          <a:p>
            <a:r>
              <a:rPr lang="en-US" altLang="zh-CN" i="1" dirty="0"/>
              <a:t>objects </a:t>
            </a:r>
            <a:r>
              <a:rPr lang="en-US" altLang="zh-CN" dirty="0"/>
              <a:t>(e.g., apple, glass, chair, car</a:t>
            </a:r>
            <a:r>
              <a:rPr lang="en-US" altLang="zh-CN" dirty="0" smtClean="0"/>
              <a:t>),</a:t>
            </a:r>
          </a:p>
          <a:p>
            <a:r>
              <a:rPr lang="en-US" altLang="zh-CN" i="1" dirty="0" smtClean="0"/>
              <a:t>mixed </a:t>
            </a:r>
            <a:r>
              <a:rPr lang="en-US" altLang="zh-CN" i="1" dirty="0"/>
              <a:t>objects </a:t>
            </a:r>
            <a:r>
              <a:rPr lang="en-US" altLang="zh-CN" dirty="0"/>
              <a:t>(e.g., house, church, </a:t>
            </a:r>
            <a:r>
              <a:rPr lang="en-US" altLang="zh-CN" dirty="0" smtClean="0"/>
              <a:t>town, hall)</a:t>
            </a:r>
          </a:p>
          <a:p>
            <a:endParaRPr lang="en-US" altLang="zh-CN" dirty="0" smtClean="0"/>
          </a:p>
          <a:p>
            <a:r>
              <a:rPr lang="en-US" altLang="zh-CN" i="1" dirty="0" smtClean="0"/>
              <a:t>much </a:t>
            </a:r>
            <a:r>
              <a:rPr lang="en-US" altLang="zh-CN" i="1" dirty="0"/>
              <a:t>water</a:t>
            </a:r>
            <a:r>
              <a:rPr lang="en-US" altLang="zh-CN" dirty="0"/>
              <a:t>, </a:t>
            </a:r>
            <a:r>
              <a:rPr lang="en-US" altLang="zh-CN" i="1" dirty="0"/>
              <a:t>much </a:t>
            </a:r>
            <a:r>
              <a:rPr lang="en-US" altLang="zh-CN" i="1" dirty="0" smtClean="0"/>
              <a:t>meat</a:t>
            </a:r>
          </a:p>
          <a:p>
            <a:r>
              <a:rPr lang="en-US" altLang="zh-CN" i="1" dirty="0" smtClean="0"/>
              <a:t>#much </a:t>
            </a:r>
            <a:r>
              <a:rPr lang="en-US" altLang="zh-CN" i="1" dirty="0"/>
              <a:t>person</a:t>
            </a:r>
            <a:r>
              <a:rPr lang="en-US" altLang="zh-CN" dirty="0"/>
              <a:t>, </a:t>
            </a:r>
            <a:r>
              <a:rPr lang="en-US" altLang="zh-CN" dirty="0" smtClean="0"/>
              <a:t>#</a:t>
            </a:r>
            <a:r>
              <a:rPr lang="en-US" altLang="zh-CN" i="1" dirty="0" smtClean="0"/>
              <a:t>much </a:t>
            </a:r>
            <a:r>
              <a:rPr lang="en-US" altLang="zh-CN" i="1" dirty="0"/>
              <a:t>people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595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Inside events:</a:t>
            </a:r>
          </a:p>
          <a:p>
            <a:pPr marL="0" indent="0">
              <a:buNone/>
            </a:pPr>
            <a:r>
              <a:rPr lang="en-US" altLang="zh-CN" kern="0" dirty="0" smtClean="0">
                <a:cs typeface="Times New Roman"/>
              </a:rPr>
              <a:t>a.</a:t>
            </a:r>
            <a:r>
              <a:rPr lang="en-US" altLang="zh-CN" kern="0" dirty="0">
                <a:cs typeface="Times New Roman"/>
              </a:rPr>
              <a:t>	#John died for an </a:t>
            </a:r>
            <a:r>
              <a:rPr lang="en-US" altLang="zh-CN" kern="0" dirty="0" smtClean="0">
                <a:cs typeface="Times New Roman"/>
              </a:rPr>
              <a:t>hour.</a:t>
            </a:r>
            <a:endParaRPr lang="en-US" altLang="zh-CN" kern="100" dirty="0" smtClean="0">
              <a:cs typeface="Times New Roman"/>
            </a:endParaRPr>
          </a:p>
          <a:p>
            <a:pPr marL="0" indent="0">
              <a:buNone/>
            </a:pPr>
            <a:r>
              <a:rPr lang="en-US" altLang="zh-CN" kern="0" dirty="0" smtClean="0">
                <a:cs typeface="Times New Roman"/>
              </a:rPr>
              <a:t>b</a:t>
            </a:r>
            <a:r>
              <a:rPr lang="en-US" altLang="zh-CN" kern="0" dirty="0">
                <a:cs typeface="Times New Roman"/>
              </a:rPr>
              <a:t>.	John ran for an hour.</a:t>
            </a:r>
            <a:endParaRPr lang="zh-CN" altLang="zh-CN" kern="100" dirty="0">
              <a:cs typeface="Times New Roman"/>
            </a:endParaRPr>
          </a:p>
          <a:p>
            <a:pPr marL="0" indent="0">
              <a:buNone/>
            </a:pPr>
            <a:r>
              <a:rPr lang="en-US" altLang="zh-CN" dirty="0" smtClean="0"/>
              <a:t>events vs. states:</a:t>
            </a:r>
          </a:p>
          <a:p>
            <a:pPr marL="0" indent="0">
              <a:buNone/>
            </a:pPr>
            <a:r>
              <a:rPr lang="en-US" altLang="zh-CN" dirty="0"/>
              <a:t>a.	#Samantha is knowing French.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b.	Samantha is running.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c.	Arnold is dying.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0220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Individual vs. kinds </a:t>
            </a:r>
            <a:r>
              <a:rPr lang="en-US" altLang="zh-CN" dirty="0"/>
              <a:t>or </a:t>
            </a:r>
            <a:r>
              <a:rPr lang="en-US" altLang="zh-CN" dirty="0" smtClean="0"/>
              <a:t>species:</a:t>
            </a:r>
          </a:p>
          <a:p>
            <a:pPr marL="0" indent="0">
              <a:buNone/>
            </a:pPr>
            <a:r>
              <a:rPr lang="en-US" altLang="zh-CN" dirty="0"/>
              <a:t>The Mexican fruit bat </a:t>
            </a:r>
            <a:r>
              <a:rPr lang="en-US" altLang="zh-CN" i="1" dirty="0"/>
              <a:t>is common in this area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Another type distinction </a:t>
            </a:r>
            <a:r>
              <a:rPr lang="en-US" altLang="zh-CN" dirty="0" smtClean="0"/>
              <a:t>involves containers </a:t>
            </a:r>
            <a:r>
              <a:rPr lang="en-US" altLang="zh-CN" dirty="0"/>
              <a:t>and </a:t>
            </a:r>
            <a:r>
              <a:rPr lang="en-US" altLang="zh-CN" dirty="0" err="1"/>
              <a:t>containables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r>
              <a:rPr lang="en-US" altLang="zh-CN" dirty="0" smtClean="0"/>
              <a:t>	a</a:t>
            </a:r>
            <a:r>
              <a:rPr lang="en-US" altLang="zh-CN" dirty="0"/>
              <a:t>. The water is inside the pitcher.</a:t>
            </a:r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The keys are inside the car.</a:t>
            </a:r>
          </a:p>
          <a:p>
            <a:pPr marL="0" indent="0">
              <a:buNone/>
            </a:pPr>
            <a:r>
              <a:rPr lang="en-US" altLang="zh-CN" dirty="0" smtClean="0"/>
              <a:t>	c</a:t>
            </a:r>
            <a:r>
              <a:rPr lang="en-US" altLang="zh-CN" dirty="0"/>
              <a:t>. John put the keys inside his pocket/inside the drawer.</a:t>
            </a:r>
          </a:p>
          <a:p>
            <a:pPr marL="0" indent="0">
              <a:buNone/>
            </a:pPr>
            <a:r>
              <a:rPr lang="en-US" altLang="zh-CN" dirty="0" smtClean="0"/>
              <a:t>	d</a:t>
            </a:r>
            <a:r>
              <a:rPr lang="en-US" altLang="zh-CN" dirty="0"/>
              <a:t>. # John put the keys inside the air.</a:t>
            </a:r>
          </a:p>
          <a:p>
            <a:pPr marL="0" indent="0">
              <a:buNone/>
            </a:pPr>
            <a:r>
              <a:rPr lang="en-US" altLang="zh-CN" dirty="0" smtClean="0"/>
              <a:t>	e</a:t>
            </a:r>
            <a:r>
              <a:rPr lang="en-US" altLang="zh-CN" dirty="0"/>
              <a:t>. # John put the wine inside the water. versus: John put the wine </a:t>
            </a:r>
            <a:r>
              <a:rPr lang="en-US" altLang="zh-CN" dirty="0" smtClean="0"/>
              <a:t>in the </a:t>
            </a:r>
            <a:r>
              <a:rPr lang="en-US" altLang="zh-CN" dirty="0"/>
              <a:t>water.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6600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References</a:t>
            </a:r>
            <a:endParaRPr lang="zh-CN" altLang="en-US" sz="2400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916832"/>
            <a:ext cx="2304256" cy="3481988"/>
          </a:xfrm>
        </p:spPr>
      </p:pic>
      <p:sp>
        <p:nvSpPr>
          <p:cNvPr id="5" name="TextBox 4"/>
          <p:cNvSpPr txBox="1"/>
          <p:nvPr/>
        </p:nvSpPr>
        <p:spPr>
          <a:xfrm>
            <a:off x="4139952" y="1988840"/>
            <a:ext cx="3888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zh-CN" alt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zh-CN" alt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i="1" dirty="0">
                <a:latin typeface="Times New Roman" pitchFamily="18" charset="0"/>
                <a:cs typeface="Times New Roman" pitchFamily="18" charset="0"/>
              </a:rPr>
              <a:t>Words: Lexical Meaning in Context</a:t>
            </a:r>
            <a:endParaRPr lang="en-US" altLang="zh-CN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Nicholas 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Asher</a:t>
            </a:r>
          </a:p>
          <a:p>
            <a:pPr algn="ctr"/>
            <a:r>
              <a:rPr lang="fr-FR" altLang="zh-CN" dirty="0">
                <a:latin typeface="Times New Roman" pitchFamily="18" charset="0"/>
                <a:cs typeface="Times New Roman" pitchFamily="18" charset="0"/>
              </a:rPr>
              <a:t>CNRS, Laboratoire IRIT, UMR 5505</a:t>
            </a:r>
          </a:p>
          <a:p>
            <a:pPr algn="ctr"/>
            <a:r>
              <a:rPr lang="en-US" altLang="zh-CN" dirty="0" err="1">
                <a:latin typeface="Times New Roman" pitchFamily="18" charset="0"/>
                <a:cs typeface="Times New Roman" pitchFamily="18" charset="0"/>
              </a:rPr>
              <a:t>Universit´e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 Paul Sabatier</a:t>
            </a:r>
          </a:p>
          <a:p>
            <a:pPr algn="ctr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Toulouse, France</a:t>
            </a:r>
          </a:p>
          <a:p>
            <a:pPr algn="ctr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algn="ctr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Department of Philosophy</a:t>
            </a:r>
          </a:p>
          <a:p>
            <a:pPr algn="ctr"/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University of Texas at 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Austin</a:t>
            </a:r>
            <a:endParaRPr lang="en-US" altLang="zh-C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5517232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dirty="0">
                <a:latin typeface="Times New Roman" pitchFamily="18" charset="0"/>
                <a:cs typeface="Times New Roman" pitchFamily="18" charset="0"/>
              </a:rPr>
              <a:t>Not yet published </a:t>
            </a:r>
          </a:p>
          <a:p>
            <a:pPr algn="ctr"/>
            <a:r>
              <a:rPr lang="en-US" altLang="zh-CN" sz="1400" dirty="0">
                <a:latin typeface="Times New Roman" pitchFamily="18" charset="0"/>
                <a:cs typeface="Times New Roman" pitchFamily="18" charset="0"/>
              </a:rPr>
              <a:t>available from March </a:t>
            </a:r>
            <a:r>
              <a:rPr lang="en-US" altLang="zh-CN" sz="1400" dirty="0" smtClean="0">
                <a:latin typeface="Times New Roman" pitchFamily="18" charset="0"/>
                <a:cs typeface="Times New Roman" pitchFamily="18" charset="0"/>
              </a:rPr>
              <a:t>2011</a:t>
            </a:r>
            <a:endParaRPr lang="zh-CN" altLang="en-US" sz="1400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427984" y="5517232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content in this talk can be find in chapter 1, 4 and 5.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9224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Target of this book:</a:t>
            </a:r>
          </a:p>
          <a:p>
            <a:pPr marL="0" indent="0">
              <a:buNone/>
            </a:pPr>
            <a:r>
              <a:rPr lang="en-US" altLang="zh-CN" dirty="0" smtClean="0"/>
              <a:t>	“…establish </a:t>
            </a:r>
            <a:r>
              <a:rPr lang="en-US" altLang="zh-CN" dirty="0"/>
              <a:t>syntactic or lexical alternations to </a:t>
            </a:r>
            <a:r>
              <a:rPr lang="en-US" altLang="zh-CN" dirty="0" smtClean="0"/>
              <a:t>distinguish between types….there </a:t>
            </a:r>
            <a:r>
              <a:rPr lang="en-US" altLang="zh-CN" dirty="0"/>
              <a:t>must be a linguistic construction that </a:t>
            </a:r>
            <a:r>
              <a:rPr lang="en-US" altLang="zh-CN" dirty="0" smtClean="0"/>
              <a:t>accepts expressions of </a:t>
            </a:r>
            <a:r>
              <a:rPr lang="en-US" altLang="zh-CN" dirty="0"/>
              <a:t>one type but not the other</a:t>
            </a:r>
            <a:r>
              <a:rPr lang="en-US" altLang="zh-CN" dirty="0" smtClean="0"/>
              <a:t>.”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5265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Some phenomenon in English </a:t>
            </a:r>
            <a:r>
              <a:rPr lang="en-US" altLang="zh-CN" sz="3200" dirty="0" smtClean="0">
                <a:solidFill>
                  <a:prstClr val="black"/>
                </a:solidFill>
                <a:cs typeface="+mn-cs"/>
              </a:rPr>
              <a:t>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Compositionality:</a:t>
            </a:r>
          </a:p>
          <a:p>
            <a:pPr marL="0" indent="0">
              <a:buNone/>
            </a:pPr>
            <a:r>
              <a:rPr lang="en-US" altLang="zh-CN" dirty="0" smtClean="0"/>
              <a:t>The meaning of a sentence = 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	meaning of component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+</a:t>
            </a:r>
          </a:p>
          <a:p>
            <a:pPr marL="0" indent="0">
              <a:buNone/>
            </a:pPr>
            <a:r>
              <a:rPr lang="en-US" altLang="zh-CN" dirty="0"/>
              <a:t>			meaning of </a:t>
            </a:r>
            <a:r>
              <a:rPr lang="en-US" altLang="zh-CN" dirty="0" smtClean="0"/>
              <a:t>component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+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	</a:t>
            </a:r>
            <a:r>
              <a:rPr lang="en-US" altLang="zh-CN" dirty="0"/>
              <a:t>meaning of </a:t>
            </a:r>
            <a:r>
              <a:rPr lang="en-US" altLang="zh-CN" dirty="0" smtClean="0"/>
              <a:t>component</a:t>
            </a:r>
            <a:r>
              <a:rPr lang="en-US" altLang="zh-CN" baseline="-25000" dirty="0" smtClean="0"/>
              <a:t>3</a:t>
            </a:r>
            <a:r>
              <a:rPr lang="en-US" altLang="zh-CN" dirty="0" smtClean="0"/>
              <a:t>+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	……+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	</a:t>
            </a:r>
            <a:r>
              <a:rPr lang="en-US" altLang="zh-CN" dirty="0"/>
              <a:t>meaning of </a:t>
            </a:r>
            <a:r>
              <a:rPr lang="en-US" altLang="zh-CN" dirty="0" err="1" smtClean="0"/>
              <a:t>component</a:t>
            </a:r>
            <a:r>
              <a:rPr lang="en-US" altLang="zh-CN" baseline="-25000" dirty="0" err="1" smtClean="0"/>
              <a:t>n</a:t>
            </a:r>
            <a:endParaRPr lang="en-US" altLang="zh-CN" baseline="-25000" dirty="0" smtClean="0"/>
          </a:p>
          <a:p>
            <a:pPr marL="0" indent="0">
              <a:buNone/>
            </a:pPr>
            <a:r>
              <a:rPr lang="en-US" altLang="zh-CN" baseline="-25000" dirty="0" smtClean="0"/>
              <a:t>Provided that the sentence has n components.</a:t>
            </a:r>
            <a:endParaRPr lang="en-US" altLang="zh-CN" baseline="-25000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1067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Examples that are satisfying: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sz="2400" dirty="0" smtClean="0"/>
              <a:t>Aristotle is the teacher of Alexander.</a:t>
            </a:r>
          </a:p>
          <a:p>
            <a:pPr marL="0" indent="0">
              <a:buNone/>
            </a:pPr>
            <a:r>
              <a:rPr lang="en-US" altLang="zh-CN" sz="2400" dirty="0" smtClean="0"/>
              <a:t>	The sky is blue.</a:t>
            </a:r>
          </a:p>
          <a:p>
            <a:pPr marL="0" indent="0">
              <a:buNone/>
            </a:pPr>
            <a:r>
              <a:rPr lang="en-US" altLang="zh-CN" sz="2400" dirty="0" smtClean="0"/>
              <a:t>	NASA’s </a:t>
            </a:r>
            <a:r>
              <a:rPr lang="en-US" altLang="zh-CN" sz="2400" dirty="0"/>
              <a:t>Chandra Finds Youngest Nearby Black </a:t>
            </a:r>
            <a:r>
              <a:rPr lang="en-US" altLang="zh-CN" sz="2400" dirty="0" smtClean="0"/>
              <a:t>Hole.</a:t>
            </a:r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en-US" altLang="zh-CN" sz="2400" dirty="0" smtClean="0"/>
              <a:t>The morning star is the evening star.</a:t>
            </a:r>
          </a:p>
          <a:p>
            <a:pPr marL="0" indent="0">
              <a:buNone/>
            </a:pPr>
            <a:r>
              <a:rPr lang="en-US" altLang="zh-CN" sz="2400" dirty="0" smtClean="0"/>
              <a:t>…….</a:t>
            </a:r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654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Examples that are not satisfying: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sz="2400" dirty="0" smtClean="0"/>
              <a:t>I’m parked out.</a:t>
            </a:r>
          </a:p>
          <a:p>
            <a:pPr marL="0" indent="0">
              <a:buNone/>
            </a:pPr>
            <a:r>
              <a:rPr lang="en-US" altLang="zh-CN" sz="2400" dirty="0"/>
              <a:t>	Lunch was delicious but took forever</a:t>
            </a:r>
            <a:r>
              <a:rPr lang="en-US" altLang="zh-CN" sz="2400" dirty="0" smtClean="0"/>
              <a:t>.</a:t>
            </a:r>
          </a:p>
          <a:p>
            <a:pPr marL="0" indent="0">
              <a:buNone/>
            </a:pPr>
            <a:r>
              <a:rPr lang="en-US" altLang="zh-CN" sz="2400" dirty="0"/>
              <a:t>	Nicholas enjoyed a cigarette</a:t>
            </a:r>
            <a:r>
              <a:rPr lang="en-US" altLang="zh-CN" sz="2400" dirty="0" smtClean="0"/>
              <a:t>.</a:t>
            </a:r>
          </a:p>
          <a:p>
            <a:pPr marL="0" indent="0">
              <a:buNone/>
            </a:pPr>
            <a:r>
              <a:rPr lang="en-US" altLang="zh-CN" sz="2400" dirty="0"/>
              <a:t>	John’s Mom burned the book on magic before he could master it</a:t>
            </a:r>
            <a:r>
              <a:rPr lang="en-US" altLang="zh-CN" sz="2400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……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9411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Copredication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 smtClean="0"/>
              <a:t>	Lunch </a:t>
            </a:r>
            <a:r>
              <a:rPr lang="en-US" altLang="zh-CN" dirty="0"/>
              <a:t>was delicious but took forever.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The </a:t>
            </a:r>
            <a:r>
              <a:rPr lang="en-US" altLang="zh-CN" dirty="0"/>
              <a:t>book has a purple cover and is the most intelligible introduction to category theory.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892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25</a:t>
            </a:fld>
            <a:endParaRPr lang="zh-CN" altLang="en-US"/>
          </a:p>
        </p:txBody>
      </p:sp>
      <p:sp>
        <p:nvSpPr>
          <p:cNvPr id="5" name="饼形 4"/>
          <p:cNvSpPr/>
          <p:nvPr/>
        </p:nvSpPr>
        <p:spPr>
          <a:xfrm>
            <a:off x="1619672" y="2996952"/>
            <a:ext cx="2232248" cy="2304256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70541" y="1700808"/>
            <a:ext cx="115212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直角三角形 6"/>
          <p:cNvSpPr/>
          <p:nvPr/>
        </p:nvSpPr>
        <p:spPr>
          <a:xfrm>
            <a:off x="5688124" y="3047757"/>
            <a:ext cx="1224136" cy="122413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5580112" y="4581128"/>
            <a:ext cx="144016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99592" y="209220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Types of the argument requested by the predicates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99992" y="1341494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Types of the real arguments</a:t>
            </a:r>
            <a:endParaRPr lang="zh-CN" altLang="en-US" dirty="0"/>
          </a:p>
        </p:txBody>
      </p:sp>
      <p:sp>
        <p:nvSpPr>
          <p:cNvPr id="12" name="乘号 11"/>
          <p:cNvSpPr/>
          <p:nvPr/>
        </p:nvSpPr>
        <p:spPr>
          <a:xfrm>
            <a:off x="7236296" y="4725144"/>
            <a:ext cx="1349731" cy="1296144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7473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A term with multi-types?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26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691680" y="4365104"/>
            <a:ext cx="1800200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707904" y="2780928"/>
            <a:ext cx="11521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3707904" y="2204864"/>
            <a:ext cx="129614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4860032" y="2204864"/>
            <a:ext cx="14401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5004048" y="2204864"/>
            <a:ext cx="0" cy="1116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4860032" y="3320988"/>
            <a:ext cx="144016" cy="54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等腰三角形 18"/>
          <p:cNvSpPr/>
          <p:nvPr/>
        </p:nvSpPr>
        <p:spPr>
          <a:xfrm>
            <a:off x="4644008" y="4365104"/>
            <a:ext cx="2088232" cy="1800200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047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CN" sz="2400" dirty="0" smtClean="0">
                <a:solidFill>
                  <a:prstClr val="black"/>
                </a:solidFill>
              </a:rPr>
              <a:t>	I’m </a:t>
            </a:r>
            <a:r>
              <a:rPr lang="en-US" altLang="zh-CN" sz="2400" dirty="0">
                <a:solidFill>
                  <a:prstClr val="black"/>
                </a:solidFill>
              </a:rPr>
              <a:t>parked out.</a:t>
            </a:r>
          </a:p>
          <a:p>
            <a:pPr marL="0" lvl="0" indent="0">
              <a:buNone/>
            </a:pPr>
            <a:r>
              <a:rPr lang="en-US" altLang="zh-CN" sz="2400" dirty="0">
                <a:solidFill>
                  <a:prstClr val="black"/>
                </a:solidFill>
              </a:rPr>
              <a:t>	Lunch was delicious but took forever.</a:t>
            </a:r>
          </a:p>
          <a:p>
            <a:pPr marL="0" lvl="0" indent="0">
              <a:buNone/>
            </a:pPr>
            <a:r>
              <a:rPr lang="en-US" altLang="zh-CN" sz="2400" dirty="0">
                <a:solidFill>
                  <a:prstClr val="black"/>
                </a:solidFill>
              </a:rPr>
              <a:t>	Nicholas enjoyed a cigarette.</a:t>
            </a:r>
          </a:p>
          <a:p>
            <a:pPr marL="0" lvl="0" indent="0">
              <a:buNone/>
            </a:pPr>
            <a:r>
              <a:rPr lang="en-US" altLang="zh-CN" sz="2400" dirty="0">
                <a:solidFill>
                  <a:prstClr val="black"/>
                </a:solidFill>
              </a:rPr>
              <a:t>	John’s Mom burned the book on magic before he could master it.</a:t>
            </a:r>
          </a:p>
          <a:p>
            <a:pPr marL="0" indent="0">
              <a:buNone/>
            </a:pPr>
            <a:r>
              <a:rPr lang="en-US" altLang="zh-CN" dirty="0" smtClean="0"/>
              <a:t>There are type clashes in these sentences, which makes the meaning of the whole more than the sum of meanings of the part.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131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i="1" dirty="0"/>
              <a:t>aspect selections</a:t>
            </a:r>
            <a:endParaRPr lang="zh-CN" altLang="en-US" dirty="0"/>
          </a:p>
          <a:p>
            <a:pPr marL="0" lvl="0" indent="0">
              <a:buNone/>
            </a:pPr>
            <a:endParaRPr lang="en-US" altLang="zh-CN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zh-CN" sz="2400" dirty="0" smtClean="0">
                <a:solidFill>
                  <a:prstClr val="black"/>
                </a:solidFill>
              </a:rPr>
              <a:t>Lunch </a:t>
            </a:r>
            <a:r>
              <a:rPr lang="en-US" altLang="zh-CN" sz="2400" dirty="0">
                <a:solidFill>
                  <a:srgbClr val="FF0000"/>
                </a:solidFill>
              </a:rPr>
              <a:t>was delicious </a:t>
            </a:r>
            <a:r>
              <a:rPr lang="en-US" altLang="zh-CN" sz="2400" dirty="0">
                <a:solidFill>
                  <a:prstClr val="black"/>
                </a:solidFill>
              </a:rPr>
              <a:t>but </a:t>
            </a:r>
            <a:r>
              <a:rPr lang="en-US" altLang="zh-CN" sz="2400" dirty="0">
                <a:solidFill>
                  <a:srgbClr val="0070C0"/>
                </a:solidFill>
              </a:rPr>
              <a:t>took forever</a:t>
            </a:r>
            <a:r>
              <a:rPr lang="en-US" altLang="zh-CN" sz="24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zh-CN" sz="2400" dirty="0"/>
              <a:t>one predicate selects for </a:t>
            </a:r>
            <a:r>
              <a:rPr lang="en-US" altLang="zh-CN" sz="2400" dirty="0" smtClean="0"/>
              <a:t>the event </a:t>
            </a:r>
            <a:r>
              <a:rPr lang="en-US" altLang="zh-CN" sz="2400" dirty="0"/>
              <a:t>sense of </a:t>
            </a:r>
            <a:r>
              <a:rPr lang="en-US" altLang="zh-CN" sz="2400" i="1" dirty="0"/>
              <a:t>lunch </a:t>
            </a:r>
            <a:r>
              <a:rPr lang="en-US" altLang="zh-CN" sz="2400" dirty="0"/>
              <a:t>while the other selects for the physical object or meal </a:t>
            </a:r>
            <a:r>
              <a:rPr lang="en-US" altLang="zh-CN" sz="2400" dirty="0" smtClean="0"/>
              <a:t>sense.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879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How can a term have two </a:t>
            </a:r>
            <a:r>
              <a:rPr lang="en-US" altLang="zh-CN" dirty="0" smtClean="0"/>
              <a:t>incompatible types</a:t>
            </a:r>
            <a:r>
              <a:rPr lang="en-US" altLang="zh-CN" dirty="0"/>
              <a:t>, as is apparently the case here? </a:t>
            </a:r>
            <a:endParaRPr lang="en-US" altLang="zh-CN" dirty="0" smtClean="0"/>
          </a:p>
          <a:p>
            <a:r>
              <a:rPr lang="en-US" altLang="zh-CN" dirty="0" smtClean="0"/>
              <a:t>How </a:t>
            </a:r>
            <a:r>
              <a:rPr lang="en-US" altLang="zh-CN" dirty="0"/>
              <a:t>can one term denote an object </a:t>
            </a:r>
            <a:r>
              <a:rPr lang="en-US" altLang="zh-CN" dirty="0" smtClean="0"/>
              <a:t>or set </a:t>
            </a:r>
            <a:r>
              <a:rPr lang="en-US" altLang="zh-CN" dirty="0"/>
              <a:t>of objects to which apply two properties demanding different, even </a:t>
            </a:r>
            <a:r>
              <a:rPr lang="en-US" altLang="zh-CN" dirty="0" smtClean="0"/>
              <a:t>incompatible types </a:t>
            </a:r>
            <a:r>
              <a:rPr lang="en-US" altLang="zh-CN" dirty="0"/>
              <a:t>of their bearers?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29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707904" y="5265203"/>
            <a:ext cx="1152128" cy="1099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/>
        </p:nvSpPr>
        <p:spPr>
          <a:xfrm>
            <a:off x="6228184" y="5274971"/>
            <a:ext cx="1224136" cy="1099934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99592" y="5265204"/>
            <a:ext cx="11521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899592" y="4689140"/>
            <a:ext cx="1296144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2051720" y="4689140"/>
            <a:ext cx="144016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2195736" y="4689140"/>
            <a:ext cx="0" cy="1116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2051720" y="5805264"/>
            <a:ext cx="144016" cy="540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1813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What will be this talk about?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</a:p>
          <a:p>
            <a:r>
              <a:rPr lang="en-US" altLang="zh-CN" dirty="0" smtClean="0"/>
              <a:t>The </a:t>
            </a:r>
            <a:r>
              <a:rPr lang="en-US" altLang="zh-CN" dirty="0"/>
              <a:t>tool using in </a:t>
            </a:r>
            <a:r>
              <a:rPr lang="en-US" altLang="zh-CN" dirty="0" smtClean="0"/>
              <a:t>analyzing &amp; Some phenomenon in English Language </a:t>
            </a:r>
          </a:p>
          <a:p>
            <a:r>
              <a:rPr lang="en-US" altLang="zh-CN" dirty="0" smtClean="0"/>
              <a:t>How to understand a</a:t>
            </a:r>
            <a:r>
              <a:rPr lang="zh-CN" altLang="en-US" dirty="0" smtClean="0"/>
              <a:t> </a:t>
            </a:r>
            <a:r>
              <a:rPr lang="en-US" altLang="zh-CN" dirty="0" smtClean="0"/>
              <a:t>dot</a:t>
            </a:r>
            <a:r>
              <a:rPr lang="zh-CN" altLang="en-US" dirty="0" smtClean="0"/>
              <a:t> </a:t>
            </a:r>
            <a:r>
              <a:rPr lang="en-US" altLang="zh-CN" dirty="0" smtClean="0"/>
              <a:t>type (• type)</a:t>
            </a:r>
          </a:p>
          <a:p>
            <a:r>
              <a:rPr lang="en-US" altLang="zh-CN" dirty="0" smtClean="0"/>
              <a:t>Summary &amp; Questions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0096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Some phenomenon in English Language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Traditional treatments:</a:t>
            </a:r>
          </a:p>
          <a:p>
            <a:pPr marL="0" indent="0">
              <a:buNone/>
            </a:pPr>
            <a:r>
              <a:rPr lang="en-US" altLang="zh-CN" dirty="0" smtClean="0"/>
              <a:t>	ambiguous? </a:t>
            </a:r>
          </a:p>
          <a:p>
            <a:pPr marL="0" indent="0">
              <a:buNone/>
            </a:pPr>
            <a:r>
              <a:rPr lang="en-US" altLang="zh-CN" i="1" dirty="0"/>
              <a:t>	</a:t>
            </a:r>
            <a:r>
              <a:rPr lang="en-US" altLang="zh-CN" i="1" dirty="0" smtClean="0"/>
              <a:t>lunch</a:t>
            </a:r>
            <a:r>
              <a:rPr lang="en-US" altLang="zh-CN" baseline="-25000" dirty="0" smtClean="0"/>
              <a:t>1</a:t>
            </a:r>
            <a:r>
              <a:rPr lang="en-US" altLang="zh-CN" dirty="0" smtClean="0"/>
              <a:t>, </a:t>
            </a:r>
            <a:r>
              <a:rPr lang="en-US" altLang="zh-CN" i="1" dirty="0" smtClean="0"/>
              <a:t>lunch</a:t>
            </a:r>
            <a:r>
              <a:rPr lang="en-US" altLang="zh-CN" baseline="-25000" dirty="0" smtClean="0"/>
              <a:t>2</a:t>
            </a:r>
            <a:r>
              <a:rPr lang="en-US" altLang="zh-CN" dirty="0" smtClean="0"/>
              <a:t>…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sz="2800" dirty="0" smtClean="0"/>
              <a:t>then: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Lunch </a:t>
            </a:r>
            <a:r>
              <a:rPr lang="en-US" altLang="zh-CN" sz="2800" dirty="0"/>
              <a:t>was delicious but lunch took forever</a:t>
            </a:r>
            <a:r>
              <a:rPr lang="en-US" altLang="zh-CN" sz="2800" dirty="0" smtClean="0"/>
              <a:t>.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similarly: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John </a:t>
            </a:r>
            <a:r>
              <a:rPr lang="en-US" altLang="zh-CN" sz="2800" dirty="0"/>
              <a:t>gingerly tasted and then finished a lunch</a:t>
            </a:r>
            <a:r>
              <a:rPr lang="en-US" altLang="zh-CN" sz="2800" dirty="0" smtClean="0"/>
              <a:t>.</a:t>
            </a:r>
          </a:p>
          <a:p>
            <a:pPr marL="0" indent="0">
              <a:buNone/>
            </a:pPr>
            <a:r>
              <a:rPr lang="en-US" altLang="zh-CN" sz="2800" dirty="0" smtClean="0"/>
              <a:t>=&gt;	John </a:t>
            </a:r>
            <a:r>
              <a:rPr lang="en-US" altLang="zh-CN" sz="2800" dirty="0"/>
              <a:t>gingerly tasted a lunch and then finished a lunch</a:t>
            </a:r>
            <a:r>
              <a:rPr lang="en-US" altLang="zh-CN" sz="2800" dirty="0" smtClean="0"/>
              <a:t>.		???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0379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How to understand a</a:t>
            </a:r>
            <a:r>
              <a:rPr lang="zh-CN" altLang="en-US" dirty="0"/>
              <a:t> </a:t>
            </a:r>
            <a:r>
              <a:rPr lang="en-US" altLang="zh-CN" dirty="0"/>
              <a:t>dot</a:t>
            </a:r>
            <a:r>
              <a:rPr lang="zh-CN" altLang="en-US" dirty="0"/>
              <a:t> </a:t>
            </a:r>
            <a:r>
              <a:rPr lang="en-US" altLang="zh-CN" dirty="0"/>
              <a:t>type (• type)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19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How to deal with dual aspect nouns?</a:t>
            </a:r>
          </a:p>
          <a:p>
            <a:pPr marL="0" indent="0">
              <a:buNone/>
            </a:pPr>
            <a:r>
              <a:rPr lang="en-US" altLang="zh-CN" i="1" dirty="0" smtClean="0"/>
              <a:t>books, lunches……</a:t>
            </a:r>
          </a:p>
          <a:p>
            <a:pPr marL="0" indent="0">
              <a:buNone/>
            </a:pPr>
            <a:r>
              <a:rPr lang="en-US" altLang="zh-CN" dirty="0" smtClean="0"/>
              <a:t>Different aspects vs. different conceptualization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808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 dirty="0"/>
              <a:t>a. 	Mary picked up and mastered three books on mathematics. [</a:t>
            </a:r>
            <a:r>
              <a:rPr lang="en-US" altLang="zh-CN" sz="2400" i="1" dirty="0"/>
              <a:t>physical object </a:t>
            </a:r>
            <a:r>
              <a:rPr lang="en-US" altLang="zh-CN" sz="2400" dirty="0"/>
              <a:t>and </a:t>
            </a:r>
            <a:r>
              <a:rPr lang="en-US" altLang="zh-CN" sz="2400" i="1" dirty="0"/>
              <a:t>informational content</a:t>
            </a:r>
            <a:r>
              <a:rPr lang="en-US" altLang="zh-CN" sz="2400" dirty="0"/>
              <a:t>]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b. </a:t>
            </a:r>
            <a:r>
              <a:rPr lang="en-US" altLang="zh-CN" sz="2400" dirty="0"/>
              <a:t>	That is a lump of bronze but also Bernini’s most famous </a:t>
            </a:r>
            <a:r>
              <a:rPr lang="en-US" altLang="zh-CN" sz="2400" dirty="0" err="1"/>
              <a:t>famous</a:t>
            </a:r>
            <a:r>
              <a:rPr lang="en-US" altLang="zh-CN" sz="2400" dirty="0"/>
              <a:t> statue [</a:t>
            </a:r>
            <a:r>
              <a:rPr lang="en-US" altLang="zh-CN" sz="2400" i="1" dirty="0"/>
              <a:t>portion of matter </a:t>
            </a:r>
            <a:r>
              <a:rPr lang="en-US" altLang="zh-CN" sz="2400" dirty="0"/>
              <a:t>and </a:t>
            </a:r>
            <a:r>
              <a:rPr lang="en-US" altLang="zh-CN" sz="2400" i="1" dirty="0" smtClean="0"/>
              <a:t>artifact</a:t>
            </a:r>
            <a:r>
              <a:rPr lang="en-US" altLang="zh-CN" sz="2400" dirty="0" smtClean="0"/>
              <a:t>]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c. </a:t>
            </a:r>
            <a:r>
              <a:rPr lang="en-US" altLang="zh-CN" sz="2400" dirty="0"/>
              <a:t>	The lecture (interview, speech) lasted an hour and was very interesting. </a:t>
            </a:r>
            <a:r>
              <a:rPr lang="en-US" altLang="zh-CN" sz="2400" dirty="0" smtClean="0"/>
              <a:t>[</a:t>
            </a:r>
            <a:r>
              <a:rPr lang="en-US" altLang="zh-CN" sz="2400" i="1" dirty="0" smtClean="0"/>
              <a:t>event </a:t>
            </a:r>
            <a:r>
              <a:rPr lang="en-US" altLang="zh-CN" sz="2400" dirty="0"/>
              <a:t>and </a:t>
            </a:r>
            <a:r>
              <a:rPr lang="en-US" altLang="zh-CN" sz="2400" i="1" dirty="0" smtClean="0"/>
              <a:t>information</a:t>
            </a:r>
            <a:r>
              <a:rPr lang="en-US" altLang="zh-CN" sz="2400" dirty="0"/>
              <a:t>]</a:t>
            </a:r>
            <a:endParaRPr lang="zh-CN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d.	The </a:t>
            </a:r>
            <a:r>
              <a:rPr lang="en-US" altLang="zh-CN" sz="2400" dirty="0"/>
              <a:t>exam was written in 10 minutes and was only 2 pages long but took 3 hours to complete [</a:t>
            </a:r>
            <a:r>
              <a:rPr lang="en-US" altLang="zh-CN" sz="2400" i="1" dirty="0"/>
              <a:t>informational object </a:t>
            </a:r>
            <a:r>
              <a:rPr lang="en-US" altLang="zh-CN" sz="2400" dirty="0"/>
              <a:t>and </a:t>
            </a:r>
            <a:r>
              <a:rPr lang="en-US" altLang="zh-CN" sz="2400" i="1" dirty="0"/>
              <a:t>physical object </a:t>
            </a:r>
            <a:r>
              <a:rPr lang="en-US" altLang="zh-CN" sz="2400" dirty="0"/>
              <a:t>and </a:t>
            </a:r>
            <a:r>
              <a:rPr lang="en-US" altLang="zh-CN" sz="2400" i="1" dirty="0"/>
              <a:t>event</a:t>
            </a:r>
            <a:r>
              <a:rPr lang="en-US" altLang="zh-CN" sz="2400" dirty="0" smtClean="0"/>
              <a:t>]</a:t>
            </a:r>
          </a:p>
          <a:p>
            <a:pPr marL="457200" indent="-457200">
              <a:buFont typeface="Arial" pitchFamily="34" charset="0"/>
              <a:buAutoNum type="alphaLcPeriod" startAt="5"/>
            </a:pPr>
            <a:r>
              <a:rPr lang="en-US" altLang="zh-CN" sz="2400" dirty="0"/>
              <a:t>	The promise was made but impossible to keep. </a:t>
            </a:r>
            <a:r>
              <a:rPr lang="en-US" altLang="zh-CN" sz="2400" dirty="0" smtClean="0"/>
              <a:t>[</a:t>
            </a:r>
            <a:r>
              <a:rPr lang="en-US" altLang="zh-CN" sz="2400" i="1" dirty="0" smtClean="0"/>
              <a:t>speech </a:t>
            </a:r>
            <a:r>
              <a:rPr lang="en-US" altLang="zh-CN" sz="2400" i="1" dirty="0"/>
              <a:t>act (event)</a:t>
            </a:r>
            <a:r>
              <a:rPr lang="en-US" altLang="zh-CN" sz="2400" dirty="0"/>
              <a:t>, </a:t>
            </a:r>
            <a:r>
              <a:rPr lang="en-US" altLang="zh-CN" sz="2400" i="1" dirty="0" smtClean="0"/>
              <a:t>proposition</a:t>
            </a:r>
            <a:r>
              <a:rPr lang="en-US" altLang="zh-CN" sz="2400" dirty="0" smtClean="0"/>
              <a:t>]</a:t>
            </a:r>
            <a:endParaRPr lang="zh-CN" altLang="zh-CN" sz="2400" i="1" dirty="0"/>
          </a:p>
          <a:p>
            <a:pPr marL="457200" indent="-457200">
              <a:buAutoNum type="alphaLcPeriod" startAt="5"/>
            </a:pPr>
            <a:endParaRPr lang="zh-CN" altLang="zh-CN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33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7937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/>
              <a:t>f</a:t>
            </a:r>
            <a:r>
              <a:rPr lang="en-US" altLang="zh-CN" dirty="0" smtClean="0"/>
              <a:t>. </a:t>
            </a:r>
            <a:r>
              <a:rPr lang="en-US" altLang="zh-CN" dirty="0"/>
              <a:t>	Linnaeus’ classification of the species took 25 years and contains 12,100 species. </a:t>
            </a:r>
            <a:r>
              <a:rPr lang="en-US" altLang="zh-CN" dirty="0" smtClean="0"/>
              <a:t>[</a:t>
            </a:r>
            <a:r>
              <a:rPr lang="en-US" altLang="zh-CN" i="1" dirty="0" smtClean="0"/>
              <a:t>process</a:t>
            </a:r>
            <a:r>
              <a:rPr lang="en-US" altLang="zh-CN" dirty="0" smtClean="0"/>
              <a:t> </a:t>
            </a:r>
            <a:r>
              <a:rPr lang="en-US" altLang="zh-CN" dirty="0"/>
              <a:t>and </a:t>
            </a:r>
            <a:r>
              <a:rPr lang="en-US" altLang="zh-CN" i="1" dirty="0" smtClean="0"/>
              <a:t>result</a:t>
            </a:r>
            <a:r>
              <a:rPr lang="en-US" altLang="zh-CN" dirty="0" smtClean="0"/>
              <a:t>]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g. </a:t>
            </a:r>
            <a:r>
              <a:rPr lang="en-US" altLang="zh-CN" dirty="0"/>
              <a:t>	??John’s belief is false but persists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h. </a:t>
            </a:r>
            <a:r>
              <a:rPr lang="en-US" altLang="zh-CN" dirty="0"/>
              <a:t>	The house contains some lovely furniture and is just around the corner. [</a:t>
            </a:r>
            <a:r>
              <a:rPr lang="en-US" altLang="zh-CN" i="1" dirty="0"/>
              <a:t>physical object </a:t>
            </a:r>
            <a:r>
              <a:rPr lang="en-US" altLang="zh-CN" dirty="0"/>
              <a:t>and </a:t>
            </a:r>
            <a:r>
              <a:rPr lang="en-US" altLang="zh-CN" i="1" dirty="0"/>
              <a:t>location</a:t>
            </a:r>
            <a:r>
              <a:rPr lang="en-US" altLang="zh-CN" dirty="0"/>
              <a:t>]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i.  	Most </a:t>
            </a:r>
            <a:r>
              <a:rPr lang="en-US" altLang="zh-CN" dirty="0"/>
              <a:t>cities that vote democratic passed anti-smoking legislation last year. [</a:t>
            </a:r>
            <a:r>
              <a:rPr lang="en-US" altLang="zh-CN" i="1" dirty="0"/>
              <a:t>population </a:t>
            </a:r>
            <a:r>
              <a:rPr lang="en-US" altLang="zh-CN" dirty="0"/>
              <a:t>and </a:t>
            </a:r>
            <a:r>
              <a:rPr lang="en-US" altLang="zh-CN" i="1" dirty="0"/>
              <a:t>legislative entity</a:t>
            </a:r>
            <a:r>
              <a:rPr lang="en-US" altLang="zh-CN" dirty="0"/>
              <a:t>]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j.</a:t>
            </a:r>
            <a:r>
              <a:rPr lang="en-US" altLang="zh-CN" dirty="0"/>
              <a:t>	Lunch was delicious but took forever. [</a:t>
            </a:r>
            <a:r>
              <a:rPr lang="en-US" altLang="zh-CN" i="1" dirty="0"/>
              <a:t>food </a:t>
            </a:r>
            <a:r>
              <a:rPr lang="en-US" altLang="zh-CN" dirty="0"/>
              <a:t>and </a:t>
            </a:r>
            <a:r>
              <a:rPr lang="en-US" altLang="zh-CN" i="1" dirty="0"/>
              <a:t>event</a:t>
            </a:r>
            <a:r>
              <a:rPr lang="en-US" altLang="zh-CN" dirty="0"/>
              <a:t>]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k. </a:t>
            </a:r>
            <a:r>
              <a:rPr lang="en-US" altLang="zh-CN" dirty="0"/>
              <a:t>	The apple has a funny color but is delicious. [</a:t>
            </a:r>
            <a:r>
              <a:rPr lang="en-US" altLang="zh-CN" i="1" dirty="0"/>
              <a:t>food </a:t>
            </a:r>
            <a:r>
              <a:rPr lang="en-US" altLang="zh-CN" dirty="0"/>
              <a:t>and </a:t>
            </a:r>
            <a:r>
              <a:rPr lang="en-US" altLang="zh-CN" i="1" dirty="0"/>
              <a:t>surface </a:t>
            </a:r>
            <a:r>
              <a:rPr lang="en-US" altLang="zh-CN" dirty="0"/>
              <a:t>or </a:t>
            </a:r>
            <a:r>
              <a:rPr lang="en-US" altLang="zh-CN" i="1" dirty="0"/>
              <a:t>skin</a:t>
            </a:r>
            <a:r>
              <a:rPr lang="en-US" altLang="zh-CN" dirty="0"/>
              <a:t>]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34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7387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Notation:</a:t>
            </a:r>
          </a:p>
          <a:p>
            <a:pPr marL="0" indent="0">
              <a:buNone/>
            </a:pPr>
            <a:r>
              <a:rPr lang="en-US" altLang="zh-CN" i="1" dirty="0" smtClean="0"/>
              <a:t>If t has an aspect of type a and an aspect of type b, then write it as </a:t>
            </a:r>
            <a:r>
              <a:rPr lang="en-US" altLang="zh-CN" b="1" i="1" dirty="0" smtClean="0"/>
              <a:t>t</a:t>
            </a:r>
            <a:r>
              <a:rPr lang="en-US" altLang="zh-CN" b="1" dirty="0"/>
              <a:t>: </a:t>
            </a:r>
            <a:r>
              <a:rPr lang="en-US" altLang="zh-CN" b="1" i="1" dirty="0" err="1" smtClean="0"/>
              <a:t>a</a:t>
            </a:r>
            <a:r>
              <a:rPr lang="en-US" altLang="zh-CN" b="1" dirty="0" err="1" smtClean="0"/>
              <a:t>•</a:t>
            </a:r>
            <a:r>
              <a:rPr lang="en-US" altLang="zh-CN" b="1" i="1" dirty="0" err="1" smtClean="0"/>
              <a:t>b</a:t>
            </a:r>
            <a:r>
              <a:rPr lang="en-US" altLang="zh-CN" i="1" dirty="0" smtClean="0"/>
              <a:t>, </a:t>
            </a:r>
          </a:p>
          <a:p>
            <a:pPr marL="0" indent="0">
              <a:buNone/>
            </a:pPr>
            <a:r>
              <a:rPr lang="en-US" altLang="zh-CN" i="1" dirty="0" smtClean="0"/>
              <a:t>and call the type </a:t>
            </a:r>
            <a:r>
              <a:rPr lang="en-US" altLang="zh-CN" b="1" i="1" dirty="0" smtClean="0"/>
              <a:t>dot type</a:t>
            </a:r>
            <a:r>
              <a:rPr lang="en-US" altLang="zh-CN" i="1" dirty="0" smtClean="0"/>
              <a:t>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35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234566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Not only nouns could have a dot type.</a:t>
            </a:r>
          </a:p>
          <a:p>
            <a:pPr marL="0" indent="0">
              <a:buNone/>
            </a:pPr>
            <a:r>
              <a:rPr lang="en-US" altLang="zh-CN" dirty="0" smtClean="0"/>
              <a:t>Example: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	Could </a:t>
            </a:r>
            <a:r>
              <a:rPr lang="en-US" altLang="zh-CN" dirty="0"/>
              <a:t>you pass the salt please</a:t>
            </a:r>
            <a:r>
              <a:rPr lang="en-US" altLang="zh-CN" dirty="0" smtClean="0"/>
              <a:t>?</a:t>
            </a:r>
          </a:p>
          <a:p>
            <a:pPr marL="0" indent="0">
              <a:buNone/>
            </a:pPr>
            <a:r>
              <a:rPr lang="en-US" altLang="zh-CN" dirty="0"/>
              <a:t>Asher and </a:t>
            </a:r>
            <a:r>
              <a:rPr lang="en-US" altLang="zh-CN" dirty="0" err="1"/>
              <a:t>Lascarides</a:t>
            </a:r>
            <a:r>
              <a:rPr lang="en-US" altLang="zh-CN" dirty="0"/>
              <a:t> (2001) argue </a:t>
            </a:r>
            <a:r>
              <a:rPr lang="en-US" altLang="zh-CN" dirty="0" smtClean="0"/>
              <a:t>that: </a:t>
            </a:r>
          </a:p>
          <a:p>
            <a:pPr marL="0" indent="0">
              <a:buNone/>
            </a:pPr>
            <a:r>
              <a:rPr lang="en-US" altLang="zh-CN" i="1" dirty="0" smtClean="0"/>
              <a:t>please </a:t>
            </a:r>
            <a:r>
              <a:rPr lang="en-US" altLang="zh-CN" dirty="0"/>
              <a:t>types its sentential argument as </a:t>
            </a:r>
            <a:r>
              <a:rPr lang="en-US" altLang="zh-CN" dirty="0" smtClean="0"/>
              <a:t>a request</a:t>
            </a:r>
            <a:r>
              <a:rPr lang="en-US" altLang="zh-CN" dirty="0"/>
              <a:t>, </a:t>
            </a:r>
            <a:r>
              <a:rPr lang="en-US" altLang="zh-CN" dirty="0" smtClean="0"/>
              <a:t>syntax types </a:t>
            </a:r>
            <a:r>
              <a:rPr lang="en-US" altLang="zh-CN" dirty="0"/>
              <a:t>the clause as a question,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this forces the </a:t>
            </a:r>
            <a:r>
              <a:rPr lang="en-US" altLang="zh-CN" dirty="0"/>
              <a:t>discourse constituent introduced by </a:t>
            </a:r>
            <a:r>
              <a:rPr lang="en-US" altLang="zh-CN" dirty="0" smtClean="0"/>
              <a:t>example to </a:t>
            </a:r>
            <a:r>
              <a:rPr lang="en-US" altLang="zh-CN" dirty="0"/>
              <a:t>have a complex </a:t>
            </a:r>
            <a:r>
              <a:rPr lang="en-US" altLang="zh-CN" dirty="0" smtClean="0"/>
              <a:t>type: 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QUESTION •REQUEST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36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6244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polysemous</a:t>
            </a:r>
            <a:r>
              <a:rPr lang="en-US" altLang="zh-CN" dirty="0" smtClean="0"/>
              <a:t>?</a:t>
            </a:r>
          </a:p>
          <a:p>
            <a:pPr marL="0" indent="0">
              <a:buNone/>
            </a:pPr>
            <a:r>
              <a:rPr lang="en-US" altLang="zh-CN" dirty="0" smtClean="0"/>
              <a:t>But dual aspect is distinct from the </a:t>
            </a:r>
            <a:r>
              <a:rPr lang="en-US" altLang="zh-CN" dirty="0" err="1" smtClean="0"/>
              <a:t>polysemous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i="1" dirty="0" smtClean="0"/>
              <a:t>bank</a:t>
            </a:r>
            <a:r>
              <a:rPr lang="en-US" altLang="zh-CN" dirty="0" smtClean="0"/>
              <a:t>: </a:t>
            </a:r>
            <a:r>
              <a:rPr lang="en-US" altLang="zh-CN" dirty="0"/>
              <a:t>the land alongside or sloping down to a </a:t>
            </a:r>
            <a:r>
              <a:rPr lang="en-US" altLang="zh-CN" dirty="0" smtClean="0"/>
              <a:t>	river </a:t>
            </a:r>
            <a:r>
              <a:rPr lang="en-US" altLang="zh-CN" dirty="0"/>
              <a:t>or </a:t>
            </a:r>
            <a:r>
              <a:rPr lang="en-US" altLang="zh-CN" dirty="0" smtClean="0"/>
              <a:t>lake;</a:t>
            </a:r>
          </a:p>
          <a:p>
            <a:pPr marL="0" indent="0">
              <a:buNone/>
            </a:pPr>
            <a:r>
              <a:rPr lang="en-US" altLang="zh-CN" dirty="0"/>
              <a:t>	a financial establishment that uses money </a:t>
            </a:r>
            <a:r>
              <a:rPr lang="en-US" altLang="zh-CN" dirty="0" smtClean="0"/>
              <a:t>	deposited </a:t>
            </a:r>
            <a:r>
              <a:rPr lang="en-US" altLang="zh-CN" dirty="0"/>
              <a:t>by customers for investment, </a:t>
            </a:r>
            <a:r>
              <a:rPr lang="en-US" altLang="zh-CN" dirty="0" smtClean="0"/>
              <a:t>	pays </a:t>
            </a:r>
            <a:r>
              <a:rPr lang="en-US" altLang="zh-CN" dirty="0"/>
              <a:t>it out when required, makes loans at </a:t>
            </a:r>
            <a:r>
              <a:rPr lang="en-US" altLang="zh-CN" dirty="0" smtClean="0"/>
              <a:t>	interest</a:t>
            </a:r>
            <a:r>
              <a:rPr lang="en-US" altLang="zh-CN" dirty="0"/>
              <a:t>, and exchanges currency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37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2155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traditional </a:t>
            </a:r>
            <a:r>
              <a:rPr lang="en-US" altLang="zh-CN" dirty="0"/>
              <a:t>story about the data involving dual aspect </a:t>
            </a:r>
            <a:r>
              <a:rPr lang="en-US" altLang="zh-CN" dirty="0" smtClean="0"/>
              <a:t>nouns: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sense transfer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i="1" dirty="0" smtClean="0"/>
              <a:t>John </a:t>
            </a:r>
            <a:r>
              <a:rPr lang="en-US" altLang="zh-CN" i="1" dirty="0"/>
              <a:t>picked up and mastered three books on </a:t>
            </a:r>
            <a:r>
              <a:rPr lang="en-US" altLang="zh-CN" i="1" dirty="0" smtClean="0"/>
              <a:t>mathematics.</a:t>
            </a:r>
          </a:p>
          <a:p>
            <a:pPr marL="0" indent="0">
              <a:buNone/>
            </a:pPr>
            <a:endParaRPr lang="en-US" altLang="zh-CN" i="1" dirty="0" smtClean="0"/>
          </a:p>
          <a:p>
            <a:pPr marL="0" indent="0">
              <a:buNone/>
            </a:pPr>
            <a:r>
              <a:rPr lang="en-US" altLang="zh-CN" dirty="0" smtClean="0"/>
              <a:t>books are physical </a:t>
            </a:r>
            <a:r>
              <a:rPr lang="en-US" altLang="zh-CN" dirty="0"/>
              <a:t>objects but that they have associated with them an informational content.</a:t>
            </a:r>
          </a:p>
          <a:p>
            <a:pPr marL="0" indent="0">
              <a:buNone/>
            </a:pPr>
            <a:r>
              <a:rPr lang="en-US" altLang="zh-CN" dirty="0"/>
              <a:t>Sometimes predicates apply to books properly speaking while some </a:t>
            </a:r>
            <a:r>
              <a:rPr lang="en-US" altLang="zh-CN" dirty="0" smtClean="0"/>
              <a:t>predicates apply </a:t>
            </a:r>
            <a:r>
              <a:rPr lang="en-US" altLang="zh-CN" dirty="0"/>
              <a:t>to the associated informational content.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These </a:t>
            </a:r>
            <a:r>
              <a:rPr lang="en-US" altLang="zh-CN" dirty="0"/>
              <a:t>cases, many argue, are </a:t>
            </a:r>
            <a:r>
              <a:rPr lang="en-US" altLang="zh-CN" dirty="0" smtClean="0"/>
              <a:t>examples of </a:t>
            </a:r>
            <a:r>
              <a:rPr lang="en-US" altLang="zh-CN" dirty="0"/>
              <a:t>sense transfer. 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		Why </a:t>
            </a:r>
            <a:r>
              <a:rPr lang="en-US" altLang="zh-CN" dirty="0"/>
              <a:t>should we need anything </a:t>
            </a:r>
            <a:r>
              <a:rPr lang="en-US" altLang="zh-CN" dirty="0" smtClean="0"/>
              <a:t>else?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38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94131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One </a:t>
            </a:r>
            <a:r>
              <a:rPr lang="en-US" altLang="zh-CN" dirty="0" smtClean="0"/>
              <a:t>objection: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sense </a:t>
            </a:r>
            <a:r>
              <a:rPr lang="en-US" altLang="zh-CN" dirty="0"/>
              <a:t>transfer functions don’t tell us that </a:t>
            </a:r>
            <a:r>
              <a:rPr lang="en-US" altLang="zh-CN" dirty="0" err="1" smtClean="0"/>
              <a:t>there’sanything</a:t>
            </a:r>
            <a:r>
              <a:rPr lang="en-US" altLang="zh-CN" dirty="0" smtClean="0"/>
              <a:t> </a:t>
            </a:r>
            <a:r>
              <a:rPr lang="en-US" altLang="zh-CN" dirty="0"/>
              <a:t>special about lunches, books and other elements that seem to have </a:t>
            </a:r>
            <a:r>
              <a:rPr lang="en-US" altLang="zh-CN" dirty="0" smtClean="0"/>
              <a:t>two constitutive </a:t>
            </a:r>
            <a:r>
              <a:rPr lang="en-US" altLang="zh-CN" dirty="0"/>
              <a:t>types at once.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Real </a:t>
            </a:r>
            <a:r>
              <a:rPr lang="en-US" altLang="zh-CN" dirty="0"/>
              <a:t>books have to exist in some physical form (</a:t>
            </a:r>
            <a:r>
              <a:rPr lang="en-US" altLang="zh-CN" dirty="0" smtClean="0"/>
              <a:t>even e </a:t>
            </a:r>
            <a:r>
              <a:rPr lang="en-US" altLang="zh-CN" dirty="0"/>
              <a:t>books), but they also have to have some information content. 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39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5400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6000" dirty="0"/>
              <a:t>I</a:t>
            </a:r>
            <a:r>
              <a:rPr lang="en-US" altLang="zh-CN" sz="6000" dirty="0" smtClean="0"/>
              <a:t>ntroduction</a:t>
            </a:r>
            <a:endParaRPr lang="zh-CN" altLang="en-US" sz="6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59958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Consider an example of sense transfer:</a:t>
            </a:r>
          </a:p>
          <a:p>
            <a:pPr marL="0" indent="0">
              <a:buNone/>
            </a:pPr>
            <a:r>
              <a:rPr lang="en-US" altLang="zh-CN" dirty="0" smtClean="0"/>
              <a:t>I’m parked out.</a:t>
            </a:r>
          </a:p>
          <a:p>
            <a:pPr marL="0" indent="0">
              <a:buNone/>
            </a:pPr>
            <a:r>
              <a:rPr lang="en-US" altLang="zh-CN" dirty="0" smtClean="0"/>
              <a:t>I =&gt; the vehicle I am driving.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Physical/informational </a:t>
            </a:r>
            <a:r>
              <a:rPr lang="en-US" altLang="zh-CN" dirty="0"/>
              <a:t>aspects of </a:t>
            </a:r>
            <a:r>
              <a:rPr lang="en-US" altLang="zh-CN" dirty="0" smtClean="0"/>
              <a:t>books</a:t>
            </a:r>
          </a:p>
          <a:p>
            <a:pPr marL="0" indent="0">
              <a:buNone/>
            </a:pPr>
            <a:r>
              <a:rPr lang="en-US" altLang="zh-CN" dirty="0" smtClean="0"/>
              <a:t>vs.</a:t>
            </a:r>
          </a:p>
          <a:p>
            <a:pPr marL="0" indent="0">
              <a:buNone/>
            </a:pPr>
            <a:r>
              <a:rPr lang="en-US" altLang="zh-CN" dirty="0" smtClean="0"/>
              <a:t>I/a </a:t>
            </a:r>
            <a:r>
              <a:rPr lang="en-US" altLang="zh-CN" dirty="0"/>
              <a:t>vehicle I am </a:t>
            </a:r>
            <a:r>
              <a:rPr lang="en-US" altLang="zh-CN" dirty="0" smtClean="0"/>
              <a:t>driving.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If </a:t>
            </a:r>
            <a:r>
              <a:rPr lang="en-US" altLang="zh-CN" dirty="0"/>
              <a:t>sense </a:t>
            </a:r>
            <a:r>
              <a:rPr lang="en-US" altLang="zh-CN" dirty="0" smtClean="0"/>
              <a:t>transfer functions </a:t>
            </a:r>
            <a:r>
              <a:rPr lang="en-US" altLang="zh-CN" dirty="0"/>
              <a:t>capture the latter, they fail to explain what’s special about books</a:t>
            </a:r>
            <a:r>
              <a:rPr lang="en-US" altLang="zh-CN" dirty="0" smtClean="0"/>
              <a:t>, lunches </a:t>
            </a:r>
            <a:r>
              <a:rPr lang="en-US" altLang="zh-CN" dirty="0"/>
              <a:t>and other objects that </a:t>
            </a:r>
            <a:r>
              <a:rPr lang="en-US" altLang="zh-CN" dirty="0" smtClean="0"/>
              <a:t>are </a:t>
            </a:r>
            <a:r>
              <a:rPr lang="en-US" altLang="zh-CN" dirty="0"/>
              <a:t>of • type.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40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371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How to </a:t>
            </a:r>
            <a:r>
              <a:rPr lang="en-US" altLang="zh-CN" dirty="0"/>
              <a:t>tell when a term is a dual aspect term</a:t>
            </a:r>
            <a:r>
              <a:rPr lang="en-US" altLang="zh-CN" dirty="0" smtClean="0"/>
              <a:t>.</a:t>
            </a:r>
          </a:p>
          <a:p>
            <a:pPr marL="400050" lvl="1" indent="0">
              <a:buNone/>
            </a:pPr>
            <a:r>
              <a:rPr lang="en-US" altLang="zh-CN" dirty="0"/>
              <a:t>The </a:t>
            </a:r>
            <a:r>
              <a:rPr lang="en-US" altLang="zh-CN" dirty="0" smtClean="0"/>
              <a:t>linguistic test </a:t>
            </a:r>
            <a:r>
              <a:rPr lang="en-US" altLang="zh-CN" dirty="0"/>
              <a:t>for such terms has two parts: 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first </a:t>
            </a:r>
            <a:r>
              <a:rPr lang="en-US" altLang="zh-CN" dirty="0"/>
              <a:t>they must support </a:t>
            </a:r>
            <a:r>
              <a:rPr lang="en-US" altLang="zh-CN" dirty="0" err="1"/>
              <a:t>copredications</a:t>
            </a:r>
            <a:r>
              <a:rPr lang="en-US" altLang="zh-CN" dirty="0"/>
              <a:t>; 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secondly, predications </a:t>
            </a:r>
            <a:r>
              <a:rPr lang="en-US" altLang="zh-CN" dirty="0"/>
              <a:t>that pick out a particular </a:t>
            </a:r>
            <a:r>
              <a:rPr lang="en-US" altLang="zh-CN" dirty="0" smtClean="0"/>
              <a:t>	aspect of the objects associated with these terms 	must be able to affect the way such objects are 	counted or individuated.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41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65576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en-US" altLang="zh-CN" dirty="0"/>
              <a:t>	a. 	The student </a:t>
            </a:r>
            <a:r>
              <a:rPr lang="en-US" altLang="zh-CN" i="1" dirty="0"/>
              <a:t>mastered </a:t>
            </a:r>
            <a:r>
              <a:rPr lang="en-US" altLang="zh-CN" dirty="0"/>
              <a:t>every math book in the library.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	The student </a:t>
            </a:r>
            <a:r>
              <a:rPr lang="en-US" altLang="zh-CN" i="1" dirty="0"/>
              <a:t>carried </a:t>
            </a:r>
            <a:r>
              <a:rPr lang="en-US" altLang="zh-CN" dirty="0"/>
              <a:t>off every math book in the library.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en-US" altLang="zh-CN" dirty="0"/>
              <a:t>	a. 	The teacher </a:t>
            </a:r>
            <a:r>
              <a:rPr lang="en-US" altLang="zh-CN" i="1" dirty="0"/>
              <a:t>answered </a:t>
            </a:r>
            <a:r>
              <a:rPr lang="en-US" altLang="zh-CN" dirty="0"/>
              <a:t>every student’s question.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	The teacher </a:t>
            </a:r>
            <a:r>
              <a:rPr lang="en-US" altLang="zh-CN" i="1" dirty="0"/>
              <a:t>repeated </a:t>
            </a:r>
            <a:r>
              <a:rPr lang="en-US" altLang="zh-CN" dirty="0"/>
              <a:t>every student’s question.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en-US" altLang="zh-CN" dirty="0"/>
              <a:t>	a. 	John bought two newspapers yesterday. (physical object reading)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	Rupert Murdoch bought two newspapers yesterday. (institution reading)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42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9357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4	a. 	Everyone is waiting to go home.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	Everyone is parked out back.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5</a:t>
            </a:r>
            <a:r>
              <a:rPr lang="en-US" altLang="zh-CN" dirty="0"/>
              <a:t>	a. 	John enjoyed many cigarettes last night.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	John enjoyed no cigarettes last night.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43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45090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This second </a:t>
            </a:r>
            <a:r>
              <a:rPr lang="en-US" altLang="zh-CN" dirty="0"/>
              <a:t>property of dual aspect terms is not shared by terms in standard </a:t>
            </a:r>
            <a:r>
              <a:rPr lang="en-US" altLang="zh-CN" dirty="0" smtClean="0"/>
              <a:t>sense transfer contexts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44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7690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Is the differences between aspects the same as that between Types/Tokens?</a:t>
            </a:r>
          </a:p>
          <a:p>
            <a:pPr marL="400050" lvl="1" indent="0">
              <a:buNone/>
            </a:pPr>
            <a:r>
              <a:rPr lang="en-US" altLang="zh-CN" dirty="0" smtClean="0"/>
              <a:t>have </a:t>
            </a:r>
            <a:r>
              <a:rPr lang="en-US" altLang="zh-CN" dirty="0"/>
              <a:t>to </a:t>
            </a:r>
            <a:r>
              <a:rPr lang="en-US" altLang="zh-CN" dirty="0" smtClean="0"/>
              <a:t>have a </a:t>
            </a:r>
            <a:r>
              <a:rPr lang="en-US" altLang="zh-CN" dirty="0"/>
              <a:t>relational analysis of the token to the </a:t>
            </a:r>
            <a:r>
              <a:rPr lang="en-US" altLang="zh-CN" dirty="0" smtClean="0"/>
              <a:t>type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/>
              <a:t>need </a:t>
            </a:r>
            <a:r>
              <a:rPr lang="en-US" altLang="zh-CN" dirty="0"/>
              <a:t>to </a:t>
            </a:r>
            <a:r>
              <a:rPr lang="en-US" altLang="zh-CN" dirty="0" smtClean="0"/>
              <a:t>complicate our </a:t>
            </a:r>
            <a:r>
              <a:rPr lang="en-US" altLang="zh-CN" dirty="0"/>
              <a:t>analysis of </a:t>
            </a:r>
            <a:r>
              <a:rPr lang="en-US" altLang="zh-CN" dirty="0" err="1"/>
              <a:t>copredication</a:t>
            </a:r>
            <a:r>
              <a:rPr lang="en-US" altLang="zh-CN" dirty="0"/>
              <a:t> in the same ways as we are presently </a:t>
            </a:r>
            <a:r>
              <a:rPr lang="en-US" altLang="zh-CN" dirty="0" smtClean="0"/>
              <a:t>dealing with aspects.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45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610134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Furthermore, there are cases where reference seems to be</a:t>
            </a:r>
            <a:r>
              <a:rPr lang="zh-CN" altLang="en-US" dirty="0"/>
              <a:t> </a:t>
            </a:r>
            <a:r>
              <a:rPr lang="en-US" altLang="zh-CN" dirty="0"/>
              <a:t>made to more objects than are available under a simple type/token analysis.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a. 	John hid every Beethoven 5th Concerto score in the library.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b. 	John mastered every Beethoven 5th Concerto score in the library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46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76718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How to choose the model?</a:t>
            </a:r>
          </a:p>
          <a:p>
            <a:pPr marL="0" indent="0">
              <a:buNone/>
            </a:pPr>
            <a:r>
              <a:rPr lang="en-US" altLang="zh-CN" dirty="0" smtClean="0"/>
              <a:t>Historical object’s type vs. Fictional type vs. </a:t>
            </a:r>
            <a:r>
              <a:rPr lang="en-US" altLang="zh-CN" dirty="0"/>
              <a:t>A</a:t>
            </a:r>
            <a:r>
              <a:rPr lang="en-US" altLang="zh-CN" dirty="0" smtClean="0"/>
              <a:t>bsurd type</a:t>
            </a:r>
          </a:p>
          <a:p>
            <a:pPr marL="0" indent="0">
              <a:buNone/>
            </a:pPr>
            <a:endParaRPr lang="zh-CN" altLang="en-US" i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47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76701"/>
            <a:ext cx="2617930" cy="211397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059482"/>
            <a:ext cx="2751088" cy="2193435"/>
          </a:xfrm>
          <a:prstGeom prst="rect">
            <a:avLst/>
          </a:prstGeom>
        </p:spPr>
      </p:pic>
      <p:pic>
        <p:nvPicPr>
          <p:cNvPr id="1026" name="Picture 2" descr="C:\Users\Yang Wenli\AppData\Local\Microsoft\Windows\Temporary Internet Files\Content.IE5\TQLWO994\MC900237869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138939"/>
            <a:ext cx="2529141" cy="203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536" y="3438292"/>
            <a:ext cx="3046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/>
              <a:t>The Lighthouse of Alexandria,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1920" y="3439321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/>
              <a:t>Pegasus</a:t>
            </a:r>
            <a:r>
              <a:rPr lang="en-US" altLang="zh-CN" i="1" dirty="0" smtClean="0"/>
              <a:t>, Unicorn? </a:t>
            </a:r>
            <a:endParaRPr lang="en-US" altLang="zh-CN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383917" y="3439321"/>
            <a:ext cx="1490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/>
              <a:t>Round Square</a:t>
            </a:r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42085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The idea inside:</a:t>
            </a:r>
          </a:p>
          <a:p>
            <a:pPr marL="0" indent="0">
              <a:buNone/>
            </a:pPr>
            <a:r>
              <a:rPr lang="en-US" altLang="zh-CN" dirty="0" smtClean="0"/>
              <a:t>An object with type </a:t>
            </a:r>
            <a:r>
              <a:rPr lang="en-US" altLang="zh-CN" i="1" dirty="0" smtClean="0"/>
              <a:t>α</a:t>
            </a:r>
            <a:r>
              <a:rPr lang="en-US" altLang="zh-CN" dirty="0" smtClean="0"/>
              <a:t>•</a:t>
            </a:r>
            <a:r>
              <a:rPr lang="en-US" altLang="zh-CN" i="1" dirty="0" smtClean="0"/>
              <a:t>β </a:t>
            </a:r>
            <a:r>
              <a:rPr lang="en-US" altLang="zh-CN" dirty="0" smtClean="0"/>
              <a:t>is an object with at least two aspects, one is with type </a:t>
            </a:r>
            <a:r>
              <a:rPr lang="en-US" altLang="zh-CN" i="1" dirty="0" smtClean="0"/>
              <a:t>α, </a:t>
            </a:r>
            <a:r>
              <a:rPr lang="en-US" altLang="zh-CN" dirty="0" smtClean="0"/>
              <a:t>another is with type </a:t>
            </a:r>
            <a:r>
              <a:rPr lang="en-US" altLang="zh-CN" i="1" dirty="0" smtClean="0"/>
              <a:t>β.</a:t>
            </a:r>
          </a:p>
          <a:p>
            <a:pPr marL="0" indent="0">
              <a:buNone/>
            </a:pPr>
            <a:r>
              <a:rPr lang="en-US" altLang="zh-CN" dirty="0" smtClean="0"/>
              <a:t>Different type requesting predicates choose different aspects.</a:t>
            </a:r>
            <a:endParaRPr lang="zh-CN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48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1676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•types are </a:t>
            </a:r>
            <a:r>
              <a:rPr lang="en-US" altLang="zh-CN" dirty="0" err="1" smtClean="0"/>
              <a:t>intersective</a:t>
            </a:r>
            <a:r>
              <a:rPr lang="en-US" altLang="zh-CN" dirty="0" smtClean="0"/>
              <a:t> </a:t>
            </a:r>
            <a:r>
              <a:rPr lang="en-US" altLang="zh-CN" dirty="0"/>
              <a:t>or conjunctive </a:t>
            </a:r>
            <a:r>
              <a:rPr lang="en-US" altLang="zh-CN" dirty="0" smtClean="0"/>
              <a:t>types?</a:t>
            </a:r>
          </a:p>
          <a:p>
            <a:pPr marL="0" indent="0">
              <a:buNone/>
            </a:pPr>
            <a:r>
              <a:rPr lang="en-US" altLang="zh-CN" dirty="0"/>
              <a:t>Conjunctive Types Axiom</a:t>
            </a:r>
            <a:r>
              <a:rPr lang="zh-CN" altLang="zh-CN" dirty="0"/>
              <a:t>：</a:t>
            </a:r>
          </a:p>
          <a:p>
            <a:pPr marL="0" indent="0">
              <a:buNone/>
            </a:pPr>
            <a:r>
              <a:rPr lang="en-US" altLang="zh-CN" i="1" dirty="0" smtClean="0"/>
              <a:t>	x</a:t>
            </a:r>
            <a:r>
              <a:rPr lang="en-US" altLang="zh-CN" dirty="0"/>
              <a:t>: </a:t>
            </a:r>
            <a:r>
              <a:rPr lang="en-US" altLang="zh-CN" i="1" dirty="0"/>
              <a:t>α</a:t>
            </a:r>
            <a:r>
              <a:rPr lang="en-US" altLang="zh-CN" dirty="0"/>
              <a:t>⊓</a:t>
            </a:r>
            <a:r>
              <a:rPr lang="en-US" altLang="zh-CN" i="1" dirty="0"/>
              <a:t>β</a:t>
            </a:r>
            <a:r>
              <a:rPr lang="en-US" altLang="zh-CN" dirty="0"/>
              <a:t> </a:t>
            </a:r>
            <a:r>
              <a:rPr lang="en-US" altLang="zh-CN" dirty="0" err="1"/>
              <a:t>iff</a:t>
            </a:r>
            <a:r>
              <a:rPr lang="en-US" altLang="zh-CN" dirty="0"/>
              <a:t> </a:t>
            </a:r>
            <a:r>
              <a:rPr lang="en-US" altLang="zh-CN" i="1" dirty="0"/>
              <a:t>x</a:t>
            </a:r>
            <a:r>
              <a:rPr lang="en-US" altLang="zh-CN" dirty="0"/>
              <a:t>: </a:t>
            </a:r>
            <a:r>
              <a:rPr lang="en-US" altLang="zh-CN" i="1" dirty="0"/>
              <a:t>α</a:t>
            </a:r>
            <a:r>
              <a:rPr lang="zh-CN" altLang="zh-CN" dirty="0"/>
              <a:t>∧</a:t>
            </a:r>
            <a:r>
              <a:rPr lang="en-US" altLang="zh-CN" i="1" dirty="0"/>
              <a:t>x</a:t>
            </a:r>
            <a:r>
              <a:rPr lang="en-US" altLang="zh-CN" dirty="0"/>
              <a:t>: </a:t>
            </a:r>
            <a:r>
              <a:rPr lang="en-US" altLang="zh-CN" i="1" dirty="0"/>
              <a:t>β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Provided that type hierarchy forms a complete lattice, then the greatest </a:t>
            </a:r>
            <a:r>
              <a:rPr lang="en-US" altLang="zh-CN" dirty="0"/>
              <a:t>lower </a:t>
            </a:r>
            <a:r>
              <a:rPr lang="en-US" altLang="zh-CN" dirty="0" smtClean="0"/>
              <a:t>bound (abbreviate as </a:t>
            </a:r>
            <a:r>
              <a:rPr lang="en-US" altLang="zh-CN" i="1" dirty="0" err="1" smtClean="0"/>
              <a:t>glb</a:t>
            </a:r>
            <a:r>
              <a:rPr lang="en-US" altLang="zh-CN" dirty="0" smtClean="0"/>
              <a:t>) exists. Thus: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Conjunctive </a:t>
            </a:r>
            <a:r>
              <a:rPr lang="en-US" altLang="zh-CN" dirty="0"/>
              <a:t>Types Hypothesis</a:t>
            </a:r>
            <a:r>
              <a:rPr lang="zh-CN" altLang="zh-CN" dirty="0"/>
              <a:t>：</a:t>
            </a:r>
          </a:p>
          <a:p>
            <a:pPr marL="0" indent="0">
              <a:buNone/>
            </a:pPr>
            <a:r>
              <a:rPr lang="en-US" altLang="zh-CN" i="1" dirty="0" smtClean="0"/>
              <a:t>	α</a:t>
            </a:r>
            <a:r>
              <a:rPr lang="en-US" altLang="zh-CN" dirty="0" smtClean="0"/>
              <a:t>•</a:t>
            </a:r>
            <a:r>
              <a:rPr lang="en-US" altLang="zh-CN" i="1" dirty="0" smtClean="0"/>
              <a:t>β </a:t>
            </a:r>
            <a:r>
              <a:rPr lang="en-US" altLang="zh-CN" dirty="0"/>
              <a:t>≔ </a:t>
            </a:r>
            <a:r>
              <a:rPr lang="en-US" altLang="zh-CN" i="1" dirty="0"/>
              <a:t>α</a:t>
            </a:r>
            <a:r>
              <a:rPr lang="en-US" altLang="zh-CN" dirty="0"/>
              <a:t>⊓</a:t>
            </a:r>
            <a:r>
              <a:rPr lang="en-US" altLang="zh-CN" i="1" dirty="0"/>
              <a:t>β</a:t>
            </a:r>
            <a:r>
              <a:rPr lang="en-US" altLang="zh-CN" dirty="0"/>
              <a:t> = </a:t>
            </a:r>
            <a:r>
              <a:rPr lang="en-US" altLang="zh-CN" i="1" dirty="0" err="1"/>
              <a:t>glb</a:t>
            </a:r>
            <a:r>
              <a:rPr lang="en-US" altLang="zh-CN" dirty="0"/>
              <a:t>{</a:t>
            </a:r>
            <a:r>
              <a:rPr lang="en-US" altLang="zh-CN" i="1" dirty="0"/>
              <a:t>α</a:t>
            </a:r>
            <a:r>
              <a:rPr lang="en-US" altLang="zh-CN" dirty="0"/>
              <a:t>, </a:t>
            </a:r>
            <a:r>
              <a:rPr lang="en-US" altLang="zh-CN" i="1" dirty="0"/>
              <a:t>β</a:t>
            </a:r>
            <a:r>
              <a:rPr lang="en-US" altLang="zh-CN" dirty="0"/>
              <a:t>}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49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8108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>
                <a:solidFill>
                  <a:prstClr val="black"/>
                </a:solidFill>
                <a:cs typeface="+mn-cs"/>
              </a:rPr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What is it to give the meaning of a word?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sz="2800" dirty="0" smtClean="0"/>
              <a:t>——picture? graph? so </a:t>
            </a:r>
            <a:r>
              <a:rPr lang="en-US" altLang="zh-CN" sz="2800" dirty="0"/>
              <a:t>a lexical theory should be </a:t>
            </a:r>
            <a:r>
              <a:rPr lang="en-US" altLang="zh-CN" sz="2800" dirty="0" smtClean="0"/>
              <a:t>a theory </a:t>
            </a:r>
            <a:r>
              <a:rPr lang="en-US" altLang="zh-CN" sz="2800" dirty="0"/>
              <a:t>of those </a:t>
            </a:r>
            <a:r>
              <a:rPr lang="en-US" altLang="zh-CN" sz="2800" dirty="0" smtClean="0"/>
              <a:t>pictures?</a:t>
            </a:r>
          </a:p>
          <a:p>
            <a:pPr marL="0" indent="0">
              <a:buNone/>
            </a:pPr>
            <a:r>
              <a:rPr lang="en-US" altLang="zh-CN" sz="2800" dirty="0" smtClean="0"/>
              <a:t>	——given </a:t>
            </a:r>
            <a:r>
              <a:rPr lang="en-US" altLang="zh-CN" sz="2800" dirty="0"/>
              <a:t>in terms of a set of </a:t>
            </a:r>
            <a:r>
              <a:rPr lang="en-US" altLang="zh-CN" sz="2800" dirty="0" smtClean="0"/>
              <a:t>primitives whose </a:t>
            </a:r>
            <a:r>
              <a:rPr lang="en-US" altLang="zh-CN" sz="2800" dirty="0"/>
              <a:t>meaning can be </a:t>
            </a:r>
            <a:r>
              <a:rPr lang="en-US" altLang="zh-CN" sz="2800" dirty="0" err="1" smtClean="0"/>
              <a:t>axiomatized</a:t>
            </a:r>
            <a:r>
              <a:rPr lang="en-US" altLang="zh-CN" sz="2800" dirty="0" smtClean="0"/>
              <a:t>?</a:t>
            </a:r>
          </a:p>
          <a:p>
            <a:pPr marL="0" indent="0">
              <a:buNone/>
            </a:pPr>
            <a:r>
              <a:rPr lang="en-US" altLang="zh-CN" sz="2800" dirty="0" smtClean="0"/>
              <a:t>	——the function </a:t>
            </a:r>
            <a:r>
              <a:rPr lang="en-US" altLang="zh-CN" sz="2800" dirty="0"/>
              <a:t>of a lexical semantics is to specify the denotation of the various </a:t>
            </a:r>
            <a:r>
              <a:rPr lang="en-US" altLang="zh-CN" sz="2800" dirty="0" smtClean="0"/>
              <a:t>terms?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9487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Why this conjunctive treatment fails?</a:t>
            </a:r>
          </a:p>
          <a:p>
            <a:pPr marL="0" indent="0">
              <a:buNone/>
            </a:pPr>
            <a:r>
              <a:rPr lang="en-US" altLang="zh-CN" sz="2800" i="1" dirty="0"/>
              <a:t>The book is </a:t>
            </a:r>
            <a:r>
              <a:rPr lang="en-US" altLang="zh-CN" sz="2800" i="1" dirty="0">
                <a:solidFill>
                  <a:srgbClr val="0070C0"/>
                </a:solidFill>
              </a:rPr>
              <a:t>interesting</a:t>
            </a:r>
            <a:r>
              <a:rPr lang="en-US" altLang="zh-CN" sz="2800" i="1" dirty="0"/>
              <a:t> but </a:t>
            </a:r>
            <a:r>
              <a:rPr lang="en-US" altLang="zh-CN" sz="2800" i="1" dirty="0">
                <a:solidFill>
                  <a:srgbClr val="FF0000"/>
                </a:solidFill>
              </a:rPr>
              <a:t>very heavy to lug around</a:t>
            </a:r>
            <a:r>
              <a:rPr lang="en-US" altLang="zh-CN" sz="2800" i="1" dirty="0" smtClean="0"/>
              <a:t>.</a:t>
            </a:r>
          </a:p>
          <a:p>
            <a:pPr marL="0" indent="0">
              <a:buNone/>
            </a:pPr>
            <a:endParaRPr lang="en-US" altLang="zh-CN" sz="2800" i="1" dirty="0"/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0070C0"/>
                </a:solidFill>
              </a:rPr>
              <a:t>INFORMATIONAL OBJECT</a:t>
            </a:r>
            <a:r>
              <a:rPr lang="en-US" altLang="zh-CN" sz="2800" dirty="0" smtClean="0"/>
              <a:t>, use I for short </a:t>
            </a: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PHYSICAL OBJECT</a:t>
            </a:r>
            <a:r>
              <a:rPr lang="en-US" altLang="zh-CN" sz="2800" dirty="0" smtClean="0"/>
              <a:t>, use P for short</a:t>
            </a:r>
          </a:p>
          <a:p>
            <a:pPr marL="0" indent="0">
              <a:buNone/>
            </a:pPr>
            <a:endParaRPr lang="en-US" altLang="zh-CN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i="1" dirty="0" smtClean="0"/>
              <a:t>book</a:t>
            </a:r>
            <a:r>
              <a:rPr lang="en-US" altLang="zh-CN" sz="2800" dirty="0" smtClean="0"/>
              <a:t>: P</a:t>
            </a:r>
            <a:r>
              <a:rPr lang="en-US" altLang="zh-CN" sz="2800" dirty="0"/>
              <a:t> </a:t>
            </a:r>
            <a:r>
              <a:rPr lang="en-US" altLang="zh-CN" sz="2800" dirty="0" smtClean="0"/>
              <a:t>•I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50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1246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Conjunctive Types Axiom</a:t>
            </a:r>
            <a:r>
              <a:rPr lang="zh-CN" altLang="zh-CN" dirty="0"/>
              <a:t>：</a:t>
            </a:r>
          </a:p>
          <a:p>
            <a:pPr marL="0" indent="0">
              <a:buNone/>
            </a:pPr>
            <a:r>
              <a:rPr lang="en-US" altLang="zh-CN" i="1" dirty="0" smtClean="0"/>
              <a:t>	x</a:t>
            </a:r>
            <a:r>
              <a:rPr lang="en-US" altLang="zh-CN" dirty="0"/>
              <a:t>: </a:t>
            </a:r>
            <a:r>
              <a:rPr lang="en-US" altLang="zh-CN" i="1" dirty="0"/>
              <a:t>α</a:t>
            </a:r>
            <a:r>
              <a:rPr lang="en-US" altLang="zh-CN" dirty="0"/>
              <a:t>⊓</a:t>
            </a:r>
            <a:r>
              <a:rPr lang="en-US" altLang="zh-CN" i="1" dirty="0"/>
              <a:t>β</a:t>
            </a:r>
            <a:r>
              <a:rPr lang="en-US" altLang="zh-CN" dirty="0"/>
              <a:t> </a:t>
            </a:r>
            <a:r>
              <a:rPr lang="en-US" altLang="zh-CN" dirty="0" err="1"/>
              <a:t>iff</a:t>
            </a:r>
            <a:r>
              <a:rPr lang="en-US" altLang="zh-CN" dirty="0"/>
              <a:t> </a:t>
            </a:r>
            <a:r>
              <a:rPr lang="en-US" altLang="zh-CN" i="1" dirty="0"/>
              <a:t>x</a:t>
            </a:r>
            <a:r>
              <a:rPr lang="en-US" altLang="zh-CN" dirty="0"/>
              <a:t>: </a:t>
            </a:r>
            <a:r>
              <a:rPr lang="en-US" altLang="zh-CN" i="1" dirty="0"/>
              <a:t>α</a:t>
            </a:r>
            <a:r>
              <a:rPr lang="zh-CN" altLang="zh-CN" dirty="0"/>
              <a:t>∧</a:t>
            </a:r>
            <a:r>
              <a:rPr lang="en-US" altLang="zh-CN" i="1" dirty="0"/>
              <a:t>x</a:t>
            </a:r>
            <a:r>
              <a:rPr lang="en-US" altLang="zh-CN" dirty="0"/>
              <a:t>: </a:t>
            </a:r>
            <a:r>
              <a:rPr lang="en-US" altLang="zh-CN" i="1" dirty="0"/>
              <a:t>β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Conjunctive Types Hypothesis</a:t>
            </a:r>
            <a:r>
              <a:rPr lang="zh-CN" altLang="zh-CN" dirty="0"/>
              <a:t>：</a:t>
            </a:r>
          </a:p>
          <a:p>
            <a:pPr marL="0" indent="0">
              <a:buNone/>
            </a:pPr>
            <a:r>
              <a:rPr lang="en-US" altLang="zh-CN" i="1" dirty="0" smtClean="0"/>
              <a:t>	α</a:t>
            </a:r>
            <a:r>
              <a:rPr lang="en-US" altLang="zh-CN" dirty="0" smtClean="0"/>
              <a:t>•</a:t>
            </a:r>
            <a:r>
              <a:rPr lang="en-US" altLang="zh-CN" i="1" dirty="0" smtClean="0"/>
              <a:t>β </a:t>
            </a:r>
            <a:r>
              <a:rPr lang="en-US" altLang="zh-CN" dirty="0"/>
              <a:t>≔ </a:t>
            </a:r>
            <a:r>
              <a:rPr lang="en-US" altLang="zh-CN" i="1" dirty="0"/>
              <a:t>α</a:t>
            </a:r>
            <a:r>
              <a:rPr lang="en-US" altLang="zh-CN" dirty="0"/>
              <a:t>⊓</a:t>
            </a:r>
            <a:r>
              <a:rPr lang="en-US" altLang="zh-CN" i="1" dirty="0"/>
              <a:t>β</a:t>
            </a:r>
            <a:r>
              <a:rPr lang="en-US" altLang="zh-CN" dirty="0"/>
              <a:t> = </a:t>
            </a:r>
            <a:r>
              <a:rPr lang="en-US" altLang="zh-CN" i="1" dirty="0" err="1"/>
              <a:t>glb</a:t>
            </a:r>
            <a:r>
              <a:rPr lang="en-US" altLang="zh-CN" dirty="0"/>
              <a:t>{</a:t>
            </a:r>
            <a:r>
              <a:rPr lang="en-US" altLang="zh-CN" i="1" dirty="0"/>
              <a:t>α</a:t>
            </a:r>
            <a:r>
              <a:rPr lang="en-US" altLang="zh-CN" dirty="0"/>
              <a:t>, </a:t>
            </a:r>
            <a:r>
              <a:rPr lang="en-US" altLang="zh-CN" i="1" dirty="0"/>
              <a:t>β</a:t>
            </a:r>
            <a:r>
              <a:rPr lang="en-US" altLang="zh-CN" dirty="0"/>
              <a:t>}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smtClean="0"/>
              <a:t>Provided that physical object has nothing in common with informational object, then </a:t>
            </a:r>
          </a:p>
          <a:p>
            <a:pPr marL="0" indent="0">
              <a:buNone/>
            </a:pPr>
            <a:r>
              <a:rPr lang="en-US" altLang="zh-CN" dirty="0" smtClean="0"/>
              <a:t>P•I = P⊓I = </a:t>
            </a:r>
            <a:r>
              <a:rPr lang="en-US" altLang="zh-CN" i="1" dirty="0" err="1" smtClean="0"/>
              <a:t>glb</a:t>
            </a:r>
            <a:r>
              <a:rPr lang="en-US" altLang="zh-CN" dirty="0" smtClean="0"/>
              <a:t>{P, I}= </a:t>
            </a:r>
            <a:r>
              <a:rPr lang="zh-CN" altLang="zh-CN" dirty="0" smtClean="0"/>
              <a:t>⊥</a:t>
            </a:r>
            <a:r>
              <a:rPr lang="en-US" altLang="zh-CN" dirty="0" smtClean="0"/>
              <a:t>, </a:t>
            </a:r>
            <a:r>
              <a:rPr lang="zh-CN" altLang="zh-CN" dirty="0" smtClean="0"/>
              <a:t>⊥</a:t>
            </a:r>
            <a:r>
              <a:rPr lang="en-US" altLang="zh-CN" dirty="0" smtClean="0"/>
              <a:t> means absurd type.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51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57511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As for lunch:</a:t>
            </a:r>
          </a:p>
          <a:p>
            <a:pPr marL="0" indent="0">
              <a:buNone/>
            </a:pPr>
            <a:r>
              <a:rPr lang="en-US" altLang="zh-CN" dirty="0" smtClean="0"/>
              <a:t>Lunch consists of a </a:t>
            </a:r>
            <a:r>
              <a:rPr lang="en-US" altLang="zh-CN" dirty="0"/>
              <a:t>meal, an object with parts (courses, dishes), and an event, the eating of </a:t>
            </a:r>
            <a:r>
              <a:rPr lang="en-US" altLang="zh-CN" dirty="0" smtClean="0"/>
              <a:t>the meal.</a:t>
            </a:r>
          </a:p>
          <a:p>
            <a:pPr marL="0" indent="0">
              <a:buNone/>
            </a:pPr>
            <a:r>
              <a:rPr lang="en-US" altLang="zh-CN" dirty="0" smtClean="0"/>
              <a:t>Objects: </a:t>
            </a:r>
            <a:r>
              <a:rPr lang="en-US" altLang="zh-CN" dirty="0" err="1" smtClean="0"/>
              <a:t>perdure</a:t>
            </a:r>
            <a:r>
              <a:rPr lang="en-US" altLang="zh-CN" dirty="0" smtClean="0"/>
              <a:t> </a:t>
            </a:r>
            <a:r>
              <a:rPr lang="en-US" altLang="zh-CN" dirty="0"/>
              <a:t>through </a:t>
            </a:r>
            <a:r>
              <a:rPr lang="en-US" altLang="zh-CN" dirty="0" smtClean="0"/>
              <a:t>time;</a:t>
            </a:r>
          </a:p>
          <a:p>
            <a:pPr marL="0" indent="0">
              <a:buNone/>
            </a:pPr>
            <a:r>
              <a:rPr lang="en-US" altLang="zh-CN" dirty="0" smtClean="0"/>
              <a:t>Events: </a:t>
            </a:r>
            <a:r>
              <a:rPr lang="en-US" altLang="zh-CN" dirty="0"/>
              <a:t>have a duration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Objects: wholly </a:t>
            </a:r>
            <a:r>
              <a:rPr lang="en-US" altLang="zh-CN" dirty="0"/>
              <a:t>present at each moment in </a:t>
            </a:r>
            <a:r>
              <a:rPr lang="en-US" altLang="zh-CN" dirty="0" smtClean="0"/>
              <a:t>time;</a:t>
            </a:r>
          </a:p>
          <a:p>
            <a:pPr marL="0" indent="0">
              <a:buNone/>
            </a:pPr>
            <a:r>
              <a:rPr lang="en-US" altLang="zh-CN" dirty="0" smtClean="0"/>
              <a:t>Events: </a:t>
            </a:r>
            <a:r>
              <a:rPr lang="en-US" altLang="zh-CN" dirty="0"/>
              <a:t>have temporal parts.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52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6175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Another evidence for showing that events are disjoint from objects:</a:t>
            </a:r>
          </a:p>
          <a:p>
            <a:pPr marL="0" indent="0">
              <a:buNone/>
            </a:pPr>
            <a:r>
              <a:rPr lang="en-US" altLang="zh-CN" dirty="0"/>
              <a:t>	a.	The tree grew slowly.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	b.	#The tree was slow.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	c.	The tree was slow in growing.</a:t>
            </a:r>
            <a:endParaRPr lang="zh-CN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Thus, • types should not be thought as conjunctive types.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53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1505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Even if the </a:t>
            </a:r>
            <a:r>
              <a:rPr lang="en-US" altLang="zh-CN" i="1" dirty="0" err="1" smtClean="0"/>
              <a:t>glb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is not </a:t>
            </a:r>
            <a:r>
              <a:rPr lang="zh-CN" altLang="zh-CN" dirty="0" smtClean="0"/>
              <a:t>⊥</a:t>
            </a:r>
            <a:r>
              <a:rPr lang="en-US" altLang="zh-CN" dirty="0" smtClean="0"/>
              <a:t>, problems still exist.</a:t>
            </a:r>
          </a:p>
          <a:p>
            <a:pPr marL="0" indent="0">
              <a:buNone/>
            </a:pPr>
            <a:r>
              <a:rPr lang="en-US" altLang="zh-CN" dirty="0"/>
              <a:t>a. 	The apple is red</a:t>
            </a:r>
            <a:r>
              <a:rPr lang="en-US" altLang="zh-CN" dirty="0" smtClean="0"/>
              <a:t>.		</a:t>
            </a:r>
            <a:r>
              <a:rPr lang="en-US" altLang="zh-CN" i="1" dirty="0" smtClean="0"/>
              <a:t>skin</a:t>
            </a:r>
            <a:endParaRPr lang="zh-CN" altLang="zh-CN" i="1" dirty="0"/>
          </a:p>
          <a:p>
            <a:pPr marL="0" indent="0">
              <a:buNone/>
            </a:pPr>
            <a:r>
              <a:rPr lang="en-US" altLang="zh-CN" dirty="0"/>
              <a:t>b. 	The apple is juicy (is delicious</a:t>
            </a:r>
            <a:r>
              <a:rPr lang="en-US" altLang="zh-CN" dirty="0" smtClean="0"/>
              <a:t>).	</a:t>
            </a:r>
            <a:r>
              <a:rPr lang="en-US" altLang="zh-CN" i="1" dirty="0" smtClean="0"/>
              <a:t>food</a:t>
            </a:r>
            <a:endParaRPr lang="zh-CN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 algn="ctr">
              <a:buNone/>
            </a:pPr>
            <a:r>
              <a:rPr lang="en-US" altLang="zh-CN" dirty="0" smtClean="0"/>
              <a:t>SKIN ⊓ FOOD = SKIN</a:t>
            </a:r>
          </a:p>
          <a:p>
            <a:pPr marL="0" indent="0">
              <a:buNone/>
            </a:pPr>
            <a:r>
              <a:rPr lang="en-US" altLang="zh-CN" dirty="0" smtClean="0"/>
              <a:t>The skin of an apple is </a:t>
            </a:r>
            <a:r>
              <a:rPr lang="en-US" altLang="zh-CN" i="1" dirty="0"/>
              <a:t>not </a:t>
            </a:r>
            <a:r>
              <a:rPr lang="en-US" altLang="zh-CN" dirty="0"/>
              <a:t>what tastes delicious or is juicy.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54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71707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Another Model of • Types: Pair </a:t>
            </a:r>
            <a:r>
              <a:rPr lang="en-US" altLang="zh-CN" dirty="0" smtClean="0"/>
              <a:t>Types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 algn="ctr">
              <a:buNone/>
            </a:pPr>
            <a:r>
              <a:rPr lang="en-US" altLang="zh-CN" dirty="0" smtClean="0"/>
              <a:t>Pair </a:t>
            </a:r>
            <a:r>
              <a:rPr lang="en-US" altLang="zh-CN" dirty="0"/>
              <a:t>Types Hypothesis</a:t>
            </a:r>
            <a:r>
              <a:rPr lang="zh-CN" altLang="zh-CN" dirty="0"/>
              <a:t>：</a:t>
            </a:r>
          </a:p>
          <a:p>
            <a:pPr marL="0" indent="0" algn="ctr">
              <a:buNone/>
            </a:pPr>
            <a:r>
              <a:rPr lang="en-US" altLang="zh-CN" i="1" dirty="0" smtClean="0"/>
              <a:t>α</a:t>
            </a:r>
            <a:r>
              <a:rPr lang="en-US" altLang="zh-CN" dirty="0" smtClean="0"/>
              <a:t>•</a:t>
            </a:r>
            <a:r>
              <a:rPr lang="en-US" altLang="zh-CN" i="1" dirty="0" smtClean="0"/>
              <a:t>β</a:t>
            </a:r>
            <a:r>
              <a:rPr lang="en-US" altLang="zh-CN" dirty="0" smtClean="0"/>
              <a:t> </a:t>
            </a:r>
            <a:r>
              <a:rPr lang="en-US" altLang="zh-CN" dirty="0"/>
              <a:t>≔ (</a:t>
            </a:r>
            <a:r>
              <a:rPr lang="en-US" altLang="zh-CN" i="1" dirty="0"/>
              <a:t>α</a:t>
            </a:r>
            <a:r>
              <a:rPr lang="en-US" altLang="zh-CN" dirty="0"/>
              <a:t>, </a:t>
            </a:r>
            <a:r>
              <a:rPr lang="en-US" altLang="zh-CN" i="1" dirty="0"/>
              <a:t>β</a:t>
            </a:r>
            <a:r>
              <a:rPr lang="en-US" altLang="zh-CN" dirty="0"/>
              <a:t>)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55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90852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Suppose that on a shelf</a:t>
            </a:r>
          </a:p>
          <a:p>
            <a:pPr marL="914400" lvl="1" indent="-514350">
              <a:buAutoNum type="alphaLcPeriod"/>
            </a:pPr>
            <a:r>
              <a:rPr lang="en-US" altLang="zh-CN" dirty="0" smtClean="0"/>
              <a:t>there </a:t>
            </a:r>
            <a:r>
              <a:rPr lang="en-US" altLang="zh-CN" dirty="0"/>
              <a:t>are exactly two copies of </a:t>
            </a:r>
            <a:r>
              <a:rPr lang="en-US" altLang="zh-CN" i="1" dirty="0"/>
              <a:t>War and Peace</a:t>
            </a:r>
            <a:r>
              <a:rPr lang="en-US" altLang="zh-CN" dirty="0"/>
              <a:t>, two copies of </a:t>
            </a:r>
            <a:r>
              <a:rPr lang="en-US" altLang="zh-CN" i="1" dirty="0"/>
              <a:t>Ulysses</a:t>
            </a:r>
            <a:r>
              <a:rPr lang="en-US" altLang="zh-CN" dirty="0"/>
              <a:t>, </a:t>
            </a:r>
            <a:r>
              <a:rPr lang="en-US" altLang="zh-CN" dirty="0" smtClean="0"/>
              <a:t>and six </a:t>
            </a:r>
            <a:r>
              <a:rPr lang="en-US" altLang="zh-CN" dirty="0"/>
              <a:t>copies of the </a:t>
            </a:r>
            <a:r>
              <a:rPr lang="en-US" altLang="zh-CN" i="1" dirty="0" smtClean="0"/>
              <a:t>Bible</a:t>
            </a:r>
            <a:r>
              <a:rPr lang="en-US" altLang="zh-CN" dirty="0" smtClean="0"/>
              <a:t>.</a:t>
            </a:r>
          </a:p>
          <a:p>
            <a:pPr marL="914400" lvl="1" indent="-514350">
              <a:buAutoNum type="alphaLcPeriod"/>
            </a:pPr>
            <a:r>
              <a:rPr lang="en-US" altLang="zh-CN" dirty="0" smtClean="0"/>
              <a:t>Pat </a:t>
            </a:r>
            <a:r>
              <a:rPr lang="en-US" altLang="zh-CN" dirty="0"/>
              <a:t>has read </a:t>
            </a:r>
            <a:r>
              <a:rPr lang="en-US" altLang="zh-CN" i="1" dirty="0"/>
              <a:t>War and Peace </a:t>
            </a:r>
            <a:r>
              <a:rPr lang="en-US" altLang="zh-CN" dirty="0"/>
              <a:t>and </a:t>
            </a:r>
            <a:r>
              <a:rPr lang="en-US" altLang="zh-CN" i="1" dirty="0"/>
              <a:t>Ulysses</a:t>
            </a:r>
            <a:r>
              <a:rPr lang="en-US" altLang="zh-CN" dirty="0"/>
              <a:t>, and no other </a:t>
            </a:r>
            <a:r>
              <a:rPr lang="en-US" altLang="zh-CN" dirty="0" smtClean="0"/>
              <a:t>book.</a:t>
            </a:r>
          </a:p>
          <a:p>
            <a:pPr marL="914400" lvl="1" indent="-514350">
              <a:buAutoNum type="alphaLcPeriod"/>
            </a:pPr>
            <a:r>
              <a:rPr lang="en-US" altLang="zh-CN" dirty="0" smtClean="0"/>
              <a:t>Sandy </a:t>
            </a:r>
            <a:r>
              <a:rPr lang="en-US" altLang="zh-CN" dirty="0"/>
              <a:t>has read the </a:t>
            </a:r>
            <a:r>
              <a:rPr lang="en-US" altLang="zh-CN" i="1" dirty="0"/>
              <a:t>Bible</a:t>
            </a:r>
            <a:r>
              <a:rPr lang="en-US" altLang="zh-CN" dirty="0"/>
              <a:t>, and no other book.</a:t>
            </a:r>
          </a:p>
          <a:p>
            <a:pPr marL="0" indent="0">
              <a:buNone/>
            </a:pPr>
            <a:r>
              <a:rPr lang="en-US" altLang="zh-CN" dirty="0"/>
              <a:t>Now, consider</a:t>
            </a:r>
          </a:p>
          <a:p>
            <a:pPr marL="40005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/>
              <a:t>Q1) </a:t>
            </a:r>
            <a:r>
              <a:rPr lang="en-US" altLang="zh-CN" dirty="0" smtClean="0"/>
              <a:t>	How </a:t>
            </a:r>
            <a:r>
              <a:rPr lang="en-US" altLang="zh-CN" dirty="0"/>
              <a:t>many books are there on the shelf?</a:t>
            </a:r>
          </a:p>
          <a:p>
            <a:pPr marL="40005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/>
              <a:t>Q2) </a:t>
            </a:r>
            <a:r>
              <a:rPr lang="en-US" altLang="zh-CN" dirty="0" smtClean="0"/>
              <a:t>	How </a:t>
            </a:r>
            <a:r>
              <a:rPr lang="en-US" altLang="zh-CN" dirty="0"/>
              <a:t>many books has Pat read?</a:t>
            </a:r>
          </a:p>
          <a:p>
            <a:pPr marL="40005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/>
              <a:t>Q3) </a:t>
            </a:r>
            <a:r>
              <a:rPr lang="en-US" altLang="zh-CN" dirty="0" smtClean="0"/>
              <a:t>	How </a:t>
            </a:r>
            <a:r>
              <a:rPr lang="en-US" altLang="zh-CN" dirty="0"/>
              <a:t>many books has Sandy read?</a:t>
            </a:r>
          </a:p>
          <a:p>
            <a:pPr marL="40005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/>
              <a:t>Q4) </a:t>
            </a:r>
            <a:r>
              <a:rPr lang="en-US" altLang="zh-CN" dirty="0" smtClean="0"/>
              <a:t>	Who </a:t>
            </a:r>
            <a:r>
              <a:rPr lang="en-US" altLang="zh-CN" dirty="0"/>
              <a:t>has read more books, Pat or Sandy</a:t>
            </a:r>
            <a:r>
              <a:rPr lang="en-US" altLang="zh-CN" dirty="0" smtClean="0"/>
              <a:t>?</a:t>
            </a:r>
          </a:p>
          <a:p>
            <a:pPr marL="40005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My guess is that most people would </a:t>
            </a:r>
            <a:r>
              <a:rPr lang="en-US" altLang="zh-CN" dirty="0" smtClean="0"/>
              <a:t>answer: ten </a:t>
            </a:r>
            <a:r>
              <a:rPr lang="en-US" altLang="zh-CN" dirty="0"/>
              <a:t>to (Q1</a:t>
            </a:r>
            <a:r>
              <a:rPr lang="en-US" altLang="zh-CN" dirty="0" smtClean="0"/>
              <a:t>), two </a:t>
            </a:r>
            <a:r>
              <a:rPr lang="en-US" altLang="zh-CN" dirty="0"/>
              <a:t>to (Q2</a:t>
            </a:r>
            <a:r>
              <a:rPr lang="en-US" altLang="zh-CN" dirty="0" smtClean="0"/>
              <a:t>), one </a:t>
            </a:r>
            <a:r>
              <a:rPr lang="en-US" altLang="zh-CN" dirty="0"/>
              <a:t>to (Q3</a:t>
            </a:r>
            <a:r>
              <a:rPr lang="en-US" altLang="zh-CN" dirty="0" smtClean="0"/>
              <a:t>), Pat </a:t>
            </a:r>
            <a:r>
              <a:rPr lang="en-US" altLang="zh-CN" dirty="0"/>
              <a:t>to (Q4)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56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6371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(1, W&amp;P), (5, Bible), (9, Bible) (2, W&amp;P), (6, Bible), (10, Bible</a:t>
            </a:r>
            <a:r>
              <a:rPr lang="en-US" altLang="zh-CN" dirty="0" smtClean="0"/>
              <a:t>), </a:t>
            </a:r>
            <a:r>
              <a:rPr lang="pl-PL" altLang="zh-CN" dirty="0" smtClean="0"/>
              <a:t>(</a:t>
            </a:r>
            <a:r>
              <a:rPr lang="pl-PL" altLang="zh-CN" dirty="0"/>
              <a:t>3, Ul), (7, Bible) (4, Ul), (8, Bible</a:t>
            </a:r>
            <a:r>
              <a:rPr lang="pl-PL" altLang="zh-CN" dirty="0" smtClean="0"/>
              <a:t>)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To answer (Q2)-(Q4</a:t>
            </a:r>
            <a:r>
              <a:rPr lang="en-US" altLang="zh-CN" dirty="0" smtClean="0"/>
              <a:t>): the </a:t>
            </a:r>
            <a:r>
              <a:rPr lang="en-US" altLang="zh-CN" dirty="0"/>
              <a:t>information contents, to counting how many books a person </a:t>
            </a:r>
            <a:r>
              <a:rPr lang="en-US" altLang="zh-CN" dirty="0" smtClean="0"/>
              <a:t>has read;</a:t>
            </a:r>
          </a:p>
          <a:p>
            <a:pPr marL="0" indent="0">
              <a:buNone/>
            </a:pPr>
            <a:r>
              <a:rPr lang="en-US" altLang="zh-CN" dirty="0" smtClean="0"/>
              <a:t>Counting </a:t>
            </a:r>
            <a:r>
              <a:rPr lang="en-US" altLang="zh-CN" dirty="0"/>
              <a:t>the first components or whole pairs is relevant for answering (Q1</a:t>
            </a:r>
            <a:r>
              <a:rPr lang="en-US" altLang="zh-CN" dirty="0" smtClean="0"/>
              <a:t>), but </a:t>
            </a:r>
            <a:r>
              <a:rPr lang="en-US" altLang="zh-CN" dirty="0"/>
              <a:t>not for (Q2)-(Q4).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57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8608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/>
              <a:t>Copredications</a:t>
            </a:r>
            <a:r>
              <a:rPr lang="en-US" altLang="zh-CN" dirty="0"/>
              <a:t> are not the problem for this model.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But this </a:t>
            </a:r>
            <a:r>
              <a:rPr lang="en-US" altLang="zh-CN" dirty="0"/>
              <a:t>model does have a </a:t>
            </a:r>
            <a:r>
              <a:rPr lang="en-US" altLang="zh-CN" dirty="0" smtClean="0"/>
              <a:t>problem for simple predications.</a:t>
            </a:r>
          </a:p>
          <a:p>
            <a:pPr marL="0" indent="0">
              <a:buNone/>
            </a:pPr>
            <a:r>
              <a:rPr lang="en-US" altLang="zh-CN" i="1" dirty="0"/>
              <a:t>	</a:t>
            </a:r>
            <a:r>
              <a:rPr lang="en-US" altLang="zh-CN" i="1" dirty="0" smtClean="0"/>
              <a:t>The </a:t>
            </a:r>
            <a:r>
              <a:rPr lang="en-US" altLang="zh-CN" i="1" dirty="0"/>
              <a:t>book weighs five </a:t>
            </a:r>
            <a:r>
              <a:rPr lang="en-US" altLang="zh-CN" i="1" dirty="0" smtClean="0"/>
              <a:t>pounds.</a:t>
            </a:r>
          </a:p>
          <a:p>
            <a:pPr marL="0" indent="0">
              <a:buNone/>
            </a:pPr>
            <a:r>
              <a:rPr lang="en-US" altLang="zh-CN" dirty="0"/>
              <a:t>The predicate </a:t>
            </a:r>
            <a:r>
              <a:rPr lang="en-US" altLang="zh-CN" i="1" dirty="0"/>
              <a:t>weighs five pounds </a:t>
            </a:r>
            <a:r>
              <a:rPr lang="en-US" altLang="zh-CN" dirty="0"/>
              <a:t>requires that its argument be of PHYSICAL </a:t>
            </a:r>
            <a:r>
              <a:rPr lang="en-US" altLang="zh-CN" dirty="0" smtClean="0"/>
              <a:t>OBJECT or </a:t>
            </a:r>
            <a:r>
              <a:rPr lang="en-US" altLang="zh-CN" dirty="0"/>
              <a:t>of P type.</a:t>
            </a:r>
            <a:endParaRPr lang="zh-CN" altLang="en-US" i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58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791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Suppose </a:t>
            </a:r>
            <a:r>
              <a:rPr lang="en-US" altLang="zh-CN" dirty="0"/>
              <a:t>that the types P and I (the type of informational objects</a:t>
            </a:r>
            <a:r>
              <a:rPr lang="en-US" altLang="zh-CN" dirty="0" smtClean="0"/>
              <a:t>) are </a:t>
            </a:r>
            <a:r>
              <a:rPr lang="en-US" altLang="zh-CN" dirty="0"/>
              <a:t>objects of a category. Then we can form the product type P × I to model </a:t>
            </a:r>
            <a:r>
              <a:rPr lang="en-US" altLang="zh-CN" dirty="0" smtClean="0"/>
              <a:t>the complex </a:t>
            </a:r>
            <a:r>
              <a:rPr lang="en-US" altLang="zh-CN" dirty="0"/>
              <a:t>type of </a:t>
            </a:r>
            <a:r>
              <a:rPr lang="en-US" altLang="zh-CN" i="1" dirty="0"/>
              <a:t>book</a:t>
            </a:r>
            <a:r>
              <a:rPr lang="en-US" altLang="zh-CN" dirty="0"/>
              <a:t>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Given </a:t>
            </a:r>
            <a:r>
              <a:rPr lang="en-US" altLang="zh-CN" dirty="0"/>
              <a:t>categories P and I , we can define the </a:t>
            </a:r>
            <a:r>
              <a:rPr lang="en-US" altLang="zh-CN" dirty="0" err="1"/>
              <a:t>morphisms</a:t>
            </a:r>
            <a:r>
              <a:rPr lang="en-US" altLang="zh-CN" dirty="0"/>
              <a:t> </a:t>
            </a:r>
            <a:r>
              <a:rPr lang="en-US" altLang="zh-CN" dirty="0" smtClean="0"/>
              <a:t>for the </a:t>
            </a:r>
            <a:r>
              <a:rPr lang="en-US" altLang="zh-CN" dirty="0"/>
              <a:t>product type</a:t>
            </a:r>
          </a:p>
          <a:p>
            <a:pPr marL="0" indent="0">
              <a:buNone/>
            </a:pPr>
            <a:r>
              <a:rPr lang="en-US" altLang="zh-CN" i="1" dirty="0" smtClean="0"/>
              <a:t>	π</a:t>
            </a:r>
            <a:r>
              <a:rPr lang="en-US" altLang="zh-CN" baseline="-25000" dirty="0" smtClean="0"/>
              <a:t>1</a:t>
            </a:r>
            <a:r>
              <a:rPr lang="en-US" altLang="zh-CN" dirty="0"/>
              <a:t>: </a:t>
            </a:r>
            <a:r>
              <a:rPr lang="en-US" altLang="zh-CN" baseline="-25000" dirty="0"/>
              <a:t>P×I </a:t>
            </a:r>
            <a:r>
              <a:rPr lang="en-US" altLang="zh-CN" dirty="0"/>
              <a:t>→ </a:t>
            </a:r>
            <a:r>
              <a:rPr lang="en-US" altLang="zh-CN" baseline="-25000" dirty="0"/>
              <a:t>P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i="1" dirty="0" smtClean="0"/>
              <a:t>	π</a:t>
            </a:r>
            <a:r>
              <a:rPr lang="en-US" altLang="zh-CN" baseline="-25000" dirty="0" smtClean="0"/>
              <a:t>2</a:t>
            </a:r>
            <a:r>
              <a:rPr lang="en-US" altLang="zh-CN" dirty="0"/>
              <a:t>: </a:t>
            </a:r>
            <a:r>
              <a:rPr lang="en-US" altLang="zh-CN" baseline="-25000" dirty="0"/>
              <a:t>P×I </a:t>
            </a:r>
            <a:r>
              <a:rPr lang="en-US" altLang="zh-CN" dirty="0"/>
              <a:t>→ </a:t>
            </a:r>
            <a:r>
              <a:rPr lang="en-US" altLang="zh-CN" baseline="-25000" dirty="0" smtClean="0"/>
              <a:t>I</a:t>
            </a:r>
          </a:p>
          <a:p>
            <a:pPr marL="0" indent="0">
              <a:buNone/>
            </a:pPr>
            <a:r>
              <a:rPr lang="en-US" altLang="zh-CN" sz="3000" dirty="0"/>
              <a:t>These </a:t>
            </a:r>
            <a:r>
              <a:rPr lang="en-US" altLang="zh-CN" sz="3000" dirty="0" err="1"/>
              <a:t>morphisms</a:t>
            </a:r>
            <a:r>
              <a:rPr lang="en-US" altLang="zh-CN" sz="3000" dirty="0"/>
              <a:t> </a:t>
            </a:r>
            <a:r>
              <a:rPr lang="en-US" altLang="zh-CN" sz="3000" dirty="0" smtClean="0"/>
              <a:t>adjust </a:t>
            </a:r>
            <a:r>
              <a:rPr lang="en-US" altLang="zh-CN" sz="3000" dirty="0"/>
              <a:t>the </a:t>
            </a:r>
            <a:r>
              <a:rPr lang="en-US" altLang="zh-CN" sz="3000" dirty="0" smtClean="0"/>
              <a:t>type of </a:t>
            </a:r>
            <a:r>
              <a:rPr lang="en-US" altLang="zh-CN" sz="3000" dirty="0"/>
              <a:t>a term like </a:t>
            </a:r>
            <a:r>
              <a:rPr lang="en-US" altLang="zh-CN" sz="3000" i="1" dirty="0"/>
              <a:t>book </a:t>
            </a:r>
            <a:r>
              <a:rPr lang="en-US" altLang="zh-CN" sz="3000" dirty="0"/>
              <a:t>so that its type matches up with the type of the </a:t>
            </a:r>
            <a:r>
              <a:rPr lang="en-US" altLang="zh-CN" sz="3000" dirty="0" smtClean="0"/>
              <a:t>predicate</a:t>
            </a:r>
            <a:r>
              <a:rPr lang="en-US" altLang="zh-CN" sz="3000" dirty="0"/>
              <a:t>.</a:t>
            </a:r>
            <a:endParaRPr lang="zh-CN" altLang="zh-CN" sz="3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59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40581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zh-CN" sz="3200" dirty="0" smtClean="0">
                <a:solidFill>
                  <a:prstClr val="black"/>
                </a:solidFill>
                <a:cs typeface="+mn-cs"/>
              </a:rPr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Something in common:</a:t>
            </a:r>
          </a:p>
          <a:p>
            <a:pPr marL="0" indent="0">
              <a:buNone/>
            </a:pPr>
            <a:r>
              <a:rPr lang="en-US" altLang="zh-CN" sz="3600" dirty="0" smtClean="0"/>
              <a:t>	</a:t>
            </a:r>
            <a:r>
              <a:rPr lang="en-US" altLang="zh-CN" sz="2800" dirty="0" smtClean="0"/>
              <a:t>at </a:t>
            </a:r>
            <a:r>
              <a:rPr lang="en-US" altLang="zh-CN" sz="2800" dirty="0"/>
              <a:t>least consist in the specification of some </a:t>
            </a:r>
            <a:r>
              <a:rPr lang="en-US" altLang="zh-CN" sz="2800" dirty="0" smtClean="0"/>
              <a:t>element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combined </a:t>
            </a:r>
            <a:r>
              <a:rPr lang="en-US" altLang="zh-CN" sz="2800" dirty="0"/>
              <a:t>in a certain </a:t>
            </a:r>
            <a:r>
              <a:rPr lang="en-US" altLang="zh-CN" sz="2800" dirty="0" smtClean="0"/>
              <a:t>way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in </a:t>
            </a:r>
            <a:r>
              <a:rPr lang="en-US" altLang="zh-CN" sz="2800" dirty="0"/>
              <a:t>a well formed </a:t>
            </a:r>
            <a:r>
              <a:rPr lang="en-US" altLang="zh-CN" sz="2800" dirty="0" smtClean="0"/>
              <a:t>sentence</a:t>
            </a:r>
          </a:p>
          <a:p>
            <a:pPr marL="0" indent="0">
              <a:buNone/>
            </a:pPr>
            <a:r>
              <a:rPr lang="en-US" altLang="zh-CN" sz="2800" dirty="0" smtClean="0"/>
              <a:t>	yields </a:t>
            </a:r>
            <a:r>
              <a:rPr lang="en-US" altLang="zh-CN" sz="2800" dirty="0"/>
              <a:t>a </a:t>
            </a:r>
            <a:r>
              <a:rPr lang="en-US" altLang="zh-CN" sz="2800" dirty="0" smtClean="0"/>
              <a:t>meaning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in </a:t>
            </a:r>
            <a:r>
              <a:rPr lang="en-US" altLang="zh-CN" sz="2800" dirty="0"/>
              <a:t>a particular discourse context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5658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Another problem:</a:t>
            </a:r>
          </a:p>
          <a:p>
            <a:pPr marL="0" indent="0">
              <a:buNone/>
            </a:pPr>
            <a:r>
              <a:rPr lang="en-US" altLang="zh-CN" dirty="0" smtClean="0"/>
              <a:t>	Losing information</a:t>
            </a:r>
          </a:p>
          <a:p>
            <a:pPr marL="0" indent="0">
              <a:buNone/>
            </a:pPr>
            <a:r>
              <a:rPr lang="en-US" altLang="zh-CN" i="1" dirty="0"/>
              <a:t>John’s Mom burned the book on magic before he could master it</a:t>
            </a:r>
            <a:r>
              <a:rPr lang="en-US" altLang="zh-CN" i="1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If we shift </a:t>
            </a:r>
            <a:r>
              <a:rPr lang="en-US" altLang="zh-CN" i="1" dirty="0"/>
              <a:t>the book on magic </a:t>
            </a:r>
            <a:r>
              <a:rPr lang="en-US" altLang="zh-CN" dirty="0"/>
              <a:t>to P so as to make the predication </a:t>
            </a:r>
            <a:r>
              <a:rPr lang="en-US" altLang="zh-CN" dirty="0" smtClean="0"/>
              <a:t>in the </a:t>
            </a:r>
            <a:r>
              <a:rPr lang="en-US" altLang="zh-CN" dirty="0"/>
              <a:t>main clause of (5.4) succeed, then the anaphoric pronoun in the </a:t>
            </a:r>
            <a:r>
              <a:rPr lang="en-US" altLang="zh-CN" dirty="0" smtClean="0"/>
              <a:t>subordinate clause </a:t>
            </a:r>
            <a:r>
              <a:rPr lang="en-US" altLang="zh-CN" dirty="0"/>
              <a:t>will not have an antecedent of an appropriate type.</a:t>
            </a:r>
            <a:endParaRPr lang="zh-CN" altLang="en-US" i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60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3958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dirty="0"/>
              <a:t>The crucial </a:t>
            </a:r>
            <a:r>
              <a:rPr lang="en-US" altLang="zh-CN" dirty="0">
                <a:latin typeface="+mj-lt"/>
              </a:rPr>
              <a:t>insight needed to solve this difficulty is that the projections </a:t>
            </a:r>
            <a:r>
              <a:rPr lang="en-US" altLang="zh-CN" dirty="0" smtClean="0">
                <a:latin typeface="+mj-lt"/>
              </a:rPr>
              <a:t>from complex </a:t>
            </a:r>
            <a:r>
              <a:rPr lang="en-US" altLang="zh-CN" dirty="0">
                <a:latin typeface="+mj-lt"/>
              </a:rPr>
              <a:t>types to the constituent types go with different terms, </a:t>
            </a:r>
            <a:r>
              <a:rPr lang="en-US" altLang="zh-CN" i="1" dirty="0">
                <a:latin typeface="+mj-lt"/>
              </a:rPr>
              <a:t>not </a:t>
            </a:r>
            <a:r>
              <a:rPr lang="en-US" altLang="zh-CN" dirty="0">
                <a:latin typeface="+mj-lt"/>
              </a:rPr>
              <a:t>the </a:t>
            </a:r>
            <a:r>
              <a:rPr lang="en-US" altLang="zh-CN" dirty="0" smtClean="0">
                <a:latin typeface="+mj-lt"/>
              </a:rPr>
              <a:t>original term</a:t>
            </a:r>
            <a:r>
              <a:rPr lang="en-US" altLang="zh-CN" dirty="0">
                <a:latin typeface="+mj-lt"/>
              </a:rPr>
              <a:t>. </a:t>
            </a:r>
            <a:endParaRPr lang="en-US" altLang="zh-CN" dirty="0" smtClean="0">
              <a:latin typeface="+mj-lt"/>
            </a:endParaRP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So </a:t>
            </a:r>
            <a:r>
              <a:rPr lang="en-US" altLang="zh-CN" dirty="0">
                <a:latin typeface="+mj-lt"/>
              </a:rPr>
              <a:t>let’s in addition to our projections on pair types, let’s assume to </a:t>
            </a:r>
            <a:r>
              <a:rPr lang="en-US" altLang="zh-CN" dirty="0" smtClean="0">
                <a:latin typeface="+mj-lt"/>
              </a:rPr>
              <a:t>function symbols </a:t>
            </a:r>
            <a:r>
              <a:rPr lang="en-US" altLang="zh-CN" i="1" dirty="0">
                <a:latin typeface="+mj-lt"/>
              </a:rPr>
              <a:t>f</a:t>
            </a:r>
            <a:r>
              <a:rPr lang="en-US" altLang="zh-CN" sz="1600" dirty="0">
                <a:latin typeface="+mj-lt"/>
              </a:rPr>
              <a:t>1 </a:t>
            </a:r>
            <a:r>
              <a:rPr lang="en-US" altLang="zh-CN" dirty="0">
                <a:latin typeface="+mj-lt"/>
              </a:rPr>
              <a:t>and </a:t>
            </a:r>
            <a:r>
              <a:rPr lang="en-US" altLang="zh-CN" i="1" dirty="0">
                <a:latin typeface="+mj-lt"/>
              </a:rPr>
              <a:t>f</a:t>
            </a:r>
            <a:r>
              <a:rPr lang="en-US" altLang="zh-CN" sz="1600" dirty="0">
                <a:latin typeface="+mj-lt"/>
              </a:rPr>
              <a:t>2 </a:t>
            </a:r>
            <a:r>
              <a:rPr lang="en-US" altLang="zh-CN" dirty="0">
                <a:latin typeface="+mj-lt"/>
              </a:rPr>
              <a:t>that give us new terms associated with </a:t>
            </a:r>
            <a:r>
              <a:rPr lang="en-US" altLang="zh-CN" i="1" dirty="0">
                <a:latin typeface="+mj-lt"/>
              </a:rPr>
              <a:t>t</a:t>
            </a:r>
            <a:r>
              <a:rPr lang="en-US" altLang="zh-CN" dirty="0">
                <a:latin typeface="+mj-lt"/>
              </a:rPr>
              <a:t>. Modifying the </a:t>
            </a:r>
            <a:r>
              <a:rPr lang="en-US" altLang="zh-CN" dirty="0" smtClean="0">
                <a:latin typeface="+mj-lt"/>
              </a:rPr>
              <a:t>PTH (</a:t>
            </a:r>
            <a:r>
              <a:rPr lang="en-US" altLang="zh-CN" dirty="0"/>
              <a:t>Pair Types </a:t>
            </a:r>
            <a:r>
              <a:rPr lang="en-US" altLang="zh-CN" dirty="0" smtClean="0"/>
              <a:t>Hypothesis</a:t>
            </a:r>
            <a:r>
              <a:rPr lang="en-US" altLang="zh-CN" dirty="0" smtClean="0">
                <a:latin typeface="+mj-lt"/>
              </a:rPr>
              <a:t>) somewhat </a:t>
            </a:r>
            <a:r>
              <a:rPr lang="en-US" altLang="zh-CN" dirty="0">
                <a:latin typeface="+mj-lt"/>
              </a:rPr>
              <a:t>we could add the following axiom concerning these function symbols:</a:t>
            </a:r>
            <a:endParaRPr lang="zh-CN" altLang="en-US" dirty="0">
              <a:latin typeface="+mj-lt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61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56430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Separate Terms Axiom (STA)</a:t>
            </a:r>
            <a:r>
              <a:rPr lang="zh-CN" altLang="zh-CN" dirty="0"/>
              <a:t>：</a:t>
            </a:r>
          </a:p>
          <a:p>
            <a:pPr marL="0" indent="0">
              <a:buNone/>
            </a:pPr>
            <a:r>
              <a:rPr lang="en-US" altLang="zh-CN" i="1" dirty="0" smtClean="0"/>
              <a:t>	t</a:t>
            </a:r>
            <a:r>
              <a:rPr lang="en-US" altLang="zh-CN" dirty="0"/>
              <a:t>: </a:t>
            </a:r>
            <a:r>
              <a:rPr lang="en-US" altLang="zh-CN" i="1" dirty="0"/>
              <a:t>α</a:t>
            </a:r>
            <a:r>
              <a:rPr lang="en-US" altLang="zh-CN" dirty="0"/>
              <a:t>•</a:t>
            </a:r>
            <a:r>
              <a:rPr lang="en-US" altLang="zh-CN" i="1" dirty="0"/>
              <a:t>β</a:t>
            </a:r>
            <a:r>
              <a:rPr lang="en-US" altLang="zh-CN" dirty="0"/>
              <a:t> </a:t>
            </a:r>
            <a:r>
              <a:rPr lang="en-US" altLang="zh-CN" dirty="0" err="1"/>
              <a:t>iff</a:t>
            </a:r>
            <a:r>
              <a:rPr lang="en-US" altLang="zh-CN" dirty="0"/>
              <a:t> </a:t>
            </a:r>
            <a:r>
              <a:rPr lang="en-US" altLang="zh-CN" i="1" dirty="0"/>
              <a:t>f</a:t>
            </a:r>
            <a:r>
              <a:rPr lang="en-US" altLang="zh-CN" baseline="-25000" dirty="0"/>
              <a:t>1</a:t>
            </a:r>
            <a:r>
              <a:rPr lang="en-US" altLang="zh-CN" dirty="0"/>
              <a:t>(</a:t>
            </a:r>
            <a:r>
              <a:rPr lang="en-US" altLang="zh-CN" i="1" dirty="0"/>
              <a:t>t</a:t>
            </a:r>
            <a:r>
              <a:rPr lang="en-US" altLang="zh-CN" dirty="0"/>
              <a:t>): </a:t>
            </a:r>
            <a:r>
              <a:rPr lang="en-US" altLang="zh-CN" i="1" dirty="0"/>
              <a:t>α</a:t>
            </a:r>
            <a:r>
              <a:rPr lang="zh-CN" altLang="zh-CN" dirty="0"/>
              <a:t>∧</a:t>
            </a:r>
            <a:r>
              <a:rPr lang="en-US" altLang="zh-CN" i="1" dirty="0"/>
              <a:t>f</a:t>
            </a:r>
            <a:r>
              <a:rPr lang="en-US" altLang="zh-CN" baseline="-25000" dirty="0"/>
              <a:t>2</a:t>
            </a:r>
            <a:r>
              <a:rPr lang="en-US" altLang="zh-CN" dirty="0"/>
              <a:t>(</a:t>
            </a:r>
            <a:r>
              <a:rPr lang="en-US" altLang="zh-CN" i="1" dirty="0"/>
              <a:t>t</a:t>
            </a:r>
            <a:r>
              <a:rPr lang="en-US" altLang="zh-CN" dirty="0"/>
              <a:t>): </a:t>
            </a:r>
            <a:r>
              <a:rPr lang="en-US" altLang="zh-CN" i="1" dirty="0" smtClean="0"/>
              <a:t>β</a:t>
            </a:r>
          </a:p>
          <a:p>
            <a:pPr marL="0" indent="0">
              <a:buNone/>
            </a:pPr>
            <a:endParaRPr lang="zh-CN" altLang="zh-CN" dirty="0"/>
          </a:p>
          <a:p>
            <a:pPr marL="0" indent="0">
              <a:buNone/>
            </a:pPr>
            <a:r>
              <a:rPr lang="en-US" altLang="zh-CN" sz="2800" i="1" dirty="0"/>
              <a:t>The book weighs five pounds and is an interesting story</a:t>
            </a:r>
            <a:r>
              <a:rPr lang="en-US" altLang="zh-CN" sz="2800" i="1" dirty="0" smtClean="0"/>
              <a:t>.</a:t>
            </a:r>
          </a:p>
          <a:p>
            <a:pPr marL="0" indent="0">
              <a:buNone/>
            </a:pPr>
            <a:endParaRPr lang="zh-CN" altLang="zh-CN" sz="2800" i="1" dirty="0"/>
          </a:p>
          <a:p>
            <a:pPr marL="0" indent="0">
              <a:buNone/>
            </a:pPr>
            <a:r>
              <a:rPr lang="en-US" altLang="zh-CN" sz="2400" dirty="0" smtClean="0"/>
              <a:t>∃</a:t>
            </a:r>
            <a:r>
              <a:rPr lang="en-US" altLang="zh-CN" sz="2400" dirty="0"/>
              <a:t>!</a:t>
            </a:r>
            <a:r>
              <a:rPr lang="en-US" altLang="zh-CN" sz="2400" i="1" dirty="0"/>
              <a:t>x</a:t>
            </a:r>
            <a:r>
              <a:rPr lang="en-US" altLang="zh-CN" sz="2400" dirty="0"/>
              <a:t>(book(</a:t>
            </a:r>
            <a:r>
              <a:rPr lang="en-US" altLang="zh-CN" sz="2400" i="1" dirty="0"/>
              <a:t>x</a:t>
            </a:r>
            <a:r>
              <a:rPr lang="en-US" altLang="zh-CN" sz="2400" dirty="0"/>
              <a:t>)</a:t>
            </a:r>
            <a:r>
              <a:rPr lang="zh-CN" altLang="zh-CN" sz="2400" dirty="0"/>
              <a:t>∧</a:t>
            </a:r>
            <a:r>
              <a:rPr lang="en-US" altLang="zh-CN" sz="2400" dirty="0"/>
              <a:t>weighs five pounds( </a:t>
            </a:r>
            <a:r>
              <a:rPr lang="en-US" altLang="zh-CN" sz="2400" i="1" dirty="0"/>
              <a:t>f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(</a:t>
            </a:r>
            <a:r>
              <a:rPr lang="en-US" altLang="zh-CN" sz="2400" i="1" dirty="0"/>
              <a:t>x</a:t>
            </a:r>
            <a:r>
              <a:rPr lang="en-US" altLang="zh-CN" sz="2400" dirty="0"/>
              <a:t>))</a:t>
            </a:r>
            <a:r>
              <a:rPr lang="zh-CN" altLang="zh-CN" sz="2400" dirty="0"/>
              <a:t>∧</a:t>
            </a:r>
            <a:r>
              <a:rPr lang="en-US" altLang="zh-CN" sz="2400" dirty="0"/>
              <a:t>interesting story( </a:t>
            </a:r>
            <a:r>
              <a:rPr lang="en-US" altLang="zh-CN" sz="2400" i="1" dirty="0"/>
              <a:t>f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(</a:t>
            </a:r>
            <a:r>
              <a:rPr lang="en-US" altLang="zh-CN" sz="2400" i="1" dirty="0"/>
              <a:t>x</a:t>
            </a:r>
            <a:r>
              <a:rPr lang="en-US" altLang="zh-CN" sz="2400" dirty="0"/>
              <a:t>)), 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&lt;</a:t>
            </a:r>
            <a:r>
              <a:rPr lang="en-US" altLang="zh-CN" sz="2400" i="1" dirty="0"/>
              <a:t>x </a:t>
            </a:r>
            <a:r>
              <a:rPr lang="en-US" altLang="zh-CN" sz="2400" dirty="0"/>
              <a:t>: (P, I), </a:t>
            </a:r>
            <a:r>
              <a:rPr lang="en-US" altLang="zh-CN" sz="2400" i="1" dirty="0"/>
              <a:t>f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(</a:t>
            </a:r>
            <a:r>
              <a:rPr lang="en-US" altLang="zh-CN" sz="2400" i="1" dirty="0"/>
              <a:t>x</a:t>
            </a:r>
            <a:r>
              <a:rPr lang="en-US" altLang="zh-CN" sz="2400" dirty="0"/>
              <a:t>) : </a:t>
            </a:r>
            <a:r>
              <a:rPr lang="en-US" altLang="zh-CN" sz="2400" i="1" dirty="0"/>
              <a:t>π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((P, I)), </a:t>
            </a:r>
            <a:r>
              <a:rPr lang="en-US" altLang="zh-CN" sz="2400" i="1" dirty="0"/>
              <a:t>f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(</a:t>
            </a:r>
            <a:r>
              <a:rPr lang="en-US" altLang="zh-CN" sz="2400" i="1" dirty="0"/>
              <a:t>x</a:t>
            </a:r>
            <a:r>
              <a:rPr lang="en-US" altLang="zh-CN" sz="2400" dirty="0"/>
              <a:t>) : </a:t>
            </a:r>
            <a:r>
              <a:rPr lang="en-US" altLang="zh-CN" sz="2400" i="1" dirty="0"/>
              <a:t>π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((P, I))&gt;</a:t>
            </a:r>
            <a:endParaRPr lang="zh-CN" altLang="zh-CN" sz="2400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62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38656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Still a problem remains:</a:t>
            </a:r>
          </a:p>
          <a:p>
            <a:pPr marL="0" indent="0">
              <a:buNone/>
            </a:pPr>
            <a:r>
              <a:rPr lang="en-US" altLang="zh-CN" dirty="0"/>
              <a:t>how do we count objects of complex types</a:t>
            </a:r>
            <a:r>
              <a:rPr lang="en-US" altLang="zh-CN" dirty="0" smtClean="0"/>
              <a:t>?</a:t>
            </a:r>
          </a:p>
          <a:p>
            <a:pPr marL="0" indent="0">
              <a:buNone/>
            </a:pPr>
            <a:r>
              <a:rPr lang="en-US" altLang="zh-CN" dirty="0"/>
              <a:t>Can we count objects of complex type, where the constituent types </a:t>
            </a:r>
            <a:r>
              <a:rPr lang="en-US" altLang="zh-CN" dirty="0" smtClean="0"/>
              <a:t>provide two </a:t>
            </a:r>
            <a:r>
              <a:rPr lang="en-US" altLang="zh-CN" dirty="0"/>
              <a:t>distinct criteria of </a:t>
            </a:r>
            <a:r>
              <a:rPr lang="en-US" altLang="zh-CN" dirty="0" err="1"/>
              <a:t>indivudation</a:t>
            </a:r>
            <a:r>
              <a:rPr lang="en-US" altLang="zh-CN" dirty="0"/>
              <a:t>, using </a:t>
            </a:r>
            <a:r>
              <a:rPr lang="en-US" altLang="zh-CN" i="1" dirty="0"/>
              <a:t>both </a:t>
            </a:r>
            <a:r>
              <a:rPr lang="en-US" altLang="zh-CN" dirty="0"/>
              <a:t>criteria of </a:t>
            </a:r>
            <a:r>
              <a:rPr lang="en-US" altLang="zh-CN" dirty="0" smtClean="0"/>
              <a:t>individuation</a:t>
            </a:r>
            <a:r>
              <a:rPr lang="zh-CN" altLang="en-US" dirty="0" smtClean="0"/>
              <a:t>？</a:t>
            </a:r>
            <a:r>
              <a:rPr lang="en-US" altLang="zh-CN" dirty="0" smtClean="0"/>
              <a:t> </a:t>
            </a:r>
            <a:r>
              <a:rPr lang="en-US" altLang="zh-CN" dirty="0"/>
              <a:t>In </a:t>
            </a:r>
            <a:r>
              <a:rPr lang="en-US" altLang="zh-CN" dirty="0" smtClean="0"/>
              <a:t>fact this </a:t>
            </a:r>
            <a:r>
              <a:rPr lang="en-US" altLang="zh-CN" dirty="0"/>
              <a:t>yields absurd results.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63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24545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Let’s consider this example:</a:t>
            </a:r>
          </a:p>
          <a:p>
            <a:pPr marL="0" indent="0">
              <a:buNone/>
            </a:pPr>
            <a:r>
              <a:rPr lang="en-US" altLang="zh-CN" dirty="0" smtClean="0"/>
              <a:t>We </a:t>
            </a:r>
            <a:r>
              <a:rPr lang="en-US" altLang="zh-CN" dirty="0"/>
              <a:t>have once </a:t>
            </a:r>
            <a:r>
              <a:rPr lang="en-US" altLang="zh-CN" dirty="0" smtClean="0"/>
              <a:t>again a </a:t>
            </a:r>
            <a:r>
              <a:rPr lang="en-US" altLang="zh-CN" dirty="0"/>
              <a:t>shelf of books, where there are three copies of the </a:t>
            </a:r>
            <a:r>
              <a:rPr lang="en-US" altLang="zh-CN" i="1" dirty="0"/>
              <a:t>Bible</a:t>
            </a:r>
            <a:r>
              <a:rPr lang="en-US" altLang="zh-CN" dirty="0"/>
              <a:t> and one copy of </a:t>
            </a:r>
            <a:r>
              <a:rPr lang="en-US" altLang="zh-CN" dirty="0" smtClean="0"/>
              <a:t>Jane Austen’s </a:t>
            </a:r>
            <a:r>
              <a:rPr lang="en-US" altLang="zh-CN" dirty="0"/>
              <a:t>collected works, which contains </a:t>
            </a:r>
            <a:r>
              <a:rPr lang="en-US" altLang="zh-CN" i="1" dirty="0"/>
              <a:t>Pride and Prejudice, Emma, </a:t>
            </a:r>
            <a:r>
              <a:rPr lang="en-US" altLang="zh-CN" i="1" dirty="0" smtClean="0"/>
              <a:t>Mansfield Park</a:t>
            </a:r>
            <a:r>
              <a:rPr lang="en-US" altLang="zh-CN" i="1" dirty="0"/>
              <a:t>, Sense and Sensibility, Persuasion, Northanger Abbey </a:t>
            </a:r>
            <a:r>
              <a:rPr lang="en-US" altLang="zh-CN" dirty="0"/>
              <a:t>and </a:t>
            </a:r>
            <a:r>
              <a:rPr lang="en-US" altLang="zh-CN" i="1" dirty="0"/>
              <a:t>Lady </a:t>
            </a:r>
            <a:r>
              <a:rPr lang="en-US" altLang="zh-CN" i="1" dirty="0" smtClean="0"/>
              <a:t>Susan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T</a:t>
            </a:r>
            <a:r>
              <a:rPr lang="en-US" altLang="zh-CN" dirty="0" smtClean="0"/>
              <a:t>he question is, </a:t>
            </a:r>
            <a:r>
              <a:rPr lang="en-US" altLang="zh-CN" dirty="0"/>
              <a:t>how many books are there on the </a:t>
            </a:r>
            <a:r>
              <a:rPr lang="en-US" altLang="zh-CN" dirty="0" smtClean="0"/>
              <a:t>shelf?</a:t>
            </a:r>
          </a:p>
          <a:p>
            <a:pPr marL="0" indent="0">
              <a:buNone/>
            </a:pPr>
            <a:r>
              <a:rPr lang="en-US" altLang="zh-CN" dirty="0" smtClean="0"/>
              <a:t>Four, </a:t>
            </a:r>
            <a:r>
              <a:rPr lang="en-US" altLang="zh-CN" dirty="0"/>
              <a:t>counting physical volumes</a:t>
            </a:r>
            <a:r>
              <a:rPr lang="en-US" altLang="zh-CN" dirty="0" smtClean="0"/>
              <a:t>,</a:t>
            </a:r>
          </a:p>
          <a:p>
            <a:pPr marL="0" indent="0">
              <a:buNone/>
            </a:pPr>
            <a:r>
              <a:rPr lang="en-US" altLang="zh-CN" dirty="0" smtClean="0"/>
              <a:t>but one </a:t>
            </a:r>
            <a:r>
              <a:rPr lang="en-US" altLang="zh-CN" dirty="0"/>
              <a:t>might also answer ’eight’, </a:t>
            </a:r>
            <a:r>
              <a:rPr lang="en-US" altLang="zh-CN" dirty="0" smtClean="0"/>
              <a:t>using the </a:t>
            </a:r>
            <a:r>
              <a:rPr lang="en-US" altLang="zh-CN" dirty="0"/>
              <a:t>informational type to individuate the domain.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Which </a:t>
            </a:r>
            <a:r>
              <a:rPr lang="en-US" altLang="zh-CN" dirty="0"/>
              <a:t>of these will depend </a:t>
            </a:r>
            <a:r>
              <a:rPr lang="en-US" altLang="zh-CN" dirty="0" smtClean="0"/>
              <a:t>on context</a:t>
            </a:r>
            <a:r>
              <a:rPr lang="en-US" altLang="zh-CN" dirty="0"/>
              <a:t>, certainly. But taking the pair types hypothesis as an ontological </a:t>
            </a:r>
            <a:r>
              <a:rPr lang="en-US" altLang="zh-CN" dirty="0" smtClean="0"/>
              <a:t>thesis—namely </a:t>
            </a:r>
            <a:r>
              <a:rPr lang="en-US" altLang="zh-CN" dirty="0"/>
              <a:t>each pair of a distinct physical book and a distinct informational </a:t>
            </a:r>
            <a:r>
              <a:rPr lang="en-US" altLang="zh-CN" dirty="0" smtClean="0"/>
              <a:t>content constitutes </a:t>
            </a:r>
            <a:r>
              <a:rPr lang="en-US" altLang="zh-CN" dirty="0"/>
              <a:t>a countable object—would yield the crazy count of 10 books.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64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26554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We can only count according to one coherent principle of counting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r>
              <a:rPr lang="en-US" altLang="zh-CN" dirty="0"/>
              <a:t>W</a:t>
            </a:r>
            <a:r>
              <a:rPr lang="en-US" altLang="zh-CN" dirty="0" smtClean="0"/>
              <a:t>e </a:t>
            </a:r>
            <a:r>
              <a:rPr lang="en-US" altLang="zh-CN" dirty="0"/>
              <a:t>need to </a:t>
            </a:r>
            <a:r>
              <a:rPr lang="en-US" altLang="zh-CN" dirty="0" err="1"/>
              <a:t>rexamine</a:t>
            </a:r>
            <a:r>
              <a:rPr lang="en-US" altLang="zh-CN" dirty="0"/>
              <a:t> the functionality of aspects presupposed </a:t>
            </a:r>
            <a:r>
              <a:rPr lang="en-US" altLang="zh-CN" dirty="0" smtClean="0"/>
              <a:t>by STA</a:t>
            </a:r>
            <a:r>
              <a:rPr lang="en-US" altLang="zh-CN" dirty="0"/>
              <a:t>. We need to determine whether functionality holds between books </a:t>
            </a:r>
            <a:r>
              <a:rPr lang="en-US" altLang="zh-CN" dirty="0" smtClean="0"/>
              <a:t>individuated </a:t>
            </a:r>
            <a:r>
              <a:rPr lang="en-US" altLang="zh-CN" dirty="0" err="1" smtClean="0"/>
              <a:t>informationally</a:t>
            </a:r>
            <a:r>
              <a:rPr lang="en-US" altLang="zh-CN" dirty="0" smtClean="0"/>
              <a:t> </a:t>
            </a:r>
            <a:r>
              <a:rPr lang="en-US" altLang="zh-CN" dirty="0"/>
              <a:t>or physically and their physical and informational aspects</a:t>
            </a:r>
            <a:r>
              <a:rPr lang="en-US" altLang="zh-CN" dirty="0" smtClean="0"/>
              <a:t>. </a:t>
            </a:r>
          </a:p>
          <a:p>
            <a:pPr marL="0" indent="0">
              <a:buNone/>
            </a:pPr>
            <a:r>
              <a:rPr lang="en-US" altLang="zh-CN" dirty="0" smtClean="0"/>
              <a:t>Suppose </a:t>
            </a:r>
            <a:r>
              <a:rPr lang="en-US" altLang="zh-CN" dirty="0"/>
              <a:t>we count books relative to the informational criterion. Then, as </a:t>
            </a:r>
            <a:r>
              <a:rPr lang="en-US" altLang="zh-CN" dirty="0" smtClean="0"/>
              <a:t>we’ve seen </a:t>
            </a:r>
            <a:r>
              <a:rPr lang="en-US" altLang="zh-CN" dirty="0"/>
              <a:t>the relationship between books and physical aspects cannot be functional</a:t>
            </a:r>
            <a:r>
              <a:rPr lang="en-US" altLang="zh-CN" dirty="0" smtClean="0"/>
              <a:t>; one </a:t>
            </a:r>
            <a:r>
              <a:rPr lang="en-US" altLang="zh-CN" dirty="0"/>
              <a:t>informational book may have several physical copies or aspects. On the </a:t>
            </a:r>
            <a:r>
              <a:rPr lang="en-US" altLang="zh-CN" dirty="0" smtClean="0"/>
              <a:t>other hand </a:t>
            </a:r>
            <a:r>
              <a:rPr lang="en-US" altLang="zh-CN" dirty="0"/>
              <a:t>if we consider the Jane Austen case again, then we see that books </a:t>
            </a:r>
            <a:r>
              <a:rPr lang="en-US" altLang="zh-CN" dirty="0" smtClean="0"/>
              <a:t>individuated </a:t>
            </a:r>
            <a:r>
              <a:rPr lang="en-US" altLang="zh-CN" dirty="0" err="1" smtClean="0"/>
              <a:t>phyiscally</a:t>
            </a:r>
            <a:r>
              <a:rPr lang="en-US" altLang="zh-CN" dirty="0" smtClean="0"/>
              <a:t> </a:t>
            </a:r>
            <a:r>
              <a:rPr lang="en-US" altLang="zh-CN" dirty="0"/>
              <a:t>may have multiple informational aspects.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65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4704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Functionality </a:t>
            </a:r>
            <a:r>
              <a:rPr lang="en-US" altLang="zh-CN" dirty="0"/>
              <a:t>fails to hold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a. 	The student </a:t>
            </a:r>
            <a:r>
              <a:rPr lang="en-US" altLang="zh-CN" i="1" dirty="0"/>
              <a:t>mastered </a:t>
            </a:r>
            <a:r>
              <a:rPr lang="en-US" altLang="zh-CN" dirty="0"/>
              <a:t>every math book in the library.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/>
              <a:t>b. 	The student </a:t>
            </a:r>
            <a:r>
              <a:rPr lang="en-US" altLang="zh-CN" i="1" dirty="0"/>
              <a:t>carried </a:t>
            </a:r>
            <a:r>
              <a:rPr lang="en-US" altLang="zh-CN" dirty="0"/>
              <a:t>off every math book in the library.</a:t>
            </a:r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66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7828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Parthood</a:t>
            </a:r>
            <a:r>
              <a:rPr lang="en-US" altLang="zh-CN" dirty="0" smtClean="0"/>
              <a:t> relation?</a:t>
            </a:r>
          </a:p>
          <a:p>
            <a:pPr marL="0" indent="0">
              <a:buNone/>
            </a:pPr>
            <a:r>
              <a:rPr lang="en-US" altLang="zh-CN" i="1" dirty="0"/>
              <a:t>f</a:t>
            </a:r>
            <a:r>
              <a:rPr lang="en-US" altLang="zh-CN" i="1" baseline="-25000" dirty="0"/>
              <a:t>i</a:t>
            </a:r>
            <a:r>
              <a:rPr lang="en-US" altLang="zh-CN" dirty="0"/>
              <a:t>(</a:t>
            </a:r>
            <a:r>
              <a:rPr lang="en-US" altLang="zh-CN" i="1" dirty="0"/>
              <a:t>t</a:t>
            </a:r>
            <a:r>
              <a:rPr lang="en-US" altLang="zh-CN" dirty="0"/>
              <a:t>) would be construed as a part of </a:t>
            </a:r>
            <a:r>
              <a:rPr lang="en-US" altLang="zh-CN" dirty="0" smtClean="0"/>
              <a:t>the semantic </a:t>
            </a:r>
            <a:r>
              <a:rPr lang="en-US" altLang="zh-CN" dirty="0"/>
              <a:t>value of </a:t>
            </a:r>
            <a:r>
              <a:rPr lang="en-US" altLang="zh-CN" i="1" dirty="0" smtClean="0"/>
              <a:t>f </a:t>
            </a:r>
            <a:r>
              <a:rPr lang="en-US" altLang="zh-CN" dirty="0" smtClean="0"/>
              <a:t>?</a:t>
            </a:r>
          </a:p>
          <a:p>
            <a:pPr marL="0" indent="0">
              <a:buNone/>
            </a:pPr>
            <a:r>
              <a:rPr lang="en-US" altLang="zh-CN" dirty="0" smtClean="0"/>
              <a:t>Normal </a:t>
            </a:r>
            <a:r>
              <a:rPr lang="en-US" altLang="zh-CN" dirty="0"/>
              <a:t>parts of objects have names and can </a:t>
            </a:r>
            <a:r>
              <a:rPr lang="en-US" altLang="zh-CN" dirty="0" smtClean="0"/>
              <a:t>be referred </a:t>
            </a:r>
            <a:r>
              <a:rPr lang="en-US" altLang="zh-CN" dirty="0"/>
              <a:t>to.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This </a:t>
            </a:r>
            <a:r>
              <a:rPr lang="en-US" altLang="zh-CN" dirty="0"/>
              <a:t>isn’t true of the inhabitants of • types like lunches.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67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9761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Another problem in </a:t>
            </a:r>
            <a:r>
              <a:rPr lang="en-US" altLang="zh-CN" dirty="0" err="1" smtClean="0">
                <a:latin typeface="+mj-lt"/>
              </a:rPr>
              <a:t>mereology</a:t>
            </a:r>
            <a:r>
              <a:rPr lang="en-US" altLang="zh-CN" dirty="0" smtClean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Let </a:t>
            </a:r>
            <a:r>
              <a:rPr lang="en-US" altLang="zh-CN" dirty="0">
                <a:latin typeface="+mj-lt"/>
              </a:rPr>
              <a:t>=</a:t>
            </a:r>
            <a:r>
              <a:rPr lang="en-US" altLang="zh-CN" i="1" baseline="-25000" dirty="0">
                <a:latin typeface="+mj-lt"/>
              </a:rPr>
              <a:t>p</a:t>
            </a:r>
            <a:r>
              <a:rPr lang="en-US" altLang="zh-CN" i="1" dirty="0">
                <a:latin typeface="+mj-lt"/>
              </a:rPr>
              <a:t> </a:t>
            </a:r>
            <a:r>
              <a:rPr lang="en-US" altLang="zh-CN" dirty="0">
                <a:latin typeface="+mj-lt"/>
              </a:rPr>
              <a:t>stand for the identity relation relative to an individuation </a:t>
            </a:r>
            <a:r>
              <a:rPr lang="en-US" altLang="zh-CN" dirty="0" smtClean="0">
                <a:latin typeface="+mj-lt"/>
              </a:rPr>
              <a:t>criterion appropriate </a:t>
            </a:r>
            <a:r>
              <a:rPr lang="en-US" altLang="zh-CN" dirty="0">
                <a:latin typeface="+mj-lt"/>
              </a:rPr>
              <a:t>for physical objects and </a:t>
            </a:r>
            <a:r>
              <a:rPr lang="en-US" altLang="zh-CN" dirty="0" smtClean="0">
                <a:latin typeface="+mj-lt"/>
              </a:rPr>
              <a:t>let </a:t>
            </a:r>
            <a:r>
              <a:rPr lang="en-US" altLang="zh-CN" dirty="0">
                <a:latin typeface="+mj-lt"/>
              </a:rPr>
              <a:t>=</a:t>
            </a:r>
            <a:r>
              <a:rPr lang="en-US" altLang="zh-CN" i="1" baseline="-25000" dirty="0">
                <a:latin typeface="+mj-lt"/>
              </a:rPr>
              <a:t>i</a:t>
            </a:r>
            <a:r>
              <a:rPr lang="en-US" altLang="zh-CN" i="1" dirty="0">
                <a:latin typeface="+mj-lt"/>
              </a:rPr>
              <a:t> </a:t>
            </a:r>
            <a:r>
              <a:rPr lang="en-US" altLang="zh-CN" dirty="0">
                <a:latin typeface="+mj-lt"/>
              </a:rPr>
              <a:t>stand for the identity relation </a:t>
            </a:r>
            <a:r>
              <a:rPr lang="en-US" altLang="zh-CN" dirty="0" smtClean="0">
                <a:latin typeface="+mj-lt"/>
              </a:rPr>
              <a:t>relative to </a:t>
            </a:r>
            <a:r>
              <a:rPr lang="en-US" altLang="zh-CN" dirty="0">
                <a:latin typeface="+mj-lt"/>
              </a:rPr>
              <a:t>the criterion appropriate for informational objects, </a:t>
            </a:r>
            <a:r>
              <a:rPr lang="en-US" altLang="zh-CN" dirty="0" smtClean="0">
                <a:latin typeface="+mj-lt"/>
              </a:rPr>
              <a:t>for two copies of Bibles </a:t>
            </a:r>
            <a:r>
              <a:rPr lang="en-US" altLang="zh-CN" i="1" dirty="0">
                <a:latin typeface="+mj-lt"/>
              </a:rPr>
              <a:t>b</a:t>
            </a:r>
            <a:r>
              <a:rPr lang="en-US" altLang="zh-CN" baseline="-25000" dirty="0">
                <a:latin typeface="+mj-lt"/>
              </a:rPr>
              <a:t>1</a:t>
            </a:r>
            <a:r>
              <a:rPr lang="en-US" altLang="zh-CN" dirty="0">
                <a:latin typeface="+mj-lt"/>
              </a:rPr>
              <a:t> and </a:t>
            </a:r>
            <a:r>
              <a:rPr lang="en-US" altLang="zh-CN" i="1" dirty="0">
                <a:latin typeface="+mj-lt"/>
              </a:rPr>
              <a:t>b</a:t>
            </a:r>
            <a:r>
              <a:rPr lang="en-US" altLang="zh-CN" baseline="-25000" dirty="0">
                <a:latin typeface="+mj-lt"/>
              </a:rPr>
              <a:t>2</a:t>
            </a:r>
            <a:r>
              <a:rPr lang="en-US" altLang="zh-CN" dirty="0" smtClean="0">
                <a:latin typeface="+mj-lt"/>
              </a:rPr>
              <a:t>, we </a:t>
            </a:r>
            <a:r>
              <a:rPr lang="en-US" altLang="zh-CN" dirty="0">
                <a:latin typeface="+mj-lt"/>
              </a:rPr>
              <a:t>have:</a:t>
            </a: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	a</a:t>
            </a:r>
            <a:r>
              <a:rPr lang="en-US" altLang="zh-CN" dirty="0">
                <a:latin typeface="+mj-lt"/>
              </a:rPr>
              <a:t>. </a:t>
            </a:r>
            <a:r>
              <a:rPr lang="en-US" altLang="zh-CN" dirty="0" smtClean="0">
                <a:latin typeface="+mj-lt"/>
              </a:rPr>
              <a:t>	</a:t>
            </a:r>
            <a:r>
              <a:rPr lang="en-US" altLang="zh-CN" i="1" dirty="0" smtClean="0">
                <a:latin typeface="+mj-lt"/>
              </a:rPr>
              <a:t>b</a:t>
            </a:r>
            <a:r>
              <a:rPr lang="en-US" altLang="zh-CN" baseline="-25000" dirty="0" smtClean="0">
                <a:latin typeface="+mj-lt"/>
              </a:rPr>
              <a:t>1</a:t>
            </a:r>
            <a:r>
              <a:rPr lang="en-US" altLang="zh-CN" dirty="0" smtClean="0">
                <a:latin typeface="+mj-lt"/>
              </a:rPr>
              <a:t> </a:t>
            </a:r>
            <a:r>
              <a:rPr lang="en-US" altLang="zh-CN" dirty="0">
                <a:latin typeface="+mj-lt"/>
              </a:rPr>
              <a:t>=</a:t>
            </a:r>
            <a:r>
              <a:rPr lang="en-US" altLang="zh-CN" i="1" baseline="-25000" dirty="0">
                <a:latin typeface="+mj-lt"/>
              </a:rPr>
              <a:t>i</a:t>
            </a:r>
            <a:r>
              <a:rPr lang="en-US" altLang="zh-CN" i="1" dirty="0">
                <a:latin typeface="+mj-lt"/>
              </a:rPr>
              <a:t> b</a:t>
            </a:r>
            <a:r>
              <a:rPr lang="en-US" altLang="zh-CN" baseline="-25000" dirty="0">
                <a:latin typeface="+mj-lt"/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	b</a:t>
            </a:r>
            <a:r>
              <a:rPr lang="en-US" altLang="zh-CN" dirty="0">
                <a:latin typeface="+mj-lt"/>
              </a:rPr>
              <a:t>. </a:t>
            </a:r>
            <a:r>
              <a:rPr lang="en-US" altLang="zh-CN" dirty="0" smtClean="0">
                <a:latin typeface="+mj-lt"/>
              </a:rPr>
              <a:t>	</a:t>
            </a:r>
            <a:r>
              <a:rPr lang="en-US" altLang="zh-CN" i="1" dirty="0" smtClean="0">
                <a:latin typeface="+mj-lt"/>
              </a:rPr>
              <a:t>b</a:t>
            </a:r>
            <a:r>
              <a:rPr lang="en-US" altLang="zh-CN" baseline="-25000" dirty="0" smtClean="0">
                <a:latin typeface="+mj-lt"/>
              </a:rPr>
              <a:t>1</a:t>
            </a:r>
            <a:r>
              <a:rPr lang="en-US" altLang="zh-CN" dirty="0" smtClean="0">
                <a:latin typeface="+mj-lt"/>
              </a:rPr>
              <a:t> </a:t>
            </a:r>
            <a:r>
              <a:rPr lang="zh-CN" altLang="zh-CN" dirty="0">
                <a:latin typeface="+mj-lt"/>
              </a:rPr>
              <a:t>≠</a:t>
            </a:r>
            <a:r>
              <a:rPr lang="en-US" altLang="zh-CN" i="1" baseline="-25000" dirty="0" smtClean="0">
                <a:latin typeface="+mj-lt"/>
              </a:rPr>
              <a:t>p</a:t>
            </a:r>
            <a:r>
              <a:rPr lang="en-US" altLang="zh-CN" i="1" dirty="0" smtClean="0">
                <a:latin typeface="+mj-lt"/>
              </a:rPr>
              <a:t> b</a:t>
            </a:r>
            <a:r>
              <a:rPr lang="en-US" altLang="zh-CN" baseline="-25000" dirty="0" smtClean="0">
                <a:latin typeface="+mj-lt"/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In </a:t>
            </a:r>
            <a:r>
              <a:rPr lang="en-US" altLang="zh-CN" dirty="0" err="1">
                <a:latin typeface="+mj-lt"/>
              </a:rPr>
              <a:t>mereological</a:t>
            </a:r>
            <a:r>
              <a:rPr lang="en-US" altLang="zh-CN" dirty="0">
                <a:latin typeface="+mj-lt"/>
              </a:rPr>
              <a:t> terms, this implies that </a:t>
            </a:r>
            <a:r>
              <a:rPr lang="en-US" altLang="zh-CN" i="1" dirty="0">
                <a:latin typeface="+mj-lt"/>
              </a:rPr>
              <a:t>b</a:t>
            </a:r>
            <a:r>
              <a:rPr lang="en-US" altLang="zh-CN" baseline="-25000" dirty="0">
                <a:latin typeface="+mj-lt"/>
              </a:rPr>
              <a:t>1</a:t>
            </a:r>
            <a:r>
              <a:rPr lang="en-US" altLang="zh-CN" dirty="0">
                <a:latin typeface="+mj-lt"/>
              </a:rPr>
              <a:t> and </a:t>
            </a:r>
            <a:r>
              <a:rPr lang="en-US" altLang="zh-CN" i="1" dirty="0">
                <a:latin typeface="+mj-lt"/>
              </a:rPr>
              <a:t>b</a:t>
            </a:r>
            <a:r>
              <a:rPr lang="en-US" altLang="zh-CN" baseline="-25000" dirty="0">
                <a:latin typeface="+mj-lt"/>
              </a:rPr>
              <a:t>2 </a:t>
            </a:r>
            <a:r>
              <a:rPr lang="en-US" altLang="zh-CN" dirty="0">
                <a:latin typeface="+mj-lt"/>
              </a:rPr>
              <a:t>have a common </a:t>
            </a:r>
            <a:r>
              <a:rPr lang="en-US" altLang="zh-CN" dirty="0" smtClean="0">
                <a:latin typeface="+mj-lt"/>
              </a:rPr>
              <a:t>informational part </a:t>
            </a:r>
            <a:r>
              <a:rPr lang="en-US" altLang="zh-CN" dirty="0">
                <a:latin typeface="+mj-lt"/>
              </a:rPr>
              <a:t>but distinct physical parts. But then by the axioms of </a:t>
            </a:r>
            <a:r>
              <a:rPr lang="en-US" altLang="zh-CN" dirty="0" err="1">
                <a:latin typeface="+mj-lt"/>
              </a:rPr>
              <a:t>mereology</a:t>
            </a:r>
            <a:r>
              <a:rPr lang="en-US" altLang="zh-CN" dirty="0">
                <a:latin typeface="+mj-lt"/>
              </a:rPr>
              <a:t>, we have </a:t>
            </a:r>
            <a:r>
              <a:rPr lang="en-US" altLang="zh-CN" dirty="0" smtClean="0">
                <a:latin typeface="+mj-lt"/>
              </a:rPr>
              <a:t>in terms </a:t>
            </a:r>
            <a:r>
              <a:rPr lang="en-US" altLang="zh-CN" dirty="0">
                <a:latin typeface="+mj-lt"/>
              </a:rPr>
              <a:t>of an absolute identity relation (</a:t>
            </a:r>
            <a:r>
              <a:rPr lang="en-US" altLang="zh-CN" dirty="0" smtClean="0">
                <a:latin typeface="+mj-lt"/>
              </a:rPr>
              <a:t>in standard </a:t>
            </a:r>
            <a:r>
              <a:rPr lang="en-US" altLang="zh-CN" dirty="0" err="1">
                <a:latin typeface="+mj-lt"/>
              </a:rPr>
              <a:t>mereology</a:t>
            </a:r>
            <a:r>
              <a:rPr lang="en-US" altLang="zh-CN" dirty="0">
                <a:latin typeface="+mj-lt"/>
              </a:rPr>
              <a:t> two objects are </a:t>
            </a:r>
            <a:r>
              <a:rPr lang="en-US" altLang="zh-CN" dirty="0" smtClean="0">
                <a:latin typeface="+mj-lt"/>
              </a:rPr>
              <a:t>equal just </a:t>
            </a:r>
            <a:r>
              <a:rPr lang="en-US" altLang="zh-CN" dirty="0">
                <a:latin typeface="+mj-lt"/>
              </a:rPr>
              <a:t>in case they have exactly the same parts):</a:t>
            </a:r>
          </a:p>
          <a:p>
            <a:pPr marL="0" indent="0">
              <a:buNone/>
            </a:pPr>
            <a:r>
              <a:rPr lang="en-US" altLang="zh-CN" i="1" dirty="0" smtClean="0">
                <a:latin typeface="+mj-lt"/>
              </a:rPr>
              <a:t>		b</a:t>
            </a:r>
            <a:r>
              <a:rPr lang="en-US" altLang="zh-CN" baseline="-25000" dirty="0" smtClean="0">
                <a:latin typeface="+mj-lt"/>
              </a:rPr>
              <a:t>1</a:t>
            </a:r>
            <a:r>
              <a:rPr lang="en-US" altLang="zh-CN" dirty="0" smtClean="0">
                <a:latin typeface="+mj-lt"/>
              </a:rPr>
              <a:t> </a:t>
            </a:r>
            <a:r>
              <a:rPr lang="zh-CN" altLang="zh-CN" dirty="0" smtClean="0">
                <a:latin typeface="+mj-lt"/>
              </a:rPr>
              <a:t>≠</a:t>
            </a:r>
            <a:r>
              <a:rPr lang="en-US" altLang="zh-CN" dirty="0" smtClean="0">
                <a:latin typeface="+mj-lt"/>
              </a:rPr>
              <a:t> </a:t>
            </a:r>
            <a:r>
              <a:rPr lang="en-US" altLang="zh-CN" i="1" dirty="0" smtClean="0">
                <a:latin typeface="+mj-lt"/>
              </a:rPr>
              <a:t>b</a:t>
            </a:r>
            <a:r>
              <a:rPr lang="en-US" altLang="zh-CN" baseline="-25000" dirty="0" smtClean="0">
                <a:latin typeface="+mj-lt"/>
              </a:rPr>
              <a:t>2</a:t>
            </a:r>
          </a:p>
          <a:p>
            <a:pPr marL="0" indent="0">
              <a:buNone/>
            </a:pPr>
            <a:r>
              <a:rPr lang="en-US" altLang="zh-CN" dirty="0" smtClean="0">
                <a:latin typeface="+mj-lt"/>
              </a:rPr>
              <a:t>Thus again </a:t>
            </a:r>
            <a:r>
              <a:rPr lang="en-US" altLang="zh-CN" dirty="0"/>
              <a:t>in the example with the collected </a:t>
            </a:r>
            <a:r>
              <a:rPr lang="en-US" altLang="zh-CN" dirty="0" smtClean="0"/>
              <a:t>works of </a:t>
            </a:r>
            <a:r>
              <a:rPr lang="en-US" altLang="zh-CN" dirty="0"/>
              <a:t>Jane Austen</a:t>
            </a:r>
            <a:r>
              <a:rPr lang="en-US" altLang="zh-CN" dirty="0" smtClean="0"/>
              <a:t>, we </a:t>
            </a:r>
            <a:r>
              <a:rPr lang="en-US" altLang="zh-CN" dirty="0"/>
              <a:t>get the implausible count of 10 distinct objects!</a:t>
            </a:r>
            <a:endParaRPr lang="en-US" altLang="zh-CN" dirty="0">
              <a:latin typeface="+mj-lt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68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7338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More problem with </a:t>
            </a:r>
            <a:r>
              <a:rPr lang="en-US" altLang="zh-CN" dirty="0" err="1" smtClean="0"/>
              <a:t>mereology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 smtClean="0"/>
              <a:t>A part of an object can exist alone without that object, while aspect cannot.</a:t>
            </a:r>
          </a:p>
          <a:p>
            <a:pPr marL="0" indent="0">
              <a:buNone/>
            </a:pPr>
            <a:r>
              <a:rPr lang="en-US" altLang="zh-CN" dirty="0" smtClean="0"/>
              <a:t>The leg of a desk exists even if the desk cracks.</a:t>
            </a:r>
          </a:p>
          <a:p>
            <a:pPr marL="0" indent="0">
              <a:buNone/>
            </a:pPr>
            <a:r>
              <a:rPr lang="en-US" altLang="zh-CN" dirty="0" smtClean="0"/>
              <a:t>But the physical or informational aspect of a book?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69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60963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</a:rPr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Two principal tasks </a:t>
            </a:r>
            <a:r>
              <a:rPr lang="en-US" altLang="zh-CN" dirty="0" smtClean="0"/>
              <a:t>of a </a:t>
            </a:r>
            <a:r>
              <a:rPr lang="en-US" altLang="zh-CN" dirty="0"/>
              <a:t>lexical </a:t>
            </a:r>
            <a:r>
              <a:rPr lang="en-US" altLang="zh-CN" dirty="0" smtClean="0"/>
              <a:t>theory</a:t>
            </a:r>
          </a:p>
          <a:p>
            <a:pPr marL="514350" indent="-514350">
              <a:buAutoNum type="arabicParenBoth"/>
            </a:pPr>
            <a:r>
              <a:rPr lang="en-US" altLang="zh-CN" sz="2800" dirty="0" smtClean="0"/>
              <a:t>determine </a:t>
            </a:r>
            <a:r>
              <a:rPr lang="en-US" altLang="zh-CN" sz="2800" dirty="0"/>
              <a:t>lexical </a:t>
            </a:r>
            <a:r>
              <a:rPr lang="en-US" altLang="zh-CN" sz="2800" dirty="0" smtClean="0"/>
              <a:t>meanings</a:t>
            </a:r>
          </a:p>
          <a:p>
            <a:pPr marL="514350" indent="-514350">
              <a:buAutoNum type="arabicParenBoth"/>
            </a:pPr>
            <a:r>
              <a:rPr lang="en-US" altLang="zh-CN" sz="2800" dirty="0" smtClean="0"/>
              <a:t> </a:t>
            </a:r>
            <a:r>
              <a:rPr lang="en-US" altLang="zh-CN" sz="2800" dirty="0"/>
              <a:t>furnish a </a:t>
            </a:r>
            <a:r>
              <a:rPr lang="en-US" altLang="zh-CN" sz="2800" dirty="0" smtClean="0"/>
              <a:t>theory of </a:t>
            </a:r>
            <a:r>
              <a:rPr lang="en-US" altLang="zh-CN" sz="2800" dirty="0"/>
              <a:t>predication so that lexical meanings can combine together via predication </a:t>
            </a:r>
            <a:r>
              <a:rPr lang="en-US" altLang="zh-CN" sz="2800" dirty="0" smtClean="0"/>
              <a:t>to produce </a:t>
            </a:r>
            <a:r>
              <a:rPr lang="en-US" altLang="zh-CN" sz="2800" dirty="0"/>
              <a:t>a logical form for a clause and ultimately a discourse.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5249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Some </a:t>
            </a:r>
            <a:r>
              <a:rPr lang="en-US" altLang="zh-CN" dirty="0"/>
              <a:t>objects of complex type </a:t>
            </a:r>
            <a:r>
              <a:rPr lang="en-US" altLang="zh-CN" i="1" dirty="0"/>
              <a:t>α</a:t>
            </a:r>
            <a:r>
              <a:rPr lang="en-US" altLang="zh-CN" dirty="0"/>
              <a:t>•</a:t>
            </a:r>
            <a:r>
              <a:rPr lang="en-US" altLang="zh-CN" i="1" dirty="0"/>
              <a:t>β</a:t>
            </a:r>
            <a:r>
              <a:rPr lang="en-US" altLang="zh-CN" dirty="0" smtClean="0"/>
              <a:t>  </a:t>
            </a:r>
            <a:r>
              <a:rPr lang="en-US" altLang="zh-CN" dirty="0"/>
              <a:t>can be </a:t>
            </a:r>
            <a:r>
              <a:rPr lang="en-US" altLang="zh-CN" dirty="0" smtClean="0"/>
              <a:t>understood as </a:t>
            </a:r>
            <a:r>
              <a:rPr lang="en-US" altLang="zh-CN" dirty="0" err="1"/>
              <a:t>mereological</a:t>
            </a:r>
            <a:r>
              <a:rPr lang="en-US" altLang="zh-CN" dirty="0"/>
              <a:t> sums of objects of types </a:t>
            </a:r>
            <a:r>
              <a:rPr lang="en-US" altLang="zh-CN" i="1" dirty="0" smtClean="0"/>
              <a:t>α</a:t>
            </a:r>
            <a:r>
              <a:rPr lang="en-US" altLang="zh-CN" dirty="0" smtClean="0"/>
              <a:t> </a:t>
            </a:r>
            <a:r>
              <a:rPr lang="en-US" altLang="zh-CN" dirty="0"/>
              <a:t>and </a:t>
            </a:r>
            <a:r>
              <a:rPr lang="en-US" altLang="zh-CN" i="1" dirty="0" smtClean="0"/>
              <a:t>β.</a:t>
            </a:r>
          </a:p>
          <a:p>
            <a:pPr marL="0" indent="0">
              <a:buNone/>
            </a:pPr>
            <a:r>
              <a:rPr lang="en-US" altLang="zh-CN" dirty="0" smtClean="0"/>
              <a:t>	a</a:t>
            </a:r>
            <a:r>
              <a:rPr lang="en-US" altLang="zh-CN" dirty="0"/>
              <a:t>. The apple was red and juicy.</a:t>
            </a:r>
          </a:p>
          <a:p>
            <a:pPr marL="0" indent="0">
              <a:buNone/>
            </a:pPr>
            <a:r>
              <a:rPr lang="en-US" altLang="zh-CN" dirty="0" smtClean="0"/>
              <a:t>	b</a:t>
            </a:r>
            <a:r>
              <a:rPr lang="en-US" altLang="zh-CN" dirty="0"/>
              <a:t>. The car is shiny and powerful.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70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20286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What is </a:t>
            </a:r>
            <a:r>
              <a:rPr lang="en-US" altLang="zh-CN" dirty="0"/>
              <a:t>an </a:t>
            </a:r>
            <a:r>
              <a:rPr lang="en-US" altLang="zh-CN" dirty="0" smtClean="0"/>
              <a:t>aspect?</a:t>
            </a:r>
          </a:p>
          <a:p>
            <a:pPr marL="0" indent="0">
              <a:buNone/>
            </a:pPr>
            <a:r>
              <a:rPr lang="en-US" altLang="zh-CN" dirty="0" smtClean="0"/>
              <a:t>	under </a:t>
            </a:r>
            <a:r>
              <a:rPr lang="en-US" altLang="zh-CN" dirty="0"/>
              <a:t>a certain </a:t>
            </a:r>
            <a:r>
              <a:rPr lang="en-US" altLang="zh-CN" dirty="0" smtClean="0"/>
              <a:t>conceptualization.</a:t>
            </a:r>
          </a:p>
          <a:p>
            <a:pPr marL="0" indent="0">
              <a:buNone/>
            </a:pPr>
            <a:r>
              <a:rPr lang="en-US" altLang="zh-CN" dirty="0"/>
              <a:t>An aspect is, </a:t>
            </a:r>
            <a:r>
              <a:rPr lang="en-US" altLang="zh-CN" dirty="0" smtClean="0"/>
              <a:t>metaphysically speaking</a:t>
            </a:r>
            <a:r>
              <a:rPr lang="en-US" altLang="zh-CN" dirty="0"/>
              <a:t>, a bare particular combined with some property or some </a:t>
            </a:r>
            <a:r>
              <a:rPr lang="en-US" altLang="zh-CN" dirty="0" smtClean="0"/>
              <a:t>property instance </a:t>
            </a:r>
            <a:r>
              <a:rPr lang="en-US" altLang="zh-CN" dirty="0"/>
              <a:t>that it </a:t>
            </a:r>
            <a:r>
              <a:rPr lang="en-US" altLang="zh-CN" dirty="0" smtClean="0"/>
              <a:t>has.</a:t>
            </a:r>
          </a:p>
          <a:p>
            <a:pPr marL="0" indent="0">
              <a:buNone/>
            </a:pPr>
            <a:r>
              <a:rPr lang="en-US" altLang="zh-CN" dirty="0" smtClean="0"/>
              <a:t>This </a:t>
            </a:r>
            <a:r>
              <a:rPr lang="en-US" altLang="zh-CN" dirty="0"/>
              <a:t>is not a </a:t>
            </a:r>
            <a:r>
              <a:rPr lang="en-US" altLang="zh-CN" dirty="0" err="1"/>
              <a:t>parthood</a:t>
            </a:r>
            <a:r>
              <a:rPr lang="en-US" altLang="zh-CN" dirty="0"/>
              <a:t> </a:t>
            </a:r>
            <a:r>
              <a:rPr lang="en-US" altLang="zh-CN" dirty="0" smtClean="0"/>
              <a:t>relation over </a:t>
            </a:r>
            <a:r>
              <a:rPr lang="en-US" altLang="zh-CN" dirty="0"/>
              <a:t>the object itself, for we need not consider the object to be the sum of all </a:t>
            </a:r>
            <a:r>
              <a:rPr lang="en-US" altLang="zh-CN" dirty="0" smtClean="0"/>
              <a:t>its aspects</a:t>
            </a:r>
            <a:r>
              <a:rPr lang="en-US" altLang="zh-CN" dirty="0"/>
              <a:t>.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Given </a:t>
            </a:r>
            <a:r>
              <a:rPr lang="en-US" altLang="zh-CN" dirty="0"/>
              <a:t>that we have defined aspects in a particular way, the sum of </a:t>
            </a:r>
            <a:r>
              <a:rPr lang="en-US" altLang="zh-CN" dirty="0" smtClean="0"/>
              <a:t>an object’s </a:t>
            </a:r>
            <a:r>
              <a:rPr lang="en-US" altLang="zh-CN" dirty="0"/>
              <a:t>aspects cannot be identical to the object itself (since each aspect </a:t>
            </a:r>
            <a:r>
              <a:rPr lang="en-US" altLang="zh-CN" dirty="0" smtClean="0"/>
              <a:t>contains the </a:t>
            </a:r>
            <a:r>
              <a:rPr lang="en-US" altLang="zh-CN" dirty="0"/>
              <a:t>object together with some property that it has</a:t>
            </a:r>
            <a:r>
              <a:rPr lang="en-US" altLang="zh-CN" dirty="0" smtClean="0"/>
              <a:t>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71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95202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dirty="0" smtClean="0"/>
              <a:t>The proper model: </a:t>
            </a:r>
            <a:r>
              <a:rPr lang="en-US" altLang="zh-CN" i="1" dirty="0" smtClean="0"/>
              <a:t>pull back </a:t>
            </a:r>
            <a:r>
              <a:rPr lang="en-US" altLang="zh-CN" dirty="0" smtClean="0"/>
              <a:t>or </a:t>
            </a:r>
            <a:r>
              <a:rPr lang="en-US" altLang="zh-CN" i="1" dirty="0" err="1" smtClean="0"/>
              <a:t>fibre</a:t>
            </a:r>
            <a:r>
              <a:rPr lang="en-US" altLang="zh-CN" i="1" dirty="0" smtClean="0"/>
              <a:t> product</a:t>
            </a:r>
          </a:p>
          <a:p>
            <a:pPr marL="0" indent="0">
              <a:buNone/>
            </a:pPr>
            <a:r>
              <a:rPr lang="en-US" altLang="zh-CN" b="1" dirty="0"/>
              <a:t>Definition </a:t>
            </a:r>
            <a:r>
              <a:rPr lang="en-US" altLang="zh-CN" b="1" dirty="0" smtClean="0"/>
              <a:t> </a:t>
            </a:r>
            <a:r>
              <a:rPr lang="en-US" altLang="zh-CN" i="1" dirty="0"/>
              <a:t>Let C be a category and X</a:t>
            </a:r>
            <a:r>
              <a:rPr lang="en-US" altLang="zh-CN" dirty="0"/>
              <a:t>, </a:t>
            </a:r>
            <a:r>
              <a:rPr lang="en-US" altLang="zh-CN" i="1" dirty="0"/>
              <a:t>Y</a:t>
            </a:r>
            <a:r>
              <a:rPr lang="en-US" altLang="zh-CN" dirty="0"/>
              <a:t>, </a:t>
            </a:r>
            <a:r>
              <a:rPr lang="en-US" altLang="zh-CN" i="1" dirty="0"/>
              <a:t>Z </a:t>
            </a:r>
            <a:r>
              <a:rPr lang="zh-CN" altLang="zh-CN" dirty="0"/>
              <a:t>∈</a:t>
            </a:r>
            <a:r>
              <a:rPr lang="zh-CN" altLang="zh-CN" i="1" dirty="0"/>
              <a:t> </a:t>
            </a:r>
            <a:r>
              <a:rPr lang="en-US" altLang="zh-CN" dirty="0"/>
              <a:t>C</a:t>
            </a:r>
            <a:r>
              <a:rPr lang="en-US" altLang="zh-CN" i="1" dirty="0"/>
              <a:t>, with </a:t>
            </a:r>
            <a:r>
              <a:rPr lang="en-US" altLang="zh-CN" i="1" dirty="0" err="1"/>
              <a:t>morphisms</a:t>
            </a:r>
            <a:r>
              <a:rPr lang="en-US" altLang="zh-CN" i="1" dirty="0"/>
              <a:t> r </a:t>
            </a:r>
            <a:r>
              <a:rPr lang="en-US" altLang="zh-CN" dirty="0"/>
              <a:t>: </a:t>
            </a:r>
            <a:r>
              <a:rPr lang="en-US" altLang="zh-CN" i="1" dirty="0"/>
              <a:t>X </a:t>
            </a:r>
            <a:r>
              <a:rPr lang="zh-CN" altLang="zh-CN" dirty="0"/>
              <a:t>→ </a:t>
            </a:r>
            <a:r>
              <a:rPr lang="en-US" altLang="zh-CN" i="1" dirty="0"/>
              <a:t>Z, t </a:t>
            </a:r>
            <a:r>
              <a:rPr lang="en-US" altLang="zh-CN" dirty="0"/>
              <a:t>: </a:t>
            </a:r>
            <a:r>
              <a:rPr lang="en-US" altLang="zh-CN" i="1" dirty="0"/>
              <a:t>Y </a:t>
            </a:r>
            <a:r>
              <a:rPr lang="zh-CN" altLang="zh-CN" dirty="0"/>
              <a:t>→ </a:t>
            </a:r>
            <a:r>
              <a:rPr lang="en-US" altLang="zh-CN" i="1" dirty="0"/>
              <a:t>Z . The </a:t>
            </a:r>
            <a:r>
              <a:rPr lang="en-US" altLang="zh-CN" i="1" dirty="0" err="1"/>
              <a:t>fibre</a:t>
            </a:r>
            <a:r>
              <a:rPr lang="en-US" altLang="zh-CN" i="1" dirty="0"/>
              <a:t> product of X and Y over Z , denoted X </a:t>
            </a:r>
            <a:r>
              <a:rPr lang="en-US" altLang="zh-CN" dirty="0"/>
              <a:t>×</a:t>
            </a:r>
            <a:r>
              <a:rPr lang="en-US" altLang="zh-CN" i="1" baseline="-25000" dirty="0"/>
              <a:t>Z</a:t>
            </a:r>
            <a:r>
              <a:rPr lang="en-US" altLang="zh-CN" i="1" dirty="0"/>
              <a:t> Y , is an object W </a:t>
            </a:r>
            <a:r>
              <a:rPr lang="zh-CN" altLang="zh-CN" dirty="0"/>
              <a:t>∈</a:t>
            </a:r>
            <a:r>
              <a:rPr lang="zh-CN" altLang="zh-CN" i="1" dirty="0"/>
              <a:t> </a:t>
            </a:r>
            <a:r>
              <a:rPr lang="en-US" altLang="zh-CN" dirty="0"/>
              <a:t>C </a:t>
            </a:r>
            <a:r>
              <a:rPr lang="en-US" altLang="zh-CN" i="1" dirty="0"/>
              <a:t>with two </a:t>
            </a:r>
            <a:r>
              <a:rPr lang="en-US" altLang="zh-CN" i="1" dirty="0" err="1"/>
              <a:t>morphisms</a:t>
            </a:r>
            <a:r>
              <a:rPr lang="en-US" altLang="zh-CN" i="1" dirty="0"/>
              <a:t> π</a:t>
            </a:r>
            <a:r>
              <a:rPr lang="en-US" altLang="zh-CN" baseline="-25000" dirty="0"/>
              <a:t>1</a:t>
            </a:r>
            <a:r>
              <a:rPr lang="en-US" altLang="zh-CN" dirty="0"/>
              <a:t> : </a:t>
            </a:r>
            <a:r>
              <a:rPr lang="en-US" altLang="zh-CN" i="1" dirty="0"/>
              <a:t>W </a:t>
            </a:r>
            <a:r>
              <a:rPr lang="zh-CN" altLang="zh-CN" dirty="0"/>
              <a:t>→ </a:t>
            </a:r>
            <a:r>
              <a:rPr lang="en-US" altLang="zh-CN" i="1" dirty="0"/>
              <a:t>X and π</a:t>
            </a:r>
            <a:r>
              <a:rPr lang="en-US" altLang="zh-CN" baseline="-25000" dirty="0"/>
              <a:t>2</a:t>
            </a:r>
            <a:r>
              <a:rPr lang="en-US" altLang="zh-CN" dirty="0"/>
              <a:t> : </a:t>
            </a:r>
            <a:r>
              <a:rPr lang="en-US" altLang="zh-CN" i="1" dirty="0"/>
              <a:t>W </a:t>
            </a:r>
            <a:r>
              <a:rPr lang="zh-CN" altLang="zh-CN" dirty="0"/>
              <a:t>→ </a:t>
            </a:r>
            <a:r>
              <a:rPr lang="en-US" altLang="zh-CN" i="1" dirty="0"/>
              <a:t>Y satisfying t</a:t>
            </a:r>
            <a:r>
              <a:rPr lang="en-US" altLang="zh-CN" sz="1200" dirty="0"/>
              <a:t>○</a:t>
            </a:r>
            <a:r>
              <a:rPr lang="en-US" altLang="zh-CN" i="1" dirty="0"/>
              <a:t>π</a:t>
            </a:r>
            <a:r>
              <a:rPr lang="en-US" altLang="zh-CN" baseline="-25000" dirty="0"/>
              <a:t>2</a:t>
            </a:r>
            <a:r>
              <a:rPr lang="en-US" altLang="zh-CN" dirty="0"/>
              <a:t> = </a:t>
            </a:r>
            <a:r>
              <a:rPr lang="en-US" altLang="zh-CN" i="1" dirty="0"/>
              <a:t>r</a:t>
            </a:r>
            <a:r>
              <a:rPr lang="en-US" altLang="zh-CN" sz="1200" dirty="0"/>
              <a:t>○</a:t>
            </a:r>
            <a:r>
              <a:rPr lang="en-US" altLang="zh-CN" i="1" dirty="0"/>
              <a:t>π</a:t>
            </a:r>
            <a:r>
              <a:rPr lang="en-US" altLang="zh-CN" baseline="-25000" dirty="0"/>
              <a:t>1</a:t>
            </a:r>
            <a:r>
              <a:rPr lang="en-US" altLang="zh-CN" i="1" dirty="0"/>
              <a:t>, such that for every V </a:t>
            </a:r>
            <a:r>
              <a:rPr lang="zh-CN" altLang="zh-CN" dirty="0"/>
              <a:t>∈ </a:t>
            </a:r>
            <a:r>
              <a:rPr lang="en-US" altLang="zh-CN" dirty="0"/>
              <a:t>C </a:t>
            </a:r>
            <a:r>
              <a:rPr lang="en-US" altLang="zh-CN" i="1" dirty="0"/>
              <a:t>and </a:t>
            </a:r>
            <a:r>
              <a:rPr lang="en-US" altLang="zh-CN" i="1" dirty="0" err="1"/>
              <a:t>morphisms</a:t>
            </a:r>
            <a:r>
              <a:rPr lang="en-US" altLang="zh-CN" i="1" dirty="0"/>
              <a:t> f </a:t>
            </a:r>
            <a:r>
              <a:rPr lang="en-US" altLang="zh-CN" dirty="0"/>
              <a:t>: </a:t>
            </a:r>
            <a:r>
              <a:rPr lang="en-US" altLang="zh-CN" i="1" dirty="0"/>
              <a:t>V </a:t>
            </a:r>
            <a:r>
              <a:rPr lang="zh-CN" altLang="zh-CN" dirty="0"/>
              <a:t>→ </a:t>
            </a:r>
            <a:r>
              <a:rPr lang="en-US" altLang="zh-CN" i="1" dirty="0"/>
              <a:t>X and g </a:t>
            </a:r>
            <a:r>
              <a:rPr lang="en-US" altLang="zh-CN" dirty="0"/>
              <a:t>: </a:t>
            </a:r>
            <a:r>
              <a:rPr lang="en-US" altLang="zh-CN" i="1" dirty="0"/>
              <a:t>V </a:t>
            </a:r>
            <a:r>
              <a:rPr lang="zh-CN" altLang="zh-CN" dirty="0"/>
              <a:t>→ </a:t>
            </a:r>
            <a:r>
              <a:rPr lang="en-US" altLang="zh-CN" i="1" dirty="0"/>
              <a:t>Y satisfying </a:t>
            </a:r>
            <a:r>
              <a:rPr lang="en-US" altLang="zh-CN" i="1" dirty="0" err="1"/>
              <a:t>t</a:t>
            </a:r>
            <a:r>
              <a:rPr lang="en-US" altLang="zh-CN" sz="1200" dirty="0" err="1"/>
              <a:t>○</a:t>
            </a:r>
            <a:r>
              <a:rPr lang="en-US" altLang="zh-CN" i="1" dirty="0" err="1"/>
              <a:t>g</a:t>
            </a:r>
            <a:r>
              <a:rPr lang="en-US" altLang="zh-CN" i="1" dirty="0"/>
              <a:t> </a:t>
            </a:r>
            <a:r>
              <a:rPr lang="en-US" altLang="zh-CN" dirty="0"/>
              <a:t>= </a:t>
            </a:r>
            <a:r>
              <a:rPr lang="en-US" altLang="zh-CN" i="1" dirty="0" err="1"/>
              <a:t>r</a:t>
            </a:r>
            <a:r>
              <a:rPr lang="en-US" altLang="zh-CN" sz="1200" dirty="0" err="1"/>
              <a:t>○</a:t>
            </a:r>
            <a:r>
              <a:rPr lang="en-US" altLang="zh-CN" i="1" dirty="0" err="1"/>
              <a:t>f</a:t>
            </a:r>
            <a:r>
              <a:rPr lang="en-US" altLang="zh-CN" i="1" dirty="0"/>
              <a:t> , there exists a unique </a:t>
            </a:r>
            <a:r>
              <a:rPr lang="en-US" altLang="zh-CN" i="1" dirty="0" err="1"/>
              <a:t>morphism</a:t>
            </a:r>
            <a:r>
              <a:rPr lang="en-US" altLang="zh-CN" i="1" dirty="0"/>
              <a:t> u </a:t>
            </a:r>
            <a:r>
              <a:rPr lang="en-US" altLang="zh-CN" dirty="0"/>
              <a:t>: </a:t>
            </a:r>
            <a:r>
              <a:rPr lang="en-US" altLang="zh-CN" i="1" dirty="0"/>
              <a:t>V </a:t>
            </a:r>
            <a:r>
              <a:rPr lang="zh-CN" altLang="zh-CN" dirty="0"/>
              <a:t>→ </a:t>
            </a:r>
            <a:r>
              <a:rPr lang="en-US" altLang="zh-CN" i="1" dirty="0"/>
              <a:t>W such that f </a:t>
            </a:r>
            <a:r>
              <a:rPr lang="en-US" altLang="zh-CN" dirty="0"/>
              <a:t>=</a:t>
            </a:r>
            <a:r>
              <a:rPr lang="en-US" altLang="zh-CN" i="1" dirty="0"/>
              <a:t>π</a:t>
            </a:r>
            <a:r>
              <a:rPr lang="en-US" altLang="zh-CN" baseline="-25000" dirty="0"/>
              <a:t>1</a:t>
            </a:r>
            <a:r>
              <a:rPr lang="en-US" altLang="zh-CN" sz="1200" dirty="0"/>
              <a:t>○</a:t>
            </a:r>
            <a:r>
              <a:rPr lang="en-US" altLang="zh-CN" i="1" dirty="0"/>
              <a:t>u and g </a:t>
            </a:r>
            <a:r>
              <a:rPr lang="en-US" altLang="zh-CN" dirty="0"/>
              <a:t>=</a:t>
            </a:r>
            <a:r>
              <a:rPr lang="en-US" altLang="zh-CN" i="1" dirty="0"/>
              <a:t>π</a:t>
            </a:r>
            <a:r>
              <a:rPr lang="en-US" altLang="zh-CN" baseline="-25000" dirty="0"/>
              <a:t>2</a:t>
            </a:r>
            <a:r>
              <a:rPr lang="en-US" altLang="zh-CN" sz="1200" dirty="0"/>
              <a:t>○</a:t>
            </a:r>
            <a:r>
              <a:rPr lang="en-US" altLang="zh-CN" i="1" dirty="0"/>
              <a:t>u.</a:t>
            </a:r>
            <a:endParaRPr lang="zh-CN" altLang="zh-CN" dirty="0"/>
          </a:p>
          <a:p>
            <a:pPr marL="0" indent="0">
              <a:buNone/>
            </a:pPr>
            <a:endParaRPr lang="zh-CN" altLang="en-US" i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72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544237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73</a:t>
            </a:fld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>
            <a:off x="2699792" y="1988840"/>
            <a:ext cx="403244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2123728" y="2492896"/>
            <a:ext cx="0" cy="352839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555776" y="6453336"/>
            <a:ext cx="403244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7164288" y="2492896"/>
            <a:ext cx="0" cy="352839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7452" y="131467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P×</a:t>
            </a:r>
            <a:r>
              <a:rPr lang="en-US" altLang="zh-CN" baseline="-25000" dirty="0"/>
              <a:t>I</a:t>
            </a:r>
            <a:r>
              <a:rPr lang="en-US" altLang="zh-CN" dirty="0"/>
              <a:t>I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308304" y="148229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524328" y="626867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1560" y="610611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19672" y="185162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a</a:t>
            </a:r>
            <a:endParaRPr lang="zh-CN" alt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578187" y="625772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i-</a:t>
            </a:r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a</a:t>
            </a:r>
            <a:endParaRPr lang="zh-CN" altLang="en-US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6632951" y="625772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i-</a:t>
            </a:r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a</a:t>
            </a:r>
            <a:endParaRPr lang="zh-CN" alt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732240" y="186278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p-</a:t>
            </a:r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a</a:t>
            </a:r>
            <a:endParaRPr lang="zh-CN" alt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563888" y="5946243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t = identity</a:t>
            </a:r>
            <a:endParaRPr lang="zh-CN" altLang="en-US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7395422" y="2852936"/>
            <a:ext cx="461665" cy="18722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CN" i="1" dirty="0" smtClean="0"/>
              <a:t>r = contained in</a:t>
            </a:r>
            <a:endParaRPr lang="zh-CN" altLang="en-US" i="1" dirty="0"/>
          </a:p>
        </p:txBody>
      </p:sp>
      <p:sp>
        <p:nvSpPr>
          <p:cNvPr id="27" name="等于号 26"/>
          <p:cNvSpPr/>
          <p:nvPr/>
        </p:nvSpPr>
        <p:spPr>
          <a:xfrm rot="6837369">
            <a:off x="2231740" y="5946243"/>
            <a:ext cx="432048" cy="288032"/>
          </a:xfrm>
          <a:prstGeom prst="mathEqual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2" name="不等于号 31"/>
          <p:cNvSpPr/>
          <p:nvPr/>
        </p:nvSpPr>
        <p:spPr>
          <a:xfrm rot="19969142">
            <a:off x="6480212" y="2267580"/>
            <a:ext cx="504056" cy="369332"/>
          </a:xfrm>
          <a:prstGeom prst="mathNotEqual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47764" y="2452246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b</a:t>
            </a:r>
            <a:endParaRPr lang="zh-CN" alt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2490568" y="5576911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i-</a:t>
            </a:r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b</a:t>
            </a:r>
            <a:endParaRPr lang="zh-CN" altLang="en-US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5652120" y="2571844"/>
            <a:ext cx="980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p-</a:t>
            </a:r>
            <a:r>
              <a:rPr lang="en-US" altLang="zh-CN" i="1" dirty="0" err="1" smtClean="0"/>
              <a:t>bible</a:t>
            </a:r>
            <a:r>
              <a:rPr lang="en-US" altLang="zh-CN" i="1" baseline="-25000" dirty="0" err="1" smtClean="0"/>
              <a:t>b</a:t>
            </a:r>
            <a:endParaRPr lang="zh-CN" altLang="en-US" i="1" dirty="0"/>
          </a:p>
        </p:txBody>
      </p:sp>
      <p:cxnSp>
        <p:nvCxnSpPr>
          <p:cNvPr id="40" name="直接箭头连接符 39"/>
          <p:cNvCxnSpPr/>
          <p:nvPr/>
        </p:nvCxnSpPr>
        <p:spPr>
          <a:xfrm flipH="1">
            <a:off x="2667088" y="2941176"/>
            <a:ext cx="135235" cy="2576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>
            <a:off x="3275856" y="2731647"/>
            <a:ext cx="23042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6423688" y="2996952"/>
            <a:ext cx="617104" cy="29492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578187" y="4005064"/>
            <a:ext cx="653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/>
              <a:t>π</a:t>
            </a:r>
            <a:r>
              <a:rPr lang="en-US" altLang="zh-CN" baseline="-25000" dirty="0"/>
              <a:t>2</a:t>
            </a:r>
            <a:endParaRPr lang="zh-CN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137211" y="1651010"/>
            <a:ext cx="653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π</a:t>
            </a:r>
            <a:r>
              <a:rPr lang="en-US" altLang="zh-CN" baseline="-25000" dirty="0"/>
              <a:t>1</a:t>
            </a:r>
            <a:endParaRPr lang="zh-CN" alt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699792" y="4005064"/>
            <a:ext cx="653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/>
              <a:t>g</a:t>
            </a:r>
            <a:endParaRPr lang="zh-CN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4054496" y="2812286"/>
            <a:ext cx="653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/>
              <a:t>f</a:t>
            </a:r>
            <a:endParaRPr lang="zh-CN" altLang="en-US" i="1" dirty="0"/>
          </a:p>
        </p:txBody>
      </p:sp>
      <p:sp>
        <p:nvSpPr>
          <p:cNvPr id="29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sz="3200" dirty="0">
                <a:solidFill>
                  <a:prstClr val="black"/>
                </a:solidFill>
                <a:cs typeface="+mn-cs"/>
              </a:rPr>
              <a:t>How to understand a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dot</a:t>
            </a:r>
            <a:r>
              <a:rPr lang="zh-CN" altLang="en-US" sz="3200" dirty="0">
                <a:solidFill>
                  <a:prstClr val="black"/>
                </a:solidFill>
                <a:cs typeface="+mn-cs"/>
              </a:rPr>
              <a:t> </a:t>
            </a:r>
            <a:r>
              <a:rPr lang="en-US" altLang="zh-CN" sz="3200" dirty="0">
                <a:solidFill>
                  <a:prstClr val="black"/>
                </a:solidFill>
                <a:cs typeface="+mn-cs"/>
              </a:rPr>
              <a:t>type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69498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7" grpId="0" animBg="1"/>
      <p:bldP spid="32" grpId="0" animBg="1"/>
      <p:bldP spid="36" grpId="0"/>
      <p:bldP spid="37" grpId="0"/>
      <p:bldP spid="38" grpId="0"/>
      <p:bldP spid="51" grpId="0"/>
      <p:bldP spid="52" grpId="0"/>
      <p:bldP spid="53" grpId="0"/>
      <p:bldP spid="54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Summary &amp; Questions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096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Summary:</a:t>
            </a:r>
          </a:p>
          <a:p>
            <a:pPr marL="0" indent="0">
              <a:buNone/>
            </a:pPr>
            <a:r>
              <a:rPr lang="en-US" altLang="zh-CN" dirty="0"/>
              <a:t>Introduction</a:t>
            </a:r>
          </a:p>
          <a:p>
            <a:pPr marL="0" indent="0">
              <a:buNone/>
            </a:pPr>
            <a:r>
              <a:rPr lang="en-US" altLang="zh-CN" dirty="0"/>
              <a:t>The tool using in analyzing &amp; Some phenomenon in English Language </a:t>
            </a:r>
          </a:p>
          <a:p>
            <a:pPr marL="0" indent="0">
              <a:buNone/>
            </a:pPr>
            <a:r>
              <a:rPr lang="en-US" altLang="zh-CN" dirty="0"/>
              <a:t>How to understand a</a:t>
            </a:r>
            <a:r>
              <a:rPr lang="zh-CN" altLang="en-US" dirty="0"/>
              <a:t> </a:t>
            </a:r>
            <a:r>
              <a:rPr lang="en-US" altLang="zh-CN" dirty="0"/>
              <a:t>dot</a:t>
            </a:r>
            <a:r>
              <a:rPr lang="zh-CN" altLang="en-US" dirty="0"/>
              <a:t> </a:t>
            </a:r>
            <a:r>
              <a:rPr lang="en-US" altLang="zh-CN" dirty="0"/>
              <a:t>type (• type)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75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Summary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53331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/>
              <a:t>How to understand a</a:t>
            </a:r>
            <a:r>
              <a:rPr lang="zh-CN" altLang="en-US" dirty="0"/>
              <a:t> </a:t>
            </a:r>
            <a:r>
              <a:rPr lang="en-US" altLang="zh-CN" dirty="0"/>
              <a:t>dot</a:t>
            </a:r>
            <a:r>
              <a:rPr lang="zh-CN" altLang="en-US" dirty="0"/>
              <a:t> </a:t>
            </a:r>
            <a:r>
              <a:rPr lang="en-US" altLang="zh-CN" dirty="0"/>
              <a:t>type (• type)</a:t>
            </a:r>
          </a:p>
          <a:p>
            <a:pPr marL="0" indent="0">
              <a:buNone/>
            </a:pPr>
            <a:r>
              <a:rPr lang="en-US" altLang="zh-CN" dirty="0" smtClean="0"/>
              <a:t>What </a:t>
            </a:r>
            <a:r>
              <a:rPr lang="en-US" altLang="zh-CN" dirty="0"/>
              <a:t>is the dual aspect phenomenon</a:t>
            </a:r>
            <a:r>
              <a:rPr lang="en-US" altLang="zh-CN" dirty="0" smtClean="0"/>
              <a:t>?</a:t>
            </a:r>
          </a:p>
          <a:p>
            <a:pPr marL="400050" lvl="1" indent="0">
              <a:buNone/>
            </a:pPr>
            <a:r>
              <a:rPr lang="en-US" altLang="zh-CN" dirty="0" smtClean="0"/>
              <a:t>not ambiguous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 smtClean="0"/>
              <a:t>not </a:t>
            </a:r>
            <a:r>
              <a:rPr lang="en-US" altLang="zh-CN" dirty="0" err="1"/>
              <a:t>polysemous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/>
              <a:t>not sense transfer</a:t>
            </a:r>
          </a:p>
          <a:p>
            <a:pPr marL="400050" lvl="1" indent="0">
              <a:buNone/>
            </a:pPr>
            <a:r>
              <a:rPr lang="en-US" altLang="zh-CN" dirty="0"/>
              <a:t>not Type/Token distinct</a:t>
            </a:r>
          </a:p>
          <a:p>
            <a:pPr marL="0" indent="0">
              <a:buNone/>
            </a:pPr>
            <a:r>
              <a:rPr lang="en-US" altLang="zh-CN" dirty="0"/>
              <a:t>What is the proper model?</a:t>
            </a:r>
          </a:p>
          <a:p>
            <a:pPr marL="400050" lvl="1" indent="0">
              <a:buNone/>
            </a:pPr>
            <a:r>
              <a:rPr lang="en-US" altLang="zh-CN" dirty="0"/>
              <a:t>not conjunctive type</a:t>
            </a:r>
          </a:p>
          <a:p>
            <a:pPr marL="400050" lvl="1" indent="0">
              <a:buNone/>
            </a:pPr>
            <a:r>
              <a:rPr lang="en-US" altLang="zh-CN" dirty="0"/>
              <a:t>not pair type</a:t>
            </a:r>
          </a:p>
          <a:p>
            <a:pPr marL="400050" lvl="1" indent="0">
              <a:buNone/>
            </a:pPr>
            <a:r>
              <a:rPr lang="en-US" altLang="zh-CN" dirty="0"/>
              <a:t>not </a:t>
            </a:r>
            <a:r>
              <a:rPr lang="en-US" altLang="zh-CN" dirty="0" err="1"/>
              <a:t>mereological</a:t>
            </a:r>
            <a:r>
              <a:rPr lang="en-US" altLang="zh-CN" dirty="0"/>
              <a:t> sum</a:t>
            </a:r>
          </a:p>
          <a:p>
            <a:pPr marL="400050" lvl="1" indent="0">
              <a:buNone/>
            </a:pPr>
            <a:r>
              <a:rPr lang="en-US" altLang="zh-CN" dirty="0"/>
              <a:t>the nature of aspect</a:t>
            </a:r>
          </a:p>
          <a:p>
            <a:pPr marL="400050" lvl="1" indent="0">
              <a:buNone/>
            </a:pPr>
            <a:r>
              <a:rPr lang="en-US" altLang="zh-CN" dirty="0"/>
              <a:t>pull back, or </a:t>
            </a:r>
            <a:r>
              <a:rPr lang="en-US" altLang="zh-CN" dirty="0" err="1"/>
              <a:t>fibre</a:t>
            </a:r>
            <a:r>
              <a:rPr lang="en-US" altLang="zh-CN" dirty="0"/>
              <a:t> product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76</a:t>
            </a:fld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Summary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76018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/>
              <a:t>Q</a:t>
            </a:r>
            <a:r>
              <a:rPr lang="en-US" altLang="zh-CN" sz="3600" dirty="0" smtClean="0"/>
              <a:t>uestions</a:t>
            </a:r>
            <a:endParaRPr lang="zh-CN" altLang="en-US" sz="2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77</a:t>
            </a:fld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2123728" y="1340768"/>
            <a:ext cx="4536504" cy="4248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092280" y="184482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propostions</a:t>
            </a:r>
            <a:endParaRPr lang="zh-CN" altLang="en-US" dirty="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660232" y="2214156"/>
            <a:ext cx="936104" cy="350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4391980" y="1124744"/>
            <a:ext cx="0" cy="4752528"/>
          </a:xfrm>
          <a:prstGeom prst="line">
            <a:avLst/>
          </a:prstGeom>
          <a:ln w="762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15816" y="25649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true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60032" y="25649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false</a:t>
            </a:r>
            <a:endParaRPr lang="zh-CN" altLang="en-US" dirty="0"/>
          </a:p>
        </p:txBody>
      </p:sp>
      <p:cxnSp>
        <p:nvCxnSpPr>
          <p:cNvPr id="16" name="直接连接符 15"/>
          <p:cNvCxnSpPr/>
          <p:nvPr/>
        </p:nvCxnSpPr>
        <p:spPr>
          <a:xfrm flipV="1">
            <a:off x="1835696" y="3465004"/>
            <a:ext cx="5400600" cy="36004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16479" y="205629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meaningful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87691" y="414908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nonsense</a:t>
            </a:r>
            <a:endParaRPr lang="zh-CN" altLang="en-US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2447764" y="1502786"/>
            <a:ext cx="3888432" cy="396044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2447764" y="1502786"/>
            <a:ext cx="3780420" cy="4086454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516216" y="13407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??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660232" y="540457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??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5742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/>
      <p:bldP spid="14" grpId="0"/>
      <p:bldP spid="17" grpId="0"/>
      <p:bldP spid="18" grpId="0"/>
      <p:bldP spid="23" grpId="0"/>
      <p:bldP spid="24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Questions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Q1: Are there any other dimensions we can add to divide the propositions?</a:t>
            </a:r>
          </a:p>
          <a:p>
            <a:pPr marL="0" indent="0">
              <a:buNone/>
            </a:pPr>
            <a:r>
              <a:rPr lang="en-US" altLang="zh-CN" dirty="0" smtClean="0"/>
              <a:t>Q2: How to make the current division more elegant?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dirty="0" smtClean="0"/>
              <a:t>Thanks for your patience!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78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505" y="3501008"/>
            <a:ext cx="1634852" cy="189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678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The tool using in analyzing &amp; Some phenomenon in English Language 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26836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tool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i="1" dirty="0" smtClean="0"/>
              <a:t>λ calculus</a:t>
            </a:r>
          </a:p>
          <a:p>
            <a:pPr marL="0" indent="0">
              <a:buNone/>
            </a:pPr>
            <a:r>
              <a:rPr lang="en-US" altLang="zh-CN" dirty="0" smtClean="0"/>
              <a:t>	</a:t>
            </a:r>
            <a:r>
              <a:rPr lang="en-US" altLang="zh-CN" sz="2600" dirty="0" smtClean="0"/>
              <a:t>variables </a:t>
            </a:r>
            <a:r>
              <a:rPr lang="en-US" altLang="zh-CN" sz="2600" dirty="0"/>
              <a:t>(and </a:t>
            </a:r>
            <a:r>
              <a:rPr lang="en-US" altLang="zh-CN" sz="2600" dirty="0" smtClean="0"/>
              <a:t>constants) </a:t>
            </a:r>
            <a:r>
              <a:rPr lang="en-US" altLang="zh-CN" sz="2600" dirty="0"/>
              <a:t>as primitive terms together with the </a:t>
            </a:r>
            <a:r>
              <a:rPr lang="en-US" altLang="zh-CN" sz="2600" dirty="0" smtClean="0"/>
              <a:t>identity predicate = </a:t>
            </a:r>
            <a:r>
              <a:rPr lang="en-US" altLang="zh-CN" sz="2600" dirty="0"/>
              <a:t>and an abstraction </a:t>
            </a:r>
            <a:r>
              <a:rPr lang="en-US" altLang="zh-CN" sz="2600" dirty="0" smtClean="0"/>
              <a:t>operator</a:t>
            </a:r>
            <a:r>
              <a:rPr lang="en-US" altLang="zh-CN" sz="2600" i="1" dirty="0"/>
              <a:t> </a:t>
            </a:r>
            <a:r>
              <a:rPr lang="en-US" altLang="zh-CN" sz="2600" i="1" dirty="0" smtClean="0"/>
              <a:t>λ</a:t>
            </a:r>
            <a:r>
              <a:rPr lang="en-US" altLang="zh-CN" sz="2600" dirty="0" smtClean="0"/>
              <a:t>.</a:t>
            </a:r>
          </a:p>
          <a:p>
            <a:pPr marL="0" indent="0">
              <a:buNone/>
            </a:pPr>
            <a:r>
              <a:rPr lang="en-US" altLang="zh-CN" sz="2600" dirty="0" smtClean="0"/>
              <a:t>	The </a:t>
            </a:r>
            <a:r>
              <a:rPr lang="en-US" altLang="zh-CN" sz="2600" dirty="0"/>
              <a:t>set of terms is closed under </a:t>
            </a:r>
            <a:r>
              <a:rPr lang="en-US" altLang="zh-CN" sz="2600" dirty="0" smtClean="0"/>
              <a:t>the following </a:t>
            </a:r>
            <a:r>
              <a:rPr lang="en-US" altLang="zh-CN" sz="2600" dirty="0"/>
              <a:t>rules: </a:t>
            </a:r>
            <a:endParaRPr lang="en-US" altLang="zh-CN" sz="2600" dirty="0" smtClean="0"/>
          </a:p>
          <a:p>
            <a:pPr marL="0" indent="0">
              <a:buNone/>
            </a:pPr>
            <a:r>
              <a:rPr lang="en-US" altLang="zh-CN" sz="2600" dirty="0"/>
              <a:t>	</a:t>
            </a:r>
            <a:r>
              <a:rPr lang="en-US" altLang="zh-CN" sz="2600" dirty="0" smtClean="0"/>
              <a:t>if </a:t>
            </a:r>
            <a:r>
              <a:rPr lang="en-US" altLang="zh-CN" sz="2600" i="1" dirty="0"/>
              <a:t>t </a:t>
            </a:r>
            <a:r>
              <a:rPr lang="en-US" altLang="zh-CN" sz="2600" dirty="0"/>
              <a:t>is a term and </a:t>
            </a:r>
            <a:r>
              <a:rPr lang="en-US" altLang="zh-CN" sz="2600" i="1" dirty="0"/>
              <a:t>v </a:t>
            </a:r>
            <a:r>
              <a:rPr lang="en-US" altLang="zh-CN" sz="2600" dirty="0"/>
              <a:t>a variable, then </a:t>
            </a:r>
            <a:r>
              <a:rPr lang="en-US" altLang="zh-CN" sz="2600" i="1" dirty="0" err="1" smtClean="0"/>
              <a:t>λvt</a:t>
            </a:r>
            <a:r>
              <a:rPr lang="en-US" altLang="zh-CN" sz="2600" i="1" dirty="0" smtClean="0"/>
              <a:t> </a:t>
            </a:r>
            <a:r>
              <a:rPr lang="en-US" altLang="zh-CN" sz="2600" dirty="0"/>
              <a:t>is also a term; </a:t>
            </a:r>
            <a:endParaRPr lang="en-US" altLang="zh-CN" sz="2600" dirty="0" smtClean="0"/>
          </a:p>
          <a:p>
            <a:pPr marL="0" indent="0">
              <a:buNone/>
            </a:pPr>
            <a:r>
              <a:rPr lang="en-US" altLang="zh-CN" sz="2600" dirty="0"/>
              <a:t>	</a:t>
            </a:r>
            <a:r>
              <a:rPr lang="en-US" altLang="zh-CN" sz="2600" dirty="0" smtClean="0"/>
              <a:t>and </a:t>
            </a:r>
            <a:r>
              <a:rPr lang="en-US" altLang="zh-CN" sz="2600" dirty="0"/>
              <a:t>if </a:t>
            </a:r>
            <a:r>
              <a:rPr lang="en-US" altLang="zh-CN" sz="2600" i="1" dirty="0"/>
              <a:t>t </a:t>
            </a:r>
            <a:r>
              <a:rPr lang="en-US" altLang="zh-CN" sz="2600" dirty="0"/>
              <a:t>and </a:t>
            </a:r>
            <a:r>
              <a:rPr lang="en-US" altLang="zh-CN" sz="2600" i="1" dirty="0" smtClean="0"/>
              <a:t>t</a:t>
            </a:r>
            <a:r>
              <a:rPr lang="en-US" altLang="zh-CN" sz="2600" baseline="-25000" dirty="0" smtClean="0"/>
              <a:t>0 </a:t>
            </a:r>
            <a:r>
              <a:rPr lang="en-US" altLang="zh-CN" sz="2600" dirty="0" smtClean="0"/>
              <a:t>are </a:t>
            </a:r>
            <a:r>
              <a:rPr lang="en-US" altLang="zh-CN" sz="2600" dirty="0"/>
              <a:t>terms then </a:t>
            </a:r>
            <a:r>
              <a:rPr lang="en-US" altLang="zh-CN" sz="2600" i="1" dirty="0"/>
              <a:t>the application </a:t>
            </a:r>
            <a:r>
              <a:rPr lang="en-US" altLang="zh-CN" sz="2600" dirty="0"/>
              <a:t>of </a:t>
            </a:r>
            <a:r>
              <a:rPr lang="en-US" altLang="zh-CN" sz="2600" i="1" dirty="0"/>
              <a:t>t </a:t>
            </a:r>
            <a:r>
              <a:rPr lang="en-US" altLang="zh-CN" sz="2600" dirty="0"/>
              <a:t>to </a:t>
            </a:r>
            <a:r>
              <a:rPr lang="en-US" altLang="zh-CN" sz="2600" i="1" dirty="0"/>
              <a:t>t</a:t>
            </a:r>
            <a:r>
              <a:rPr lang="en-US" altLang="zh-CN" sz="2600" baseline="-25000" dirty="0"/>
              <a:t>0</a:t>
            </a:r>
            <a:r>
              <a:rPr lang="en-US" altLang="zh-CN" sz="2600" dirty="0"/>
              <a:t> is also a term </a:t>
            </a:r>
            <a:r>
              <a:rPr lang="en-US" altLang="zh-CN" sz="2600" i="1" dirty="0"/>
              <a:t>t</a:t>
            </a:r>
            <a:r>
              <a:rPr lang="en-US" altLang="zh-CN" sz="2600" dirty="0"/>
              <a:t>[</a:t>
            </a:r>
            <a:r>
              <a:rPr lang="en-US" altLang="zh-CN" sz="2600" i="1" dirty="0"/>
              <a:t>t</a:t>
            </a:r>
            <a:r>
              <a:rPr lang="en-US" altLang="zh-CN" sz="2600" baseline="-25000" dirty="0"/>
              <a:t>0</a:t>
            </a:r>
            <a:r>
              <a:rPr lang="en-US" altLang="zh-CN" sz="2600" dirty="0"/>
              <a:t>], and so is </a:t>
            </a:r>
            <a:r>
              <a:rPr lang="en-US" altLang="zh-CN" sz="2600" i="1" dirty="0"/>
              <a:t>t </a:t>
            </a:r>
            <a:r>
              <a:rPr lang="en-US" altLang="zh-CN" sz="2600" dirty="0"/>
              <a:t>= </a:t>
            </a:r>
            <a:r>
              <a:rPr lang="en-US" altLang="zh-CN" sz="2600" i="1" dirty="0" smtClean="0"/>
              <a:t>t</a:t>
            </a:r>
            <a:r>
              <a:rPr lang="en-US" altLang="zh-CN" sz="2600" baseline="-25000" dirty="0" smtClean="0"/>
              <a:t>0</a:t>
            </a:r>
            <a:r>
              <a:rPr lang="en-US" altLang="zh-CN" sz="2600" dirty="0" smtClean="0"/>
              <a:t>.</a:t>
            </a:r>
          </a:p>
          <a:p>
            <a:pPr marL="0" indent="0">
              <a:buNone/>
            </a:pPr>
            <a:r>
              <a:rPr lang="en-US" altLang="zh-CN" sz="2600" dirty="0"/>
              <a:t>	</a:t>
            </a:r>
            <a:endParaRPr lang="zh-CN" altLang="en-US" sz="2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FF6-97EE-4803-A5AC-C16017AE5A64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3659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2472</Words>
  <Application>Microsoft Office PowerPoint</Application>
  <PresentationFormat>全屏显示(4:3)</PresentationFormat>
  <Paragraphs>557</Paragraphs>
  <Slides>78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78</vt:i4>
      </vt:variant>
    </vt:vector>
  </HeadingPairs>
  <TitlesOfParts>
    <vt:vector size="79" baseType="lpstr">
      <vt:lpstr>Office 主题​​</vt:lpstr>
      <vt:lpstr>Type Clash in English Sentences ——an introduction to Asher’s A Web of Words: Lexical Meaning in Context</vt:lpstr>
      <vt:lpstr>References</vt:lpstr>
      <vt:lpstr>What will be this talk about?</vt:lpstr>
      <vt:lpstr>Introduction</vt:lpstr>
      <vt:lpstr>Introduction</vt:lpstr>
      <vt:lpstr>Introduction</vt:lpstr>
      <vt:lpstr>Introduction</vt:lpstr>
      <vt:lpstr>The tool using in analyzing &amp; Some phenomenon in English Language  </vt:lpstr>
      <vt:lpstr>tool</vt:lpstr>
      <vt:lpstr>tool</vt:lpstr>
      <vt:lpstr>Some phenomenon in English Language</vt:lpstr>
      <vt:lpstr>Some phenomenon in English Language</vt:lpstr>
      <vt:lpstr>Some phenomenon in English Language</vt:lpstr>
      <vt:lpstr>tool</vt:lpstr>
      <vt:lpstr>tool</vt:lpstr>
      <vt:lpstr>tool</vt:lpstr>
      <vt:lpstr>tool</vt:lpstr>
      <vt:lpstr>tool</vt:lpstr>
      <vt:lpstr>tool</vt:lpstr>
      <vt:lpstr>tool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Some phenomenon in English Language</vt:lpstr>
      <vt:lpstr>How to understand a dot type (• type) 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How to understand a dot type</vt:lpstr>
      <vt:lpstr>Summary &amp; Questions</vt:lpstr>
      <vt:lpstr>Summary</vt:lpstr>
      <vt:lpstr>Summary</vt:lpstr>
      <vt:lpstr>Questions</vt:lpstr>
      <vt:lpstr>Questions</vt:lpstr>
    </vt:vector>
  </TitlesOfParts>
  <Company>Peking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英语中coercion现象 的形式化处理</dc:title>
  <dc:creator>Yang Wenli</dc:creator>
  <cp:lastModifiedBy>Yang Wenli</cp:lastModifiedBy>
  <cp:revision>137</cp:revision>
  <dcterms:created xsi:type="dcterms:W3CDTF">2010-11-09T10:06:21Z</dcterms:created>
  <dcterms:modified xsi:type="dcterms:W3CDTF">2010-11-18T06:32:27Z</dcterms:modified>
</cp:coreProperties>
</file>