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6" r:id="rId1"/>
  </p:sldMasterIdLst>
  <p:notesMasterIdLst>
    <p:notesMasterId r:id="rId29"/>
  </p:notesMasterIdLst>
  <p:sldIdLst>
    <p:sldId id="256" r:id="rId2"/>
    <p:sldId id="300" r:id="rId3"/>
    <p:sldId id="345" r:id="rId4"/>
    <p:sldId id="365" r:id="rId5"/>
    <p:sldId id="346" r:id="rId6"/>
    <p:sldId id="366" r:id="rId7"/>
    <p:sldId id="347" r:id="rId8"/>
    <p:sldId id="367" r:id="rId9"/>
    <p:sldId id="348" r:id="rId10"/>
    <p:sldId id="349" r:id="rId11"/>
    <p:sldId id="350" r:id="rId12"/>
    <p:sldId id="351" r:id="rId13"/>
    <p:sldId id="358" r:id="rId14"/>
    <p:sldId id="352" r:id="rId15"/>
    <p:sldId id="354" r:id="rId16"/>
    <p:sldId id="353" r:id="rId17"/>
    <p:sldId id="355" r:id="rId18"/>
    <p:sldId id="357" r:id="rId19"/>
    <p:sldId id="356" r:id="rId20"/>
    <p:sldId id="364" r:id="rId21"/>
    <p:sldId id="359" r:id="rId22"/>
    <p:sldId id="360" r:id="rId23"/>
    <p:sldId id="361" r:id="rId24"/>
    <p:sldId id="368" r:id="rId25"/>
    <p:sldId id="281" r:id="rId26"/>
    <p:sldId id="362" r:id="rId27"/>
    <p:sldId id="363" r:id="rId28"/>
  </p:sldIdLst>
  <p:sldSz cx="12192000" cy="6858000"/>
  <p:notesSz cx="6858000" cy="9144000"/>
  <p:embeddedFontLst>
    <p:embeddedFont>
      <p:font typeface="Franklin Gothic Book" panose="020B0503020102020204" pitchFamily="34" charset="0"/>
      <p:regular r:id="rId30"/>
      <p:italic r:id="rId31"/>
    </p:embeddedFont>
    <p:embeddedFont>
      <p:font typeface="等线" panose="02010600030101010101" pitchFamily="2" charset="-122"/>
      <p:regular r:id="rId32"/>
      <p:bold r:id="rId33"/>
    </p:embeddedFont>
    <p:embeddedFont>
      <p:font typeface="LogicA" panose="05010501010000010501" pitchFamily="2" charset="2"/>
      <p:regular r:id="rId34"/>
    </p:embeddedFont>
    <p:embeddedFont>
      <p:font typeface="华文楷体" panose="02010600040101010101" pitchFamily="2" charset="-122"/>
      <p:regular r:id="rId35"/>
    </p:embeddedFont>
    <p:embeddedFont>
      <p:font typeface="微软雅黑" panose="020B0503020204020204" pitchFamily="34" charset="-122"/>
      <p:regular r:id="rId36"/>
      <p:bold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ECE"/>
    <a:srgbClr val="44546A"/>
    <a:srgbClr val="6381B9"/>
    <a:srgbClr val="54CC76"/>
    <a:srgbClr val="404040"/>
    <a:srgbClr val="40403F"/>
    <a:srgbClr val="5B9BD5"/>
    <a:srgbClr val="7C925F"/>
    <a:srgbClr val="FF9900"/>
    <a:srgbClr val="F7A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74416" autoAdjust="0"/>
  </p:normalViewPr>
  <p:slideViewPr>
    <p:cSldViewPr snapToGrid="0">
      <p:cViewPr varScale="1">
        <p:scale>
          <a:sx n="61" d="100"/>
          <a:sy n="61" d="100"/>
        </p:scale>
        <p:origin x="166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55E82-52C7-4555-859C-C5C65255204E}" type="datetimeFigureOut">
              <a:rPr lang="zh-CN" altLang="en-US" smtClean="0"/>
              <a:t>2018/5/6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D4A62-2BA0-4A13-B927-D7A0D8E4E85A}" type="slidenum">
              <a:rPr lang="zh-CN" altLang="en-US" smtClean="0"/>
              <a:t>‹#›</a:t>
            </a:fld>
            <a:endParaRPr lang="zh-CN" altLang="en-US"/>
          </a:p>
        </p:txBody>
      </p:sp>
    </p:spTree>
    <p:extLst>
      <p:ext uri="{BB962C8B-B14F-4D97-AF65-F5344CB8AC3E}">
        <p14:creationId xmlns:p14="http://schemas.microsoft.com/office/powerpoint/2010/main" val="201484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1</a:t>
            </a:fld>
            <a:endParaRPr lang="zh-CN" altLang="en-US"/>
          </a:p>
        </p:txBody>
      </p:sp>
    </p:spTree>
    <p:extLst>
      <p:ext uri="{BB962C8B-B14F-4D97-AF65-F5344CB8AC3E}">
        <p14:creationId xmlns:p14="http://schemas.microsoft.com/office/powerpoint/2010/main" val="19742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2</a:t>
            </a:fld>
            <a:endParaRPr lang="zh-CN" altLang="en-US"/>
          </a:p>
        </p:txBody>
      </p:sp>
    </p:spTree>
    <p:extLst>
      <p:ext uri="{BB962C8B-B14F-4D97-AF65-F5344CB8AC3E}">
        <p14:creationId xmlns:p14="http://schemas.microsoft.com/office/powerpoint/2010/main" val="61869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3</a:t>
            </a:fld>
            <a:endParaRPr lang="zh-CN" altLang="en-US"/>
          </a:p>
        </p:txBody>
      </p:sp>
    </p:spTree>
    <p:extLst>
      <p:ext uri="{BB962C8B-B14F-4D97-AF65-F5344CB8AC3E}">
        <p14:creationId xmlns:p14="http://schemas.microsoft.com/office/powerpoint/2010/main" val="212204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5</a:t>
            </a:fld>
            <a:endParaRPr lang="zh-CN" altLang="en-US"/>
          </a:p>
        </p:txBody>
      </p:sp>
    </p:spTree>
    <p:extLst>
      <p:ext uri="{BB962C8B-B14F-4D97-AF65-F5344CB8AC3E}">
        <p14:creationId xmlns:p14="http://schemas.microsoft.com/office/powerpoint/2010/main" val="233151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25</a:t>
            </a:fld>
            <a:endParaRPr lang="zh-CN" altLang="en-US"/>
          </a:p>
        </p:txBody>
      </p:sp>
    </p:spTree>
    <p:extLst>
      <p:ext uri="{BB962C8B-B14F-4D97-AF65-F5344CB8AC3E}">
        <p14:creationId xmlns:p14="http://schemas.microsoft.com/office/powerpoint/2010/main" val="246558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D4A62-2BA0-4A13-B927-D7A0D8E4E85A}" type="slidenum">
              <a:rPr lang="zh-CN" altLang="en-US" smtClean="0"/>
              <a:t>27</a:t>
            </a:fld>
            <a:endParaRPr lang="zh-CN" altLang="en-US"/>
          </a:p>
        </p:txBody>
      </p:sp>
    </p:spTree>
    <p:extLst>
      <p:ext uri="{BB962C8B-B14F-4D97-AF65-F5344CB8AC3E}">
        <p14:creationId xmlns:p14="http://schemas.microsoft.com/office/powerpoint/2010/main" val="17469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EE75A74-3AFB-4F34-BFBF-4FF93CC9D2A3}" type="datetime1">
              <a:rPr lang="zh-CN" altLang="en-US" smtClean="0"/>
              <a:t>2018/5/6</a:t>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847347A-47FC-40A9-82DA-827BBEE83376}" type="slidenum">
              <a:rPr lang="zh-CN" altLang="en-US" smtClean="0"/>
              <a:t>‹#›</a:t>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525593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7877291-2FCF-4804-9DDF-7EB7DC18F85D}" type="datetime1">
              <a:rPr lang="zh-CN" altLang="en-US" smtClean="0"/>
              <a:t>2018/5/6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101855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CD08A6B-DC29-435D-9B6D-12D7A1EB9553}" type="datetime1">
              <a:rPr lang="zh-CN" altLang="en-US" smtClean="0"/>
              <a:t>2018/5/6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95373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201233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E5EB326-21CD-48C1-82DB-C45FE2162C75}" type="datetime1">
              <a:rPr lang="zh-CN" altLang="en-US" smtClean="0"/>
              <a:t>2018/5/6</a:t>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847347A-47FC-40A9-82DA-827BBEE83376}" type="slidenum">
              <a:rPr lang="zh-CN" altLang="en-US" smtClean="0"/>
              <a:t>‹#›</a:t>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50596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3F1CE08-DF7E-4011-91DF-42844E99E619}" type="datetime1">
              <a:rPr lang="zh-CN" altLang="en-US" smtClean="0"/>
              <a:t>2018/5/6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210996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9D7030A-8E2A-4F73-BFE5-37BDF571FF04}" type="datetime1">
              <a:rPr lang="zh-CN" altLang="en-US" smtClean="0"/>
              <a:t>2018/5/6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212320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2F173D9-B7E5-48A1-9131-272ED92D9D35}" type="datetime1">
              <a:rPr lang="zh-CN" altLang="en-US" smtClean="0"/>
              <a:t>2018/5/6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7951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B4F4C-1B30-4B49-A899-07AE1662663D}" type="datetime1">
              <a:rPr lang="zh-CN" altLang="en-US" smtClean="0"/>
              <a:t>2018/5/6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47347A-47FC-40A9-82DA-827BBEE83376}" type="slidenum">
              <a:rPr lang="zh-CN" altLang="en-US" smtClean="0"/>
              <a:t>‹#›</a:t>
            </a:fld>
            <a:endParaRPr lang="zh-CN" altLang="en-US"/>
          </a:p>
        </p:txBody>
      </p:sp>
    </p:spTree>
    <p:extLst>
      <p:ext uri="{BB962C8B-B14F-4D97-AF65-F5344CB8AC3E}">
        <p14:creationId xmlns:p14="http://schemas.microsoft.com/office/powerpoint/2010/main" val="322312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CF2776F-250E-4A2C-BD82-98D8AE183486}" type="datetime1">
              <a:rPr lang="zh-CN" altLang="en-US" smtClean="0"/>
              <a:t>2018/5/6</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47347A-47FC-40A9-82DA-827BBEE83376}"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77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2C293DD-C460-4AA6-80E4-F7D6D3D57327}" type="datetime1">
              <a:rPr lang="zh-CN" altLang="en-US" smtClean="0"/>
              <a:t>2018/5/6</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47347A-47FC-40A9-82DA-827BBEE83376}"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639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EC18826-A50F-4214-8839-726E48915083}" type="datetime1">
              <a:rPr lang="zh-CN" altLang="en-US" smtClean="0"/>
              <a:t>2018/5/6</a:t>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847347A-47FC-40A9-82DA-827BBEE83376}" type="slidenum">
              <a:rPr lang="zh-CN" altLang="en-US" smtClean="0"/>
              <a:t>‹#›</a:t>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80070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99887" y="2146973"/>
            <a:ext cx="8361229" cy="2085872"/>
          </a:xfrm>
        </p:spPr>
        <p:txBody>
          <a:bodyPr/>
          <a:lstStyle/>
          <a:p>
            <a:r>
              <a:rPr lang="zh-CN" altLang="en-US" sz="6000" dirty="0"/>
              <a:t>基于动作概念和事件概念的动词形式语义</a:t>
            </a:r>
          </a:p>
        </p:txBody>
      </p:sp>
      <p:sp>
        <p:nvSpPr>
          <p:cNvPr id="3" name="文本框 2">
            <a:extLst>
              <a:ext uri="{FF2B5EF4-FFF2-40B4-BE49-F238E27FC236}">
                <a16:creationId xmlns:a16="http://schemas.microsoft.com/office/drawing/2014/main" id="{72FBC6B3-F005-4423-BB11-AD4827283072}"/>
              </a:ext>
            </a:extLst>
          </p:cNvPr>
          <p:cNvSpPr txBox="1"/>
          <p:nvPr/>
        </p:nvSpPr>
        <p:spPr>
          <a:xfrm>
            <a:off x="6375748" y="4722312"/>
            <a:ext cx="4133589" cy="646331"/>
          </a:xfrm>
          <a:prstGeom prst="rect">
            <a:avLst/>
          </a:prstGeom>
          <a:noFill/>
        </p:spPr>
        <p:txBody>
          <a:bodyPr wrap="square" rtlCol="0">
            <a:spAutoFit/>
          </a:bodyPr>
          <a:lstStyle/>
          <a:p>
            <a:pPr algn="r"/>
            <a:r>
              <a:rPr lang="zh-CN" altLang="en-US" dirty="0"/>
              <a:t>郑  植</a:t>
            </a:r>
            <a:endParaRPr lang="en-US" altLang="zh-CN" dirty="0"/>
          </a:p>
          <a:p>
            <a:pPr algn="r"/>
            <a:r>
              <a:rPr lang="en-US" altLang="zh-CN" dirty="0"/>
              <a:t>2018.3.14</a:t>
            </a:r>
            <a:endParaRPr lang="zh-CN" altLang="en-US" dirty="0"/>
          </a:p>
        </p:txBody>
      </p:sp>
    </p:spTree>
    <p:extLst>
      <p:ext uri="{BB962C8B-B14F-4D97-AF65-F5344CB8AC3E}">
        <p14:creationId xmlns:p14="http://schemas.microsoft.com/office/powerpoint/2010/main" val="299781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82EA91-F586-4245-A7AC-4BE1A049E5F1}"/>
              </a:ext>
            </a:extLst>
          </p:cNvPr>
          <p:cNvSpPr>
            <a:spLocks noGrp="1"/>
          </p:cNvSpPr>
          <p:nvPr>
            <p:ph idx="1"/>
          </p:nvPr>
        </p:nvSpPr>
        <p:spPr>
          <a:xfrm>
            <a:off x="1371600" y="676405"/>
            <a:ext cx="9601200" cy="5190995"/>
          </a:xfrm>
        </p:spPr>
        <p:txBody>
          <a:bodyPr>
            <a:normAutofit/>
          </a:bodyPr>
          <a:lstStyle/>
          <a:p>
            <a:pPr marL="0" indent="0">
              <a:buNone/>
            </a:pPr>
            <a:r>
              <a:rPr lang="en-US" altLang="zh-CN" dirty="0"/>
              <a:t>3.</a:t>
            </a:r>
            <a:r>
              <a:rPr lang="zh-CN" altLang="zh-CN" dirty="0"/>
              <a:t>语义学</a:t>
            </a:r>
          </a:p>
          <a:p>
            <a:pPr marL="0" indent="0">
              <a:buNone/>
            </a:pPr>
            <a:r>
              <a:rPr lang="zh-CN" altLang="zh-CN" dirty="0"/>
              <a:t>设 </a:t>
            </a:r>
            <a:r>
              <a:rPr lang="en-US" altLang="zh-CN" dirty="0">
                <a:sym typeface="LogicA" panose="05010501010000010501" pitchFamily="2" charset="2"/>
              </a:rPr>
              <a:t></a:t>
            </a:r>
            <a:r>
              <a:rPr lang="en-US" altLang="zh-CN" dirty="0"/>
              <a:t>D,</a:t>
            </a:r>
            <a:r>
              <a:rPr lang="zh-CN" altLang="zh-CN" dirty="0"/>
              <a:t>≤</a:t>
            </a:r>
            <a:r>
              <a:rPr lang="en-US" altLang="zh-CN" baseline="-25000" dirty="0"/>
              <a:t>D</a:t>
            </a: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E,</a:t>
            </a:r>
            <a:r>
              <a:rPr lang="zh-CN" altLang="zh-CN" dirty="0"/>
              <a:t>≤</a:t>
            </a:r>
            <a:r>
              <a:rPr lang="en-US" altLang="zh-CN" baseline="-25000" dirty="0"/>
              <a:t>E</a:t>
            </a: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P,</a:t>
            </a:r>
            <a:r>
              <a:rPr lang="zh-CN" altLang="zh-CN" dirty="0"/>
              <a:t>≤</a:t>
            </a:r>
            <a:r>
              <a:rPr lang="en-US" altLang="zh-CN" baseline="-25000" dirty="0"/>
              <a:t>P</a:t>
            </a:r>
            <a:r>
              <a:rPr lang="en-US" altLang="zh-CN" dirty="0">
                <a:sym typeface="LogicA" panose="05010501010000010501" pitchFamily="2" charset="2"/>
              </a:rPr>
              <a:t></a:t>
            </a:r>
            <a:r>
              <a:rPr lang="zh-CN" altLang="zh-CN" dirty="0"/>
              <a:t>是一个</a:t>
            </a:r>
            <a:r>
              <a:rPr lang="zh-CN" altLang="en-US" dirty="0">
                <a:sym typeface="LogicA" panose="05010501010000010501" pitchFamily="2" charset="2"/>
              </a:rPr>
              <a:t>基本语义框架</a:t>
            </a:r>
            <a:r>
              <a:rPr lang="zh-CN" altLang="zh-CN" dirty="0"/>
              <a:t>，解释 </a:t>
            </a:r>
            <a:r>
              <a:rPr lang="en-US" altLang="zh-CN" dirty="0">
                <a:sym typeface="LogicA" panose="05010501010000010501" pitchFamily="2" charset="2"/>
              </a:rPr>
              <a:t></a:t>
            </a:r>
            <a:r>
              <a:rPr lang="en-US" altLang="zh-CN" dirty="0"/>
              <a:t> </a:t>
            </a:r>
            <a:r>
              <a:rPr lang="zh-CN" altLang="zh-CN" dirty="0"/>
              <a:t>是满足如下条件的一个函数：</a:t>
            </a:r>
          </a:p>
          <a:p>
            <a:pPr marL="0" indent="0">
              <a:buNone/>
            </a:pPr>
            <a:r>
              <a:rPr lang="zh-CN" altLang="zh-CN" dirty="0"/>
              <a:t>（</a:t>
            </a:r>
            <a:r>
              <a:rPr lang="en-US" altLang="zh-CN" dirty="0"/>
              <a:t>1</a:t>
            </a:r>
            <a:r>
              <a:rPr lang="zh-CN" altLang="zh-CN" dirty="0"/>
              <a:t>）对任意</a:t>
            </a:r>
            <a:r>
              <a:rPr lang="zh-CN" altLang="en-US" dirty="0"/>
              <a:t>名词</a:t>
            </a:r>
            <a:r>
              <a:rPr lang="zh-CN" altLang="zh-CN" dirty="0"/>
              <a:t> </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D</a:t>
            </a:r>
            <a:r>
              <a:rPr lang="zh-CN" altLang="zh-CN" dirty="0"/>
              <a:t>；</a:t>
            </a:r>
          </a:p>
          <a:p>
            <a:pPr marL="0" indent="0">
              <a:buNone/>
            </a:pPr>
            <a:r>
              <a:rPr lang="zh-CN" altLang="zh-CN" dirty="0"/>
              <a:t>（</a:t>
            </a:r>
            <a:r>
              <a:rPr lang="en-US" altLang="zh-CN" dirty="0"/>
              <a:t>2</a:t>
            </a:r>
            <a:r>
              <a:rPr lang="zh-CN" altLang="zh-CN" dirty="0"/>
              <a:t>）对任意动词 </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P</a:t>
            </a:r>
            <a:r>
              <a:rPr lang="zh-CN" altLang="zh-CN" dirty="0"/>
              <a:t>；</a:t>
            </a:r>
          </a:p>
          <a:p>
            <a:pPr marL="0" indent="0">
              <a:buNone/>
            </a:pPr>
            <a:r>
              <a:rPr lang="zh-CN" altLang="zh-CN" dirty="0"/>
              <a:t>（</a:t>
            </a:r>
            <a:r>
              <a:rPr lang="en-US" altLang="zh-CN" dirty="0"/>
              <a:t>3</a:t>
            </a:r>
            <a:r>
              <a:rPr lang="zh-CN" altLang="zh-CN" dirty="0"/>
              <a:t>）对任意句子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E</a:t>
            </a:r>
            <a:r>
              <a:rPr lang="zh-CN" altLang="zh-CN" dirty="0"/>
              <a:t>。</a:t>
            </a:r>
          </a:p>
          <a:p>
            <a:pPr marL="0" indent="0">
              <a:buNone/>
            </a:pPr>
            <a:endParaRPr lang="zh-CN" altLang="zh-CN" dirty="0"/>
          </a:p>
          <a:p>
            <a:pPr marL="0" indent="0">
              <a:buNone/>
            </a:pPr>
            <a:r>
              <a:rPr lang="zh-CN" altLang="zh-CN" dirty="0"/>
              <a:t>语义后承</a:t>
            </a:r>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E</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，当且仅当，</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baseline="-25000" dirty="0"/>
              <a:t>E</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p>
          <a:p>
            <a:endParaRPr lang="zh-CN" altLang="en-US" dirty="0"/>
          </a:p>
        </p:txBody>
      </p:sp>
      <p:sp>
        <p:nvSpPr>
          <p:cNvPr id="4" name="日期占位符 3">
            <a:extLst>
              <a:ext uri="{FF2B5EF4-FFF2-40B4-BE49-F238E27FC236}">
                <a16:creationId xmlns:a16="http://schemas.microsoft.com/office/drawing/2014/main" id="{F8BEAB11-C56F-423B-B157-E3BA8E2A3E97}"/>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C0756342-EF13-4E60-808A-C891C8B72A43}"/>
              </a:ext>
            </a:extLst>
          </p:cNvPr>
          <p:cNvSpPr>
            <a:spLocks noGrp="1"/>
          </p:cNvSpPr>
          <p:nvPr>
            <p:ph type="sldNum" sz="quarter" idx="12"/>
          </p:nvPr>
        </p:nvSpPr>
        <p:spPr/>
        <p:txBody>
          <a:bodyPr/>
          <a:lstStyle/>
          <a:p>
            <a:fld id="{3847347A-47FC-40A9-82DA-827BBEE83376}" type="slidenum">
              <a:rPr lang="zh-CN" altLang="en-US" smtClean="0"/>
              <a:t>10</a:t>
            </a:fld>
            <a:endParaRPr lang="zh-CN" altLang="en-US"/>
          </a:p>
        </p:txBody>
      </p:sp>
    </p:spTree>
    <p:extLst>
      <p:ext uri="{BB962C8B-B14F-4D97-AF65-F5344CB8AC3E}">
        <p14:creationId xmlns:p14="http://schemas.microsoft.com/office/powerpoint/2010/main" val="331092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2C6915-C26F-468A-9FC0-F6341DE9DC03}"/>
              </a:ext>
            </a:extLst>
          </p:cNvPr>
          <p:cNvSpPr>
            <a:spLocks noGrp="1"/>
          </p:cNvSpPr>
          <p:nvPr>
            <p:ph type="title"/>
          </p:nvPr>
        </p:nvSpPr>
        <p:spPr>
          <a:xfrm>
            <a:off x="1371600" y="685800"/>
            <a:ext cx="9601200" cy="754693"/>
          </a:xfrm>
        </p:spPr>
        <p:txBody>
          <a:bodyPr/>
          <a:lstStyle/>
          <a:p>
            <a:r>
              <a:rPr lang="zh-CN" altLang="en-US" dirty="0"/>
              <a:t>对基本语义框架的扩充与完善</a:t>
            </a:r>
          </a:p>
        </p:txBody>
      </p:sp>
      <p:sp>
        <p:nvSpPr>
          <p:cNvPr id="3" name="内容占位符 2">
            <a:extLst>
              <a:ext uri="{FF2B5EF4-FFF2-40B4-BE49-F238E27FC236}">
                <a16:creationId xmlns:a16="http://schemas.microsoft.com/office/drawing/2014/main" id="{9764AFC7-F6E9-401A-B043-0B543FAEE488}"/>
              </a:ext>
            </a:extLst>
          </p:cNvPr>
          <p:cNvSpPr>
            <a:spLocks noGrp="1"/>
          </p:cNvSpPr>
          <p:nvPr>
            <p:ph idx="1"/>
          </p:nvPr>
        </p:nvSpPr>
        <p:spPr>
          <a:xfrm>
            <a:off x="1371600" y="1565753"/>
            <a:ext cx="9601200" cy="4301647"/>
          </a:xfrm>
        </p:spPr>
        <p:txBody>
          <a:bodyPr/>
          <a:lstStyle/>
          <a:p>
            <a:r>
              <a:rPr lang="zh-CN" altLang="zh-CN" dirty="0"/>
              <a:t>广义动作概念</a:t>
            </a:r>
          </a:p>
          <a:p>
            <a:pPr marL="0" indent="0">
              <a:buNone/>
            </a:pPr>
            <a:r>
              <a:rPr lang="zh-CN" altLang="zh-CN" dirty="0"/>
              <a:t>“看”是一个动作概念，它与名物概念“书”可以组合成一个概念“看书”；同时，“看书”本身也可以看作是一个独立的动作概念。因此，要求：</a:t>
            </a:r>
          </a:p>
          <a:p>
            <a:endParaRPr lang="zh-CN" altLang="zh-CN" dirty="0"/>
          </a:p>
          <a:p>
            <a:pPr marL="0" indent="0">
              <a:buNone/>
            </a:pPr>
            <a:r>
              <a:rPr lang="en-US" altLang="zh-CN" dirty="0"/>
              <a:t>P</a:t>
            </a:r>
            <a:r>
              <a:rPr lang="zh-CN" altLang="zh-CN" dirty="0"/>
              <a:t>对任意的</a:t>
            </a:r>
            <a:r>
              <a:rPr lang="en-US" altLang="zh-CN" dirty="0">
                <a:sym typeface="LogicA" panose="05010501010000010501" pitchFamily="2" charset="2"/>
              </a:rPr>
              <a:t></a:t>
            </a:r>
            <a:r>
              <a:rPr lang="zh-CN" altLang="zh-CN" dirty="0"/>
              <a:t>抽象封闭</a:t>
            </a:r>
          </a:p>
          <a:p>
            <a:pPr marL="0" indent="0">
              <a:buNone/>
            </a:pPr>
            <a:r>
              <a:rPr lang="zh-CN" altLang="zh-CN" dirty="0"/>
              <a:t>任给</a:t>
            </a:r>
            <a:r>
              <a:rPr lang="en-US" altLang="zh-CN" dirty="0" err="1"/>
              <a:t>p</a:t>
            </a:r>
            <a:r>
              <a:rPr lang="en-US" altLang="zh-CN" dirty="0" err="1">
                <a:sym typeface="LogicA" panose="05010501010000010501" pitchFamily="2" charset="2"/>
              </a:rPr>
              <a:t></a:t>
            </a:r>
            <a:r>
              <a:rPr lang="en-US" altLang="zh-CN" dirty="0" err="1"/>
              <a:t>P</a:t>
            </a:r>
            <a:r>
              <a:rPr lang="zh-CN" altLang="zh-CN" dirty="0"/>
              <a:t>，</a:t>
            </a:r>
            <a:r>
              <a:rPr lang="zh-CN" altLang="en-US" dirty="0"/>
              <a:t>任给</a:t>
            </a:r>
            <a:r>
              <a:rPr lang="en-US" altLang="zh-CN" dirty="0">
                <a:sym typeface="LogicA" panose="05010501010000010501" pitchFamily="2" charset="2"/>
              </a:rPr>
              <a:t></a:t>
            </a:r>
            <a:r>
              <a:rPr lang="en-US" altLang="zh-CN" dirty="0"/>
              <a:t>d</a:t>
            </a:r>
            <a:r>
              <a:rPr lang="en-US" altLang="zh-CN" baseline="-25000" dirty="0"/>
              <a:t>1</a:t>
            </a:r>
            <a:r>
              <a:rPr lang="en-US" altLang="zh-CN" dirty="0"/>
              <a:t>,...,d</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err="1"/>
              <a:t>dom</a:t>
            </a:r>
            <a:r>
              <a:rPr lang="en-US" altLang="zh-CN" dirty="0"/>
              <a:t>(p)</a:t>
            </a:r>
            <a:r>
              <a:rPr lang="zh-CN"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(p(...,</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/d</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/d</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P</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1,...,</a:t>
            </a:r>
            <a:r>
              <a:rPr lang="en-US" altLang="zh-CN" dirty="0">
                <a:sym typeface="LogicA" panose="05010501010000010501" pitchFamily="2" charset="2"/>
              </a:rPr>
              <a:t></a:t>
            </a:r>
            <a:r>
              <a:rPr lang="zh-CN" altLang="zh-CN" dirty="0"/>
              <a:t>）。</a:t>
            </a:r>
          </a:p>
          <a:p>
            <a:pPr lvl="1"/>
            <a:r>
              <a:rPr lang="zh-CN" altLang="en-US" i="0" dirty="0"/>
              <a:t>严格地讲，先有“光杆的”</a:t>
            </a:r>
            <a:r>
              <a:rPr lang="en-US" altLang="zh-CN" i="0" dirty="0"/>
              <a:t>p</a:t>
            </a:r>
            <a:r>
              <a:rPr lang="zh-CN" altLang="en-US" i="0" dirty="0"/>
              <a:t>，再组合出各种“带论元的”</a:t>
            </a:r>
            <a:r>
              <a:rPr lang="en-US" altLang="zh-CN" i="0" dirty="0"/>
              <a:t> p</a:t>
            </a:r>
          </a:p>
          <a:p>
            <a:endParaRPr lang="zh-CN" altLang="zh-CN" dirty="0"/>
          </a:p>
          <a:p>
            <a:pPr marL="0" indent="0">
              <a:buNone/>
            </a:pPr>
            <a:r>
              <a:rPr lang="zh-CN" altLang="zh-CN" dirty="0"/>
              <a:t>即</a:t>
            </a:r>
            <a:r>
              <a:rPr lang="en-US" altLang="zh-CN" dirty="0">
                <a:sym typeface="LogicA" panose="05010501010000010501" pitchFamily="2" charset="2"/>
              </a:rPr>
              <a:t></a:t>
            </a:r>
            <a:r>
              <a:rPr lang="zh-CN" altLang="zh-CN" dirty="0"/>
              <a:t>元动作概念在任意填充上</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）个</a:t>
            </a:r>
            <a:r>
              <a:rPr lang="zh-CN" altLang="en-US" dirty="0"/>
              <a:t>定义域中的</a:t>
            </a:r>
            <a:r>
              <a:rPr lang="zh-CN" altLang="zh-CN" dirty="0"/>
              <a:t>名物概念后依然是一个动作概念。</a:t>
            </a:r>
          </a:p>
          <a:p>
            <a:endParaRPr lang="zh-CN" altLang="en-US" dirty="0"/>
          </a:p>
        </p:txBody>
      </p:sp>
      <p:sp>
        <p:nvSpPr>
          <p:cNvPr id="4" name="日期占位符 3">
            <a:extLst>
              <a:ext uri="{FF2B5EF4-FFF2-40B4-BE49-F238E27FC236}">
                <a16:creationId xmlns:a16="http://schemas.microsoft.com/office/drawing/2014/main" id="{EDB52810-00A3-4C84-BFF3-72277F0B752B}"/>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38E2BA2E-09CB-4A1C-9905-C1328A6F936F}"/>
              </a:ext>
            </a:extLst>
          </p:cNvPr>
          <p:cNvSpPr>
            <a:spLocks noGrp="1"/>
          </p:cNvSpPr>
          <p:nvPr>
            <p:ph type="sldNum" sz="quarter" idx="12"/>
          </p:nvPr>
        </p:nvSpPr>
        <p:spPr/>
        <p:txBody>
          <a:bodyPr/>
          <a:lstStyle/>
          <a:p>
            <a:fld id="{3847347A-47FC-40A9-82DA-827BBEE83376}" type="slidenum">
              <a:rPr lang="zh-CN" altLang="en-US" smtClean="0"/>
              <a:t>11</a:t>
            </a:fld>
            <a:endParaRPr lang="zh-CN" altLang="en-US"/>
          </a:p>
        </p:txBody>
      </p:sp>
    </p:spTree>
    <p:extLst>
      <p:ext uri="{BB962C8B-B14F-4D97-AF65-F5344CB8AC3E}">
        <p14:creationId xmlns:p14="http://schemas.microsoft.com/office/powerpoint/2010/main" val="151684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CA890C2-F8F3-41AA-A8D8-4D0CF4B68923}"/>
              </a:ext>
            </a:extLst>
          </p:cNvPr>
          <p:cNvSpPr>
            <a:spLocks noGrp="1"/>
          </p:cNvSpPr>
          <p:nvPr>
            <p:ph idx="1"/>
          </p:nvPr>
        </p:nvSpPr>
        <p:spPr>
          <a:xfrm>
            <a:off x="1371600" y="425885"/>
            <a:ext cx="9601200" cy="5812077"/>
          </a:xfrm>
        </p:spPr>
        <p:txBody>
          <a:bodyPr>
            <a:normAutofit lnSpcReduction="10000"/>
          </a:bodyPr>
          <a:lstStyle/>
          <a:p>
            <a:r>
              <a:rPr lang="zh-CN" altLang="zh-CN" dirty="0"/>
              <a:t>名物化原则</a:t>
            </a:r>
          </a:p>
          <a:p>
            <a:pPr marL="0" indent="0">
              <a:buNone/>
            </a:pPr>
            <a:r>
              <a:rPr lang="en-US" altLang="zh-CN" dirty="0"/>
              <a:t>D</a:t>
            </a:r>
            <a:r>
              <a:rPr lang="en-US" altLang="zh-CN" baseline="-25000" dirty="0"/>
              <a:t>0</a:t>
            </a:r>
            <a:r>
              <a:rPr lang="en-US" altLang="zh-CN" dirty="0">
                <a:sym typeface="LogicA" panose="05010501010000010501" pitchFamily="2" charset="2"/>
              </a:rPr>
              <a:t></a:t>
            </a:r>
            <a:r>
              <a:rPr lang="en-US" altLang="zh-CN" dirty="0"/>
              <a:t>D</a:t>
            </a:r>
            <a:r>
              <a:rPr lang="zh-CN" altLang="zh-CN" dirty="0"/>
              <a:t>，</a:t>
            </a:r>
            <a:r>
              <a:rPr lang="en-US" altLang="zh-CN" dirty="0"/>
              <a:t>P</a:t>
            </a:r>
            <a:r>
              <a:rPr lang="en-US" altLang="zh-CN" baseline="-25000" dirty="0"/>
              <a:t>0</a:t>
            </a:r>
            <a:r>
              <a:rPr lang="en-US" altLang="zh-CN" dirty="0">
                <a:sym typeface="LogicA" panose="05010501010000010501" pitchFamily="2" charset="2"/>
              </a:rPr>
              <a:t></a:t>
            </a:r>
            <a:r>
              <a:rPr lang="en-US" altLang="zh-CN" dirty="0"/>
              <a:t>P</a:t>
            </a:r>
            <a:r>
              <a:rPr lang="zh-CN" altLang="zh-CN" dirty="0"/>
              <a:t>，</a:t>
            </a:r>
            <a:r>
              <a:rPr lang="en-US" altLang="zh-CN" dirty="0"/>
              <a:t>E</a:t>
            </a:r>
            <a:r>
              <a:rPr lang="en-US" altLang="zh-CN" baseline="-25000" dirty="0"/>
              <a:t>0</a:t>
            </a:r>
            <a:r>
              <a:rPr lang="en-US" altLang="zh-CN" dirty="0">
                <a:sym typeface="LogicA" panose="05010501010000010501" pitchFamily="2" charset="2"/>
              </a:rPr>
              <a:t></a:t>
            </a:r>
            <a:r>
              <a:rPr lang="en-US" altLang="zh-CN" dirty="0"/>
              <a:t>E</a:t>
            </a:r>
            <a:r>
              <a:rPr lang="en-US" altLang="zh-CN" dirty="0">
                <a:sym typeface="LogicA" panose="05010501010000010501" pitchFamily="2" charset="2"/>
              </a:rPr>
              <a:t></a:t>
            </a:r>
            <a:r>
              <a:rPr lang="en-US" altLang="zh-CN" baseline="-25000" dirty="0"/>
              <a:t>p</a:t>
            </a:r>
            <a:r>
              <a:rPr lang="en-US" altLang="zh-CN" baseline="-25000" dirty="0">
                <a:sym typeface="LogicA" panose="05010501010000010501" pitchFamily="2" charset="2"/>
              </a:rPr>
              <a:t></a:t>
            </a:r>
            <a:r>
              <a:rPr lang="en-US" altLang="zh-CN" baseline="-25000" dirty="0"/>
              <a:t>P0 </a:t>
            </a:r>
            <a:r>
              <a:rPr lang="en-US" altLang="zh-CN" dirty="0"/>
              <a:t>ran(p)</a:t>
            </a:r>
            <a:r>
              <a:rPr lang="zh-CN" altLang="zh-CN" dirty="0"/>
              <a:t>，</a:t>
            </a:r>
          </a:p>
          <a:p>
            <a:pPr marL="0" indent="0">
              <a:buNone/>
            </a:pPr>
            <a:r>
              <a:rPr lang="en-US" altLang="zh-CN" dirty="0"/>
              <a:t>D</a:t>
            </a:r>
            <a:r>
              <a:rPr lang="en-US" altLang="zh-CN" baseline="-25000" dirty="0"/>
              <a:t>1</a:t>
            </a:r>
            <a:r>
              <a:rPr lang="en-US" altLang="zh-CN" dirty="0">
                <a:sym typeface="LogicA" panose="05010501010000010501" pitchFamily="2" charset="2"/>
              </a:rPr>
              <a:t></a:t>
            </a:r>
            <a:r>
              <a:rPr lang="en-US" altLang="zh-CN" dirty="0"/>
              <a:t>D</a:t>
            </a:r>
            <a:r>
              <a:rPr lang="en-US" altLang="zh-CN" baseline="-25000" dirty="0"/>
              <a:t>0</a:t>
            </a:r>
            <a:r>
              <a:rPr lang="en-US" altLang="zh-CN" dirty="0">
                <a:sym typeface="LogicA" panose="05010501010000010501" pitchFamily="2" charset="2"/>
              </a:rPr>
              <a:t></a:t>
            </a:r>
            <a:r>
              <a:rPr lang="en-US" altLang="zh-CN" dirty="0"/>
              <a:t>P</a:t>
            </a:r>
            <a:r>
              <a:rPr lang="en-US" altLang="zh-CN" baseline="-25000" dirty="0"/>
              <a:t>0</a:t>
            </a:r>
            <a:r>
              <a:rPr lang="en-US" altLang="zh-CN" dirty="0">
                <a:sym typeface="LogicA" panose="05010501010000010501" pitchFamily="2" charset="2"/>
              </a:rPr>
              <a:t></a:t>
            </a:r>
            <a:r>
              <a:rPr lang="en-US" altLang="zh-CN" dirty="0"/>
              <a:t>E</a:t>
            </a:r>
            <a:r>
              <a:rPr lang="en-US" altLang="zh-CN" baseline="-25000" dirty="0"/>
              <a:t>0</a:t>
            </a:r>
            <a:r>
              <a:rPr lang="zh-CN" altLang="zh-CN" dirty="0"/>
              <a:t>，</a:t>
            </a:r>
            <a:r>
              <a:rPr lang="en-US" altLang="zh-CN" dirty="0"/>
              <a:t>P</a:t>
            </a:r>
            <a:r>
              <a:rPr lang="en-US" altLang="zh-CN" baseline="-25000" dirty="0"/>
              <a:t>1</a:t>
            </a:r>
            <a:r>
              <a:rPr lang="en-US" altLang="zh-CN" dirty="0">
                <a:sym typeface="LogicA" panose="05010501010000010501" pitchFamily="2" charset="2"/>
              </a:rPr>
              <a:t></a:t>
            </a:r>
            <a:r>
              <a:rPr lang="en-US" altLang="zh-CN" dirty="0"/>
              <a:t>P</a:t>
            </a:r>
            <a:r>
              <a:rPr lang="en-US" altLang="zh-CN" baseline="-25000" dirty="0"/>
              <a:t>0</a:t>
            </a:r>
            <a:r>
              <a:rPr lang="en-US" altLang="zh-CN" dirty="0"/>
              <a:t>*</a:t>
            </a:r>
            <a:r>
              <a:rPr lang="en-US" altLang="zh-CN" dirty="0">
                <a:sym typeface="LogicA" panose="05010501010000010501" pitchFamily="2" charset="2"/>
              </a:rPr>
              <a:t></a:t>
            </a:r>
            <a:r>
              <a:rPr lang="en-US" altLang="zh-CN" dirty="0"/>
              <a:t>p*|p</a:t>
            </a:r>
            <a:r>
              <a:rPr lang="en-US" altLang="zh-CN" dirty="0">
                <a:sym typeface="LogicA" panose="05010501010000010501" pitchFamily="2" charset="2"/>
              </a:rPr>
              <a:t></a:t>
            </a:r>
            <a:r>
              <a:rPr lang="en-US" altLang="zh-CN" dirty="0"/>
              <a:t>P</a:t>
            </a:r>
            <a:r>
              <a:rPr lang="en-US" altLang="zh-CN" baseline="-25000" dirty="0"/>
              <a:t>0</a:t>
            </a:r>
            <a:r>
              <a:rPr lang="en-US" altLang="zh-CN" dirty="0">
                <a:sym typeface="LogicA" panose="05010501010000010501" pitchFamily="2" charset="2"/>
              </a:rPr>
              <a:t></a:t>
            </a:r>
            <a:r>
              <a:rPr lang="zh-CN" altLang="zh-CN" dirty="0"/>
              <a:t>（</a:t>
            </a:r>
            <a:r>
              <a:rPr lang="en-US" altLang="zh-CN" dirty="0"/>
              <a:t>p*</a:t>
            </a:r>
            <a:r>
              <a:rPr lang="zh-CN" altLang="zh-CN" dirty="0"/>
              <a:t>是</a:t>
            </a:r>
            <a:r>
              <a:rPr lang="en-US" altLang="zh-CN" dirty="0"/>
              <a:t>p</a:t>
            </a:r>
            <a:r>
              <a:rPr lang="zh-CN" altLang="zh-CN" dirty="0"/>
              <a:t>的相对于扩大了的定义域</a:t>
            </a:r>
            <a:r>
              <a:rPr lang="en-US" altLang="zh-CN" dirty="0"/>
              <a:t>D</a:t>
            </a:r>
            <a:r>
              <a:rPr lang="en-US" altLang="zh-CN" baseline="-25000" dirty="0"/>
              <a:t>1</a:t>
            </a:r>
            <a:r>
              <a:rPr lang="zh-CN" altLang="zh-CN" dirty="0"/>
              <a:t>的扩充），</a:t>
            </a:r>
            <a:r>
              <a:rPr lang="en-US" altLang="zh-CN" dirty="0"/>
              <a:t>E</a:t>
            </a:r>
            <a:r>
              <a:rPr lang="en-US" altLang="zh-CN" baseline="-25000" dirty="0"/>
              <a:t>1</a:t>
            </a:r>
            <a:r>
              <a:rPr lang="en-US" altLang="zh-CN" dirty="0">
                <a:sym typeface="LogicA" panose="05010501010000010501" pitchFamily="2" charset="2"/>
              </a:rPr>
              <a:t></a:t>
            </a:r>
            <a:r>
              <a:rPr lang="en-US" altLang="zh-CN" baseline="-25000" dirty="0"/>
              <a:t>p</a:t>
            </a:r>
            <a:r>
              <a:rPr lang="en-US" altLang="zh-CN" baseline="-25000" dirty="0">
                <a:sym typeface="LogicA" panose="05010501010000010501" pitchFamily="2" charset="2"/>
              </a:rPr>
              <a:t></a:t>
            </a:r>
            <a:r>
              <a:rPr lang="en-US" altLang="zh-CN" baseline="-25000" dirty="0"/>
              <a:t>P1 </a:t>
            </a:r>
            <a:r>
              <a:rPr lang="en-US" altLang="zh-CN" dirty="0"/>
              <a:t>ran(p)</a:t>
            </a:r>
            <a:r>
              <a:rPr lang="zh-CN" altLang="zh-CN" dirty="0"/>
              <a:t>。</a:t>
            </a:r>
          </a:p>
          <a:p>
            <a:pPr marL="0" indent="0">
              <a:buNone/>
            </a:pPr>
            <a:r>
              <a:rPr lang="zh-CN" altLang="zh-CN" dirty="0"/>
              <a:t>≤</a:t>
            </a:r>
            <a:r>
              <a:rPr lang="en-US" altLang="zh-CN" baseline="-25000" dirty="0"/>
              <a:t>D1</a:t>
            </a:r>
            <a:r>
              <a:rPr lang="en-US" altLang="zh-CN" dirty="0">
                <a:sym typeface="LogicA" panose="05010501010000010501" pitchFamily="2" charset="2"/>
              </a:rPr>
              <a:t></a:t>
            </a:r>
            <a:r>
              <a:rPr lang="zh-CN" altLang="zh-CN" dirty="0"/>
              <a:t>≤</a:t>
            </a:r>
            <a:r>
              <a:rPr lang="en-US" altLang="zh-CN" baseline="-25000" dirty="0"/>
              <a:t>D0</a:t>
            </a:r>
            <a:r>
              <a:rPr lang="en-US" altLang="zh-CN" dirty="0">
                <a:sym typeface="LogicA" panose="05010501010000010501" pitchFamily="2" charset="2"/>
              </a:rPr>
              <a:t></a:t>
            </a:r>
            <a:r>
              <a:rPr lang="zh-CN" altLang="zh-CN" dirty="0"/>
              <a:t>≤</a:t>
            </a:r>
            <a:r>
              <a:rPr lang="en-US" altLang="zh-CN" baseline="-25000" dirty="0"/>
              <a:t>P0</a:t>
            </a:r>
            <a:r>
              <a:rPr lang="en-US" altLang="zh-CN" dirty="0">
                <a:sym typeface="LogicA" panose="05010501010000010501" pitchFamily="2" charset="2"/>
              </a:rPr>
              <a:t></a:t>
            </a:r>
            <a:r>
              <a:rPr lang="zh-CN" altLang="zh-CN" dirty="0"/>
              <a:t>≤</a:t>
            </a:r>
            <a:r>
              <a:rPr lang="en-US" altLang="zh-CN" baseline="-25000" dirty="0"/>
              <a:t>E0</a:t>
            </a:r>
            <a:r>
              <a:rPr lang="zh-CN" altLang="zh-CN" dirty="0"/>
              <a:t>，≤</a:t>
            </a:r>
            <a:r>
              <a:rPr lang="en-US" altLang="zh-CN" baseline="-25000" dirty="0"/>
              <a:t>P1</a:t>
            </a:r>
            <a:r>
              <a:rPr lang="en-US" altLang="zh-CN" dirty="0">
                <a:sym typeface="LogicA" panose="05010501010000010501" pitchFamily="2" charset="2"/>
              </a:rPr>
              <a:t></a:t>
            </a:r>
            <a:r>
              <a:rPr lang="en-US" altLang="zh-CN" dirty="0"/>
              <a:t>p</a:t>
            </a:r>
            <a:r>
              <a:rPr lang="en-US" altLang="zh-CN" baseline="-25000" dirty="0"/>
              <a:t>1</a:t>
            </a:r>
            <a:r>
              <a:rPr lang="en-US" altLang="zh-CN" dirty="0"/>
              <a:t>*,p</a:t>
            </a:r>
            <a:r>
              <a:rPr lang="en-US" altLang="zh-CN" baseline="-25000" dirty="0"/>
              <a:t>2</a:t>
            </a:r>
            <a:r>
              <a:rPr lang="en-US" altLang="zh-CN" dirty="0"/>
              <a:t>*</a:t>
            </a:r>
            <a:r>
              <a:rPr lang="en-US" altLang="zh-CN" dirty="0">
                <a:sym typeface="LogicA" panose="05010501010000010501" pitchFamily="2" charset="2"/>
              </a:rPr>
              <a:t></a:t>
            </a:r>
            <a:r>
              <a:rPr lang="en-US" altLang="zh-CN" dirty="0"/>
              <a:t>| p</a:t>
            </a:r>
            <a:r>
              <a:rPr lang="en-US" altLang="zh-CN" baseline="-25000" dirty="0"/>
              <a:t>1</a:t>
            </a:r>
            <a:r>
              <a:rPr lang="zh-CN" altLang="zh-CN" dirty="0"/>
              <a:t>≤</a:t>
            </a:r>
            <a:r>
              <a:rPr lang="en-US" altLang="zh-CN" baseline="-25000" dirty="0"/>
              <a:t>P0</a:t>
            </a:r>
            <a:r>
              <a:rPr lang="en-US" altLang="zh-CN" dirty="0"/>
              <a:t>p</a:t>
            </a:r>
            <a:r>
              <a:rPr lang="en-US" altLang="zh-CN" baseline="-25000" dirty="0"/>
              <a:t>2</a:t>
            </a:r>
            <a:r>
              <a:rPr lang="en-US" altLang="zh-CN" dirty="0">
                <a:sym typeface="LogicA" panose="05010501010000010501" pitchFamily="2" charset="2"/>
              </a:rPr>
              <a:t></a:t>
            </a:r>
            <a:r>
              <a:rPr lang="zh-CN" altLang="zh-CN" dirty="0"/>
              <a:t>，≤</a:t>
            </a:r>
            <a:r>
              <a:rPr lang="en-US" altLang="zh-CN" baseline="-25000" dirty="0"/>
              <a:t>E1</a:t>
            </a:r>
            <a:r>
              <a:rPr lang="zh-CN" altLang="zh-CN" dirty="0"/>
              <a:t>满足该层外延结构关系。</a:t>
            </a:r>
          </a:p>
          <a:p>
            <a:pPr marL="0" indent="0">
              <a:buNone/>
            </a:pPr>
            <a:r>
              <a:rPr lang="zh-CN" altLang="zh-CN" dirty="0"/>
              <a:t>……</a:t>
            </a:r>
          </a:p>
          <a:p>
            <a:pPr marL="0" indent="0">
              <a:buNone/>
            </a:pPr>
            <a:r>
              <a:rPr lang="en-US" altLang="zh-CN" dirty="0"/>
              <a:t>D</a:t>
            </a:r>
            <a:r>
              <a:rPr lang="en-US" altLang="zh-CN" baseline="-25000" dirty="0">
                <a:sym typeface="LogicA" panose="05010501010000010501" pitchFamily="2" charset="2"/>
              </a:rPr>
              <a:t></a:t>
            </a:r>
            <a:r>
              <a:rPr lang="en-US" altLang="zh-CN" baseline="-25000" dirty="0"/>
              <a:t>+1</a:t>
            </a:r>
            <a:r>
              <a:rPr lang="en-US" altLang="zh-CN" dirty="0">
                <a:sym typeface="LogicA" panose="05010501010000010501" pitchFamily="2" charset="2"/>
              </a:rPr>
              <a:t></a:t>
            </a:r>
            <a:r>
              <a:rPr lang="en-US" altLang="zh-CN" dirty="0"/>
              <a:t>D</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P</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E</a:t>
            </a:r>
            <a:r>
              <a:rPr lang="en-US" altLang="zh-CN" baseline="-25000" dirty="0">
                <a:sym typeface="LogicA" panose="05010501010000010501" pitchFamily="2" charset="2"/>
              </a:rPr>
              <a:t></a:t>
            </a:r>
            <a:r>
              <a:rPr lang="zh-CN" altLang="zh-CN" dirty="0"/>
              <a:t>，</a:t>
            </a:r>
            <a:r>
              <a:rPr lang="en-US" altLang="zh-CN" dirty="0"/>
              <a:t>P</a:t>
            </a:r>
            <a:r>
              <a:rPr lang="en-US" altLang="zh-CN" baseline="-25000" dirty="0">
                <a:sym typeface="LogicA" panose="05010501010000010501" pitchFamily="2" charset="2"/>
              </a:rPr>
              <a:t></a:t>
            </a:r>
            <a:r>
              <a:rPr lang="en-US" altLang="zh-CN" baseline="-25000" dirty="0"/>
              <a:t>+1</a:t>
            </a:r>
            <a:r>
              <a:rPr lang="en-US" altLang="zh-CN" dirty="0">
                <a:sym typeface="LogicA" panose="05010501010000010501" pitchFamily="2" charset="2"/>
              </a:rPr>
              <a:t></a:t>
            </a:r>
            <a:r>
              <a:rPr lang="en-US" altLang="zh-CN" dirty="0"/>
              <a:t>P</a:t>
            </a:r>
            <a:r>
              <a:rPr lang="en-US" altLang="zh-CN" baseline="-25000" dirty="0">
                <a:sym typeface="LogicA" panose="05010501010000010501" pitchFamily="2" charset="2"/>
              </a:rPr>
              <a:t></a:t>
            </a:r>
            <a:r>
              <a:rPr lang="en-US" altLang="zh-CN" dirty="0"/>
              <a:t>*</a:t>
            </a:r>
            <a:r>
              <a:rPr lang="zh-CN" altLang="zh-CN" dirty="0"/>
              <a:t>，</a:t>
            </a:r>
            <a:r>
              <a:rPr lang="en-US" altLang="zh-CN" dirty="0"/>
              <a:t>E</a:t>
            </a:r>
            <a:r>
              <a:rPr lang="en-US" altLang="zh-CN" baseline="-25000" dirty="0">
                <a:sym typeface="LogicA" panose="05010501010000010501" pitchFamily="2" charset="2"/>
              </a:rPr>
              <a:t></a:t>
            </a:r>
            <a:r>
              <a:rPr lang="en-US" altLang="zh-CN" baseline="-25000" dirty="0"/>
              <a:t>+1</a:t>
            </a:r>
            <a:r>
              <a:rPr lang="en-US" altLang="zh-CN" dirty="0">
                <a:sym typeface="LogicA" panose="05010501010000010501" pitchFamily="2" charset="2"/>
              </a:rPr>
              <a:t></a:t>
            </a:r>
            <a:r>
              <a:rPr lang="en-US" altLang="zh-CN" baseline="-25000" dirty="0" err="1"/>
              <a:t>p</a:t>
            </a:r>
            <a:r>
              <a:rPr lang="en-US" altLang="zh-CN" baseline="-25000" dirty="0" err="1">
                <a:sym typeface="LogicA" panose="05010501010000010501" pitchFamily="2" charset="2"/>
              </a:rPr>
              <a:t></a:t>
            </a:r>
            <a:r>
              <a:rPr lang="en-US" altLang="zh-CN" baseline="-25000" dirty="0" err="1"/>
              <a:t>P</a:t>
            </a:r>
            <a:r>
              <a:rPr lang="en-US" altLang="zh-CN" baseline="-25000" dirty="0">
                <a:sym typeface="LogicA" panose="05010501010000010501" pitchFamily="2" charset="2"/>
              </a:rPr>
              <a:t></a:t>
            </a:r>
            <a:r>
              <a:rPr lang="en-US" altLang="zh-CN" baseline="-25000" dirty="0"/>
              <a:t> </a:t>
            </a:r>
            <a:r>
              <a:rPr lang="en-US" altLang="zh-CN" dirty="0"/>
              <a:t>ran(p)</a:t>
            </a:r>
            <a:r>
              <a:rPr lang="zh-CN" altLang="zh-CN" dirty="0"/>
              <a:t>，≤同理。</a:t>
            </a:r>
          </a:p>
          <a:p>
            <a:pPr marL="0" indent="0">
              <a:buNone/>
            </a:pPr>
            <a:r>
              <a:rPr lang="zh-CN" altLang="zh-CN" dirty="0"/>
              <a:t>……</a:t>
            </a:r>
          </a:p>
          <a:p>
            <a:pPr marL="0" indent="0">
              <a:buNone/>
            </a:pPr>
            <a:r>
              <a:rPr lang="en-US" altLang="zh-CN" b="1" dirty="0"/>
              <a:t>D</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(D</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P</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E</a:t>
            </a:r>
            <a:r>
              <a:rPr lang="en-US" altLang="zh-CN" baseline="-25000" dirty="0">
                <a:sym typeface="LogicA" panose="05010501010000010501" pitchFamily="2" charset="2"/>
              </a:rPr>
              <a:t></a:t>
            </a:r>
            <a:r>
              <a:rPr lang="en-US" altLang="zh-CN" dirty="0"/>
              <a:t>)</a:t>
            </a:r>
            <a:r>
              <a:rPr lang="zh-CN" altLang="zh-CN" dirty="0"/>
              <a:t>，</a:t>
            </a:r>
            <a:r>
              <a:rPr lang="en-US" altLang="zh-CN" b="1" dirty="0"/>
              <a:t>P</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P</a:t>
            </a:r>
            <a:r>
              <a:rPr lang="en-US" altLang="zh-CN" baseline="-25000" dirty="0">
                <a:sym typeface="LogicA" panose="05010501010000010501" pitchFamily="2" charset="2"/>
              </a:rPr>
              <a:t></a:t>
            </a:r>
            <a:r>
              <a:rPr lang="en-US" altLang="zh-CN" dirty="0"/>
              <a:t>*</a:t>
            </a:r>
            <a:r>
              <a:rPr lang="zh-CN" altLang="zh-CN" dirty="0"/>
              <a:t>，</a:t>
            </a:r>
            <a:r>
              <a:rPr lang="en-US" altLang="zh-CN" b="1" dirty="0"/>
              <a:t>E</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err="1"/>
              <a:t>p</a:t>
            </a:r>
            <a:r>
              <a:rPr lang="en-US" altLang="zh-CN" baseline="-25000" dirty="0" err="1">
                <a:sym typeface="LogicA" panose="05010501010000010501" pitchFamily="2" charset="2"/>
              </a:rPr>
              <a:t></a:t>
            </a:r>
            <a:r>
              <a:rPr lang="en-US" altLang="zh-CN" baseline="-25000" dirty="0" err="1"/>
              <a:t>P</a:t>
            </a:r>
            <a:r>
              <a:rPr lang="en-US" altLang="zh-CN" baseline="-25000" dirty="0" err="1">
                <a:sym typeface="LogicA" panose="05010501010000010501" pitchFamily="2" charset="2"/>
              </a:rPr>
              <a:t></a:t>
            </a:r>
            <a:r>
              <a:rPr lang="en-US" altLang="zh-CN" dirty="0" err="1"/>
              <a:t>ran</a:t>
            </a:r>
            <a:r>
              <a:rPr lang="en-US" altLang="zh-CN" dirty="0"/>
              <a:t>(p))</a:t>
            </a:r>
            <a:r>
              <a:rPr lang="zh-CN" altLang="zh-CN" dirty="0"/>
              <a:t>，</a:t>
            </a:r>
          </a:p>
          <a:p>
            <a:pPr marL="0" indent="0">
              <a:buNone/>
            </a:pPr>
            <a:r>
              <a:rPr lang="zh-CN" altLang="zh-CN" b="1" dirty="0"/>
              <a:t>≤</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zh-CN" dirty="0"/>
              <a:t>≤</a:t>
            </a:r>
            <a:r>
              <a:rPr lang="en-US" altLang="zh-CN" baseline="-25000" dirty="0"/>
              <a:t>D</a:t>
            </a:r>
            <a:r>
              <a:rPr lang="en-US" altLang="zh-CN" baseline="-25000" dirty="0">
                <a:sym typeface="LogicA" panose="05010501010000010501" pitchFamily="2" charset="2"/>
              </a:rPr>
              <a:t></a:t>
            </a:r>
            <a:r>
              <a:rPr lang="zh-CN" altLang="zh-CN" dirty="0"/>
              <a:t>。</a:t>
            </a:r>
          </a:p>
          <a:p>
            <a:pPr marL="0" indent="0">
              <a:buNone/>
            </a:pPr>
            <a:r>
              <a:rPr lang="zh-CN" altLang="zh-CN" dirty="0"/>
              <a:t>如果</a:t>
            </a:r>
            <a:r>
              <a:rPr lang="zh-CN" altLang="zh-CN" b="1" dirty="0"/>
              <a:t>≤</a:t>
            </a:r>
            <a:r>
              <a:rPr lang="zh-CN" altLang="zh-CN" dirty="0"/>
              <a:t>还是偏序，那么称结构</a:t>
            </a:r>
            <a:r>
              <a:rPr lang="en-US" altLang="zh-CN" dirty="0">
                <a:sym typeface="LogicA" panose="05010501010000010501" pitchFamily="2" charset="2"/>
              </a:rPr>
              <a:t></a:t>
            </a:r>
            <a:r>
              <a:rPr lang="en-US" altLang="zh-CN" b="1" dirty="0"/>
              <a:t>D</a:t>
            </a:r>
            <a:r>
              <a:rPr lang="en-US" altLang="zh-CN" dirty="0"/>
              <a:t>,</a:t>
            </a:r>
            <a:r>
              <a:rPr lang="en-US" altLang="zh-CN" b="1" dirty="0"/>
              <a:t>E</a:t>
            </a:r>
            <a:r>
              <a:rPr lang="en-US" altLang="zh-CN" dirty="0"/>
              <a:t>,</a:t>
            </a:r>
            <a:r>
              <a:rPr lang="en-US" altLang="zh-CN" b="1" dirty="0"/>
              <a:t>P</a:t>
            </a:r>
            <a:r>
              <a:rPr lang="en-US" altLang="zh-CN" dirty="0"/>
              <a:t>,</a:t>
            </a:r>
            <a:r>
              <a:rPr lang="zh-CN" altLang="zh-CN" b="1" dirty="0"/>
              <a:t>≤</a:t>
            </a:r>
            <a:r>
              <a:rPr lang="en-US" altLang="zh-CN" dirty="0">
                <a:sym typeface="LogicA" panose="05010501010000010501" pitchFamily="2" charset="2"/>
              </a:rPr>
              <a:t></a:t>
            </a:r>
            <a:r>
              <a:rPr lang="zh-CN" altLang="zh-CN" dirty="0"/>
              <a:t>满足名物化原则。</a:t>
            </a:r>
          </a:p>
          <a:p>
            <a:pPr marL="0" indent="0">
              <a:buNone/>
            </a:pPr>
            <a:r>
              <a:rPr lang="en-US" altLang="zh-CN" dirty="0"/>
              <a:t> </a:t>
            </a:r>
            <a:endParaRPr lang="zh-CN" altLang="zh-CN" dirty="0"/>
          </a:p>
          <a:p>
            <a:pPr marL="0" indent="0">
              <a:buNone/>
            </a:pPr>
            <a:r>
              <a:rPr lang="zh-CN" altLang="zh-CN" dirty="0"/>
              <a:t>可证得</a:t>
            </a:r>
            <a:r>
              <a:rPr lang="en-US" altLang="zh-CN" b="1" dirty="0"/>
              <a:t>P</a:t>
            </a:r>
            <a:r>
              <a:rPr lang="en-US" altLang="zh-CN" dirty="0">
                <a:sym typeface="LogicA" panose="05010501010000010501" pitchFamily="2" charset="2"/>
              </a:rPr>
              <a:t></a:t>
            </a:r>
            <a:r>
              <a:rPr lang="en-US" altLang="zh-CN" b="1" dirty="0"/>
              <a:t>D</a:t>
            </a:r>
            <a:r>
              <a:rPr lang="zh-CN" altLang="zh-CN" dirty="0"/>
              <a:t>，</a:t>
            </a:r>
            <a:r>
              <a:rPr lang="en-US" altLang="zh-CN" b="1" dirty="0"/>
              <a:t>E</a:t>
            </a:r>
            <a:r>
              <a:rPr lang="en-US" altLang="zh-CN" dirty="0">
                <a:sym typeface="LogicA" panose="05010501010000010501" pitchFamily="2" charset="2"/>
              </a:rPr>
              <a:t></a:t>
            </a:r>
            <a:r>
              <a:rPr lang="en-US" altLang="zh-CN" b="1" dirty="0"/>
              <a:t>D</a:t>
            </a:r>
            <a:r>
              <a:rPr lang="zh-CN" altLang="zh-CN" dirty="0"/>
              <a:t>。（“大名词”）</a:t>
            </a:r>
            <a:endParaRPr lang="en-US" altLang="zh-CN" dirty="0"/>
          </a:p>
          <a:p>
            <a:pPr marL="0" indent="0">
              <a:buNone/>
            </a:pPr>
            <a:r>
              <a:rPr lang="zh-CN" altLang="zh-CN" dirty="0"/>
              <a:t>经“名物化原则”处理后的结构可以以一种相对统一的方式刻画动名词和作名词性成分的句子。</a:t>
            </a:r>
            <a:endParaRPr lang="zh-CN" altLang="en-US" dirty="0"/>
          </a:p>
        </p:txBody>
      </p:sp>
      <p:sp>
        <p:nvSpPr>
          <p:cNvPr id="4" name="日期占位符 3">
            <a:extLst>
              <a:ext uri="{FF2B5EF4-FFF2-40B4-BE49-F238E27FC236}">
                <a16:creationId xmlns:a16="http://schemas.microsoft.com/office/drawing/2014/main" id="{A37BED9C-952A-462F-BF5E-6E361B880F49}"/>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5B562D10-B19E-4190-841F-F5E913EF630C}"/>
              </a:ext>
            </a:extLst>
          </p:cNvPr>
          <p:cNvSpPr>
            <a:spLocks noGrp="1"/>
          </p:cNvSpPr>
          <p:nvPr>
            <p:ph type="sldNum" sz="quarter" idx="12"/>
          </p:nvPr>
        </p:nvSpPr>
        <p:spPr/>
        <p:txBody>
          <a:bodyPr/>
          <a:lstStyle/>
          <a:p>
            <a:fld id="{3847347A-47FC-40A9-82DA-827BBEE83376}" type="slidenum">
              <a:rPr lang="zh-CN" altLang="en-US" smtClean="0"/>
              <a:t>12</a:t>
            </a:fld>
            <a:endParaRPr lang="zh-CN" altLang="en-US"/>
          </a:p>
        </p:txBody>
      </p:sp>
    </p:spTree>
    <p:extLst>
      <p:ext uri="{BB962C8B-B14F-4D97-AF65-F5344CB8AC3E}">
        <p14:creationId xmlns:p14="http://schemas.microsoft.com/office/powerpoint/2010/main" val="6784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F4C442-6121-449D-8B4F-33042EF3D5AF}"/>
              </a:ext>
            </a:extLst>
          </p:cNvPr>
          <p:cNvSpPr>
            <a:spLocks noGrp="1"/>
          </p:cNvSpPr>
          <p:nvPr>
            <p:ph idx="1"/>
          </p:nvPr>
        </p:nvSpPr>
        <p:spPr>
          <a:xfrm>
            <a:off x="1396652" y="726509"/>
            <a:ext cx="9601200" cy="5203521"/>
          </a:xfrm>
        </p:spPr>
        <p:txBody>
          <a:bodyPr>
            <a:normAutofit/>
          </a:bodyPr>
          <a:lstStyle/>
          <a:p>
            <a:pPr marL="0" indent="0">
              <a:buNone/>
            </a:pPr>
            <a:r>
              <a:rPr lang="zh-CN" altLang="en-US" dirty="0"/>
              <a:t>语言上的相应修改：</a:t>
            </a:r>
            <a:endParaRPr lang="en-US"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endParaRPr lang="zh-CN"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zh-CN" altLang="zh-CN" dirty="0"/>
              <a:t>…</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endParaRPr lang="zh-CN" altLang="zh-CN" dirty="0"/>
          </a:p>
          <a:p>
            <a:pPr marL="0" indent="0">
              <a:buNone/>
            </a:pPr>
            <a:endParaRPr lang="zh-CN" altLang="zh-CN" dirty="0"/>
          </a:p>
          <a:p>
            <a:pPr marL="0" indent="0">
              <a:buNone/>
            </a:pPr>
            <a:r>
              <a:rPr lang="zh-CN" altLang="zh-CN" dirty="0"/>
              <a:t>设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是一个动作概念外延结构，解释 </a:t>
            </a:r>
            <a:r>
              <a:rPr lang="en-US" altLang="zh-CN" dirty="0">
                <a:sym typeface="LogicA" panose="05010501010000010501" pitchFamily="2" charset="2"/>
              </a:rPr>
              <a:t></a:t>
            </a:r>
            <a:r>
              <a:rPr lang="en-US" altLang="zh-CN" dirty="0"/>
              <a:t> </a:t>
            </a:r>
            <a:r>
              <a:rPr lang="zh-CN" altLang="zh-CN" dirty="0"/>
              <a:t>是满足如下条件的一个函数：</a:t>
            </a:r>
          </a:p>
          <a:p>
            <a:pPr marL="0" indent="0">
              <a:buNone/>
            </a:pPr>
            <a:r>
              <a:rPr lang="zh-CN" altLang="zh-CN" dirty="0"/>
              <a:t>（</a:t>
            </a:r>
            <a:r>
              <a:rPr lang="en-US" altLang="zh-CN" dirty="0"/>
              <a:t>1</a:t>
            </a:r>
            <a:r>
              <a:rPr lang="zh-CN" altLang="zh-CN" dirty="0"/>
              <a:t>）对任意 </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D</a:t>
            </a:r>
            <a:r>
              <a:rPr lang="zh-CN" altLang="zh-CN" dirty="0"/>
              <a:t>；</a:t>
            </a:r>
          </a:p>
          <a:p>
            <a:pPr marL="0" indent="0">
              <a:buNone/>
            </a:pPr>
            <a:r>
              <a:rPr lang="zh-CN" altLang="zh-CN" dirty="0"/>
              <a:t>（</a:t>
            </a:r>
            <a:r>
              <a:rPr lang="en-US" altLang="zh-CN" dirty="0"/>
              <a:t>2</a:t>
            </a:r>
            <a:r>
              <a:rPr lang="zh-CN" altLang="zh-CN" dirty="0"/>
              <a:t>）对任意动词 </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1" dirty="0"/>
              <a:t>P</a:t>
            </a:r>
            <a:r>
              <a:rPr lang="zh-CN" altLang="zh-CN" dirty="0"/>
              <a:t>；</a:t>
            </a:r>
          </a:p>
          <a:p>
            <a:pPr marL="0" indent="0">
              <a:buNone/>
            </a:pPr>
            <a:r>
              <a:rPr lang="zh-CN" altLang="zh-CN" dirty="0"/>
              <a:t>（</a:t>
            </a:r>
            <a:r>
              <a:rPr lang="en-US" altLang="zh-CN" dirty="0"/>
              <a:t>3</a:t>
            </a:r>
            <a:r>
              <a:rPr lang="zh-CN" altLang="zh-CN" dirty="0"/>
              <a:t>）对任意句子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1" dirty="0"/>
              <a:t>E</a:t>
            </a:r>
            <a:r>
              <a:rPr lang="zh-CN" altLang="zh-CN" dirty="0"/>
              <a:t>。</a:t>
            </a:r>
          </a:p>
          <a:p>
            <a:endParaRPr lang="zh-CN" altLang="zh-CN" dirty="0"/>
          </a:p>
          <a:p>
            <a:pPr marL="0" indent="0">
              <a:buNone/>
            </a:pPr>
            <a:r>
              <a:rPr lang="zh-CN" altLang="zh-CN" dirty="0"/>
              <a:t>语义后承</a:t>
            </a:r>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 E</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，当且仅当，</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baseline="-25000" dirty="0"/>
              <a:t>E</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p>
          <a:p>
            <a:endParaRPr lang="zh-CN" altLang="en-US" dirty="0"/>
          </a:p>
        </p:txBody>
      </p:sp>
      <p:sp>
        <p:nvSpPr>
          <p:cNvPr id="4" name="日期占位符 3">
            <a:extLst>
              <a:ext uri="{FF2B5EF4-FFF2-40B4-BE49-F238E27FC236}">
                <a16:creationId xmlns:a16="http://schemas.microsoft.com/office/drawing/2014/main" id="{3AA16B21-0488-46EC-BACF-46CDBE5341FB}"/>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4DCD495C-D109-4A32-8354-BA02FDCF1E95}"/>
              </a:ext>
            </a:extLst>
          </p:cNvPr>
          <p:cNvSpPr>
            <a:spLocks noGrp="1"/>
          </p:cNvSpPr>
          <p:nvPr>
            <p:ph type="sldNum" sz="quarter" idx="12"/>
          </p:nvPr>
        </p:nvSpPr>
        <p:spPr/>
        <p:txBody>
          <a:bodyPr/>
          <a:lstStyle/>
          <a:p>
            <a:fld id="{3847347A-47FC-40A9-82DA-827BBEE83376}" type="slidenum">
              <a:rPr lang="zh-CN" altLang="en-US" smtClean="0"/>
              <a:t>13</a:t>
            </a:fld>
            <a:endParaRPr lang="zh-CN" altLang="en-US"/>
          </a:p>
        </p:txBody>
      </p:sp>
    </p:spTree>
    <p:extLst>
      <p:ext uri="{BB962C8B-B14F-4D97-AF65-F5344CB8AC3E}">
        <p14:creationId xmlns:p14="http://schemas.microsoft.com/office/powerpoint/2010/main" val="88819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6575F-8D85-4156-B93A-FE208C987387}"/>
              </a:ext>
            </a:extLst>
          </p:cNvPr>
          <p:cNvSpPr>
            <a:spLocks noGrp="1"/>
          </p:cNvSpPr>
          <p:nvPr>
            <p:ph type="title"/>
          </p:nvPr>
        </p:nvSpPr>
        <p:spPr/>
        <p:txBody>
          <a:bodyPr/>
          <a:lstStyle/>
          <a:p>
            <a:r>
              <a:rPr lang="zh-CN" altLang="en-US" dirty="0"/>
              <a:t>动作概念推理</a:t>
            </a:r>
            <a:r>
              <a:rPr lang="en-US" altLang="zh-CN" dirty="0"/>
              <a:t>/</a:t>
            </a:r>
            <a:r>
              <a:rPr lang="zh-CN" altLang="en-US" dirty="0"/>
              <a:t>衍推</a:t>
            </a:r>
          </a:p>
        </p:txBody>
      </p:sp>
      <p:sp>
        <p:nvSpPr>
          <p:cNvPr id="3" name="内容占位符 2">
            <a:extLst>
              <a:ext uri="{FF2B5EF4-FFF2-40B4-BE49-F238E27FC236}">
                <a16:creationId xmlns:a16="http://schemas.microsoft.com/office/drawing/2014/main" id="{F1F851B8-9291-428A-8505-6B14765C8654}"/>
              </a:ext>
            </a:extLst>
          </p:cNvPr>
          <p:cNvSpPr>
            <a:spLocks noGrp="1"/>
          </p:cNvSpPr>
          <p:nvPr>
            <p:ph idx="1"/>
          </p:nvPr>
        </p:nvSpPr>
        <p:spPr>
          <a:xfrm>
            <a:off x="1371600" y="1515649"/>
            <a:ext cx="9601200" cy="4351751"/>
          </a:xfrm>
        </p:spPr>
        <p:txBody>
          <a:bodyPr/>
          <a:lstStyle/>
          <a:p>
            <a:r>
              <a:rPr lang="zh-CN" altLang="en-US" dirty="0"/>
              <a:t>从形式上看，与亚里士多德逻辑类似，动作概念推理也可分为直接推理和类似三段论的推理。</a:t>
            </a:r>
            <a:endParaRPr lang="en-US" altLang="zh-CN" dirty="0"/>
          </a:p>
          <a:p>
            <a:endParaRPr lang="en-US" altLang="zh-CN" dirty="0"/>
          </a:p>
          <a:p>
            <a:r>
              <a:rPr lang="zh-CN" altLang="en-US" dirty="0"/>
              <a:t>直接推理</a:t>
            </a:r>
            <a:endParaRPr lang="en-US" altLang="zh-CN" dirty="0"/>
          </a:p>
          <a:p>
            <a:pPr lvl="1"/>
            <a:r>
              <a:rPr lang="zh-CN" altLang="en-US" i="0" dirty="0"/>
              <a:t>偏序状：外延偏序、因果偏序、目的偏序、整体</a:t>
            </a:r>
            <a:r>
              <a:rPr lang="en-US" altLang="zh-CN" i="0" dirty="0"/>
              <a:t>-</a:t>
            </a:r>
            <a:r>
              <a:rPr lang="zh-CN" altLang="en-US" i="0" dirty="0"/>
              <a:t>部分偏序</a:t>
            </a:r>
            <a:r>
              <a:rPr lang="en-US" altLang="zh-CN" i="0" dirty="0"/>
              <a:t>……</a:t>
            </a:r>
          </a:p>
          <a:p>
            <a:pPr lvl="1"/>
            <a:r>
              <a:rPr lang="zh-CN" altLang="en-US" i="0" dirty="0"/>
              <a:t>对状：动作概念对</a:t>
            </a:r>
            <a:endParaRPr lang="en-US" altLang="zh-CN" i="0" dirty="0"/>
          </a:p>
          <a:p>
            <a:pPr lvl="1"/>
            <a:endParaRPr lang="en-US" altLang="zh-CN" i="0" dirty="0"/>
          </a:p>
          <a:p>
            <a:r>
              <a:rPr lang="zh-CN" altLang="en-US" i="0" dirty="0"/>
              <a:t>外延</a:t>
            </a:r>
            <a:r>
              <a:rPr lang="zh-CN" altLang="en-US" dirty="0"/>
              <a:t>偏序</a:t>
            </a:r>
            <a:r>
              <a:rPr lang="zh-CN" altLang="zh-CN" dirty="0"/>
              <a:t>（上下位</a:t>
            </a:r>
            <a:r>
              <a:rPr lang="en-US" altLang="zh-CN" dirty="0"/>
              <a:t>/</a:t>
            </a:r>
            <a:r>
              <a:rPr lang="zh-CN" altLang="zh-CN" dirty="0"/>
              <a:t>转精关系）</a:t>
            </a:r>
          </a:p>
          <a:p>
            <a:pPr lvl="1"/>
            <a:r>
              <a:rPr lang="zh-CN" altLang="zh-CN" i="0" dirty="0"/>
              <a:t>例如：大笑→笑  </a:t>
            </a:r>
            <a:r>
              <a:rPr lang="en-US" altLang="zh-CN" i="0" dirty="0"/>
              <a:t>  </a:t>
            </a:r>
            <a:r>
              <a:rPr lang="zh-CN" altLang="zh-CN" i="0" dirty="0"/>
              <a:t>暗杀→谋杀→杀  </a:t>
            </a:r>
            <a:r>
              <a:rPr lang="en-US" altLang="zh-CN" i="0" dirty="0"/>
              <a:t>  </a:t>
            </a:r>
            <a:r>
              <a:rPr lang="zh-CN" altLang="zh-CN" i="0" dirty="0"/>
              <a:t>疾跑→跑→位移→运动</a:t>
            </a:r>
            <a:endParaRPr lang="zh-CN" altLang="en-US" i="0" dirty="0"/>
          </a:p>
        </p:txBody>
      </p:sp>
      <p:sp>
        <p:nvSpPr>
          <p:cNvPr id="4" name="日期占位符 3">
            <a:extLst>
              <a:ext uri="{FF2B5EF4-FFF2-40B4-BE49-F238E27FC236}">
                <a16:creationId xmlns:a16="http://schemas.microsoft.com/office/drawing/2014/main" id="{3E54D49B-122A-4D94-B21A-35E126A88547}"/>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8B663384-C900-4318-9D97-90B2CDBF4E20}"/>
              </a:ext>
            </a:extLst>
          </p:cNvPr>
          <p:cNvSpPr>
            <a:spLocks noGrp="1"/>
          </p:cNvSpPr>
          <p:nvPr>
            <p:ph type="sldNum" sz="quarter" idx="12"/>
          </p:nvPr>
        </p:nvSpPr>
        <p:spPr/>
        <p:txBody>
          <a:bodyPr/>
          <a:lstStyle/>
          <a:p>
            <a:fld id="{3847347A-47FC-40A9-82DA-827BBEE83376}" type="slidenum">
              <a:rPr lang="zh-CN" altLang="en-US" smtClean="0"/>
              <a:t>14</a:t>
            </a:fld>
            <a:endParaRPr lang="zh-CN" altLang="en-US"/>
          </a:p>
        </p:txBody>
      </p:sp>
    </p:spTree>
    <p:extLst>
      <p:ext uri="{BB962C8B-B14F-4D97-AF65-F5344CB8AC3E}">
        <p14:creationId xmlns:p14="http://schemas.microsoft.com/office/powerpoint/2010/main" val="38948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B507F12-83E9-4C3A-8943-5D2EFF0738C5}"/>
              </a:ext>
            </a:extLst>
          </p:cNvPr>
          <p:cNvSpPr>
            <a:spLocks noGrp="1"/>
          </p:cNvSpPr>
          <p:nvPr>
            <p:ph idx="1"/>
          </p:nvPr>
        </p:nvSpPr>
        <p:spPr>
          <a:xfrm>
            <a:off x="1371600" y="475989"/>
            <a:ext cx="9601200" cy="5391411"/>
          </a:xfrm>
        </p:spPr>
        <p:txBody>
          <a:bodyPr/>
          <a:lstStyle/>
          <a:p>
            <a:r>
              <a:rPr lang="en-US" altLang="zh-CN" dirty="0">
                <a:sym typeface="LogicA" panose="05010501010000010501" pitchFamily="2" charset="2"/>
              </a:rPr>
              <a:t></a:t>
            </a:r>
            <a:r>
              <a:rPr lang="en-US" altLang="zh-CN" dirty="0"/>
              <a:t>-</a:t>
            </a:r>
            <a:r>
              <a:rPr lang="zh-CN" altLang="en-US" dirty="0"/>
              <a:t>偏序</a:t>
            </a:r>
            <a:r>
              <a:rPr lang="zh-CN" altLang="zh-CN" dirty="0"/>
              <a:t>（非必有论元角色</a:t>
            </a:r>
            <a:r>
              <a:rPr lang="zh-CN" altLang="en-US" dirty="0"/>
              <a:t>偏序</a:t>
            </a:r>
            <a:r>
              <a:rPr lang="zh-CN" altLang="zh-CN" dirty="0"/>
              <a:t>）</a:t>
            </a:r>
          </a:p>
          <a:p>
            <a:pPr marL="0" indent="0">
              <a:buNone/>
            </a:pPr>
            <a:r>
              <a:rPr lang="zh-CN" altLang="zh-CN" dirty="0"/>
              <a:t>动作概念的推理中，与因果、目的、意图等相关的推理问题是重中之重。这些推理的共同特点是，在动作概念的体系中，依照某种视角或标准，动作概念之间形成偏序关系结构。如根据一般的目的</a:t>
            </a:r>
            <a:r>
              <a:rPr lang="zh-CN" altLang="en-US" dirty="0"/>
              <a:t>偏序</a:t>
            </a:r>
            <a:r>
              <a:rPr lang="zh-CN" altLang="zh-CN" dirty="0"/>
              <a:t>，找某物是为了用它，故这两个动作概念形成“找→用”这样的目的</a:t>
            </a:r>
            <a:r>
              <a:rPr lang="zh-CN" altLang="en-US" dirty="0"/>
              <a:t>关系</a:t>
            </a:r>
            <a:r>
              <a:rPr lang="zh-CN" altLang="zh-CN" dirty="0"/>
              <a:t>。</a:t>
            </a:r>
          </a:p>
          <a:p>
            <a:endParaRPr lang="zh-CN" altLang="zh-CN" dirty="0"/>
          </a:p>
          <a:p>
            <a:pPr marL="0" indent="0">
              <a:buNone/>
            </a:pPr>
            <a:r>
              <a:rPr lang="zh-CN" altLang="zh-CN" dirty="0"/>
              <a:t>类似地，动作概念之间会形成因果</a:t>
            </a:r>
            <a:r>
              <a:rPr lang="zh-CN" altLang="en-US" dirty="0"/>
              <a:t>偏序</a:t>
            </a:r>
            <a:r>
              <a:rPr lang="zh-CN" altLang="zh-CN" dirty="0"/>
              <a:t>、溯因</a:t>
            </a:r>
            <a:r>
              <a:rPr lang="zh-CN" altLang="en-US" dirty="0"/>
              <a:t>偏序</a:t>
            </a:r>
            <a:r>
              <a:rPr lang="zh-CN" altLang="zh-CN" dirty="0"/>
              <a:t>、整体</a:t>
            </a:r>
            <a:r>
              <a:rPr lang="en-US" altLang="zh-CN" dirty="0"/>
              <a:t>-</a:t>
            </a:r>
            <a:r>
              <a:rPr lang="zh-CN" altLang="zh-CN" dirty="0"/>
              <a:t>部</a:t>
            </a:r>
            <a:r>
              <a:rPr lang="zh-CN" altLang="en-US" dirty="0"/>
              <a:t>偏序</a:t>
            </a:r>
            <a:r>
              <a:rPr lang="zh-CN" altLang="zh-CN" dirty="0"/>
              <a:t>链等各种各样的</a:t>
            </a:r>
            <a:r>
              <a:rPr lang="zh-CN" altLang="en-US" dirty="0"/>
              <a:t>偏序结构</a:t>
            </a:r>
            <a:r>
              <a:rPr lang="zh-CN" altLang="zh-CN" dirty="0"/>
              <a:t>。这些</a:t>
            </a:r>
            <a:r>
              <a:rPr lang="zh-CN" altLang="en-US" dirty="0"/>
              <a:t>偏序</a:t>
            </a:r>
            <a:r>
              <a:rPr lang="zh-CN" altLang="zh-CN" dirty="0"/>
              <a:t>统称“</a:t>
            </a:r>
            <a:r>
              <a:rPr lang="en-US" altLang="zh-CN" dirty="0">
                <a:sym typeface="LogicA" panose="05010501010000010501" pitchFamily="2" charset="2"/>
              </a:rPr>
              <a:t></a:t>
            </a:r>
            <a:r>
              <a:rPr lang="en-US" altLang="zh-CN" dirty="0"/>
              <a:t>-</a:t>
            </a:r>
            <a:r>
              <a:rPr lang="zh-CN" altLang="en-US" dirty="0"/>
              <a:t>偏序</a:t>
            </a:r>
            <a:r>
              <a:rPr lang="zh-CN" altLang="zh-CN" dirty="0"/>
              <a:t>”。这里的“</a:t>
            </a:r>
            <a:r>
              <a:rPr lang="en-US" altLang="zh-CN" dirty="0">
                <a:sym typeface="LogicA" panose="05010501010000010501" pitchFamily="2" charset="2"/>
              </a:rPr>
              <a:t></a:t>
            </a:r>
            <a:r>
              <a:rPr lang="zh-CN" altLang="zh-CN" dirty="0"/>
              <a:t>”类似于一个参数，它的不同取值决定了不同的</a:t>
            </a:r>
            <a:r>
              <a:rPr lang="zh-CN" altLang="en-US" dirty="0"/>
              <a:t>偏序</a:t>
            </a:r>
            <a:r>
              <a:rPr lang="zh-CN" altLang="zh-CN" dirty="0"/>
              <a:t>，进而决定依据不同</a:t>
            </a:r>
            <a:r>
              <a:rPr lang="zh-CN" altLang="en-US" dirty="0"/>
              <a:t>偏序</a:t>
            </a:r>
            <a:r>
              <a:rPr lang="zh-CN" altLang="zh-CN" dirty="0"/>
              <a:t>进行推理的不同结果。</a:t>
            </a:r>
          </a:p>
          <a:p>
            <a:endParaRPr lang="zh-CN" altLang="zh-CN" dirty="0"/>
          </a:p>
          <a:p>
            <a:pPr marL="0" indent="0">
              <a:buNone/>
            </a:pPr>
            <a:r>
              <a:rPr lang="zh-CN" altLang="zh-CN" dirty="0"/>
              <a:t>例如：</a:t>
            </a:r>
          </a:p>
          <a:p>
            <a:pPr marL="0" indent="0">
              <a:buNone/>
            </a:pPr>
            <a:r>
              <a:rPr lang="zh-CN" altLang="zh-CN" dirty="0"/>
              <a:t>找→</a:t>
            </a:r>
            <a:r>
              <a:rPr lang="zh-CN" altLang="zh-CN" baseline="-25000" dirty="0"/>
              <a:t>目的</a:t>
            </a:r>
            <a:r>
              <a:rPr lang="en-US" altLang="zh-CN" baseline="-25000" dirty="0"/>
              <a:t> </a:t>
            </a:r>
            <a:r>
              <a:rPr lang="zh-CN" altLang="zh-CN" dirty="0"/>
              <a:t>用</a:t>
            </a:r>
          </a:p>
          <a:p>
            <a:pPr marL="0" indent="0">
              <a:buNone/>
            </a:pPr>
            <a:r>
              <a:rPr lang="zh-CN" altLang="zh-CN" dirty="0"/>
              <a:t>找→</a:t>
            </a:r>
            <a:r>
              <a:rPr lang="zh-CN" altLang="zh-CN" baseline="-25000" dirty="0"/>
              <a:t>溯因</a:t>
            </a:r>
            <a:r>
              <a:rPr lang="en-US" altLang="zh-CN" baseline="-25000" dirty="0"/>
              <a:t> </a:t>
            </a:r>
            <a:r>
              <a:rPr lang="zh-CN" altLang="zh-CN" dirty="0"/>
              <a:t>需要</a:t>
            </a:r>
          </a:p>
          <a:p>
            <a:pPr marL="0" indent="0">
              <a:buNone/>
            </a:pPr>
            <a:r>
              <a:rPr lang="zh-CN" altLang="zh-CN" dirty="0"/>
              <a:t>吃→</a:t>
            </a:r>
            <a:r>
              <a:rPr lang="zh-CN" altLang="zh-CN" baseline="-25000" dirty="0"/>
              <a:t>部分</a:t>
            </a:r>
            <a:r>
              <a:rPr lang="en-US" altLang="zh-CN" baseline="-25000" dirty="0"/>
              <a:t> </a:t>
            </a:r>
            <a:r>
              <a:rPr lang="zh-CN" altLang="zh-CN" dirty="0"/>
              <a:t>咽</a:t>
            </a:r>
          </a:p>
          <a:p>
            <a:endParaRPr lang="zh-CN" altLang="en-US" dirty="0"/>
          </a:p>
        </p:txBody>
      </p:sp>
      <p:sp>
        <p:nvSpPr>
          <p:cNvPr id="4" name="日期占位符 3">
            <a:extLst>
              <a:ext uri="{FF2B5EF4-FFF2-40B4-BE49-F238E27FC236}">
                <a16:creationId xmlns:a16="http://schemas.microsoft.com/office/drawing/2014/main" id="{FE68B54B-E7FB-4643-848C-1FA07F9D8111}"/>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D3BF504F-25B1-4F73-ACA5-FFB6261F3844}"/>
              </a:ext>
            </a:extLst>
          </p:cNvPr>
          <p:cNvSpPr>
            <a:spLocks noGrp="1"/>
          </p:cNvSpPr>
          <p:nvPr>
            <p:ph type="sldNum" sz="quarter" idx="12"/>
          </p:nvPr>
        </p:nvSpPr>
        <p:spPr/>
        <p:txBody>
          <a:bodyPr/>
          <a:lstStyle/>
          <a:p>
            <a:fld id="{3847347A-47FC-40A9-82DA-827BBEE83376}" type="slidenum">
              <a:rPr lang="zh-CN" altLang="en-US" smtClean="0"/>
              <a:t>15</a:t>
            </a:fld>
            <a:endParaRPr lang="zh-CN" altLang="en-US"/>
          </a:p>
        </p:txBody>
      </p:sp>
    </p:spTree>
    <p:extLst>
      <p:ext uri="{BB962C8B-B14F-4D97-AF65-F5344CB8AC3E}">
        <p14:creationId xmlns:p14="http://schemas.microsoft.com/office/powerpoint/2010/main" val="235315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1C819B7-77E5-4141-A8A3-BBCFFD849E48}"/>
              </a:ext>
            </a:extLst>
          </p:cNvPr>
          <p:cNvSpPr>
            <a:spLocks noGrp="1"/>
          </p:cNvSpPr>
          <p:nvPr>
            <p:ph idx="1"/>
          </p:nvPr>
        </p:nvSpPr>
        <p:spPr>
          <a:xfrm>
            <a:off x="1371600" y="450937"/>
            <a:ext cx="9601200" cy="5416463"/>
          </a:xfrm>
        </p:spPr>
        <p:txBody>
          <a:bodyPr>
            <a:normAutofit lnSpcReduction="10000"/>
          </a:bodyPr>
          <a:lstStyle/>
          <a:p>
            <a:pPr marL="0" indent="0">
              <a:buNone/>
            </a:pPr>
            <a:r>
              <a:rPr lang="zh-CN" altLang="zh-CN" dirty="0"/>
              <a:t>设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是一个动作概念结构，</a:t>
            </a:r>
            <a:r>
              <a:rPr lang="en-US" altLang="zh-CN" dirty="0">
                <a:sym typeface="LogicA" panose="05010501010000010501" pitchFamily="2" charset="2"/>
              </a:rPr>
              <a:t></a:t>
            </a:r>
            <a:r>
              <a:rPr lang="zh-CN" altLang="zh-CN" dirty="0"/>
              <a:t>是由若干</a:t>
            </a:r>
            <a:r>
              <a:rPr lang="en-US" altLang="zh-CN" dirty="0">
                <a:sym typeface="LogicA" panose="05010501010000010501" pitchFamily="2" charset="2"/>
              </a:rPr>
              <a:t></a:t>
            </a:r>
            <a:r>
              <a:rPr lang="zh-CN" altLang="zh-CN" dirty="0"/>
              <a:t>上二元关系构成的集合，</a:t>
            </a:r>
            <a:r>
              <a:rPr lang="en-US" altLang="zh-CN" dirty="0">
                <a:sym typeface="LogicA" panose="05010501010000010501" pitchFamily="2" charset="2"/>
              </a:rPr>
              <a:t></a:t>
            </a:r>
            <a:r>
              <a:rPr lang="zh-CN" altLang="zh-CN" dirty="0"/>
              <a:t>是一个“标签集”，关系指派函数</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，直观上表示</a:t>
            </a:r>
            <a:r>
              <a:rPr lang="en-US" altLang="zh-CN" dirty="0">
                <a:sym typeface="LogicA" panose="05010501010000010501" pitchFamily="2" charset="2"/>
              </a:rPr>
              <a:t></a:t>
            </a:r>
            <a:r>
              <a:rPr lang="zh-CN" altLang="zh-CN" dirty="0"/>
              <a:t>是</a:t>
            </a:r>
            <a:r>
              <a:rPr lang="en-US" altLang="zh-CN" dirty="0">
                <a:sym typeface="LogicA" panose="05010501010000010501" pitchFamily="2" charset="2"/>
              </a:rPr>
              <a:t></a:t>
            </a:r>
            <a:r>
              <a:rPr lang="zh-CN" altLang="zh-CN" dirty="0"/>
              <a:t>上的</a:t>
            </a:r>
            <a:r>
              <a:rPr lang="en-US" altLang="zh-CN" dirty="0">
                <a:sym typeface="LogicA" panose="05010501010000010501" pitchFamily="2" charset="2"/>
              </a:rPr>
              <a:t></a:t>
            </a:r>
            <a:r>
              <a:rPr lang="en-US" altLang="zh-CN" dirty="0"/>
              <a:t>-</a:t>
            </a:r>
            <a:r>
              <a:rPr lang="zh-CN" altLang="zh-CN" dirty="0"/>
              <a:t>偏序</a:t>
            </a:r>
            <a:r>
              <a:rPr lang="zh-CN" altLang="en-US" dirty="0"/>
              <a:t>，此时，</a:t>
            </a:r>
            <a:r>
              <a:rPr lang="en-US" altLang="zh-CN" dirty="0">
                <a:sym typeface="LogicA" panose="05010501010000010501" pitchFamily="2" charset="2"/>
              </a:rPr>
              <a:t></a:t>
            </a:r>
            <a:r>
              <a:rPr lang="zh-CN" altLang="en-US" dirty="0"/>
              <a:t>可记作</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en-US" dirty="0"/>
              <a:t>。</a:t>
            </a:r>
            <a:endParaRPr lang="zh-CN" altLang="zh-CN" dirty="0"/>
          </a:p>
          <a:p>
            <a:endParaRPr lang="zh-CN" altLang="zh-CN" dirty="0"/>
          </a:p>
          <a:p>
            <a:pPr marL="0" indent="0">
              <a:buNone/>
            </a:pPr>
            <a:r>
              <a:rPr lang="zh-CN" altLang="zh-CN" dirty="0"/>
              <a:t>记</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，则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 </a:t>
            </a:r>
            <a:r>
              <a:rPr lang="zh-CN" altLang="zh-CN" dirty="0"/>
              <a:t>称一个</a:t>
            </a:r>
            <a:r>
              <a:rPr lang="en-US" altLang="zh-CN" dirty="0">
                <a:sym typeface="LogicA" panose="05010501010000010501" pitchFamily="2" charset="2"/>
              </a:rPr>
              <a:t></a:t>
            </a:r>
            <a:r>
              <a:rPr lang="en-US" altLang="zh-CN" dirty="0"/>
              <a:t>-</a:t>
            </a:r>
            <a:r>
              <a:rPr lang="zh-CN" altLang="zh-CN" dirty="0"/>
              <a:t>偏序动作概念结构。</a:t>
            </a:r>
          </a:p>
          <a:p>
            <a:endParaRPr lang="zh-CN" altLang="zh-CN" dirty="0"/>
          </a:p>
          <a:p>
            <a:pPr marL="0" indent="0">
              <a:buNone/>
            </a:pPr>
            <a:r>
              <a:rPr lang="zh-CN" altLang="zh-CN" dirty="0"/>
              <a:t>由</a:t>
            </a:r>
            <a:r>
              <a:rPr lang="en-US" altLang="zh-CN" dirty="0">
                <a:sym typeface="LogicA" panose="05010501010000010501" pitchFamily="2" charset="2"/>
              </a:rPr>
              <a:t></a:t>
            </a:r>
            <a:r>
              <a:rPr lang="zh-CN" altLang="zh-CN" dirty="0"/>
              <a:t>上的</a:t>
            </a:r>
            <a:r>
              <a:rPr lang="en-US" altLang="zh-CN" dirty="0">
                <a:sym typeface="LogicA" panose="05010501010000010501" pitchFamily="2" charset="2"/>
              </a:rPr>
              <a:t></a:t>
            </a:r>
            <a:r>
              <a:rPr lang="en-US" altLang="zh-CN" dirty="0"/>
              <a:t>-</a:t>
            </a:r>
            <a:r>
              <a:rPr lang="zh-CN" altLang="zh-CN" dirty="0"/>
              <a:t>偏序</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zh-CN" dirty="0"/>
              <a:t>可生成</a:t>
            </a:r>
            <a:r>
              <a:rPr lang="en-US" altLang="zh-CN" dirty="0">
                <a:sym typeface="LogicA" panose="05010501010000010501" pitchFamily="2" charset="2"/>
              </a:rPr>
              <a:t></a:t>
            </a:r>
            <a:r>
              <a:rPr lang="zh-CN" altLang="zh-CN" dirty="0"/>
              <a:t>上的</a:t>
            </a:r>
            <a:r>
              <a:rPr lang="en-US" altLang="zh-CN" dirty="0">
                <a:sym typeface="LogicA" panose="05010501010000010501" pitchFamily="2" charset="2"/>
              </a:rPr>
              <a:t></a:t>
            </a:r>
            <a:r>
              <a:rPr lang="en-US" altLang="zh-CN" dirty="0"/>
              <a:t>-</a:t>
            </a:r>
            <a:r>
              <a:rPr lang="zh-CN" altLang="zh-CN" dirty="0"/>
              <a:t>偏序</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zh-CN" dirty="0"/>
              <a:t>：如果</a:t>
            </a:r>
            <a:r>
              <a:rPr lang="en-US" altLang="zh-CN" dirty="0">
                <a:sym typeface="LogicA" panose="05010501010000010501" pitchFamily="2" charset="2"/>
              </a:rPr>
              <a:t></a:t>
            </a:r>
            <a:r>
              <a:rPr lang="en-US" altLang="zh-CN" dirty="0"/>
              <a:t>p(</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baseline="-25000" dirty="0"/>
              <a:t> </a:t>
            </a:r>
            <a:r>
              <a:rPr lang="en-US" altLang="zh-CN" dirty="0">
                <a:sym typeface="LogicA" panose="05010501010000010501" pitchFamily="2" charset="2"/>
              </a:rPr>
              <a:t></a:t>
            </a:r>
            <a:r>
              <a:rPr lang="en-US" altLang="zh-CN" dirty="0"/>
              <a:t>p'(</a:t>
            </a:r>
            <a:r>
              <a:rPr lang="en-US" altLang="zh-CN" dirty="0">
                <a:sym typeface="LogicA" panose="05010501010000010501" pitchFamily="2" charset="2"/>
              </a:rPr>
              <a:t></a:t>
            </a:r>
            <a:r>
              <a:rPr lang="en-US" altLang="zh-CN" dirty="0"/>
              <a:t>)</a:t>
            </a:r>
            <a:r>
              <a:rPr lang="zh-CN" altLang="zh-CN" dirty="0"/>
              <a:t>，且</a:t>
            </a:r>
            <a:r>
              <a:rPr lang="en-US" altLang="zh-CN" dirty="0">
                <a:sym typeface="LogicA" panose="05010501010000010501" pitchFamily="2" charset="2"/>
              </a:rPr>
              <a:t></a:t>
            </a:r>
            <a:r>
              <a:rPr lang="zh-CN" altLang="zh-CN" dirty="0"/>
              <a:t>在</a:t>
            </a:r>
            <a:r>
              <a:rPr lang="en-US" altLang="zh-CN" dirty="0"/>
              <a:t>p</a:t>
            </a:r>
            <a:r>
              <a:rPr lang="zh-CN" altLang="zh-CN" dirty="0"/>
              <a:t>和</a:t>
            </a:r>
            <a:r>
              <a:rPr lang="en-US" altLang="zh-CN" dirty="0"/>
              <a:t>p'</a:t>
            </a:r>
            <a:r>
              <a:rPr lang="zh-CN" altLang="zh-CN" dirty="0"/>
              <a:t>中论元位置相同，那么，对任意</a:t>
            </a:r>
            <a:r>
              <a:rPr lang="en-US" altLang="zh-CN" dirty="0">
                <a:sym typeface="LogicA" panose="05010501010000010501" pitchFamily="2" charset="2"/>
              </a:rPr>
              <a:t></a:t>
            </a:r>
            <a:r>
              <a:rPr lang="zh-CN" altLang="zh-CN" dirty="0"/>
              <a:t>，</a:t>
            </a:r>
            <a:r>
              <a:rPr lang="en-US" altLang="zh-CN" dirty="0"/>
              <a:t>p(</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baseline="-25000" dirty="0"/>
              <a:t> </a:t>
            </a:r>
            <a:r>
              <a:rPr lang="en-US" altLang="zh-CN" dirty="0"/>
              <a:t>p'(</a:t>
            </a:r>
            <a:r>
              <a:rPr lang="en-US" altLang="zh-CN" dirty="0">
                <a:sym typeface="LogicA" panose="05010501010000010501" pitchFamily="2" charset="2"/>
              </a:rPr>
              <a:t></a:t>
            </a:r>
            <a:r>
              <a:rPr lang="en-US" altLang="zh-CN" dirty="0"/>
              <a:t>)</a:t>
            </a:r>
            <a:r>
              <a:rPr lang="zh-CN" altLang="zh-CN" dirty="0"/>
              <a:t>。</a:t>
            </a:r>
          </a:p>
          <a:p>
            <a:endParaRPr lang="zh-CN" altLang="zh-CN" dirty="0"/>
          </a:p>
          <a:p>
            <a:pPr marL="0" indent="0">
              <a:buNone/>
            </a:pPr>
            <a:r>
              <a:rPr lang="en-US" altLang="zh-CN" dirty="0">
                <a:sym typeface="LogicA" panose="05010501010000010501" pitchFamily="2" charset="2"/>
              </a:rPr>
              <a:t></a:t>
            </a:r>
            <a:r>
              <a:rPr lang="en-US" altLang="zh-CN" dirty="0"/>
              <a:t>-</a:t>
            </a:r>
            <a:r>
              <a:rPr lang="zh-CN" altLang="zh-CN" dirty="0"/>
              <a:t>后承</a:t>
            </a:r>
          </a:p>
          <a:p>
            <a:pPr marL="0" indent="0">
              <a:buNone/>
            </a:pP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en-US" altLang="zh-CN" dirty="0">
                <a:sym typeface="LogicA" panose="05010501010000010501" pitchFamily="2" charset="2"/>
              </a:rPr>
              <a:t></a:t>
            </a:r>
            <a:r>
              <a:rPr lang="zh-CN" altLang="zh-CN" dirty="0"/>
              <a:t>，当且仅当，存在一个从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到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的 </a:t>
            </a:r>
            <a:r>
              <a:rPr lang="en-US" altLang="zh-CN" dirty="0">
                <a:sym typeface="LogicA" panose="05010501010000010501" pitchFamily="2" charset="2"/>
              </a:rPr>
              <a:t></a:t>
            </a:r>
            <a:r>
              <a:rPr lang="en-US" altLang="zh-CN" dirty="0"/>
              <a:t>-</a:t>
            </a:r>
            <a:r>
              <a:rPr lang="zh-CN" altLang="zh-CN" dirty="0"/>
              <a:t>偏序</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zh-CN" dirty="0"/>
              <a:t>，使得</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baseline="-25000"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zh-CN" altLang="zh-CN" dirty="0"/>
              <a:t>）</a:t>
            </a:r>
          </a:p>
          <a:p>
            <a:endParaRPr lang="zh-CN" altLang="zh-CN" dirty="0"/>
          </a:p>
          <a:p>
            <a:pPr marL="0" indent="0">
              <a:buNone/>
            </a:pPr>
            <a:r>
              <a:rPr lang="zh-CN" altLang="zh-CN" dirty="0"/>
              <a:t>基于外延的后承，可看作一种特殊的</a:t>
            </a:r>
            <a:r>
              <a:rPr lang="en-US" altLang="zh-CN" dirty="0">
                <a:sym typeface="LogicA" panose="05010501010000010501" pitchFamily="2" charset="2"/>
              </a:rPr>
              <a:t></a:t>
            </a:r>
            <a:r>
              <a:rPr lang="en-US" altLang="zh-CN" dirty="0"/>
              <a:t>-</a:t>
            </a:r>
            <a:r>
              <a:rPr lang="zh-CN" altLang="zh-CN" dirty="0"/>
              <a:t>后承，其中的</a:t>
            </a:r>
            <a:r>
              <a:rPr lang="en-US" altLang="zh-CN" dirty="0">
                <a:sym typeface="LogicA" panose="05010501010000010501" pitchFamily="2" charset="2"/>
              </a:rPr>
              <a:t></a:t>
            </a:r>
            <a:r>
              <a:rPr lang="en-US" altLang="zh-CN" dirty="0"/>
              <a:t>-</a:t>
            </a:r>
            <a:r>
              <a:rPr lang="zh-CN" altLang="zh-CN" dirty="0"/>
              <a:t>偏序就是基于外延关系≤</a:t>
            </a:r>
            <a:r>
              <a:rPr lang="en-US" altLang="zh-CN" baseline="-25000" dirty="0"/>
              <a:t>P</a:t>
            </a:r>
            <a:r>
              <a:rPr lang="zh-CN" altLang="zh-CN" dirty="0"/>
              <a:t>和≤</a:t>
            </a:r>
            <a:r>
              <a:rPr lang="en-US" altLang="zh-CN" baseline="-25000" dirty="0"/>
              <a:t>E</a:t>
            </a:r>
            <a:r>
              <a:rPr lang="zh-CN" altLang="zh-CN" dirty="0"/>
              <a:t>的偏序。</a:t>
            </a:r>
            <a:endParaRPr lang="zh-CN" altLang="en-US" dirty="0"/>
          </a:p>
        </p:txBody>
      </p:sp>
      <p:sp>
        <p:nvSpPr>
          <p:cNvPr id="4" name="日期占位符 3">
            <a:extLst>
              <a:ext uri="{FF2B5EF4-FFF2-40B4-BE49-F238E27FC236}">
                <a16:creationId xmlns:a16="http://schemas.microsoft.com/office/drawing/2014/main" id="{A194D0A7-FDFC-49B4-AEB5-4F495DBF9A46}"/>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2BAEC700-11A3-48CD-B5FF-5CB7C1E8B94E}"/>
              </a:ext>
            </a:extLst>
          </p:cNvPr>
          <p:cNvSpPr>
            <a:spLocks noGrp="1"/>
          </p:cNvSpPr>
          <p:nvPr>
            <p:ph type="sldNum" sz="quarter" idx="12"/>
          </p:nvPr>
        </p:nvSpPr>
        <p:spPr/>
        <p:txBody>
          <a:bodyPr/>
          <a:lstStyle/>
          <a:p>
            <a:fld id="{3847347A-47FC-40A9-82DA-827BBEE83376}" type="slidenum">
              <a:rPr lang="zh-CN" altLang="en-US" smtClean="0"/>
              <a:t>16</a:t>
            </a:fld>
            <a:endParaRPr lang="zh-CN" altLang="en-US"/>
          </a:p>
        </p:txBody>
      </p:sp>
    </p:spTree>
    <p:extLst>
      <p:ext uri="{BB962C8B-B14F-4D97-AF65-F5344CB8AC3E}">
        <p14:creationId xmlns:p14="http://schemas.microsoft.com/office/powerpoint/2010/main" val="22175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37B363-FFE4-402C-B055-DC6FB631DA41}"/>
              </a:ext>
            </a:extLst>
          </p:cNvPr>
          <p:cNvSpPr>
            <a:spLocks noGrp="1"/>
          </p:cNvSpPr>
          <p:nvPr>
            <p:ph idx="1"/>
          </p:nvPr>
        </p:nvSpPr>
        <p:spPr>
          <a:xfrm>
            <a:off x="1371599" y="601249"/>
            <a:ext cx="10114767" cy="5536504"/>
          </a:xfrm>
        </p:spPr>
        <p:txBody>
          <a:bodyPr>
            <a:normAutofit fontScale="92500" lnSpcReduction="10000"/>
          </a:bodyPr>
          <a:lstStyle/>
          <a:p>
            <a:r>
              <a:rPr lang="zh-CN" altLang="en-US" dirty="0"/>
              <a:t>动作概念</a:t>
            </a:r>
            <a:r>
              <a:rPr lang="zh-CN" altLang="zh-CN" dirty="0"/>
              <a:t>对</a:t>
            </a:r>
          </a:p>
          <a:p>
            <a:pPr marL="0" indent="0">
              <a:buNone/>
            </a:pPr>
            <a:r>
              <a:rPr lang="zh-CN" altLang="zh-CN" dirty="0"/>
              <a:t>许多动作概念形成反义或对偶关系，根据其中一个概念可以推知另一概念。这种推理常常伴随论元位置</a:t>
            </a:r>
            <a:r>
              <a:rPr lang="en-US" altLang="zh-CN" dirty="0"/>
              <a:t>/</a:t>
            </a:r>
            <a:r>
              <a:rPr lang="zh-CN" altLang="zh-CN" dirty="0"/>
              <a:t>角色的调换。</a:t>
            </a:r>
          </a:p>
          <a:p>
            <a:endParaRPr lang="zh-CN" altLang="zh-CN" dirty="0"/>
          </a:p>
          <a:p>
            <a:pPr marL="0" indent="0">
              <a:buNone/>
            </a:pPr>
            <a:r>
              <a:rPr lang="zh-CN" altLang="zh-CN" dirty="0"/>
              <a:t>设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是一个动作概念结构，</a:t>
            </a:r>
            <a:r>
              <a:rPr lang="en-US" altLang="zh-CN" dirty="0">
                <a:sym typeface="LogicA" panose="05010501010000010501" pitchFamily="2" charset="2"/>
              </a:rPr>
              <a:t></a:t>
            </a:r>
            <a:r>
              <a:rPr lang="en-US" altLang="zh-CN" baseline="-25000" dirty="0">
                <a:sym typeface="LogicA" panose="05010501010000010501" pitchFamily="2" charset="2"/>
              </a:rPr>
              <a:t></a:t>
            </a:r>
            <a:r>
              <a:rPr lang="zh-CN" altLang="zh-CN" dirty="0"/>
              <a:t>是由若干</a:t>
            </a:r>
            <a:r>
              <a:rPr lang="en-US" altLang="zh-CN" dirty="0">
                <a:sym typeface="LogicA" panose="05010501010000010501" pitchFamily="2" charset="2"/>
              </a:rPr>
              <a:t></a:t>
            </a:r>
            <a:r>
              <a:rPr lang="zh-CN" altLang="zh-CN" dirty="0"/>
              <a:t>上无序对构成的集合，</a:t>
            </a:r>
            <a:r>
              <a:rPr lang="en-US" altLang="zh-CN" dirty="0">
                <a:sym typeface="LogicA" panose="05010501010000010501" pitchFamily="2" charset="2"/>
              </a:rPr>
              <a:t></a:t>
            </a:r>
            <a:r>
              <a:rPr lang="zh-CN" altLang="zh-CN" dirty="0"/>
              <a:t>是一个配位函数，任给</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，任给</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1,...,</a:t>
            </a:r>
            <a:r>
              <a:rPr lang="en-US" altLang="zh-CN" dirty="0">
                <a:sym typeface="LogicA" panose="05010501010000010501" pitchFamily="2" charset="2"/>
              </a:rPr>
              <a:t></a:t>
            </a:r>
            <a:r>
              <a:rPr lang="zh-CN" altLang="zh-CN" dirty="0"/>
              <a:t>。则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 </a:t>
            </a:r>
            <a:r>
              <a:rPr lang="zh-CN" altLang="zh-CN" dirty="0"/>
              <a:t>称一个含对关系的动作概念结构。</a:t>
            </a:r>
          </a:p>
          <a:p>
            <a:endParaRPr lang="zh-CN"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en-US" dirty="0">
                <a:sym typeface="LogicA" panose="05010501010000010501" pitchFamily="2" charset="2"/>
              </a:rPr>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1,...,</a:t>
            </a:r>
            <a:r>
              <a:rPr lang="en-US" altLang="zh-CN" dirty="0">
                <a:sym typeface="LogicA" panose="05010501010000010501" pitchFamily="2" charset="2"/>
              </a:rPr>
              <a:t></a:t>
            </a:r>
            <a:r>
              <a:rPr lang="zh-CN" altLang="en-US" dirty="0">
                <a:sym typeface="LogicA" panose="05010501010000010501" pitchFamily="2" charset="2"/>
              </a:rPr>
              <a:t>）</a:t>
            </a:r>
            <a:r>
              <a:rPr lang="zh-CN" altLang="zh-CN" dirty="0"/>
              <a:t>，当且仅当，</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，且</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 </a:t>
            </a:r>
            <a:r>
              <a:rPr lang="en-US" altLang="zh-CN" dirty="0"/>
              <a:t> </a:t>
            </a:r>
          </a:p>
          <a:p>
            <a:pPr marL="0" indent="0">
              <a:buNone/>
            </a:pPr>
            <a:endParaRPr lang="zh-CN" altLang="zh-CN" dirty="0"/>
          </a:p>
          <a:p>
            <a:pPr marL="0" indent="0">
              <a:buNone/>
            </a:pPr>
            <a:r>
              <a:rPr lang="zh-CN" altLang="zh-CN" dirty="0"/>
              <a:t>例如：</a:t>
            </a:r>
          </a:p>
          <a:p>
            <a:pPr marL="0" indent="0">
              <a:buNone/>
            </a:pPr>
            <a:r>
              <a:rPr lang="zh-CN" altLang="zh-CN" dirty="0"/>
              <a:t>张三买李四一本书</a:t>
            </a:r>
            <a:r>
              <a:rPr lang="en-US" altLang="zh-CN" dirty="0">
                <a:sym typeface="LogicA" panose="05010501010000010501" pitchFamily="2" charset="2"/>
              </a:rPr>
              <a:t></a:t>
            </a:r>
            <a:r>
              <a:rPr lang="zh-CN" altLang="zh-CN" dirty="0"/>
              <a:t>李四卖张三一本书（买</a:t>
            </a:r>
            <a:r>
              <a:rPr lang="en-US" altLang="zh-CN" dirty="0"/>
              <a:t>(</a:t>
            </a:r>
            <a:r>
              <a:rPr lang="zh-CN" altLang="zh-CN" dirty="0"/>
              <a:t>张三</a:t>
            </a:r>
            <a:r>
              <a:rPr lang="en-US" altLang="zh-CN" dirty="0"/>
              <a:t>,</a:t>
            </a:r>
            <a:r>
              <a:rPr lang="zh-CN" altLang="zh-CN" dirty="0"/>
              <a:t>李四</a:t>
            </a:r>
            <a:r>
              <a:rPr lang="en-US" altLang="zh-CN" dirty="0"/>
              <a:t>,</a:t>
            </a:r>
            <a:r>
              <a:rPr lang="zh-CN" altLang="zh-CN" dirty="0"/>
              <a:t>书</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zh-CN" altLang="zh-CN" dirty="0"/>
              <a:t>卖</a:t>
            </a:r>
            <a:r>
              <a:rPr lang="en-US" altLang="zh-CN" dirty="0"/>
              <a:t>(</a:t>
            </a:r>
            <a:r>
              <a:rPr lang="zh-CN" altLang="zh-CN" dirty="0"/>
              <a:t>李四</a:t>
            </a:r>
            <a:r>
              <a:rPr lang="en-US" altLang="zh-CN" dirty="0"/>
              <a:t>,</a:t>
            </a:r>
            <a:r>
              <a:rPr lang="zh-CN" altLang="zh-CN" dirty="0"/>
              <a:t>张三</a:t>
            </a:r>
            <a:r>
              <a:rPr lang="en-US" altLang="zh-CN" dirty="0"/>
              <a:t>,</a:t>
            </a:r>
            <a:r>
              <a:rPr lang="zh-CN" altLang="zh-CN" dirty="0"/>
              <a:t>书</a:t>
            </a:r>
            <a:r>
              <a:rPr lang="en-US" altLang="zh-CN" dirty="0"/>
              <a:t>)</a:t>
            </a:r>
            <a:r>
              <a:rPr lang="zh-CN" altLang="zh-CN" dirty="0"/>
              <a:t>）</a:t>
            </a:r>
          </a:p>
          <a:p>
            <a:pPr marL="0" indent="0">
              <a:buNone/>
            </a:pPr>
            <a:r>
              <a:rPr lang="zh-CN" altLang="zh-CN" dirty="0"/>
              <a:t>甲公司向乙公司借款</a:t>
            </a:r>
            <a:r>
              <a:rPr lang="en-US" altLang="zh-CN" dirty="0">
                <a:sym typeface="LogicA" panose="05010501010000010501" pitchFamily="2" charset="2"/>
              </a:rPr>
              <a:t></a:t>
            </a:r>
            <a:r>
              <a:rPr lang="zh-CN" altLang="zh-CN" dirty="0"/>
              <a:t>乙公司向甲公司贷款（借</a:t>
            </a:r>
            <a:r>
              <a:rPr lang="en-US" altLang="zh-CN" dirty="0"/>
              <a:t>(</a:t>
            </a:r>
            <a:r>
              <a:rPr lang="zh-CN" altLang="zh-CN" dirty="0"/>
              <a:t>甲公司</a:t>
            </a:r>
            <a:r>
              <a:rPr lang="en-US" altLang="zh-CN" dirty="0"/>
              <a:t>,</a:t>
            </a:r>
            <a:r>
              <a:rPr lang="zh-CN" altLang="zh-CN" dirty="0"/>
              <a:t>乙公司</a:t>
            </a:r>
            <a:r>
              <a:rPr lang="en-US" altLang="zh-CN" dirty="0"/>
              <a:t>,</a:t>
            </a:r>
            <a:r>
              <a:rPr lang="zh-CN" altLang="zh-CN" dirty="0"/>
              <a:t>款</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baseline="-25000" dirty="0"/>
              <a:t> </a:t>
            </a:r>
            <a:r>
              <a:rPr lang="zh-CN" altLang="zh-CN" dirty="0"/>
              <a:t>贷</a:t>
            </a:r>
            <a:r>
              <a:rPr lang="en-US" altLang="zh-CN" dirty="0"/>
              <a:t>(</a:t>
            </a:r>
            <a:r>
              <a:rPr lang="zh-CN" altLang="zh-CN" dirty="0"/>
              <a:t>乙公司</a:t>
            </a:r>
            <a:r>
              <a:rPr lang="en-US" altLang="zh-CN" dirty="0"/>
              <a:t>,</a:t>
            </a:r>
            <a:r>
              <a:rPr lang="zh-CN" altLang="zh-CN" dirty="0"/>
              <a:t>甲公司</a:t>
            </a:r>
            <a:r>
              <a:rPr lang="en-US" altLang="zh-CN" dirty="0"/>
              <a:t>,</a:t>
            </a:r>
            <a:r>
              <a:rPr lang="zh-CN" altLang="zh-CN" dirty="0"/>
              <a:t>款</a:t>
            </a:r>
            <a:r>
              <a:rPr lang="en-US" altLang="zh-CN" dirty="0"/>
              <a:t>)</a:t>
            </a:r>
            <a:r>
              <a:rPr lang="zh-CN" altLang="zh-CN" dirty="0"/>
              <a:t>）</a:t>
            </a:r>
          </a:p>
          <a:p>
            <a:pPr marL="0" indent="0">
              <a:buNone/>
            </a:pPr>
            <a:r>
              <a:rPr lang="zh-CN" altLang="zh-CN" dirty="0"/>
              <a:t>猫吃小鱼干</a:t>
            </a:r>
            <a:r>
              <a:rPr lang="en-US" altLang="zh-CN" dirty="0">
                <a:sym typeface="LogicA" panose="05010501010000010501" pitchFamily="2" charset="2"/>
              </a:rPr>
              <a:t></a:t>
            </a:r>
            <a:r>
              <a:rPr lang="zh-CN" altLang="zh-CN" dirty="0"/>
              <a:t>小鱼干被猫吃（吃</a:t>
            </a:r>
            <a:r>
              <a:rPr lang="en-US" altLang="zh-CN" dirty="0"/>
              <a:t>(</a:t>
            </a:r>
            <a:r>
              <a:rPr lang="zh-CN" altLang="zh-CN" dirty="0"/>
              <a:t>猫</a:t>
            </a:r>
            <a:r>
              <a:rPr lang="en-US" altLang="zh-CN" dirty="0"/>
              <a:t>,</a:t>
            </a:r>
            <a:r>
              <a:rPr lang="zh-CN" altLang="zh-CN" dirty="0"/>
              <a:t>小鱼干</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baseline="-25000" dirty="0"/>
              <a:t> </a:t>
            </a:r>
            <a:r>
              <a:rPr lang="zh-CN" altLang="zh-CN" dirty="0"/>
              <a:t>被吃</a:t>
            </a:r>
            <a:r>
              <a:rPr lang="en-US" altLang="zh-CN" dirty="0"/>
              <a:t>(</a:t>
            </a:r>
            <a:r>
              <a:rPr lang="zh-CN" altLang="zh-CN" dirty="0"/>
              <a:t>小鱼干</a:t>
            </a:r>
            <a:r>
              <a:rPr lang="en-US" altLang="zh-CN" dirty="0"/>
              <a:t>,</a:t>
            </a:r>
            <a:r>
              <a:rPr lang="zh-CN" altLang="zh-CN" dirty="0"/>
              <a:t>猫</a:t>
            </a:r>
            <a:r>
              <a:rPr lang="en-US" altLang="zh-CN" dirty="0"/>
              <a:t>)</a:t>
            </a:r>
            <a:r>
              <a:rPr lang="zh-CN" altLang="zh-CN" dirty="0"/>
              <a:t>）</a:t>
            </a:r>
            <a:endParaRPr lang="zh-CN" altLang="en-US" dirty="0"/>
          </a:p>
        </p:txBody>
      </p:sp>
      <p:sp>
        <p:nvSpPr>
          <p:cNvPr id="4" name="日期占位符 3">
            <a:extLst>
              <a:ext uri="{FF2B5EF4-FFF2-40B4-BE49-F238E27FC236}">
                <a16:creationId xmlns:a16="http://schemas.microsoft.com/office/drawing/2014/main" id="{245BF0B0-9892-4E6B-BFB7-726FE7A3222A}"/>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B5FA2F66-9D2B-4D7C-93CA-E29512AA864D}"/>
              </a:ext>
            </a:extLst>
          </p:cNvPr>
          <p:cNvSpPr>
            <a:spLocks noGrp="1"/>
          </p:cNvSpPr>
          <p:nvPr>
            <p:ph type="sldNum" sz="quarter" idx="12"/>
          </p:nvPr>
        </p:nvSpPr>
        <p:spPr/>
        <p:txBody>
          <a:bodyPr/>
          <a:lstStyle/>
          <a:p>
            <a:fld id="{3847347A-47FC-40A9-82DA-827BBEE83376}" type="slidenum">
              <a:rPr lang="zh-CN" altLang="en-US" smtClean="0"/>
              <a:t>17</a:t>
            </a:fld>
            <a:endParaRPr lang="zh-CN" altLang="en-US"/>
          </a:p>
        </p:txBody>
      </p:sp>
    </p:spTree>
    <p:extLst>
      <p:ext uri="{BB962C8B-B14F-4D97-AF65-F5344CB8AC3E}">
        <p14:creationId xmlns:p14="http://schemas.microsoft.com/office/powerpoint/2010/main" val="207849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4B730C7-F77B-46C8-B216-1C52C0B14FD4}"/>
              </a:ext>
            </a:extLst>
          </p:cNvPr>
          <p:cNvSpPr>
            <a:spLocks noGrp="1"/>
          </p:cNvSpPr>
          <p:nvPr>
            <p:ph idx="1"/>
          </p:nvPr>
        </p:nvSpPr>
        <p:spPr>
          <a:xfrm>
            <a:off x="1371599" y="814192"/>
            <a:ext cx="10164871" cy="5053208"/>
          </a:xfrm>
        </p:spPr>
        <p:txBody>
          <a:bodyPr/>
          <a:lstStyle/>
          <a:p>
            <a:r>
              <a:rPr lang="zh-CN" altLang="zh-CN" dirty="0"/>
              <a:t>将以上几种综合，可得：</a:t>
            </a:r>
          </a:p>
          <a:p>
            <a:pPr marL="0" indent="0">
              <a:buNone/>
            </a:pP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zh-CN" altLang="zh-CN" dirty="0"/>
              <a:t>，当且仅当，存在一个从</a:t>
            </a:r>
            <a:r>
              <a:rPr lang="en-US" altLang="zh-CN" dirty="0">
                <a:sym typeface="LogicA" panose="05010501010000010501" pitchFamily="2" charset="2"/>
              </a:rPr>
              <a:t></a:t>
            </a:r>
            <a:r>
              <a:rPr lang="zh-CN" altLang="zh-CN" dirty="0"/>
              <a:t>到</a:t>
            </a:r>
            <a:r>
              <a:rPr lang="en-US" altLang="zh-CN" dirty="0">
                <a:sym typeface="LogicA" panose="05010501010000010501" pitchFamily="2" charset="2"/>
              </a:rPr>
              <a:t></a:t>
            </a:r>
            <a:r>
              <a:rPr lang="zh-CN" altLang="zh-CN" dirty="0"/>
              <a:t>的“</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偏序”</a:t>
            </a:r>
            <a:r>
              <a:rPr lang="zh-CN" altLang="en-US" dirty="0"/>
              <a:t>的链</a:t>
            </a:r>
            <a:r>
              <a:rPr lang="zh-CN" altLang="zh-CN" dirty="0"/>
              <a:t>（</a:t>
            </a:r>
            <a:r>
              <a:rPr lang="en-US" altLang="zh-CN" dirty="0">
                <a:sym typeface="LogicA" panose="05010501010000010501" pitchFamily="2" charset="2"/>
              </a:rPr>
              <a:t></a:t>
            </a:r>
            <a:r>
              <a:rPr lang="zh-CN" altLang="zh-CN" dirty="0"/>
              <a:t>是上述几种类型的任何一种）。</a:t>
            </a:r>
            <a:endParaRPr lang="en-US" altLang="zh-CN" dirty="0"/>
          </a:p>
          <a:p>
            <a:pPr marL="0" indent="0">
              <a:buNone/>
            </a:pPr>
            <a:endParaRPr lang="en-US" altLang="zh-CN" dirty="0"/>
          </a:p>
          <a:p>
            <a:pPr marL="0" indent="0">
              <a:buNone/>
            </a:pPr>
            <a:r>
              <a:rPr lang="zh-CN" altLang="en-US" dirty="0"/>
              <a:t>各种</a:t>
            </a:r>
            <a:r>
              <a:rPr lang="zh-CN"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偏序”</a:t>
            </a:r>
            <a:r>
              <a:rPr lang="zh-CN" altLang="en-US" dirty="0"/>
              <a:t>交织在一起，形成动作概念和事件概念间的推理网。</a:t>
            </a:r>
            <a:endParaRPr lang="en-US" altLang="zh-CN" dirty="0"/>
          </a:p>
          <a:p>
            <a:pPr marL="0" indent="0">
              <a:buNone/>
            </a:pPr>
            <a:endParaRPr lang="en-US" altLang="zh-CN" dirty="0"/>
          </a:p>
          <a:p>
            <a:pPr marL="0" indent="0">
              <a:buNone/>
            </a:pPr>
            <a:r>
              <a:rPr lang="zh-CN" altLang="en-US" dirty="0">
                <a:latin typeface="宋体" panose="02010600030101010101" pitchFamily="2" charset="-122"/>
                <a:ea typeface="宋体" panose="02010600030101010101" pitchFamily="2" charset="-122"/>
              </a:rPr>
              <a:t>找</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矿泉水</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baseline="-25000" dirty="0">
                <a:sym typeface="LogicA" panose="05010501010000010501" pitchFamily="2" charset="2"/>
              </a:rPr>
              <a:t>上下位</a:t>
            </a:r>
            <a:r>
              <a:rPr lang="zh-CN" altLang="en-US" dirty="0">
                <a:latin typeface="宋体" panose="02010600030101010101" pitchFamily="2" charset="-122"/>
                <a:ea typeface="宋体" panose="02010600030101010101" pitchFamily="2" charset="-122"/>
              </a:rPr>
              <a:t>找</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饮用水</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baseline="-25000" dirty="0">
                <a:sym typeface="LogicA" panose="05010501010000010501" pitchFamily="2" charset="2"/>
              </a:rPr>
              <a:t>溯因</a:t>
            </a:r>
            <a:r>
              <a:rPr lang="zh-CN" altLang="en-US" dirty="0">
                <a:latin typeface="宋体" panose="02010600030101010101" pitchFamily="2" charset="-122"/>
                <a:ea typeface="宋体" panose="02010600030101010101" pitchFamily="2" charset="-122"/>
              </a:rPr>
              <a:t>需要</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饮用水</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dirty="0">
                <a:latin typeface="宋体" panose="02010600030101010101" pitchFamily="2" charset="-122"/>
                <a:ea typeface="宋体" panose="02010600030101010101" pitchFamily="2" charset="-122"/>
              </a:rPr>
              <a:t>需要饮用水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p>
          <a:p>
            <a:pPr marL="0" indent="0">
              <a:buNone/>
            </a:pPr>
            <a:r>
              <a:rPr lang="en-US" altLang="zh-CN" dirty="0">
                <a:sym typeface="LogicA" panose="05010501010000010501" pitchFamily="2" charset="2"/>
              </a:rPr>
              <a:t></a:t>
            </a:r>
            <a:r>
              <a:rPr lang="zh-CN" altLang="en-US" baseline="-25000" dirty="0">
                <a:sym typeface="LogicA" panose="05010501010000010501" pitchFamily="2" charset="2"/>
              </a:rPr>
              <a:t>溯因</a:t>
            </a:r>
            <a:r>
              <a:rPr lang="zh-CN" altLang="en-US" dirty="0">
                <a:latin typeface="宋体" panose="02010600030101010101" pitchFamily="2" charset="-122"/>
                <a:ea typeface="宋体" panose="02010600030101010101" pitchFamily="2" charset="-122"/>
              </a:rPr>
              <a:t>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baseline="-25000" dirty="0">
                <a:sym typeface="LogicA" panose="05010501010000010501" pitchFamily="2" charset="2"/>
              </a:rPr>
              <a:t>溯因</a:t>
            </a:r>
            <a:r>
              <a:rPr lang="zh-CN" altLang="en-US" dirty="0">
                <a:latin typeface="宋体" panose="02010600030101010101" pitchFamily="2" charset="-122"/>
                <a:ea typeface="宋体" panose="02010600030101010101" pitchFamily="2" charset="-122"/>
              </a:rPr>
              <a:t>吃咸菜</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dirty="0">
                <a:latin typeface="宋体" panose="02010600030101010101" pitchFamily="2" charset="-122"/>
                <a:ea typeface="宋体" panose="02010600030101010101" pitchFamily="2" charset="-122"/>
              </a:rPr>
              <a:t>吃</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咸菜</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zh-CN" altLang="en-US" baseline="-25000" dirty="0">
                <a:sym typeface="LogicA" panose="05010501010000010501" pitchFamily="2" charset="2"/>
              </a:rPr>
              <a:t>整体</a:t>
            </a:r>
            <a:r>
              <a:rPr lang="en-US" altLang="zh-CN" baseline="-25000" dirty="0">
                <a:sym typeface="LogicA" panose="05010501010000010501" pitchFamily="2" charset="2"/>
              </a:rPr>
              <a:t>-</a:t>
            </a:r>
            <a:r>
              <a:rPr lang="zh-CN" altLang="en-US" baseline="-25000" dirty="0">
                <a:sym typeface="LogicA" panose="05010501010000010501" pitchFamily="2" charset="2"/>
              </a:rPr>
              <a:t>部分</a:t>
            </a:r>
            <a:r>
              <a:rPr lang="zh-CN" altLang="en-US" dirty="0">
                <a:latin typeface="宋体" panose="02010600030101010101" pitchFamily="2" charset="-122"/>
                <a:ea typeface="宋体" panose="02010600030101010101" pitchFamily="2" charset="-122"/>
              </a:rPr>
              <a:t>咽</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咸菜</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r>
              <a:rPr lang="en-US" altLang="zh-CN" baseline="-25000" dirty="0">
                <a:sym typeface="LogicA" panose="05010501010000010501" pitchFamily="2" charset="2"/>
              </a:rPr>
              <a:t></a:t>
            </a:r>
            <a:r>
              <a:rPr lang="en-US" altLang="zh-CN" dirty="0">
                <a:sym typeface="LogicA" panose="05010501010000010501" pitchFamily="2" charset="2"/>
              </a:rPr>
              <a:t> </a:t>
            </a:r>
            <a:r>
              <a:rPr lang="en-US" altLang="zh-CN"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marL="0" indent="0">
              <a:buNone/>
            </a:pPr>
            <a:endParaRPr lang="zh-CN" altLang="en-US" dirty="0">
              <a:latin typeface="宋体" panose="02010600030101010101" pitchFamily="2" charset="-122"/>
              <a:ea typeface="宋体" panose="02010600030101010101" pitchFamily="2" charset="-122"/>
            </a:endParaRPr>
          </a:p>
          <a:p>
            <a:pPr marL="0" indent="0">
              <a:buNone/>
            </a:pPr>
            <a:endParaRPr lang="zh-CN" altLang="en-US" dirty="0">
              <a:latin typeface="宋体" panose="02010600030101010101" pitchFamily="2" charset="-122"/>
              <a:ea typeface="宋体" panose="02010600030101010101" pitchFamily="2" charset="-122"/>
            </a:endParaRPr>
          </a:p>
          <a:p>
            <a:pPr marL="0" indent="0">
              <a:buNone/>
            </a:pPr>
            <a:endParaRPr lang="zh-CN" altLang="en-US" dirty="0">
              <a:latin typeface="宋体" panose="02010600030101010101" pitchFamily="2" charset="-122"/>
              <a:ea typeface="宋体" panose="02010600030101010101" pitchFamily="2" charset="-122"/>
            </a:endParaRPr>
          </a:p>
        </p:txBody>
      </p:sp>
      <p:sp>
        <p:nvSpPr>
          <p:cNvPr id="4" name="日期占位符 3">
            <a:extLst>
              <a:ext uri="{FF2B5EF4-FFF2-40B4-BE49-F238E27FC236}">
                <a16:creationId xmlns:a16="http://schemas.microsoft.com/office/drawing/2014/main" id="{CAD458DE-8720-465F-916B-CBB3FB5B1B38}"/>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47FF74FA-A84C-4FE7-A454-174B8190DAA7}"/>
              </a:ext>
            </a:extLst>
          </p:cNvPr>
          <p:cNvSpPr>
            <a:spLocks noGrp="1"/>
          </p:cNvSpPr>
          <p:nvPr>
            <p:ph type="sldNum" sz="quarter" idx="12"/>
          </p:nvPr>
        </p:nvSpPr>
        <p:spPr/>
        <p:txBody>
          <a:bodyPr/>
          <a:lstStyle/>
          <a:p>
            <a:fld id="{3847347A-47FC-40A9-82DA-827BBEE83376}" type="slidenum">
              <a:rPr lang="zh-CN" altLang="en-US" smtClean="0"/>
              <a:t>18</a:t>
            </a:fld>
            <a:endParaRPr lang="zh-CN" altLang="en-US"/>
          </a:p>
        </p:txBody>
      </p:sp>
    </p:spTree>
    <p:extLst>
      <p:ext uri="{BB962C8B-B14F-4D97-AF65-F5344CB8AC3E}">
        <p14:creationId xmlns:p14="http://schemas.microsoft.com/office/powerpoint/2010/main" val="364543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2261C3F-27A4-4AB5-9DA4-3F0882831FCC}"/>
              </a:ext>
            </a:extLst>
          </p:cNvPr>
          <p:cNvSpPr>
            <a:spLocks noGrp="1"/>
          </p:cNvSpPr>
          <p:nvPr>
            <p:ph idx="1"/>
          </p:nvPr>
        </p:nvSpPr>
        <p:spPr>
          <a:xfrm>
            <a:off x="1371599" y="601249"/>
            <a:ext cx="10089715" cy="5266151"/>
          </a:xfrm>
        </p:spPr>
        <p:txBody>
          <a:bodyPr/>
          <a:lstStyle/>
          <a:p>
            <a:r>
              <a:rPr lang="zh-CN" altLang="en-US" dirty="0"/>
              <a:t>类似三段论的推理</a:t>
            </a:r>
            <a:endParaRPr lang="en-US" altLang="zh-CN" dirty="0"/>
          </a:p>
          <a:p>
            <a:pPr marL="0" indent="0">
              <a:buNone/>
            </a:pPr>
            <a:r>
              <a:rPr lang="zh-CN" altLang="zh-CN" dirty="0"/>
              <a:t>三个动作概念形成三元组，由含其中两个的事件概念推出含第三个的事件概念。</a:t>
            </a:r>
          </a:p>
          <a:p>
            <a:pPr marL="0" indent="0">
              <a:buNone/>
            </a:pPr>
            <a:r>
              <a:rPr lang="zh-CN" altLang="zh-CN" dirty="0"/>
              <a:t>例如：</a:t>
            </a:r>
            <a:r>
              <a:rPr lang="en-US" altLang="zh-CN" dirty="0">
                <a:sym typeface="LogicA" panose="05010501010000010501" pitchFamily="2" charset="2"/>
              </a:rPr>
              <a:t></a:t>
            </a:r>
            <a:r>
              <a:rPr lang="zh-CN" altLang="en-US" dirty="0">
                <a:sym typeface="LogicA" panose="05010501010000010501" pitchFamily="2" charset="2"/>
              </a:rPr>
              <a:t>（</a:t>
            </a:r>
            <a:r>
              <a:rPr lang="zh-CN" altLang="zh-CN" dirty="0"/>
              <a:t>能</a:t>
            </a:r>
            <a:r>
              <a:rPr lang="zh-CN" altLang="en-US" dirty="0"/>
              <a:t>用来）</a:t>
            </a:r>
            <a:r>
              <a:rPr lang="en-US" altLang="zh-CN" dirty="0">
                <a:sym typeface="LogicA" panose="05010501010000010501" pitchFamily="2" charset="2"/>
              </a:rPr>
              <a:t></a:t>
            </a:r>
            <a:r>
              <a:rPr lang="en-US" altLang="zh-CN" dirty="0"/>
              <a:t>,</a:t>
            </a:r>
            <a:r>
              <a:rPr lang="zh-CN" altLang="zh-CN" dirty="0"/>
              <a:t>需要</a:t>
            </a:r>
            <a:r>
              <a:rPr lang="en-US" altLang="zh-CN" dirty="0">
                <a:sym typeface="LogicA" panose="05010501010000010501" pitchFamily="2" charset="2"/>
              </a:rPr>
              <a:t></a:t>
            </a:r>
            <a:r>
              <a:rPr lang="en-US" altLang="zh-CN" dirty="0"/>
              <a:t>,</a:t>
            </a:r>
            <a:r>
              <a:rPr lang="zh-CN" altLang="zh-CN" dirty="0"/>
              <a:t>寻求</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代表某个动词短语）</a:t>
            </a:r>
          </a:p>
          <a:p>
            <a:pPr marL="0" indent="0">
              <a:buNone/>
            </a:pPr>
            <a:r>
              <a:rPr lang="zh-CN" altLang="zh-CN" dirty="0"/>
              <a:t>水</a:t>
            </a:r>
            <a:r>
              <a:rPr lang="zh-CN" altLang="en-US" dirty="0"/>
              <a:t>（</a:t>
            </a:r>
            <a:r>
              <a:rPr lang="zh-CN" altLang="zh-CN" dirty="0"/>
              <a:t>能</a:t>
            </a:r>
            <a:r>
              <a:rPr lang="zh-CN" altLang="en-US" dirty="0"/>
              <a:t>）</a:t>
            </a:r>
            <a:r>
              <a:rPr lang="zh-CN" altLang="zh-CN" dirty="0"/>
              <a:t>解渴。张三需要解渴。</a:t>
            </a:r>
            <a:r>
              <a:rPr lang="en-US" altLang="zh-CN" dirty="0">
                <a:sym typeface="LogicA" panose="05010501010000010501" pitchFamily="2" charset="2"/>
              </a:rPr>
              <a:t></a:t>
            </a:r>
            <a:r>
              <a:rPr lang="zh-CN" altLang="zh-CN" dirty="0"/>
              <a:t>张三寻求水。（</a:t>
            </a:r>
            <a:r>
              <a:rPr lang="en-US" altLang="zh-CN" dirty="0">
                <a:sym typeface="LogicA" panose="05010501010000010501" pitchFamily="2" charset="2"/>
              </a:rPr>
              <a:t></a:t>
            </a:r>
            <a:r>
              <a:rPr lang="zh-CN" altLang="zh-CN" dirty="0"/>
              <a:t>能够</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需要</a:t>
            </a:r>
            <a:r>
              <a:rPr lang="en-US" altLang="zh-CN" dirty="0">
                <a:sym typeface="LogicA" panose="05010501010000010501" pitchFamily="2" charset="2"/>
              </a:rPr>
              <a:t></a:t>
            </a:r>
            <a:r>
              <a:rPr lang="zh-CN" altLang="zh-CN" dirty="0"/>
              <a:t>，所以，</a:t>
            </a:r>
            <a:r>
              <a:rPr lang="en-US" altLang="zh-CN" dirty="0">
                <a:sym typeface="LogicA" panose="05010501010000010501" pitchFamily="2" charset="2"/>
              </a:rPr>
              <a:t></a:t>
            </a:r>
            <a:r>
              <a:rPr lang="zh-CN" altLang="zh-CN" dirty="0"/>
              <a:t>寻求</a:t>
            </a:r>
            <a:r>
              <a:rPr lang="en-US" altLang="zh-CN" dirty="0">
                <a:sym typeface="LogicA" panose="05010501010000010501" pitchFamily="2" charset="2"/>
              </a:rPr>
              <a:t></a:t>
            </a:r>
            <a:r>
              <a:rPr lang="zh-CN" altLang="zh-CN" dirty="0"/>
              <a:t>。）</a:t>
            </a:r>
          </a:p>
          <a:p>
            <a:pPr marL="0" indent="0">
              <a:buNone/>
            </a:pPr>
            <a:r>
              <a:rPr lang="zh-CN" altLang="zh-CN" dirty="0"/>
              <a:t>水</a:t>
            </a:r>
            <a:r>
              <a:rPr lang="zh-CN" altLang="en-US" dirty="0"/>
              <a:t>（</a:t>
            </a:r>
            <a:r>
              <a:rPr lang="zh-CN" altLang="zh-CN" dirty="0"/>
              <a:t>能</a:t>
            </a:r>
            <a:r>
              <a:rPr lang="zh-CN" altLang="en-US" dirty="0"/>
              <a:t>）</a:t>
            </a:r>
            <a:r>
              <a:rPr lang="zh-CN" altLang="zh-CN" dirty="0"/>
              <a:t>解渴。张三寻求水。</a:t>
            </a:r>
            <a:r>
              <a:rPr lang="en-US" altLang="zh-CN" dirty="0">
                <a:sym typeface="LogicA" panose="05010501010000010501" pitchFamily="2" charset="2"/>
              </a:rPr>
              <a:t></a:t>
            </a:r>
            <a:r>
              <a:rPr lang="zh-CN" altLang="zh-CN" dirty="0"/>
              <a:t>张三需要解渴。（</a:t>
            </a:r>
            <a:r>
              <a:rPr lang="en-US" altLang="zh-CN" dirty="0">
                <a:sym typeface="LogicA" panose="05010501010000010501" pitchFamily="2" charset="2"/>
              </a:rPr>
              <a:t></a:t>
            </a:r>
            <a:r>
              <a:rPr lang="zh-CN" altLang="zh-CN" dirty="0"/>
              <a:t>能够</a:t>
            </a:r>
            <a:r>
              <a:rPr lang="en-US" altLang="zh-CN" dirty="0">
                <a:sym typeface="LogicA" panose="05010501010000010501" pitchFamily="2" charset="2"/>
              </a:rPr>
              <a:t></a:t>
            </a:r>
            <a:r>
              <a:rPr lang="zh-CN" altLang="zh-CN" dirty="0"/>
              <a:t>，</a:t>
            </a:r>
            <a:r>
              <a:rPr lang="en-US" altLang="zh-CN" dirty="0">
                <a:sym typeface="LogicA" panose="05010501010000010501" pitchFamily="2" charset="2"/>
              </a:rPr>
              <a:t></a:t>
            </a:r>
            <a:r>
              <a:rPr lang="zh-CN" altLang="zh-CN" dirty="0"/>
              <a:t>寻求</a:t>
            </a:r>
            <a:r>
              <a:rPr lang="en-US" altLang="zh-CN" dirty="0">
                <a:sym typeface="LogicA" panose="05010501010000010501" pitchFamily="2" charset="2"/>
              </a:rPr>
              <a:t></a:t>
            </a:r>
            <a:r>
              <a:rPr lang="zh-CN" altLang="zh-CN" dirty="0"/>
              <a:t>，所以，</a:t>
            </a:r>
            <a:r>
              <a:rPr lang="en-US" altLang="zh-CN" dirty="0">
                <a:sym typeface="LogicA" panose="05010501010000010501" pitchFamily="2" charset="2"/>
              </a:rPr>
              <a:t></a:t>
            </a:r>
            <a:r>
              <a:rPr lang="zh-CN" altLang="zh-CN" dirty="0"/>
              <a:t>需要</a:t>
            </a:r>
            <a:r>
              <a:rPr lang="en-US" altLang="zh-CN" dirty="0">
                <a:sym typeface="LogicA" panose="05010501010000010501" pitchFamily="2" charset="2"/>
              </a:rPr>
              <a:t></a:t>
            </a:r>
            <a:r>
              <a:rPr lang="zh-CN" altLang="zh-CN" dirty="0"/>
              <a:t>。）</a:t>
            </a:r>
            <a:endParaRPr lang="en-US" altLang="zh-CN" dirty="0"/>
          </a:p>
          <a:p>
            <a:pPr marL="0" indent="0">
              <a:buNone/>
            </a:pPr>
            <a:endParaRPr lang="en-US" altLang="zh-CN" dirty="0"/>
          </a:p>
          <a:p>
            <a:r>
              <a:rPr lang="zh-CN" altLang="zh-CN" dirty="0"/>
              <a:t>设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是一个动作概念结构，</a:t>
            </a:r>
            <a:r>
              <a:rPr lang="en-US" altLang="zh-CN" dirty="0">
                <a:sym typeface="LogicA" panose="05010501010000010501" pitchFamily="2" charset="2"/>
              </a:rPr>
              <a:t></a:t>
            </a:r>
            <a:r>
              <a:rPr lang="zh-CN" altLang="zh-CN" dirty="0"/>
              <a:t>是由若干</a:t>
            </a:r>
            <a:r>
              <a:rPr lang="en-US" altLang="zh-CN" dirty="0">
                <a:sym typeface="LogicA" panose="05010501010000010501" pitchFamily="2" charset="2"/>
              </a:rPr>
              <a:t></a:t>
            </a:r>
            <a:r>
              <a:rPr lang="zh-CN" altLang="zh-CN" dirty="0"/>
              <a:t>三元组构成的集合，</a:t>
            </a:r>
            <a:r>
              <a:rPr lang="en-US" altLang="zh-CN" dirty="0">
                <a:sym typeface="LogicA" panose="05010501010000010501" pitchFamily="2" charset="2"/>
              </a:rPr>
              <a:t></a:t>
            </a:r>
            <a:r>
              <a:rPr lang="zh-CN" altLang="zh-CN" dirty="0"/>
              <a:t>是一个配位函数，满足任给</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，任给</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err="1"/>
              <a:t>dom</a:t>
            </a:r>
            <a:r>
              <a:rPr lang="en-US" altLang="zh-CN" dirty="0"/>
              <a:t>(</a:t>
            </a:r>
            <a:r>
              <a:rPr lang="en-US" altLang="zh-CN"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zh-CN" altLang="zh-CN" dirty="0"/>
              <a:t>。则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 </a:t>
            </a:r>
            <a:r>
              <a:rPr lang="zh-CN" altLang="zh-CN" dirty="0"/>
              <a:t>称一个含三角关系的动作概念结构。</a:t>
            </a:r>
          </a:p>
          <a:p>
            <a:endParaRPr lang="zh-CN" altLang="zh-CN" dirty="0"/>
          </a:p>
          <a:p>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zh-CN" altLang="en-US" dirty="0">
                <a:sym typeface="LogicA" panose="05010501010000010501" pitchFamily="2" charset="2"/>
              </a:rPr>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baseline="-25000" dirty="0"/>
              <a:t>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，当且仅当，</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zh-CN" altLang="zh-CN" dirty="0"/>
              <a:t>，且</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a:t>
            </a:r>
            <a:r>
              <a:rPr lang="zh-CN" altLang="zh-CN" dirty="0"/>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a:t>
            </a:r>
          </a:p>
          <a:p>
            <a:pPr marL="0" indent="0">
              <a:buNone/>
            </a:pPr>
            <a:endParaRPr lang="zh-CN" altLang="zh-CN" dirty="0"/>
          </a:p>
          <a:p>
            <a:endParaRPr lang="zh-CN" altLang="en-US" dirty="0"/>
          </a:p>
        </p:txBody>
      </p:sp>
      <p:sp>
        <p:nvSpPr>
          <p:cNvPr id="4" name="日期占位符 3">
            <a:extLst>
              <a:ext uri="{FF2B5EF4-FFF2-40B4-BE49-F238E27FC236}">
                <a16:creationId xmlns:a16="http://schemas.microsoft.com/office/drawing/2014/main" id="{D79C328B-34F1-4608-BA8E-53795DDB04C4}"/>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8AAC5BBD-385F-482E-9787-6EEDE0D88C5A}"/>
              </a:ext>
            </a:extLst>
          </p:cNvPr>
          <p:cNvSpPr>
            <a:spLocks noGrp="1"/>
          </p:cNvSpPr>
          <p:nvPr>
            <p:ph type="sldNum" sz="quarter" idx="12"/>
          </p:nvPr>
        </p:nvSpPr>
        <p:spPr/>
        <p:txBody>
          <a:bodyPr/>
          <a:lstStyle/>
          <a:p>
            <a:fld id="{3847347A-47FC-40A9-82DA-827BBEE83376}" type="slidenum">
              <a:rPr lang="zh-CN" altLang="en-US" smtClean="0"/>
              <a:t>19</a:t>
            </a:fld>
            <a:endParaRPr lang="zh-CN" altLang="en-US"/>
          </a:p>
        </p:txBody>
      </p:sp>
    </p:spTree>
    <p:extLst>
      <p:ext uri="{BB962C8B-B14F-4D97-AF65-F5344CB8AC3E}">
        <p14:creationId xmlns:p14="http://schemas.microsoft.com/office/powerpoint/2010/main" val="79467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grpSp>
        <p:nvGrpSpPr>
          <p:cNvPr id="3" name="组合 2"/>
          <p:cNvGrpSpPr/>
          <p:nvPr/>
        </p:nvGrpSpPr>
        <p:grpSpPr>
          <a:xfrm>
            <a:off x="1558734" y="2030616"/>
            <a:ext cx="3396582" cy="563562"/>
            <a:chOff x="1558734" y="2384426"/>
            <a:chExt cx="3396582" cy="563562"/>
          </a:xfrm>
        </p:grpSpPr>
        <p:sp>
          <p:nvSpPr>
            <p:cNvPr id="5" name="MH_Others_2"/>
            <p:cNvSpPr/>
            <p:nvPr>
              <p:custDataLst>
                <p:tags r:id="rId7"/>
              </p:custDataLst>
            </p:nvPr>
          </p:nvSpPr>
          <p:spPr>
            <a:xfrm>
              <a:off x="1558734" y="2384426"/>
              <a:ext cx="563563" cy="563562"/>
            </a:xfrm>
            <a:prstGeom prst="ellipse">
              <a:avLst/>
            </a:prstGeom>
            <a:solidFill>
              <a:srgbClr val="3B02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Number_1">
              <a:hlinkClick r:id="" action="ppaction://noaction"/>
            </p:cNvPr>
            <p:cNvSpPr/>
            <p:nvPr>
              <p:custDataLst>
                <p:tags r:id="rId8"/>
              </p:custDataLst>
            </p:nvPr>
          </p:nvSpPr>
          <p:spPr>
            <a:xfrm>
              <a:off x="1985772" y="2384426"/>
              <a:ext cx="563562" cy="563562"/>
            </a:xfrm>
            <a:prstGeom prst="ellipse">
              <a:avLst/>
            </a:prstGeom>
            <a:solidFill>
              <a:srgbClr val="B57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0"/>
            <p:cNvSpPr>
              <a:spLocks noChangeArrowheads="1"/>
            </p:cNvSpPr>
            <p:nvPr/>
          </p:nvSpPr>
          <p:spPr bwMode="auto">
            <a:xfrm>
              <a:off x="2693158" y="2486980"/>
              <a:ext cx="2262158" cy="369332"/>
            </a:xfrm>
            <a:prstGeom prst="rect">
              <a:avLst/>
            </a:prstGeom>
            <a:noFill/>
            <a:ln w="9525">
              <a:noFill/>
              <a:miter lim="800000"/>
              <a:headEnd/>
              <a:tailEnd/>
            </a:ln>
          </p:spPr>
          <p:txBody>
            <a:bodyPr wrap="none">
              <a:spAutoFit/>
            </a:bodyPr>
            <a:lstStyle/>
            <a:p>
              <a:r>
                <a:rPr lang="zh-CN" altLang="en-US" dirty="0">
                  <a:latin typeface="微软雅黑" pitchFamily="34" charset="-122"/>
                  <a:ea typeface="微软雅黑" pitchFamily="34" charset="-122"/>
                </a:rPr>
                <a:t>问题背景与基本观点</a:t>
              </a:r>
            </a:p>
          </p:txBody>
        </p:sp>
      </p:grpSp>
      <p:grpSp>
        <p:nvGrpSpPr>
          <p:cNvPr id="4" name="组合 3"/>
          <p:cNvGrpSpPr/>
          <p:nvPr/>
        </p:nvGrpSpPr>
        <p:grpSpPr>
          <a:xfrm>
            <a:off x="1558734" y="2920477"/>
            <a:ext cx="4613466" cy="561975"/>
            <a:chOff x="1558734" y="3174437"/>
            <a:chExt cx="4613466" cy="561975"/>
          </a:xfrm>
        </p:grpSpPr>
        <p:sp>
          <p:nvSpPr>
            <p:cNvPr id="7" name="MH_Others_3"/>
            <p:cNvSpPr/>
            <p:nvPr>
              <p:custDataLst>
                <p:tags r:id="rId5"/>
              </p:custDataLst>
            </p:nvPr>
          </p:nvSpPr>
          <p:spPr>
            <a:xfrm>
              <a:off x="1558734" y="3174437"/>
              <a:ext cx="563563" cy="561975"/>
            </a:xfrm>
            <a:prstGeom prst="ellipse">
              <a:avLst/>
            </a:prstGeom>
            <a:solidFill>
              <a:srgbClr val="3B02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MH_Number_2">
              <a:hlinkClick r:id="" action="ppaction://noaction"/>
            </p:cNvPr>
            <p:cNvSpPr/>
            <p:nvPr>
              <p:custDataLst>
                <p:tags r:id="rId6"/>
              </p:custDataLst>
            </p:nvPr>
          </p:nvSpPr>
          <p:spPr>
            <a:xfrm>
              <a:off x="1985772" y="3174437"/>
              <a:ext cx="563562" cy="561975"/>
            </a:xfrm>
            <a:prstGeom prst="ellipse">
              <a:avLst/>
            </a:prstGeom>
            <a:solidFill>
              <a:srgbClr val="B57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20"/>
            <p:cNvSpPr>
              <a:spLocks noChangeArrowheads="1"/>
            </p:cNvSpPr>
            <p:nvPr/>
          </p:nvSpPr>
          <p:spPr bwMode="auto">
            <a:xfrm>
              <a:off x="2616958" y="3273478"/>
              <a:ext cx="3555242" cy="369332"/>
            </a:xfrm>
            <a:prstGeom prst="rect">
              <a:avLst/>
            </a:prstGeom>
            <a:noFill/>
            <a:ln w="9525">
              <a:noFill/>
              <a:miter lim="800000"/>
              <a:headEnd/>
              <a:tailEnd/>
            </a:ln>
          </p:spPr>
          <p:txBody>
            <a:bodyPr wrap="square">
              <a:spAutoFit/>
            </a:bodyPr>
            <a:lstStyle/>
            <a:p>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基本语义框架和语言</a:t>
              </a:r>
            </a:p>
          </p:txBody>
        </p:sp>
      </p:grpSp>
      <p:grpSp>
        <p:nvGrpSpPr>
          <p:cNvPr id="9" name="组合 8"/>
          <p:cNvGrpSpPr/>
          <p:nvPr/>
        </p:nvGrpSpPr>
        <p:grpSpPr>
          <a:xfrm>
            <a:off x="1558734" y="3820297"/>
            <a:ext cx="2261470" cy="563562"/>
            <a:chOff x="1558734" y="3958090"/>
            <a:chExt cx="2261470" cy="563562"/>
          </a:xfrm>
        </p:grpSpPr>
        <p:sp>
          <p:nvSpPr>
            <p:cNvPr id="31" name="MH_Others_2"/>
            <p:cNvSpPr/>
            <p:nvPr>
              <p:custDataLst>
                <p:tags r:id="rId3"/>
              </p:custDataLst>
            </p:nvPr>
          </p:nvSpPr>
          <p:spPr>
            <a:xfrm>
              <a:off x="1558734" y="3958090"/>
              <a:ext cx="563563" cy="563562"/>
            </a:xfrm>
            <a:prstGeom prst="ellipse">
              <a:avLst/>
            </a:prstGeom>
            <a:solidFill>
              <a:srgbClr val="3B02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MH_Number_1">
              <a:hlinkClick r:id="" action="ppaction://noaction"/>
            </p:cNvPr>
            <p:cNvSpPr/>
            <p:nvPr>
              <p:custDataLst>
                <p:tags r:id="rId4"/>
              </p:custDataLst>
            </p:nvPr>
          </p:nvSpPr>
          <p:spPr>
            <a:xfrm>
              <a:off x="1985772" y="3958090"/>
              <a:ext cx="563562" cy="563562"/>
            </a:xfrm>
            <a:prstGeom prst="ellipse">
              <a:avLst/>
            </a:prstGeom>
            <a:solidFill>
              <a:srgbClr val="B57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矩形 20"/>
            <p:cNvSpPr>
              <a:spLocks noChangeArrowheads="1"/>
            </p:cNvSpPr>
            <p:nvPr/>
          </p:nvSpPr>
          <p:spPr bwMode="auto">
            <a:xfrm>
              <a:off x="2712208" y="4055205"/>
              <a:ext cx="1107996" cy="369332"/>
            </a:xfrm>
            <a:prstGeom prst="rect">
              <a:avLst/>
            </a:prstGeom>
            <a:noFill/>
            <a:ln w="9525">
              <a:noFill/>
              <a:miter lim="800000"/>
              <a:headEnd/>
              <a:tailEnd/>
            </a:ln>
          </p:spPr>
          <p:txBody>
            <a:bodyPr wrap="none">
              <a:spAutoFit/>
            </a:bodyPr>
            <a:lstStyle/>
            <a:p>
              <a:r>
                <a:rPr lang="zh-CN" altLang="en-US" dirty="0">
                  <a:latin typeface="微软雅黑" pitchFamily="34" charset="-122"/>
                  <a:ea typeface="微软雅黑" pitchFamily="34" charset="-122"/>
                </a:rPr>
                <a:t>动作推理</a:t>
              </a:r>
              <a:endParaRPr lang="en-US" altLang="zh-CN" dirty="0">
                <a:latin typeface="微软雅黑" pitchFamily="34" charset="-122"/>
                <a:ea typeface="微软雅黑" pitchFamily="34" charset="-122"/>
              </a:endParaRPr>
            </a:p>
          </p:txBody>
        </p:sp>
      </p:grpSp>
      <p:sp>
        <p:nvSpPr>
          <p:cNvPr id="17" name="日期占位符 16"/>
          <p:cNvSpPr>
            <a:spLocks noGrp="1"/>
          </p:cNvSpPr>
          <p:nvPr>
            <p:ph type="dt" sz="half" idx="10"/>
          </p:nvPr>
        </p:nvSpPr>
        <p:spPr/>
        <p:txBody>
          <a:bodyPr/>
          <a:lstStyle/>
          <a:p>
            <a:fld id="{D700B9DA-3C93-46FF-AC70-A631E38073E8}" type="datetime1">
              <a:rPr lang="zh-CN" altLang="en-US" smtClean="0"/>
              <a:t>2018/5/6</a:t>
            </a:fld>
            <a:endParaRPr lang="zh-CN" altLang="en-US" dirty="0"/>
          </a:p>
        </p:txBody>
      </p:sp>
      <p:sp>
        <p:nvSpPr>
          <p:cNvPr id="18" name="灯片编号占位符 17"/>
          <p:cNvSpPr>
            <a:spLocks noGrp="1"/>
          </p:cNvSpPr>
          <p:nvPr>
            <p:ph type="sldNum" sz="quarter" idx="12"/>
          </p:nvPr>
        </p:nvSpPr>
        <p:spPr/>
        <p:txBody>
          <a:bodyPr/>
          <a:lstStyle/>
          <a:p>
            <a:fld id="{3847347A-47FC-40A9-82DA-827BBEE83376}" type="slidenum">
              <a:rPr lang="zh-CN" altLang="en-US" smtClean="0"/>
              <a:t>2</a:t>
            </a:fld>
            <a:endParaRPr lang="zh-CN" altLang="en-US"/>
          </a:p>
        </p:txBody>
      </p:sp>
      <p:grpSp>
        <p:nvGrpSpPr>
          <p:cNvPr id="10" name="组合 9"/>
          <p:cNvGrpSpPr/>
          <p:nvPr/>
        </p:nvGrpSpPr>
        <p:grpSpPr>
          <a:xfrm>
            <a:off x="1558734" y="4736973"/>
            <a:ext cx="2492302" cy="563562"/>
            <a:chOff x="1558734" y="4729306"/>
            <a:chExt cx="2492302" cy="563562"/>
          </a:xfrm>
        </p:grpSpPr>
        <p:sp>
          <p:nvSpPr>
            <p:cNvPr id="14" name="MH_Others_2"/>
            <p:cNvSpPr/>
            <p:nvPr>
              <p:custDataLst>
                <p:tags r:id="rId1"/>
              </p:custDataLst>
            </p:nvPr>
          </p:nvSpPr>
          <p:spPr>
            <a:xfrm>
              <a:off x="1558734" y="4729306"/>
              <a:ext cx="563563" cy="563562"/>
            </a:xfrm>
            <a:prstGeom prst="ellipse">
              <a:avLst/>
            </a:prstGeom>
            <a:solidFill>
              <a:srgbClr val="3B02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MH_Number_1">
              <a:hlinkClick r:id="" action="ppaction://noaction"/>
            </p:cNvPr>
            <p:cNvSpPr/>
            <p:nvPr>
              <p:custDataLst>
                <p:tags r:id="rId2"/>
              </p:custDataLst>
            </p:nvPr>
          </p:nvSpPr>
          <p:spPr>
            <a:xfrm>
              <a:off x="1985772" y="4729306"/>
              <a:ext cx="563562" cy="563562"/>
            </a:xfrm>
            <a:prstGeom prst="ellipse">
              <a:avLst/>
            </a:prstGeom>
            <a:solidFill>
              <a:srgbClr val="B57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20"/>
            <p:cNvSpPr>
              <a:spLocks noChangeArrowheads="1"/>
            </p:cNvSpPr>
            <p:nvPr/>
          </p:nvSpPr>
          <p:spPr bwMode="auto">
            <a:xfrm>
              <a:off x="2712208" y="4826421"/>
              <a:ext cx="1338828" cy="369332"/>
            </a:xfrm>
            <a:prstGeom prst="rect">
              <a:avLst/>
            </a:prstGeom>
            <a:noFill/>
            <a:ln w="9525">
              <a:noFill/>
              <a:miter lim="800000"/>
              <a:headEnd/>
              <a:tailEnd/>
            </a:ln>
          </p:spPr>
          <p:txBody>
            <a:bodyPr wrap="none">
              <a:spAutoFit/>
            </a:bodyPr>
            <a:lstStyle/>
            <a:p>
              <a:r>
                <a:rPr lang="zh-CN" altLang="en-US" dirty="0">
                  <a:latin typeface="微软雅黑" pitchFamily="34" charset="-122"/>
                  <a:ea typeface="微软雅黑" pitchFamily="34" charset="-122"/>
                </a:rPr>
                <a:t>问题与讨论</a:t>
              </a:r>
              <a:endParaRPr lang="en-US" altLang="zh-CN" dirty="0">
                <a:latin typeface="微软雅黑" pitchFamily="34" charset="-122"/>
                <a:ea typeface="微软雅黑" pitchFamily="34" charset="-122"/>
              </a:endParaRPr>
            </a:p>
          </p:txBody>
        </p:sp>
      </p:grpSp>
    </p:spTree>
    <p:extLst>
      <p:ext uri="{BB962C8B-B14F-4D97-AF65-F5344CB8AC3E}">
        <p14:creationId xmlns:p14="http://schemas.microsoft.com/office/powerpoint/2010/main" val="184063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643DD6A-54C2-47D2-85FE-97A5E7A9499C}"/>
              </a:ext>
            </a:extLst>
          </p:cNvPr>
          <p:cNvSpPr>
            <a:spLocks noGrp="1"/>
          </p:cNvSpPr>
          <p:nvPr>
            <p:ph idx="1"/>
          </p:nvPr>
        </p:nvSpPr>
        <p:spPr>
          <a:xfrm>
            <a:off x="1371600" y="425885"/>
            <a:ext cx="9601200" cy="5441515"/>
          </a:xfrm>
        </p:spPr>
        <p:txBody>
          <a:bodyPr/>
          <a:lstStyle/>
          <a:p>
            <a:pPr marL="0" indent="0">
              <a:buNone/>
            </a:pPr>
            <a:r>
              <a:rPr lang="zh-CN" altLang="en-US" dirty="0"/>
              <a:t>二元动作概念的推理形成“格与式”：</a:t>
            </a:r>
            <a:endParaRPr lang="en-US" altLang="zh-CN" dirty="0"/>
          </a:p>
          <a:p>
            <a:pPr marL="0" indent="0">
              <a:buNone/>
            </a:pPr>
            <a:endParaRPr lang="en-US" altLang="zh-CN" dirty="0"/>
          </a:p>
          <a:p>
            <a:pPr marL="0" indent="0">
              <a:buNone/>
            </a:pPr>
            <a:r>
              <a:rPr lang="zh-CN" altLang="zh-CN" dirty="0"/>
              <a:t>水</a:t>
            </a:r>
            <a:r>
              <a:rPr lang="zh-CN" altLang="zh-CN" dirty="0">
                <a:solidFill>
                  <a:srgbClr val="FF0000"/>
                </a:solidFill>
              </a:rPr>
              <a:t>能</a:t>
            </a:r>
            <a:r>
              <a:rPr lang="zh-CN" altLang="zh-CN" dirty="0"/>
              <a:t>解渴。</a:t>
            </a:r>
            <a:r>
              <a:rPr lang="en-US" altLang="zh-CN" dirty="0"/>
              <a:t>				</a:t>
            </a:r>
            <a:r>
              <a:rPr lang="zh-CN" altLang="zh-CN" dirty="0"/>
              <a:t>水</a:t>
            </a:r>
            <a:r>
              <a:rPr lang="zh-CN" altLang="zh-CN" dirty="0">
                <a:solidFill>
                  <a:srgbClr val="FF0000"/>
                </a:solidFill>
              </a:rPr>
              <a:t>能</a:t>
            </a:r>
            <a:r>
              <a:rPr lang="zh-CN" altLang="zh-CN" dirty="0"/>
              <a:t>解渴。</a:t>
            </a:r>
            <a:r>
              <a:rPr lang="en-US" altLang="zh-CN" dirty="0"/>
              <a:t>   </a:t>
            </a:r>
            <a:endParaRPr lang="en-US" altLang="zh-CN" dirty="0">
              <a:sym typeface="LogicA" panose="05010501010000010501" pitchFamily="2" charset="2"/>
            </a:endParaRPr>
          </a:p>
          <a:p>
            <a:pPr marL="0" indent="0">
              <a:buNone/>
            </a:pPr>
            <a:r>
              <a:rPr lang="zh-CN" altLang="zh-CN" u="sng" dirty="0"/>
              <a:t>张三</a:t>
            </a:r>
            <a:r>
              <a:rPr lang="zh-CN" altLang="zh-CN" u="sng" dirty="0">
                <a:solidFill>
                  <a:srgbClr val="FF0000"/>
                </a:solidFill>
              </a:rPr>
              <a:t>寻求</a:t>
            </a:r>
            <a:r>
              <a:rPr lang="zh-CN" altLang="zh-CN" u="sng" dirty="0"/>
              <a:t>水。</a:t>
            </a:r>
            <a:r>
              <a:rPr lang="en-US" altLang="zh-CN" dirty="0"/>
              <a:t>				</a:t>
            </a:r>
            <a:r>
              <a:rPr lang="zh-CN" altLang="zh-CN" u="sng" dirty="0"/>
              <a:t>张三</a:t>
            </a:r>
            <a:r>
              <a:rPr lang="zh-CN" altLang="zh-CN" u="sng" dirty="0">
                <a:solidFill>
                  <a:srgbClr val="FF0000"/>
                </a:solidFill>
              </a:rPr>
              <a:t>需要</a:t>
            </a:r>
            <a:r>
              <a:rPr lang="zh-CN" altLang="zh-CN" u="sng" dirty="0"/>
              <a:t>解渴。</a:t>
            </a:r>
            <a:endParaRPr lang="en-US" altLang="zh-CN" u="sng" dirty="0"/>
          </a:p>
          <a:p>
            <a:pPr marL="0" indent="0">
              <a:buNone/>
            </a:pPr>
            <a:r>
              <a:rPr lang="zh-CN" altLang="zh-CN" dirty="0"/>
              <a:t>张三</a:t>
            </a:r>
            <a:r>
              <a:rPr lang="zh-CN" altLang="zh-CN" dirty="0">
                <a:solidFill>
                  <a:srgbClr val="FF0000"/>
                </a:solidFill>
              </a:rPr>
              <a:t>需要</a:t>
            </a:r>
            <a:r>
              <a:rPr lang="zh-CN" altLang="zh-CN" dirty="0"/>
              <a:t>解渴。</a:t>
            </a:r>
            <a:r>
              <a:rPr lang="en-US" altLang="zh-CN" dirty="0"/>
              <a:t>				</a:t>
            </a:r>
            <a:r>
              <a:rPr lang="zh-CN" altLang="zh-CN" dirty="0"/>
              <a:t>张三</a:t>
            </a:r>
            <a:r>
              <a:rPr lang="zh-CN" altLang="zh-CN" dirty="0">
                <a:solidFill>
                  <a:srgbClr val="FF0000"/>
                </a:solidFill>
              </a:rPr>
              <a:t>寻求</a:t>
            </a:r>
            <a:r>
              <a:rPr lang="zh-CN" altLang="zh-CN" dirty="0"/>
              <a:t>水。</a:t>
            </a:r>
            <a:endParaRPr lang="en-US" altLang="zh-CN" dirty="0"/>
          </a:p>
          <a:p>
            <a:pPr marL="0" indent="0">
              <a:buNone/>
            </a:pPr>
            <a:endParaRPr lang="en-US" altLang="zh-CN" dirty="0"/>
          </a:p>
          <a:p>
            <a:pPr marL="0" indent="0">
              <a:buNone/>
            </a:pPr>
            <a:r>
              <a:rPr lang="en-US" altLang="zh-CN" dirty="0"/>
              <a:t>	</a:t>
            </a:r>
            <a:endParaRPr lang="en-US" altLang="zh-CN" dirty="0">
              <a:sym typeface="LogicA" panose="05010501010000010501" pitchFamily="2" charset="2"/>
            </a:endParaRPr>
          </a:p>
          <a:p>
            <a:pPr marL="0" indent="0">
              <a:buNone/>
            </a:pPr>
            <a:endParaRPr lang="en-US" altLang="zh-CN" dirty="0"/>
          </a:p>
          <a:p>
            <a:pPr marL="0" indent="0">
              <a:buNone/>
            </a:pP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3C2329B7-D9DD-48C1-BC39-0BECDE482ACB}"/>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18A2448A-6768-4693-87F4-CCEE2F6D45BA}"/>
              </a:ext>
            </a:extLst>
          </p:cNvPr>
          <p:cNvSpPr>
            <a:spLocks noGrp="1"/>
          </p:cNvSpPr>
          <p:nvPr>
            <p:ph type="sldNum" sz="quarter" idx="12"/>
          </p:nvPr>
        </p:nvSpPr>
        <p:spPr/>
        <p:txBody>
          <a:bodyPr/>
          <a:lstStyle/>
          <a:p>
            <a:fld id="{3847347A-47FC-40A9-82DA-827BBEE83376}" type="slidenum">
              <a:rPr lang="zh-CN" altLang="en-US" smtClean="0"/>
              <a:t>20</a:t>
            </a:fld>
            <a:endParaRPr lang="zh-CN" altLang="en-US"/>
          </a:p>
        </p:txBody>
      </p:sp>
      <p:graphicFrame>
        <p:nvGraphicFramePr>
          <p:cNvPr id="7" name="对象 6">
            <a:extLst>
              <a:ext uri="{FF2B5EF4-FFF2-40B4-BE49-F238E27FC236}">
                <a16:creationId xmlns:a16="http://schemas.microsoft.com/office/drawing/2014/main" id="{958FC60D-B1D4-4B84-9262-65D27CC6CFE5}"/>
              </a:ext>
            </a:extLst>
          </p:cNvPr>
          <p:cNvGraphicFramePr>
            <a:graphicFrameLocks noChangeAspect="1"/>
          </p:cNvGraphicFramePr>
          <p:nvPr>
            <p:extLst>
              <p:ext uri="{D42A27DB-BD31-4B8C-83A1-F6EECF244321}">
                <p14:modId xmlns:p14="http://schemas.microsoft.com/office/powerpoint/2010/main" val="1355414172"/>
              </p:ext>
            </p:extLst>
          </p:nvPr>
        </p:nvGraphicFramePr>
        <p:xfrm>
          <a:off x="3547461" y="1298690"/>
          <a:ext cx="1347250" cy="1305428"/>
        </p:xfrm>
        <a:graphic>
          <a:graphicData uri="http://schemas.openxmlformats.org/presentationml/2006/ole">
            <mc:AlternateContent xmlns:mc="http://schemas.openxmlformats.org/markup-compatibility/2006">
              <mc:Choice xmlns:v="urn:schemas-microsoft-com:vml" Requires="v">
                <p:oleObj spid="_x0000_s1051" r:id="rId3" imgW="711200" imgH="693738" progId="MSDraw">
                  <p:embed/>
                </p:oleObj>
              </mc:Choice>
              <mc:Fallback>
                <p:oleObj r:id="rId3" imgW="711200" imgH="693738" progId="MSDraw">
                  <p:embed/>
                  <p:pic>
                    <p:nvPicPr>
                      <p:cNvPr id="5"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461" y="1298690"/>
                        <a:ext cx="1347250" cy="1305428"/>
                      </a:xfrm>
                      <a:prstGeom prst="rect">
                        <a:avLst/>
                      </a:prstGeom>
                      <a:noFill/>
                    </p:spPr>
                  </p:pic>
                </p:oleObj>
              </mc:Fallback>
            </mc:AlternateContent>
          </a:graphicData>
        </a:graphic>
      </p:graphicFrame>
      <p:pic>
        <p:nvPicPr>
          <p:cNvPr id="8" name="图片 1">
            <a:extLst>
              <a:ext uri="{FF2B5EF4-FFF2-40B4-BE49-F238E27FC236}">
                <a16:creationId xmlns:a16="http://schemas.microsoft.com/office/drawing/2014/main" id="{C8065118-F009-4485-8808-ABCED750E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1077" y="1168278"/>
            <a:ext cx="1215287" cy="131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2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EC1763F-523A-4F0A-92C7-B920B948BF98}"/>
              </a:ext>
            </a:extLst>
          </p:cNvPr>
          <p:cNvSpPr>
            <a:spLocks noGrp="1"/>
          </p:cNvSpPr>
          <p:nvPr>
            <p:ph idx="1"/>
          </p:nvPr>
        </p:nvSpPr>
        <p:spPr>
          <a:xfrm>
            <a:off x="1371600" y="501041"/>
            <a:ext cx="9601200" cy="5366359"/>
          </a:xfrm>
        </p:spPr>
        <p:txBody>
          <a:bodyPr/>
          <a:lstStyle/>
          <a:p>
            <a:r>
              <a:rPr lang="zh-CN" altLang="en-US" dirty="0">
                <a:latin typeface="+mn-ea"/>
              </a:rPr>
              <a:t>小结</a:t>
            </a:r>
            <a:endParaRPr lang="en-US" altLang="zh-CN" dirty="0">
              <a:latin typeface="+mn-ea"/>
            </a:endParaRPr>
          </a:p>
          <a:p>
            <a:endParaRPr lang="en-US" altLang="zh-CN" dirty="0">
              <a:latin typeface="+mn-ea"/>
            </a:endParaRPr>
          </a:p>
          <a:p>
            <a:r>
              <a:rPr lang="zh-CN" altLang="en-US" dirty="0">
                <a:latin typeface="+mn-ea"/>
              </a:rPr>
              <a:t>各式各样的偏序</a:t>
            </a:r>
            <a:r>
              <a:rPr lang="en-US" altLang="zh-CN" dirty="0">
                <a:latin typeface="+mn-ea"/>
              </a:rPr>
              <a:t>/</a:t>
            </a:r>
            <a:r>
              <a:rPr lang="zh-CN" altLang="en-US" dirty="0">
                <a:latin typeface="+mn-ea"/>
              </a:rPr>
              <a:t>三元组如何分布，体现了我们的概念性知识。</a:t>
            </a:r>
            <a:endParaRPr lang="en-US" altLang="zh-CN" dirty="0">
              <a:latin typeface="+mn-ea"/>
            </a:endParaRPr>
          </a:p>
          <a:p>
            <a:r>
              <a:rPr lang="zh-CN" altLang="en-US" dirty="0">
                <a:latin typeface="+mn-ea"/>
              </a:rPr>
              <a:t>概念性知识是可拓展的。</a:t>
            </a:r>
            <a:endParaRPr lang="en-US" altLang="zh-CN" dirty="0">
              <a:latin typeface="+mn-ea"/>
            </a:endParaRPr>
          </a:p>
          <a:p>
            <a:pPr marL="0" indent="0">
              <a:buNone/>
            </a:pPr>
            <a:r>
              <a:rPr lang="zh-CN" altLang="zh-CN" dirty="0"/>
              <a:t>例如，在</a:t>
            </a:r>
            <a:r>
              <a:rPr lang="en-US" altLang="zh-CN" dirty="0">
                <a:sym typeface="LogicA" panose="05010501010000010501" pitchFamily="2" charset="2"/>
              </a:rPr>
              <a:t></a:t>
            </a:r>
            <a:r>
              <a:rPr lang="en-US" altLang="zh-CN" dirty="0"/>
              <a:t>-</a:t>
            </a:r>
            <a:r>
              <a:rPr lang="zh-CN" altLang="zh-CN" dirty="0"/>
              <a:t>偏序中引进“张三</a:t>
            </a:r>
            <a:r>
              <a:rPr lang="en-US" altLang="zh-CN" dirty="0"/>
              <a:t>-</a:t>
            </a:r>
            <a:r>
              <a:rPr lang="zh-CN" altLang="zh-CN" dirty="0"/>
              <a:t>目的偏序”，假定在特定的环境中张三总有用</a:t>
            </a:r>
            <a:r>
              <a:rPr lang="zh-CN" altLang="en-US" dirty="0"/>
              <a:t>矿泉水</a:t>
            </a:r>
            <a:r>
              <a:rPr lang="zh-CN" altLang="zh-CN" dirty="0"/>
              <a:t>来</a:t>
            </a:r>
            <a:r>
              <a:rPr lang="zh-CN" altLang="en-US" dirty="0"/>
              <a:t>浇花</a:t>
            </a:r>
            <a:r>
              <a:rPr lang="zh-CN" altLang="zh-CN" dirty="0"/>
              <a:t>的习惯，那么就有“</a:t>
            </a:r>
            <a:r>
              <a:rPr lang="zh-CN" altLang="en-US" dirty="0"/>
              <a:t>找矿泉水</a:t>
            </a:r>
            <a:r>
              <a:rPr lang="en-US" altLang="zh-CN" dirty="0"/>
              <a:t>(</a:t>
            </a:r>
            <a:r>
              <a:rPr lang="zh-CN" altLang="zh-CN" dirty="0"/>
              <a:t>张三</a:t>
            </a:r>
            <a:r>
              <a:rPr lang="en-US" altLang="zh-CN" dirty="0"/>
              <a:t>) </a:t>
            </a:r>
            <a:r>
              <a:rPr lang="en-US" altLang="zh-CN" dirty="0">
                <a:sym typeface="LogicA" panose="05010501010000010501" pitchFamily="2" charset="2"/>
              </a:rPr>
              <a:t></a:t>
            </a:r>
            <a:r>
              <a:rPr lang="zh-CN" altLang="zh-CN" baseline="-25000" dirty="0"/>
              <a:t>张三</a:t>
            </a:r>
            <a:r>
              <a:rPr lang="en-US" altLang="zh-CN" baseline="-25000" dirty="0"/>
              <a:t>-</a:t>
            </a:r>
            <a:r>
              <a:rPr lang="zh-CN" altLang="zh-CN" baseline="-25000" dirty="0"/>
              <a:t>目的偏序</a:t>
            </a:r>
            <a:r>
              <a:rPr lang="zh-CN" altLang="zh-CN" dirty="0"/>
              <a:t> </a:t>
            </a:r>
            <a:r>
              <a:rPr lang="zh-CN" altLang="en-US" dirty="0"/>
              <a:t>浇花</a:t>
            </a:r>
            <a:r>
              <a:rPr lang="en-US" altLang="zh-CN" dirty="0"/>
              <a:t>(</a:t>
            </a:r>
            <a:r>
              <a:rPr lang="zh-CN" altLang="zh-CN" dirty="0"/>
              <a:t>张三</a:t>
            </a:r>
            <a:r>
              <a:rPr lang="en-US" altLang="zh-CN" dirty="0"/>
              <a:t>)</a:t>
            </a:r>
            <a:r>
              <a:rPr lang="zh-CN" altLang="zh-CN" dirty="0"/>
              <a:t>”</a:t>
            </a:r>
            <a:r>
              <a:rPr lang="zh-CN" altLang="en-US" dirty="0"/>
              <a:t> </a:t>
            </a:r>
            <a:r>
              <a:rPr lang="zh-CN" altLang="zh-CN" dirty="0"/>
              <a:t>。</a:t>
            </a:r>
          </a:p>
          <a:p>
            <a:pPr marL="0" indent="0">
              <a:buNone/>
            </a:pPr>
            <a:r>
              <a:rPr lang="zh-CN" altLang="zh-CN" dirty="0"/>
              <a:t>也就是说，“</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zh-CN" altLang="zh-CN" dirty="0"/>
              <a:t>偏序”中</a:t>
            </a:r>
            <a:r>
              <a:rPr lang="en-US" altLang="zh-CN" dirty="0">
                <a:sym typeface="LogicA" panose="05010501010000010501" pitchFamily="2" charset="2"/>
              </a:rPr>
              <a:t></a:t>
            </a:r>
            <a:r>
              <a:rPr lang="zh-CN" altLang="zh-CN" dirty="0"/>
              <a:t>的种类和数量是可以根据需要任意扩充的，亦即概念结构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a:t>
            </a:r>
            <a:r>
              <a:rPr lang="en-US" altLang="zh-CN" dirty="0"/>
              <a:t> </a:t>
            </a:r>
            <a:r>
              <a:rPr lang="zh-CN" altLang="zh-CN" dirty="0"/>
              <a:t>可以扩充为 </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zh-CN" dirty="0"/>
              <a:t>以解决扩充后的</a:t>
            </a:r>
            <a:r>
              <a:rPr lang="zh-CN" altLang="en-US" dirty="0"/>
              <a:t>各式</a:t>
            </a:r>
            <a:r>
              <a:rPr lang="zh-CN" altLang="zh-CN" dirty="0"/>
              <a:t>推理。</a:t>
            </a:r>
            <a:endParaRPr lang="zh-CN" altLang="en-US" dirty="0">
              <a:latin typeface="+mn-ea"/>
            </a:endParaRPr>
          </a:p>
          <a:p>
            <a:endParaRPr lang="zh-CN" altLang="en-US" dirty="0"/>
          </a:p>
        </p:txBody>
      </p:sp>
      <p:sp>
        <p:nvSpPr>
          <p:cNvPr id="4" name="日期占位符 3">
            <a:extLst>
              <a:ext uri="{FF2B5EF4-FFF2-40B4-BE49-F238E27FC236}">
                <a16:creationId xmlns:a16="http://schemas.microsoft.com/office/drawing/2014/main" id="{8A7E3F0D-68DF-4ECA-BC49-CBD97D452DD7}"/>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564D8FF4-6510-4EFD-8105-A2C250798D0A}"/>
              </a:ext>
            </a:extLst>
          </p:cNvPr>
          <p:cNvSpPr>
            <a:spLocks noGrp="1"/>
          </p:cNvSpPr>
          <p:nvPr>
            <p:ph type="sldNum" sz="quarter" idx="12"/>
          </p:nvPr>
        </p:nvSpPr>
        <p:spPr/>
        <p:txBody>
          <a:bodyPr/>
          <a:lstStyle/>
          <a:p>
            <a:fld id="{3847347A-47FC-40A9-82DA-827BBEE83376}" type="slidenum">
              <a:rPr lang="zh-CN" altLang="en-US" smtClean="0"/>
              <a:t>21</a:t>
            </a:fld>
            <a:endParaRPr lang="zh-CN" altLang="en-US"/>
          </a:p>
        </p:txBody>
      </p:sp>
    </p:spTree>
    <p:extLst>
      <p:ext uri="{BB962C8B-B14F-4D97-AF65-F5344CB8AC3E}">
        <p14:creationId xmlns:p14="http://schemas.microsoft.com/office/powerpoint/2010/main" val="238998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951F492-960A-4B46-8715-2FF833D69826}"/>
              </a:ext>
            </a:extLst>
          </p:cNvPr>
          <p:cNvSpPr>
            <a:spLocks noGrp="1"/>
          </p:cNvSpPr>
          <p:nvPr>
            <p:ph idx="1"/>
          </p:nvPr>
        </p:nvSpPr>
        <p:spPr>
          <a:xfrm>
            <a:off x="1371600" y="789140"/>
            <a:ext cx="9601200" cy="5649238"/>
          </a:xfrm>
        </p:spPr>
        <p:txBody>
          <a:bodyPr/>
          <a:lstStyle/>
          <a:p>
            <a:r>
              <a:rPr lang="zh-CN" altLang="en-US" dirty="0"/>
              <a:t>非必有论元的表示与意义，真值问题</a:t>
            </a:r>
            <a:endParaRPr lang="en-US" altLang="zh-CN" dirty="0"/>
          </a:p>
          <a:p>
            <a:pPr marL="0" indent="0">
              <a:buNone/>
            </a:pPr>
            <a:r>
              <a:rPr lang="zh-CN" altLang="en-US" dirty="0"/>
              <a:t>语言扩充（例）：</a:t>
            </a:r>
            <a:endParaRPr lang="en-US"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endParaRPr lang="zh-CN"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en-US" altLang="zh-CN" baseline="-25000" dirty="0">
                <a:sym typeface="LogicA" panose="05010501010000010501" pitchFamily="2" charset="2"/>
              </a:rPr>
              <a:t>1</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4</a:t>
            </a:r>
            <a:r>
              <a:rPr lang="en-US" altLang="zh-CN" dirty="0"/>
              <a:t>]</a:t>
            </a:r>
            <a:r>
              <a:rPr lang="en-US" altLang="zh-CN" baseline="-25000" dirty="0">
                <a:sym typeface="LogicA" panose="05010501010000010501" pitchFamily="2" charset="2"/>
              </a:rPr>
              <a:t>2</a:t>
            </a:r>
            <a:r>
              <a:rPr lang="zh-CN" altLang="en-US"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 </a:t>
            </a:r>
            <a:r>
              <a:rPr lang="en-US" altLang="zh-CN" dirty="0">
                <a:sym typeface="LogicA" panose="05010501010000010501" pitchFamily="2" charset="2"/>
              </a:rPr>
              <a:t></a:t>
            </a:r>
            <a:r>
              <a:rPr lang="zh-CN" altLang="en-US" dirty="0"/>
              <a:t>）</a:t>
            </a:r>
            <a:endParaRPr lang="en-US" altLang="zh-CN" dirty="0"/>
          </a:p>
          <a:p>
            <a:pPr marL="0" indent="0">
              <a:buNone/>
            </a:pPr>
            <a:endParaRPr lang="en-US"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zh-CN" altLang="en-US" dirty="0"/>
              <a:t>指称事件概念，没有符合论意义上的真值，只有外延的空与非空，认知经验上的常见不常见、典型不典型等。</a:t>
            </a:r>
            <a:endParaRPr lang="en-US"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en-US" altLang="zh-CN" baseline="-25000" dirty="0">
                <a:sym typeface="LogicA" panose="05010501010000010501" pitchFamily="2" charset="2"/>
              </a:rPr>
              <a:t>1</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4</a:t>
            </a:r>
            <a:r>
              <a:rPr lang="en-US" altLang="zh-CN" dirty="0"/>
              <a:t>]</a:t>
            </a:r>
            <a:r>
              <a:rPr lang="en-US" altLang="zh-CN" baseline="-25000" dirty="0">
                <a:sym typeface="LogicA" panose="05010501010000010501" pitchFamily="2" charset="2"/>
              </a:rPr>
              <a:t>2</a:t>
            </a:r>
            <a:r>
              <a:rPr lang="zh-CN" altLang="en-US" dirty="0"/>
              <a:t>陈述或断定概念间的关系，有符合论意义上的真值，表达命题。</a:t>
            </a:r>
            <a:endParaRPr lang="en-US" altLang="zh-CN" dirty="0"/>
          </a:p>
          <a:p>
            <a:pPr marL="0" indent="0">
              <a:buNone/>
            </a:pPr>
            <a:endParaRPr lang="en-US" altLang="zh-CN" dirty="0"/>
          </a:p>
          <a:p>
            <a:pPr marL="0" indent="0">
              <a:buNone/>
            </a:pPr>
            <a:r>
              <a:rPr lang="zh-CN" altLang="en-US" dirty="0"/>
              <a:t>比较：</a:t>
            </a:r>
            <a:endParaRPr lang="en-US" altLang="zh-CN" dirty="0"/>
          </a:p>
          <a:p>
            <a:pPr marL="0" indent="0">
              <a:buNone/>
            </a:pPr>
            <a:r>
              <a:rPr lang="zh-CN" altLang="en-US" dirty="0"/>
              <a:t>张三找水。</a:t>
            </a:r>
            <a:r>
              <a:rPr lang="en-US" altLang="zh-CN" dirty="0"/>
              <a:t>		</a:t>
            </a:r>
            <a:r>
              <a:rPr lang="zh-CN" altLang="en-US" dirty="0">
                <a:latin typeface="宋体" panose="02010600030101010101" pitchFamily="2" charset="-122"/>
                <a:ea typeface="宋体" panose="02010600030101010101" pitchFamily="2" charset="-122"/>
              </a:rPr>
              <a:t>找水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en-US" altLang="zh-CN" dirty="0">
                <a:sym typeface="LogicA" panose="05010501010000010501" pitchFamily="2" charset="2"/>
              </a:rPr>
              <a:t>   </a:t>
            </a:r>
            <a:endParaRPr lang="en-US" altLang="zh-CN" dirty="0"/>
          </a:p>
          <a:p>
            <a:pPr marL="0" indent="0">
              <a:buNone/>
            </a:pPr>
            <a:r>
              <a:rPr lang="zh-CN" altLang="en-US" dirty="0"/>
              <a:t>张三找水喝。</a:t>
            </a:r>
            <a:r>
              <a:rPr lang="en-US" altLang="zh-CN" dirty="0"/>
              <a:t>		</a:t>
            </a:r>
            <a:r>
              <a:rPr lang="zh-CN" altLang="en-US" dirty="0">
                <a:latin typeface="宋体" panose="02010600030101010101" pitchFamily="2" charset="-122"/>
                <a:ea typeface="宋体" panose="02010600030101010101" pitchFamily="2" charset="-122"/>
              </a:rPr>
              <a:t>找水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喝水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张三</a:t>
            </a:r>
            <a:r>
              <a:rPr lang="en-US" altLang="zh-CN" dirty="0">
                <a:latin typeface="宋体" panose="02010600030101010101" pitchFamily="2" charset="-122"/>
                <a:ea typeface="宋体" panose="02010600030101010101" pitchFamily="2" charset="-122"/>
              </a:rPr>
              <a:t>)]</a:t>
            </a:r>
            <a:r>
              <a:rPr lang="en-US" altLang="zh-CN" baseline="-25000" dirty="0">
                <a:sym typeface="LogicA" panose="05010501010000010501" pitchFamily="2" charset="2"/>
              </a:rPr>
              <a:t>  </a:t>
            </a:r>
            <a:r>
              <a:rPr lang="zh-CN" altLang="en-US" dirty="0"/>
              <a:t>（张三为了喝水而找水）</a:t>
            </a:r>
            <a:endParaRPr lang="zh-CN" altLang="zh-CN" dirty="0"/>
          </a:p>
          <a:p>
            <a:pPr marL="0" indent="0">
              <a:buNone/>
            </a:pPr>
            <a:endParaRPr lang="en-US" altLang="zh-CN" dirty="0"/>
          </a:p>
          <a:p>
            <a:pPr marL="0" indent="0">
              <a:buNone/>
            </a:pPr>
            <a:endParaRPr lang="zh-CN" altLang="en-US" dirty="0"/>
          </a:p>
          <a:p>
            <a:pPr marL="0" indent="0">
              <a:buNone/>
            </a:pPr>
            <a:endParaRPr lang="zh-CN" altLang="zh-CN" dirty="0"/>
          </a:p>
        </p:txBody>
      </p:sp>
      <p:sp>
        <p:nvSpPr>
          <p:cNvPr id="4" name="日期占位符 3">
            <a:extLst>
              <a:ext uri="{FF2B5EF4-FFF2-40B4-BE49-F238E27FC236}">
                <a16:creationId xmlns:a16="http://schemas.microsoft.com/office/drawing/2014/main" id="{016707C3-0160-468C-83A4-CF8993DA08E8}"/>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E1895A49-9A9D-4FE9-96C7-AEFDF34907DE}"/>
              </a:ext>
            </a:extLst>
          </p:cNvPr>
          <p:cNvSpPr>
            <a:spLocks noGrp="1"/>
          </p:cNvSpPr>
          <p:nvPr>
            <p:ph type="sldNum" sz="quarter" idx="12"/>
          </p:nvPr>
        </p:nvSpPr>
        <p:spPr/>
        <p:txBody>
          <a:bodyPr/>
          <a:lstStyle/>
          <a:p>
            <a:fld id="{3847347A-47FC-40A9-82DA-827BBEE83376}" type="slidenum">
              <a:rPr lang="zh-CN" altLang="en-US" smtClean="0"/>
              <a:t>22</a:t>
            </a:fld>
            <a:endParaRPr lang="zh-CN" altLang="en-US"/>
          </a:p>
        </p:txBody>
      </p:sp>
    </p:spTree>
    <p:extLst>
      <p:ext uri="{BB962C8B-B14F-4D97-AF65-F5344CB8AC3E}">
        <p14:creationId xmlns:p14="http://schemas.microsoft.com/office/powerpoint/2010/main" val="401255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17F08EA-54C3-479F-92EA-9938CB093334}"/>
              </a:ext>
            </a:extLst>
          </p:cNvPr>
          <p:cNvSpPr>
            <a:spLocks noGrp="1"/>
          </p:cNvSpPr>
          <p:nvPr>
            <p:ph idx="1"/>
          </p:nvPr>
        </p:nvSpPr>
        <p:spPr>
          <a:xfrm>
            <a:off x="1371600" y="914400"/>
            <a:ext cx="9601200" cy="4953000"/>
          </a:xfrm>
        </p:spPr>
        <p:txBody>
          <a:bodyPr/>
          <a:lstStyle/>
          <a:p>
            <a:r>
              <a:rPr lang="zh-CN" altLang="en-US" dirty="0"/>
              <a:t>语义框架适用含非必有论元结构的推理</a:t>
            </a:r>
            <a:endParaRPr lang="en-US" altLang="zh-CN" dirty="0"/>
          </a:p>
          <a:p>
            <a:pPr marL="0" indent="0">
              <a:buNone/>
            </a:pPr>
            <a:r>
              <a:rPr lang="zh-CN" altLang="en-US" dirty="0"/>
              <a:t>张三找水喝。张三喝水解渴。→张三找水解渴。</a:t>
            </a:r>
            <a:endParaRPr lang="en-US" altLang="zh-CN" dirty="0"/>
          </a:p>
          <a:p>
            <a:pPr marL="0" indent="0">
              <a:buNone/>
            </a:pPr>
            <a:endParaRPr lang="en-US" altLang="zh-CN" dirty="0"/>
          </a:p>
          <a:p>
            <a:pPr marL="0" indent="0">
              <a:buNone/>
            </a:pPr>
            <a:r>
              <a:rPr lang="zh-CN" altLang="en-US" dirty="0"/>
              <a:t>含非必有论元的结构是对</a:t>
            </a:r>
            <a:r>
              <a:rPr lang="en-US" altLang="zh-CN" dirty="0"/>
              <a:t>L</a:t>
            </a:r>
            <a:r>
              <a:rPr lang="en-US" altLang="zh-CN" baseline="-25000" dirty="0"/>
              <a:t>0</a:t>
            </a:r>
            <a:r>
              <a:rPr lang="zh-CN" altLang="en-US" dirty="0"/>
              <a:t>的又一层次的扩充。表达式由表达涵义变为断定涵义间的关系。</a:t>
            </a:r>
            <a:endParaRPr lang="en-US" altLang="zh-CN" dirty="0"/>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sym typeface="LogicA" panose="05010501010000010501" pitchFamily="2" charset="2"/>
              </a:rPr>
              <a:t> </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en-US" altLang="zh-CN" baseline="-25000" dirty="0">
                <a:sym typeface="LogicA" panose="05010501010000010501" pitchFamily="2" charset="2"/>
              </a:rPr>
              <a:t>1</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4</a:t>
            </a:r>
            <a:r>
              <a:rPr lang="en-US" altLang="zh-CN" dirty="0"/>
              <a:t>]</a:t>
            </a:r>
            <a:r>
              <a:rPr lang="en-US" altLang="zh-CN" baseline="-25000" dirty="0">
                <a:sym typeface="LogicA" panose="05010501010000010501" pitchFamily="2" charset="2"/>
              </a:rPr>
              <a:t>2</a:t>
            </a:r>
            <a:r>
              <a:rPr lang="zh-CN" altLang="en-US" dirty="0"/>
              <a:t>，</a:t>
            </a:r>
            <a:endParaRPr lang="en-US" altLang="zh-CN" dirty="0"/>
          </a:p>
          <a:p>
            <a:pPr marL="0" indent="0">
              <a:buNone/>
            </a:pPr>
            <a:r>
              <a:rPr lang="en-US" altLang="zh-CN" dirty="0"/>
              <a:t>	</a:t>
            </a:r>
            <a:r>
              <a:rPr lang="zh-CN" altLang="en-US" dirty="0"/>
              <a:t>当且仅当，</a:t>
            </a:r>
            <a:r>
              <a:rPr lang="en-US" altLang="zh-CN" dirty="0">
                <a:sym typeface="LogicA" panose="05010501010000010501" pitchFamily="2" charset="2"/>
              </a:rPr>
              <a:t> </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en-US" altLang="zh-CN" dirty="0">
                <a:sym typeface="LogicA" panose="05010501010000010501" pitchFamily="2" charset="2"/>
              </a:rPr>
              <a:t> </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en-US" altLang="zh-CN" dirty="0">
                <a:sym typeface="LogicA" panose="05010501010000010501" pitchFamily="2" charset="2"/>
              </a:rPr>
              <a:t> </a:t>
            </a:r>
            <a:r>
              <a:rPr lang="en-US" altLang="zh-CN" baseline="-25000" dirty="0">
                <a:sym typeface="LogicA" panose="05010501010000010501" pitchFamily="2" charset="2"/>
              </a:rPr>
              <a:t>1</a:t>
            </a:r>
            <a:r>
              <a:rPr lang="zh-CN" altLang="en-US" dirty="0">
                <a:sym typeface="LogicA" panose="05010501010000010501" pitchFamily="2" charset="2"/>
              </a:rPr>
              <a:t>且</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en-US" altLang="zh-CN" dirty="0">
                <a:sym typeface="LogicA" panose="05010501010000010501" pitchFamily="2" charset="2"/>
              </a:rPr>
              <a:t></a:t>
            </a:r>
            <a:r>
              <a:rPr lang="en-US" altLang="zh-CN" baseline="-25000" dirty="0">
                <a:sym typeface="LogicA" panose="05010501010000010501" pitchFamily="2" charset="2"/>
              </a:rPr>
              <a:t>2</a:t>
            </a:r>
            <a:r>
              <a:rPr lang="en-US" altLang="zh-CN" dirty="0"/>
              <a:t>)),</a:t>
            </a:r>
            <a:r>
              <a:rPr lang="en-US" altLang="zh-CN" dirty="0">
                <a:sym typeface="LogicA" panose="05010501010000010501" pitchFamily="2" charset="2"/>
              </a:rPr>
              <a:t> </a:t>
            </a:r>
            <a:r>
              <a:rPr lang="en-US" altLang="zh-CN" dirty="0"/>
              <a:t>(</a:t>
            </a:r>
            <a:r>
              <a:rPr lang="en-US" altLang="zh-CN" dirty="0">
                <a:sym typeface="LogicA" panose="05010501010000010501" pitchFamily="2" charset="2"/>
              </a:rPr>
              <a:t></a:t>
            </a:r>
            <a:r>
              <a:rPr lang="en-US" altLang="zh-CN" baseline="-25000" dirty="0"/>
              <a:t>4</a:t>
            </a:r>
            <a:r>
              <a:rPr lang="en-US" altLang="zh-CN" dirty="0"/>
              <a:t>)</a:t>
            </a:r>
            <a:r>
              <a:rPr lang="en-US" altLang="zh-CN" dirty="0">
                <a:sym typeface="LogicA" panose="05010501010000010501" pitchFamily="2" charset="2"/>
              </a:rPr>
              <a:t></a:t>
            </a:r>
            <a:r>
              <a:rPr lang="en-US" altLang="zh-CN" baseline="-25000" dirty="0">
                <a:sym typeface="LogicA" panose="05010501010000010501" pitchFamily="2" charset="2"/>
              </a:rPr>
              <a:t>2</a:t>
            </a:r>
            <a:r>
              <a:rPr lang="zh-CN" altLang="en-US" dirty="0"/>
              <a:t>。</a:t>
            </a:r>
            <a:endParaRPr lang="en-US" altLang="zh-CN" dirty="0"/>
          </a:p>
          <a:p>
            <a:pPr marL="0" indent="0">
              <a:buNone/>
            </a:pPr>
            <a:endParaRPr lang="en-US" altLang="zh-CN" dirty="0"/>
          </a:p>
          <a:p>
            <a:pPr marL="0" indent="0">
              <a:buNone/>
            </a:pPr>
            <a:r>
              <a:rPr lang="zh-CN" altLang="en-US" dirty="0"/>
              <a:t>构造涵义间关系的推理系统</a:t>
            </a:r>
            <a:endParaRPr lang="en-US" altLang="zh-CN" dirty="0"/>
          </a:p>
          <a:p>
            <a:pPr marL="0" indent="0">
              <a:buNone/>
            </a:pPr>
            <a:r>
              <a:rPr lang="en-US" altLang="zh-CN" dirty="0">
                <a:sym typeface="LogicA" panose="05010501010000010501" pitchFamily="2" charset="2"/>
              </a:rPr>
              <a:t></a:t>
            </a:r>
            <a:r>
              <a:rPr lang="en-US" altLang="zh-CN" baseline="-25000" dirty="0"/>
              <a:t>1</a:t>
            </a:r>
            <a:r>
              <a:rPr lang="en-US" altLang="zh-CN" dirty="0"/>
              <a:t>[</a:t>
            </a:r>
            <a:r>
              <a:rPr lang="en-US" altLang="zh-CN" dirty="0">
                <a:sym typeface="LogicA" panose="05010501010000010501" pitchFamily="2" charset="2"/>
              </a:rPr>
              <a:t></a:t>
            </a:r>
            <a:r>
              <a:rPr lang="en-US" altLang="zh-CN" baseline="-25000" dirty="0"/>
              <a:t>2</a:t>
            </a:r>
            <a:r>
              <a:rPr lang="en-US" altLang="zh-CN" dirty="0"/>
              <a:t>]</a:t>
            </a:r>
            <a:r>
              <a:rPr lang="zh-CN" altLang="en-US" baseline="-25000" dirty="0">
                <a:sym typeface="LogicA" panose="05010501010000010501" pitchFamily="2" charset="2"/>
              </a:rPr>
              <a:t>目的</a:t>
            </a:r>
            <a:r>
              <a:rPr lang="zh-CN" altLang="en-US" dirty="0">
                <a:sym typeface="LogicA" panose="05010501010000010501" pitchFamily="2" charset="2"/>
              </a:rPr>
              <a:t></a:t>
            </a:r>
            <a:r>
              <a:rPr lang="en-US" altLang="zh-CN" dirty="0">
                <a:sym typeface="LogicA" panose="05010501010000010501" pitchFamily="2" charset="2"/>
              </a:rPr>
              <a:t> </a:t>
            </a:r>
            <a:r>
              <a:rPr lang="en-US" altLang="zh-CN" baseline="-25000" dirty="0"/>
              <a:t>2</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zh-CN" altLang="en-US" baseline="-25000" dirty="0">
                <a:sym typeface="LogicA" panose="05010501010000010501" pitchFamily="2" charset="2"/>
              </a:rPr>
              <a:t>目的</a:t>
            </a:r>
            <a:r>
              <a:rPr lang="zh-CN" altLang="en-US" dirty="0">
                <a:sym typeface="LogicA" panose="05010501010000010501" pitchFamily="2" charset="2"/>
              </a:rPr>
              <a:t></a:t>
            </a:r>
            <a:r>
              <a:rPr lang="en-US" altLang="zh-CN" dirty="0">
                <a:sym typeface="LogicA" panose="05010501010000010501" pitchFamily="2" charset="2"/>
              </a:rPr>
              <a:t> </a:t>
            </a:r>
            <a:r>
              <a:rPr lang="en-US" altLang="zh-CN" baseline="-25000" dirty="0"/>
              <a:t>1</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zh-CN" altLang="en-US" baseline="-25000" dirty="0">
                <a:sym typeface="LogicA" panose="05010501010000010501" pitchFamily="2" charset="2"/>
              </a:rPr>
              <a:t>目的</a:t>
            </a:r>
            <a:endParaRPr lang="en-US" altLang="zh-CN" baseline="-25000" dirty="0">
              <a:sym typeface="LogicA" panose="05010501010000010501" pitchFamily="2" charset="2"/>
            </a:endParaRPr>
          </a:p>
          <a:p>
            <a:pPr marL="0" indent="0">
              <a:buNone/>
            </a:pPr>
            <a:endParaRPr lang="zh-CN" altLang="en-US" dirty="0"/>
          </a:p>
        </p:txBody>
      </p:sp>
      <p:sp>
        <p:nvSpPr>
          <p:cNvPr id="4" name="日期占位符 3">
            <a:extLst>
              <a:ext uri="{FF2B5EF4-FFF2-40B4-BE49-F238E27FC236}">
                <a16:creationId xmlns:a16="http://schemas.microsoft.com/office/drawing/2014/main" id="{FF3E3DED-8E8C-42DC-9243-3B965962368B}"/>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B46D1048-808F-4971-A1B8-947DA18A85D6}"/>
              </a:ext>
            </a:extLst>
          </p:cNvPr>
          <p:cNvSpPr>
            <a:spLocks noGrp="1"/>
          </p:cNvSpPr>
          <p:nvPr>
            <p:ph type="sldNum" sz="quarter" idx="12"/>
          </p:nvPr>
        </p:nvSpPr>
        <p:spPr/>
        <p:txBody>
          <a:bodyPr/>
          <a:lstStyle/>
          <a:p>
            <a:fld id="{3847347A-47FC-40A9-82DA-827BBEE83376}" type="slidenum">
              <a:rPr lang="zh-CN" altLang="en-US" smtClean="0"/>
              <a:t>23</a:t>
            </a:fld>
            <a:endParaRPr lang="zh-CN" altLang="en-US"/>
          </a:p>
        </p:txBody>
      </p:sp>
    </p:spTree>
    <p:extLst>
      <p:ext uri="{BB962C8B-B14F-4D97-AF65-F5344CB8AC3E}">
        <p14:creationId xmlns:p14="http://schemas.microsoft.com/office/powerpoint/2010/main" val="402978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0426EA6-7997-4B33-B258-638BFB552EC4}"/>
              </a:ext>
            </a:extLst>
          </p:cNvPr>
          <p:cNvSpPr>
            <a:spLocks noGrp="1"/>
          </p:cNvSpPr>
          <p:nvPr>
            <p:ph idx="1"/>
          </p:nvPr>
        </p:nvSpPr>
        <p:spPr>
          <a:xfrm>
            <a:off x="1384126" y="688932"/>
            <a:ext cx="9601200" cy="5216047"/>
          </a:xfrm>
        </p:spPr>
        <p:txBody>
          <a:bodyPr/>
          <a:lstStyle/>
          <a:p>
            <a:r>
              <a:rPr lang="zh-CN" altLang="en-US" dirty="0"/>
              <a:t>问题与方向</a:t>
            </a:r>
            <a:endParaRPr lang="en-US" altLang="zh-CN" dirty="0"/>
          </a:p>
          <a:p>
            <a:endParaRPr lang="en-US" altLang="zh-CN" dirty="0"/>
          </a:p>
          <a:p>
            <a:pPr marL="530352" lvl="1" indent="0">
              <a:buNone/>
            </a:pPr>
            <a:r>
              <a:rPr lang="en-US" altLang="zh-CN" i="0" dirty="0"/>
              <a:t>	</a:t>
            </a:r>
            <a:r>
              <a:rPr lang="zh-CN" altLang="en-US" i="0" dirty="0"/>
              <a:t>探讨涵义间</a:t>
            </a:r>
            <a:r>
              <a:rPr lang="zh-CN" altLang="en-US" i="0"/>
              <a:t>的关系的机理</a:t>
            </a:r>
            <a:endParaRPr lang="en-US" altLang="zh-CN" i="0" dirty="0"/>
          </a:p>
          <a:p>
            <a:pPr marL="0" indent="0">
              <a:buNone/>
            </a:pPr>
            <a:r>
              <a:rPr lang="en-US" altLang="zh-CN" dirty="0"/>
              <a:t>	</a:t>
            </a:r>
            <a:r>
              <a:rPr lang="zh-CN" altLang="en-US" dirty="0"/>
              <a:t>构造涵义间关系的推理系统（例如：</a:t>
            </a:r>
            <a:r>
              <a:rPr lang="en-US" altLang="zh-CN" dirty="0">
                <a:sym typeface="LogicA" panose="05010501010000010501" pitchFamily="2" charset="2"/>
              </a:rPr>
              <a:t></a:t>
            </a:r>
            <a:r>
              <a:rPr lang="en-US" altLang="zh-CN" baseline="-25000" dirty="0"/>
              <a:t>1</a:t>
            </a:r>
            <a:r>
              <a:rPr lang="en-US" altLang="zh-CN" dirty="0"/>
              <a:t>[</a:t>
            </a:r>
            <a:r>
              <a:rPr lang="en-US" altLang="zh-CN" dirty="0">
                <a:sym typeface="LogicA" panose="05010501010000010501" pitchFamily="2" charset="2"/>
              </a:rPr>
              <a:t></a:t>
            </a:r>
            <a:r>
              <a:rPr lang="en-US" altLang="zh-CN" baseline="-25000" dirty="0"/>
              <a:t>2</a:t>
            </a:r>
            <a:r>
              <a:rPr lang="en-US" altLang="zh-CN" dirty="0"/>
              <a:t>]</a:t>
            </a:r>
            <a:r>
              <a:rPr lang="zh-CN" altLang="en-US" baseline="-25000" dirty="0">
                <a:sym typeface="LogicA" panose="05010501010000010501" pitchFamily="2" charset="2"/>
              </a:rPr>
              <a:t>目的</a:t>
            </a:r>
            <a:r>
              <a:rPr lang="zh-CN" altLang="en-US" dirty="0">
                <a:sym typeface="LogicA" panose="05010501010000010501" pitchFamily="2" charset="2"/>
              </a:rPr>
              <a:t></a:t>
            </a:r>
            <a:r>
              <a:rPr lang="en-US" altLang="zh-CN" dirty="0">
                <a:sym typeface="LogicA" panose="05010501010000010501" pitchFamily="2" charset="2"/>
              </a:rPr>
              <a:t> </a:t>
            </a:r>
            <a:r>
              <a:rPr lang="en-US" altLang="zh-CN" baseline="-25000" dirty="0"/>
              <a:t>2</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zh-CN" altLang="en-US" baseline="-25000" dirty="0">
                <a:sym typeface="LogicA" panose="05010501010000010501" pitchFamily="2" charset="2"/>
              </a:rPr>
              <a:t>目的</a:t>
            </a:r>
            <a:r>
              <a:rPr lang="zh-CN" altLang="en-US" dirty="0">
                <a:sym typeface="LogicA" panose="05010501010000010501" pitchFamily="2" charset="2"/>
              </a:rPr>
              <a:t></a:t>
            </a:r>
            <a:r>
              <a:rPr lang="en-US" altLang="zh-CN" dirty="0">
                <a:sym typeface="LogicA" panose="05010501010000010501" pitchFamily="2" charset="2"/>
              </a:rPr>
              <a:t> </a:t>
            </a:r>
            <a:r>
              <a:rPr lang="en-US" altLang="zh-CN" baseline="-25000" dirty="0"/>
              <a:t>1</a:t>
            </a:r>
            <a:r>
              <a:rPr lang="en-US" altLang="zh-CN" dirty="0"/>
              <a:t>[</a:t>
            </a:r>
            <a:r>
              <a:rPr lang="en-US" altLang="zh-CN" dirty="0">
                <a:sym typeface="LogicA" panose="05010501010000010501" pitchFamily="2" charset="2"/>
              </a:rPr>
              <a:t></a:t>
            </a:r>
            <a:r>
              <a:rPr lang="en-US" altLang="zh-CN" baseline="-25000" dirty="0"/>
              <a:t>3</a:t>
            </a:r>
            <a:r>
              <a:rPr lang="en-US" altLang="zh-CN" dirty="0"/>
              <a:t>]</a:t>
            </a:r>
            <a:r>
              <a:rPr lang="zh-CN" altLang="en-US" baseline="-25000" dirty="0">
                <a:sym typeface="LogicA" panose="05010501010000010501" pitchFamily="2" charset="2"/>
              </a:rPr>
              <a:t>目的</a:t>
            </a:r>
            <a:r>
              <a:rPr lang="zh-CN" altLang="en-US" dirty="0"/>
              <a:t>）</a:t>
            </a:r>
            <a:endParaRPr lang="en-US" altLang="zh-CN" baseline="-25000" dirty="0">
              <a:sym typeface="LogicA" panose="05010501010000010501" pitchFamily="2" charset="2"/>
            </a:endParaRPr>
          </a:p>
          <a:p>
            <a:pPr lvl="1"/>
            <a:endParaRPr lang="zh-CN" altLang="en-US" i="0" dirty="0"/>
          </a:p>
        </p:txBody>
      </p:sp>
      <p:sp>
        <p:nvSpPr>
          <p:cNvPr id="4" name="日期占位符 3">
            <a:extLst>
              <a:ext uri="{FF2B5EF4-FFF2-40B4-BE49-F238E27FC236}">
                <a16:creationId xmlns:a16="http://schemas.microsoft.com/office/drawing/2014/main" id="{7564E979-A079-4E31-8BDA-D39E28E55893}"/>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3675A1A2-36A2-4E6B-A688-3D926EEC7EAF}"/>
              </a:ext>
            </a:extLst>
          </p:cNvPr>
          <p:cNvSpPr>
            <a:spLocks noGrp="1"/>
          </p:cNvSpPr>
          <p:nvPr>
            <p:ph type="sldNum" sz="quarter" idx="12"/>
          </p:nvPr>
        </p:nvSpPr>
        <p:spPr/>
        <p:txBody>
          <a:bodyPr/>
          <a:lstStyle/>
          <a:p>
            <a:fld id="{3847347A-47FC-40A9-82DA-827BBEE83376}" type="slidenum">
              <a:rPr lang="zh-CN" altLang="en-US" smtClean="0"/>
              <a:t>24</a:t>
            </a:fld>
            <a:endParaRPr lang="zh-CN" altLang="en-US"/>
          </a:p>
        </p:txBody>
      </p:sp>
    </p:spTree>
    <p:extLst>
      <p:ext uri="{BB962C8B-B14F-4D97-AF65-F5344CB8AC3E}">
        <p14:creationId xmlns:p14="http://schemas.microsoft.com/office/powerpoint/2010/main" val="97805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参考文献</a:t>
            </a:r>
          </a:p>
        </p:txBody>
      </p:sp>
      <p:sp>
        <p:nvSpPr>
          <p:cNvPr id="3" name="内容占位符 2"/>
          <p:cNvSpPr>
            <a:spLocks noGrp="1"/>
          </p:cNvSpPr>
          <p:nvPr>
            <p:ph idx="1"/>
          </p:nvPr>
        </p:nvSpPr>
        <p:spPr>
          <a:xfrm>
            <a:off x="1421704" y="1653436"/>
            <a:ext cx="9601200" cy="4213964"/>
          </a:xfrm>
        </p:spPr>
        <p:txBody>
          <a:bodyPr>
            <a:normAutofit fontScale="92500" lnSpcReduction="20000"/>
          </a:bodyPr>
          <a:lstStyle/>
          <a:p>
            <a:r>
              <a:rPr lang="en-US" altLang="zh-CN" dirty="0"/>
              <a:t>Johnson. The Body in the Mind: The Bodily Basis of Meaning, Imagination and Reason. Chicago: University of Chicago Press, 1987.</a:t>
            </a:r>
            <a:endParaRPr lang="zh-CN" altLang="zh-CN" dirty="0"/>
          </a:p>
          <a:p>
            <a:r>
              <a:rPr lang="en-US" altLang="zh-CN" dirty="0"/>
              <a:t>Lakoff &amp; Johnson. Metaphors We Live By. Chicago: University of Chicago Press, 1980.</a:t>
            </a:r>
            <a:endParaRPr lang="zh-CN" altLang="zh-CN" dirty="0"/>
          </a:p>
          <a:p>
            <a:r>
              <a:rPr lang="en-US" altLang="zh-CN" dirty="0"/>
              <a:t>Lakoff, </a:t>
            </a:r>
            <a:r>
              <a:rPr lang="en-US" altLang="zh-CN" dirty="0" err="1"/>
              <a:t>G.Women,Fire,and</a:t>
            </a:r>
            <a:r>
              <a:rPr lang="en-US" altLang="zh-CN" dirty="0"/>
              <a:t> Dangerous Things: What Our Categories Reveal about the </a:t>
            </a:r>
            <a:r>
              <a:rPr lang="en-US" altLang="zh-CN" dirty="0" err="1"/>
              <a:t>Mind.Chicago</a:t>
            </a:r>
            <a:r>
              <a:rPr lang="en-US" altLang="zh-CN" dirty="0"/>
              <a:t>: University of Chicago Press, 1987.</a:t>
            </a:r>
            <a:endParaRPr lang="zh-CN" altLang="zh-CN" dirty="0"/>
          </a:p>
          <a:p>
            <a:r>
              <a:rPr lang="en-US" altLang="zh-CN" dirty="0"/>
              <a:t>Lakoff. The Metaphor System and Its Role in Grammar. Chicago: University of Chicago Press, 1993.</a:t>
            </a:r>
            <a:endParaRPr lang="zh-CN" altLang="zh-CN" dirty="0"/>
          </a:p>
          <a:p>
            <a:r>
              <a:rPr lang="en-US" altLang="zh-CN" dirty="0" err="1"/>
              <a:t>Cienki</a:t>
            </a:r>
            <a:r>
              <a:rPr lang="en-US" altLang="zh-CN" dirty="0"/>
              <a:t>, A. Some Properties and Groupings of Image Schemas. In Lexical and Syntactical Constructions and the Construction of Meaning. M. </a:t>
            </a:r>
            <a:r>
              <a:rPr lang="en-US" altLang="zh-CN" dirty="0" err="1"/>
              <a:t>Verpoor</a:t>
            </a:r>
            <a:r>
              <a:rPr lang="en-US" altLang="zh-CN" dirty="0"/>
              <a:t>, K. D. Lee and E. Sweetser (eds). Amsterdam Philadelphia: Benjamins,1998:3-15.</a:t>
            </a:r>
          </a:p>
          <a:p>
            <a:r>
              <a:rPr lang="en-US" altLang="zh-CN" dirty="0">
                <a:latin typeface="Times New Roman" charset="0"/>
              </a:rPr>
              <a:t>Goldberg, Adele </a:t>
            </a:r>
            <a:r>
              <a:rPr lang="en-US" altLang="zh-CN" dirty="0" err="1">
                <a:latin typeface="Times New Roman" charset="0"/>
              </a:rPr>
              <a:t>E.Constructions</a:t>
            </a:r>
            <a:r>
              <a:rPr lang="en-US" altLang="zh-CN" dirty="0">
                <a:latin typeface="Times New Roman" charset="0"/>
              </a:rPr>
              <a:t>: A </a:t>
            </a:r>
            <a:r>
              <a:rPr lang="en-US" altLang="zh-CN" dirty="0" err="1">
                <a:latin typeface="Times New Roman" charset="0"/>
              </a:rPr>
              <a:t>Consturction</a:t>
            </a:r>
            <a:r>
              <a:rPr lang="en-US" altLang="zh-CN" dirty="0">
                <a:latin typeface="Times New Roman" charset="0"/>
              </a:rPr>
              <a:t> Grammar Approach to Argument Structure. The University of Chicago Press, 1995.</a:t>
            </a:r>
          </a:p>
          <a:p>
            <a:r>
              <a:rPr lang="en-US" altLang="zh-CN" dirty="0">
                <a:latin typeface="Times New Roman" charset="0"/>
                <a:sym typeface="+mn-ea"/>
              </a:rPr>
              <a:t>Goldberg, Adele </a:t>
            </a:r>
            <a:r>
              <a:rPr lang="en-US" altLang="zh-CN" dirty="0" err="1">
                <a:latin typeface="Times New Roman" charset="0"/>
                <a:sym typeface="+mn-ea"/>
              </a:rPr>
              <a:t>E.Constructions</a:t>
            </a:r>
            <a:r>
              <a:rPr lang="en-US" altLang="zh-CN" dirty="0">
                <a:latin typeface="Times New Roman" charset="0"/>
                <a:sym typeface="+mn-ea"/>
              </a:rPr>
              <a:t> at Work: The Nature of Generalization in Language. Oxford University Press, 2006.</a:t>
            </a:r>
            <a:endParaRPr lang="zh-CN" altLang="zh-CN" dirty="0"/>
          </a:p>
          <a:p>
            <a:pPr marL="0" lvl="0" indent="0">
              <a:buNone/>
            </a:pPr>
            <a:endParaRPr lang="zh-CN" altLang="zh-CN" dirty="0"/>
          </a:p>
        </p:txBody>
      </p:sp>
      <p:sp>
        <p:nvSpPr>
          <p:cNvPr id="4" name="日期占位符 3"/>
          <p:cNvSpPr>
            <a:spLocks noGrp="1"/>
          </p:cNvSpPr>
          <p:nvPr>
            <p:ph type="dt" sz="half" idx="10"/>
          </p:nvPr>
        </p:nvSpPr>
        <p:spPr/>
        <p:txBody>
          <a:bodyPr/>
          <a:lstStyle/>
          <a:p>
            <a:fld id="{061CA287-301B-47BB-9E28-2DFA071B1AE4}" type="datetime1">
              <a:rPr lang="zh-CN" altLang="en-US" smtClean="0"/>
              <a:t>2018/5/6</a:t>
            </a:fld>
            <a:endParaRPr lang="zh-CN" altLang="en-US"/>
          </a:p>
        </p:txBody>
      </p:sp>
      <p:sp>
        <p:nvSpPr>
          <p:cNvPr id="5" name="灯片编号占位符 4"/>
          <p:cNvSpPr>
            <a:spLocks noGrp="1"/>
          </p:cNvSpPr>
          <p:nvPr>
            <p:ph type="sldNum" sz="quarter" idx="12"/>
          </p:nvPr>
        </p:nvSpPr>
        <p:spPr/>
        <p:txBody>
          <a:bodyPr/>
          <a:lstStyle/>
          <a:p>
            <a:fld id="{3847347A-47FC-40A9-82DA-827BBEE83376}" type="slidenum">
              <a:rPr lang="zh-CN" altLang="en-US" smtClean="0"/>
              <a:t>25</a:t>
            </a:fld>
            <a:endParaRPr lang="zh-CN" altLang="en-US"/>
          </a:p>
        </p:txBody>
      </p:sp>
    </p:spTree>
    <p:extLst>
      <p:ext uri="{BB962C8B-B14F-4D97-AF65-F5344CB8AC3E}">
        <p14:creationId xmlns:p14="http://schemas.microsoft.com/office/powerpoint/2010/main" val="201570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CCE62FA-522A-4822-9E18-B5039DE84B61}"/>
              </a:ext>
            </a:extLst>
          </p:cNvPr>
          <p:cNvSpPr>
            <a:spLocks noGrp="1"/>
          </p:cNvSpPr>
          <p:nvPr>
            <p:ph idx="1"/>
          </p:nvPr>
        </p:nvSpPr>
        <p:spPr>
          <a:xfrm>
            <a:off x="1371600" y="789140"/>
            <a:ext cx="9601200" cy="5078260"/>
          </a:xfrm>
        </p:spPr>
        <p:txBody>
          <a:bodyPr/>
          <a:lstStyle/>
          <a:p>
            <a:r>
              <a:rPr lang="zh-CN" altLang="en-US" dirty="0"/>
              <a:t>曹秀玲</a:t>
            </a:r>
            <a:r>
              <a:rPr lang="en-US" altLang="zh-CN" dirty="0"/>
              <a:t>.</a:t>
            </a:r>
            <a:r>
              <a:rPr lang="zh-CN" altLang="en-US" dirty="0"/>
              <a:t>再议“连</a:t>
            </a:r>
            <a:r>
              <a:rPr lang="en-US" altLang="zh-CN" dirty="0"/>
              <a:t>……</a:t>
            </a:r>
            <a:r>
              <a:rPr lang="zh-CN" altLang="en-US" dirty="0"/>
              <a:t>都</a:t>
            </a:r>
            <a:r>
              <a:rPr lang="en-US" altLang="zh-CN" dirty="0"/>
              <a:t>/</a:t>
            </a:r>
            <a:r>
              <a:rPr lang="zh-CN" altLang="en-US" dirty="0"/>
              <a:t>也</a:t>
            </a:r>
            <a:r>
              <a:rPr lang="en-US" altLang="zh-CN" dirty="0"/>
              <a:t>……”</a:t>
            </a:r>
            <a:r>
              <a:rPr lang="zh-CN" altLang="en-US" dirty="0"/>
              <a:t>句式</a:t>
            </a:r>
            <a:r>
              <a:rPr lang="en-US" altLang="zh-CN" dirty="0"/>
              <a:t>.</a:t>
            </a:r>
            <a:r>
              <a:rPr lang="zh-CN" altLang="en-US" dirty="0"/>
              <a:t>语文研究</a:t>
            </a:r>
            <a:r>
              <a:rPr lang="en-US" altLang="zh-CN" dirty="0"/>
              <a:t>,2005:1.pp.17-20.</a:t>
            </a:r>
          </a:p>
          <a:p>
            <a:r>
              <a:rPr lang="zh-CN" altLang="en-US" dirty="0"/>
              <a:t>季淑凤</a:t>
            </a:r>
            <a:r>
              <a:rPr lang="en-US" altLang="zh-CN" dirty="0"/>
              <a:t>.</a:t>
            </a:r>
            <a:r>
              <a:rPr lang="zh-CN" altLang="en-US" dirty="0"/>
              <a:t>“连</a:t>
            </a:r>
            <a:r>
              <a:rPr lang="en-US" altLang="zh-CN" dirty="0"/>
              <a:t>……</a:t>
            </a:r>
            <a:r>
              <a:rPr lang="zh-CN" altLang="en-US" dirty="0"/>
              <a:t>都</a:t>
            </a:r>
            <a:r>
              <a:rPr lang="en-US" altLang="zh-CN" dirty="0"/>
              <a:t>……”</a:t>
            </a:r>
            <a:r>
              <a:rPr lang="zh-CN" altLang="en-US" dirty="0"/>
              <a:t>句式中“都”的语义解释</a:t>
            </a:r>
            <a:r>
              <a:rPr lang="en-US" altLang="zh-CN" dirty="0"/>
              <a:t>.</a:t>
            </a:r>
            <a:r>
              <a:rPr lang="zh-CN" altLang="en-US" dirty="0"/>
              <a:t>文教资料</a:t>
            </a:r>
            <a:r>
              <a:rPr lang="en-US" altLang="zh-CN" dirty="0"/>
              <a:t>,2008:4.pp.24-27.</a:t>
            </a:r>
          </a:p>
          <a:p>
            <a:r>
              <a:rPr lang="zh-CN" altLang="en-US" dirty="0"/>
              <a:t>罗耀华</a:t>
            </a:r>
            <a:r>
              <a:rPr lang="en-US" altLang="zh-CN" dirty="0"/>
              <a:t>.</a:t>
            </a:r>
            <a:r>
              <a:rPr lang="zh-CN" altLang="en-US" dirty="0"/>
              <a:t>汉语“连”字句研究</a:t>
            </a:r>
            <a:r>
              <a:rPr lang="en-US" altLang="zh-CN" dirty="0"/>
              <a:t>.</a:t>
            </a:r>
            <a:r>
              <a:rPr lang="zh-CN" altLang="en-US" dirty="0"/>
              <a:t>华中师范大学学位论文</a:t>
            </a:r>
            <a:r>
              <a:rPr lang="en-US" altLang="zh-CN" dirty="0"/>
              <a:t>,2002.</a:t>
            </a:r>
          </a:p>
          <a:p>
            <a:r>
              <a:rPr lang="zh-CN" altLang="en-US" dirty="0"/>
              <a:t>吕叔湘</a:t>
            </a:r>
            <a:r>
              <a:rPr lang="en-US" altLang="zh-CN" dirty="0"/>
              <a:t>.</a:t>
            </a:r>
            <a:r>
              <a:rPr lang="zh-CN" altLang="en-US" dirty="0"/>
              <a:t>现代汉语八百词</a:t>
            </a:r>
            <a:r>
              <a:rPr lang="en-US" altLang="zh-CN" dirty="0"/>
              <a:t>.</a:t>
            </a:r>
          </a:p>
          <a:p>
            <a:r>
              <a:rPr lang="zh-CN" altLang="en-US" dirty="0"/>
              <a:t>刘丹青</a:t>
            </a:r>
            <a:r>
              <a:rPr lang="en-US" altLang="zh-CN" dirty="0"/>
              <a:t>.</a:t>
            </a:r>
            <a:r>
              <a:rPr lang="zh-CN" altLang="en-US" dirty="0"/>
              <a:t>作为典型构式句的非典型“连”字句</a:t>
            </a:r>
            <a:r>
              <a:rPr lang="en-US" altLang="zh-CN" dirty="0"/>
              <a:t>.</a:t>
            </a:r>
            <a:r>
              <a:rPr lang="zh-CN" altLang="en-US" dirty="0"/>
              <a:t>语言教学与研究</a:t>
            </a:r>
            <a:r>
              <a:rPr lang="en-US" altLang="zh-CN" dirty="0"/>
              <a:t>.2005:4.</a:t>
            </a:r>
            <a:endParaRPr lang="zh-CN" altLang="en-US" dirty="0"/>
          </a:p>
          <a:p>
            <a:r>
              <a:rPr lang="zh-CN" altLang="en-US" dirty="0"/>
              <a:t>刘丹青</a:t>
            </a:r>
            <a:r>
              <a:rPr lang="en-US" altLang="zh-CN" dirty="0"/>
              <a:t>,</a:t>
            </a:r>
            <a:r>
              <a:rPr lang="zh-CN" altLang="en-US" dirty="0"/>
              <a:t>徐烈炯</a:t>
            </a:r>
            <a:r>
              <a:rPr lang="en-US" altLang="zh-CN" dirty="0"/>
              <a:t>.</a:t>
            </a:r>
            <a:r>
              <a:rPr lang="zh-CN" altLang="en-US" dirty="0"/>
              <a:t>话题与背景、焦点及汉语“连”字句</a:t>
            </a:r>
            <a:r>
              <a:rPr lang="en-US" altLang="zh-CN" dirty="0"/>
              <a:t>.</a:t>
            </a:r>
            <a:r>
              <a:rPr lang="zh-CN" altLang="en-US" dirty="0"/>
              <a:t>中国语文</a:t>
            </a:r>
            <a:r>
              <a:rPr lang="en-US" altLang="zh-CN" dirty="0"/>
              <a:t>.1998:5.</a:t>
            </a:r>
            <a:endParaRPr lang="zh-CN" altLang="en-US" dirty="0"/>
          </a:p>
          <a:p>
            <a:r>
              <a:rPr lang="zh-CN" altLang="en-US" dirty="0"/>
              <a:t>蔡维天</a:t>
            </a:r>
            <a:r>
              <a:rPr lang="en-US" altLang="zh-CN" dirty="0"/>
              <a:t>.</a:t>
            </a:r>
            <a:r>
              <a:rPr lang="zh-CN" altLang="en-US" dirty="0"/>
              <a:t>谈“只”与“连”的形式语义</a:t>
            </a:r>
            <a:r>
              <a:rPr lang="en-US" altLang="zh-CN" dirty="0"/>
              <a:t>.</a:t>
            </a:r>
            <a:r>
              <a:rPr lang="zh-CN" altLang="en-US" dirty="0"/>
              <a:t>中国语文</a:t>
            </a:r>
            <a:r>
              <a:rPr lang="en-US" altLang="zh-CN" dirty="0"/>
              <a:t>.2004:2.</a:t>
            </a:r>
          </a:p>
          <a:p>
            <a:r>
              <a:rPr lang="zh-CN" altLang="zh-CN" dirty="0"/>
              <a:t>袁毓林</a:t>
            </a:r>
            <a:r>
              <a:rPr lang="en-US" altLang="zh-CN" dirty="0"/>
              <a:t>.</a:t>
            </a:r>
            <a:r>
              <a:rPr lang="zh-CN" altLang="zh-CN" dirty="0"/>
              <a:t>关于认知语言学的理论思考</a:t>
            </a:r>
            <a:r>
              <a:rPr lang="en-US" altLang="zh-CN" dirty="0"/>
              <a:t>.</a:t>
            </a:r>
            <a:r>
              <a:rPr lang="zh-CN" altLang="zh-CN" dirty="0"/>
              <a:t>中国社会科学</a:t>
            </a:r>
            <a:r>
              <a:rPr lang="en-US" altLang="zh-CN" dirty="0"/>
              <a:t>,1994:1,183-198.</a:t>
            </a:r>
            <a:endParaRPr lang="zh-CN" altLang="zh-CN" dirty="0"/>
          </a:p>
          <a:p>
            <a:r>
              <a:rPr lang="zh-CN" altLang="zh-CN" dirty="0"/>
              <a:t>李福印</a:t>
            </a:r>
            <a:r>
              <a:rPr lang="en-US" altLang="zh-CN" dirty="0"/>
              <a:t>.</a:t>
            </a:r>
            <a:r>
              <a:rPr lang="zh-CN" altLang="zh-CN" dirty="0"/>
              <a:t>意象图式理论</a:t>
            </a:r>
            <a:r>
              <a:rPr lang="en-US" altLang="zh-CN" dirty="0"/>
              <a:t>.</a:t>
            </a:r>
            <a:r>
              <a:rPr lang="zh-CN" altLang="zh-CN" dirty="0"/>
              <a:t>四川外语学院学报</a:t>
            </a:r>
            <a:r>
              <a:rPr lang="en-US" altLang="zh-CN" dirty="0"/>
              <a:t>.2007:1,80-85.</a:t>
            </a:r>
            <a:endParaRPr lang="zh-CN" altLang="zh-CN" dirty="0"/>
          </a:p>
          <a:p>
            <a:r>
              <a:rPr lang="zh-CN" altLang="zh-CN" dirty="0"/>
              <a:t>李金兰</a:t>
            </a:r>
            <a:r>
              <a:rPr lang="en-US" altLang="zh-CN" dirty="0"/>
              <a:t>.</a:t>
            </a:r>
            <a:r>
              <a:rPr lang="zh-CN" altLang="zh-CN" dirty="0"/>
              <a:t>现代汉语身体动词的认知研究</a:t>
            </a:r>
            <a:r>
              <a:rPr lang="en-US" altLang="zh-CN" dirty="0"/>
              <a:t>.</a:t>
            </a:r>
            <a:r>
              <a:rPr lang="zh-CN" altLang="zh-CN" dirty="0"/>
              <a:t>华东师范大学学位论文</a:t>
            </a:r>
            <a:r>
              <a:rPr lang="en-US" altLang="zh-CN" dirty="0"/>
              <a:t>,2006.</a:t>
            </a:r>
            <a:endParaRPr lang="zh-CN" altLang="zh-CN" dirty="0"/>
          </a:p>
          <a:p>
            <a:r>
              <a:rPr lang="zh-CN" altLang="zh-CN" dirty="0"/>
              <a:t>陆俭明</a:t>
            </a:r>
            <a:r>
              <a:rPr lang="en-US" altLang="zh-CN" dirty="0"/>
              <a:t>.</a:t>
            </a:r>
            <a:r>
              <a:rPr lang="zh-CN" altLang="zh-CN" dirty="0"/>
              <a:t>构式与意象图式</a:t>
            </a:r>
            <a:r>
              <a:rPr lang="en-US" altLang="zh-CN" dirty="0"/>
              <a:t>.</a:t>
            </a:r>
            <a:r>
              <a:rPr lang="zh-CN" altLang="zh-CN" dirty="0"/>
              <a:t>北京大学学报</a:t>
            </a:r>
            <a:r>
              <a:rPr lang="en-US" altLang="zh-CN" dirty="0"/>
              <a:t>(</a:t>
            </a:r>
            <a:r>
              <a:rPr lang="zh-CN" altLang="zh-CN" dirty="0"/>
              <a:t>哲学社会科学版</a:t>
            </a:r>
            <a:r>
              <a:rPr lang="en-US" altLang="zh-CN" dirty="0"/>
              <a:t>).2009:3.103-107</a:t>
            </a:r>
            <a:r>
              <a:rPr lang="zh-CN" altLang="zh-CN" dirty="0"/>
              <a:t>院学报</a:t>
            </a:r>
            <a:r>
              <a:rPr lang="en-US" altLang="zh-CN" dirty="0"/>
              <a:t>.</a:t>
            </a:r>
            <a:endParaRPr lang="zh-CN" altLang="zh-CN" dirty="0"/>
          </a:p>
          <a:p>
            <a:endParaRPr lang="zh-CN" altLang="en-US" dirty="0"/>
          </a:p>
          <a:p>
            <a:endParaRPr lang="zh-CN" altLang="en-US" dirty="0"/>
          </a:p>
        </p:txBody>
      </p:sp>
      <p:sp>
        <p:nvSpPr>
          <p:cNvPr id="4" name="日期占位符 3">
            <a:extLst>
              <a:ext uri="{FF2B5EF4-FFF2-40B4-BE49-F238E27FC236}">
                <a16:creationId xmlns:a16="http://schemas.microsoft.com/office/drawing/2014/main" id="{2262C076-294E-4F49-9FDA-F44478CF026B}"/>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5F6D939A-8D9A-46C0-9F3D-FABA76C18FCC}"/>
              </a:ext>
            </a:extLst>
          </p:cNvPr>
          <p:cNvSpPr>
            <a:spLocks noGrp="1"/>
          </p:cNvSpPr>
          <p:nvPr>
            <p:ph type="sldNum" sz="quarter" idx="12"/>
          </p:nvPr>
        </p:nvSpPr>
        <p:spPr/>
        <p:txBody>
          <a:bodyPr/>
          <a:lstStyle/>
          <a:p>
            <a:fld id="{3847347A-47FC-40A9-82DA-827BBEE83376}" type="slidenum">
              <a:rPr lang="zh-CN" altLang="en-US" smtClean="0"/>
              <a:t>26</a:t>
            </a:fld>
            <a:endParaRPr lang="zh-CN" altLang="en-US"/>
          </a:p>
        </p:txBody>
      </p:sp>
    </p:spTree>
    <p:extLst>
      <p:ext uri="{BB962C8B-B14F-4D97-AF65-F5344CB8AC3E}">
        <p14:creationId xmlns:p14="http://schemas.microsoft.com/office/powerpoint/2010/main" val="356323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CCE62FA-522A-4822-9E18-B5039DE84B61}"/>
              </a:ext>
            </a:extLst>
          </p:cNvPr>
          <p:cNvSpPr>
            <a:spLocks noGrp="1"/>
          </p:cNvSpPr>
          <p:nvPr>
            <p:ph idx="1"/>
          </p:nvPr>
        </p:nvSpPr>
        <p:spPr>
          <a:xfrm>
            <a:off x="1371600" y="789140"/>
            <a:ext cx="9601200" cy="5078260"/>
          </a:xfrm>
        </p:spPr>
        <p:txBody>
          <a:bodyPr/>
          <a:lstStyle/>
          <a:p>
            <a:r>
              <a:rPr lang="zh-CN" altLang="en-US" dirty="0">
                <a:latin typeface="Times New Roman" charset="0"/>
                <a:sym typeface="+mn-ea"/>
              </a:rPr>
              <a:t>胡旭辉</a:t>
            </a:r>
            <a:r>
              <a:rPr lang="en-US" altLang="zh-CN" dirty="0">
                <a:latin typeface="Times New Roman" charset="0"/>
                <a:sym typeface="+mn-ea"/>
              </a:rPr>
              <a:t>. </a:t>
            </a:r>
            <a:r>
              <a:rPr lang="en-US" altLang="zh-CN" dirty="0" err="1">
                <a:latin typeface="Times New Roman" charset="0"/>
                <a:sym typeface="+mn-ea"/>
              </a:rPr>
              <a:t>认知和生成学派视角下的构式理论对比研究</a:t>
            </a:r>
            <a:r>
              <a:rPr lang="en-US" altLang="zh-CN" dirty="0">
                <a:latin typeface="Times New Roman" charset="0"/>
                <a:sym typeface="+mn-ea"/>
              </a:rPr>
              <a:t>. </a:t>
            </a:r>
            <a:r>
              <a:rPr lang="zh-CN" altLang="en-US" i="1" dirty="0">
                <a:latin typeface="Times New Roman" charset="0"/>
                <a:sym typeface="+mn-ea"/>
              </a:rPr>
              <a:t>外国语</a:t>
            </a:r>
            <a:r>
              <a:rPr lang="en-US" altLang="zh-CN" dirty="0">
                <a:latin typeface="Times New Roman" charset="0"/>
                <a:sym typeface="+mn-ea"/>
              </a:rPr>
              <a:t>, 2012:3, pp.13-23.</a:t>
            </a:r>
          </a:p>
          <a:p>
            <a:r>
              <a:rPr lang="zh-CN" altLang="en-US" dirty="0">
                <a:latin typeface="Times New Roman" charset="0"/>
                <a:sym typeface="+mn-ea"/>
              </a:rPr>
              <a:t>刘正光主编</a:t>
            </a:r>
            <a:r>
              <a:rPr lang="en-US" altLang="zh-CN" dirty="0">
                <a:latin typeface="Times New Roman" charset="0"/>
                <a:sym typeface="+mn-ea"/>
              </a:rPr>
              <a:t>. </a:t>
            </a:r>
            <a:r>
              <a:rPr lang="zh-CN" altLang="en-US" dirty="0">
                <a:latin typeface="Times New Roman" charset="0"/>
                <a:sym typeface="+mn-ea"/>
              </a:rPr>
              <a:t>构式语法研究</a:t>
            </a:r>
            <a:r>
              <a:rPr lang="en-US" altLang="zh-CN" dirty="0">
                <a:latin typeface="Times New Roman" charset="0"/>
                <a:sym typeface="+mn-ea"/>
              </a:rPr>
              <a:t>. </a:t>
            </a:r>
            <a:r>
              <a:rPr lang="zh-CN" altLang="en-US" dirty="0">
                <a:latin typeface="Times New Roman" charset="0"/>
                <a:sym typeface="+mn-ea"/>
              </a:rPr>
              <a:t>上海外语教育出版社</a:t>
            </a:r>
            <a:r>
              <a:rPr lang="en-US" altLang="zh-CN" dirty="0">
                <a:latin typeface="Times New Roman" charset="0"/>
                <a:sym typeface="+mn-ea"/>
              </a:rPr>
              <a:t>. 2011.</a:t>
            </a:r>
            <a:endParaRPr lang="zh-CN" altLang="en-US" dirty="0">
              <a:latin typeface="Times New Roman" charset="0"/>
              <a:sym typeface="+mn-ea"/>
            </a:endParaRPr>
          </a:p>
          <a:p>
            <a:r>
              <a:rPr lang="zh-CN" altLang="en-US" dirty="0">
                <a:latin typeface="Times New Roman" charset="0"/>
                <a:sym typeface="+mn-ea"/>
              </a:rPr>
              <a:t>陆俭明</a:t>
            </a:r>
            <a:r>
              <a:rPr lang="en-US" altLang="zh-CN" dirty="0">
                <a:latin typeface="Times New Roman" charset="0"/>
                <a:sym typeface="+mn-ea"/>
              </a:rPr>
              <a:t>. </a:t>
            </a:r>
            <a:r>
              <a:rPr lang="zh-CN" altLang="en-US" dirty="0">
                <a:latin typeface="Times New Roman" charset="0"/>
                <a:sym typeface="+mn-ea"/>
              </a:rPr>
              <a:t>构式与意象图式</a:t>
            </a:r>
            <a:r>
              <a:rPr lang="en-US" altLang="zh-CN" dirty="0">
                <a:latin typeface="Times New Roman" charset="0"/>
                <a:sym typeface="+mn-ea"/>
              </a:rPr>
              <a:t>. </a:t>
            </a:r>
            <a:r>
              <a:rPr lang="zh-CN" altLang="en-US" dirty="0">
                <a:latin typeface="Times New Roman" charset="0"/>
                <a:sym typeface="+mn-ea"/>
              </a:rPr>
              <a:t>北京大学学报（哲学社会科学版）</a:t>
            </a:r>
            <a:r>
              <a:rPr lang="en-US" altLang="zh-CN" dirty="0">
                <a:latin typeface="Times New Roman" charset="0"/>
                <a:sym typeface="+mn-ea"/>
              </a:rPr>
              <a:t>. 2009:3.</a:t>
            </a:r>
          </a:p>
          <a:p>
            <a:endParaRPr lang="zh-CN" altLang="en-US" dirty="0"/>
          </a:p>
          <a:p>
            <a:endParaRPr lang="zh-CN" altLang="en-US" dirty="0"/>
          </a:p>
        </p:txBody>
      </p:sp>
      <p:sp>
        <p:nvSpPr>
          <p:cNvPr id="4" name="日期占位符 3">
            <a:extLst>
              <a:ext uri="{FF2B5EF4-FFF2-40B4-BE49-F238E27FC236}">
                <a16:creationId xmlns:a16="http://schemas.microsoft.com/office/drawing/2014/main" id="{2262C076-294E-4F49-9FDA-F44478CF026B}"/>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5F6D939A-8D9A-46C0-9F3D-FABA76C18FCC}"/>
              </a:ext>
            </a:extLst>
          </p:cNvPr>
          <p:cNvSpPr>
            <a:spLocks noGrp="1"/>
          </p:cNvSpPr>
          <p:nvPr>
            <p:ph type="sldNum" sz="quarter" idx="12"/>
          </p:nvPr>
        </p:nvSpPr>
        <p:spPr/>
        <p:txBody>
          <a:bodyPr/>
          <a:lstStyle/>
          <a:p>
            <a:fld id="{3847347A-47FC-40A9-82DA-827BBEE83376}" type="slidenum">
              <a:rPr lang="zh-CN" altLang="en-US" smtClean="0"/>
              <a:t>27</a:t>
            </a:fld>
            <a:endParaRPr lang="zh-CN" altLang="en-US"/>
          </a:p>
        </p:txBody>
      </p:sp>
    </p:spTree>
    <p:extLst>
      <p:ext uri="{BB962C8B-B14F-4D97-AF65-F5344CB8AC3E}">
        <p14:creationId xmlns:p14="http://schemas.microsoft.com/office/powerpoint/2010/main" val="922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问题背景与基本观点</a:t>
            </a:r>
          </a:p>
        </p:txBody>
      </p:sp>
      <p:sp>
        <p:nvSpPr>
          <p:cNvPr id="3" name="内容占位符 2"/>
          <p:cNvSpPr>
            <a:spLocks noGrp="1"/>
          </p:cNvSpPr>
          <p:nvPr>
            <p:ph idx="1"/>
          </p:nvPr>
        </p:nvSpPr>
        <p:spPr>
          <a:xfrm>
            <a:off x="1371600" y="1899138"/>
            <a:ext cx="9601200" cy="4425295"/>
          </a:xfrm>
        </p:spPr>
        <p:txBody>
          <a:bodyPr>
            <a:normAutofit/>
          </a:bodyPr>
          <a:lstStyle/>
          <a:p>
            <a:r>
              <a:rPr lang="zh-CN" altLang="en-US" sz="2400" dirty="0"/>
              <a:t>世界、思想与语言</a:t>
            </a:r>
            <a:endParaRPr lang="en-US" altLang="zh-CN" sz="2400" dirty="0"/>
          </a:p>
          <a:p>
            <a:endParaRPr lang="en-US" altLang="zh-CN" sz="2400" dirty="0"/>
          </a:p>
          <a:p>
            <a:endParaRPr lang="en-US" altLang="zh-CN" sz="2400" dirty="0"/>
          </a:p>
          <a:p>
            <a:endParaRPr lang="en-US" altLang="zh-CN" sz="2400" dirty="0"/>
          </a:p>
          <a:p>
            <a:endParaRPr lang="en-US" altLang="zh-CN" sz="2400" dirty="0"/>
          </a:p>
          <a:p>
            <a:pPr marL="0" indent="0">
              <a:buNone/>
            </a:pPr>
            <a:endParaRPr lang="en-US" altLang="zh-CN" sz="2400" dirty="0"/>
          </a:p>
          <a:p>
            <a:r>
              <a:rPr lang="zh-CN" altLang="zh-CN" sz="2400" dirty="0"/>
              <a:t>动作概念</a:t>
            </a:r>
            <a:r>
              <a:rPr lang="zh-CN" altLang="en-US" sz="2400" dirty="0"/>
              <a:t>可以</a:t>
            </a:r>
            <a:r>
              <a:rPr lang="zh-CN" altLang="zh-CN" sz="2400" dirty="0"/>
              <a:t>看作是从名物概念到事件</a:t>
            </a:r>
            <a:r>
              <a:rPr lang="zh-CN" altLang="en-US" sz="2400" dirty="0"/>
              <a:t>概念</a:t>
            </a:r>
            <a:r>
              <a:rPr lang="zh-CN" altLang="zh-CN" sz="2400" dirty="0"/>
              <a:t>的函数。</a:t>
            </a:r>
            <a:endParaRPr lang="en-US" altLang="zh-CN" sz="2400" dirty="0"/>
          </a:p>
          <a:p>
            <a:r>
              <a:rPr lang="zh-CN" altLang="en-US" sz="2400" dirty="0"/>
              <a:t>句子的功能是表达事件概念，指称一个或一类事件。</a:t>
            </a:r>
            <a:endParaRPr lang="en-US" altLang="zh-CN" sz="2400" dirty="0"/>
          </a:p>
          <a:p>
            <a:r>
              <a:rPr lang="zh-CN" altLang="en-US" sz="2400" dirty="0"/>
              <a:t>概念层面的描述和推理，而非具体事件的描述和推理。</a:t>
            </a:r>
          </a:p>
        </p:txBody>
      </p:sp>
      <p:sp>
        <p:nvSpPr>
          <p:cNvPr id="4" name="日期占位符 3"/>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p:cNvSpPr>
            <a:spLocks noGrp="1"/>
          </p:cNvSpPr>
          <p:nvPr>
            <p:ph type="sldNum" sz="quarter" idx="12"/>
          </p:nvPr>
        </p:nvSpPr>
        <p:spPr/>
        <p:txBody>
          <a:bodyPr/>
          <a:lstStyle/>
          <a:p>
            <a:fld id="{3847347A-47FC-40A9-82DA-827BBEE83376}" type="slidenum">
              <a:rPr lang="zh-CN" altLang="en-US" smtClean="0"/>
              <a:t>3</a:t>
            </a:fld>
            <a:endParaRPr lang="zh-CN" altLang="en-US"/>
          </a:p>
        </p:txBody>
      </p:sp>
      <p:graphicFrame>
        <p:nvGraphicFramePr>
          <p:cNvPr id="6" name="表格 5">
            <a:extLst>
              <a:ext uri="{FF2B5EF4-FFF2-40B4-BE49-F238E27FC236}">
                <a16:creationId xmlns:a16="http://schemas.microsoft.com/office/drawing/2014/main" id="{7D0C45CE-9B77-4C60-81C5-F5D026D4D0E9}"/>
              </a:ext>
            </a:extLst>
          </p:cNvPr>
          <p:cNvGraphicFramePr>
            <a:graphicFrameLocks noGrp="1"/>
          </p:cNvGraphicFramePr>
          <p:nvPr>
            <p:extLst>
              <p:ext uri="{D42A27DB-BD31-4B8C-83A1-F6EECF244321}">
                <p14:modId xmlns:p14="http://schemas.microsoft.com/office/powerpoint/2010/main" val="3208922982"/>
              </p:ext>
            </p:extLst>
          </p:nvPr>
        </p:nvGraphicFramePr>
        <p:xfrm>
          <a:off x="1802977" y="2529110"/>
          <a:ext cx="9270030" cy="2105520"/>
        </p:xfrm>
        <a:graphic>
          <a:graphicData uri="http://schemas.openxmlformats.org/drawingml/2006/table">
            <a:tbl>
              <a:tblPr firstRow="1" firstCol="1" bandRow="1">
                <a:tableStyleId>{46F890A9-2807-4EBB-B81D-B2AA78EC7F39}</a:tableStyleId>
              </a:tblPr>
              <a:tblGrid>
                <a:gridCol w="3090010">
                  <a:extLst>
                    <a:ext uri="{9D8B030D-6E8A-4147-A177-3AD203B41FA5}">
                      <a16:colId xmlns:a16="http://schemas.microsoft.com/office/drawing/2014/main" val="2406996428"/>
                    </a:ext>
                  </a:extLst>
                </a:gridCol>
                <a:gridCol w="3090010">
                  <a:extLst>
                    <a:ext uri="{9D8B030D-6E8A-4147-A177-3AD203B41FA5}">
                      <a16:colId xmlns:a16="http://schemas.microsoft.com/office/drawing/2014/main" val="412476320"/>
                    </a:ext>
                  </a:extLst>
                </a:gridCol>
                <a:gridCol w="3090010">
                  <a:extLst>
                    <a:ext uri="{9D8B030D-6E8A-4147-A177-3AD203B41FA5}">
                      <a16:colId xmlns:a16="http://schemas.microsoft.com/office/drawing/2014/main" val="633462497"/>
                    </a:ext>
                  </a:extLst>
                </a:gridCol>
              </a:tblGrid>
              <a:tr h="526380">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世界</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思想</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语言</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78713026"/>
                  </a:ext>
                </a:extLst>
              </a:tr>
              <a:tr h="526380">
                <a:tc>
                  <a:txBody>
                    <a:bodyPr/>
                    <a:lstStyle/>
                    <a:p>
                      <a:pPr algn="ctr">
                        <a:spcAft>
                          <a:spcPts val="0"/>
                        </a:spcAft>
                      </a:pPr>
                      <a:r>
                        <a:rPr lang="zh-CN" sz="2400" b="0" kern="100" dirty="0">
                          <a:effectLst/>
                          <a:latin typeface="宋体" panose="02010600030101010101" pitchFamily="2" charset="-122"/>
                          <a:ea typeface="宋体" panose="02010600030101010101" pitchFamily="2" charset="-122"/>
                        </a:rPr>
                        <a:t>物（个体、类……）</a:t>
                      </a:r>
                      <a:endParaRPr lang="zh-CN" sz="24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各类名物性概念</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各类名词（短语）</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6395575"/>
                  </a:ext>
                </a:extLst>
              </a:tr>
              <a:tr h="526380">
                <a:tc>
                  <a:txBody>
                    <a:bodyPr/>
                    <a:lstStyle/>
                    <a:p>
                      <a:pPr algn="ctr">
                        <a:spcAft>
                          <a:spcPts val="0"/>
                        </a:spcAft>
                      </a:pPr>
                      <a:r>
                        <a:rPr lang="zh-CN" sz="2400" b="0" kern="100" dirty="0">
                          <a:effectLst/>
                          <a:latin typeface="宋体" panose="02010600030101010101" pitchFamily="2" charset="-122"/>
                          <a:ea typeface="宋体" panose="02010600030101010101" pitchFamily="2" charset="-122"/>
                        </a:rPr>
                        <a:t>动态过程</a:t>
                      </a:r>
                      <a:r>
                        <a:rPr lang="en-US" sz="2400" b="0" kern="100" dirty="0">
                          <a:effectLst/>
                          <a:latin typeface="宋体" panose="02010600030101010101" pitchFamily="2" charset="-122"/>
                          <a:ea typeface="宋体" panose="02010600030101010101" pitchFamily="2" charset="-122"/>
                        </a:rPr>
                        <a:t>/</a:t>
                      </a:r>
                      <a:r>
                        <a:rPr lang="zh-CN" sz="2400" b="0" kern="100" dirty="0">
                          <a:effectLst/>
                          <a:latin typeface="宋体" panose="02010600030101010101" pitchFamily="2" charset="-122"/>
                          <a:ea typeface="宋体" panose="02010600030101010101" pitchFamily="2" charset="-122"/>
                        </a:rPr>
                        <a:t>动作</a:t>
                      </a:r>
                      <a:endParaRPr lang="zh-CN" sz="24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动作概念</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动词（短语）</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67046779"/>
                  </a:ext>
                </a:extLst>
              </a:tr>
              <a:tr h="526380">
                <a:tc>
                  <a:txBody>
                    <a:bodyPr/>
                    <a:lstStyle/>
                    <a:p>
                      <a:pPr algn="ctr">
                        <a:spcAft>
                          <a:spcPts val="0"/>
                        </a:spcAft>
                      </a:pPr>
                      <a:r>
                        <a:rPr lang="zh-CN" sz="2400" b="0" kern="100" dirty="0">
                          <a:effectLst/>
                          <a:latin typeface="宋体" panose="02010600030101010101" pitchFamily="2" charset="-122"/>
                          <a:ea typeface="宋体" panose="02010600030101010101" pitchFamily="2" charset="-122"/>
                        </a:rPr>
                        <a:t>事件</a:t>
                      </a:r>
                      <a:endParaRPr lang="zh-CN" sz="24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latin typeface="宋体" panose="02010600030101010101" pitchFamily="2" charset="-122"/>
                          <a:ea typeface="宋体" panose="02010600030101010101" pitchFamily="2" charset="-122"/>
                        </a:rPr>
                        <a:t>事件</a:t>
                      </a:r>
                      <a:r>
                        <a:rPr lang="zh-CN" altLang="en-US" sz="2400" kern="100" dirty="0">
                          <a:effectLst/>
                          <a:latin typeface="宋体" panose="02010600030101010101" pitchFamily="2" charset="-122"/>
                          <a:ea typeface="宋体" panose="02010600030101010101" pitchFamily="2" charset="-122"/>
                        </a:rPr>
                        <a:t>概念</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动词句</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16270871"/>
                  </a:ext>
                </a:extLst>
              </a:tr>
            </a:tbl>
          </a:graphicData>
        </a:graphic>
      </p:graphicFrame>
    </p:spTree>
    <p:extLst>
      <p:ext uri="{BB962C8B-B14F-4D97-AF65-F5344CB8AC3E}">
        <p14:creationId xmlns:p14="http://schemas.microsoft.com/office/powerpoint/2010/main" val="410637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3638E6-34BB-4BFE-BE7C-D172E5A5C1F2}"/>
              </a:ext>
            </a:extLst>
          </p:cNvPr>
          <p:cNvSpPr>
            <a:spLocks noGrp="1"/>
          </p:cNvSpPr>
          <p:nvPr>
            <p:ph idx="1"/>
          </p:nvPr>
        </p:nvSpPr>
        <p:spPr>
          <a:xfrm>
            <a:off x="1371600" y="3845490"/>
            <a:ext cx="9601200" cy="2021910"/>
          </a:xfrm>
        </p:spPr>
        <p:txBody>
          <a:bodyPr/>
          <a:lstStyle/>
          <a:p>
            <a:r>
              <a:rPr lang="zh-CN" altLang="en-US" sz="2400" dirty="0"/>
              <a:t>关注“涵义”的语义学</a:t>
            </a:r>
            <a:endParaRPr lang="en-US" altLang="zh-CN" sz="2400" dirty="0"/>
          </a:p>
          <a:p>
            <a:r>
              <a:rPr lang="zh-CN" altLang="en-US" sz="2400" dirty="0"/>
              <a:t>语言表达式（词项、公式）解释为涵义（概念</a:t>
            </a:r>
            <a:r>
              <a:rPr lang="zh-CN" altLang="en-US" dirty="0"/>
              <a:t>）</a:t>
            </a:r>
            <a:endParaRPr lang="en-US" altLang="zh-CN" dirty="0"/>
          </a:p>
          <a:p>
            <a:r>
              <a:rPr lang="zh-CN" altLang="en-US" sz="2400" dirty="0"/>
              <a:t>虚构问题：假句子指称为空，但有各自的涵义</a:t>
            </a:r>
          </a:p>
        </p:txBody>
      </p:sp>
      <p:sp>
        <p:nvSpPr>
          <p:cNvPr id="4" name="日期占位符 3">
            <a:extLst>
              <a:ext uri="{FF2B5EF4-FFF2-40B4-BE49-F238E27FC236}">
                <a16:creationId xmlns:a16="http://schemas.microsoft.com/office/drawing/2014/main" id="{AB5450EF-8DEB-433C-9657-7ED8DB290FF2}"/>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750DE633-99E5-447A-A417-B7969F7869CA}"/>
              </a:ext>
            </a:extLst>
          </p:cNvPr>
          <p:cNvSpPr>
            <a:spLocks noGrp="1"/>
          </p:cNvSpPr>
          <p:nvPr>
            <p:ph type="sldNum" sz="quarter" idx="12"/>
          </p:nvPr>
        </p:nvSpPr>
        <p:spPr/>
        <p:txBody>
          <a:bodyPr/>
          <a:lstStyle/>
          <a:p>
            <a:fld id="{3847347A-47FC-40A9-82DA-827BBEE83376}" type="slidenum">
              <a:rPr lang="zh-CN" altLang="en-US" smtClean="0"/>
              <a:t>4</a:t>
            </a:fld>
            <a:endParaRPr lang="zh-CN" altLang="en-US"/>
          </a:p>
        </p:txBody>
      </p:sp>
      <p:graphicFrame>
        <p:nvGraphicFramePr>
          <p:cNvPr id="6" name="表格 5">
            <a:extLst>
              <a:ext uri="{FF2B5EF4-FFF2-40B4-BE49-F238E27FC236}">
                <a16:creationId xmlns:a16="http://schemas.microsoft.com/office/drawing/2014/main" id="{5843CF77-4667-4CBA-ADEA-74B70B0DB2E1}"/>
              </a:ext>
            </a:extLst>
          </p:cNvPr>
          <p:cNvGraphicFramePr>
            <a:graphicFrameLocks noGrp="1"/>
          </p:cNvGraphicFramePr>
          <p:nvPr>
            <p:extLst>
              <p:ext uri="{D42A27DB-BD31-4B8C-83A1-F6EECF244321}">
                <p14:modId xmlns:p14="http://schemas.microsoft.com/office/powerpoint/2010/main" val="2623819438"/>
              </p:ext>
            </p:extLst>
          </p:nvPr>
        </p:nvGraphicFramePr>
        <p:xfrm>
          <a:off x="1414670" y="1117034"/>
          <a:ext cx="9270032" cy="2515800"/>
        </p:xfrm>
        <a:graphic>
          <a:graphicData uri="http://schemas.openxmlformats.org/drawingml/2006/table">
            <a:tbl>
              <a:tblPr firstRow="1" firstCol="1" bandRow="1">
                <a:tableStyleId>{69CF1AB2-1976-4502-BF36-3FF5EA218861}</a:tableStyleId>
              </a:tblPr>
              <a:tblGrid>
                <a:gridCol w="1316004">
                  <a:extLst>
                    <a:ext uri="{9D8B030D-6E8A-4147-A177-3AD203B41FA5}">
                      <a16:colId xmlns:a16="http://schemas.microsoft.com/office/drawing/2014/main" val="2406996428"/>
                    </a:ext>
                  </a:extLst>
                </a:gridCol>
                <a:gridCol w="1728592">
                  <a:extLst>
                    <a:ext uri="{9D8B030D-6E8A-4147-A177-3AD203B41FA5}">
                      <a16:colId xmlns:a16="http://schemas.microsoft.com/office/drawing/2014/main" val="412476320"/>
                    </a:ext>
                  </a:extLst>
                </a:gridCol>
                <a:gridCol w="3457183">
                  <a:extLst>
                    <a:ext uri="{9D8B030D-6E8A-4147-A177-3AD203B41FA5}">
                      <a16:colId xmlns:a16="http://schemas.microsoft.com/office/drawing/2014/main" val="633462497"/>
                    </a:ext>
                  </a:extLst>
                </a:gridCol>
                <a:gridCol w="2768253">
                  <a:extLst>
                    <a:ext uri="{9D8B030D-6E8A-4147-A177-3AD203B41FA5}">
                      <a16:colId xmlns:a16="http://schemas.microsoft.com/office/drawing/2014/main" val="1879907682"/>
                    </a:ext>
                  </a:extLst>
                </a:gridCol>
              </a:tblGrid>
              <a:tr h="526380">
                <a:tc gridSpan="2">
                  <a:txBody>
                    <a:bodyPr/>
                    <a:lstStyle/>
                    <a:p>
                      <a:pPr algn="ctr">
                        <a:spcAft>
                          <a:spcPts val="0"/>
                        </a:spcAft>
                      </a:pPr>
                      <a:r>
                        <a:rPr lang="zh-CN" altLang="en-US" sz="2400" b="0" kern="100" dirty="0">
                          <a:effectLst/>
                          <a:latin typeface="+mj-ea"/>
                          <a:ea typeface="+mj-ea"/>
                          <a:cs typeface="Times New Roman" panose="02020603050405020304" pitchFamily="18" charset="0"/>
                        </a:rPr>
                        <a:t>世界</a:t>
                      </a:r>
                      <a:endParaRPr lang="zh-CN" sz="2400" b="0" kern="100" dirty="0">
                        <a:effectLst/>
                        <a:latin typeface="+mj-ea"/>
                        <a:ea typeface="+mj-ea"/>
                        <a:cs typeface="Times New Roman" panose="02020603050405020304" pitchFamily="18" charset="0"/>
                      </a:endParaRPr>
                    </a:p>
                  </a:txBody>
                  <a:tcPr marL="68580" marR="68580" marT="0" marB="0" anchor="ctr"/>
                </a:tc>
                <a:tc hMerge="1">
                  <a:txBody>
                    <a:bodyPr/>
                    <a:lstStyle/>
                    <a:p>
                      <a:pPr algn="ctr">
                        <a:spcAft>
                          <a:spcPts val="0"/>
                        </a:spcAft>
                      </a:pP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kern="100">
                          <a:effectLst/>
                          <a:latin typeface="+mj-ea"/>
                          <a:ea typeface="+mj-ea"/>
                        </a:rPr>
                        <a:t>指称←     语言     →涵义</a:t>
                      </a:r>
                      <a:endParaRPr lang="zh-CN" altLang="zh-CN" sz="2400" b="0" kern="100">
                        <a:effectLst/>
                        <a:latin typeface="+mj-ea"/>
                        <a:ea typeface="+mj-ea"/>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dirty="0"/>
                        <a:t>思想</a:t>
                      </a:r>
                    </a:p>
                  </a:txBody>
                  <a:tcPr marL="68580" marR="68580" marT="0" marB="0" anchor="ctr"/>
                </a:tc>
                <a:extLst>
                  <a:ext uri="{0D108BD9-81ED-4DB2-BD59-A6C34878D82A}">
                    <a16:rowId xmlns:a16="http://schemas.microsoft.com/office/drawing/2014/main" val="1109061995"/>
                  </a:ext>
                </a:extLst>
              </a:tr>
              <a:tr h="526380">
                <a:tc>
                  <a:txBody>
                    <a:bodyPr/>
                    <a:lstStyle/>
                    <a:p>
                      <a:pPr algn="ctr">
                        <a:spcAft>
                          <a:spcPts val="0"/>
                        </a:spcAft>
                      </a:pPr>
                      <a:r>
                        <a:rPr lang="zh-CN" altLang="en-US" sz="2400" b="0" kern="100" dirty="0">
                          <a:effectLst/>
                          <a:latin typeface="+mj-ea"/>
                          <a:ea typeface="+mj-ea"/>
                        </a:rPr>
                        <a:t>“物”</a:t>
                      </a:r>
                      <a:endParaRPr lang="zh-CN" sz="2400" b="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CN" altLang="en-US" sz="2400" b="0" kern="100" dirty="0">
                          <a:effectLst/>
                          <a:latin typeface="+mj-ea"/>
                          <a:ea typeface="+mj-ea"/>
                        </a:rPr>
                        <a:t>“事件”</a:t>
                      </a:r>
                      <a:endParaRPr lang="zh-CN" sz="2400" b="0" kern="100" dirty="0">
                        <a:effectLst/>
                        <a:latin typeface="+mj-ea"/>
                        <a:ea typeface="+mj-ea"/>
                        <a:cs typeface="Times New Roman" panose="02020603050405020304" pitchFamily="18" charset="0"/>
                      </a:endParaRPr>
                    </a:p>
                  </a:txBody>
                  <a:tcPr marL="68580" marR="68580" marT="0" marB="0" anchor="ctr"/>
                </a:tc>
                <a:tc vMerge="1">
                  <a:txBody>
                    <a:bodyPr/>
                    <a:lstStyle/>
                    <a:p>
                      <a:pPr algn="ctr">
                        <a:spcAft>
                          <a:spcPts val="0"/>
                        </a:spcAft>
                      </a:pPr>
                      <a:endParaRPr lang="zh-CN" sz="2400" b="0" kern="100" dirty="0">
                        <a:effectLst/>
                        <a:latin typeface="+mj-ea"/>
                        <a:ea typeface="+mj-ea"/>
                        <a:cs typeface="Times New Roman" panose="02020603050405020304" pitchFamily="18" charset="0"/>
                      </a:endParaRPr>
                    </a:p>
                  </a:txBody>
                  <a:tcPr marL="68580" marR="68580" marT="0" marB="0" anchor="ctr"/>
                </a:tc>
                <a:tc vMerge="1">
                  <a:txBody>
                    <a:bodyPr/>
                    <a:lstStyle/>
                    <a:p>
                      <a:pPr algn="ctr">
                        <a:spcAft>
                          <a:spcPts val="0"/>
                        </a:spcAft>
                      </a:pPr>
                      <a:endParaRPr lang="zh-CN" sz="2400" b="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2678713026"/>
                  </a:ext>
                </a:extLst>
              </a:tr>
              <a:tr h="526380">
                <a:tc>
                  <a:txBody>
                    <a:bodyPr/>
                    <a:lstStyle/>
                    <a:p>
                      <a:pPr algn="ctr">
                        <a:spcAft>
                          <a:spcPts val="0"/>
                        </a:spcAft>
                      </a:pPr>
                      <a:r>
                        <a:rPr lang="zh-CN" altLang="en-US" sz="2400" b="0" kern="100" dirty="0">
                          <a:effectLst/>
                          <a:latin typeface="+mj-ea"/>
                          <a:ea typeface="+mj-ea"/>
                        </a:rPr>
                        <a:t>个体</a:t>
                      </a:r>
                      <a:endParaRPr lang="zh-CN" sz="2400" b="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CN" altLang="en-US" sz="2400" b="0" kern="100" dirty="0">
                          <a:effectLst/>
                          <a:latin typeface="+mj-ea"/>
                          <a:ea typeface="+mj-ea"/>
                        </a:rPr>
                        <a:t>具体事件</a:t>
                      </a:r>
                      <a:endParaRPr lang="zh-CN" sz="2400" b="0" kern="100" dirty="0">
                        <a:effectLst/>
                        <a:latin typeface="+mj-ea"/>
                        <a:ea typeface="+mj-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kern="100" dirty="0">
                          <a:effectLst/>
                          <a:latin typeface="+mj-ea"/>
                          <a:ea typeface="+mj-ea"/>
                        </a:rPr>
                        <a:t>专名</a:t>
                      </a:r>
                      <a:r>
                        <a:rPr lang="en-US" altLang="zh-CN" sz="2400" b="0" kern="100" dirty="0">
                          <a:effectLst/>
                          <a:latin typeface="+mj-ea"/>
                          <a:ea typeface="+mj-ea"/>
                        </a:rPr>
                        <a:t>/</a:t>
                      </a:r>
                      <a:r>
                        <a:rPr lang="zh-CN" altLang="en-US" sz="2400" b="0" kern="100" dirty="0">
                          <a:effectLst/>
                          <a:latin typeface="+mj-ea"/>
                          <a:ea typeface="+mj-ea"/>
                        </a:rPr>
                        <a:t>理想实句</a:t>
                      </a:r>
                      <a:endParaRPr lang="zh-CN" altLang="zh-CN" sz="2400" b="0" kern="100" dirty="0">
                        <a:effectLst/>
                        <a:latin typeface="+mj-ea"/>
                        <a:ea typeface="+mj-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dirty="0"/>
                        <a:t>对个体的表征</a:t>
                      </a:r>
                      <a:r>
                        <a:rPr lang="en-US" altLang="zh-CN" sz="2400" b="0" dirty="0"/>
                        <a:t>/</a:t>
                      </a:r>
                      <a:r>
                        <a:rPr lang="zh-CN" altLang="en-US" sz="2400" b="0" dirty="0"/>
                        <a:t>思维形式</a:t>
                      </a:r>
                      <a:r>
                        <a:rPr lang="en-US" altLang="zh-CN" sz="2400" b="0" dirty="0"/>
                        <a:t>/</a:t>
                      </a:r>
                      <a:r>
                        <a:rPr lang="zh-CN" altLang="en-US" sz="2400" b="0" dirty="0"/>
                        <a:t>概念</a:t>
                      </a:r>
                    </a:p>
                  </a:txBody>
                  <a:tcPr marL="68580" marR="68580" marT="0" marB="0" anchor="ctr"/>
                </a:tc>
                <a:extLst>
                  <a:ext uri="{0D108BD9-81ED-4DB2-BD59-A6C34878D82A}">
                    <a16:rowId xmlns:a16="http://schemas.microsoft.com/office/drawing/2014/main" val="346395575"/>
                  </a:ext>
                </a:extLst>
              </a:tr>
              <a:tr h="526380">
                <a:tc>
                  <a:txBody>
                    <a:bodyPr/>
                    <a:lstStyle/>
                    <a:p>
                      <a:pPr algn="ctr">
                        <a:spcAft>
                          <a:spcPts val="0"/>
                        </a:spcAft>
                      </a:pPr>
                      <a:r>
                        <a:rPr lang="zh-CN" altLang="en-US" sz="2400" b="0" kern="100" dirty="0">
                          <a:effectLst/>
                          <a:latin typeface="+mj-ea"/>
                          <a:ea typeface="+mj-ea"/>
                        </a:rPr>
                        <a:t>类</a:t>
                      </a:r>
                      <a:endParaRPr lang="zh-CN" sz="2400" b="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CN" altLang="en-US" sz="2400" b="0" kern="100" dirty="0">
                          <a:effectLst/>
                          <a:latin typeface="+mj-ea"/>
                          <a:ea typeface="+mj-ea"/>
                        </a:rPr>
                        <a:t>事件类</a:t>
                      </a:r>
                      <a:endParaRPr lang="zh-CN" sz="2400" b="0" kern="100" dirty="0">
                        <a:effectLst/>
                        <a:latin typeface="+mj-ea"/>
                        <a:ea typeface="+mj-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kern="100" dirty="0">
                          <a:effectLst/>
                          <a:latin typeface="+mj-ea"/>
                          <a:ea typeface="+mj-ea"/>
                          <a:cs typeface="Times New Roman" panose="02020603050405020304" pitchFamily="18" charset="0"/>
                        </a:rPr>
                        <a:t>通名</a:t>
                      </a:r>
                      <a:r>
                        <a:rPr lang="en-US" altLang="zh-CN" sz="2400" b="0" kern="100" dirty="0">
                          <a:effectLst/>
                          <a:latin typeface="+mj-ea"/>
                          <a:ea typeface="+mj-ea"/>
                          <a:cs typeface="Times New Roman" panose="02020603050405020304" pitchFamily="18" charset="0"/>
                        </a:rPr>
                        <a:t>/</a:t>
                      </a:r>
                      <a:r>
                        <a:rPr lang="zh-CN" altLang="en-US" sz="2400" b="0" kern="100" dirty="0">
                          <a:effectLst/>
                          <a:latin typeface="+mj-ea"/>
                          <a:ea typeface="+mj-ea"/>
                          <a:cs typeface="Times New Roman" panose="02020603050405020304" pitchFamily="18" charset="0"/>
                        </a:rPr>
                        <a:t>原句</a:t>
                      </a:r>
                      <a:endParaRPr lang="zh-CN" altLang="zh-CN" sz="2400" b="0" kern="100" dirty="0">
                        <a:effectLst/>
                        <a:latin typeface="+mj-ea"/>
                        <a:ea typeface="+mj-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0"/>
                        <a:t>对类的表征</a:t>
                      </a:r>
                      <a:r>
                        <a:rPr lang="en-US" altLang="zh-CN" sz="2400" b="0"/>
                        <a:t>/</a:t>
                      </a:r>
                      <a:r>
                        <a:rPr lang="zh-CN" altLang="en-US" sz="2400" b="0"/>
                        <a:t>思维形式</a:t>
                      </a:r>
                      <a:r>
                        <a:rPr lang="en-US" altLang="zh-CN" sz="2400" b="0"/>
                        <a:t>/</a:t>
                      </a:r>
                      <a:r>
                        <a:rPr lang="zh-CN" altLang="en-US" sz="2400" b="0"/>
                        <a:t>概念</a:t>
                      </a:r>
                    </a:p>
                  </a:txBody>
                  <a:tcPr marL="68580" marR="68580" marT="0" marB="0" anchor="ctr"/>
                </a:tc>
                <a:extLst>
                  <a:ext uri="{0D108BD9-81ED-4DB2-BD59-A6C34878D82A}">
                    <a16:rowId xmlns:a16="http://schemas.microsoft.com/office/drawing/2014/main" val="3767046779"/>
                  </a:ext>
                </a:extLst>
              </a:tr>
            </a:tbl>
          </a:graphicData>
        </a:graphic>
      </p:graphicFrame>
    </p:spTree>
    <p:extLst>
      <p:ext uri="{BB962C8B-B14F-4D97-AF65-F5344CB8AC3E}">
        <p14:creationId xmlns:p14="http://schemas.microsoft.com/office/powerpoint/2010/main" val="383521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84C525-4FF6-48CF-A405-0A747032D309}"/>
              </a:ext>
            </a:extLst>
          </p:cNvPr>
          <p:cNvSpPr>
            <a:spLocks noGrp="1"/>
          </p:cNvSpPr>
          <p:nvPr>
            <p:ph type="title"/>
          </p:nvPr>
        </p:nvSpPr>
        <p:spPr/>
        <p:txBody>
          <a:bodyPr/>
          <a:lstStyle/>
          <a:p>
            <a:r>
              <a:rPr lang="zh-CN" altLang="en-US" dirty="0"/>
              <a:t>基本语义框架</a:t>
            </a:r>
          </a:p>
        </p:txBody>
      </p:sp>
      <p:sp>
        <p:nvSpPr>
          <p:cNvPr id="3" name="内容占位符 2">
            <a:extLst>
              <a:ext uri="{FF2B5EF4-FFF2-40B4-BE49-F238E27FC236}">
                <a16:creationId xmlns:a16="http://schemas.microsoft.com/office/drawing/2014/main" id="{2B39033C-7B0A-4A78-9C6F-25924DC15262}"/>
              </a:ext>
            </a:extLst>
          </p:cNvPr>
          <p:cNvSpPr>
            <a:spLocks noGrp="1"/>
          </p:cNvSpPr>
          <p:nvPr>
            <p:ph idx="1"/>
          </p:nvPr>
        </p:nvSpPr>
        <p:spPr>
          <a:xfrm>
            <a:off x="1371600" y="1828800"/>
            <a:ext cx="9601200" cy="4584526"/>
          </a:xfrm>
        </p:spPr>
        <p:txBody>
          <a:bodyPr/>
          <a:lstStyle/>
          <a:p>
            <a:r>
              <a:rPr lang="zh-CN" altLang="en-US" dirty="0"/>
              <a:t>名物</a:t>
            </a:r>
            <a:r>
              <a:rPr lang="zh-CN" altLang="zh-CN" dirty="0"/>
              <a:t>概念</a:t>
            </a:r>
          </a:p>
          <a:p>
            <a:r>
              <a:rPr lang="zh-CN" altLang="zh-CN" dirty="0"/>
              <a:t>设 </a:t>
            </a:r>
            <a:r>
              <a:rPr lang="en-US" altLang="zh-CN" dirty="0"/>
              <a:t>D</a:t>
            </a:r>
            <a:r>
              <a:rPr lang="zh-CN" altLang="zh-CN" dirty="0"/>
              <a:t>是</a:t>
            </a:r>
            <a:r>
              <a:rPr lang="zh-CN" altLang="en-US" dirty="0"/>
              <a:t>全体名物概念的集合。（直观：</a:t>
            </a:r>
            <a:r>
              <a:rPr lang="zh-CN" altLang="zh-CN" dirty="0"/>
              <a:t>概念系统对</a:t>
            </a:r>
            <a:r>
              <a:rPr lang="zh-CN" altLang="en-US" dirty="0"/>
              <a:t>某个个体域</a:t>
            </a:r>
            <a:r>
              <a:rPr lang="zh-CN" altLang="zh-CN" dirty="0"/>
              <a:t> </a:t>
            </a:r>
            <a:r>
              <a:rPr lang="en-US" altLang="zh-CN" dirty="0">
                <a:sym typeface="LogicA" panose="05010501010000010501" pitchFamily="2" charset="2"/>
              </a:rPr>
              <a:t></a:t>
            </a:r>
            <a:r>
              <a:rPr lang="en-US" altLang="zh-CN" dirty="0"/>
              <a:t> </a:t>
            </a:r>
            <a:r>
              <a:rPr lang="zh-CN" altLang="zh-CN" dirty="0"/>
              <a:t>进行范畴化后形成的集合）。</a:t>
            </a:r>
            <a:r>
              <a:rPr lang="en-US" altLang="zh-CN" dirty="0">
                <a:sym typeface="LogicA" panose="05010501010000010501" pitchFamily="2" charset="2"/>
              </a:rPr>
              <a:t></a:t>
            </a:r>
            <a:r>
              <a:rPr lang="en-US" altLang="zh-CN" dirty="0"/>
              <a:t>D,</a:t>
            </a:r>
            <a:r>
              <a:rPr lang="zh-CN" altLang="zh-CN" dirty="0"/>
              <a:t>≤</a:t>
            </a:r>
            <a:r>
              <a:rPr lang="en-US" altLang="zh-CN" baseline="-25000" dirty="0"/>
              <a:t>D</a:t>
            </a:r>
            <a:r>
              <a:rPr lang="en-US" altLang="zh-CN" dirty="0">
                <a:sym typeface="LogicA" panose="05010501010000010501" pitchFamily="2" charset="2"/>
              </a:rPr>
              <a:t></a:t>
            </a:r>
            <a:r>
              <a:rPr lang="zh-CN" altLang="zh-CN" dirty="0"/>
              <a:t>是概念的外延（上下位）关系结构。</a:t>
            </a:r>
          </a:p>
          <a:p>
            <a:r>
              <a:rPr lang="zh-CN" altLang="zh-CN" dirty="0"/>
              <a:t>事件概念</a:t>
            </a:r>
          </a:p>
          <a:p>
            <a:r>
              <a:rPr lang="zh-CN" altLang="zh-CN" dirty="0"/>
              <a:t>设 </a:t>
            </a:r>
            <a:r>
              <a:rPr lang="en-US" altLang="zh-CN" dirty="0"/>
              <a:t>E </a:t>
            </a:r>
            <a:r>
              <a:rPr lang="zh-CN" altLang="zh-CN" dirty="0"/>
              <a:t>是全体事件</a:t>
            </a:r>
            <a:r>
              <a:rPr lang="zh-CN" altLang="en-US" dirty="0"/>
              <a:t>概念</a:t>
            </a:r>
            <a:r>
              <a:rPr lang="zh-CN" altLang="zh-CN" dirty="0"/>
              <a:t>的集合（</a:t>
            </a:r>
            <a:r>
              <a:rPr lang="zh-CN" altLang="en-US" dirty="0"/>
              <a:t>直观：</a:t>
            </a:r>
            <a:r>
              <a:rPr lang="zh-CN" altLang="zh-CN" dirty="0"/>
              <a:t>概念系统对</a:t>
            </a:r>
            <a:r>
              <a:rPr lang="zh-CN" altLang="en-US" dirty="0"/>
              <a:t>事件域</a:t>
            </a:r>
            <a:r>
              <a:rPr lang="zh-CN" altLang="zh-CN" dirty="0"/>
              <a:t> </a:t>
            </a:r>
            <a:r>
              <a:rPr lang="en-US" altLang="zh-CN" dirty="0">
                <a:sym typeface="LogicA" panose="05010501010000010501" pitchFamily="2" charset="2"/>
              </a:rPr>
              <a:t></a:t>
            </a:r>
            <a:r>
              <a:rPr lang="en-US" altLang="zh-CN" dirty="0"/>
              <a:t> </a:t>
            </a:r>
            <a:r>
              <a:rPr lang="zh-CN" altLang="zh-CN" dirty="0"/>
              <a:t>进行</a:t>
            </a:r>
            <a:r>
              <a:rPr lang="zh-CN" altLang="en-US" dirty="0"/>
              <a:t>反映、加工</a:t>
            </a:r>
            <a:r>
              <a:rPr lang="zh-CN" altLang="zh-CN" dirty="0"/>
              <a:t>后形成的集合（可设想的</a:t>
            </a:r>
            <a:r>
              <a:rPr lang="en-US" altLang="zh-CN" dirty="0"/>
              <a:t>/</a:t>
            </a:r>
            <a:r>
              <a:rPr lang="zh-CN" altLang="zh-CN" dirty="0"/>
              <a:t>逻辑上可能的））。</a:t>
            </a:r>
            <a:endParaRPr lang="en-US" altLang="zh-CN" dirty="0"/>
          </a:p>
          <a:p>
            <a:r>
              <a:rPr lang="zh-CN" altLang="zh-CN" dirty="0"/>
              <a:t>动作概念</a:t>
            </a:r>
          </a:p>
          <a:p>
            <a:r>
              <a:rPr lang="zh-CN" altLang="zh-CN" dirty="0"/>
              <a:t>一个（</a:t>
            </a:r>
            <a:r>
              <a:rPr lang="en-US" altLang="zh-CN" dirty="0">
                <a:sym typeface="LogicA" panose="05010501010000010501" pitchFamily="2" charset="2"/>
              </a:rPr>
              <a:t></a:t>
            </a:r>
            <a:r>
              <a:rPr lang="en-US" altLang="zh-CN" dirty="0"/>
              <a:t> </a:t>
            </a:r>
            <a:r>
              <a:rPr lang="zh-CN" altLang="zh-CN" dirty="0"/>
              <a:t>元）动作概念</a:t>
            </a:r>
            <a:r>
              <a:rPr lang="en-US" altLang="zh-CN" dirty="0"/>
              <a:t>p</a:t>
            </a:r>
            <a:r>
              <a:rPr lang="zh-CN" altLang="zh-CN" dirty="0"/>
              <a:t>是一个从</a:t>
            </a:r>
            <a:r>
              <a:rPr lang="en-US" altLang="zh-CN" dirty="0"/>
              <a:t>D</a:t>
            </a:r>
            <a:r>
              <a:rPr lang="zh-CN" altLang="zh-CN" dirty="0"/>
              <a:t>到</a:t>
            </a:r>
            <a:r>
              <a:rPr lang="en-US" altLang="zh-CN" dirty="0"/>
              <a:t>E</a:t>
            </a:r>
            <a:r>
              <a:rPr lang="zh-CN" altLang="zh-CN" dirty="0"/>
              <a:t>的 </a:t>
            </a:r>
            <a:r>
              <a:rPr lang="en-US" altLang="zh-CN" dirty="0">
                <a:sym typeface="LogicA" panose="05010501010000010501" pitchFamily="2" charset="2"/>
              </a:rPr>
              <a:t></a:t>
            </a:r>
            <a:r>
              <a:rPr lang="en-US" altLang="zh-CN" dirty="0"/>
              <a:t> </a:t>
            </a:r>
            <a:r>
              <a:rPr lang="zh-CN" altLang="zh-CN" dirty="0"/>
              <a:t>元部分函数，即</a:t>
            </a:r>
            <a:r>
              <a:rPr lang="en-US" altLang="zh-CN" dirty="0"/>
              <a:t>p:D</a:t>
            </a:r>
            <a:r>
              <a:rPr lang="en-US" altLang="zh-CN" baseline="30000" dirty="0">
                <a:sym typeface="LogicA" panose="05010501010000010501" pitchFamily="2" charset="2"/>
              </a:rPr>
              <a:t></a:t>
            </a:r>
            <a:r>
              <a:rPr lang="zh-CN" altLang="zh-CN" dirty="0"/>
              <a:t>→</a:t>
            </a:r>
            <a:r>
              <a:rPr lang="en-US" altLang="zh-CN" dirty="0"/>
              <a:t>E</a:t>
            </a:r>
            <a:r>
              <a:rPr lang="zh-CN" altLang="zh-CN" dirty="0"/>
              <a:t>。</a:t>
            </a:r>
            <a:r>
              <a:rPr lang="zh-CN" altLang="en-US" dirty="0"/>
              <a:t>记</a:t>
            </a:r>
            <a:r>
              <a:rPr lang="en-US" altLang="zh-CN" dirty="0"/>
              <a:t>P</a:t>
            </a:r>
            <a:r>
              <a:rPr lang="zh-CN" altLang="en-US" dirty="0"/>
              <a:t>为</a:t>
            </a:r>
            <a:r>
              <a:rPr lang="zh-CN" altLang="zh-CN" dirty="0"/>
              <a:t>全体动作概念的集合</a:t>
            </a:r>
            <a:r>
              <a:rPr lang="zh-CN" altLang="en-US" dirty="0"/>
              <a:t>。</a:t>
            </a:r>
            <a:endParaRPr lang="zh-CN" altLang="zh-CN" dirty="0"/>
          </a:p>
          <a:p>
            <a:pPr lvl="1"/>
            <a:r>
              <a:rPr lang="zh-CN" altLang="en-US" i="0" dirty="0"/>
              <a:t>回应：函数与值域何者在先</a:t>
            </a:r>
            <a:endParaRPr lang="en-US" altLang="zh-CN" i="0" dirty="0"/>
          </a:p>
          <a:p>
            <a:pPr lvl="1"/>
            <a:r>
              <a:rPr lang="en-US" altLang="zh-CN" i="0" dirty="0"/>
              <a:t>p</a:t>
            </a:r>
            <a:r>
              <a:rPr lang="zh-CN" altLang="en-US" i="0" dirty="0"/>
              <a:t>的函数值是事件类概念</a:t>
            </a:r>
            <a:endParaRPr lang="en-US" altLang="zh-CN" i="0" dirty="0"/>
          </a:p>
          <a:p>
            <a:pPr lvl="1"/>
            <a:r>
              <a:rPr lang="zh-CN" altLang="en-US" i="0" dirty="0"/>
              <a:t>部分性、黑箱性、生成性</a:t>
            </a:r>
            <a:endParaRPr lang="zh-CN" altLang="zh-CN" i="0" dirty="0"/>
          </a:p>
          <a:p>
            <a:endParaRPr lang="zh-CN" altLang="en-US" dirty="0"/>
          </a:p>
        </p:txBody>
      </p:sp>
      <p:sp>
        <p:nvSpPr>
          <p:cNvPr id="4" name="日期占位符 3">
            <a:extLst>
              <a:ext uri="{FF2B5EF4-FFF2-40B4-BE49-F238E27FC236}">
                <a16:creationId xmlns:a16="http://schemas.microsoft.com/office/drawing/2014/main" id="{3084F32F-DC8D-4860-989C-A78EFE39058B}"/>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7A931795-911D-4396-AD47-C902865D5BF4}"/>
              </a:ext>
            </a:extLst>
          </p:cNvPr>
          <p:cNvSpPr>
            <a:spLocks noGrp="1"/>
          </p:cNvSpPr>
          <p:nvPr>
            <p:ph type="sldNum" sz="quarter" idx="12"/>
          </p:nvPr>
        </p:nvSpPr>
        <p:spPr/>
        <p:txBody>
          <a:bodyPr/>
          <a:lstStyle/>
          <a:p>
            <a:fld id="{3847347A-47FC-40A9-82DA-827BBEE83376}" type="slidenum">
              <a:rPr lang="zh-CN" altLang="en-US" smtClean="0"/>
              <a:t>5</a:t>
            </a:fld>
            <a:endParaRPr lang="zh-CN" altLang="en-US"/>
          </a:p>
        </p:txBody>
      </p:sp>
    </p:spTree>
    <p:extLst>
      <p:ext uri="{BB962C8B-B14F-4D97-AF65-F5344CB8AC3E}">
        <p14:creationId xmlns:p14="http://schemas.microsoft.com/office/powerpoint/2010/main" val="403370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AD3C3-1698-4EAC-80B6-A0281B48CCF2}"/>
              </a:ext>
            </a:extLst>
          </p:cNvPr>
          <p:cNvSpPr>
            <a:spLocks noGrp="1"/>
          </p:cNvSpPr>
          <p:nvPr>
            <p:ph type="title"/>
          </p:nvPr>
        </p:nvSpPr>
        <p:spPr/>
        <p:txBody>
          <a:bodyPr/>
          <a:lstStyle/>
          <a:p>
            <a:endParaRPr lang="zh-CN" altLang="en-US"/>
          </a:p>
        </p:txBody>
      </p:sp>
      <p:graphicFrame>
        <p:nvGraphicFramePr>
          <p:cNvPr id="6" name="内容占位符 5">
            <a:extLst>
              <a:ext uri="{FF2B5EF4-FFF2-40B4-BE49-F238E27FC236}">
                <a16:creationId xmlns:a16="http://schemas.microsoft.com/office/drawing/2014/main" id="{6E27898D-3CA1-4024-86B9-6DF3F565145F}"/>
              </a:ext>
            </a:extLst>
          </p:cNvPr>
          <p:cNvGraphicFramePr>
            <a:graphicFrameLocks noGrp="1"/>
          </p:cNvGraphicFramePr>
          <p:nvPr>
            <p:ph idx="1"/>
            <p:extLst>
              <p:ext uri="{D42A27DB-BD31-4B8C-83A1-F6EECF244321}">
                <p14:modId xmlns:p14="http://schemas.microsoft.com/office/powerpoint/2010/main" val="2097166322"/>
              </p:ext>
            </p:extLst>
          </p:nvPr>
        </p:nvGraphicFramePr>
        <p:xfrm>
          <a:off x="1371600" y="2286000"/>
          <a:ext cx="9651304" cy="2661920"/>
        </p:xfrm>
        <a:graphic>
          <a:graphicData uri="http://schemas.openxmlformats.org/drawingml/2006/table">
            <a:tbl>
              <a:tblPr firstRow="1" bandRow="1">
                <a:tableStyleId>{5C22544A-7EE6-4342-B048-85BDC9FD1C3A}</a:tableStyleId>
              </a:tblPr>
              <a:tblGrid>
                <a:gridCol w="2198318">
                  <a:extLst>
                    <a:ext uri="{9D8B030D-6E8A-4147-A177-3AD203B41FA5}">
                      <a16:colId xmlns:a16="http://schemas.microsoft.com/office/drawing/2014/main" val="3093568615"/>
                    </a:ext>
                  </a:extLst>
                </a:gridCol>
                <a:gridCol w="2627334">
                  <a:extLst>
                    <a:ext uri="{9D8B030D-6E8A-4147-A177-3AD203B41FA5}">
                      <a16:colId xmlns:a16="http://schemas.microsoft.com/office/drawing/2014/main" val="3444414339"/>
                    </a:ext>
                  </a:extLst>
                </a:gridCol>
                <a:gridCol w="2412826">
                  <a:extLst>
                    <a:ext uri="{9D8B030D-6E8A-4147-A177-3AD203B41FA5}">
                      <a16:colId xmlns:a16="http://schemas.microsoft.com/office/drawing/2014/main" val="2347153258"/>
                    </a:ext>
                  </a:extLst>
                </a:gridCol>
                <a:gridCol w="2412826">
                  <a:extLst>
                    <a:ext uri="{9D8B030D-6E8A-4147-A177-3AD203B41FA5}">
                      <a16:colId xmlns:a16="http://schemas.microsoft.com/office/drawing/2014/main" val="3941540627"/>
                    </a:ext>
                  </a:extLst>
                </a:gridCol>
              </a:tblGrid>
              <a:tr h="370840">
                <a:tc>
                  <a:txBody>
                    <a:bodyPr/>
                    <a:lstStyle/>
                    <a:p>
                      <a:pPr algn="ctr"/>
                      <a:endParaRPr lang="zh-CN" altLang="en-US" dirty="0"/>
                    </a:p>
                  </a:txBody>
                  <a:tcPr/>
                </a:tc>
                <a:tc>
                  <a:txBody>
                    <a:bodyPr/>
                    <a:lstStyle/>
                    <a:p>
                      <a:pPr algn="ctr"/>
                      <a:r>
                        <a:rPr lang="en-US" altLang="zh-CN" dirty="0"/>
                        <a:t>D</a:t>
                      </a:r>
                      <a:endParaRPr lang="zh-CN" altLang="en-US" dirty="0"/>
                    </a:p>
                  </a:txBody>
                  <a:tcPr/>
                </a:tc>
                <a:tc>
                  <a:txBody>
                    <a:bodyPr/>
                    <a:lstStyle/>
                    <a:p>
                      <a:pPr algn="ctr"/>
                      <a:r>
                        <a:rPr lang="en-US" altLang="zh-CN" dirty="0"/>
                        <a:t>P</a:t>
                      </a:r>
                      <a:endParaRPr lang="zh-CN" altLang="en-US" dirty="0"/>
                    </a:p>
                  </a:txBody>
                  <a:tcPr/>
                </a:tc>
                <a:tc>
                  <a:txBody>
                    <a:bodyPr/>
                    <a:lstStyle/>
                    <a:p>
                      <a:pPr algn="ctr"/>
                      <a:r>
                        <a:rPr lang="en-US" altLang="zh-CN" dirty="0"/>
                        <a:t>E</a:t>
                      </a:r>
                      <a:endParaRPr lang="zh-CN" altLang="en-US" dirty="0"/>
                    </a:p>
                  </a:txBody>
                  <a:tcPr/>
                </a:tc>
                <a:extLst>
                  <a:ext uri="{0D108BD9-81ED-4DB2-BD59-A6C34878D82A}">
                    <a16:rowId xmlns:a16="http://schemas.microsoft.com/office/drawing/2014/main" val="1252152782"/>
                  </a:ext>
                </a:extLst>
              </a:tr>
              <a:tr h="370840">
                <a:tc>
                  <a:txBody>
                    <a:bodyPr/>
                    <a:lstStyle/>
                    <a:p>
                      <a:pPr algn="ctr"/>
                      <a:r>
                        <a:rPr lang="zh-CN" altLang="en-US" dirty="0"/>
                        <a:t>元素的意义</a:t>
                      </a:r>
                    </a:p>
                  </a:txBody>
                  <a:tcPr/>
                </a:tc>
                <a:tc>
                  <a:txBody>
                    <a:bodyPr/>
                    <a:lstStyle/>
                    <a:p>
                      <a:pPr algn="ctr"/>
                      <a:r>
                        <a:rPr lang="zh-CN" altLang="en-US" dirty="0"/>
                        <a:t>名物概念</a:t>
                      </a:r>
                    </a:p>
                  </a:txBody>
                  <a:tcPr/>
                </a:tc>
                <a:tc>
                  <a:txBody>
                    <a:bodyPr/>
                    <a:lstStyle/>
                    <a:p>
                      <a:pPr algn="ctr"/>
                      <a:r>
                        <a:rPr lang="zh-CN" altLang="en-US" dirty="0"/>
                        <a:t>动作概念</a:t>
                      </a:r>
                    </a:p>
                  </a:txBody>
                  <a:tcPr/>
                </a:tc>
                <a:tc>
                  <a:txBody>
                    <a:bodyPr/>
                    <a:lstStyle/>
                    <a:p>
                      <a:pPr algn="ctr"/>
                      <a:r>
                        <a:rPr lang="zh-CN" altLang="en-US" dirty="0"/>
                        <a:t>事件类概念</a:t>
                      </a:r>
                    </a:p>
                  </a:txBody>
                  <a:tcPr/>
                </a:tc>
                <a:extLst>
                  <a:ext uri="{0D108BD9-81ED-4DB2-BD59-A6C34878D82A}">
                    <a16:rowId xmlns:a16="http://schemas.microsoft.com/office/drawing/2014/main" val="3220937651"/>
                  </a:ext>
                </a:extLst>
              </a:tr>
              <a:tr h="254139">
                <a:tc>
                  <a:txBody>
                    <a:bodyPr/>
                    <a:lstStyle/>
                    <a:p>
                      <a:pPr algn="ctr"/>
                      <a:r>
                        <a:rPr lang="zh-CN" altLang="en-US" dirty="0"/>
                        <a:t>对应于世界中的</a:t>
                      </a:r>
                    </a:p>
                  </a:txBody>
                  <a:tcPr/>
                </a:tc>
                <a:tc>
                  <a:txBody>
                    <a:bodyPr/>
                    <a:lstStyle/>
                    <a:p>
                      <a:pPr algn="ctr"/>
                      <a:r>
                        <a:rPr lang="zh-CN" altLang="en-US" dirty="0"/>
                        <a:t>个体、类</a:t>
                      </a:r>
                    </a:p>
                  </a:txBody>
                  <a:tcPr/>
                </a:tc>
                <a:tc>
                  <a:txBody>
                    <a:bodyPr/>
                    <a:lstStyle/>
                    <a:p>
                      <a:pPr algn="ctr"/>
                      <a:r>
                        <a:rPr lang="zh-CN" altLang="en-US" dirty="0"/>
                        <a:t>动作或过程的类</a:t>
                      </a:r>
                    </a:p>
                  </a:txBody>
                  <a:tcPr/>
                </a:tc>
                <a:tc>
                  <a:txBody>
                    <a:bodyPr/>
                    <a:lstStyle/>
                    <a:p>
                      <a:pPr algn="ctr"/>
                      <a:r>
                        <a:rPr lang="zh-CN" altLang="en-US" dirty="0"/>
                        <a:t>事件类</a:t>
                      </a:r>
                    </a:p>
                  </a:txBody>
                  <a:tcPr/>
                </a:tc>
                <a:extLst>
                  <a:ext uri="{0D108BD9-81ED-4DB2-BD59-A6C34878D82A}">
                    <a16:rowId xmlns:a16="http://schemas.microsoft.com/office/drawing/2014/main" val="328104449"/>
                  </a:ext>
                </a:extLst>
              </a:tr>
              <a:tr h="370840">
                <a:tc>
                  <a:txBody>
                    <a:bodyPr/>
                    <a:lstStyle/>
                    <a:p>
                      <a:pPr algn="ctr"/>
                      <a:r>
                        <a:rPr lang="zh-CN" altLang="en-US" dirty="0"/>
                        <a:t>元素的形式</a:t>
                      </a:r>
                    </a:p>
                  </a:txBody>
                  <a:tcPr/>
                </a:tc>
                <a:tc>
                  <a:txBody>
                    <a:bodyPr/>
                    <a:lstStyle/>
                    <a:p>
                      <a:pPr algn="ctr"/>
                      <a:r>
                        <a:rPr lang="zh-CN" altLang="en-US" dirty="0"/>
                        <a:t>个体性的对象</a:t>
                      </a:r>
                    </a:p>
                  </a:txBody>
                  <a:tcPr/>
                </a:tc>
                <a:tc>
                  <a:txBody>
                    <a:bodyPr/>
                    <a:lstStyle/>
                    <a:p>
                      <a:pPr algn="ctr"/>
                      <a:r>
                        <a:rPr lang="zh-CN" altLang="en-US" dirty="0"/>
                        <a:t>生成性函数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个体性的对象</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（但只讨论作为函数值的那些）</a:t>
                      </a:r>
                    </a:p>
                  </a:txBody>
                  <a:tcPr/>
                </a:tc>
                <a:extLst>
                  <a:ext uri="{0D108BD9-81ED-4DB2-BD59-A6C34878D82A}">
                    <a16:rowId xmlns:a16="http://schemas.microsoft.com/office/drawing/2014/main" val="3029721401"/>
                  </a:ext>
                </a:extLst>
              </a:tr>
              <a:tr h="370840">
                <a:tc>
                  <a:txBody>
                    <a:bodyPr/>
                    <a:lstStyle/>
                    <a:p>
                      <a:pPr algn="ctr"/>
                      <a:r>
                        <a:rPr lang="zh-CN" altLang="en-US" dirty="0"/>
                        <a:t>语言意义</a:t>
                      </a:r>
                    </a:p>
                  </a:txBody>
                  <a:tcPr/>
                </a:tc>
                <a:tc>
                  <a:txBody>
                    <a:bodyPr/>
                    <a:lstStyle/>
                    <a:p>
                      <a:pPr algn="ctr"/>
                      <a:r>
                        <a:rPr lang="zh-CN" altLang="en-US" dirty="0"/>
                        <a:t>必有论元词的取值范围（与具体语义角色无关）</a:t>
                      </a:r>
                    </a:p>
                  </a:txBody>
                  <a:tcPr/>
                </a:tc>
                <a:tc>
                  <a:txBody>
                    <a:bodyPr/>
                    <a:lstStyle/>
                    <a:p>
                      <a:pPr algn="ctr"/>
                      <a:r>
                        <a:rPr lang="zh-CN" altLang="en-US" dirty="0"/>
                        <a:t>动词的取值范围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原句的取值范围</a:t>
                      </a:r>
                    </a:p>
                  </a:txBody>
                  <a:tcPr/>
                </a:tc>
                <a:extLst>
                  <a:ext uri="{0D108BD9-81ED-4DB2-BD59-A6C34878D82A}">
                    <a16:rowId xmlns:a16="http://schemas.microsoft.com/office/drawing/2014/main" val="2691927475"/>
                  </a:ext>
                </a:extLst>
              </a:tr>
            </a:tbl>
          </a:graphicData>
        </a:graphic>
      </p:graphicFrame>
      <p:sp>
        <p:nvSpPr>
          <p:cNvPr id="4" name="日期占位符 3">
            <a:extLst>
              <a:ext uri="{FF2B5EF4-FFF2-40B4-BE49-F238E27FC236}">
                <a16:creationId xmlns:a16="http://schemas.microsoft.com/office/drawing/2014/main" id="{68CB002D-B5AD-49A2-A873-243D02C74BB8}"/>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04A16417-AC5E-41A8-8AA1-49B14DBED608}"/>
              </a:ext>
            </a:extLst>
          </p:cNvPr>
          <p:cNvSpPr>
            <a:spLocks noGrp="1"/>
          </p:cNvSpPr>
          <p:nvPr>
            <p:ph type="sldNum" sz="quarter" idx="12"/>
          </p:nvPr>
        </p:nvSpPr>
        <p:spPr/>
        <p:txBody>
          <a:bodyPr/>
          <a:lstStyle/>
          <a:p>
            <a:fld id="{3847347A-47FC-40A9-82DA-827BBEE83376}" type="slidenum">
              <a:rPr lang="zh-CN" altLang="en-US" smtClean="0"/>
              <a:t>6</a:t>
            </a:fld>
            <a:endParaRPr lang="zh-CN" altLang="en-US"/>
          </a:p>
        </p:txBody>
      </p:sp>
    </p:spTree>
    <p:extLst>
      <p:ext uri="{BB962C8B-B14F-4D97-AF65-F5344CB8AC3E}">
        <p14:creationId xmlns:p14="http://schemas.microsoft.com/office/powerpoint/2010/main" val="282025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ECE3B20-5615-401B-BFB3-F7063B25F30F}"/>
              </a:ext>
            </a:extLst>
          </p:cNvPr>
          <p:cNvSpPr>
            <a:spLocks noGrp="1"/>
          </p:cNvSpPr>
          <p:nvPr>
            <p:ph idx="1"/>
          </p:nvPr>
        </p:nvSpPr>
        <p:spPr>
          <a:xfrm>
            <a:off x="1371600" y="588723"/>
            <a:ext cx="9601200" cy="5278677"/>
          </a:xfrm>
        </p:spPr>
        <p:txBody>
          <a:bodyPr/>
          <a:lstStyle/>
          <a:p>
            <a:r>
              <a:rPr lang="zh-CN" altLang="zh-CN" dirty="0"/>
              <a:t>动作概念的外延关系</a:t>
            </a:r>
            <a:endParaRPr lang="en-US" altLang="zh-CN" dirty="0"/>
          </a:p>
          <a:p>
            <a:endParaRPr lang="en-US" altLang="zh-CN" dirty="0"/>
          </a:p>
          <a:p>
            <a:r>
              <a:rPr lang="zh-CN" altLang="en-US" dirty="0"/>
              <a:t>动词存在上下位关系（转精关系）</a:t>
            </a:r>
            <a:endParaRPr lang="en-US" altLang="zh-CN" dirty="0"/>
          </a:p>
          <a:p>
            <a:pPr lvl="1"/>
            <a:r>
              <a:rPr lang="zh-CN" altLang="en-US" i="0" dirty="0"/>
              <a:t>散步→走→运动</a:t>
            </a:r>
            <a:endParaRPr lang="en-US" altLang="zh-CN" i="0" dirty="0"/>
          </a:p>
          <a:p>
            <a:pPr lvl="1"/>
            <a:r>
              <a:rPr lang="en-US" altLang="zh-CN" i="0" dirty="0" err="1"/>
              <a:t>Murder→kill</a:t>
            </a:r>
            <a:endParaRPr lang="en-US" altLang="zh-CN" i="0" dirty="0"/>
          </a:p>
          <a:p>
            <a:pPr lvl="1"/>
            <a:endParaRPr lang="zh-CN" altLang="zh-CN" i="0" dirty="0"/>
          </a:p>
          <a:p>
            <a:r>
              <a:rPr lang="zh-CN" altLang="zh-CN" dirty="0"/>
              <a:t>设</a:t>
            </a:r>
            <a:r>
              <a:rPr lang="en-US" altLang="zh-CN" dirty="0"/>
              <a:t>P</a:t>
            </a:r>
            <a:r>
              <a:rPr lang="zh-CN" altLang="zh-CN" dirty="0"/>
              <a:t>是全体动作概念的集合，≤</a:t>
            </a:r>
            <a:r>
              <a:rPr lang="en-US" altLang="zh-CN" baseline="-25000" dirty="0"/>
              <a:t>P</a:t>
            </a:r>
            <a:r>
              <a:rPr lang="zh-CN" altLang="zh-CN" dirty="0"/>
              <a:t>是</a:t>
            </a:r>
            <a:r>
              <a:rPr lang="en-US" altLang="zh-CN" dirty="0"/>
              <a:t>P</a:t>
            </a:r>
            <a:r>
              <a:rPr lang="zh-CN" altLang="zh-CN" dirty="0"/>
              <a:t>上偏序关系，并且满足如果</a:t>
            </a:r>
            <a:r>
              <a:rPr lang="en-US" altLang="zh-CN" dirty="0"/>
              <a:t>p</a:t>
            </a:r>
            <a:r>
              <a:rPr lang="en-US" altLang="zh-CN" baseline="-25000" dirty="0"/>
              <a:t>1</a:t>
            </a:r>
            <a:r>
              <a:rPr lang="zh-CN" altLang="zh-CN" dirty="0"/>
              <a:t>≤</a:t>
            </a:r>
            <a:r>
              <a:rPr lang="en-US" altLang="zh-CN" baseline="-25000" dirty="0"/>
              <a:t>P</a:t>
            </a:r>
            <a:r>
              <a:rPr lang="en-US" altLang="zh-CN" dirty="0"/>
              <a:t> p</a:t>
            </a:r>
            <a:r>
              <a:rPr lang="en-US" altLang="zh-CN" baseline="-25000" dirty="0"/>
              <a:t>2</a:t>
            </a:r>
            <a:r>
              <a:rPr lang="zh-CN" altLang="zh-CN" dirty="0"/>
              <a:t>，那么</a:t>
            </a:r>
            <a:r>
              <a:rPr lang="en-US" altLang="zh-CN" dirty="0" err="1"/>
              <a:t>dom</a:t>
            </a:r>
            <a:r>
              <a:rPr lang="en-US" altLang="zh-CN" dirty="0"/>
              <a:t>(p</a:t>
            </a:r>
            <a:r>
              <a:rPr lang="en-US" altLang="zh-CN" baseline="-25000" dirty="0"/>
              <a:t>1</a:t>
            </a:r>
            <a:r>
              <a:rPr lang="en-US" altLang="zh-CN" dirty="0"/>
              <a:t>)</a:t>
            </a:r>
            <a:r>
              <a:rPr lang="en-US" altLang="zh-CN" dirty="0">
                <a:sym typeface="LogicA" panose="05010501010000010501" pitchFamily="2" charset="2"/>
              </a:rPr>
              <a:t></a:t>
            </a:r>
            <a:r>
              <a:rPr lang="en-US" altLang="zh-CN" dirty="0" err="1"/>
              <a:t>dom</a:t>
            </a:r>
            <a:r>
              <a:rPr lang="en-US" altLang="zh-CN" dirty="0"/>
              <a:t>(p</a:t>
            </a:r>
            <a:r>
              <a:rPr lang="en-US" altLang="zh-CN" baseline="-25000" dirty="0"/>
              <a:t>2</a:t>
            </a:r>
            <a:r>
              <a:rPr lang="en-US" altLang="zh-CN" dirty="0"/>
              <a:t>)</a:t>
            </a:r>
            <a:r>
              <a:rPr lang="zh-CN" altLang="zh-CN" dirty="0"/>
              <a:t>。</a:t>
            </a:r>
            <a:r>
              <a:rPr lang="en-US" altLang="zh-CN" dirty="0">
                <a:sym typeface="LogicA" panose="05010501010000010501" pitchFamily="2" charset="2"/>
              </a:rPr>
              <a:t></a:t>
            </a:r>
            <a:r>
              <a:rPr lang="en-US" altLang="zh-CN" dirty="0"/>
              <a:t>P,</a:t>
            </a:r>
            <a:r>
              <a:rPr lang="zh-CN" altLang="zh-CN" dirty="0"/>
              <a:t>≤</a:t>
            </a:r>
            <a:r>
              <a:rPr lang="en-US" altLang="zh-CN" baseline="-25000" dirty="0"/>
              <a:t>P</a:t>
            </a:r>
            <a:r>
              <a:rPr lang="en-US" altLang="zh-CN" dirty="0">
                <a:sym typeface="LogicA" panose="05010501010000010501" pitchFamily="2" charset="2"/>
              </a:rPr>
              <a:t></a:t>
            </a:r>
            <a:r>
              <a:rPr lang="en-US" altLang="zh-CN" dirty="0"/>
              <a:t> </a:t>
            </a:r>
            <a:r>
              <a:rPr lang="zh-CN" altLang="zh-CN" dirty="0"/>
              <a:t>称动作概念外延结构。</a:t>
            </a:r>
            <a:endParaRPr lang="en-US" altLang="zh-CN" dirty="0"/>
          </a:p>
          <a:p>
            <a:endParaRPr lang="en-US" altLang="zh-CN" dirty="0"/>
          </a:p>
          <a:p>
            <a:endParaRPr lang="zh-CN" altLang="zh-CN" i="0" dirty="0"/>
          </a:p>
          <a:p>
            <a:endParaRPr lang="en-US" altLang="zh-CN" dirty="0"/>
          </a:p>
          <a:p>
            <a:endParaRPr lang="zh-CN" altLang="en-US" dirty="0"/>
          </a:p>
        </p:txBody>
      </p:sp>
      <p:sp>
        <p:nvSpPr>
          <p:cNvPr id="4" name="日期占位符 3">
            <a:extLst>
              <a:ext uri="{FF2B5EF4-FFF2-40B4-BE49-F238E27FC236}">
                <a16:creationId xmlns:a16="http://schemas.microsoft.com/office/drawing/2014/main" id="{A8405410-695F-4582-B6DA-FC827E5C02C2}"/>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CD4FB203-7D5D-4EFD-B211-296A8D480325}"/>
              </a:ext>
            </a:extLst>
          </p:cNvPr>
          <p:cNvSpPr>
            <a:spLocks noGrp="1"/>
          </p:cNvSpPr>
          <p:nvPr>
            <p:ph type="sldNum" sz="quarter" idx="12"/>
          </p:nvPr>
        </p:nvSpPr>
        <p:spPr/>
        <p:txBody>
          <a:bodyPr/>
          <a:lstStyle/>
          <a:p>
            <a:fld id="{3847347A-47FC-40A9-82DA-827BBEE83376}" type="slidenum">
              <a:rPr lang="zh-CN" altLang="en-US" smtClean="0"/>
              <a:t>7</a:t>
            </a:fld>
            <a:endParaRPr lang="zh-CN" altLang="en-US"/>
          </a:p>
        </p:txBody>
      </p:sp>
    </p:spTree>
    <p:extLst>
      <p:ext uri="{BB962C8B-B14F-4D97-AF65-F5344CB8AC3E}">
        <p14:creationId xmlns:p14="http://schemas.microsoft.com/office/powerpoint/2010/main" val="341562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8AE9DDC-54F1-461D-9B21-2D220634D99F}"/>
              </a:ext>
            </a:extLst>
          </p:cNvPr>
          <p:cNvSpPr>
            <a:spLocks noGrp="1"/>
          </p:cNvSpPr>
          <p:nvPr>
            <p:ph idx="1"/>
          </p:nvPr>
        </p:nvSpPr>
        <p:spPr>
          <a:xfrm>
            <a:off x="1371600" y="1027134"/>
            <a:ext cx="9601200" cy="4840266"/>
          </a:xfrm>
        </p:spPr>
        <p:txBody>
          <a:bodyPr>
            <a:normAutofit/>
          </a:bodyPr>
          <a:lstStyle/>
          <a:p>
            <a:r>
              <a:rPr lang="zh-CN" altLang="zh-CN" dirty="0"/>
              <a:t>事件概念的外延结构</a:t>
            </a:r>
          </a:p>
          <a:p>
            <a:r>
              <a:rPr lang="zh-CN" altLang="zh-CN" dirty="0"/>
              <a:t>设≤</a:t>
            </a:r>
            <a:r>
              <a:rPr lang="en-US" altLang="zh-CN" baseline="-25000" dirty="0"/>
              <a:t>E</a:t>
            </a:r>
            <a:r>
              <a:rPr lang="zh-CN" altLang="zh-CN" dirty="0"/>
              <a:t>是</a:t>
            </a:r>
            <a:r>
              <a:rPr lang="en-US" altLang="zh-CN" dirty="0"/>
              <a:t>E</a:t>
            </a:r>
            <a:r>
              <a:rPr lang="zh-CN" altLang="zh-CN" dirty="0"/>
              <a:t>上偏序关系，满足：</a:t>
            </a:r>
            <a:r>
              <a:rPr lang="en-US" altLang="zh-CN" dirty="0"/>
              <a:t>p</a:t>
            </a:r>
            <a:r>
              <a:rPr lang="en-US" altLang="zh-CN" baseline="-25000" dirty="0"/>
              <a:t>1</a:t>
            </a:r>
            <a:r>
              <a:rPr lang="en-US" altLang="zh-CN" dirty="0"/>
              <a:t>(d</a:t>
            </a:r>
            <a:r>
              <a:rPr lang="en-US" altLang="zh-CN" baseline="-25000" dirty="0"/>
              <a:t>1</a:t>
            </a:r>
            <a:r>
              <a:rPr lang="en-US" altLang="zh-CN" dirty="0"/>
              <a:t>,...,d</a:t>
            </a:r>
            <a:r>
              <a:rPr lang="en-US" altLang="zh-CN" baseline="-25000" dirty="0">
                <a:sym typeface="LogicA" panose="05010501010000010501" pitchFamily="2" charset="2"/>
              </a:rPr>
              <a:t></a:t>
            </a:r>
            <a:r>
              <a:rPr lang="en-US" altLang="zh-CN" dirty="0"/>
              <a:t>)</a:t>
            </a:r>
            <a:r>
              <a:rPr lang="zh-CN" altLang="zh-CN" dirty="0"/>
              <a:t>≤</a:t>
            </a:r>
            <a:r>
              <a:rPr lang="en-US" altLang="zh-CN" baseline="-25000" dirty="0"/>
              <a:t>E </a:t>
            </a:r>
            <a:r>
              <a:rPr lang="en-US" altLang="zh-CN" dirty="0"/>
              <a:t>p</a:t>
            </a:r>
            <a:r>
              <a:rPr lang="en-US" altLang="zh-CN" baseline="-25000" dirty="0"/>
              <a:t>2</a:t>
            </a:r>
            <a:r>
              <a:rPr lang="en-US" altLang="zh-CN" dirty="0"/>
              <a:t>(d</a:t>
            </a:r>
            <a:r>
              <a:rPr lang="en-US" altLang="zh-CN" baseline="-25000" dirty="0"/>
              <a:t>1</a:t>
            </a:r>
            <a:r>
              <a:rPr lang="en-US" altLang="zh-CN" dirty="0"/>
              <a:t>‘,...,d</a:t>
            </a:r>
            <a:r>
              <a:rPr lang="en-US" altLang="zh-CN" baseline="-25000" dirty="0">
                <a:sym typeface="LogicA" panose="05010501010000010501" pitchFamily="2" charset="2"/>
              </a:rPr>
              <a:t></a:t>
            </a:r>
            <a:r>
              <a:rPr lang="en-US" altLang="zh-CN" dirty="0"/>
              <a:t>’)</a:t>
            </a:r>
            <a:r>
              <a:rPr lang="zh-CN" altLang="zh-CN" dirty="0"/>
              <a:t>，当且仅当，</a:t>
            </a:r>
            <a:endParaRPr lang="en-US" altLang="zh-CN" dirty="0"/>
          </a:p>
          <a:p>
            <a:pPr lvl="1"/>
            <a:r>
              <a:rPr lang="en-US" altLang="zh-CN" i="0" dirty="0"/>
              <a:t>p</a:t>
            </a:r>
            <a:r>
              <a:rPr lang="en-US" altLang="zh-CN" i="0" baseline="-25000" dirty="0"/>
              <a:t>1</a:t>
            </a:r>
            <a:r>
              <a:rPr lang="en-US" altLang="zh-CN" i="0" dirty="0"/>
              <a:t>=p</a:t>
            </a:r>
            <a:r>
              <a:rPr lang="en-US" altLang="zh-CN" i="0" baseline="-25000" dirty="0"/>
              <a:t>2</a:t>
            </a:r>
            <a:r>
              <a:rPr lang="zh-CN" altLang="zh-CN" i="0" dirty="0"/>
              <a:t>，</a:t>
            </a:r>
            <a:r>
              <a:rPr lang="zh-CN" altLang="en-US" i="0" dirty="0"/>
              <a:t>且</a:t>
            </a:r>
            <a:r>
              <a:rPr lang="zh-CN" altLang="zh-CN" i="0" dirty="0"/>
              <a:t>任给 </a:t>
            </a:r>
            <a:r>
              <a:rPr lang="en-US" altLang="zh-CN" i="0" dirty="0">
                <a:sym typeface="LogicA" panose="05010501010000010501" pitchFamily="2" charset="2"/>
              </a:rPr>
              <a:t></a:t>
            </a:r>
            <a:r>
              <a:rPr lang="en-US" altLang="zh-CN" i="0" dirty="0"/>
              <a:t>1,...,</a:t>
            </a:r>
            <a:r>
              <a:rPr lang="en-US" altLang="zh-CN" i="0" dirty="0">
                <a:sym typeface="LogicA" panose="05010501010000010501" pitchFamily="2" charset="2"/>
              </a:rPr>
              <a:t></a:t>
            </a:r>
            <a:r>
              <a:rPr lang="zh-CN" altLang="zh-CN" i="0" dirty="0"/>
              <a:t>，</a:t>
            </a:r>
            <a:r>
              <a:rPr lang="en-US" altLang="zh-CN" i="0" dirty="0"/>
              <a:t>d</a:t>
            </a:r>
            <a:r>
              <a:rPr lang="en-US" altLang="zh-CN" i="0" baseline="-25000" dirty="0">
                <a:sym typeface="LogicA" panose="05010501010000010501" pitchFamily="2" charset="2"/>
              </a:rPr>
              <a:t></a:t>
            </a:r>
            <a:r>
              <a:rPr lang="zh-CN" altLang="zh-CN" i="0" dirty="0"/>
              <a:t>≤</a:t>
            </a:r>
            <a:r>
              <a:rPr lang="en-US" altLang="zh-CN" i="0" baseline="-25000" dirty="0"/>
              <a:t>D</a:t>
            </a:r>
            <a:r>
              <a:rPr lang="en-US" altLang="zh-CN" i="0" dirty="0"/>
              <a:t> d</a:t>
            </a:r>
            <a:r>
              <a:rPr lang="en-US" altLang="zh-CN" i="0" baseline="-25000" dirty="0">
                <a:sym typeface="LogicA" panose="05010501010000010501" pitchFamily="2" charset="2"/>
              </a:rPr>
              <a:t></a:t>
            </a:r>
            <a:r>
              <a:rPr lang="en-US" altLang="zh-CN" i="0" dirty="0"/>
              <a:t>’</a:t>
            </a:r>
            <a:r>
              <a:rPr lang="zh-CN" altLang="zh-CN" i="0" dirty="0"/>
              <a:t>，或者</a:t>
            </a:r>
            <a:endParaRPr lang="en-US" altLang="zh-CN" i="0" dirty="0"/>
          </a:p>
          <a:p>
            <a:pPr lvl="1"/>
            <a:r>
              <a:rPr lang="zh-CN" altLang="zh-CN" i="0" dirty="0"/>
              <a:t>任给</a:t>
            </a:r>
            <a:r>
              <a:rPr lang="en-US" altLang="zh-CN" i="0" dirty="0">
                <a:sym typeface="LogicA" panose="05010501010000010501" pitchFamily="2" charset="2"/>
              </a:rPr>
              <a:t></a:t>
            </a:r>
            <a:r>
              <a:rPr lang="en-US" altLang="zh-CN" i="0" dirty="0"/>
              <a:t>d</a:t>
            </a:r>
            <a:r>
              <a:rPr lang="en-US" altLang="zh-CN" i="0" baseline="-25000" dirty="0"/>
              <a:t>1</a:t>
            </a:r>
            <a:r>
              <a:rPr lang="en-US" altLang="zh-CN" i="0" dirty="0"/>
              <a:t>,...,d</a:t>
            </a:r>
            <a:r>
              <a:rPr lang="en-US" altLang="zh-CN" i="0" baseline="-25000" dirty="0">
                <a:sym typeface="LogicA" panose="05010501010000010501" pitchFamily="2" charset="2"/>
              </a:rPr>
              <a:t></a:t>
            </a:r>
            <a:r>
              <a:rPr lang="en-US" altLang="zh-CN" i="0" dirty="0">
                <a:sym typeface="LogicA" panose="05010501010000010501" pitchFamily="2" charset="2"/>
              </a:rPr>
              <a:t></a:t>
            </a:r>
            <a:r>
              <a:rPr lang="en-US" altLang="zh-CN" i="0" dirty="0" err="1"/>
              <a:t>dom</a:t>
            </a:r>
            <a:r>
              <a:rPr lang="en-US" altLang="zh-CN" i="0" dirty="0"/>
              <a:t>(p</a:t>
            </a:r>
            <a:r>
              <a:rPr lang="en-US" altLang="zh-CN" i="0" baseline="-25000" dirty="0"/>
              <a:t>1</a:t>
            </a:r>
            <a:r>
              <a:rPr lang="en-US" altLang="zh-CN" i="0" dirty="0"/>
              <a:t>)</a:t>
            </a:r>
            <a:r>
              <a:rPr lang="en-US" altLang="zh-CN" i="0" dirty="0">
                <a:sym typeface="LogicA" panose="05010501010000010501" pitchFamily="2" charset="2"/>
              </a:rPr>
              <a:t></a:t>
            </a:r>
            <a:r>
              <a:rPr lang="en-US" altLang="zh-CN" i="0" dirty="0" err="1"/>
              <a:t>dom</a:t>
            </a:r>
            <a:r>
              <a:rPr lang="en-US" altLang="zh-CN" i="0" dirty="0"/>
              <a:t>(p</a:t>
            </a:r>
            <a:r>
              <a:rPr lang="en-US" altLang="zh-CN" i="0" baseline="-25000" dirty="0"/>
              <a:t>2</a:t>
            </a:r>
            <a:r>
              <a:rPr lang="en-US" altLang="zh-CN" i="0" dirty="0"/>
              <a:t>)</a:t>
            </a:r>
            <a:r>
              <a:rPr lang="zh-CN" altLang="zh-CN" i="0" dirty="0"/>
              <a:t>，都有</a:t>
            </a:r>
            <a:r>
              <a:rPr lang="en-US" altLang="zh-CN" i="0" dirty="0"/>
              <a:t>p</a:t>
            </a:r>
            <a:r>
              <a:rPr lang="en-US" altLang="zh-CN" i="0" baseline="-25000" dirty="0"/>
              <a:t>1</a:t>
            </a:r>
            <a:r>
              <a:rPr lang="en-US" altLang="zh-CN" i="0" dirty="0"/>
              <a:t>(d</a:t>
            </a:r>
            <a:r>
              <a:rPr lang="en-US" altLang="zh-CN" i="0" baseline="-25000" dirty="0"/>
              <a:t>1</a:t>
            </a:r>
            <a:r>
              <a:rPr lang="en-US" altLang="zh-CN" i="0" dirty="0"/>
              <a:t>,...,d</a:t>
            </a:r>
            <a:r>
              <a:rPr lang="en-US" altLang="zh-CN" i="0" baseline="-25000" dirty="0">
                <a:sym typeface="LogicA" panose="05010501010000010501" pitchFamily="2" charset="2"/>
              </a:rPr>
              <a:t></a:t>
            </a:r>
            <a:r>
              <a:rPr lang="en-US" altLang="zh-CN" i="0" dirty="0"/>
              <a:t>)</a:t>
            </a:r>
            <a:r>
              <a:rPr lang="zh-CN" altLang="zh-CN" i="0" dirty="0"/>
              <a:t>≤</a:t>
            </a:r>
            <a:r>
              <a:rPr lang="en-US" altLang="zh-CN" i="0" baseline="-25000" dirty="0"/>
              <a:t>E </a:t>
            </a:r>
            <a:r>
              <a:rPr lang="en-US" altLang="zh-CN" i="0" dirty="0"/>
              <a:t>p</a:t>
            </a:r>
            <a:r>
              <a:rPr lang="en-US" altLang="zh-CN" i="0" baseline="-25000" dirty="0"/>
              <a:t>2</a:t>
            </a:r>
            <a:r>
              <a:rPr lang="en-US" altLang="zh-CN" i="0" dirty="0"/>
              <a:t>(d</a:t>
            </a:r>
            <a:r>
              <a:rPr lang="en-US" altLang="zh-CN" i="0" baseline="-25000" dirty="0"/>
              <a:t>1</a:t>
            </a:r>
            <a:r>
              <a:rPr lang="en-US" altLang="zh-CN" i="0" dirty="0"/>
              <a:t>,...,d</a:t>
            </a:r>
            <a:r>
              <a:rPr lang="en-US" altLang="zh-CN" i="0" baseline="-25000" dirty="0">
                <a:sym typeface="LogicA" panose="05010501010000010501" pitchFamily="2" charset="2"/>
              </a:rPr>
              <a:t></a:t>
            </a:r>
            <a:r>
              <a:rPr lang="en-US" altLang="zh-CN" i="0" dirty="0"/>
              <a:t>)</a:t>
            </a:r>
            <a:r>
              <a:rPr lang="zh-CN" altLang="zh-CN" i="0" dirty="0"/>
              <a:t>。</a:t>
            </a:r>
            <a:r>
              <a:rPr lang="en-US" altLang="zh-CN" i="0" dirty="0">
                <a:sym typeface="LogicA" panose="05010501010000010501" pitchFamily="2" charset="2"/>
              </a:rPr>
              <a:t></a:t>
            </a:r>
            <a:r>
              <a:rPr lang="en-US" altLang="zh-CN" i="0" dirty="0"/>
              <a:t>E,</a:t>
            </a:r>
            <a:r>
              <a:rPr lang="zh-CN" altLang="zh-CN" i="0" dirty="0"/>
              <a:t>≤</a:t>
            </a:r>
            <a:r>
              <a:rPr lang="en-US" altLang="zh-CN" i="0" baseline="-25000" dirty="0"/>
              <a:t>E</a:t>
            </a:r>
            <a:r>
              <a:rPr lang="en-US" altLang="zh-CN" i="0" dirty="0">
                <a:sym typeface="LogicA" panose="05010501010000010501" pitchFamily="2" charset="2"/>
              </a:rPr>
              <a:t></a:t>
            </a:r>
            <a:r>
              <a:rPr lang="zh-CN" altLang="zh-CN" i="0" dirty="0"/>
              <a:t>是事件概念的外延（上下位）关系结构。</a:t>
            </a:r>
            <a:endParaRPr lang="en-US" altLang="zh-CN" i="0" dirty="0"/>
          </a:p>
          <a:p>
            <a:pPr lvl="1"/>
            <a:endParaRPr lang="en-US" altLang="zh-CN" i="0" dirty="0"/>
          </a:p>
          <a:p>
            <a:r>
              <a:rPr lang="zh-CN" altLang="en-US" i="0" dirty="0"/>
              <a:t>例</a:t>
            </a:r>
            <a:endParaRPr lang="en-US" altLang="zh-CN" i="0" dirty="0"/>
          </a:p>
          <a:p>
            <a:pPr lvl="1"/>
            <a:r>
              <a:rPr lang="zh-CN" altLang="en-US" i="0" dirty="0"/>
              <a:t>“张三吃苹果”是一种：“张三吃水果”“人吃苹果”“人吃水果”</a:t>
            </a:r>
            <a:endParaRPr lang="en-US" altLang="zh-CN" i="0" dirty="0"/>
          </a:p>
          <a:p>
            <a:pPr lvl="1"/>
            <a:r>
              <a:rPr lang="zh-CN" altLang="en-US" i="0" dirty="0"/>
              <a:t>“张三吃苹果”是一种：“张三摄入苹果”</a:t>
            </a:r>
            <a:endParaRPr lang="en-US" altLang="zh-CN" i="0" dirty="0"/>
          </a:p>
          <a:p>
            <a:pPr lvl="1"/>
            <a:r>
              <a:rPr lang="zh-CN" altLang="en-US" i="0" dirty="0"/>
              <a:t>推论：“张三吃苹果”是一种“人摄入水果”</a:t>
            </a:r>
            <a:endParaRPr lang="en-US" altLang="zh-CN" i="0" dirty="0"/>
          </a:p>
          <a:p>
            <a:pPr lvl="1"/>
            <a:endParaRPr lang="en-US" altLang="zh-CN" i="0" dirty="0"/>
          </a:p>
          <a:p>
            <a:r>
              <a:rPr lang="en-US" altLang="zh-CN" dirty="0">
                <a:sym typeface="LogicA" panose="05010501010000010501" pitchFamily="2" charset="2"/>
              </a:rPr>
              <a:t></a:t>
            </a:r>
            <a:r>
              <a:rPr lang="en-US" altLang="zh-CN" dirty="0"/>
              <a:t>D,</a:t>
            </a:r>
            <a:r>
              <a:rPr lang="zh-CN" altLang="zh-CN" dirty="0"/>
              <a:t>≤</a:t>
            </a:r>
            <a:r>
              <a:rPr lang="en-US" altLang="zh-CN" baseline="-25000" dirty="0"/>
              <a:t>D</a:t>
            </a: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E,</a:t>
            </a:r>
            <a:r>
              <a:rPr lang="zh-CN" altLang="zh-CN" dirty="0"/>
              <a:t>≤</a:t>
            </a:r>
            <a:r>
              <a:rPr lang="en-US" altLang="zh-CN" baseline="-25000" dirty="0"/>
              <a:t>E</a:t>
            </a:r>
            <a:r>
              <a:rPr lang="en-US" altLang="zh-CN" dirty="0">
                <a:sym typeface="LogicA" panose="05010501010000010501" pitchFamily="2" charset="2"/>
              </a:rPr>
              <a:t></a:t>
            </a:r>
            <a:r>
              <a:rPr lang="en-US" altLang="zh-CN" dirty="0"/>
              <a:t>, </a:t>
            </a:r>
            <a:r>
              <a:rPr lang="en-US" altLang="zh-CN" dirty="0">
                <a:sym typeface="LogicA" panose="05010501010000010501" pitchFamily="2" charset="2"/>
              </a:rPr>
              <a:t></a:t>
            </a:r>
            <a:r>
              <a:rPr lang="en-US" altLang="zh-CN" dirty="0"/>
              <a:t>P,</a:t>
            </a:r>
            <a:r>
              <a:rPr lang="zh-CN" altLang="zh-CN" dirty="0"/>
              <a:t>≤</a:t>
            </a:r>
            <a:r>
              <a:rPr lang="en-US" altLang="zh-CN" baseline="-25000" dirty="0"/>
              <a:t>P</a:t>
            </a:r>
            <a:r>
              <a:rPr lang="en-US" altLang="zh-CN" dirty="0">
                <a:sym typeface="LogicA" panose="05010501010000010501" pitchFamily="2" charset="2"/>
              </a:rPr>
              <a:t></a:t>
            </a:r>
            <a:r>
              <a:rPr lang="zh-CN" altLang="en-US" dirty="0">
                <a:sym typeface="LogicA" panose="05010501010000010501" pitchFamily="2" charset="2"/>
              </a:rPr>
              <a:t>（</a:t>
            </a:r>
            <a:r>
              <a:rPr lang="en-US" altLang="zh-CN" dirty="0">
                <a:sym typeface="LogicA" panose="05010501010000010501" pitchFamily="2" charset="2"/>
              </a:rPr>
              <a:t> </a:t>
            </a:r>
            <a:r>
              <a:rPr lang="zh-CN" altLang="en-US" dirty="0">
                <a:sym typeface="LogicA" panose="05010501010000010501" pitchFamily="2" charset="2"/>
              </a:rPr>
              <a:t>略作</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 </a:t>
            </a:r>
            <a:r>
              <a:rPr lang="zh-CN" altLang="en-US" dirty="0">
                <a:sym typeface="LogicA" panose="05010501010000010501" pitchFamily="2" charset="2"/>
              </a:rPr>
              <a:t>）构成一个基本语义框架。</a:t>
            </a:r>
            <a:endParaRPr lang="zh-CN" altLang="zh-CN" dirty="0"/>
          </a:p>
          <a:p>
            <a:endParaRPr lang="zh-CN" altLang="en-US" dirty="0"/>
          </a:p>
        </p:txBody>
      </p:sp>
      <p:sp>
        <p:nvSpPr>
          <p:cNvPr id="4" name="日期占位符 3">
            <a:extLst>
              <a:ext uri="{FF2B5EF4-FFF2-40B4-BE49-F238E27FC236}">
                <a16:creationId xmlns:a16="http://schemas.microsoft.com/office/drawing/2014/main" id="{673B7A1C-4C2A-4242-8287-2E701FF5B890}"/>
              </a:ext>
            </a:extLst>
          </p:cNvPr>
          <p:cNvSpPr>
            <a:spLocks noGrp="1"/>
          </p:cNvSpPr>
          <p:nvPr>
            <p:ph type="dt" sz="half" idx="10"/>
          </p:nvPr>
        </p:nvSpPr>
        <p:spPr/>
        <p:txBody>
          <a:bodyPr/>
          <a:lstStyle/>
          <a:p>
            <a:fld id="{A6472530-B849-4C87-81D3-66D2F2072A76}" type="datetime1">
              <a:rPr lang="zh-CN" altLang="en-US" smtClean="0"/>
              <a:t>2018/5/8</a:t>
            </a:fld>
            <a:endParaRPr lang="zh-CN" altLang="en-US"/>
          </a:p>
        </p:txBody>
      </p:sp>
      <p:sp>
        <p:nvSpPr>
          <p:cNvPr id="5" name="灯片编号占位符 4">
            <a:extLst>
              <a:ext uri="{FF2B5EF4-FFF2-40B4-BE49-F238E27FC236}">
                <a16:creationId xmlns:a16="http://schemas.microsoft.com/office/drawing/2014/main" id="{E103C702-BC89-400B-87E7-4A79F4D8BA25}"/>
              </a:ext>
            </a:extLst>
          </p:cNvPr>
          <p:cNvSpPr>
            <a:spLocks noGrp="1"/>
          </p:cNvSpPr>
          <p:nvPr>
            <p:ph type="sldNum" sz="quarter" idx="12"/>
          </p:nvPr>
        </p:nvSpPr>
        <p:spPr/>
        <p:txBody>
          <a:bodyPr/>
          <a:lstStyle/>
          <a:p>
            <a:fld id="{3847347A-47FC-40A9-82DA-827BBEE83376}" type="slidenum">
              <a:rPr lang="zh-CN" altLang="en-US" smtClean="0"/>
              <a:t>8</a:t>
            </a:fld>
            <a:endParaRPr lang="zh-CN" altLang="en-US"/>
          </a:p>
        </p:txBody>
      </p:sp>
    </p:spTree>
    <p:extLst>
      <p:ext uri="{BB962C8B-B14F-4D97-AF65-F5344CB8AC3E}">
        <p14:creationId xmlns:p14="http://schemas.microsoft.com/office/powerpoint/2010/main" val="219585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D509A-BA82-448B-A8E8-CEAA25CEBCD4}"/>
              </a:ext>
            </a:extLst>
          </p:cNvPr>
          <p:cNvSpPr>
            <a:spLocks noGrp="1"/>
          </p:cNvSpPr>
          <p:nvPr>
            <p:ph type="title"/>
          </p:nvPr>
        </p:nvSpPr>
        <p:spPr/>
        <p:txBody>
          <a:bodyPr/>
          <a:lstStyle/>
          <a:p>
            <a:r>
              <a:rPr lang="zh-CN" altLang="en-US" dirty="0"/>
              <a:t>基本语言</a:t>
            </a:r>
            <a:r>
              <a:rPr lang="en-US" altLang="zh-CN" dirty="0"/>
              <a:t>L</a:t>
            </a:r>
            <a:r>
              <a:rPr lang="en-US" altLang="zh-CN" baseline="-25000" dirty="0"/>
              <a:t>0</a:t>
            </a:r>
            <a:endParaRPr lang="zh-CN" altLang="en-US" baseline="-25000" dirty="0"/>
          </a:p>
        </p:txBody>
      </p:sp>
      <p:sp>
        <p:nvSpPr>
          <p:cNvPr id="3" name="内容占位符 2">
            <a:extLst>
              <a:ext uri="{FF2B5EF4-FFF2-40B4-BE49-F238E27FC236}">
                <a16:creationId xmlns:a16="http://schemas.microsoft.com/office/drawing/2014/main" id="{DD91E00E-AAC8-427D-B7D7-6E9F64444348}"/>
              </a:ext>
            </a:extLst>
          </p:cNvPr>
          <p:cNvSpPr>
            <a:spLocks noGrp="1"/>
          </p:cNvSpPr>
          <p:nvPr>
            <p:ph idx="1"/>
          </p:nvPr>
        </p:nvSpPr>
        <p:spPr/>
        <p:txBody>
          <a:bodyPr>
            <a:normAutofit/>
          </a:bodyPr>
          <a:lstStyle/>
          <a:p>
            <a:pPr marL="0" indent="0">
              <a:buNone/>
            </a:pPr>
            <a:r>
              <a:rPr lang="en-US" altLang="zh-CN" dirty="0"/>
              <a:t>1.</a:t>
            </a:r>
            <a:r>
              <a:rPr lang="zh-CN" altLang="zh-CN" dirty="0"/>
              <a:t>基本符号</a:t>
            </a:r>
          </a:p>
          <a:p>
            <a:pPr marL="0" indent="0">
              <a:buNone/>
            </a:pPr>
            <a:r>
              <a:rPr lang="zh-CN" altLang="zh-CN" dirty="0"/>
              <a:t>（</a:t>
            </a:r>
            <a:r>
              <a:rPr lang="en-US" altLang="zh-CN" dirty="0"/>
              <a:t>1</a:t>
            </a:r>
            <a:r>
              <a:rPr lang="zh-CN" altLang="zh-CN" dirty="0"/>
              <a:t>）</a:t>
            </a:r>
            <a:r>
              <a:rPr lang="en-US" altLang="zh-CN" dirty="0">
                <a:sym typeface="LogicA" panose="05010501010000010501" pitchFamily="2" charset="2"/>
              </a:rPr>
              <a:t></a:t>
            </a:r>
            <a:r>
              <a:rPr lang="en-US" altLang="zh-CN" dirty="0"/>
              <a:t> </a:t>
            </a:r>
            <a:r>
              <a:rPr lang="zh-CN" altLang="zh-CN" dirty="0"/>
              <a:t>元动词：</a:t>
            </a:r>
            <a:r>
              <a:rPr lang="en-US" altLang="zh-CN" dirty="0">
                <a:sym typeface="LogicA" panose="05010501010000010501" pitchFamily="2" charset="2"/>
              </a:rPr>
              <a:t></a:t>
            </a:r>
            <a:r>
              <a:rPr lang="en-US" altLang="zh-CN" baseline="30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30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30000" dirty="0">
                <a:sym typeface="LogicA" panose="05010501010000010501" pitchFamily="2" charset="2"/>
              </a:rPr>
              <a:t></a:t>
            </a:r>
            <a:r>
              <a:rPr lang="en-US" altLang="zh-CN" dirty="0"/>
              <a:t>,</a:t>
            </a:r>
            <a:r>
              <a:rPr lang="zh-CN" altLang="zh-CN" dirty="0"/>
              <a:t>……（上标 </a:t>
            </a:r>
            <a:r>
              <a:rPr lang="en-US" altLang="zh-CN" dirty="0">
                <a:sym typeface="LogicA" panose="05010501010000010501" pitchFamily="2" charset="2"/>
              </a:rPr>
              <a:t></a:t>
            </a:r>
            <a:r>
              <a:rPr lang="en-US" altLang="zh-CN" dirty="0"/>
              <a:t> </a:t>
            </a:r>
            <a:r>
              <a:rPr lang="zh-CN" altLang="zh-CN" dirty="0"/>
              <a:t>代表动词必有</a:t>
            </a:r>
            <a:r>
              <a:rPr lang="en-US" altLang="zh-CN" dirty="0"/>
              <a:t>/</a:t>
            </a:r>
            <a:r>
              <a:rPr lang="zh-CN" altLang="zh-CN" dirty="0"/>
              <a:t>基本论元数，不引起混淆时可省略）</a:t>
            </a:r>
          </a:p>
          <a:p>
            <a:pPr marL="0" indent="0">
              <a:buNone/>
            </a:pPr>
            <a:r>
              <a:rPr lang="zh-CN" altLang="zh-CN" dirty="0"/>
              <a:t>（</a:t>
            </a:r>
            <a:r>
              <a:rPr lang="en-US" altLang="zh-CN" dirty="0"/>
              <a:t>2</a:t>
            </a:r>
            <a:r>
              <a:rPr lang="zh-CN" altLang="zh-CN" dirty="0"/>
              <a:t>）</a:t>
            </a:r>
            <a:r>
              <a:rPr lang="zh-CN" altLang="en-US" dirty="0"/>
              <a:t>名词</a:t>
            </a:r>
            <a:r>
              <a:rPr lang="zh-CN"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dirty="0"/>
              <a:t>,</a:t>
            </a:r>
            <a:r>
              <a:rPr lang="zh-CN" altLang="zh-CN" dirty="0"/>
              <a:t>……</a:t>
            </a:r>
          </a:p>
          <a:p>
            <a:pPr marL="0" indent="0">
              <a:buNone/>
            </a:pPr>
            <a:r>
              <a:rPr lang="zh-CN" altLang="zh-CN" dirty="0"/>
              <a:t>（</a:t>
            </a:r>
            <a:r>
              <a:rPr lang="en-US" altLang="zh-CN" dirty="0"/>
              <a:t>3</a:t>
            </a:r>
            <a:r>
              <a:rPr lang="zh-CN" altLang="zh-CN" dirty="0"/>
              <a:t>）</a:t>
            </a:r>
            <a:r>
              <a:rPr lang="zh-CN" altLang="en-US" dirty="0"/>
              <a:t>辅助</a:t>
            </a:r>
            <a:r>
              <a:rPr lang="zh-CN" altLang="zh-CN" dirty="0"/>
              <a:t>符号：</a:t>
            </a:r>
            <a:r>
              <a:rPr lang="en-US" altLang="zh-CN" dirty="0"/>
              <a:t>, ( )</a:t>
            </a:r>
            <a:endParaRPr lang="zh-CN" altLang="zh-CN" dirty="0"/>
          </a:p>
          <a:p>
            <a:pPr marL="0" indent="0">
              <a:buNone/>
            </a:pPr>
            <a:endParaRPr lang="zh-CN" altLang="zh-CN" dirty="0"/>
          </a:p>
          <a:p>
            <a:pPr marL="0" indent="0">
              <a:buNone/>
            </a:pPr>
            <a:r>
              <a:rPr lang="en-US" altLang="zh-CN" dirty="0"/>
              <a:t>2.</a:t>
            </a:r>
            <a:r>
              <a:rPr lang="zh-CN" altLang="zh-CN" dirty="0"/>
              <a:t>语法规则</a:t>
            </a:r>
          </a:p>
          <a:p>
            <a:pPr marL="0" indent="0">
              <a:buNone/>
            </a:pPr>
            <a:r>
              <a:rPr lang="en-US" altLang="zh-CN"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30000" dirty="0">
                <a:sym typeface="LogicA" panose="05010501010000010501" pitchFamily="2" charset="2"/>
              </a:rPr>
              <a:t></a:t>
            </a:r>
            <a:r>
              <a:rPr lang="en-US" altLang="zh-CN" dirty="0"/>
              <a:t>(</a:t>
            </a:r>
            <a:r>
              <a:rPr lang="en-US" altLang="zh-CN" dirty="0">
                <a:sym typeface="LogicA" panose="05010501010000010501" pitchFamily="2" charset="2"/>
              </a:rPr>
              <a:t></a:t>
            </a:r>
            <a:r>
              <a:rPr lang="en-US" altLang="zh-CN" baseline="-25000" dirty="0"/>
              <a:t>1</a:t>
            </a:r>
            <a:r>
              <a:rPr lang="en-US" altLang="zh-CN" dirty="0"/>
              <a:t>, </a:t>
            </a:r>
            <a:r>
              <a:rPr lang="zh-CN" altLang="zh-CN" dirty="0"/>
              <a:t>…</a:t>
            </a:r>
            <a:r>
              <a:rPr lang="en-US" altLang="zh-CN" dirty="0"/>
              <a:t> , </a:t>
            </a:r>
            <a:r>
              <a:rPr lang="en-US" altLang="zh-CN" dirty="0">
                <a:sym typeface="LogicA" panose="05010501010000010501" pitchFamily="2" charset="2"/>
              </a:rPr>
              <a:t></a:t>
            </a:r>
            <a:r>
              <a:rPr lang="en-US" altLang="zh-CN" baseline="-25000" dirty="0">
                <a:sym typeface="LogicA" panose="05010501010000010501" pitchFamily="2" charset="2"/>
              </a:rPr>
              <a:t></a:t>
            </a:r>
            <a:r>
              <a:rPr lang="en-US" altLang="zh-CN" dirty="0"/>
              <a:t>)</a:t>
            </a:r>
            <a:endParaRPr lang="zh-CN" altLang="zh-CN" dirty="0"/>
          </a:p>
          <a:p>
            <a:endParaRPr lang="zh-CN" altLang="en-US" dirty="0"/>
          </a:p>
        </p:txBody>
      </p:sp>
      <p:sp>
        <p:nvSpPr>
          <p:cNvPr id="4" name="日期占位符 3">
            <a:extLst>
              <a:ext uri="{FF2B5EF4-FFF2-40B4-BE49-F238E27FC236}">
                <a16:creationId xmlns:a16="http://schemas.microsoft.com/office/drawing/2014/main" id="{859E4600-B623-4D69-ADF3-B87FA84F9A6A}"/>
              </a:ext>
            </a:extLst>
          </p:cNvPr>
          <p:cNvSpPr>
            <a:spLocks noGrp="1"/>
          </p:cNvSpPr>
          <p:nvPr>
            <p:ph type="dt" sz="half" idx="10"/>
          </p:nvPr>
        </p:nvSpPr>
        <p:spPr/>
        <p:txBody>
          <a:bodyPr/>
          <a:lstStyle/>
          <a:p>
            <a:fld id="{A6472530-B849-4C87-81D3-66D2F2072A76}" type="datetime1">
              <a:rPr lang="zh-CN" altLang="en-US" smtClean="0"/>
              <a:t>2018/5/6</a:t>
            </a:fld>
            <a:endParaRPr lang="zh-CN" altLang="en-US"/>
          </a:p>
        </p:txBody>
      </p:sp>
      <p:sp>
        <p:nvSpPr>
          <p:cNvPr id="5" name="灯片编号占位符 4">
            <a:extLst>
              <a:ext uri="{FF2B5EF4-FFF2-40B4-BE49-F238E27FC236}">
                <a16:creationId xmlns:a16="http://schemas.microsoft.com/office/drawing/2014/main" id="{0BEA1893-6372-453E-9C68-76890E0337F6}"/>
              </a:ext>
            </a:extLst>
          </p:cNvPr>
          <p:cNvSpPr>
            <a:spLocks noGrp="1"/>
          </p:cNvSpPr>
          <p:nvPr>
            <p:ph type="sldNum" sz="quarter" idx="12"/>
          </p:nvPr>
        </p:nvSpPr>
        <p:spPr/>
        <p:txBody>
          <a:bodyPr/>
          <a:lstStyle/>
          <a:p>
            <a:fld id="{3847347A-47FC-40A9-82DA-827BBEE83376}" type="slidenum">
              <a:rPr lang="zh-CN" altLang="en-US" smtClean="0"/>
              <a:t>9</a:t>
            </a:fld>
            <a:endParaRPr lang="zh-CN" altLang="en-US"/>
          </a:p>
        </p:txBody>
      </p:sp>
    </p:spTree>
    <p:extLst>
      <p:ext uri="{BB962C8B-B14F-4D97-AF65-F5344CB8AC3E}">
        <p14:creationId xmlns:p14="http://schemas.microsoft.com/office/powerpoint/2010/main" val="3777846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2.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4.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6.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8.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1"/>
</p:tagLst>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TM10001105[[fn=裁剪]]</Template>
  <TotalTime>9202</TotalTime>
  <Words>3414</Words>
  <Application>Microsoft Office PowerPoint</Application>
  <PresentationFormat>宽屏</PresentationFormat>
  <Paragraphs>328</Paragraphs>
  <Slides>27</Slides>
  <Notes>6</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6" baseType="lpstr">
      <vt:lpstr>宋体</vt:lpstr>
      <vt:lpstr>Franklin Gothic Book</vt:lpstr>
      <vt:lpstr>等线</vt:lpstr>
      <vt:lpstr>LogicA</vt:lpstr>
      <vt:lpstr>华文楷体</vt:lpstr>
      <vt:lpstr>Times New Roman</vt:lpstr>
      <vt:lpstr>微软雅黑</vt:lpstr>
      <vt:lpstr>Crop</vt:lpstr>
      <vt:lpstr>MSDraw</vt:lpstr>
      <vt:lpstr>基于动作概念和事件概念的动词形式语义</vt:lpstr>
      <vt:lpstr>主要内容</vt:lpstr>
      <vt:lpstr>问题背景与基本观点</vt:lpstr>
      <vt:lpstr>PowerPoint 演示文稿</vt:lpstr>
      <vt:lpstr>基本语义框架</vt:lpstr>
      <vt:lpstr>PowerPoint 演示文稿</vt:lpstr>
      <vt:lpstr>PowerPoint 演示文稿</vt:lpstr>
      <vt:lpstr>PowerPoint 演示文稿</vt:lpstr>
      <vt:lpstr>基本语言L0</vt:lpstr>
      <vt:lpstr>PowerPoint 演示文稿</vt:lpstr>
      <vt:lpstr>对基本语义框架的扩充与完善</vt:lpstr>
      <vt:lpstr>PowerPoint 演示文稿</vt:lpstr>
      <vt:lpstr>PowerPoint 演示文稿</vt:lpstr>
      <vt:lpstr>动作概念推理/衍推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参考文献</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亚里士多德划分格与亚里士多德逻辑</dc:title>
  <dc:creator>X230</dc:creator>
  <cp:lastModifiedBy>Zhi Zheng</cp:lastModifiedBy>
  <cp:revision>281</cp:revision>
  <dcterms:created xsi:type="dcterms:W3CDTF">2017-10-05T13:26:37Z</dcterms:created>
  <dcterms:modified xsi:type="dcterms:W3CDTF">2018-05-08T06:08:30Z</dcterms:modified>
</cp:coreProperties>
</file>