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1" r:id="rId6"/>
    <p:sldId id="260" r:id="rId7"/>
    <p:sldId id="262" r:id="rId8"/>
    <p:sldId id="283" r:id="rId9"/>
    <p:sldId id="263" r:id="rId10"/>
    <p:sldId id="264" r:id="rId11"/>
    <p:sldId id="265" r:id="rId12"/>
    <p:sldId id="266" r:id="rId13"/>
    <p:sldId id="267" r:id="rId14"/>
    <p:sldId id="268" r:id="rId15"/>
    <p:sldId id="269" r:id="rId16"/>
    <p:sldId id="270" r:id="rId17"/>
    <p:sldId id="285" r:id="rId18"/>
    <p:sldId id="271" r:id="rId19"/>
    <p:sldId id="274" r:id="rId20"/>
    <p:sldId id="275" r:id="rId21"/>
    <p:sldId id="276" r:id="rId22"/>
    <p:sldId id="277" r:id="rId23"/>
    <p:sldId id="278" r:id="rId24"/>
    <p:sldId id="279" r:id="rId25"/>
    <p:sldId id="281" r:id="rId26"/>
    <p:sldId id="280" r:id="rId27"/>
    <p:sldId id="282" r:id="rId28"/>
    <p:sldId id="284" r:id="rId29"/>
    <p:sldId id="286" r:id="rId30"/>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6" d="100"/>
          <a:sy n="66" d="100"/>
        </p:scale>
        <p:origin x="-630"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2013/10/8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2013/10/8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2013/10/8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2013/10/8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2013/10/8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t>2013/10/8</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530820CF-B880-4189-942D-D702A7CBA730}" type="datetimeFigureOut">
              <a:rPr lang="zh-CN" altLang="en-US" smtClean="0"/>
              <a:t>2013/10/8</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530820CF-B880-4189-942D-D702A7CBA730}" type="datetimeFigureOut">
              <a:rPr lang="zh-CN" altLang="en-US" smtClean="0"/>
              <a:t>2013/10/8</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t>2013/10/8</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t>2013/10/8</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t>2013/10/8</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0820CF-B880-4189-942D-D702A7CBA730}" type="datetimeFigureOut">
              <a:rPr lang="zh-CN" altLang="en-US" smtClean="0"/>
              <a:t>2013/10/8</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913308-F349-4B6D-A68A-DD1791B4A57B}"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r>
              <a:rPr lang="zh-CN" altLang="en-US" dirty="0" smtClean="0"/>
              <a:t>硕士论文开题报告</a:t>
            </a:r>
            <a:endParaRPr lang="zh-CN" altLang="en-US" dirty="0"/>
          </a:p>
        </p:txBody>
      </p:sp>
      <p:sp>
        <p:nvSpPr>
          <p:cNvPr id="3" name="副标题 2"/>
          <p:cNvSpPr>
            <a:spLocks noGrp="1"/>
          </p:cNvSpPr>
          <p:nvPr>
            <p:ph type="subTitle" idx="1"/>
          </p:nvPr>
        </p:nvSpPr>
        <p:spPr/>
        <p:txBody>
          <a:bodyPr/>
          <a:lstStyle/>
          <a:p>
            <a:r>
              <a:rPr lang="zh-CN" altLang="en-US" dirty="0" smtClean="0"/>
              <a:t>逻辑硕士</a:t>
            </a:r>
            <a:r>
              <a:rPr lang="en-US" altLang="zh-CN" dirty="0" smtClean="0"/>
              <a:t>11</a:t>
            </a:r>
            <a:r>
              <a:rPr lang="zh-CN" altLang="en-US" dirty="0" smtClean="0"/>
              <a:t>级研究生 王海若 </a:t>
            </a:r>
            <a:r>
              <a:rPr lang="en-US" altLang="zh-CN" dirty="0" smtClean="0"/>
              <a:t>1101211452</a:t>
            </a:r>
          </a:p>
          <a:p>
            <a:r>
              <a:rPr lang="zh-CN" altLang="en-US" dirty="0" smtClean="0"/>
              <a:t>导师：邢滔滔</a:t>
            </a:r>
            <a:endParaRPr lang="en-US" altLang="zh-CN" dirty="0" smtClean="0"/>
          </a:p>
          <a:p>
            <a:endParaRPr lang="zh-CN" altLang="en-US" dirty="0"/>
          </a:p>
        </p:txBody>
      </p:sp>
    </p:spTree>
    <p:extLst>
      <p:ext uri="{BB962C8B-B14F-4D97-AF65-F5344CB8AC3E}">
        <p14:creationId xmlns:p14="http://schemas.microsoft.com/office/powerpoint/2010/main" val="60194385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研究现状</a:t>
            </a:r>
            <a:r>
              <a:rPr lang="en-US" altLang="zh-CN" dirty="0" smtClean="0"/>
              <a:t>—</a:t>
            </a:r>
            <a:r>
              <a:rPr lang="zh-CN" altLang="en-US" dirty="0" smtClean="0"/>
              <a:t>超赋值逻辑</a:t>
            </a:r>
            <a:endParaRPr lang="zh-CN" altLang="en-US" dirty="0"/>
          </a:p>
        </p:txBody>
      </p:sp>
      <p:sp>
        <p:nvSpPr>
          <p:cNvPr id="3" name="内容占位符 2"/>
          <p:cNvSpPr>
            <a:spLocks noGrp="1"/>
          </p:cNvSpPr>
          <p:nvPr>
            <p:ph idx="1"/>
          </p:nvPr>
        </p:nvSpPr>
        <p:spPr/>
        <p:txBody>
          <a:bodyPr>
            <a:normAutofit fontScale="70000" lnSpcReduction="20000"/>
          </a:bodyPr>
          <a:lstStyle/>
          <a:p>
            <a:pPr marL="0" indent="0">
              <a:buNone/>
            </a:pPr>
            <a:r>
              <a:rPr lang="zh-CN" altLang="zh-CN" dirty="0"/>
              <a:t>超赋值以及将其应用到模糊性可能来源于科技哲学。</a:t>
            </a:r>
          </a:p>
          <a:p>
            <a:pPr marL="0" indent="0">
              <a:buNone/>
            </a:pPr>
            <a:endParaRPr lang="en-US" altLang="zh-CN" dirty="0" smtClean="0"/>
          </a:p>
          <a:p>
            <a:pPr marL="0" indent="0">
              <a:buNone/>
            </a:pPr>
            <a:r>
              <a:rPr lang="en-US" altLang="zh-CN" dirty="0" smtClean="0"/>
              <a:t>1970s</a:t>
            </a:r>
            <a:r>
              <a:rPr lang="zh-CN" altLang="zh-CN" dirty="0"/>
              <a:t>，超赋值思想开始被系统而详细地用于模糊问题，</a:t>
            </a:r>
            <a:r>
              <a:rPr lang="en-US" altLang="zh-CN" dirty="0"/>
              <a:t>Michael </a:t>
            </a:r>
            <a:r>
              <a:rPr lang="en-US" altLang="zh-CN" dirty="0" err="1"/>
              <a:t>Dummett</a:t>
            </a:r>
            <a:r>
              <a:rPr lang="en-US" altLang="zh-CN" dirty="0"/>
              <a:t>, Kit Fine, Hans Kamp, David Lewis, Marian </a:t>
            </a:r>
            <a:r>
              <a:rPr lang="en-US" altLang="zh-CN" dirty="0" err="1"/>
              <a:t>Przelecki</a:t>
            </a:r>
            <a:r>
              <a:rPr lang="zh-CN" altLang="zh-CN" dirty="0"/>
              <a:t>等都在自己的论文中探讨过此类问题</a:t>
            </a:r>
            <a:r>
              <a:rPr lang="zh-CN" altLang="zh-CN" dirty="0" smtClean="0"/>
              <a:t>。</a:t>
            </a:r>
            <a:endParaRPr lang="en-US" altLang="zh-CN" dirty="0" smtClean="0"/>
          </a:p>
          <a:p>
            <a:pPr marL="0" indent="0">
              <a:buNone/>
            </a:pPr>
            <a:endParaRPr lang="en-US" altLang="zh-CN" dirty="0" smtClean="0"/>
          </a:p>
          <a:p>
            <a:pPr marL="0" indent="0">
              <a:buNone/>
            </a:pPr>
            <a:r>
              <a:rPr lang="zh-CN" altLang="en-US" dirty="0" smtClean="0"/>
              <a:t>基本主张：存在多个可允许的精确解释，每个</a:t>
            </a:r>
            <a:r>
              <a:rPr lang="zh-CN" altLang="en-US" dirty="0" smtClean="0">
                <a:solidFill>
                  <a:schemeClr val="accent4"/>
                </a:solidFill>
              </a:rPr>
              <a:t>可允许的解释</a:t>
            </a:r>
            <a:r>
              <a:rPr lang="zh-CN" altLang="en-US" dirty="0" smtClean="0"/>
              <a:t>（</a:t>
            </a:r>
            <a:r>
              <a:rPr lang="en-US" altLang="zh-CN" dirty="0" smtClean="0"/>
              <a:t>admissible interpretations</a:t>
            </a:r>
            <a:r>
              <a:rPr lang="zh-CN" altLang="en-US" dirty="0" smtClean="0"/>
              <a:t>）满足二值原则。超赋值主义者通常</a:t>
            </a:r>
            <a:r>
              <a:rPr lang="zh-CN" altLang="zh-CN" dirty="0" smtClean="0"/>
              <a:t>将</a:t>
            </a:r>
            <a:r>
              <a:rPr lang="zh-CN" altLang="zh-CN" dirty="0"/>
              <a:t>可允许</a:t>
            </a:r>
            <a:r>
              <a:rPr lang="zh-CN" altLang="zh-CN" dirty="0" smtClean="0"/>
              <a:t>的视为</a:t>
            </a:r>
            <a:r>
              <a:rPr lang="zh-CN" altLang="zh-CN" dirty="0"/>
              <a:t>与语言的语义规则一致——就像是一个偏函数，被精确定义但没有覆盖所有的情形</a:t>
            </a:r>
            <a:r>
              <a:rPr lang="zh-CN" altLang="zh-CN" dirty="0" smtClean="0"/>
              <a:t>。</a:t>
            </a:r>
            <a:endParaRPr lang="en-US" altLang="zh-CN" dirty="0" smtClean="0"/>
          </a:p>
          <a:p>
            <a:pPr marL="0" indent="0">
              <a:buNone/>
            </a:pPr>
            <a:endParaRPr lang="en-US" altLang="zh-CN" dirty="0" smtClean="0"/>
          </a:p>
          <a:p>
            <a:pPr marL="0" indent="0">
              <a:buNone/>
            </a:pPr>
            <a:r>
              <a:rPr lang="zh-CN" altLang="en-US" dirty="0" smtClean="0">
                <a:solidFill>
                  <a:schemeClr val="accent4"/>
                </a:solidFill>
              </a:rPr>
              <a:t>超真</a:t>
            </a:r>
            <a:r>
              <a:rPr lang="zh-CN" altLang="en-US" dirty="0" smtClean="0"/>
              <a:t>：在所有的可允许的解释中为真。</a:t>
            </a:r>
            <a:endParaRPr lang="en-US" altLang="zh-CN" dirty="0" smtClean="0"/>
          </a:p>
          <a:p>
            <a:pPr marL="0" indent="0">
              <a:buNone/>
            </a:pPr>
            <a:r>
              <a:rPr lang="zh-CN" altLang="en-US" dirty="0">
                <a:solidFill>
                  <a:schemeClr val="accent4"/>
                </a:solidFill>
              </a:rPr>
              <a:t>边界</a:t>
            </a:r>
            <a:r>
              <a:rPr lang="zh-CN" altLang="en-US" dirty="0" smtClean="0">
                <a:solidFill>
                  <a:schemeClr val="accent4"/>
                </a:solidFill>
              </a:rPr>
              <a:t>情形</a:t>
            </a:r>
            <a:r>
              <a:rPr lang="zh-CN" altLang="en-US" dirty="0" smtClean="0"/>
              <a:t>：在有的可允许的解释中为真，在有的可允许的解释中为假。</a:t>
            </a:r>
            <a:endParaRPr lang="zh-CN" altLang="zh-CN" dirty="0"/>
          </a:p>
          <a:p>
            <a:pPr marL="0" indent="0">
              <a:buNone/>
            </a:pPr>
            <a:endParaRPr lang="zh-CN" altLang="en-US" dirty="0"/>
          </a:p>
        </p:txBody>
      </p:sp>
    </p:spTree>
    <p:extLst>
      <p:ext uri="{BB962C8B-B14F-4D97-AF65-F5344CB8AC3E}">
        <p14:creationId xmlns:p14="http://schemas.microsoft.com/office/powerpoint/2010/main" val="380554406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研究现状</a:t>
            </a:r>
            <a:r>
              <a:rPr lang="en-US" altLang="zh-CN" dirty="0"/>
              <a:t>—</a:t>
            </a:r>
            <a:r>
              <a:rPr lang="zh-CN" altLang="en-US" dirty="0"/>
              <a:t>超赋值逻辑</a:t>
            </a:r>
          </a:p>
        </p:txBody>
      </p:sp>
      <p:sp>
        <p:nvSpPr>
          <p:cNvPr id="3" name="内容占位符 2"/>
          <p:cNvSpPr>
            <a:spLocks noGrp="1"/>
          </p:cNvSpPr>
          <p:nvPr>
            <p:ph idx="1"/>
          </p:nvPr>
        </p:nvSpPr>
        <p:spPr/>
        <p:txBody>
          <a:bodyPr/>
          <a:lstStyle/>
          <a:p>
            <a:pPr marL="0" indent="0">
              <a:buNone/>
            </a:pPr>
            <a:r>
              <a:rPr lang="zh-CN" altLang="en-US" dirty="0" smtClean="0"/>
              <a:t>主要问题：</a:t>
            </a:r>
            <a:endParaRPr lang="en-US" altLang="zh-CN" dirty="0" smtClean="0"/>
          </a:p>
          <a:p>
            <a:pPr marL="0" indent="0">
              <a:buNone/>
            </a:pPr>
            <a:r>
              <a:rPr lang="zh-CN" altLang="en-US" dirty="0" smtClean="0"/>
              <a:t>一、超真没有去引号性质。</a:t>
            </a:r>
            <a:endParaRPr lang="en-US" altLang="zh-CN" dirty="0" smtClean="0"/>
          </a:p>
          <a:p>
            <a:pPr marL="0" indent="0">
              <a:buNone/>
            </a:pPr>
            <a:r>
              <a:rPr lang="zh-CN" altLang="en-US" dirty="0" smtClean="0"/>
              <a:t>二、析取式和存在式的性质不符合直观。</a:t>
            </a:r>
            <a:endParaRPr lang="en-US" altLang="zh-CN" dirty="0" smtClean="0"/>
          </a:p>
          <a:p>
            <a:pPr marL="0" indent="0">
              <a:buNone/>
            </a:pPr>
            <a:r>
              <a:rPr lang="zh-CN" altLang="en-US" dirty="0" smtClean="0"/>
              <a:t>三、不能处理高阶模糊性。</a:t>
            </a:r>
            <a:endParaRPr lang="zh-CN" altLang="en-US" dirty="0"/>
          </a:p>
        </p:txBody>
      </p:sp>
    </p:spTree>
    <p:extLst>
      <p:ext uri="{BB962C8B-B14F-4D97-AF65-F5344CB8AC3E}">
        <p14:creationId xmlns:p14="http://schemas.microsoft.com/office/powerpoint/2010/main" val="189309326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研究现状</a:t>
            </a:r>
            <a:r>
              <a:rPr lang="en-US" altLang="zh-CN" dirty="0" smtClean="0"/>
              <a:t>—</a:t>
            </a:r>
            <a:r>
              <a:rPr lang="zh-CN" altLang="en-US" dirty="0" smtClean="0"/>
              <a:t>认知主义</a:t>
            </a:r>
            <a:endParaRPr lang="zh-CN" altLang="en-US" dirty="0"/>
          </a:p>
        </p:txBody>
      </p:sp>
      <p:sp>
        <p:nvSpPr>
          <p:cNvPr id="3" name="内容占位符 2"/>
          <p:cNvSpPr>
            <a:spLocks noGrp="1"/>
          </p:cNvSpPr>
          <p:nvPr>
            <p:ph idx="1"/>
          </p:nvPr>
        </p:nvSpPr>
        <p:spPr/>
        <p:txBody>
          <a:bodyPr>
            <a:normAutofit fontScale="62500" lnSpcReduction="20000"/>
          </a:bodyPr>
          <a:lstStyle/>
          <a:p>
            <a:pPr marL="0" indent="0">
              <a:buNone/>
            </a:pPr>
            <a:r>
              <a:rPr lang="zh-CN" altLang="en-US" dirty="0" smtClean="0"/>
              <a:t>主要人物：</a:t>
            </a:r>
            <a:r>
              <a:rPr lang="en-US" altLang="zh-CN" dirty="0" err="1" smtClean="0"/>
              <a:t>Timo</a:t>
            </a:r>
            <a:r>
              <a:rPr lang="en-US" altLang="zh-CN" dirty="0" smtClean="0"/>
              <a:t> Williamson</a:t>
            </a:r>
          </a:p>
          <a:p>
            <a:pPr marL="0" indent="0">
              <a:buNone/>
            </a:pPr>
            <a:endParaRPr lang="en-US" altLang="zh-CN" dirty="0" smtClean="0"/>
          </a:p>
          <a:p>
            <a:pPr marL="0" indent="0">
              <a:buNone/>
            </a:pPr>
            <a:r>
              <a:rPr lang="zh-CN" altLang="en-US" dirty="0"/>
              <a:t>基本</a:t>
            </a:r>
            <a:r>
              <a:rPr lang="zh-CN" altLang="en-US" dirty="0" smtClean="0"/>
              <a:t>主张：二值原则成立。边界情形来源于人的无知。人的区分能力的</a:t>
            </a:r>
            <a:r>
              <a:rPr lang="zh-CN" altLang="en-US" dirty="0"/>
              <a:t>局限</a:t>
            </a:r>
            <a:r>
              <a:rPr lang="zh-CN" altLang="en-US" dirty="0" smtClean="0"/>
              <a:t>导致了模糊问题。</a:t>
            </a:r>
            <a:endParaRPr lang="en-US" altLang="zh-CN" dirty="0" smtClean="0"/>
          </a:p>
          <a:p>
            <a:pPr marL="0" indent="0">
              <a:buNone/>
            </a:pPr>
            <a:endParaRPr lang="en-US" altLang="zh-CN" dirty="0" smtClean="0"/>
          </a:p>
          <a:p>
            <a:pPr marL="0" indent="0">
              <a:buNone/>
            </a:pPr>
            <a:r>
              <a:rPr lang="zh-CN" altLang="en-US" dirty="0" smtClean="0"/>
              <a:t>基本思路：</a:t>
            </a:r>
            <a:endParaRPr lang="en-US" altLang="zh-CN" dirty="0" smtClean="0"/>
          </a:p>
          <a:p>
            <a:pPr marL="0" indent="0">
              <a:buNone/>
            </a:pPr>
            <a:r>
              <a:rPr lang="zh-CN" altLang="en-US" dirty="0" smtClean="0"/>
              <a:t>第一步：证明二值原则成立。</a:t>
            </a:r>
            <a:endParaRPr lang="en-US" altLang="zh-CN" dirty="0" smtClean="0"/>
          </a:p>
          <a:p>
            <a:pPr marL="0" indent="0">
              <a:buNone/>
            </a:pPr>
            <a:endParaRPr lang="en-US" altLang="zh-CN" dirty="0" smtClean="0"/>
          </a:p>
          <a:p>
            <a:pPr marL="0" indent="0">
              <a:buNone/>
            </a:pPr>
            <a:r>
              <a:rPr lang="en-US" altLang="zh-CN" dirty="0" smtClean="0"/>
              <a:t>        </a:t>
            </a:r>
            <a:r>
              <a:rPr lang="zh-CN" altLang="zh-CN" dirty="0" smtClean="0"/>
              <a:t>二</a:t>
            </a:r>
            <a:r>
              <a:rPr lang="zh-CN" altLang="zh-CN" dirty="0"/>
              <a:t>值原则有效当且仅当说某件事是某个情形（</a:t>
            </a:r>
            <a:r>
              <a:rPr lang="en-US" altLang="zh-CN" dirty="0" err="1"/>
              <a:t>somthing</a:t>
            </a:r>
            <a:r>
              <a:rPr lang="en-US" altLang="zh-CN" dirty="0"/>
              <a:t> has said to be the case.</a:t>
            </a:r>
            <a:r>
              <a:rPr lang="zh-CN" altLang="zh-CN" dirty="0" smtClean="0"/>
              <a:t>）二</a:t>
            </a:r>
            <a:r>
              <a:rPr lang="zh-CN" altLang="zh-CN" dirty="0"/>
              <a:t>值原则的对象不是命题，</a:t>
            </a:r>
            <a:r>
              <a:rPr lang="zh-CN" altLang="zh-CN" dirty="0" smtClean="0"/>
              <a:t>而是</a:t>
            </a:r>
            <a:r>
              <a:rPr lang="zh-CN" altLang="en-US" dirty="0" smtClean="0"/>
              <a:t>表达</a:t>
            </a:r>
            <a:r>
              <a:rPr lang="zh-CN" altLang="zh-CN" dirty="0" smtClean="0"/>
              <a:t>（</a:t>
            </a:r>
            <a:r>
              <a:rPr lang="en-US" altLang="zh-CN" dirty="0"/>
              <a:t>utterance</a:t>
            </a:r>
            <a:r>
              <a:rPr lang="zh-CN" altLang="zh-CN" dirty="0"/>
              <a:t>）</a:t>
            </a:r>
            <a:r>
              <a:rPr lang="zh-CN" altLang="zh-CN" dirty="0" smtClean="0"/>
              <a:t>。</a:t>
            </a:r>
            <a:endParaRPr lang="en-US" altLang="zh-CN" dirty="0" smtClean="0"/>
          </a:p>
          <a:p>
            <a:pPr marL="0" indent="0">
              <a:buNone/>
            </a:pPr>
            <a:endParaRPr lang="en-US" altLang="zh-CN" dirty="0" smtClean="0"/>
          </a:p>
          <a:p>
            <a:pPr marL="0" indent="0">
              <a:buNone/>
            </a:pPr>
            <a:r>
              <a:rPr lang="zh-CN" altLang="zh-CN" dirty="0" smtClean="0"/>
              <a:t>（</a:t>
            </a:r>
            <a:r>
              <a:rPr lang="en-US" altLang="zh-CN" dirty="0"/>
              <a:t>B</a:t>
            </a:r>
            <a:r>
              <a:rPr lang="zh-CN" altLang="zh-CN" dirty="0"/>
              <a:t>）若</a:t>
            </a:r>
            <a:r>
              <a:rPr lang="en-US" altLang="zh-CN" dirty="0"/>
              <a:t>u</a:t>
            </a:r>
            <a:r>
              <a:rPr lang="zh-CN" altLang="zh-CN" dirty="0"/>
              <a:t>说</a:t>
            </a:r>
            <a:r>
              <a:rPr lang="en-US" altLang="zh-CN" dirty="0"/>
              <a:t>p</a:t>
            </a:r>
            <a:r>
              <a:rPr lang="zh-CN" altLang="zh-CN" dirty="0"/>
              <a:t>，那么</a:t>
            </a:r>
            <a:r>
              <a:rPr lang="en-US" altLang="zh-CN" dirty="0" smtClean="0"/>
              <a:t>u</a:t>
            </a:r>
            <a:r>
              <a:rPr lang="zh-CN" altLang="en-US" dirty="0" smtClean="0"/>
              <a:t>或者真或者假</a:t>
            </a:r>
            <a:r>
              <a:rPr lang="zh-CN" altLang="zh-CN" dirty="0" smtClean="0"/>
              <a:t>。</a:t>
            </a:r>
            <a:endParaRPr lang="en-US" altLang="zh-CN" dirty="0" smtClean="0"/>
          </a:p>
          <a:p>
            <a:pPr marL="0" indent="0">
              <a:buNone/>
            </a:pPr>
            <a:r>
              <a:rPr lang="zh-CN" altLang="zh-CN" dirty="0"/>
              <a:t>（</a:t>
            </a:r>
            <a:r>
              <a:rPr lang="en-US" altLang="zh-CN" dirty="0"/>
              <a:t>T</a:t>
            </a:r>
            <a:r>
              <a:rPr lang="zh-CN" altLang="zh-CN" dirty="0"/>
              <a:t>）若</a:t>
            </a:r>
            <a:r>
              <a:rPr lang="en-US" altLang="zh-CN" dirty="0"/>
              <a:t>u</a:t>
            </a:r>
            <a:r>
              <a:rPr lang="zh-CN" altLang="zh-CN" dirty="0"/>
              <a:t>说了</a:t>
            </a:r>
            <a:r>
              <a:rPr lang="en-US" altLang="zh-CN" dirty="0"/>
              <a:t>p</a:t>
            </a:r>
            <a:r>
              <a:rPr lang="zh-CN" altLang="zh-CN" dirty="0"/>
              <a:t>，则</a:t>
            </a:r>
            <a:r>
              <a:rPr lang="en-US" altLang="zh-CN" dirty="0"/>
              <a:t>u</a:t>
            </a:r>
            <a:r>
              <a:rPr lang="zh-CN" altLang="zh-CN" dirty="0"/>
              <a:t>为真当且仅当</a:t>
            </a:r>
            <a:r>
              <a:rPr lang="en-US" altLang="zh-CN" dirty="0"/>
              <a:t>p</a:t>
            </a:r>
            <a:r>
              <a:rPr lang="zh-CN" altLang="zh-CN" dirty="0"/>
              <a:t>。</a:t>
            </a:r>
          </a:p>
          <a:p>
            <a:pPr marL="0" indent="0">
              <a:buNone/>
            </a:pPr>
            <a:r>
              <a:rPr lang="zh-CN" altLang="zh-CN" dirty="0" smtClean="0"/>
              <a:t>（</a:t>
            </a:r>
            <a:r>
              <a:rPr lang="en-US" altLang="zh-CN" dirty="0"/>
              <a:t>F</a:t>
            </a:r>
            <a:r>
              <a:rPr lang="zh-CN" altLang="zh-CN" dirty="0"/>
              <a:t>）若</a:t>
            </a:r>
            <a:r>
              <a:rPr lang="en-US" altLang="zh-CN" dirty="0"/>
              <a:t>u</a:t>
            </a:r>
            <a:r>
              <a:rPr lang="zh-CN" altLang="zh-CN" dirty="0"/>
              <a:t>说了</a:t>
            </a:r>
            <a:r>
              <a:rPr lang="en-US" altLang="zh-CN" dirty="0"/>
              <a:t>p</a:t>
            </a:r>
            <a:r>
              <a:rPr lang="zh-CN" altLang="zh-CN" dirty="0"/>
              <a:t>，则</a:t>
            </a:r>
            <a:r>
              <a:rPr lang="en-US" altLang="zh-CN" dirty="0"/>
              <a:t>u</a:t>
            </a:r>
            <a:r>
              <a:rPr lang="zh-CN" altLang="zh-CN" dirty="0"/>
              <a:t>为假当且仅当非</a:t>
            </a:r>
            <a:r>
              <a:rPr lang="en-US" altLang="zh-CN" dirty="0"/>
              <a:t>p</a:t>
            </a:r>
            <a:r>
              <a:rPr lang="zh-CN" altLang="zh-CN" dirty="0"/>
              <a:t>。</a:t>
            </a:r>
          </a:p>
          <a:p>
            <a:pPr marL="0" indent="0">
              <a:buNone/>
            </a:pPr>
            <a:endParaRPr lang="zh-CN" altLang="en-US" dirty="0"/>
          </a:p>
        </p:txBody>
      </p:sp>
    </p:spTree>
    <p:extLst>
      <p:ext uri="{BB962C8B-B14F-4D97-AF65-F5344CB8AC3E}">
        <p14:creationId xmlns:p14="http://schemas.microsoft.com/office/powerpoint/2010/main" val="270901593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研究现状</a:t>
            </a:r>
            <a:r>
              <a:rPr lang="en-US" altLang="zh-CN" dirty="0"/>
              <a:t>—</a:t>
            </a:r>
            <a:r>
              <a:rPr lang="zh-CN" altLang="en-US" dirty="0"/>
              <a:t>认知主义</a:t>
            </a:r>
          </a:p>
        </p:txBody>
      </p:sp>
      <p:sp>
        <p:nvSpPr>
          <p:cNvPr id="3" name="内容占位符 2"/>
          <p:cNvSpPr>
            <a:spLocks noGrp="1"/>
          </p:cNvSpPr>
          <p:nvPr>
            <p:ph idx="1"/>
          </p:nvPr>
        </p:nvSpPr>
        <p:spPr/>
        <p:txBody>
          <a:bodyPr>
            <a:normAutofit fontScale="70000" lnSpcReduction="20000"/>
          </a:bodyPr>
          <a:lstStyle/>
          <a:p>
            <a:pPr marL="0" indent="0">
              <a:buNone/>
            </a:pPr>
            <a:r>
              <a:rPr lang="en-US" altLang="zh-CN" dirty="0" smtClean="0"/>
              <a:t>      </a:t>
            </a:r>
            <a:r>
              <a:rPr lang="zh-CN" altLang="zh-CN" dirty="0" smtClean="0"/>
              <a:t>现</a:t>
            </a:r>
            <a:r>
              <a:rPr lang="zh-CN" altLang="zh-CN" dirty="0"/>
              <a:t>假设某个</a:t>
            </a:r>
            <a:r>
              <a:rPr lang="en-US" altLang="zh-CN" dirty="0"/>
              <a:t>u</a:t>
            </a:r>
            <a:r>
              <a:rPr lang="zh-CN" altLang="zh-CN" dirty="0"/>
              <a:t>比如‘</a:t>
            </a:r>
            <a:r>
              <a:rPr lang="en-US" altLang="zh-CN" dirty="0"/>
              <a:t>TW </a:t>
            </a:r>
            <a:r>
              <a:rPr lang="zh-CN" altLang="zh-CN" dirty="0"/>
              <a:t>是瘦子’不满足二值</a:t>
            </a:r>
            <a:r>
              <a:rPr lang="zh-CN" altLang="zh-CN" dirty="0" smtClean="0"/>
              <a:t>原则</a:t>
            </a:r>
            <a:r>
              <a:rPr lang="zh-CN" altLang="en-US" dirty="0"/>
              <a:t>，</a:t>
            </a:r>
            <a:r>
              <a:rPr lang="zh-CN" altLang="zh-CN" dirty="0" smtClean="0"/>
              <a:t>则</a:t>
            </a:r>
            <a:r>
              <a:rPr lang="zh-CN" altLang="en-US" dirty="0" smtClean="0"/>
              <a:t>：</a:t>
            </a:r>
            <a:endParaRPr lang="zh-CN" altLang="zh-CN" dirty="0"/>
          </a:p>
          <a:p>
            <a:pPr marL="0" indent="0">
              <a:buNone/>
            </a:pPr>
            <a:endParaRPr lang="zh-CN" altLang="zh-CN" dirty="0"/>
          </a:p>
          <a:p>
            <a:pPr marL="0" indent="0">
              <a:buNone/>
            </a:pPr>
            <a:r>
              <a:rPr lang="zh-CN" altLang="zh-CN" dirty="0"/>
              <a:t>　（</a:t>
            </a:r>
            <a:r>
              <a:rPr lang="en-US" altLang="zh-CN" dirty="0"/>
              <a:t>0</a:t>
            </a:r>
            <a:r>
              <a:rPr lang="zh-CN" altLang="zh-CN" dirty="0"/>
              <a:t>）</a:t>
            </a:r>
            <a:r>
              <a:rPr lang="en-US" altLang="zh-CN" dirty="0"/>
              <a:t>u</a:t>
            </a:r>
            <a:r>
              <a:rPr lang="zh-CN" altLang="zh-CN" dirty="0"/>
              <a:t>说了</a:t>
            </a:r>
            <a:r>
              <a:rPr lang="en-US" altLang="zh-CN" dirty="0"/>
              <a:t>p</a:t>
            </a:r>
            <a:r>
              <a:rPr lang="zh-CN" altLang="zh-CN" dirty="0"/>
              <a:t>。</a:t>
            </a:r>
          </a:p>
          <a:p>
            <a:pPr marL="0" indent="0">
              <a:buNone/>
            </a:pPr>
            <a:endParaRPr lang="zh-CN" altLang="zh-CN" dirty="0"/>
          </a:p>
          <a:p>
            <a:pPr marL="0" indent="0">
              <a:buNone/>
            </a:pPr>
            <a:r>
              <a:rPr lang="zh-CN" altLang="zh-CN" dirty="0"/>
              <a:t>　（</a:t>
            </a:r>
            <a:r>
              <a:rPr lang="en-US" altLang="zh-CN" dirty="0"/>
              <a:t>1</a:t>
            </a:r>
            <a:r>
              <a:rPr lang="zh-CN" altLang="zh-CN" dirty="0"/>
              <a:t>）并非：</a:t>
            </a:r>
            <a:r>
              <a:rPr lang="en-US" altLang="zh-CN" dirty="0" smtClean="0"/>
              <a:t>u</a:t>
            </a:r>
            <a:r>
              <a:rPr lang="zh-CN" altLang="en-US" dirty="0"/>
              <a:t>或者真或者假</a:t>
            </a:r>
            <a:r>
              <a:rPr lang="zh-CN" altLang="zh-CN" dirty="0" smtClean="0"/>
              <a:t>。</a:t>
            </a:r>
            <a:endParaRPr lang="zh-CN" altLang="zh-CN" dirty="0"/>
          </a:p>
          <a:p>
            <a:pPr marL="0" indent="0">
              <a:buNone/>
            </a:pPr>
            <a:endParaRPr lang="zh-CN" altLang="zh-CN" dirty="0"/>
          </a:p>
          <a:p>
            <a:pPr marL="0" indent="0">
              <a:buNone/>
            </a:pPr>
            <a:r>
              <a:rPr lang="en-US" altLang="zh-CN" dirty="0" smtClean="0"/>
              <a:t>    </a:t>
            </a:r>
            <a:r>
              <a:rPr lang="zh-CN" altLang="zh-CN" dirty="0" smtClean="0"/>
              <a:t>（</a:t>
            </a:r>
            <a:r>
              <a:rPr lang="en-US" altLang="zh-CN" dirty="0"/>
              <a:t>2a</a:t>
            </a:r>
            <a:r>
              <a:rPr lang="zh-CN" altLang="zh-CN" dirty="0"/>
              <a:t>）</a:t>
            </a:r>
            <a:r>
              <a:rPr lang="en-US" altLang="zh-CN" dirty="0"/>
              <a:t>u</a:t>
            </a:r>
            <a:r>
              <a:rPr lang="zh-CN" altLang="zh-CN" dirty="0"/>
              <a:t>为真当且仅当</a:t>
            </a:r>
            <a:r>
              <a:rPr lang="en-US" altLang="zh-CN" dirty="0"/>
              <a:t>p</a:t>
            </a:r>
            <a:r>
              <a:rPr lang="zh-CN" altLang="zh-CN" dirty="0"/>
              <a:t>。</a:t>
            </a:r>
          </a:p>
          <a:p>
            <a:pPr marL="0" indent="0">
              <a:buNone/>
            </a:pPr>
            <a:r>
              <a:rPr lang="en-US" altLang="zh-CN" dirty="0"/>
              <a:t> </a:t>
            </a:r>
            <a:endParaRPr lang="zh-CN" altLang="zh-CN" dirty="0"/>
          </a:p>
          <a:p>
            <a:pPr marL="0" indent="0">
              <a:buNone/>
            </a:pPr>
            <a:r>
              <a:rPr lang="zh-CN" altLang="zh-CN" dirty="0"/>
              <a:t>　（</a:t>
            </a:r>
            <a:r>
              <a:rPr lang="en-US" altLang="zh-CN" dirty="0"/>
              <a:t>2b</a:t>
            </a:r>
            <a:r>
              <a:rPr lang="zh-CN" altLang="zh-CN" dirty="0"/>
              <a:t>）</a:t>
            </a:r>
            <a:r>
              <a:rPr lang="en-US" altLang="zh-CN" dirty="0"/>
              <a:t>u</a:t>
            </a:r>
            <a:r>
              <a:rPr lang="zh-CN" altLang="zh-CN" dirty="0"/>
              <a:t>为假当且仅当非</a:t>
            </a:r>
            <a:r>
              <a:rPr lang="en-US" altLang="zh-CN" dirty="0"/>
              <a:t>p</a:t>
            </a:r>
            <a:r>
              <a:rPr lang="zh-CN" altLang="zh-CN" dirty="0"/>
              <a:t>。</a:t>
            </a:r>
          </a:p>
          <a:p>
            <a:pPr marL="0" indent="0">
              <a:buNone/>
            </a:pPr>
            <a:endParaRPr lang="zh-CN" altLang="zh-CN" dirty="0"/>
          </a:p>
          <a:p>
            <a:pPr marL="0" indent="0">
              <a:buNone/>
            </a:pPr>
            <a:r>
              <a:rPr lang="zh-CN" altLang="zh-CN" dirty="0"/>
              <a:t>　（</a:t>
            </a:r>
            <a:r>
              <a:rPr lang="en-US" altLang="zh-CN" dirty="0"/>
              <a:t>3</a:t>
            </a:r>
            <a:r>
              <a:rPr lang="zh-CN" altLang="zh-CN" dirty="0"/>
              <a:t>）并非：</a:t>
            </a:r>
            <a:r>
              <a:rPr lang="en-US" altLang="zh-CN" dirty="0"/>
              <a:t>p</a:t>
            </a:r>
            <a:r>
              <a:rPr lang="zh-CN" altLang="zh-CN" dirty="0"/>
              <a:t>或非</a:t>
            </a:r>
            <a:r>
              <a:rPr lang="en-US" altLang="zh-CN" dirty="0"/>
              <a:t>p</a:t>
            </a:r>
            <a:r>
              <a:rPr lang="zh-CN" altLang="zh-CN" dirty="0"/>
              <a:t>。</a:t>
            </a:r>
          </a:p>
          <a:p>
            <a:pPr marL="0" indent="0">
              <a:buNone/>
            </a:pPr>
            <a:endParaRPr lang="zh-CN" altLang="zh-CN" dirty="0"/>
          </a:p>
          <a:p>
            <a:pPr marL="0" indent="0">
              <a:buNone/>
            </a:pPr>
            <a:r>
              <a:rPr lang="zh-CN" altLang="zh-CN" dirty="0"/>
              <a:t>　（</a:t>
            </a:r>
            <a:r>
              <a:rPr lang="en-US" altLang="zh-CN" dirty="0"/>
              <a:t>4</a:t>
            </a:r>
            <a:r>
              <a:rPr lang="zh-CN" altLang="zh-CN" dirty="0"/>
              <a:t>）非</a:t>
            </a:r>
            <a:r>
              <a:rPr lang="en-US" altLang="zh-CN" dirty="0"/>
              <a:t>p</a:t>
            </a:r>
            <a:r>
              <a:rPr lang="zh-CN" altLang="zh-CN" dirty="0"/>
              <a:t>且非非</a:t>
            </a:r>
            <a:r>
              <a:rPr lang="en-US" altLang="zh-CN" dirty="0"/>
              <a:t>p</a:t>
            </a:r>
            <a:r>
              <a:rPr lang="zh-CN" altLang="zh-CN" dirty="0"/>
              <a:t>。（矛盾）</a:t>
            </a:r>
          </a:p>
          <a:p>
            <a:pPr marL="0" indent="0">
              <a:buNone/>
            </a:pPr>
            <a:endParaRPr lang="zh-CN" altLang="en-US" dirty="0"/>
          </a:p>
        </p:txBody>
      </p:sp>
    </p:spTree>
    <p:extLst>
      <p:ext uri="{BB962C8B-B14F-4D97-AF65-F5344CB8AC3E}">
        <p14:creationId xmlns:p14="http://schemas.microsoft.com/office/powerpoint/2010/main" val="286645175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研究现状</a:t>
            </a:r>
            <a:r>
              <a:rPr lang="en-US" altLang="zh-CN" dirty="0"/>
              <a:t>—</a:t>
            </a:r>
            <a:r>
              <a:rPr lang="zh-CN" altLang="en-US" dirty="0"/>
              <a:t>认知主义</a:t>
            </a:r>
          </a:p>
        </p:txBody>
      </p:sp>
      <p:sp>
        <p:nvSpPr>
          <p:cNvPr id="3" name="内容占位符 2"/>
          <p:cNvSpPr>
            <a:spLocks noGrp="1"/>
          </p:cNvSpPr>
          <p:nvPr>
            <p:ph idx="1"/>
          </p:nvPr>
        </p:nvSpPr>
        <p:spPr/>
        <p:txBody>
          <a:bodyPr>
            <a:normAutofit fontScale="77500" lnSpcReduction="20000"/>
          </a:bodyPr>
          <a:lstStyle/>
          <a:p>
            <a:pPr marL="0" indent="0">
              <a:buNone/>
            </a:pPr>
            <a:r>
              <a:rPr lang="zh-CN" altLang="en-US" dirty="0" smtClean="0"/>
              <a:t>既然二值原则成立，那么边界情形包含无知，那么无知从何而来？</a:t>
            </a:r>
            <a:endParaRPr lang="en-US" altLang="zh-CN" dirty="0" smtClean="0"/>
          </a:p>
          <a:p>
            <a:pPr marL="0" indent="0">
              <a:buNone/>
            </a:pPr>
            <a:endParaRPr lang="en-US" altLang="zh-CN" dirty="0" smtClean="0"/>
          </a:p>
          <a:p>
            <a:pPr marL="0" indent="0">
              <a:buNone/>
            </a:pPr>
            <a:r>
              <a:rPr lang="zh-CN" altLang="en-US" dirty="0" smtClean="0"/>
              <a:t>第二步：论述无知产生的原因：</a:t>
            </a:r>
            <a:r>
              <a:rPr lang="en-US" altLang="zh-CN" dirty="0" smtClean="0"/>
              <a:t>KK</a:t>
            </a:r>
            <a:r>
              <a:rPr lang="zh-CN" altLang="en-US" dirty="0" smtClean="0"/>
              <a:t>原则失效。</a:t>
            </a:r>
            <a:endParaRPr lang="en-US" altLang="zh-CN" dirty="0" smtClean="0"/>
          </a:p>
          <a:p>
            <a:pPr marL="0" indent="0">
              <a:buNone/>
            </a:pPr>
            <a:endParaRPr lang="en-US" altLang="zh-CN" dirty="0"/>
          </a:p>
          <a:p>
            <a:pPr marL="0" indent="0">
              <a:buNone/>
            </a:pPr>
            <a:r>
              <a:rPr lang="zh-CN" altLang="zh-CN" dirty="0"/>
              <a:t>如果我有信念“并非刚好有</a:t>
            </a:r>
            <a:r>
              <a:rPr lang="en-US" altLang="zh-CN" dirty="0"/>
              <a:t>j</a:t>
            </a:r>
            <a:r>
              <a:rPr lang="zh-CN" altLang="zh-CN" dirty="0"/>
              <a:t>个人”，只有当实际人数</a:t>
            </a:r>
            <a:r>
              <a:rPr lang="en-US" altLang="zh-CN" dirty="0" err="1"/>
              <a:t>i</a:t>
            </a:r>
            <a:r>
              <a:rPr lang="zh-CN" altLang="zh-CN" dirty="0"/>
              <a:t>和</a:t>
            </a:r>
            <a:r>
              <a:rPr lang="en-US" altLang="zh-CN" dirty="0"/>
              <a:t>j</a:t>
            </a:r>
            <a:r>
              <a:rPr lang="zh-CN" altLang="zh-CN" dirty="0"/>
              <a:t>相距足够大时，这个信念才是足够可靠到成为知识。否则，若</a:t>
            </a:r>
            <a:r>
              <a:rPr lang="en-US" altLang="zh-CN" dirty="0" err="1"/>
              <a:t>i</a:t>
            </a:r>
            <a:r>
              <a:rPr lang="zh-CN" altLang="zh-CN" dirty="0"/>
              <a:t>与</a:t>
            </a:r>
            <a:r>
              <a:rPr lang="en-US" altLang="zh-CN" dirty="0"/>
              <a:t>j</a:t>
            </a:r>
            <a:r>
              <a:rPr lang="zh-CN" altLang="zh-CN" dirty="0"/>
              <a:t>太接近，那么我很可能进而得出“并非刚好有</a:t>
            </a:r>
            <a:r>
              <a:rPr lang="en-US" altLang="zh-CN" dirty="0" err="1"/>
              <a:t>i</a:t>
            </a:r>
            <a:r>
              <a:rPr lang="zh-CN" altLang="zh-CN" dirty="0"/>
              <a:t>个人”。换句话说，在知识不精确的地方，信念可靠当且仅当我们给该信念留了一个容错地带</a:t>
            </a:r>
            <a:r>
              <a:rPr lang="zh-CN" altLang="zh-CN" dirty="0" smtClean="0"/>
              <a:t>。</a:t>
            </a:r>
            <a:r>
              <a:rPr lang="zh-CN" altLang="en-US" dirty="0" smtClean="0"/>
              <a:t>因此在知识不精确的地方，容错地带的迭代会使得</a:t>
            </a:r>
            <a:r>
              <a:rPr lang="en-US" altLang="zh-CN" dirty="0" smtClean="0"/>
              <a:t>KK</a:t>
            </a:r>
            <a:r>
              <a:rPr lang="zh-CN" altLang="en-US" dirty="0" smtClean="0"/>
              <a:t>原则失效。</a:t>
            </a:r>
            <a:endParaRPr lang="en-US" altLang="zh-CN" dirty="0" smtClean="0"/>
          </a:p>
          <a:p>
            <a:pPr marL="0" indent="0">
              <a:buNone/>
            </a:pPr>
            <a:r>
              <a:rPr lang="en-US" altLang="zh-CN" dirty="0" smtClean="0"/>
              <a:t>        </a:t>
            </a:r>
          </a:p>
          <a:p>
            <a:pPr marL="0" indent="0">
              <a:buNone/>
            </a:pPr>
            <a:r>
              <a:rPr lang="en-US" altLang="zh-CN" dirty="0"/>
              <a:t> </a:t>
            </a:r>
            <a:r>
              <a:rPr lang="en-US" altLang="zh-CN" dirty="0" smtClean="0"/>
              <a:t>       </a:t>
            </a:r>
            <a:endParaRPr lang="zh-CN" altLang="en-US" dirty="0"/>
          </a:p>
        </p:txBody>
      </p:sp>
    </p:spTree>
    <p:extLst>
      <p:ext uri="{BB962C8B-B14F-4D97-AF65-F5344CB8AC3E}">
        <p14:creationId xmlns:p14="http://schemas.microsoft.com/office/powerpoint/2010/main" val="353992271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研究现状</a:t>
            </a:r>
            <a:r>
              <a:rPr lang="en-US" altLang="zh-CN" dirty="0"/>
              <a:t>—</a:t>
            </a:r>
            <a:r>
              <a:rPr lang="zh-CN" altLang="en-US" dirty="0"/>
              <a:t>认知主义</a:t>
            </a:r>
          </a:p>
        </p:txBody>
      </p:sp>
      <p:sp>
        <p:nvSpPr>
          <p:cNvPr id="3" name="内容占位符 2"/>
          <p:cNvSpPr>
            <a:spLocks noGrp="1"/>
          </p:cNvSpPr>
          <p:nvPr>
            <p:ph idx="1"/>
          </p:nvPr>
        </p:nvSpPr>
        <p:spPr/>
        <p:txBody>
          <a:bodyPr>
            <a:normAutofit lnSpcReduction="10000"/>
          </a:bodyPr>
          <a:lstStyle/>
          <a:p>
            <a:pPr marL="0" indent="0">
              <a:buNone/>
            </a:pPr>
            <a:r>
              <a:rPr lang="zh-CN" altLang="zh-CN" dirty="0" smtClean="0"/>
              <a:t>容错</a:t>
            </a:r>
            <a:r>
              <a:rPr lang="zh-CN" altLang="en-US" dirty="0" smtClean="0"/>
              <a:t>边际</a:t>
            </a:r>
            <a:r>
              <a:rPr lang="zh-CN" altLang="zh-CN" dirty="0" smtClean="0"/>
              <a:t>原则</a:t>
            </a:r>
            <a:r>
              <a:rPr lang="zh-CN" altLang="zh-CN" dirty="0"/>
              <a:t>范式：若“知道</a:t>
            </a:r>
            <a:r>
              <a:rPr lang="en-US" altLang="zh-CN" dirty="0"/>
              <a:t>A</a:t>
            </a:r>
            <a:r>
              <a:rPr lang="zh-CN" altLang="zh-CN" dirty="0"/>
              <a:t>”在某些情况下为真，那么“</a:t>
            </a:r>
            <a:r>
              <a:rPr lang="en-US" altLang="zh-CN" dirty="0"/>
              <a:t>A</a:t>
            </a:r>
            <a:r>
              <a:rPr lang="zh-CN" altLang="zh-CN" dirty="0"/>
              <a:t>”在和这些情形相似的所有情形中为真</a:t>
            </a:r>
            <a:r>
              <a:rPr lang="zh-CN" altLang="zh-CN" dirty="0" smtClean="0"/>
              <a:t>。</a:t>
            </a:r>
            <a:endParaRPr lang="en-US" altLang="zh-CN" dirty="0" smtClean="0"/>
          </a:p>
          <a:p>
            <a:pPr marL="0" indent="0">
              <a:buNone/>
            </a:pPr>
            <a:endParaRPr lang="en-US" altLang="zh-CN" dirty="0"/>
          </a:p>
          <a:p>
            <a:pPr marL="0" indent="0">
              <a:buNone/>
            </a:pPr>
            <a:r>
              <a:rPr lang="zh-CN" altLang="zh-CN" dirty="0" smtClean="0"/>
              <a:t>由于</a:t>
            </a:r>
            <a:r>
              <a:rPr lang="zh-CN" altLang="zh-CN" dirty="0"/>
              <a:t>相似性因环境不同而不同，因此有很多容错原则。</a:t>
            </a:r>
          </a:p>
          <a:p>
            <a:pPr marL="0" indent="0">
              <a:buNone/>
            </a:pPr>
            <a:endParaRPr lang="zh-CN" altLang="zh-CN" dirty="0"/>
          </a:p>
          <a:p>
            <a:pPr marL="0" indent="0">
              <a:buNone/>
            </a:pPr>
            <a:r>
              <a:rPr lang="zh-CN" altLang="zh-CN" dirty="0" smtClean="0"/>
              <a:t>容错</a:t>
            </a:r>
            <a:r>
              <a:rPr lang="zh-CN" altLang="zh-CN" dirty="0"/>
              <a:t>元原则：在知识不精确的地方，某个容错原则为真。</a:t>
            </a:r>
          </a:p>
          <a:p>
            <a:pPr marL="0" indent="0">
              <a:buNone/>
            </a:pPr>
            <a:endParaRPr lang="zh-CN" altLang="en-US" dirty="0"/>
          </a:p>
        </p:txBody>
      </p:sp>
    </p:spTree>
    <p:extLst>
      <p:ext uri="{BB962C8B-B14F-4D97-AF65-F5344CB8AC3E}">
        <p14:creationId xmlns:p14="http://schemas.microsoft.com/office/powerpoint/2010/main" val="159928905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研究现状</a:t>
            </a:r>
            <a:r>
              <a:rPr lang="en-US" altLang="zh-CN" dirty="0" smtClean="0"/>
              <a:t>—</a:t>
            </a:r>
            <a:r>
              <a:rPr lang="zh-CN" altLang="en-US" dirty="0" smtClean="0"/>
              <a:t>形式化</a:t>
            </a:r>
            <a:endParaRPr lang="zh-CN" altLang="en-US" dirty="0"/>
          </a:p>
        </p:txBody>
      </p:sp>
      <p:sp>
        <p:nvSpPr>
          <p:cNvPr id="3" name="内容占位符 2"/>
          <p:cNvSpPr>
            <a:spLocks noGrp="1"/>
          </p:cNvSpPr>
          <p:nvPr>
            <p:ph idx="1"/>
          </p:nvPr>
        </p:nvSpPr>
        <p:spPr/>
        <p:txBody>
          <a:bodyPr>
            <a:normAutofit fontScale="77500" lnSpcReduction="20000"/>
          </a:bodyPr>
          <a:lstStyle/>
          <a:p>
            <a:pPr marL="0" indent="0">
              <a:buNone/>
            </a:pPr>
            <a:r>
              <a:rPr lang="zh-CN" altLang="en-US" dirty="0" smtClean="0"/>
              <a:t>认知逻辑下的不精确知识的三种形式化：</a:t>
            </a:r>
            <a:endParaRPr lang="en-US" altLang="zh-CN" dirty="0" smtClean="0"/>
          </a:p>
          <a:p>
            <a:pPr marL="0" indent="0">
              <a:buNone/>
            </a:pPr>
            <a:r>
              <a:rPr lang="zh-CN" altLang="en-US" dirty="0" smtClean="0"/>
              <a:t>一、</a:t>
            </a:r>
            <a:r>
              <a:rPr lang="en-US" altLang="zh-CN" dirty="0" smtClean="0"/>
              <a:t>Williamson</a:t>
            </a:r>
            <a:r>
              <a:rPr lang="zh-CN" altLang="zh-CN" dirty="0"/>
              <a:t>：</a:t>
            </a:r>
          </a:p>
          <a:p>
            <a:pPr marL="0" indent="0">
              <a:buNone/>
            </a:pPr>
            <a:r>
              <a:rPr lang="en-US" altLang="zh-CN" dirty="0" smtClean="0"/>
              <a:t>        </a:t>
            </a:r>
            <a:r>
              <a:rPr lang="zh-CN" altLang="zh-CN" dirty="0" smtClean="0"/>
              <a:t>清晰性</a:t>
            </a:r>
            <a:r>
              <a:rPr lang="zh-CN" altLang="zh-CN" dirty="0"/>
              <a:t>的逻辑（</a:t>
            </a:r>
            <a:r>
              <a:rPr lang="en-US" altLang="zh-CN" dirty="0"/>
              <a:t>a logic of clarity</a:t>
            </a:r>
            <a:r>
              <a:rPr lang="zh-CN" altLang="zh-CN" dirty="0" smtClean="0"/>
              <a:t>）</a:t>
            </a:r>
            <a:r>
              <a:rPr lang="zh-CN" altLang="en-US" dirty="0" smtClean="0"/>
              <a:t>。</a:t>
            </a:r>
            <a:r>
              <a:rPr lang="en-US" altLang="zh-CN" dirty="0"/>
              <a:t> </a:t>
            </a:r>
            <a:endParaRPr lang="zh-CN" altLang="zh-CN" dirty="0"/>
          </a:p>
          <a:p>
            <a:pPr marL="0" indent="0">
              <a:buNone/>
            </a:pPr>
            <a:endParaRPr lang="en-US" altLang="zh-CN" dirty="0" smtClean="0"/>
          </a:p>
          <a:p>
            <a:pPr marL="0" indent="0">
              <a:buNone/>
            </a:pPr>
            <a:r>
              <a:rPr lang="zh-CN" altLang="en-US" dirty="0" smtClean="0"/>
              <a:t>二、</a:t>
            </a:r>
            <a:r>
              <a:rPr lang="en-US" altLang="zh-CN" dirty="0"/>
              <a:t>Paul </a:t>
            </a:r>
            <a:r>
              <a:rPr lang="en-US" altLang="zh-CN" dirty="0" err="1" smtClean="0"/>
              <a:t>Egre&amp;Denis</a:t>
            </a:r>
            <a:r>
              <a:rPr lang="en-US" altLang="zh-CN" dirty="0" smtClean="0"/>
              <a:t> </a:t>
            </a:r>
            <a:r>
              <a:rPr lang="en-US" altLang="zh-CN" dirty="0" err="1"/>
              <a:t>Bonnay</a:t>
            </a:r>
            <a:r>
              <a:rPr lang="zh-CN" altLang="zh-CN" dirty="0" smtClean="0"/>
              <a:t>：</a:t>
            </a:r>
            <a:endParaRPr lang="zh-CN" altLang="zh-CN" dirty="0"/>
          </a:p>
          <a:p>
            <a:pPr marL="0" lvl="0" indent="0">
              <a:buNone/>
            </a:pPr>
            <a:r>
              <a:rPr lang="en-US" altLang="zh-CN" dirty="0" smtClean="0"/>
              <a:t>        </a:t>
            </a:r>
            <a:r>
              <a:rPr lang="zh-CN" altLang="zh-CN" dirty="0" smtClean="0"/>
              <a:t>居中</a:t>
            </a:r>
            <a:r>
              <a:rPr lang="zh-CN" altLang="zh-CN" dirty="0"/>
              <a:t>语义（</a:t>
            </a:r>
            <a:r>
              <a:rPr lang="en-US" altLang="zh-CN" dirty="0"/>
              <a:t>centered semantics</a:t>
            </a:r>
            <a:r>
              <a:rPr lang="zh-CN" altLang="zh-CN" dirty="0"/>
              <a:t>）。将不可传递性作为</a:t>
            </a:r>
            <a:r>
              <a:rPr lang="zh-CN" altLang="zh-CN" dirty="0" smtClean="0"/>
              <a:t>初始</a:t>
            </a:r>
            <a:r>
              <a:rPr lang="zh-CN" altLang="en-US" dirty="0" smtClean="0"/>
              <a:t>预设</a:t>
            </a:r>
            <a:r>
              <a:rPr lang="zh-CN" altLang="zh-CN" dirty="0" smtClean="0"/>
              <a:t>，</a:t>
            </a:r>
            <a:r>
              <a:rPr lang="zh-CN" altLang="zh-CN" dirty="0"/>
              <a:t>证明内省原则能</a:t>
            </a:r>
            <a:r>
              <a:rPr lang="zh-CN" altLang="zh-CN" dirty="0" smtClean="0"/>
              <a:t>在</a:t>
            </a:r>
            <a:r>
              <a:rPr lang="zh-CN" altLang="en-US" dirty="0" smtClean="0"/>
              <a:t>该语义下</a:t>
            </a:r>
            <a:r>
              <a:rPr lang="zh-CN" altLang="zh-CN" dirty="0" smtClean="0"/>
              <a:t>保持。</a:t>
            </a:r>
            <a:r>
              <a:rPr lang="en-US" altLang="zh-CN" dirty="0"/>
              <a:t> </a:t>
            </a:r>
            <a:endParaRPr lang="zh-CN" altLang="zh-CN" dirty="0"/>
          </a:p>
          <a:p>
            <a:pPr marL="0" indent="0">
              <a:buNone/>
            </a:pPr>
            <a:endParaRPr lang="en-US" altLang="zh-CN" dirty="0" smtClean="0"/>
          </a:p>
          <a:p>
            <a:pPr marL="0" indent="0">
              <a:buNone/>
            </a:pPr>
            <a:r>
              <a:rPr lang="zh-CN" altLang="en-US" dirty="0" smtClean="0"/>
              <a:t>三、</a:t>
            </a:r>
            <a:r>
              <a:rPr lang="en-US" altLang="zh-CN" dirty="0" smtClean="0"/>
              <a:t>Halpern</a:t>
            </a:r>
            <a:r>
              <a:rPr lang="zh-CN" altLang="zh-CN" dirty="0"/>
              <a:t>：</a:t>
            </a:r>
          </a:p>
          <a:p>
            <a:pPr marL="0" indent="0">
              <a:buNone/>
            </a:pPr>
            <a:r>
              <a:rPr lang="en-US" altLang="zh-CN" dirty="0" smtClean="0"/>
              <a:t>        </a:t>
            </a:r>
            <a:r>
              <a:rPr lang="zh-CN" altLang="zh-CN" dirty="0" smtClean="0"/>
              <a:t>给</a:t>
            </a:r>
            <a:r>
              <a:rPr lang="zh-CN" altLang="zh-CN" dirty="0"/>
              <a:t>出了一个不精确知识的双模型解释，该</a:t>
            </a:r>
            <a:r>
              <a:rPr lang="zh-CN" altLang="zh-CN" dirty="0" smtClean="0"/>
              <a:t>解释</a:t>
            </a:r>
            <a:r>
              <a:rPr lang="zh-CN" altLang="en-US" dirty="0" smtClean="0"/>
              <a:t>将传递性和欧性作为初始预设（语境主义），并导出了一个不具有传递性和欧性的复合算子。</a:t>
            </a:r>
            <a:endParaRPr lang="zh-CN" altLang="en-US" dirty="0"/>
          </a:p>
        </p:txBody>
      </p:sp>
    </p:spTree>
    <p:extLst>
      <p:ext uri="{BB962C8B-B14F-4D97-AF65-F5344CB8AC3E}">
        <p14:creationId xmlns:p14="http://schemas.microsoft.com/office/powerpoint/2010/main" val="23578903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研究现状</a:t>
            </a:r>
            <a:r>
              <a:rPr lang="en-US" altLang="zh-CN" dirty="0" smtClean="0"/>
              <a:t>—</a:t>
            </a:r>
            <a:r>
              <a:rPr lang="en-US" altLang="zh-CN" dirty="0" err="1" smtClean="0"/>
              <a:t>Timo</a:t>
            </a:r>
            <a:r>
              <a:rPr lang="en-US" altLang="zh-CN" dirty="0" smtClean="0"/>
              <a:t> Williamson</a:t>
            </a:r>
            <a:endParaRPr lang="zh-CN" altLang="en-US" dirty="0"/>
          </a:p>
        </p:txBody>
      </p:sp>
      <p:sp>
        <p:nvSpPr>
          <p:cNvPr id="3" name="内容占位符 2"/>
          <p:cNvSpPr>
            <a:spLocks noGrp="1"/>
          </p:cNvSpPr>
          <p:nvPr>
            <p:ph idx="1"/>
          </p:nvPr>
        </p:nvSpPr>
        <p:spPr/>
        <p:txBody>
          <a:bodyPr>
            <a:normAutofit fontScale="70000" lnSpcReduction="20000"/>
          </a:bodyPr>
          <a:lstStyle/>
          <a:p>
            <a:pPr marL="0" indent="0">
              <a:buNone/>
            </a:pPr>
            <a:r>
              <a:rPr lang="zh-CN" altLang="en-US" dirty="0" smtClean="0"/>
              <a:t>      一个</a:t>
            </a:r>
            <a:r>
              <a:rPr lang="zh-CN" altLang="en-US" dirty="0" smtClean="0">
                <a:solidFill>
                  <a:schemeClr val="accent4"/>
                </a:solidFill>
              </a:rPr>
              <a:t>固定边际模型</a:t>
            </a:r>
            <a:r>
              <a:rPr lang="zh-CN" altLang="en-US" dirty="0" smtClean="0"/>
              <a:t>（</a:t>
            </a:r>
            <a:r>
              <a:rPr lang="en-US" altLang="zh-CN" dirty="0" smtClean="0"/>
              <a:t>a fixed margin model</a:t>
            </a:r>
            <a:r>
              <a:rPr lang="zh-CN" altLang="en-US" dirty="0" smtClean="0"/>
              <a:t>）</a:t>
            </a:r>
            <a:r>
              <a:rPr lang="zh-CN" altLang="en-US" dirty="0"/>
              <a:t>是一</a:t>
            </a:r>
            <a:r>
              <a:rPr lang="zh-CN" altLang="en-US" dirty="0" smtClean="0"/>
              <a:t>个四元组：</a:t>
            </a:r>
            <a:r>
              <a:rPr lang="zh-CN" altLang="en-US" dirty="0" smtClean="0">
                <a:sym typeface="LogicA"/>
              </a:rPr>
              <a:t>，是一个集合，是上的一个度量标准，</a:t>
            </a:r>
            <a:r>
              <a:rPr lang="zh-CN" altLang="en-US" dirty="0">
                <a:sym typeface="LogicA"/>
              </a:rPr>
              <a:t>是一</a:t>
            </a:r>
            <a:r>
              <a:rPr lang="zh-CN" altLang="en-US" dirty="0" smtClean="0">
                <a:sym typeface="LogicA"/>
              </a:rPr>
              <a:t>个非负实数，是一个映射，它将每个公式映射到的子集上：</a:t>
            </a:r>
            <a:endParaRPr lang="en-US" altLang="zh-CN" dirty="0" smtClean="0">
              <a:sym typeface="LogicA"/>
            </a:endParaRPr>
          </a:p>
          <a:p>
            <a:pPr marL="0" indent="0">
              <a:buNone/>
            </a:pPr>
            <a:endParaRPr lang="en-US" altLang="zh-CN" dirty="0">
              <a:sym typeface="LogicA"/>
            </a:endParaRPr>
          </a:p>
          <a:p>
            <a:pPr marL="0" indent="0">
              <a:buNone/>
            </a:pPr>
            <a:endParaRPr lang="en-US" altLang="zh-CN" dirty="0" smtClean="0">
              <a:sym typeface="LogicA"/>
            </a:endParaRPr>
          </a:p>
          <a:p>
            <a:pPr marL="0" indent="0">
              <a:buNone/>
            </a:pPr>
            <a:endParaRPr lang="en-US" altLang="zh-CN" dirty="0">
              <a:sym typeface="LogicA"/>
            </a:endParaRPr>
          </a:p>
          <a:p>
            <a:pPr marL="0" indent="0">
              <a:buNone/>
            </a:pPr>
            <a:endParaRPr lang="en-US" altLang="zh-CN" dirty="0" smtClean="0">
              <a:sym typeface="LogicA"/>
            </a:endParaRPr>
          </a:p>
          <a:p>
            <a:pPr marL="0" indent="0">
              <a:buNone/>
            </a:pPr>
            <a:endParaRPr lang="en-US" altLang="zh-CN" dirty="0" smtClean="0">
              <a:sym typeface="LogicA"/>
            </a:endParaRPr>
          </a:p>
          <a:p>
            <a:pPr marL="0" indent="0">
              <a:buNone/>
            </a:pPr>
            <a:r>
              <a:rPr lang="zh-CN" altLang="en-US" dirty="0" smtClean="0">
                <a:sym typeface="LogicA"/>
              </a:rPr>
              <a:t>     一个</a:t>
            </a:r>
            <a:r>
              <a:rPr lang="zh-CN" altLang="en-US" dirty="0" smtClean="0">
                <a:solidFill>
                  <a:schemeClr val="accent4"/>
                </a:solidFill>
                <a:sym typeface="LogicA"/>
              </a:rPr>
              <a:t>变化边际模型</a:t>
            </a:r>
            <a:r>
              <a:rPr lang="zh-CN" altLang="en-US" dirty="0" smtClean="0">
                <a:sym typeface="LogicA"/>
              </a:rPr>
              <a:t>（</a:t>
            </a:r>
            <a:r>
              <a:rPr lang="en-US" altLang="zh-CN" dirty="0" smtClean="0">
                <a:sym typeface="LogicA"/>
              </a:rPr>
              <a:t>a variable margin model</a:t>
            </a:r>
            <a:r>
              <a:rPr lang="zh-CN" altLang="en-US" dirty="0" smtClean="0">
                <a:sym typeface="LogicA"/>
              </a:rPr>
              <a:t>）是一个固定的边际模型的变体，其区别在于：</a:t>
            </a:r>
            <a:endParaRPr lang="en-US" altLang="zh-CN" dirty="0" smtClean="0">
              <a:sym typeface="LogicA"/>
            </a:endParaRPr>
          </a:p>
          <a:p>
            <a:pPr marL="0" indent="0">
              <a:buNone/>
            </a:pPr>
            <a:endParaRPr lang="en-US" altLang="zh-CN" dirty="0" smtClean="0"/>
          </a:p>
          <a:p>
            <a:pPr marL="0" indent="0">
              <a:buNone/>
            </a:pPr>
            <a:endParaRPr lang="en-US" altLang="zh-CN" dirty="0" smtClean="0"/>
          </a:p>
          <a:p>
            <a:pPr marL="0" indent="0">
              <a:buNone/>
            </a:pPr>
            <a:r>
              <a:rPr lang="zh-CN" altLang="en-US" dirty="0" smtClean="0"/>
              <a:t>     威廉姆森证明固定边际模型只能刻画零阶、一阶和无穷阶高阶模糊性，而变化边际模型能够刻画</a:t>
            </a:r>
            <a:r>
              <a:rPr lang="en-US" altLang="zh-CN" dirty="0" smtClean="0"/>
              <a:t>n</a:t>
            </a:r>
            <a:r>
              <a:rPr lang="zh-CN" altLang="en-US" dirty="0" smtClean="0"/>
              <a:t>阶高阶模糊性。</a:t>
            </a:r>
            <a:endParaRPr lang="zh-CN" altLang="en-US" dirty="0"/>
          </a:p>
          <a:p>
            <a:pPr marL="0" indent="0">
              <a:buNone/>
            </a:pPr>
            <a:endParaRPr lang="en-US" altLang="zh-CN" dirty="0" smtClean="0">
              <a:sym typeface="LogicA"/>
            </a:endParaRPr>
          </a:p>
          <a:p>
            <a:pPr marL="0" indent="0">
              <a:buNone/>
            </a:pPr>
            <a:endParaRPr lang="en-US" altLang="zh-CN" dirty="0" smtClean="0">
              <a:sym typeface="LogicA"/>
            </a:endParaRPr>
          </a:p>
          <a:p>
            <a:pPr marL="0" indent="0">
              <a:buNone/>
            </a:pPr>
            <a:endParaRPr lang="zh-CN" alt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90221" y="2420888"/>
            <a:ext cx="6646863" cy="16097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24884" y="4936884"/>
            <a:ext cx="6818313" cy="4381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71173848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zh-CN" altLang="en-US" dirty="0"/>
              <a:t>研究现状</a:t>
            </a:r>
            <a:r>
              <a:rPr lang="en-US" altLang="zh-CN" dirty="0" smtClean="0"/>
              <a:t>—</a:t>
            </a:r>
            <a:r>
              <a:rPr lang="en-US" altLang="zh-CN" dirty="0"/>
              <a:t>Paul </a:t>
            </a:r>
            <a:r>
              <a:rPr lang="en-US" altLang="zh-CN" dirty="0" err="1"/>
              <a:t>Egre&amp;Denis</a:t>
            </a:r>
            <a:r>
              <a:rPr lang="en-US" altLang="zh-CN" dirty="0"/>
              <a:t> </a:t>
            </a:r>
            <a:r>
              <a:rPr lang="en-US" altLang="zh-CN" dirty="0" err="1"/>
              <a:t>Bonnay</a:t>
            </a:r>
            <a:endParaRPr lang="zh-CN" altLang="en-US" dirty="0"/>
          </a:p>
        </p:txBody>
      </p:sp>
      <p:sp>
        <p:nvSpPr>
          <p:cNvPr id="3" name="内容占位符 2"/>
          <p:cNvSpPr>
            <a:spLocks noGrp="1"/>
          </p:cNvSpPr>
          <p:nvPr>
            <p:ph idx="1"/>
          </p:nvPr>
        </p:nvSpPr>
        <p:spPr/>
        <p:txBody>
          <a:bodyPr>
            <a:normAutofit/>
          </a:bodyPr>
          <a:lstStyle/>
          <a:p>
            <a:pPr marL="0" lvl="0" indent="0">
              <a:buNone/>
            </a:pPr>
            <a:r>
              <a:rPr lang="zh-CN" altLang="zh-CN" dirty="0"/>
              <a:t>居中</a:t>
            </a:r>
            <a:r>
              <a:rPr lang="zh-CN" altLang="zh-CN" dirty="0" smtClean="0"/>
              <a:t>语义</a:t>
            </a:r>
            <a:r>
              <a:rPr lang="zh-CN" altLang="en-US" dirty="0" smtClean="0"/>
              <a:t>：</a:t>
            </a:r>
            <a:endParaRPr lang="zh-CN" altLang="zh-CN" dirty="0"/>
          </a:p>
          <a:p>
            <a:pPr marL="0" indent="0">
              <a:buNone/>
            </a:pPr>
            <a:r>
              <a:rPr lang="zh-CN" altLang="zh-CN" dirty="0"/>
              <a:t>任给一</a:t>
            </a:r>
            <a:r>
              <a:rPr lang="zh-CN" altLang="zh-CN" dirty="0" smtClean="0"/>
              <a:t>个克里普克模型</a:t>
            </a:r>
            <a:r>
              <a:rPr lang="en-US" altLang="zh-CN" dirty="0">
                <a:sym typeface="LogicA"/>
              </a:rPr>
              <a:t></a:t>
            </a:r>
            <a:r>
              <a:rPr lang="zh-CN" altLang="zh-CN" dirty="0"/>
              <a:t>，</a:t>
            </a:r>
            <a:r>
              <a:rPr lang="en-US" altLang="zh-CN" dirty="0">
                <a:sym typeface="LogicA"/>
              </a:rPr>
              <a:t></a:t>
            </a:r>
            <a:r>
              <a:rPr lang="zh-CN" altLang="zh-CN" dirty="0"/>
              <a:t>，</a:t>
            </a:r>
            <a:r>
              <a:rPr lang="en-US" altLang="zh-CN" dirty="0" smtClean="0">
                <a:sym typeface="LogicA"/>
              </a:rPr>
              <a:t></a:t>
            </a:r>
            <a:r>
              <a:rPr lang="zh-CN" altLang="zh-CN" dirty="0" smtClean="0"/>
              <a:t>，</a:t>
            </a:r>
            <a:r>
              <a:rPr lang="zh-CN" altLang="zh-CN" dirty="0"/>
              <a:t>对于每对世界，</a:t>
            </a:r>
            <a:r>
              <a:rPr lang="en-US" altLang="zh-CN" dirty="0"/>
              <a:t>CS-</a:t>
            </a:r>
            <a:r>
              <a:rPr lang="zh-CN" altLang="zh-CN" dirty="0"/>
              <a:t>满足定义如下：</a:t>
            </a:r>
          </a:p>
          <a:p>
            <a:pPr marL="0" indent="0">
              <a:buNone/>
            </a:pPr>
            <a:r>
              <a:rPr lang="en-US" altLang="zh-CN" dirty="0"/>
              <a:t> </a:t>
            </a:r>
            <a:endParaRPr lang="zh-CN" altLang="zh-CN" dirty="0"/>
          </a:p>
          <a:p>
            <a:pPr marL="0" indent="0">
              <a:buNone/>
            </a:pPr>
            <a:endParaRPr lang="zh-CN" altLang="en-US" dirty="0"/>
          </a:p>
        </p:txBody>
      </p:sp>
      <p:pic>
        <p:nvPicPr>
          <p:cNvPr id="4" name="图片 3" descr="C:\Users\230\AppData\Roaming\Tencent\Users\70146162\QQ\WinTemp\RichOle\}U9A@1W6V}9ZS2N0LYP_C$1.jpg"/>
          <p:cNvPicPr/>
          <p:nvPr/>
        </p:nvPicPr>
        <p:blipFill>
          <a:blip r:embed="rId2">
            <a:extLst>
              <a:ext uri="{28A0092B-C50C-407E-A947-70E740481C1C}">
                <a14:useLocalDpi xmlns:a14="http://schemas.microsoft.com/office/drawing/2010/main" val="0"/>
              </a:ext>
            </a:extLst>
          </a:blip>
          <a:srcRect/>
          <a:stretch>
            <a:fillRect/>
          </a:stretch>
        </p:blipFill>
        <p:spPr bwMode="auto">
          <a:xfrm>
            <a:off x="467544" y="3429000"/>
            <a:ext cx="8424936" cy="1872208"/>
          </a:xfrm>
          <a:prstGeom prst="rect">
            <a:avLst/>
          </a:prstGeom>
          <a:noFill/>
          <a:ln>
            <a:noFill/>
          </a:ln>
        </p:spPr>
      </p:pic>
    </p:spTree>
    <p:extLst>
      <p:ext uri="{BB962C8B-B14F-4D97-AF65-F5344CB8AC3E}">
        <p14:creationId xmlns:p14="http://schemas.microsoft.com/office/powerpoint/2010/main" val="371352215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研究</a:t>
            </a:r>
            <a:r>
              <a:rPr lang="zh-CN" altLang="en-US" dirty="0" smtClean="0"/>
              <a:t>现状</a:t>
            </a:r>
            <a:r>
              <a:rPr lang="en-US" altLang="zh-CN" dirty="0" smtClean="0"/>
              <a:t>—Halpern</a:t>
            </a:r>
            <a:endParaRPr lang="zh-CN" altLang="en-US" dirty="0"/>
          </a:p>
        </p:txBody>
      </p:sp>
      <p:sp>
        <p:nvSpPr>
          <p:cNvPr id="3" name="内容占位符 2"/>
          <p:cNvSpPr>
            <a:spLocks noGrp="1"/>
          </p:cNvSpPr>
          <p:nvPr>
            <p:ph idx="1"/>
          </p:nvPr>
        </p:nvSpPr>
        <p:spPr/>
        <p:txBody>
          <a:bodyPr>
            <a:normAutofit fontScale="70000" lnSpcReduction="20000"/>
          </a:bodyPr>
          <a:lstStyle/>
          <a:p>
            <a:pPr marL="0" indent="0">
              <a:buNone/>
            </a:pPr>
            <a:r>
              <a:rPr lang="en-US" altLang="zh-CN" dirty="0">
                <a:sym typeface="LogicA"/>
              </a:rPr>
              <a:t></a:t>
            </a:r>
            <a:r>
              <a:rPr lang="zh-CN" altLang="zh-CN" dirty="0"/>
              <a:t>，</a:t>
            </a:r>
            <a:r>
              <a:rPr lang="en-US" altLang="zh-CN" dirty="0">
                <a:sym typeface="LogicA"/>
              </a:rPr>
              <a:t></a:t>
            </a:r>
            <a:r>
              <a:rPr lang="zh-CN" altLang="zh-CN" dirty="0"/>
              <a:t>，</a:t>
            </a:r>
            <a:r>
              <a:rPr lang="en-US" altLang="zh-CN" dirty="0">
                <a:sym typeface="LogicA"/>
              </a:rPr>
              <a:t></a:t>
            </a:r>
            <a:r>
              <a:rPr lang="en-US" altLang="zh-CN" baseline="-25000" dirty="0">
                <a:sym typeface="LogicA"/>
              </a:rPr>
              <a:t></a:t>
            </a:r>
            <a:r>
              <a:rPr lang="zh-CN" altLang="zh-CN" dirty="0"/>
              <a:t>，</a:t>
            </a:r>
            <a:r>
              <a:rPr lang="en-US" altLang="zh-CN" dirty="0">
                <a:sym typeface="LogicA"/>
              </a:rPr>
              <a:t></a:t>
            </a:r>
            <a:r>
              <a:rPr lang="en-US" altLang="zh-CN" baseline="-25000" dirty="0">
                <a:sym typeface="LogicA"/>
              </a:rPr>
              <a:t></a:t>
            </a:r>
            <a:r>
              <a:rPr lang="zh-CN" altLang="zh-CN" dirty="0"/>
              <a:t>，</a:t>
            </a:r>
            <a:r>
              <a:rPr lang="en-US" altLang="zh-CN" dirty="0">
                <a:sym typeface="LogicA"/>
              </a:rPr>
              <a:t></a:t>
            </a:r>
            <a:endParaRPr lang="zh-CN" altLang="zh-CN" dirty="0"/>
          </a:p>
          <a:p>
            <a:pPr marL="0" indent="0">
              <a:buNone/>
            </a:pPr>
            <a:endParaRPr lang="en-US" altLang="zh-CN" dirty="0" smtClean="0">
              <a:sym typeface="LogicA"/>
            </a:endParaRPr>
          </a:p>
          <a:p>
            <a:pPr marL="0" indent="0">
              <a:buNone/>
            </a:pPr>
            <a:r>
              <a:rPr lang="en-US" altLang="zh-CN" dirty="0" smtClean="0">
                <a:sym typeface="LogicA"/>
              </a:rPr>
              <a:t></a:t>
            </a:r>
            <a:r>
              <a:rPr lang="zh-CN" altLang="zh-CN" dirty="0"/>
              <a:t>，</a:t>
            </a:r>
            <a:r>
              <a:rPr lang="en-US" altLang="zh-CN" dirty="0">
                <a:sym typeface="LogicA"/>
              </a:rPr>
              <a:t></a:t>
            </a:r>
            <a:r>
              <a:rPr lang="zh-CN" altLang="zh-CN" dirty="0"/>
              <a:t>指代</a:t>
            </a:r>
            <a:r>
              <a:rPr lang="zh-CN" altLang="zh-CN" dirty="0">
                <a:solidFill>
                  <a:schemeClr val="accent4"/>
                </a:solidFill>
              </a:rPr>
              <a:t>主观指数集</a:t>
            </a:r>
            <a:r>
              <a:rPr lang="zh-CN" altLang="zh-CN" dirty="0"/>
              <a:t>（</a:t>
            </a:r>
            <a:r>
              <a:rPr lang="en-US" altLang="zh-CN" dirty="0"/>
              <a:t>a set of subjective indices</a:t>
            </a:r>
            <a:r>
              <a:rPr lang="zh-CN" altLang="zh-CN" dirty="0"/>
              <a:t>）</a:t>
            </a:r>
            <a:r>
              <a:rPr lang="en-US" altLang="zh-CN" dirty="0"/>
              <a:t>,</a:t>
            </a:r>
            <a:r>
              <a:rPr lang="en-US" altLang="zh-CN" dirty="0">
                <a:sym typeface="LogicA"/>
              </a:rPr>
              <a:t></a:t>
            </a:r>
            <a:r>
              <a:rPr lang="zh-CN" altLang="zh-CN" dirty="0"/>
              <a:t>指代</a:t>
            </a:r>
            <a:r>
              <a:rPr lang="zh-CN" altLang="zh-CN" dirty="0">
                <a:solidFill>
                  <a:schemeClr val="accent4"/>
                </a:solidFill>
              </a:rPr>
              <a:t>客观指数集</a:t>
            </a:r>
            <a:r>
              <a:rPr lang="zh-CN" altLang="zh-CN" dirty="0"/>
              <a:t>（</a:t>
            </a:r>
            <a:r>
              <a:rPr lang="en-US" altLang="zh-CN" dirty="0"/>
              <a:t>a set of objective indices</a:t>
            </a:r>
            <a:r>
              <a:rPr lang="zh-CN" altLang="zh-CN" dirty="0"/>
              <a:t>）。</a:t>
            </a:r>
            <a:r>
              <a:rPr lang="zh-CN" altLang="zh-CN" dirty="0">
                <a:solidFill>
                  <a:srgbClr val="00B0F0"/>
                </a:solidFill>
              </a:rPr>
              <a:t>一个主观的指数</a:t>
            </a:r>
            <a:r>
              <a:rPr lang="en-US" altLang="zh-CN" dirty="0">
                <a:solidFill>
                  <a:srgbClr val="00B0F0"/>
                </a:solidFill>
                <a:sym typeface="LogicA"/>
              </a:rPr>
              <a:t></a:t>
            </a:r>
            <a:r>
              <a:rPr lang="zh-CN" altLang="zh-CN" dirty="0">
                <a:solidFill>
                  <a:srgbClr val="00B0F0"/>
                </a:solidFill>
              </a:rPr>
              <a:t>表示一个个体对一个目标值（</a:t>
            </a:r>
            <a:r>
              <a:rPr lang="en-US" altLang="zh-CN" dirty="0">
                <a:solidFill>
                  <a:srgbClr val="00B0F0"/>
                </a:solidFill>
              </a:rPr>
              <a:t>a target value</a:t>
            </a:r>
            <a:r>
              <a:rPr lang="zh-CN" altLang="zh-CN" dirty="0">
                <a:solidFill>
                  <a:srgbClr val="00B0F0"/>
                </a:solidFill>
              </a:rPr>
              <a:t>）</a:t>
            </a:r>
            <a:r>
              <a:rPr lang="en-US" altLang="zh-CN" dirty="0">
                <a:solidFill>
                  <a:srgbClr val="00B0F0"/>
                </a:solidFill>
                <a:sym typeface="LogicA"/>
              </a:rPr>
              <a:t></a:t>
            </a:r>
            <a:r>
              <a:rPr lang="zh-CN" altLang="zh-CN" dirty="0">
                <a:solidFill>
                  <a:srgbClr val="00B0F0"/>
                </a:solidFill>
              </a:rPr>
              <a:t>作出的主观的评估或量度</a:t>
            </a:r>
            <a:r>
              <a:rPr lang="zh-CN" altLang="zh-CN" dirty="0"/>
              <a:t>。</a:t>
            </a:r>
            <a:r>
              <a:rPr lang="en-US" altLang="zh-CN" dirty="0">
                <a:sym typeface="LogicA"/>
              </a:rPr>
              <a:t></a:t>
            </a:r>
            <a:r>
              <a:rPr lang="en-US" altLang="zh-CN" baseline="-25000" dirty="0">
                <a:sym typeface="LogicA"/>
              </a:rPr>
              <a:t></a:t>
            </a:r>
            <a:r>
              <a:rPr lang="zh-CN" altLang="zh-CN" dirty="0"/>
              <a:t>和</a:t>
            </a:r>
            <a:r>
              <a:rPr lang="en-US" altLang="zh-CN" dirty="0">
                <a:sym typeface="LogicA"/>
              </a:rPr>
              <a:t></a:t>
            </a:r>
            <a:r>
              <a:rPr lang="en-US" altLang="zh-CN" baseline="-25000" dirty="0">
                <a:sym typeface="LogicA"/>
              </a:rPr>
              <a:t></a:t>
            </a:r>
            <a:r>
              <a:rPr lang="zh-CN" altLang="zh-CN" dirty="0"/>
              <a:t>是等价关系，前者连接具有相同的主观指数的世界，后者连接具有相同的客观指数的世界。</a:t>
            </a:r>
            <a:r>
              <a:rPr lang="en-US" altLang="zh-CN" dirty="0">
                <a:sym typeface="LogicA"/>
              </a:rPr>
              <a:t></a:t>
            </a:r>
            <a:r>
              <a:rPr lang="zh-CN" altLang="zh-CN" dirty="0"/>
              <a:t>是</a:t>
            </a:r>
            <a:r>
              <a:rPr lang="en-US" altLang="zh-CN" dirty="0">
                <a:sym typeface="LogicA"/>
              </a:rPr>
              <a:t></a:t>
            </a:r>
            <a:r>
              <a:rPr lang="zh-CN" altLang="zh-CN" dirty="0"/>
              <a:t>上的赋值，</a:t>
            </a:r>
            <a:r>
              <a:rPr lang="en-US" altLang="zh-CN" dirty="0">
                <a:sym typeface="LogicA"/>
              </a:rPr>
              <a:t></a:t>
            </a:r>
            <a:r>
              <a:rPr lang="zh-CN" altLang="zh-CN" dirty="0"/>
              <a:t>是</a:t>
            </a:r>
            <a:r>
              <a:rPr lang="en-US" altLang="zh-CN" dirty="0">
                <a:sym typeface="LogicA"/>
              </a:rPr>
              <a:t></a:t>
            </a:r>
            <a:r>
              <a:rPr lang="zh-CN" altLang="zh-CN" dirty="0"/>
              <a:t>上的子集，表示主体视为可能真实（</a:t>
            </a:r>
            <a:r>
              <a:rPr lang="en-US" altLang="zh-CN" dirty="0"/>
              <a:t>plausible</a:t>
            </a:r>
            <a:r>
              <a:rPr lang="zh-CN" altLang="zh-CN" dirty="0"/>
              <a:t>）的世界。</a:t>
            </a:r>
          </a:p>
          <a:p>
            <a:pPr marL="0" indent="0">
              <a:buNone/>
            </a:pPr>
            <a:endParaRPr lang="en-US" altLang="zh-CN" dirty="0" smtClean="0">
              <a:sym typeface="LogicA"/>
            </a:endParaRPr>
          </a:p>
          <a:p>
            <a:pPr marL="0" indent="0">
              <a:buNone/>
            </a:pPr>
            <a:r>
              <a:rPr lang="en-US" altLang="zh-CN" dirty="0" smtClean="0">
                <a:sym typeface="LogicA"/>
              </a:rPr>
              <a:t></a:t>
            </a:r>
            <a:r>
              <a:rPr lang="zh-CN" altLang="zh-CN" dirty="0"/>
              <a:t>，</a:t>
            </a:r>
            <a:r>
              <a:rPr lang="en-US" altLang="zh-CN" dirty="0">
                <a:sym typeface="LogicA"/>
              </a:rPr>
              <a:t></a:t>
            </a:r>
            <a:r>
              <a:rPr lang="zh-CN" altLang="zh-CN" dirty="0"/>
              <a:t>，</a:t>
            </a:r>
            <a:r>
              <a:rPr lang="en-US" altLang="zh-CN" dirty="0">
                <a:sym typeface="LogicA"/>
              </a:rPr>
              <a:t></a:t>
            </a:r>
            <a:r>
              <a:rPr lang="zh-CN" altLang="zh-CN" dirty="0"/>
              <a:t>当且仅当对每个</a:t>
            </a:r>
            <a:r>
              <a:rPr lang="en-US" altLang="zh-CN" dirty="0">
                <a:sym typeface="LogicA"/>
              </a:rPr>
              <a:t></a:t>
            </a:r>
            <a:r>
              <a:rPr lang="zh-CN" altLang="zh-CN" dirty="0"/>
              <a:t>，</a:t>
            </a:r>
            <a:r>
              <a:rPr lang="en-US" altLang="zh-CN" dirty="0">
                <a:sym typeface="LogicA"/>
              </a:rPr>
              <a:t></a:t>
            </a:r>
            <a:r>
              <a:rPr lang="zh-CN" altLang="zh-CN" dirty="0"/>
              <a:t>使得</a:t>
            </a:r>
            <a:r>
              <a:rPr lang="en-US" altLang="zh-CN" dirty="0">
                <a:sym typeface="LogicA"/>
              </a:rPr>
              <a:t></a:t>
            </a:r>
            <a:r>
              <a:rPr lang="zh-CN" altLang="zh-CN" dirty="0"/>
              <a:t>，</a:t>
            </a:r>
            <a:r>
              <a:rPr lang="en-US" altLang="zh-CN" dirty="0">
                <a:sym typeface="LogicA"/>
              </a:rPr>
              <a:t></a:t>
            </a:r>
            <a:r>
              <a:rPr lang="en-US" altLang="zh-CN" baseline="-25000" dirty="0">
                <a:sym typeface="LogicA"/>
              </a:rPr>
              <a:t></a:t>
            </a:r>
            <a:r>
              <a:rPr lang="en-US" altLang="zh-CN" dirty="0">
                <a:sym typeface="LogicA"/>
              </a:rPr>
              <a:t></a:t>
            </a:r>
            <a:r>
              <a:rPr lang="zh-CN" altLang="zh-CN" dirty="0"/>
              <a:t>，</a:t>
            </a:r>
            <a:r>
              <a:rPr lang="en-US" altLang="zh-CN" dirty="0">
                <a:sym typeface="LogicA"/>
              </a:rPr>
              <a:t></a:t>
            </a:r>
            <a:r>
              <a:rPr lang="zh-CN" altLang="zh-CN" dirty="0"/>
              <a:t>，有</a:t>
            </a:r>
            <a:r>
              <a:rPr lang="en-US" altLang="zh-CN" dirty="0">
                <a:sym typeface="LogicA"/>
              </a:rPr>
              <a:t></a:t>
            </a:r>
            <a:r>
              <a:rPr lang="zh-CN" altLang="zh-CN" dirty="0"/>
              <a:t>，</a:t>
            </a:r>
            <a:r>
              <a:rPr lang="en-US" altLang="zh-CN" dirty="0">
                <a:sym typeface="LogicA"/>
              </a:rPr>
              <a:t></a:t>
            </a:r>
            <a:r>
              <a:rPr lang="zh-CN" altLang="zh-CN" dirty="0"/>
              <a:t>，</a:t>
            </a:r>
            <a:r>
              <a:rPr lang="en-US" altLang="zh-CN" dirty="0">
                <a:sym typeface="LogicA"/>
              </a:rPr>
              <a:t></a:t>
            </a:r>
            <a:r>
              <a:rPr lang="zh-CN" altLang="zh-CN" dirty="0"/>
              <a:t>。类似的有</a:t>
            </a:r>
            <a:r>
              <a:rPr lang="en-US" altLang="zh-CN" dirty="0">
                <a:sym typeface="LogicA"/>
              </a:rPr>
              <a:t></a:t>
            </a:r>
            <a:r>
              <a:rPr lang="zh-CN" altLang="zh-CN" dirty="0"/>
              <a:t>对</a:t>
            </a:r>
            <a:r>
              <a:rPr lang="en-US" altLang="zh-CN" dirty="0">
                <a:sym typeface="LogicA"/>
              </a:rPr>
              <a:t></a:t>
            </a:r>
            <a:r>
              <a:rPr lang="en-US" altLang="zh-CN" baseline="-25000" dirty="0">
                <a:sym typeface="LogicA"/>
              </a:rPr>
              <a:t></a:t>
            </a:r>
            <a:r>
              <a:rPr lang="zh-CN" altLang="zh-CN" dirty="0"/>
              <a:t>。其中</a:t>
            </a:r>
            <a:r>
              <a:rPr lang="en-US" altLang="zh-CN" dirty="0">
                <a:sym typeface="LogicA"/>
              </a:rPr>
              <a:t></a:t>
            </a:r>
            <a:r>
              <a:rPr lang="zh-CN" altLang="zh-CN" dirty="0"/>
              <a:t>表示主体根据其主观评估“报告</a:t>
            </a:r>
            <a:r>
              <a:rPr lang="en-US" altLang="zh-CN" dirty="0">
                <a:sym typeface="LogicA"/>
              </a:rPr>
              <a:t></a:t>
            </a:r>
            <a:r>
              <a:rPr lang="zh-CN" altLang="zh-CN" dirty="0"/>
              <a:t>”；</a:t>
            </a:r>
            <a:r>
              <a:rPr lang="en-US" altLang="zh-CN" dirty="0">
                <a:sym typeface="LogicA"/>
              </a:rPr>
              <a:t></a:t>
            </a:r>
            <a:r>
              <a:rPr lang="zh-CN" altLang="zh-CN" dirty="0"/>
              <a:t>表示“对于这个主体，</a:t>
            </a:r>
            <a:r>
              <a:rPr lang="en-US" altLang="zh-CN" dirty="0">
                <a:sym typeface="LogicA"/>
              </a:rPr>
              <a:t></a:t>
            </a:r>
            <a:r>
              <a:rPr lang="zh-CN" altLang="zh-CN" dirty="0"/>
              <a:t>一定为真”。这两个算子都被</a:t>
            </a:r>
            <a:r>
              <a:rPr lang="en-US" altLang="zh-CN" b="1" dirty="0"/>
              <a:t>S5</a:t>
            </a:r>
            <a:r>
              <a:rPr lang="zh-CN" altLang="zh-CN" dirty="0"/>
              <a:t>公理化。但</a:t>
            </a:r>
            <a:r>
              <a:rPr lang="en-US" altLang="zh-CN" dirty="0">
                <a:sym typeface="LogicA"/>
              </a:rPr>
              <a:t></a:t>
            </a:r>
            <a:r>
              <a:rPr lang="zh-CN" altLang="zh-CN" dirty="0"/>
              <a:t>却不满足传递性和欧性公理。</a:t>
            </a:r>
            <a:r>
              <a:rPr lang="en-US" altLang="zh-CN" dirty="0">
                <a:solidFill>
                  <a:srgbClr val="00B0F0"/>
                </a:solidFill>
                <a:sym typeface="LogicA"/>
              </a:rPr>
              <a:t></a:t>
            </a:r>
            <a:r>
              <a:rPr lang="zh-CN" altLang="zh-CN" dirty="0">
                <a:solidFill>
                  <a:srgbClr val="00B0F0"/>
                </a:solidFill>
              </a:rPr>
              <a:t>可以看作“可靠地报告</a:t>
            </a:r>
            <a:r>
              <a:rPr lang="en-US" altLang="zh-CN" dirty="0">
                <a:solidFill>
                  <a:srgbClr val="00B0F0"/>
                </a:solidFill>
                <a:sym typeface="LogicA"/>
              </a:rPr>
              <a:t></a:t>
            </a:r>
            <a:r>
              <a:rPr lang="zh-CN" altLang="zh-CN" dirty="0">
                <a:solidFill>
                  <a:srgbClr val="00B0F0"/>
                </a:solidFill>
              </a:rPr>
              <a:t>”</a:t>
            </a:r>
            <a:r>
              <a:rPr lang="zh-CN" altLang="zh-CN" dirty="0"/>
              <a:t>。事实上</a:t>
            </a:r>
            <a:r>
              <a:rPr lang="en-US" altLang="zh-CN" dirty="0">
                <a:sym typeface="LogicA"/>
              </a:rPr>
              <a:t></a:t>
            </a:r>
            <a:r>
              <a:rPr lang="zh-CN" altLang="zh-CN" dirty="0"/>
              <a:t>刚好和</a:t>
            </a:r>
            <a:r>
              <a:rPr lang="en-US" altLang="zh-CN" dirty="0"/>
              <a:t>Williamson</a:t>
            </a:r>
            <a:r>
              <a:rPr lang="zh-CN" altLang="zh-CN" dirty="0"/>
              <a:t>的“</a:t>
            </a:r>
            <a:r>
              <a:rPr lang="en-US" altLang="zh-CN" dirty="0"/>
              <a:t>clearly</a:t>
            </a:r>
            <a:r>
              <a:rPr lang="zh-CN" altLang="zh-CN" dirty="0"/>
              <a:t>”在容错边际语义中所承担的角色是一样的。</a:t>
            </a:r>
          </a:p>
          <a:p>
            <a:pPr marL="0" indent="0">
              <a:buNone/>
            </a:pPr>
            <a:endParaRPr lang="zh-CN" altLang="en-US" dirty="0"/>
          </a:p>
        </p:txBody>
      </p:sp>
    </p:spTree>
    <p:extLst>
      <p:ext uri="{BB962C8B-B14F-4D97-AF65-F5344CB8AC3E}">
        <p14:creationId xmlns:p14="http://schemas.microsoft.com/office/powerpoint/2010/main" val="115724051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报告内容</a:t>
            </a:r>
            <a:endParaRPr lang="zh-CN" altLang="en-US" dirty="0"/>
          </a:p>
        </p:txBody>
      </p:sp>
      <p:sp>
        <p:nvSpPr>
          <p:cNvPr id="4" name="内容占位符 3"/>
          <p:cNvSpPr>
            <a:spLocks noGrp="1"/>
          </p:cNvSpPr>
          <p:nvPr>
            <p:ph idx="1"/>
          </p:nvPr>
        </p:nvSpPr>
        <p:spPr/>
        <p:txBody>
          <a:bodyPr>
            <a:normAutofit lnSpcReduction="10000"/>
          </a:bodyPr>
          <a:lstStyle/>
          <a:p>
            <a:pPr marL="0" indent="0">
              <a:buNone/>
            </a:pPr>
            <a:r>
              <a:rPr lang="zh-CN" altLang="zh-CN" b="1" dirty="0"/>
              <a:t>一、所选题目</a:t>
            </a:r>
          </a:p>
          <a:p>
            <a:pPr marL="0" indent="0">
              <a:buNone/>
            </a:pPr>
            <a:r>
              <a:rPr lang="zh-CN" altLang="zh-CN" b="1" dirty="0"/>
              <a:t>二、选题</a:t>
            </a:r>
            <a:r>
              <a:rPr lang="zh-CN" altLang="zh-CN" b="1" dirty="0" smtClean="0"/>
              <a:t>意义</a:t>
            </a:r>
            <a:endParaRPr lang="en-US" altLang="zh-CN" b="1" dirty="0" smtClean="0"/>
          </a:p>
          <a:p>
            <a:pPr marL="0" indent="0">
              <a:buNone/>
            </a:pPr>
            <a:r>
              <a:rPr lang="zh-CN" altLang="en-US" b="1" dirty="0" smtClean="0"/>
              <a:t>三、背景</a:t>
            </a:r>
            <a:endParaRPr lang="zh-CN" altLang="zh-CN" b="1" dirty="0"/>
          </a:p>
          <a:p>
            <a:pPr marL="0" indent="0">
              <a:buNone/>
            </a:pPr>
            <a:r>
              <a:rPr lang="zh-CN" altLang="en-US" b="1" dirty="0" smtClean="0"/>
              <a:t>四</a:t>
            </a:r>
            <a:r>
              <a:rPr lang="zh-CN" altLang="zh-CN" b="1" dirty="0" smtClean="0"/>
              <a:t>、</a:t>
            </a:r>
            <a:r>
              <a:rPr lang="zh-CN" altLang="zh-CN" b="1" dirty="0"/>
              <a:t>研究状况</a:t>
            </a:r>
          </a:p>
          <a:p>
            <a:pPr marL="0" indent="0">
              <a:buNone/>
            </a:pPr>
            <a:r>
              <a:rPr lang="zh-CN" altLang="en-US" b="1" dirty="0" smtClean="0"/>
              <a:t>五</a:t>
            </a:r>
            <a:r>
              <a:rPr lang="zh-CN" altLang="zh-CN" b="1" dirty="0" smtClean="0"/>
              <a:t>、</a:t>
            </a:r>
            <a:r>
              <a:rPr lang="zh-CN" altLang="zh-CN" b="1" dirty="0"/>
              <a:t>主要内容</a:t>
            </a:r>
          </a:p>
          <a:p>
            <a:pPr marL="0" indent="0">
              <a:buNone/>
            </a:pPr>
            <a:r>
              <a:rPr lang="zh-CN" altLang="en-US" b="1" dirty="0" smtClean="0"/>
              <a:t>六</a:t>
            </a:r>
            <a:r>
              <a:rPr lang="zh-CN" altLang="zh-CN" b="1" dirty="0" smtClean="0"/>
              <a:t>、</a:t>
            </a:r>
            <a:r>
              <a:rPr lang="zh-CN" altLang="zh-CN" b="1" dirty="0"/>
              <a:t>难点与创新</a:t>
            </a:r>
          </a:p>
          <a:p>
            <a:pPr marL="0" indent="0">
              <a:buNone/>
            </a:pPr>
            <a:r>
              <a:rPr lang="zh-CN" altLang="en-US" b="1" dirty="0" smtClean="0"/>
              <a:t>七</a:t>
            </a:r>
            <a:r>
              <a:rPr lang="zh-CN" altLang="zh-CN" b="1" dirty="0" smtClean="0"/>
              <a:t>、</a:t>
            </a:r>
            <a:r>
              <a:rPr lang="zh-CN" altLang="zh-CN" b="1" dirty="0"/>
              <a:t>论文目录</a:t>
            </a:r>
          </a:p>
          <a:p>
            <a:pPr marL="0" indent="0">
              <a:buNone/>
            </a:pPr>
            <a:r>
              <a:rPr lang="zh-CN" altLang="en-US" b="1" dirty="0"/>
              <a:t>八</a:t>
            </a:r>
            <a:r>
              <a:rPr lang="zh-CN" altLang="zh-CN" b="1" dirty="0" smtClean="0"/>
              <a:t>、</a:t>
            </a:r>
            <a:r>
              <a:rPr lang="zh-CN" altLang="zh-CN" b="1" dirty="0"/>
              <a:t>主要参考文献</a:t>
            </a:r>
          </a:p>
          <a:p>
            <a:pPr marL="0" indent="0">
              <a:buNone/>
            </a:pPr>
            <a:endParaRPr lang="zh-CN" altLang="en-US" dirty="0"/>
          </a:p>
        </p:txBody>
      </p:sp>
    </p:spTree>
    <p:extLst>
      <p:ext uri="{BB962C8B-B14F-4D97-AF65-F5344CB8AC3E}">
        <p14:creationId xmlns:p14="http://schemas.microsoft.com/office/powerpoint/2010/main" val="103495379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主要内容</a:t>
            </a:r>
            <a:endParaRPr lang="zh-CN" altLang="en-US" dirty="0"/>
          </a:p>
        </p:txBody>
      </p:sp>
      <p:sp>
        <p:nvSpPr>
          <p:cNvPr id="3" name="内容占位符 2"/>
          <p:cNvSpPr>
            <a:spLocks noGrp="1"/>
          </p:cNvSpPr>
          <p:nvPr>
            <p:ph idx="1"/>
          </p:nvPr>
        </p:nvSpPr>
        <p:spPr/>
        <p:txBody>
          <a:bodyPr/>
          <a:lstStyle/>
          <a:p>
            <a:pPr marL="0" indent="0">
              <a:buNone/>
            </a:pPr>
            <a:r>
              <a:rPr lang="zh-CN" altLang="en-US" dirty="0" smtClean="0"/>
              <a:t>四个部分：暂拟为五章。</a:t>
            </a:r>
            <a:endParaRPr lang="en-US" altLang="zh-CN" dirty="0" smtClean="0"/>
          </a:p>
          <a:p>
            <a:pPr marL="0" indent="0">
              <a:buNone/>
            </a:pPr>
            <a:r>
              <a:rPr lang="zh-CN" altLang="en-US" dirty="0"/>
              <a:t>第</a:t>
            </a:r>
            <a:r>
              <a:rPr lang="zh-CN" altLang="en-US" dirty="0" smtClean="0"/>
              <a:t>一部分</a:t>
            </a:r>
            <a:r>
              <a:rPr lang="zh-CN" altLang="zh-CN" dirty="0"/>
              <a:t>包括</a:t>
            </a:r>
            <a:r>
              <a:rPr lang="zh-CN" altLang="zh-CN" dirty="0" smtClean="0"/>
              <a:t>对</a:t>
            </a:r>
            <a:r>
              <a:rPr lang="zh-CN" altLang="en-US" dirty="0" smtClean="0"/>
              <a:t>模糊性问题</a:t>
            </a:r>
            <a:r>
              <a:rPr lang="zh-CN" altLang="zh-CN" dirty="0" smtClean="0"/>
              <a:t>的</a:t>
            </a:r>
            <a:r>
              <a:rPr lang="zh-CN" altLang="zh-CN" dirty="0"/>
              <a:t>历史回顾</a:t>
            </a:r>
            <a:r>
              <a:rPr lang="zh-CN" altLang="zh-CN" dirty="0" smtClean="0"/>
              <a:t>和</a:t>
            </a:r>
            <a:r>
              <a:rPr lang="zh-CN" altLang="en-US" dirty="0" smtClean="0"/>
              <a:t>除认知主义之外的理论的介绍和比较，包括模糊性问题</a:t>
            </a:r>
            <a:r>
              <a:rPr lang="zh-CN" altLang="zh-CN" dirty="0" smtClean="0"/>
              <a:t>是</a:t>
            </a:r>
            <a:r>
              <a:rPr lang="zh-CN" altLang="zh-CN" dirty="0"/>
              <a:t>什么</a:t>
            </a:r>
            <a:r>
              <a:rPr lang="zh-CN" altLang="zh-CN" dirty="0" smtClean="0"/>
              <a:t>、</a:t>
            </a:r>
            <a:r>
              <a:rPr lang="zh-CN" altLang="en-US" dirty="0" smtClean="0"/>
              <a:t>其主要争议点为何</a:t>
            </a:r>
            <a:r>
              <a:rPr lang="zh-CN" altLang="zh-CN" dirty="0" smtClean="0"/>
              <a:t>、</a:t>
            </a:r>
            <a:r>
              <a:rPr lang="zh-CN" altLang="en-US" dirty="0"/>
              <a:t>各</a:t>
            </a:r>
            <a:r>
              <a:rPr lang="zh-CN" altLang="en-US" dirty="0" smtClean="0"/>
              <a:t>理论本身具有的缺陷</a:t>
            </a:r>
            <a:r>
              <a:rPr lang="zh-CN" altLang="zh-CN" dirty="0" smtClean="0"/>
              <a:t>等等</a:t>
            </a:r>
            <a:r>
              <a:rPr lang="zh-CN" altLang="zh-CN" dirty="0"/>
              <a:t>，</a:t>
            </a:r>
            <a:r>
              <a:rPr lang="zh-CN" altLang="zh-CN" dirty="0" smtClean="0"/>
              <a:t>以便</a:t>
            </a:r>
            <a:r>
              <a:rPr lang="zh-CN" altLang="en-US" dirty="0" smtClean="0"/>
              <a:t>为之后认知主义的观点扫清道路</a:t>
            </a:r>
            <a:r>
              <a:rPr lang="zh-CN" altLang="zh-CN" dirty="0" smtClean="0"/>
              <a:t>。</a:t>
            </a:r>
            <a:endParaRPr lang="zh-CN" altLang="zh-CN" dirty="0"/>
          </a:p>
          <a:p>
            <a:pPr marL="0" indent="0">
              <a:buNone/>
            </a:pPr>
            <a:endParaRPr lang="zh-CN" altLang="en-US" dirty="0"/>
          </a:p>
        </p:txBody>
      </p:sp>
    </p:spTree>
    <p:extLst>
      <p:ext uri="{BB962C8B-B14F-4D97-AF65-F5344CB8AC3E}">
        <p14:creationId xmlns:p14="http://schemas.microsoft.com/office/powerpoint/2010/main" val="187484866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主要内容</a:t>
            </a:r>
            <a:endParaRPr lang="zh-CN" altLang="en-US" dirty="0"/>
          </a:p>
        </p:txBody>
      </p:sp>
      <p:sp>
        <p:nvSpPr>
          <p:cNvPr id="3" name="内容占位符 2"/>
          <p:cNvSpPr>
            <a:spLocks noGrp="1"/>
          </p:cNvSpPr>
          <p:nvPr>
            <p:ph idx="1"/>
          </p:nvPr>
        </p:nvSpPr>
        <p:spPr/>
        <p:txBody>
          <a:bodyPr>
            <a:normAutofit/>
          </a:bodyPr>
          <a:lstStyle/>
          <a:p>
            <a:r>
              <a:rPr lang="zh-CN" altLang="en-US" dirty="0" smtClean="0"/>
              <a:t>第二部分是对已有的对认知主义的观点的支持和反驳的整理。</a:t>
            </a:r>
            <a:r>
              <a:rPr lang="zh-CN" altLang="zh-CN" dirty="0"/>
              <a:t>本论文将从各个角度对比它们，发掘</a:t>
            </a:r>
            <a:r>
              <a:rPr lang="zh-CN" altLang="zh-CN" dirty="0" smtClean="0"/>
              <a:t>其</a:t>
            </a:r>
            <a:r>
              <a:rPr lang="zh-CN" altLang="en-US" dirty="0" smtClean="0"/>
              <a:t>根本价值和可能的漏洞</a:t>
            </a:r>
            <a:r>
              <a:rPr lang="zh-CN" altLang="zh-CN" dirty="0" smtClean="0"/>
              <a:t>，</a:t>
            </a:r>
            <a:r>
              <a:rPr lang="zh-CN" altLang="zh-CN" dirty="0"/>
              <a:t>以做出一个合适的梳理</a:t>
            </a:r>
            <a:r>
              <a:rPr lang="zh-CN" altLang="zh-CN" dirty="0" smtClean="0"/>
              <a:t>。</a:t>
            </a:r>
            <a:endParaRPr lang="en-US" altLang="zh-CN" dirty="0" smtClean="0"/>
          </a:p>
          <a:p>
            <a:r>
              <a:rPr lang="zh-CN" altLang="zh-CN" dirty="0" smtClean="0"/>
              <a:t>对比</a:t>
            </a:r>
            <a:r>
              <a:rPr lang="zh-CN" altLang="zh-CN" dirty="0"/>
              <a:t>的角度包括：</a:t>
            </a:r>
            <a:endParaRPr lang="en-US" altLang="zh-CN" dirty="0"/>
          </a:p>
          <a:p>
            <a:pPr lvl="1"/>
            <a:r>
              <a:rPr lang="zh-CN" altLang="en-US" dirty="0" smtClean="0"/>
              <a:t>对模糊性的定义，</a:t>
            </a:r>
            <a:endParaRPr lang="en-US" altLang="zh-CN" dirty="0"/>
          </a:p>
          <a:p>
            <a:pPr lvl="1"/>
            <a:r>
              <a:rPr lang="zh-CN" altLang="en-US" dirty="0" smtClean="0"/>
              <a:t>支持和反对的内容，</a:t>
            </a:r>
            <a:endParaRPr lang="en-US" altLang="zh-CN" dirty="0"/>
          </a:p>
          <a:p>
            <a:pPr lvl="1"/>
            <a:r>
              <a:rPr lang="zh-CN" altLang="zh-CN" dirty="0" smtClean="0"/>
              <a:t>所</a:t>
            </a:r>
            <a:r>
              <a:rPr lang="zh-CN" altLang="zh-CN" dirty="0"/>
              <a:t>用到</a:t>
            </a:r>
            <a:r>
              <a:rPr lang="zh-CN" altLang="zh-CN" dirty="0" smtClean="0"/>
              <a:t>的</a:t>
            </a:r>
            <a:r>
              <a:rPr lang="zh-CN" altLang="en-US" dirty="0" smtClean="0"/>
              <a:t>论证或</a:t>
            </a:r>
            <a:r>
              <a:rPr lang="zh-CN" altLang="zh-CN" dirty="0" smtClean="0"/>
              <a:t>技术</a:t>
            </a:r>
            <a:r>
              <a:rPr lang="zh-CN" altLang="en-US" dirty="0" smtClean="0"/>
              <a:t>手段。</a:t>
            </a:r>
            <a:endParaRPr lang="en-US" altLang="zh-CN" dirty="0"/>
          </a:p>
          <a:p>
            <a:pPr marL="0" indent="0">
              <a:buNone/>
            </a:pPr>
            <a:endParaRPr lang="zh-CN" altLang="en-US" dirty="0"/>
          </a:p>
        </p:txBody>
      </p:sp>
    </p:spTree>
    <p:extLst>
      <p:ext uri="{BB962C8B-B14F-4D97-AF65-F5344CB8AC3E}">
        <p14:creationId xmlns:p14="http://schemas.microsoft.com/office/powerpoint/2010/main" val="169387409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主要内容</a:t>
            </a:r>
            <a:endParaRPr lang="zh-CN" altLang="en-US" dirty="0"/>
          </a:p>
        </p:txBody>
      </p:sp>
      <p:sp>
        <p:nvSpPr>
          <p:cNvPr id="3" name="内容占位符 2"/>
          <p:cNvSpPr>
            <a:spLocks noGrp="1"/>
          </p:cNvSpPr>
          <p:nvPr>
            <p:ph idx="1"/>
          </p:nvPr>
        </p:nvSpPr>
        <p:spPr/>
        <p:txBody>
          <a:bodyPr/>
          <a:lstStyle/>
          <a:p>
            <a:r>
              <a:rPr lang="zh-CN" altLang="en-US" dirty="0" smtClean="0"/>
              <a:t>第三部分试图在前面的工作基础之上对现有的认知主义的容错边际原则作出修正。从</a:t>
            </a:r>
            <a:r>
              <a:rPr lang="zh-CN" altLang="en-US" dirty="0" smtClean="0">
                <a:solidFill>
                  <a:schemeClr val="accent4"/>
                </a:solidFill>
              </a:rPr>
              <a:t>传递性、欧性、清晰性（</a:t>
            </a:r>
            <a:r>
              <a:rPr lang="en-US" altLang="zh-CN" dirty="0" smtClean="0">
                <a:solidFill>
                  <a:schemeClr val="accent4"/>
                </a:solidFill>
              </a:rPr>
              <a:t>clarity</a:t>
            </a:r>
            <a:r>
              <a:rPr lang="zh-CN" altLang="en-US" dirty="0" smtClean="0">
                <a:solidFill>
                  <a:schemeClr val="accent4"/>
                </a:solidFill>
              </a:rPr>
              <a:t>）的程度、内省和负内省原则</a:t>
            </a:r>
            <a:r>
              <a:rPr lang="zh-CN" altLang="en-US" dirty="0" smtClean="0"/>
              <a:t>等角度进行详细分析和讨论。</a:t>
            </a:r>
            <a:endParaRPr lang="en-US" altLang="zh-CN" dirty="0" smtClean="0"/>
          </a:p>
          <a:p>
            <a:r>
              <a:rPr lang="zh-CN" altLang="en-US" dirty="0" smtClean="0"/>
              <a:t>本部分的目标是给出一个更为合理版本的容错边际原则综述。</a:t>
            </a:r>
            <a:endParaRPr lang="zh-CN" altLang="en-US" dirty="0"/>
          </a:p>
        </p:txBody>
      </p:sp>
    </p:spTree>
    <p:extLst>
      <p:ext uri="{BB962C8B-B14F-4D97-AF65-F5344CB8AC3E}">
        <p14:creationId xmlns:p14="http://schemas.microsoft.com/office/powerpoint/2010/main" val="240033997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主要内容</a:t>
            </a:r>
            <a:endParaRPr lang="zh-CN" altLang="en-US" dirty="0"/>
          </a:p>
        </p:txBody>
      </p:sp>
      <p:sp>
        <p:nvSpPr>
          <p:cNvPr id="3" name="内容占位符 2"/>
          <p:cNvSpPr>
            <a:spLocks noGrp="1"/>
          </p:cNvSpPr>
          <p:nvPr>
            <p:ph idx="1"/>
          </p:nvPr>
        </p:nvSpPr>
        <p:spPr/>
        <p:txBody>
          <a:bodyPr/>
          <a:lstStyle/>
          <a:p>
            <a:pPr marL="0" indent="0">
              <a:buNone/>
            </a:pPr>
            <a:r>
              <a:rPr lang="zh-CN" altLang="en-US" dirty="0" smtClean="0"/>
              <a:t>第四部分是在第三部分的基础之上给出形式刻画。该形式刻画至少满足以下三个条件：</a:t>
            </a:r>
            <a:endParaRPr lang="en-US" altLang="zh-CN" dirty="0" smtClean="0"/>
          </a:p>
          <a:p>
            <a:pPr marL="0" indent="0">
              <a:buNone/>
            </a:pPr>
            <a:endParaRPr lang="en-US" altLang="zh-CN" dirty="0" smtClean="0"/>
          </a:p>
          <a:p>
            <a:pPr marL="0" indent="0">
              <a:buNone/>
            </a:pPr>
            <a:r>
              <a:rPr lang="zh-CN" altLang="en-US" dirty="0" smtClean="0"/>
              <a:t>一、内省原则有效，</a:t>
            </a:r>
            <a:r>
              <a:rPr lang="zh-CN" altLang="en-US" dirty="0"/>
              <a:t>反内省原则</a:t>
            </a:r>
            <a:r>
              <a:rPr lang="zh-CN" altLang="en-US" dirty="0" smtClean="0"/>
              <a:t>失效，</a:t>
            </a:r>
            <a:endParaRPr lang="en-US" altLang="zh-CN" dirty="0" smtClean="0"/>
          </a:p>
          <a:p>
            <a:pPr marL="0" indent="0">
              <a:buNone/>
            </a:pPr>
            <a:r>
              <a:rPr lang="zh-CN" altLang="en-US" dirty="0" smtClean="0"/>
              <a:t>二、能刻画边界模糊的容错边际原则。</a:t>
            </a:r>
            <a:endParaRPr lang="en-US" altLang="zh-CN" dirty="0" smtClean="0"/>
          </a:p>
          <a:p>
            <a:pPr marL="0" indent="0">
              <a:buNone/>
            </a:pPr>
            <a:r>
              <a:rPr lang="zh-CN" altLang="en-US" dirty="0" smtClean="0"/>
              <a:t>三、能够表达清晰性的程度。</a:t>
            </a:r>
            <a:endParaRPr lang="zh-CN" altLang="en-US" dirty="0"/>
          </a:p>
        </p:txBody>
      </p:sp>
    </p:spTree>
    <p:extLst>
      <p:ext uri="{BB962C8B-B14F-4D97-AF65-F5344CB8AC3E}">
        <p14:creationId xmlns:p14="http://schemas.microsoft.com/office/powerpoint/2010/main" val="9325272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难点与创新</a:t>
            </a:r>
            <a:endParaRPr lang="zh-CN" altLang="en-US" dirty="0"/>
          </a:p>
        </p:txBody>
      </p:sp>
      <p:sp>
        <p:nvSpPr>
          <p:cNvPr id="3" name="内容占位符 2"/>
          <p:cNvSpPr>
            <a:spLocks noGrp="1"/>
          </p:cNvSpPr>
          <p:nvPr>
            <p:ph idx="1"/>
          </p:nvPr>
        </p:nvSpPr>
        <p:spPr/>
        <p:txBody>
          <a:bodyPr/>
          <a:lstStyle/>
          <a:p>
            <a:pPr marL="0" indent="0">
              <a:buNone/>
            </a:pPr>
            <a:r>
              <a:rPr lang="zh-CN" altLang="en-US" dirty="0" smtClean="0"/>
              <a:t>当今对模糊性的认知主义的观点的讨论虽然热烈，但论文之间缺乏联系，且由于模糊性本身的特点和作者背景的不同，其讨论往往牵涉多个领域：认识论、心理学、形而上学、语言学等。因此，要想对这些讨论给出一个系统而详细的比较，将会是一项繁重和困难的工作。</a:t>
            </a:r>
            <a:endParaRPr lang="zh-CN" altLang="en-US" dirty="0"/>
          </a:p>
        </p:txBody>
      </p:sp>
    </p:spTree>
    <p:extLst>
      <p:ext uri="{BB962C8B-B14F-4D97-AF65-F5344CB8AC3E}">
        <p14:creationId xmlns:p14="http://schemas.microsoft.com/office/powerpoint/2010/main" val="40832946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难点与创新</a:t>
            </a:r>
          </a:p>
        </p:txBody>
      </p:sp>
      <p:sp>
        <p:nvSpPr>
          <p:cNvPr id="3" name="内容占位符 2"/>
          <p:cNvSpPr>
            <a:spLocks noGrp="1"/>
          </p:cNvSpPr>
          <p:nvPr>
            <p:ph idx="1"/>
          </p:nvPr>
        </p:nvSpPr>
        <p:spPr/>
        <p:txBody>
          <a:bodyPr/>
          <a:lstStyle/>
          <a:p>
            <a:pPr marL="0" indent="0">
              <a:buNone/>
            </a:pPr>
            <a:r>
              <a:rPr lang="zh-CN" altLang="en-US" dirty="0" smtClean="0"/>
              <a:t>虽然容错边际原则是认知主义最重要的部分之一，然而对其的讨论却不占主导地位。而且虽然哲学讨论很重要，但很多时候只有在具体的形式化中才能放大现有的容错边际原则的缺陷。因此，为了找到更为合适版本的容错边际原则的综述，需要时时借用技术手段，然后再反过来支持哲学主张。</a:t>
            </a:r>
            <a:endParaRPr lang="zh-CN" altLang="en-US" dirty="0"/>
          </a:p>
        </p:txBody>
      </p:sp>
    </p:spTree>
    <p:extLst>
      <p:ext uri="{BB962C8B-B14F-4D97-AF65-F5344CB8AC3E}">
        <p14:creationId xmlns:p14="http://schemas.microsoft.com/office/powerpoint/2010/main" val="275548603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难点与创新</a:t>
            </a:r>
          </a:p>
        </p:txBody>
      </p:sp>
      <p:sp>
        <p:nvSpPr>
          <p:cNvPr id="3" name="内容占位符 2"/>
          <p:cNvSpPr>
            <a:spLocks noGrp="1"/>
          </p:cNvSpPr>
          <p:nvPr>
            <p:ph idx="1"/>
          </p:nvPr>
        </p:nvSpPr>
        <p:spPr/>
        <p:txBody>
          <a:bodyPr/>
          <a:lstStyle/>
          <a:p>
            <a:pPr marL="0" indent="0">
              <a:buNone/>
            </a:pPr>
            <a:r>
              <a:rPr lang="zh-CN" altLang="en-US" dirty="0" smtClean="0"/>
              <a:t>尽管将概率用作对模糊性的形式化工具在最近几年有崛起之势，但真正成型的论文数目极少。另外，先天概率也是一个理论难点。</a:t>
            </a:r>
            <a:endParaRPr lang="zh-CN" altLang="en-US" dirty="0"/>
          </a:p>
        </p:txBody>
      </p:sp>
    </p:spTree>
    <p:extLst>
      <p:ext uri="{BB962C8B-B14F-4D97-AF65-F5344CB8AC3E}">
        <p14:creationId xmlns:p14="http://schemas.microsoft.com/office/powerpoint/2010/main" val="228907417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论文目录</a:t>
            </a:r>
            <a:endParaRPr lang="zh-CN" altLang="en-US" dirty="0"/>
          </a:p>
        </p:txBody>
      </p:sp>
      <p:sp>
        <p:nvSpPr>
          <p:cNvPr id="3" name="内容占位符 2"/>
          <p:cNvSpPr>
            <a:spLocks noGrp="1"/>
          </p:cNvSpPr>
          <p:nvPr>
            <p:ph idx="1"/>
          </p:nvPr>
        </p:nvSpPr>
        <p:spPr/>
        <p:txBody>
          <a:bodyPr>
            <a:normAutofit fontScale="40000" lnSpcReduction="20000"/>
          </a:bodyPr>
          <a:lstStyle/>
          <a:p>
            <a:pPr marL="0" lvl="0" indent="0">
              <a:buNone/>
            </a:pPr>
            <a:r>
              <a:rPr lang="zh-CN" altLang="en-US" dirty="0"/>
              <a:t>第一章 </a:t>
            </a:r>
            <a:r>
              <a:rPr lang="zh-CN" altLang="zh-CN" dirty="0"/>
              <a:t>绪论</a:t>
            </a:r>
          </a:p>
          <a:p>
            <a:pPr marL="457200" lvl="1" indent="0">
              <a:buNone/>
            </a:pPr>
            <a:r>
              <a:rPr lang="en-US" altLang="zh-CN" dirty="0"/>
              <a:t>1.1 </a:t>
            </a:r>
            <a:r>
              <a:rPr lang="zh-CN" altLang="en-US" dirty="0"/>
              <a:t>连锁</a:t>
            </a:r>
            <a:r>
              <a:rPr lang="zh-CN" altLang="en-US" dirty="0" smtClean="0"/>
              <a:t>悖论</a:t>
            </a:r>
            <a:endParaRPr lang="zh-CN" altLang="zh-CN" dirty="0"/>
          </a:p>
          <a:p>
            <a:pPr marL="457200" lvl="1" indent="0">
              <a:buNone/>
            </a:pPr>
            <a:r>
              <a:rPr lang="en-US" altLang="zh-CN" dirty="0" smtClean="0"/>
              <a:t> 1.2 </a:t>
            </a:r>
            <a:r>
              <a:rPr lang="zh-CN" altLang="zh-CN" dirty="0"/>
              <a:t>论文结构</a:t>
            </a:r>
          </a:p>
          <a:p>
            <a:pPr marL="0" lvl="0" indent="0">
              <a:buNone/>
            </a:pPr>
            <a:r>
              <a:rPr lang="zh-CN" altLang="en-US" dirty="0"/>
              <a:t>第二章 </a:t>
            </a:r>
            <a:r>
              <a:rPr lang="zh-CN" altLang="zh-CN" dirty="0"/>
              <a:t>导言</a:t>
            </a:r>
          </a:p>
          <a:p>
            <a:pPr marL="457200" lvl="1" indent="0">
              <a:buNone/>
            </a:pPr>
            <a:r>
              <a:rPr lang="en-US" altLang="zh-CN" dirty="0"/>
              <a:t>2.1 </a:t>
            </a:r>
            <a:r>
              <a:rPr lang="zh-CN" altLang="zh-CN" dirty="0" smtClean="0"/>
              <a:t>对</a:t>
            </a:r>
            <a:r>
              <a:rPr lang="zh-CN" altLang="en-US" dirty="0" smtClean="0"/>
              <a:t>模糊性</a:t>
            </a:r>
            <a:r>
              <a:rPr lang="zh-CN" altLang="zh-CN" dirty="0" smtClean="0"/>
              <a:t>的</a:t>
            </a:r>
            <a:r>
              <a:rPr lang="zh-CN" altLang="zh-CN" dirty="0"/>
              <a:t>理解</a:t>
            </a:r>
          </a:p>
          <a:p>
            <a:pPr marL="457200" lvl="1" indent="0">
              <a:buNone/>
            </a:pPr>
            <a:r>
              <a:rPr lang="en-US" altLang="zh-CN" dirty="0"/>
              <a:t>2.2 </a:t>
            </a:r>
            <a:r>
              <a:rPr lang="zh-CN" altLang="zh-CN" dirty="0"/>
              <a:t>历史</a:t>
            </a:r>
          </a:p>
          <a:p>
            <a:pPr marL="457200" lvl="1" indent="0">
              <a:buNone/>
            </a:pPr>
            <a:r>
              <a:rPr lang="en-US" altLang="zh-CN" dirty="0"/>
              <a:t>2.3 </a:t>
            </a:r>
            <a:r>
              <a:rPr lang="zh-CN" altLang="en-US" dirty="0" smtClean="0"/>
              <a:t>各个理论</a:t>
            </a:r>
            <a:endParaRPr lang="zh-CN" altLang="zh-CN" dirty="0"/>
          </a:p>
          <a:p>
            <a:pPr marL="457200" lvl="1" indent="0">
              <a:buNone/>
            </a:pPr>
            <a:r>
              <a:rPr lang="en-US" altLang="zh-CN" dirty="0"/>
              <a:t>2.4 </a:t>
            </a:r>
            <a:r>
              <a:rPr lang="zh-CN" altLang="en-US" dirty="0"/>
              <a:t>比较</a:t>
            </a:r>
            <a:endParaRPr lang="zh-CN" altLang="zh-CN" dirty="0"/>
          </a:p>
          <a:p>
            <a:pPr marL="0" lvl="0" indent="0">
              <a:buNone/>
            </a:pPr>
            <a:r>
              <a:rPr lang="zh-CN" altLang="en-US" dirty="0"/>
              <a:t>第三章 </a:t>
            </a:r>
            <a:r>
              <a:rPr lang="zh-CN" altLang="en-US" dirty="0" smtClean="0"/>
              <a:t>认知主义</a:t>
            </a:r>
            <a:endParaRPr lang="zh-CN" altLang="zh-CN" dirty="0"/>
          </a:p>
          <a:p>
            <a:pPr marL="457200" lvl="1" indent="0">
              <a:buNone/>
            </a:pPr>
            <a:r>
              <a:rPr lang="en-US" altLang="zh-CN" dirty="0"/>
              <a:t>3.1 </a:t>
            </a:r>
            <a:r>
              <a:rPr lang="zh-CN" altLang="en-US" dirty="0" smtClean="0"/>
              <a:t>认知主义</a:t>
            </a:r>
            <a:endParaRPr lang="en-US" altLang="zh-CN" dirty="0" smtClean="0"/>
          </a:p>
          <a:p>
            <a:pPr marL="457200" lvl="1" indent="0">
              <a:buNone/>
            </a:pPr>
            <a:r>
              <a:rPr lang="en-US" altLang="zh-CN" dirty="0" smtClean="0"/>
              <a:t>3.2 </a:t>
            </a:r>
            <a:r>
              <a:rPr lang="zh-CN" altLang="en-US" dirty="0"/>
              <a:t>支持</a:t>
            </a:r>
            <a:r>
              <a:rPr lang="zh-CN" altLang="en-US" dirty="0" smtClean="0"/>
              <a:t>与反驳</a:t>
            </a:r>
            <a:endParaRPr lang="zh-CN" altLang="zh-CN" dirty="0"/>
          </a:p>
          <a:p>
            <a:pPr marL="457200" lvl="1" indent="0">
              <a:buNone/>
            </a:pPr>
            <a:r>
              <a:rPr lang="en-US" altLang="zh-CN" dirty="0"/>
              <a:t>3.3 </a:t>
            </a:r>
            <a:r>
              <a:rPr lang="zh-CN" altLang="zh-CN" dirty="0"/>
              <a:t>评价</a:t>
            </a:r>
          </a:p>
          <a:p>
            <a:pPr marL="0" lvl="0" indent="0">
              <a:buNone/>
            </a:pPr>
            <a:r>
              <a:rPr lang="zh-CN" altLang="en-US" dirty="0" smtClean="0"/>
              <a:t>第四章 </a:t>
            </a:r>
            <a:r>
              <a:rPr lang="zh-CN" altLang="en-US" dirty="0"/>
              <a:t>容错边际</a:t>
            </a:r>
            <a:r>
              <a:rPr lang="zh-CN" altLang="en-US" dirty="0" smtClean="0"/>
              <a:t>原则</a:t>
            </a:r>
            <a:endParaRPr lang="en-US" altLang="zh-CN" dirty="0" smtClean="0"/>
          </a:p>
          <a:p>
            <a:pPr marL="0" lvl="0" indent="0">
              <a:buNone/>
            </a:pPr>
            <a:r>
              <a:rPr lang="en-US" altLang="zh-CN" dirty="0" smtClean="0"/>
              <a:t>            4.1 </a:t>
            </a:r>
            <a:r>
              <a:rPr lang="zh-CN" altLang="zh-CN" dirty="0" smtClean="0"/>
              <a:t>几种</a:t>
            </a:r>
            <a:r>
              <a:rPr lang="zh-CN" altLang="en-US" dirty="0" smtClean="0"/>
              <a:t>形式化</a:t>
            </a:r>
            <a:endParaRPr lang="en-US" altLang="zh-CN" dirty="0" smtClean="0"/>
          </a:p>
          <a:p>
            <a:pPr marL="0" lvl="0" indent="0">
              <a:buNone/>
            </a:pPr>
            <a:r>
              <a:rPr lang="en-US" altLang="zh-CN" dirty="0" smtClean="0"/>
              <a:t>            4.2 </a:t>
            </a:r>
            <a:r>
              <a:rPr lang="zh-CN" altLang="en-US" dirty="0" smtClean="0"/>
              <a:t>比较</a:t>
            </a:r>
            <a:endParaRPr lang="en-US" altLang="zh-CN" dirty="0" smtClean="0"/>
          </a:p>
          <a:p>
            <a:pPr marL="0" lvl="0" indent="0">
              <a:buNone/>
            </a:pPr>
            <a:r>
              <a:rPr lang="en-US" altLang="zh-CN" dirty="0" smtClean="0"/>
              <a:t>            4.3  </a:t>
            </a:r>
            <a:r>
              <a:rPr lang="zh-CN" altLang="en-US" dirty="0"/>
              <a:t>可变</a:t>
            </a:r>
            <a:r>
              <a:rPr lang="zh-CN" altLang="en-US" dirty="0" smtClean="0"/>
              <a:t>的容错边际原则</a:t>
            </a:r>
            <a:endParaRPr lang="zh-CN" altLang="zh-CN" dirty="0"/>
          </a:p>
          <a:p>
            <a:pPr marL="0" lvl="0" indent="0">
              <a:buNone/>
            </a:pPr>
            <a:r>
              <a:rPr lang="zh-CN" altLang="en-US" dirty="0"/>
              <a:t>第五章 </a:t>
            </a:r>
            <a:r>
              <a:rPr lang="zh-CN" altLang="en-US" dirty="0" smtClean="0"/>
              <a:t>形式化</a:t>
            </a:r>
            <a:endParaRPr lang="en-US" altLang="zh-CN" dirty="0" smtClean="0"/>
          </a:p>
          <a:p>
            <a:pPr marL="0" lvl="0" indent="0">
              <a:buNone/>
            </a:pPr>
            <a:r>
              <a:rPr lang="en-US" altLang="zh-CN" dirty="0" smtClean="0"/>
              <a:t>            5.1 </a:t>
            </a:r>
            <a:r>
              <a:rPr lang="zh-CN" altLang="en-US" dirty="0" smtClean="0"/>
              <a:t>基本主张</a:t>
            </a:r>
            <a:endParaRPr lang="en-US" altLang="zh-CN" dirty="0" smtClean="0"/>
          </a:p>
          <a:p>
            <a:pPr marL="0" lvl="0" indent="0">
              <a:buNone/>
            </a:pPr>
            <a:r>
              <a:rPr lang="en-US" altLang="zh-CN" dirty="0" smtClean="0"/>
              <a:t>            5.2 </a:t>
            </a:r>
            <a:r>
              <a:rPr lang="zh-CN" altLang="en-US" dirty="0" smtClean="0"/>
              <a:t>语义刻画</a:t>
            </a:r>
            <a:endParaRPr lang="en-US" altLang="zh-CN" dirty="0"/>
          </a:p>
          <a:p>
            <a:pPr marL="0" lvl="0" indent="0">
              <a:buNone/>
            </a:pPr>
            <a:r>
              <a:rPr lang="en-US" altLang="zh-CN" dirty="0"/>
              <a:t> </a:t>
            </a:r>
            <a:r>
              <a:rPr lang="en-US" altLang="zh-CN" dirty="0" smtClean="0"/>
              <a:t>           5.3  </a:t>
            </a:r>
            <a:r>
              <a:rPr lang="zh-CN" altLang="en-US" dirty="0" smtClean="0"/>
              <a:t>具体模型</a:t>
            </a:r>
            <a:endParaRPr lang="en-US" altLang="zh-CN" dirty="0" smtClean="0"/>
          </a:p>
          <a:p>
            <a:pPr marL="457200" lvl="1" indent="0">
              <a:buNone/>
            </a:pPr>
            <a:r>
              <a:rPr lang="en-US" altLang="zh-CN" dirty="0" smtClean="0"/>
              <a:t>5.4 </a:t>
            </a:r>
            <a:r>
              <a:rPr lang="zh-CN" altLang="en-US" dirty="0" smtClean="0"/>
              <a:t>公理化</a:t>
            </a:r>
            <a:endParaRPr lang="zh-CN" altLang="zh-CN" dirty="0"/>
          </a:p>
          <a:p>
            <a:pPr marL="0" lvl="0" indent="0">
              <a:buNone/>
            </a:pPr>
            <a:r>
              <a:rPr lang="zh-CN" altLang="en-US" dirty="0" smtClean="0"/>
              <a:t>第六章 </a:t>
            </a:r>
            <a:r>
              <a:rPr lang="zh-CN" altLang="zh-CN" dirty="0"/>
              <a:t>结论</a:t>
            </a:r>
          </a:p>
          <a:p>
            <a:pPr marL="0" indent="0">
              <a:buNone/>
            </a:pPr>
            <a:endParaRPr lang="zh-CN" altLang="en-US" dirty="0"/>
          </a:p>
        </p:txBody>
      </p:sp>
    </p:spTree>
    <p:extLst>
      <p:ext uri="{BB962C8B-B14F-4D97-AF65-F5344CB8AC3E}">
        <p14:creationId xmlns:p14="http://schemas.microsoft.com/office/powerpoint/2010/main" val="155321199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参考文献</a:t>
            </a:r>
            <a:endParaRPr lang="zh-CN" altLang="en-US" dirty="0"/>
          </a:p>
        </p:txBody>
      </p:sp>
      <p:sp>
        <p:nvSpPr>
          <p:cNvPr id="3" name="内容占位符 2"/>
          <p:cNvSpPr>
            <a:spLocks noGrp="1"/>
          </p:cNvSpPr>
          <p:nvPr>
            <p:ph idx="1"/>
          </p:nvPr>
        </p:nvSpPr>
        <p:spPr/>
        <p:txBody>
          <a:bodyPr>
            <a:normAutofit fontScale="25000" lnSpcReduction="20000"/>
          </a:bodyPr>
          <a:lstStyle/>
          <a:p>
            <a:pPr marL="0" indent="0">
              <a:buNone/>
            </a:pPr>
            <a:r>
              <a:rPr lang="en-US" altLang="zh-CN" sz="5600" dirty="0" smtClean="0"/>
              <a:t>1.Mark </a:t>
            </a:r>
            <a:r>
              <a:rPr lang="en-US" altLang="zh-CN" sz="5600" dirty="0"/>
              <a:t>Sainsbury(1991), Is There Higher-order Vagueness?, </a:t>
            </a:r>
            <a:r>
              <a:rPr lang="en-US" altLang="zh-CN" sz="5600" i="1" dirty="0"/>
              <a:t>The Philosophical Quarterly</a:t>
            </a:r>
            <a:r>
              <a:rPr lang="en-US" altLang="zh-CN" sz="5600" dirty="0"/>
              <a:t>, Vol. 41, No. 163, pp. 167-182.</a:t>
            </a:r>
          </a:p>
          <a:p>
            <a:pPr marL="0" indent="0">
              <a:buNone/>
            </a:pPr>
            <a:r>
              <a:rPr lang="en-US" altLang="zh-CN" sz="5600" dirty="0"/>
              <a:t>2</a:t>
            </a:r>
            <a:r>
              <a:rPr lang="en-US" altLang="zh-CN" sz="5600" dirty="0" smtClean="0"/>
              <a:t>.Williamson </a:t>
            </a:r>
            <a:r>
              <a:rPr lang="en-US" altLang="zh-CN" sz="5600" dirty="0"/>
              <a:t>T.(1994), Vagueness, </a:t>
            </a:r>
            <a:r>
              <a:rPr lang="en-US" altLang="zh-CN" sz="5600" dirty="0" err="1"/>
              <a:t>Routledge</a:t>
            </a:r>
            <a:r>
              <a:rPr lang="en-US" altLang="zh-CN" sz="5600" dirty="0"/>
              <a:t>.</a:t>
            </a:r>
          </a:p>
          <a:p>
            <a:pPr marL="0" indent="0">
              <a:buNone/>
            </a:pPr>
            <a:r>
              <a:rPr lang="en-US" altLang="zh-CN" sz="5600" dirty="0" smtClean="0"/>
              <a:t>3.Williamson </a:t>
            </a:r>
            <a:r>
              <a:rPr lang="en-US" altLang="zh-CN" sz="5600" dirty="0"/>
              <a:t>T.(1999), On the </a:t>
            </a:r>
            <a:r>
              <a:rPr lang="en-US" altLang="zh-CN" sz="5600" dirty="0" err="1"/>
              <a:t>Structrue</a:t>
            </a:r>
            <a:r>
              <a:rPr lang="en-US" altLang="zh-CN" sz="5600" dirty="0"/>
              <a:t> of Higher-order Vagueness, </a:t>
            </a:r>
            <a:r>
              <a:rPr lang="en-US" altLang="zh-CN" sz="5600" i="1" dirty="0"/>
              <a:t>Mind</a:t>
            </a:r>
            <a:r>
              <a:rPr lang="en-US" altLang="zh-CN" sz="5600" dirty="0"/>
              <a:t>, vol. 108, 127-43</a:t>
            </a:r>
            <a:r>
              <a:rPr lang="en-US" altLang="zh-CN" sz="5600" dirty="0" smtClean="0"/>
              <a:t>.</a:t>
            </a:r>
            <a:r>
              <a:rPr lang="en-US" altLang="zh-CN" sz="5600" dirty="0"/>
              <a:t> 11. </a:t>
            </a:r>
            <a:endParaRPr lang="en-US" altLang="zh-CN" sz="5600" dirty="0" smtClean="0"/>
          </a:p>
          <a:p>
            <a:pPr marL="0" indent="0">
              <a:buNone/>
            </a:pPr>
            <a:r>
              <a:rPr lang="en-US" altLang="zh-CN" sz="5600" dirty="0" smtClean="0"/>
              <a:t>4.Graff</a:t>
            </a:r>
            <a:r>
              <a:rPr lang="en-US" altLang="zh-CN" sz="5600" dirty="0"/>
              <a:t>, Delia(2002), Shifting Sands: An Interest-Relative Theory of Vagueness, </a:t>
            </a:r>
            <a:r>
              <a:rPr lang="en-US" altLang="zh-CN" sz="5600" i="1" dirty="0"/>
              <a:t>Philosophical Topics, vol. </a:t>
            </a:r>
            <a:r>
              <a:rPr lang="en-US" altLang="zh-CN" sz="5600" dirty="0"/>
              <a:t>28, pp. </a:t>
            </a:r>
            <a:r>
              <a:rPr lang="en-US" altLang="zh-CN" sz="5600" dirty="0" smtClean="0"/>
              <a:t>    45-81</a:t>
            </a:r>
            <a:r>
              <a:rPr lang="en-US" altLang="zh-CN" sz="5600" dirty="0"/>
              <a:t>.</a:t>
            </a:r>
          </a:p>
          <a:p>
            <a:pPr marL="0" indent="0">
              <a:buNone/>
            </a:pPr>
            <a:r>
              <a:rPr lang="en-US" altLang="zh-CN" sz="5600" dirty="0"/>
              <a:t>5</a:t>
            </a:r>
            <a:r>
              <a:rPr lang="en-US" altLang="zh-CN" sz="5600" dirty="0" smtClean="0"/>
              <a:t>. </a:t>
            </a:r>
            <a:r>
              <a:rPr lang="en-US" altLang="zh-CN" sz="5600" dirty="0"/>
              <a:t>Graff, Delia (2002), An Anti-</a:t>
            </a:r>
            <a:r>
              <a:rPr lang="en-US" altLang="zh-CN" sz="5600" dirty="0" err="1"/>
              <a:t>Epistemicist</a:t>
            </a:r>
            <a:r>
              <a:rPr lang="en-US" altLang="zh-CN" sz="5600" dirty="0"/>
              <a:t> Consequence of Margin for Error Semantics for Knowledge, </a:t>
            </a:r>
            <a:r>
              <a:rPr lang="en-US" altLang="zh-CN" sz="5600" i="1" dirty="0"/>
              <a:t>Philosophy and Phenomenological Research</a:t>
            </a:r>
            <a:r>
              <a:rPr lang="en-US" altLang="zh-CN" sz="5600" dirty="0"/>
              <a:t> 64, pp. 127–42.</a:t>
            </a:r>
          </a:p>
          <a:p>
            <a:pPr marL="0" indent="0">
              <a:buNone/>
            </a:pPr>
            <a:r>
              <a:rPr lang="en-US" altLang="zh-CN" sz="5600" dirty="0"/>
              <a:t>6</a:t>
            </a:r>
            <a:r>
              <a:rPr lang="en-US" altLang="zh-CN" sz="5600" dirty="0" smtClean="0"/>
              <a:t>.Williamson</a:t>
            </a:r>
            <a:r>
              <a:rPr lang="en-US" altLang="zh-CN" sz="5600" dirty="0"/>
              <a:t>, T. (2002), </a:t>
            </a:r>
            <a:r>
              <a:rPr lang="en-US" altLang="zh-CN" sz="5600" dirty="0" err="1"/>
              <a:t>Epistemicist</a:t>
            </a:r>
            <a:r>
              <a:rPr lang="en-US" altLang="zh-CN" sz="5600" dirty="0"/>
              <a:t> Models: Comments on Gómez-Torrente and Graff, </a:t>
            </a:r>
            <a:r>
              <a:rPr lang="en-US" altLang="zh-CN" sz="5600" i="1" dirty="0"/>
              <a:t>Philosophy and Phenomenological Research</a:t>
            </a:r>
            <a:r>
              <a:rPr lang="en-US" altLang="zh-CN" sz="5600" dirty="0"/>
              <a:t> 64, pp. 143–50.</a:t>
            </a:r>
          </a:p>
          <a:p>
            <a:pPr marL="0" indent="0">
              <a:buNone/>
            </a:pPr>
            <a:r>
              <a:rPr lang="en-US" altLang="zh-CN" sz="5600" dirty="0"/>
              <a:t>7</a:t>
            </a:r>
            <a:r>
              <a:rPr lang="en-US" altLang="zh-CN" sz="5600" dirty="0" smtClean="0"/>
              <a:t>.Heck </a:t>
            </a:r>
            <a:r>
              <a:rPr lang="en-US" altLang="zh-CN" sz="5600" dirty="0"/>
              <a:t>Jr., Richard G. (2003), Semantic Accounts of Vagueness, in </a:t>
            </a:r>
            <a:r>
              <a:rPr lang="en-US" altLang="zh-CN" sz="5600" i="1" dirty="0"/>
              <a:t>Liars and Heaps: New Essays on the Semantics of Paradox</a:t>
            </a:r>
            <a:r>
              <a:rPr lang="en-US" altLang="zh-CN" sz="5600" dirty="0"/>
              <a:t>, J.C. </a:t>
            </a:r>
            <a:r>
              <a:rPr lang="en-US" altLang="zh-CN" sz="5600" dirty="0" err="1"/>
              <a:t>Beall</a:t>
            </a:r>
            <a:r>
              <a:rPr lang="en-US" altLang="zh-CN" sz="5600" dirty="0"/>
              <a:t> (editor), Oxford University Press.</a:t>
            </a:r>
          </a:p>
          <a:p>
            <a:pPr marL="0" indent="0">
              <a:buNone/>
            </a:pPr>
            <a:r>
              <a:rPr lang="en-US" altLang="zh-CN" sz="5600" dirty="0"/>
              <a:t>8</a:t>
            </a:r>
            <a:r>
              <a:rPr lang="en-US" altLang="zh-CN" sz="5600" dirty="0" smtClean="0"/>
              <a:t>.Patrick </a:t>
            </a:r>
            <a:r>
              <a:rPr lang="en-US" altLang="zh-CN" sz="5600" dirty="0" err="1"/>
              <a:t>Greenough</a:t>
            </a:r>
            <a:r>
              <a:rPr lang="en-US" altLang="zh-CN" sz="5600" dirty="0"/>
              <a:t>(2003), A Minimal Theory, </a:t>
            </a:r>
            <a:r>
              <a:rPr lang="en-US" altLang="zh-CN" sz="5600" i="1" dirty="0"/>
              <a:t>Mind</a:t>
            </a:r>
            <a:r>
              <a:rPr lang="en-US" altLang="zh-CN" sz="5600" dirty="0"/>
              <a:t>, vol. 112, No. 446, pp. 235-281. </a:t>
            </a:r>
            <a:endParaRPr lang="zh-CN" altLang="en-US" sz="5600" dirty="0"/>
          </a:p>
          <a:p>
            <a:pPr marL="0" indent="0">
              <a:buNone/>
            </a:pPr>
            <a:r>
              <a:rPr lang="en-US" altLang="zh-CN" sz="5600" dirty="0"/>
              <a:t>9</a:t>
            </a:r>
            <a:r>
              <a:rPr lang="en-US" altLang="zh-CN" sz="5600" dirty="0" smtClean="0"/>
              <a:t>.Halpern </a:t>
            </a:r>
            <a:r>
              <a:rPr lang="en-US" altLang="zh-CN" sz="5600" dirty="0"/>
              <a:t>J.(2004), Intransitivity and Vagueness, Proceedings of the Ninth International  Conference on Principles of Knowledge Representation and Reasoning(</a:t>
            </a:r>
            <a:r>
              <a:rPr lang="en-US" altLang="zh-CN" sz="5600" i="1" dirty="0"/>
              <a:t>KP </a:t>
            </a:r>
            <a:r>
              <a:rPr lang="en-US" altLang="zh-CN" sz="5600" dirty="0"/>
              <a:t>2004),pp. 121-129.</a:t>
            </a:r>
          </a:p>
          <a:p>
            <a:pPr marL="0" indent="0">
              <a:buNone/>
            </a:pPr>
            <a:r>
              <a:rPr lang="en-US" altLang="zh-CN" sz="5600" dirty="0" smtClean="0"/>
              <a:t>10.Sven </a:t>
            </a:r>
            <a:r>
              <a:rPr lang="en-US" altLang="zh-CN" sz="5600" dirty="0" err="1"/>
              <a:t>Rosenkranz</a:t>
            </a:r>
            <a:r>
              <a:rPr lang="en-US" altLang="zh-CN" sz="5600" dirty="0"/>
              <a:t>(2005), Knowledge in Borderline Cases, </a:t>
            </a:r>
            <a:r>
              <a:rPr lang="en-US" altLang="zh-CN" sz="5600" i="1" dirty="0"/>
              <a:t>Analysis</a:t>
            </a:r>
            <a:r>
              <a:rPr lang="en-US" altLang="zh-CN" sz="5600" dirty="0"/>
              <a:t>, vol. 65, No. 1, pp. 49-55.</a:t>
            </a:r>
          </a:p>
          <a:p>
            <a:pPr marL="0" indent="0">
              <a:buNone/>
            </a:pPr>
            <a:r>
              <a:rPr lang="en-US" altLang="zh-CN" sz="5600" dirty="0" smtClean="0"/>
              <a:t>11.Williamson </a:t>
            </a:r>
            <a:r>
              <a:rPr lang="en-US" altLang="zh-CN" sz="5600" dirty="0"/>
              <a:t>T.(2007), Improbable Knowing, manuscript.</a:t>
            </a:r>
          </a:p>
          <a:p>
            <a:pPr marL="0" indent="0">
              <a:buNone/>
            </a:pPr>
            <a:r>
              <a:rPr lang="en-US" altLang="zh-CN" sz="5600" dirty="0" smtClean="0"/>
              <a:t>12.Elia </a:t>
            </a:r>
            <a:r>
              <a:rPr lang="en-US" altLang="zh-CN" sz="5600" dirty="0" err="1"/>
              <a:t>Zardini</a:t>
            </a:r>
            <a:r>
              <a:rPr lang="en-US" altLang="zh-CN" sz="5600" dirty="0"/>
              <a:t>(2008), A modal of Tolerance, </a:t>
            </a:r>
            <a:r>
              <a:rPr lang="en-US" altLang="zh-CN" sz="5600" i="1" dirty="0" err="1"/>
              <a:t>Studia</a:t>
            </a:r>
            <a:r>
              <a:rPr lang="en-US" altLang="zh-CN" sz="5600" i="1" dirty="0"/>
              <a:t>  </a:t>
            </a:r>
            <a:r>
              <a:rPr lang="en-US" altLang="zh-CN" sz="5600" i="1" dirty="0" err="1"/>
              <a:t>Logica</a:t>
            </a:r>
            <a:r>
              <a:rPr lang="en-US" altLang="zh-CN" sz="5600" dirty="0"/>
              <a:t>, vol. 90, 337-368.</a:t>
            </a:r>
          </a:p>
          <a:p>
            <a:pPr marL="0" indent="0">
              <a:buNone/>
            </a:pPr>
            <a:r>
              <a:rPr lang="en-US" altLang="zh-CN" sz="5600" dirty="0" smtClean="0"/>
              <a:t>13.Bonnay D.&amp;P. </a:t>
            </a:r>
            <a:r>
              <a:rPr lang="en-US" altLang="zh-CN" sz="5600" dirty="0" err="1" smtClean="0"/>
              <a:t>Egre</a:t>
            </a:r>
            <a:r>
              <a:rPr lang="en-US" altLang="zh-CN" sz="5600" dirty="0" smtClean="0"/>
              <a:t>(2009), Inexact Knowledge with Introspection</a:t>
            </a:r>
            <a:r>
              <a:rPr lang="en-US" altLang="zh-CN" sz="5600" i="1" dirty="0" smtClean="0"/>
              <a:t>, the Journal of Philosophical Logic,</a:t>
            </a:r>
            <a:r>
              <a:rPr lang="en-US" altLang="zh-CN" sz="5600" dirty="0" smtClean="0"/>
              <a:t> 38, 179-227.</a:t>
            </a:r>
          </a:p>
          <a:p>
            <a:pPr marL="0" indent="0">
              <a:buNone/>
            </a:pPr>
            <a:r>
              <a:rPr lang="en-US" altLang="zh-CN" sz="5600" dirty="0" smtClean="0"/>
              <a:t>14.Bonnay D.&amp;P. </a:t>
            </a:r>
            <a:r>
              <a:rPr lang="en-US" altLang="zh-CN" sz="5600" dirty="0" err="1" smtClean="0"/>
              <a:t>Egre</a:t>
            </a:r>
            <a:r>
              <a:rPr lang="en-US" altLang="zh-CN" sz="5600" dirty="0" smtClean="0"/>
              <a:t>(2010), Vagueness Uncertainty and Degrees of Clarity</a:t>
            </a:r>
            <a:r>
              <a:rPr lang="en-US" altLang="zh-CN" sz="5600" i="1" dirty="0" smtClean="0"/>
              <a:t>, </a:t>
            </a:r>
            <a:r>
              <a:rPr lang="en-US" altLang="zh-CN" sz="5600" i="1" dirty="0" err="1" smtClean="0"/>
              <a:t>Synthese</a:t>
            </a:r>
            <a:r>
              <a:rPr lang="en-US" altLang="zh-CN" sz="5600" dirty="0" smtClean="0"/>
              <a:t>, vol. 174, pp. 47-78.</a:t>
            </a:r>
          </a:p>
          <a:p>
            <a:pPr marL="0" indent="0">
              <a:buNone/>
            </a:pPr>
            <a:r>
              <a:rPr lang="en-US" altLang="zh-CN" sz="5600" dirty="0"/>
              <a:t>15</a:t>
            </a:r>
            <a:r>
              <a:rPr lang="en-US" altLang="zh-CN" sz="5600" dirty="0" smtClean="0"/>
              <a:t>.</a:t>
            </a:r>
            <a:r>
              <a:rPr lang="zh-CN" altLang="zh-CN" sz="5600" dirty="0"/>
              <a:t>陈波</a:t>
            </a:r>
            <a:r>
              <a:rPr lang="en-US" altLang="zh-CN" sz="5600" dirty="0"/>
              <a:t>  (2013) </a:t>
            </a:r>
            <a:r>
              <a:rPr lang="zh-CN" altLang="en-US" sz="5600" dirty="0" smtClean="0"/>
              <a:t>，</a:t>
            </a:r>
            <a:r>
              <a:rPr lang="zh-CN" altLang="zh-CN" sz="5600" dirty="0" smtClean="0"/>
              <a:t>模糊性</a:t>
            </a:r>
            <a:r>
              <a:rPr lang="zh-CN" altLang="zh-CN" sz="5600" dirty="0"/>
              <a:t>：连锁</a:t>
            </a:r>
            <a:r>
              <a:rPr lang="zh-CN" altLang="zh-CN" sz="5600" dirty="0" smtClean="0"/>
              <a:t>悖论，</a:t>
            </a:r>
            <a:r>
              <a:rPr lang="zh-CN" altLang="zh-CN" sz="5600" dirty="0"/>
              <a:t>《哲学研究》</a:t>
            </a:r>
            <a:r>
              <a:rPr lang="en-US" altLang="zh-CN" sz="5600" dirty="0"/>
              <a:t>2013</a:t>
            </a:r>
            <a:r>
              <a:rPr lang="zh-CN" altLang="zh-CN" sz="5600" dirty="0"/>
              <a:t>年第</a:t>
            </a:r>
            <a:r>
              <a:rPr lang="en-US" altLang="zh-CN" sz="5600" dirty="0"/>
              <a:t>9</a:t>
            </a:r>
            <a:r>
              <a:rPr lang="zh-CN" altLang="zh-CN" sz="5600" dirty="0"/>
              <a:t>期</a:t>
            </a:r>
          </a:p>
          <a:p>
            <a:pPr marL="0" indent="0">
              <a:buNone/>
            </a:pPr>
            <a:r>
              <a:rPr lang="en-US" altLang="zh-CN" sz="5600" dirty="0" smtClean="0"/>
              <a:t>16</a:t>
            </a:r>
            <a:r>
              <a:rPr lang="en-US" altLang="zh-CN" sz="5600" dirty="0"/>
              <a:t>.</a:t>
            </a:r>
            <a:r>
              <a:rPr lang="zh-CN" altLang="en-US" sz="5600" dirty="0"/>
              <a:t>刘靖贤，陈波（</a:t>
            </a:r>
            <a:r>
              <a:rPr lang="en-US" altLang="zh-CN" sz="5600" dirty="0"/>
              <a:t>2013</a:t>
            </a:r>
            <a:r>
              <a:rPr lang="zh-CN" altLang="en-US" sz="5600" dirty="0"/>
              <a:t>），二值</a:t>
            </a:r>
            <a:r>
              <a:rPr lang="zh-CN" altLang="en-US" sz="5600" dirty="0" smtClean="0"/>
              <a:t>原则、矛盾</a:t>
            </a:r>
            <a:r>
              <a:rPr lang="zh-CN" altLang="en-US" sz="5600" dirty="0"/>
              <a:t>与荒谬</a:t>
            </a:r>
            <a:r>
              <a:rPr lang="zh-CN" altLang="en-US" sz="5600" dirty="0" smtClean="0"/>
              <a:t>，即将发表。</a:t>
            </a:r>
            <a:endParaRPr lang="en-US" altLang="zh-CN" sz="5600" dirty="0"/>
          </a:p>
          <a:p>
            <a:pPr marL="0" indent="0">
              <a:buNone/>
            </a:pPr>
            <a:endParaRPr lang="en-US" altLang="zh-CN" dirty="0" smtClean="0"/>
          </a:p>
        </p:txBody>
      </p:sp>
    </p:spTree>
    <p:extLst>
      <p:ext uri="{BB962C8B-B14F-4D97-AF65-F5344CB8AC3E}">
        <p14:creationId xmlns:p14="http://schemas.microsoft.com/office/powerpoint/2010/main" val="210916422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solidFill>
                  <a:srgbClr val="FFC000"/>
                </a:solidFill>
              </a:rPr>
              <a:t>谢谢！</a:t>
            </a:r>
            <a:endParaRPr lang="zh-CN" altLang="en-US" dirty="0">
              <a:solidFill>
                <a:srgbClr val="FFC000"/>
              </a:solidFill>
            </a:endParaRPr>
          </a:p>
        </p:txBody>
      </p:sp>
      <p:sp>
        <p:nvSpPr>
          <p:cNvPr id="3" name="内容占位符 2"/>
          <p:cNvSpPr>
            <a:spLocks noGrp="1"/>
          </p:cNvSpPr>
          <p:nvPr>
            <p:ph idx="1"/>
          </p:nvPr>
        </p:nvSpPr>
        <p:spPr/>
        <p:txBody>
          <a:bodyPr/>
          <a:lstStyle/>
          <a:p>
            <a:pPr marL="0" indent="0">
              <a:buNone/>
            </a:pPr>
            <a:r>
              <a:rPr lang="en-US" altLang="zh-CN" dirty="0" smtClean="0"/>
              <a:t>http</a:t>
            </a:r>
            <a:r>
              <a:rPr lang="en-US" altLang="zh-CN" dirty="0"/>
              <a:t>://www.st-andrews.ac.uk/arche/projects/vagueness/bibliography.shtml</a:t>
            </a:r>
            <a:endParaRPr lang="zh-CN" altLang="en-US" dirty="0"/>
          </a:p>
        </p:txBody>
      </p:sp>
    </p:spTree>
    <p:extLst>
      <p:ext uri="{BB962C8B-B14F-4D97-AF65-F5344CB8AC3E}">
        <p14:creationId xmlns:p14="http://schemas.microsoft.com/office/powerpoint/2010/main" val="305453339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所选题目</a:t>
            </a:r>
            <a:endParaRPr lang="zh-CN" altLang="en-US" dirty="0"/>
          </a:p>
        </p:txBody>
      </p:sp>
      <p:sp>
        <p:nvSpPr>
          <p:cNvPr id="3" name="内容占位符 2"/>
          <p:cNvSpPr>
            <a:spLocks noGrp="1"/>
          </p:cNvSpPr>
          <p:nvPr>
            <p:ph idx="1"/>
          </p:nvPr>
        </p:nvSpPr>
        <p:spPr/>
        <p:txBody>
          <a:bodyPr>
            <a:normAutofit/>
          </a:bodyPr>
          <a:lstStyle/>
          <a:p>
            <a:pPr marL="0" indent="0">
              <a:buNone/>
            </a:pPr>
            <a:r>
              <a:rPr lang="zh-CN" altLang="en-US" dirty="0" smtClean="0"/>
              <a:t>论文题目：可变的容错边际原则</a:t>
            </a:r>
            <a:r>
              <a:rPr lang="zh-CN" altLang="en-US" dirty="0"/>
              <a:t>及其</a:t>
            </a:r>
            <a:r>
              <a:rPr lang="zh-CN" altLang="en-US" dirty="0" smtClean="0"/>
              <a:t>形式化</a:t>
            </a:r>
            <a:endParaRPr lang="en-US" altLang="zh-CN" dirty="0" smtClean="0"/>
          </a:p>
          <a:p>
            <a:pPr marL="0" indent="0">
              <a:buNone/>
            </a:pPr>
            <a:endParaRPr lang="en-US" altLang="zh-CN" dirty="0"/>
          </a:p>
          <a:p>
            <a:pPr marL="0" indent="0">
              <a:buNone/>
            </a:pPr>
            <a:r>
              <a:rPr lang="zh-CN" altLang="en-US" dirty="0" smtClean="0"/>
              <a:t>本论文的主要工作包括两个方面：</a:t>
            </a:r>
            <a:endParaRPr lang="en-US" altLang="zh-CN" dirty="0" smtClean="0"/>
          </a:p>
          <a:p>
            <a:pPr marL="0" indent="0">
              <a:buNone/>
            </a:pPr>
            <a:r>
              <a:rPr lang="zh-CN" altLang="en-US" dirty="0" smtClean="0"/>
              <a:t>一、对已有的关于模糊性的认知主义观点特别是对容错边际原则的讨论进行整理，给出一个更为适合版本的</a:t>
            </a:r>
            <a:r>
              <a:rPr lang="zh-CN" altLang="en-US" dirty="0"/>
              <a:t>综述</a:t>
            </a:r>
            <a:r>
              <a:rPr lang="zh-CN" altLang="en-US" dirty="0" smtClean="0"/>
              <a:t>。</a:t>
            </a:r>
            <a:endParaRPr lang="en-US" altLang="zh-CN" dirty="0" smtClean="0"/>
          </a:p>
          <a:p>
            <a:pPr marL="0" indent="0">
              <a:buNone/>
            </a:pPr>
            <a:r>
              <a:rPr lang="zh-CN" altLang="en-US" dirty="0" smtClean="0"/>
              <a:t>二、在第一步的工作之上</a:t>
            </a:r>
            <a:r>
              <a:rPr lang="zh-CN" altLang="en-US" dirty="0"/>
              <a:t>利用克里普克语义、概率逻辑等</a:t>
            </a:r>
            <a:r>
              <a:rPr lang="zh-CN" altLang="en-US" dirty="0" smtClean="0"/>
              <a:t>构造形式刻画。</a:t>
            </a:r>
            <a:endParaRPr lang="zh-CN" altLang="en-US" dirty="0"/>
          </a:p>
        </p:txBody>
      </p:sp>
    </p:spTree>
    <p:extLst>
      <p:ext uri="{BB962C8B-B14F-4D97-AF65-F5344CB8AC3E}">
        <p14:creationId xmlns:p14="http://schemas.microsoft.com/office/powerpoint/2010/main" val="41020440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选题意义</a:t>
            </a:r>
            <a:endParaRPr lang="zh-CN" altLang="en-US" dirty="0"/>
          </a:p>
        </p:txBody>
      </p:sp>
      <p:sp>
        <p:nvSpPr>
          <p:cNvPr id="3" name="内容占位符 2"/>
          <p:cNvSpPr>
            <a:spLocks noGrp="1"/>
          </p:cNvSpPr>
          <p:nvPr>
            <p:ph idx="1"/>
          </p:nvPr>
        </p:nvSpPr>
        <p:spPr/>
        <p:txBody>
          <a:bodyPr>
            <a:normAutofit fontScale="92500" lnSpcReduction="10000"/>
          </a:bodyPr>
          <a:lstStyle/>
          <a:p>
            <a:pPr marL="0" indent="0">
              <a:buNone/>
            </a:pPr>
            <a:r>
              <a:rPr lang="zh-CN" altLang="en-US" dirty="0" smtClean="0"/>
              <a:t>一、容错边际原则是模糊性的认知主义中最重要的观点之一。然而其本身却存在很多问题，比如：自身边界的精确性、迭代问题以及与传递性、欧性以及内省和反内省原则之间的关系。现在已有了很多关于上述问题的讨论，但是基于作者自身背景和兴趣的不同，尚无一个合适的综述。</a:t>
            </a:r>
            <a:endParaRPr lang="en-US" altLang="zh-CN" dirty="0" smtClean="0"/>
          </a:p>
          <a:p>
            <a:pPr marL="0" indent="0">
              <a:buNone/>
            </a:pPr>
            <a:r>
              <a:rPr lang="zh-CN" altLang="en-US" dirty="0" smtClean="0"/>
              <a:t>二、基于认知主义的形式刻画已有不少，但普遍存在技术方案与哲学主张分裂的问题，而且有的形式刻画太过特殊性，需要更为符合直观的一般化。</a:t>
            </a:r>
            <a:endParaRPr lang="zh-CN" altLang="en-US" dirty="0"/>
          </a:p>
        </p:txBody>
      </p:sp>
    </p:spTree>
    <p:extLst>
      <p:ext uri="{BB962C8B-B14F-4D97-AF65-F5344CB8AC3E}">
        <p14:creationId xmlns:p14="http://schemas.microsoft.com/office/powerpoint/2010/main" val="56001783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背景</a:t>
            </a:r>
            <a:endParaRPr lang="zh-CN" altLang="en-US" dirty="0"/>
          </a:p>
        </p:txBody>
      </p:sp>
      <p:sp>
        <p:nvSpPr>
          <p:cNvPr id="3" name="内容占位符 2"/>
          <p:cNvSpPr>
            <a:spLocks noGrp="1"/>
          </p:cNvSpPr>
          <p:nvPr>
            <p:ph idx="1"/>
          </p:nvPr>
        </p:nvSpPr>
        <p:spPr/>
        <p:txBody>
          <a:bodyPr>
            <a:normAutofit fontScale="85000" lnSpcReduction="20000"/>
          </a:bodyPr>
          <a:lstStyle/>
          <a:p>
            <a:pPr marL="0" indent="0">
              <a:buNone/>
            </a:pPr>
            <a:r>
              <a:rPr lang="zh-CN" altLang="en-US" dirty="0" smtClean="0"/>
              <a:t>模糊问题：谷堆悖论、秃子悖论。</a:t>
            </a:r>
            <a:endParaRPr lang="en-US" altLang="zh-CN" dirty="0" smtClean="0"/>
          </a:p>
          <a:p>
            <a:pPr marL="0" indent="0">
              <a:buNone/>
            </a:pPr>
            <a:r>
              <a:rPr lang="zh-CN" altLang="en-US" dirty="0" smtClean="0"/>
              <a:t>起源：斯多葛学派</a:t>
            </a:r>
            <a:endParaRPr lang="en-US" altLang="zh-CN" dirty="0" smtClean="0"/>
          </a:p>
          <a:p>
            <a:pPr marL="0" indent="0">
              <a:buNone/>
            </a:pPr>
            <a:endParaRPr lang="en-US" altLang="zh-CN" dirty="0" smtClean="0"/>
          </a:p>
          <a:p>
            <a:pPr marL="0" indent="0">
              <a:buNone/>
            </a:pPr>
            <a:r>
              <a:rPr lang="en-US" altLang="zh-CN" dirty="0" smtClean="0"/>
              <a:t>1</a:t>
            </a:r>
            <a:r>
              <a:rPr lang="zh-CN" altLang="en-US" dirty="0" smtClean="0"/>
              <a:t>粒稻谷不是谷堆</a:t>
            </a:r>
            <a:endParaRPr lang="en-US" altLang="zh-CN" dirty="0" smtClean="0"/>
          </a:p>
          <a:p>
            <a:pPr marL="0" indent="0">
              <a:buNone/>
            </a:pPr>
            <a:r>
              <a:rPr lang="zh-CN" altLang="en-US" dirty="0" smtClean="0"/>
              <a:t>如果</a:t>
            </a:r>
            <a:r>
              <a:rPr lang="en-US" altLang="zh-CN" dirty="0" smtClean="0"/>
              <a:t>1</a:t>
            </a:r>
            <a:r>
              <a:rPr lang="zh-CN" altLang="en-US" dirty="0" smtClean="0"/>
              <a:t>粒稻谷不是谷堆，那么</a:t>
            </a:r>
            <a:r>
              <a:rPr lang="en-US" altLang="zh-CN" dirty="0" smtClean="0"/>
              <a:t>2</a:t>
            </a:r>
            <a:r>
              <a:rPr lang="zh-CN" altLang="en-US" dirty="0" smtClean="0"/>
              <a:t>粒稻谷不是谷堆</a:t>
            </a:r>
            <a:endParaRPr lang="en-US" altLang="zh-CN" dirty="0" smtClean="0"/>
          </a:p>
          <a:p>
            <a:pPr marL="0" indent="0">
              <a:buNone/>
            </a:pPr>
            <a:r>
              <a:rPr lang="zh-CN" altLang="en-US" dirty="0" smtClean="0"/>
              <a:t>如果</a:t>
            </a:r>
            <a:r>
              <a:rPr lang="en-US" altLang="zh-CN" dirty="0" smtClean="0"/>
              <a:t>2</a:t>
            </a:r>
            <a:r>
              <a:rPr lang="zh-CN" altLang="en-US" dirty="0" smtClean="0"/>
              <a:t>粒稻谷不是谷堆，那么</a:t>
            </a:r>
            <a:r>
              <a:rPr lang="en-US" altLang="zh-CN" dirty="0" smtClean="0"/>
              <a:t>3</a:t>
            </a:r>
            <a:r>
              <a:rPr lang="zh-CN" altLang="en-US" dirty="0" smtClean="0"/>
              <a:t>粒稻谷不是谷堆</a:t>
            </a:r>
            <a:endParaRPr lang="en-US" altLang="zh-CN" dirty="0" smtClean="0"/>
          </a:p>
          <a:p>
            <a:pPr marL="0" indent="0">
              <a:buNone/>
            </a:pPr>
            <a:r>
              <a:rPr lang="en-US" altLang="zh-CN" dirty="0" smtClean="0"/>
              <a:t>……</a:t>
            </a:r>
          </a:p>
          <a:p>
            <a:pPr marL="0" indent="0">
              <a:buNone/>
            </a:pPr>
            <a:r>
              <a:rPr lang="zh-CN" altLang="en-US" dirty="0" smtClean="0"/>
              <a:t>如果</a:t>
            </a:r>
            <a:r>
              <a:rPr lang="en-US" altLang="zh-CN" dirty="0" smtClean="0"/>
              <a:t>9999</a:t>
            </a:r>
            <a:r>
              <a:rPr lang="zh-CN" altLang="en-US" dirty="0" smtClean="0"/>
              <a:t>粒稻谷不是谷堆，那么</a:t>
            </a:r>
            <a:r>
              <a:rPr lang="en-US" altLang="zh-CN" dirty="0" smtClean="0"/>
              <a:t>10000</a:t>
            </a:r>
            <a:r>
              <a:rPr lang="zh-CN" altLang="en-US" dirty="0" smtClean="0"/>
              <a:t>粒稻谷不是谷堆</a:t>
            </a:r>
            <a:endParaRPr lang="en-US" altLang="zh-CN" dirty="0" smtClean="0"/>
          </a:p>
          <a:p>
            <a:pPr marL="0" indent="0">
              <a:buNone/>
            </a:pPr>
            <a:r>
              <a:rPr lang="en-US" altLang="zh-CN" dirty="0" smtClean="0"/>
              <a:t>———————————————————————</a:t>
            </a:r>
          </a:p>
          <a:p>
            <a:pPr marL="0" indent="0">
              <a:buNone/>
            </a:pPr>
            <a:r>
              <a:rPr lang="en-US" altLang="zh-CN" dirty="0" smtClean="0"/>
              <a:t>10000</a:t>
            </a:r>
            <a:r>
              <a:rPr lang="zh-CN" altLang="en-US" dirty="0" smtClean="0"/>
              <a:t>粒稻谷不是谷堆</a:t>
            </a:r>
            <a:endParaRPr lang="en-US" altLang="zh-CN" dirty="0" smtClean="0"/>
          </a:p>
        </p:txBody>
      </p:sp>
    </p:spTree>
    <p:extLst>
      <p:ext uri="{BB962C8B-B14F-4D97-AF65-F5344CB8AC3E}">
        <p14:creationId xmlns:p14="http://schemas.microsoft.com/office/powerpoint/2010/main" val="315338602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研究现状</a:t>
            </a:r>
            <a:endParaRPr lang="zh-CN" altLang="en-US" dirty="0"/>
          </a:p>
        </p:txBody>
      </p:sp>
      <p:sp>
        <p:nvSpPr>
          <p:cNvPr id="3" name="内容占位符 2"/>
          <p:cNvSpPr>
            <a:spLocks noGrp="1"/>
          </p:cNvSpPr>
          <p:nvPr>
            <p:ph idx="1"/>
          </p:nvPr>
        </p:nvSpPr>
        <p:spPr/>
        <p:txBody>
          <a:bodyPr>
            <a:normAutofit fontScale="70000" lnSpcReduction="20000"/>
          </a:bodyPr>
          <a:lstStyle/>
          <a:p>
            <a:pPr marL="0" indent="0">
              <a:buNone/>
            </a:pPr>
            <a:r>
              <a:rPr lang="zh-CN" altLang="zh-CN" b="1" dirty="0"/>
              <a:t>技术方案：</a:t>
            </a:r>
            <a:endParaRPr lang="zh-CN" altLang="zh-CN" dirty="0"/>
          </a:p>
          <a:p>
            <a:pPr marL="0" indent="0">
              <a:buNone/>
            </a:pPr>
            <a:r>
              <a:rPr lang="zh-CN" altLang="zh-CN" dirty="0" smtClean="0">
                <a:solidFill>
                  <a:schemeClr val="accent4"/>
                </a:solidFill>
              </a:rPr>
              <a:t>多值逻辑</a:t>
            </a:r>
            <a:r>
              <a:rPr lang="zh-CN" altLang="zh-CN" dirty="0" smtClean="0"/>
              <a:t>（</a:t>
            </a:r>
            <a:r>
              <a:rPr lang="en-US" altLang="zh-CN" dirty="0" smtClean="0"/>
              <a:t>many valued logic</a:t>
            </a:r>
            <a:r>
              <a:rPr lang="zh-CN" altLang="zh-CN" dirty="0" smtClean="0"/>
              <a:t>）——真值间隙（</a:t>
            </a:r>
            <a:r>
              <a:rPr lang="en-US" altLang="zh-CN" dirty="0" smtClean="0"/>
              <a:t>truth value gap</a:t>
            </a:r>
            <a:r>
              <a:rPr lang="zh-CN" altLang="zh-CN" dirty="0" smtClean="0"/>
              <a:t>）与真值重合（</a:t>
            </a:r>
            <a:r>
              <a:rPr lang="en-US" altLang="zh-CN" dirty="0" smtClean="0"/>
              <a:t>truth value glut</a:t>
            </a:r>
            <a:r>
              <a:rPr lang="zh-CN" altLang="zh-CN" dirty="0" smtClean="0"/>
              <a:t>）</a:t>
            </a:r>
          </a:p>
          <a:p>
            <a:pPr marL="0" indent="0">
              <a:buNone/>
            </a:pPr>
            <a:r>
              <a:rPr lang="zh-CN" altLang="zh-CN" dirty="0" smtClean="0">
                <a:solidFill>
                  <a:schemeClr val="accent4"/>
                </a:solidFill>
              </a:rPr>
              <a:t>超</a:t>
            </a:r>
            <a:r>
              <a:rPr lang="zh-CN" altLang="zh-CN" dirty="0">
                <a:solidFill>
                  <a:schemeClr val="accent4"/>
                </a:solidFill>
              </a:rPr>
              <a:t>赋值</a:t>
            </a:r>
            <a:r>
              <a:rPr lang="zh-CN" altLang="zh-CN" dirty="0"/>
              <a:t>（</a:t>
            </a:r>
            <a:r>
              <a:rPr lang="en-US" altLang="zh-CN" dirty="0" err="1"/>
              <a:t>supervaluation</a:t>
            </a:r>
            <a:r>
              <a:rPr lang="zh-CN" altLang="zh-CN" dirty="0"/>
              <a:t>）与次赋值（</a:t>
            </a:r>
            <a:r>
              <a:rPr lang="en-US" altLang="zh-CN" dirty="0" err="1"/>
              <a:t>subvaluation</a:t>
            </a:r>
            <a:r>
              <a:rPr lang="zh-CN" altLang="zh-CN" dirty="0"/>
              <a:t>）</a:t>
            </a:r>
          </a:p>
          <a:p>
            <a:pPr marL="0" indent="0">
              <a:buNone/>
            </a:pPr>
            <a:r>
              <a:rPr lang="zh-CN" altLang="zh-CN" dirty="0"/>
              <a:t>模态逻辑、认知逻辑</a:t>
            </a:r>
          </a:p>
          <a:p>
            <a:pPr marL="0" indent="0">
              <a:buNone/>
            </a:pPr>
            <a:r>
              <a:rPr lang="en-US" altLang="zh-CN" dirty="0"/>
              <a:t> </a:t>
            </a:r>
            <a:endParaRPr lang="zh-CN" altLang="zh-CN" dirty="0"/>
          </a:p>
          <a:p>
            <a:pPr marL="0" indent="0">
              <a:buNone/>
            </a:pPr>
            <a:r>
              <a:rPr lang="zh-CN" altLang="zh-CN" b="1" dirty="0"/>
              <a:t>哲学方案：</a:t>
            </a:r>
            <a:r>
              <a:rPr lang="zh-CN" altLang="zh-CN" dirty="0"/>
              <a:t>模糊</a:t>
            </a:r>
            <a:r>
              <a:rPr lang="zh-CN" altLang="zh-CN" dirty="0" smtClean="0"/>
              <a:t>概念</a:t>
            </a:r>
          </a:p>
          <a:p>
            <a:pPr marL="0" indent="0">
              <a:buNone/>
            </a:pPr>
            <a:r>
              <a:rPr lang="zh-CN" altLang="zh-CN" dirty="0" smtClean="0"/>
              <a:t>虚无主义</a:t>
            </a:r>
            <a:r>
              <a:rPr lang="zh-CN" altLang="zh-CN" dirty="0"/>
              <a:t>（</a:t>
            </a:r>
            <a:r>
              <a:rPr lang="en-US" altLang="zh-CN" dirty="0"/>
              <a:t>Nihilism</a:t>
            </a:r>
            <a:r>
              <a:rPr lang="zh-CN" altLang="zh-CN" dirty="0"/>
              <a:t>）：空概念（弗雷格的精确化理想）</a:t>
            </a:r>
          </a:p>
          <a:p>
            <a:pPr marL="0" indent="0">
              <a:buNone/>
            </a:pPr>
            <a:r>
              <a:rPr lang="zh-CN" altLang="zh-CN" dirty="0"/>
              <a:t>非融贯论（</a:t>
            </a:r>
            <a:r>
              <a:rPr lang="en-US" altLang="zh-CN" dirty="0" err="1"/>
              <a:t>Incoherentism</a:t>
            </a:r>
            <a:r>
              <a:rPr lang="zh-CN" altLang="zh-CN" dirty="0"/>
              <a:t>）：没有合适对象例示概念（界限</a:t>
            </a:r>
            <a:r>
              <a:rPr lang="zh-CN" altLang="zh-CN" dirty="0" smtClean="0"/>
              <a:t>不明</a:t>
            </a:r>
            <a:r>
              <a:rPr lang="en-US" altLang="zh-CN" dirty="0" smtClean="0"/>
              <a:t>                          </a:t>
            </a:r>
            <a:r>
              <a:rPr lang="zh-CN" altLang="zh-CN" dirty="0" smtClean="0"/>
              <a:t>确</a:t>
            </a:r>
            <a:r>
              <a:rPr lang="zh-CN" altLang="zh-CN" dirty="0"/>
              <a:t>）</a:t>
            </a:r>
          </a:p>
          <a:p>
            <a:pPr marL="0" indent="0">
              <a:buNone/>
            </a:pPr>
            <a:r>
              <a:rPr lang="zh-CN" altLang="zh-CN" dirty="0"/>
              <a:t>非确定论（</a:t>
            </a:r>
            <a:r>
              <a:rPr lang="en-US" altLang="zh-CN" dirty="0"/>
              <a:t>Indeterminism</a:t>
            </a:r>
            <a:r>
              <a:rPr lang="zh-CN" altLang="zh-CN" dirty="0"/>
              <a:t>）：概念词所指称的概念是不确定的</a:t>
            </a:r>
          </a:p>
          <a:p>
            <a:pPr marL="0" indent="0">
              <a:buNone/>
            </a:pPr>
            <a:r>
              <a:rPr lang="zh-CN" altLang="zh-CN" dirty="0" smtClean="0"/>
              <a:t>语境</a:t>
            </a:r>
            <a:r>
              <a:rPr lang="zh-CN" altLang="zh-CN" dirty="0"/>
              <a:t>主义（</a:t>
            </a:r>
            <a:r>
              <a:rPr lang="en-US" altLang="zh-CN" dirty="0" err="1"/>
              <a:t>contextualism</a:t>
            </a:r>
            <a:r>
              <a:rPr lang="zh-CN" altLang="zh-CN" dirty="0"/>
              <a:t>）：概念词指称的概念随着语境变化</a:t>
            </a:r>
          </a:p>
          <a:p>
            <a:pPr marL="0" indent="0">
              <a:buNone/>
            </a:pPr>
            <a:r>
              <a:rPr lang="zh-CN" altLang="zh-CN" dirty="0">
                <a:solidFill>
                  <a:schemeClr val="accent4"/>
                </a:solidFill>
              </a:rPr>
              <a:t>认知主义</a:t>
            </a:r>
            <a:r>
              <a:rPr lang="zh-CN" altLang="zh-CN" dirty="0"/>
              <a:t>（</a:t>
            </a:r>
            <a:r>
              <a:rPr lang="en-US" altLang="zh-CN" dirty="0" err="1"/>
              <a:t>epistemism</a:t>
            </a:r>
            <a:r>
              <a:rPr lang="zh-CN" altLang="zh-CN" dirty="0"/>
              <a:t>）</a:t>
            </a:r>
            <a:r>
              <a:rPr lang="zh-CN" altLang="zh-CN" dirty="0" smtClean="0"/>
              <a:t>：</a:t>
            </a:r>
            <a:r>
              <a:rPr lang="zh-CN" altLang="zh-CN" dirty="0"/>
              <a:t>模糊性问题既不是来源于世界，也不是来源于语言，而是仅仅来源于我们</a:t>
            </a:r>
            <a:r>
              <a:rPr lang="zh-CN" altLang="zh-CN" dirty="0" smtClean="0"/>
              <a:t>认知</a:t>
            </a:r>
            <a:r>
              <a:rPr lang="zh-CN" altLang="en-US" dirty="0" smtClean="0"/>
              <a:t>方面的</a:t>
            </a:r>
            <a:r>
              <a:rPr lang="zh-CN" altLang="zh-CN" dirty="0" smtClean="0"/>
              <a:t>区分</a:t>
            </a:r>
            <a:r>
              <a:rPr lang="zh-CN" altLang="zh-CN" dirty="0"/>
              <a:t>能力</a:t>
            </a:r>
            <a:r>
              <a:rPr lang="zh-CN" altLang="zh-CN" dirty="0" smtClean="0"/>
              <a:t>的</a:t>
            </a:r>
            <a:r>
              <a:rPr lang="zh-CN" altLang="en-US" dirty="0"/>
              <a:t>局限</a:t>
            </a:r>
            <a:r>
              <a:rPr lang="zh-CN" altLang="zh-CN" dirty="0" smtClean="0"/>
              <a:t>。</a:t>
            </a:r>
            <a:endParaRPr lang="zh-CN" altLang="zh-CN" dirty="0"/>
          </a:p>
          <a:p>
            <a:endParaRPr lang="zh-CN" altLang="zh-CN" dirty="0"/>
          </a:p>
          <a:p>
            <a:endParaRPr lang="zh-CN" altLang="en-US" dirty="0"/>
          </a:p>
        </p:txBody>
      </p:sp>
    </p:spTree>
    <p:extLst>
      <p:ext uri="{BB962C8B-B14F-4D97-AF65-F5344CB8AC3E}">
        <p14:creationId xmlns:p14="http://schemas.microsoft.com/office/powerpoint/2010/main" val="148598264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研究现状</a:t>
            </a:r>
          </a:p>
        </p:txBody>
      </p:sp>
      <p:sp>
        <p:nvSpPr>
          <p:cNvPr id="3" name="内容占位符 2"/>
          <p:cNvSpPr>
            <a:spLocks noGrp="1"/>
          </p:cNvSpPr>
          <p:nvPr>
            <p:ph idx="1"/>
          </p:nvPr>
        </p:nvSpPr>
        <p:spPr/>
        <p:txBody>
          <a:bodyPr>
            <a:normAutofit fontScale="77500" lnSpcReduction="20000"/>
          </a:bodyPr>
          <a:lstStyle/>
          <a:p>
            <a:pPr marL="0" indent="0">
              <a:buNone/>
            </a:pPr>
            <a:r>
              <a:rPr lang="zh-CN" altLang="zh-CN" b="1" dirty="0" smtClean="0"/>
              <a:t>形而上学</a:t>
            </a:r>
            <a:r>
              <a:rPr lang="zh-CN" altLang="zh-CN" b="1" dirty="0"/>
              <a:t>层面：</a:t>
            </a:r>
            <a:endParaRPr lang="zh-CN" altLang="zh-CN" dirty="0"/>
          </a:p>
          <a:p>
            <a:pPr marL="0" indent="0">
              <a:buNone/>
            </a:pPr>
            <a:r>
              <a:rPr lang="zh-CN" altLang="zh-CN" dirty="0"/>
              <a:t>模糊对象与模糊事态</a:t>
            </a:r>
          </a:p>
          <a:p>
            <a:pPr marL="0" indent="0">
              <a:buNone/>
            </a:pPr>
            <a:r>
              <a:rPr lang="zh-CN" altLang="zh-CN" dirty="0"/>
              <a:t>一多问题（</a:t>
            </a:r>
            <a:r>
              <a:rPr lang="en-US" altLang="zh-CN" dirty="0"/>
              <a:t>the problem of many</a:t>
            </a:r>
            <a:r>
              <a:rPr lang="zh-CN" altLang="zh-CN" dirty="0"/>
              <a:t>）与部分论（</a:t>
            </a:r>
            <a:r>
              <a:rPr lang="en-US" altLang="zh-CN" dirty="0" err="1"/>
              <a:t>mereology</a:t>
            </a:r>
            <a:r>
              <a:rPr lang="zh-CN" altLang="zh-CN" dirty="0"/>
              <a:t>）</a:t>
            </a:r>
          </a:p>
          <a:p>
            <a:pPr marL="0" indent="0">
              <a:buNone/>
            </a:pPr>
            <a:r>
              <a:rPr lang="en-US" altLang="zh-CN" dirty="0"/>
              <a:t> </a:t>
            </a:r>
            <a:endParaRPr lang="zh-CN" altLang="zh-CN" dirty="0"/>
          </a:p>
          <a:p>
            <a:pPr marL="0" indent="0">
              <a:buNone/>
            </a:pPr>
            <a:r>
              <a:rPr lang="zh-CN" altLang="zh-CN" b="1" dirty="0"/>
              <a:t>认识论层面：</a:t>
            </a:r>
            <a:endParaRPr lang="zh-CN" altLang="zh-CN" dirty="0"/>
          </a:p>
          <a:p>
            <a:pPr marL="0" indent="0">
              <a:buNone/>
            </a:pPr>
            <a:r>
              <a:rPr lang="zh-CN" altLang="zh-CN" dirty="0"/>
              <a:t>如何认识模糊对象和模糊事态</a:t>
            </a:r>
          </a:p>
          <a:p>
            <a:pPr marL="0" indent="0">
              <a:buNone/>
            </a:pPr>
            <a:endParaRPr lang="zh-CN" altLang="zh-CN" dirty="0"/>
          </a:p>
          <a:p>
            <a:pPr marL="0" indent="0">
              <a:buNone/>
            </a:pPr>
            <a:r>
              <a:rPr lang="zh-CN" altLang="zh-CN" b="1" dirty="0"/>
              <a:t>语言哲学层面：</a:t>
            </a:r>
            <a:endParaRPr lang="zh-CN" altLang="zh-CN" dirty="0"/>
          </a:p>
          <a:p>
            <a:pPr marL="0" indent="0">
              <a:buNone/>
            </a:pPr>
            <a:r>
              <a:rPr lang="zh-CN" altLang="zh-CN" dirty="0"/>
              <a:t>模糊谓词</a:t>
            </a:r>
          </a:p>
          <a:p>
            <a:pPr marL="0" indent="0">
              <a:buNone/>
            </a:pPr>
            <a:r>
              <a:rPr lang="zh-CN" altLang="zh-CN" dirty="0"/>
              <a:t>我们的语言如何指称模糊对象、模糊事实</a:t>
            </a:r>
          </a:p>
          <a:p>
            <a:pPr marL="0" indent="0">
              <a:buNone/>
            </a:pPr>
            <a:r>
              <a:rPr lang="zh-CN" altLang="zh-CN" dirty="0"/>
              <a:t>模糊对象和模糊事实如何表达在我们的语言中</a:t>
            </a:r>
          </a:p>
          <a:p>
            <a:endParaRPr lang="zh-CN" altLang="en-US" dirty="0"/>
          </a:p>
        </p:txBody>
      </p:sp>
    </p:spTree>
    <p:extLst>
      <p:ext uri="{BB962C8B-B14F-4D97-AF65-F5344CB8AC3E}">
        <p14:creationId xmlns:p14="http://schemas.microsoft.com/office/powerpoint/2010/main" val="392428160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研究现状</a:t>
            </a:r>
          </a:p>
        </p:txBody>
      </p:sp>
      <p:sp>
        <p:nvSpPr>
          <p:cNvPr id="3" name="内容占位符 2"/>
          <p:cNvSpPr>
            <a:spLocks noGrp="1"/>
          </p:cNvSpPr>
          <p:nvPr>
            <p:ph idx="1"/>
          </p:nvPr>
        </p:nvSpPr>
        <p:spPr/>
        <p:txBody>
          <a:bodyPr>
            <a:normAutofit fontScale="77500" lnSpcReduction="20000"/>
          </a:bodyPr>
          <a:lstStyle/>
          <a:p>
            <a:r>
              <a:rPr lang="zh-CN" altLang="zh-CN" b="1" dirty="0"/>
              <a:t>可能的研究途径：</a:t>
            </a:r>
            <a:endParaRPr lang="zh-CN" altLang="zh-CN" dirty="0"/>
          </a:p>
          <a:p>
            <a:r>
              <a:rPr lang="zh-CN" altLang="zh-CN" dirty="0" smtClean="0"/>
              <a:t>模态逻辑</a:t>
            </a:r>
            <a:r>
              <a:rPr lang="zh-CN" altLang="zh-CN" dirty="0"/>
              <a:t>的新语义解释</a:t>
            </a:r>
            <a:r>
              <a:rPr lang="zh-CN" altLang="zh-CN" dirty="0" smtClean="0"/>
              <a:t>（</a:t>
            </a:r>
            <a:r>
              <a:rPr lang="zh-CN" altLang="en-US" dirty="0" smtClean="0"/>
              <a:t>格、超滤、有序对世界、双模型等</a:t>
            </a:r>
            <a:r>
              <a:rPr lang="zh-CN" altLang="zh-CN" dirty="0" smtClean="0"/>
              <a:t>）</a:t>
            </a:r>
            <a:endParaRPr lang="en-US" altLang="zh-CN" dirty="0" smtClean="0"/>
          </a:p>
          <a:p>
            <a:r>
              <a:rPr lang="zh-CN" altLang="zh-CN" dirty="0" smtClean="0"/>
              <a:t>概率逻辑</a:t>
            </a:r>
            <a:r>
              <a:rPr lang="zh-CN" altLang="en-US" dirty="0"/>
              <a:t>：</a:t>
            </a:r>
            <a:r>
              <a:rPr lang="en-US" altLang="zh-CN" dirty="0" smtClean="0"/>
              <a:t>Williamson T</a:t>
            </a:r>
            <a:r>
              <a:rPr lang="en-US" altLang="zh-CN" dirty="0"/>
              <a:t>.</a:t>
            </a:r>
            <a:r>
              <a:rPr lang="zh-CN" altLang="en-US" dirty="0" smtClean="0"/>
              <a:t>，</a:t>
            </a:r>
            <a:r>
              <a:rPr lang="en-US" altLang="zh-CN" dirty="0" smtClean="0"/>
              <a:t> </a:t>
            </a:r>
            <a:r>
              <a:rPr lang="en-US" altLang="zh-CN" dirty="0"/>
              <a:t>Paul </a:t>
            </a:r>
            <a:r>
              <a:rPr lang="en-US" altLang="zh-CN" dirty="0" err="1"/>
              <a:t>Egre&amp;Denis</a:t>
            </a:r>
            <a:r>
              <a:rPr lang="en-US" altLang="zh-CN" dirty="0"/>
              <a:t> </a:t>
            </a:r>
            <a:r>
              <a:rPr lang="en-US" altLang="zh-CN" dirty="0" err="1" smtClean="0"/>
              <a:t>Bonnay</a:t>
            </a:r>
            <a:r>
              <a:rPr lang="zh-CN" altLang="en-US" dirty="0" smtClean="0"/>
              <a:t>等</a:t>
            </a:r>
            <a:endParaRPr lang="zh-CN" altLang="zh-CN" dirty="0"/>
          </a:p>
          <a:p>
            <a:pPr marL="0" indent="0">
              <a:buNone/>
            </a:pPr>
            <a:r>
              <a:rPr lang="en-US" altLang="zh-CN" dirty="0"/>
              <a:t> </a:t>
            </a:r>
            <a:r>
              <a:rPr lang="en-US" altLang="zh-CN" dirty="0" smtClean="0"/>
              <a:t>    </a:t>
            </a:r>
            <a:r>
              <a:rPr lang="zh-CN" altLang="zh-CN" dirty="0" smtClean="0"/>
              <a:t>动态</a:t>
            </a:r>
            <a:r>
              <a:rPr lang="zh-CN" altLang="zh-CN" dirty="0"/>
              <a:t>认知</a:t>
            </a:r>
            <a:r>
              <a:rPr lang="zh-CN" altLang="zh-CN" dirty="0" smtClean="0"/>
              <a:t>逻辑</a:t>
            </a:r>
            <a:endParaRPr lang="zh-CN" altLang="zh-CN" dirty="0"/>
          </a:p>
          <a:p>
            <a:r>
              <a:rPr lang="en-US" altLang="zh-CN" dirty="0"/>
              <a:t> </a:t>
            </a:r>
            <a:endParaRPr lang="zh-CN" altLang="zh-CN" dirty="0"/>
          </a:p>
          <a:p>
            <a:r>
              <a:rPr lang="en-US" altLang="zh-CN" dirty="0"/>
              <a:t> </a:t>
            </a:r>
            <a:endParaRPr lang="zh-CN" altLang="zh-CN" dirty="0"/>
          </a:p>
          <a:p>
            <a:r>
              <a:rPr lang="zh-CN" altLang="zh-CN" b="1" dirty="0"/>
              <a:t>存在问题：</a:t>
            </a:r>
            <a:endParaRPr lang="zh-CN" altLang="zh-CN" dirty="0"/>
          </a:p>
          <a:p>
            <a:r>
              <a:rPr lang="zh-CN" altLang="zh-CN" dirty="0"/>
              <a:t>高阶模糊性</a:t>
            </a:r>
          </a:p>
          <a:p>
            <a:r>
              <a:rPr lang="zh-CN" altLang="zh-CN" dirty="0"/>
              <a:t>捍卫经典逻辑</a:t>
            </a:r>
          </a:p>
          <a:p>
            <a:r>
              <a:rPr lang="zh-CN" altLang="zh-CN" dirty="0"/>
              <a:t>技术方案与哲学主张的分裂</a:t>
            </a:r>
          </a:p>
          <a:p>
            <a:pPr marL="0" indent="0">
              <a:buNone/>
            </a:pPr>
            <a:endParaRPr lang="zh-CN" altLang="en-US" dirty="0"/>
          </a:p>
        </p:txBody>
      </p:sp>
    </p:spTree>
    <p:extLst>
      <p:ext uri="{BB962C8B-B14F-4D97-AF65-F5344CB8AC3E}">
        <p14:creationId xmlns:p14="http://schemas.microsoft.com/office/powerpoint/2010/main" val="78748720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1196752"/>
            <a:ext cx="8229600" cy="648072"/>
          </a:xfrm>
        </p:spPr>
        <p:txBody>
          <a:bodyPr>
            <a:normAutofit fontScale="90000"/>
          </a:bodyPr>
          <a:lstStyle/>
          <a:p>
            <a:r>
              <a:rPr lang="zh-CN" altLang="en-US" dirty="0" smtClean="0"/>
              <a:t>研究现状</a:t>
            </a:r>
            <a:r>
              <a:rPr lang="en-US" altLang="zh-CN" dirty="0" smtClean="0"/>
              <a:t>—</a:t>
            </a:r>
            <a:r>
              <a:rPr lang="zh-CN" altLang="en-US" dirty="0" smtClean="0"/>
              <a:t>多值逻辑</a:t>
            </a:r>
            <a:r>
              <a:rPr lang="en-US" altLang="zh-CN" dirty="0" smtClean="0"/>
              <a:t/>
            </a:r>
            <a:br>
              <a:rPr lang="en-US" altLang="zh-CN" dirty="0" smtClean="0"/>
            </a:br>
            <a:r>
              <a:rPr lang="zh-CN" altLang="zh-CN" sz="3600" dirty="0" smtClean="0"/>
              <a:t>中心思想</a:t>
            </a:r>
            <a:r>
              <a:rPr lang="zh-CN" altLang="zh-CN" sz="3600" dirty="0"/>
              <a:t>：一般化（</a:t>
            </a:r>
            <a:r>
              <a:rPr lang="en-US" altLang="zh-CN" sz="3600" dirty="0"/>
              <a:t>generalize</a:t>
            </a:r>
            <a:r>
              <a:rPr lang="zh-CN" altLang="zh-CN" sz="3600" dirty="0"/>
              <a:t>）真值函数</a:t>
            </a:r>
            <a:r>
              <a:rPr lang="zh-CN" altLang="en-US" sz="3600" dirty="0"/>
              <a:t>。</a:t>
            </a:r>
            <a:r>
              <a:rPr lang="en-US" altLang="zh-CN" dirty="0"/>
              <a:t/>
            </a:r>
            <a:br>
              <a:rPr lang="en-US" altLang="zh-CN" dirty="0"/>
            </a:br>
            <a:endParaRPr lang="zh-CN" altLang="en-US" dirty="0"/>
          </a:p>
        </p:txBody>
      </p:sp>
      <p:sp>
        <p:nvSpPr>
          <p:cNvPr id="3" name="内容占位符 2"/>
          <p:cNvSpPr>
            <a:spLocks noGrp="1"/>
          </p:cNvSpPr>
          <p:nvPr>
            <p:ph sz="half" idx="1"/>
          </p:nvPr>
        </p:nvSpPr>
        <p:spPr>
          <a:xfrm>
            <a:off x="457200" y="2132856"/>
            <a:ext cx="4038600" cy="3993307"/>
          </a:xfrm>
        </p:spPr>
        <p:txBody>
          <a:bodyPr>
            <a:normAutofit fontScale="70000" lnSpcReduction="20000"/>
          </a:bodyPr>
          <a:lstStyle/>
          <a:p>
            <a:pPr marL="0" indent="0">
              <a:buNone/>
            </a:pPr>
            <a:r>
              <a:rPr lang="zh-CN" altLang="en-US" dirty="0" smtClean="0"/>
              <a:t>三</a:t>
            </a:r>
            <a:r>
              <a:rPr lang="zh-CN" altLang="en-US" dirty="0"/>
              <a:t>值</a:t>
            </a:r>
            <a:r>
              <a:rPr lang="zh-CN" altLang="en-US" dirty="0" smtClean="0"/>
              <a:t>逻辑：</a:t>
            </a:r>
            <a:endParaRPr lang="en-US" altLang="zh-CN" dirty="0" smtClean="0"/>
          </a:p>
          <a:p>
            <a:pPr marL="0" indent="0">
              <a:buNone/>
            </a:pPr>
            <a:r>
              <a:rPr lang="en-US" altLang="zh-CN" dirty="0"/>
              <a:t>P</a:t>
            </a:r>
            <a:r>
              <a:rPr lang="en-US" altLang="zh-CN" dirty="0" smtClean="0"/>
              <a:t>eirce</a:t>
            </a:r>
            <a:r>
              <a:rPr lang="zh-CN" altLang="en-US" dirty="0"/>
              <a:t>，</a:t>
            </a:r>
            <a:r>
              <a:rPr lang="en-US" altLang="zh-CN" dirty="0" err="1" smtClean="0"/>
              <a:t>Hallden</a:t>
            </a:r>
            <a:r>
              <a:rPr lang="zh-CN" altLang="en-US" dirty="0" smtClean="0"/>
              <a:t>，</a:t>
            </a:r>
            <a:r>
              <a:rPr lang="en-US" altLang="zh-CN" dirty="0" err="1" smtClean="0"/>
              <a:t>Korner</a:t>
            </a:r>
            <a:r>
              <a:rPr lang="zh-CN" altLang="en-US" dirty="0" smtClean="0"/>
              <a:t>等。</a:t>
            </a:r>
            <a:endParaRPr lang="en-US" altLang="zh-CN" dirty="0" smtClean="0"/>
          </a:p>
          <a:p>
            <a:pPr marL="0" indent="0">
              <a:buNone/>
            </a:pPr>
            <a:endParaRPr lang="en-US" altLang="zh-CN" dirty="0" smtClean="0"/>
          </a:p>
          <a:p>
            <a:pPr marL="0" indent="0">
              <a:buNone/>
            </a:pPr>
            <a:r>
              <a:rPr lang="zh-CN" altLang="en-US" dirty="0" smtClean="0"/>
              <a:t>基本主张：除了真和假之外，存在第三值</a:t>
            </a:r>
            <a:r>
              <a:rPr lang="zh-CN" altLang="en-US" dirty="0"/>
              <a:t>（</a:t>
            </a:r>
            <a:r>
              <a:rPr lang="zh-CN" altLang="en-US" dirty="0" smtClean="0"/>
              <a:t>中间值）。</a:t>
            </a:r>
            <a:endParaRPr lang="en-US" altLang="zh-CN" dirty="0" smtClean="0"/>
          </a:p>
          <a:p>
            <a:pPr marL="0" lvl="0" indent="0">
              <a:buNone/>
            </a:pPr>
            <a:endParaRPr lang="en-US" altLang="zh-CN" dirty="0" smtClean="0"/>
          </a:p>
          <a:p>
            <a:pPr marL="0" lvl="0" indent="0">
              <a:buNone/>
            </a:pPr>
            <a:r>
              <a:rPr lang="zh-CN" altLang="en-US" dirty="0" smtClean="0"/>
              <a:t>主要问题：</a:t>
            </a:r>
            <a:endParaRPr lang="en-US" altLang="zh-CN" dirty="0" smtClean="0"/>
          </a:p>
          <a:p>
            <a:pPr marL="0" lvl="0" indent="0">
              <a:buNone/>
            </a:pPr>
            <a:r>
              <a:rPr lang="zh-CN" altLang="en-US" dirty="0" smtClean="0"/>
              <a:t>一、</a:t>
            </a:r>
            <a:r>
              <a:rPr lang="zh-CN" altLang="zh-CN" dirty="0" smtClean="0"/>
              <a:t>不管</a:t>
            </a:r>
            <a:r>
              <a:rPr lang="zh-CN" altLang="zh-CN" dirty="0"/>
              <a:t>特指值如何取</a:t>
            </a:r>
            <a:r>
              <a:rPr lang="zh-CN" altLang="zh-CN" dirty="0" smtClean="0"/>
              <a:t>，</a:t>
            </a:r>
            <a:r>
              <a:rPr lang="zh-CN" altLang="en-US" dirty="0" smtClean="0"/>
              <a:t>一些重要的</a:t>
            </a:r>
            <a:r>
              <a:rPr lang="zh-CN" altLang="zh-CN" dirty="0" smtClean="0"/>
              <a:t>经典</a:t>
            </a:r>
            <a:r>
              <a:rPr lang="zh-CN" altLang="zh-CN" dirty="0"/>
              <a:t>有效式的有效性与推理规则的有效性无法同时兼顾</a:t>
            </a:r>
            <a:r>
              <a:rPr lang="zh-CN" altLang="zh-CN" dirty="0" smtClean="0"/>
              <a:t>。</a:t>
            </a:r>
            <a:endParaRPr lang="en-US" altLang="zh-CN" dirty="0" smtClean="0"/>
          </a:p>
          <a:p>
            <a:pPr marL="0" lvl="0" indent="0">
              <a:buNone/>
            </a:pPr>
            <a:r>
              <a:rPr lang="zh-CN" altLang="en-US" dirty="0" smtClean="0"/>
              <a:t>二、</a:t>
            </a:r>
            <a:r>
              <a:rPr lang="zh-CN" altLang="zh-CN" dirty="0"/>
              <a:t>任何有穷的多值逻辑都无法刻画相应的高阶模糊</a:t>
            </a:r>
            <a:r>
              <a:rPr lang="zh-CN" altLang="zh-CN" dirty="0" smtClean="0"/>
              <a:t>性</a:t>
            </a:r>
            <a:r>
              <a:rPr lang="zh-CN" altLang="en-US" dirty="0" smtClean="0"/>
              <a:t>。</a:t>
            </a:r>
            <a:endParaRPr lang="en-US" altLang="zh-CN" dirty="0" smtClean="0"/>
          </a:p>
          <a:p>
            <a:pPr marL="0" lvl="0" indent="0">
              <a:buNone/>
            </a:pPr>
            <a:endParaRPr lang="zh-CN" altLang="zh-CN" dirty="0"/>
          </a:p>
          <a:p>
            <a:pPr marL="0" indent="0">
              <a:buNone/>
            </a:pPr>
            <a:endParaRPr lang="zh-CN" altLang="zh-CN" dirty="0"/>
          </a:p>
          <a:p>
            <a:pPr marL="0" indent="0">
              <a:buNone/>
            </a:pPr>
            <a:endParaRPr lang="zh-CN" altLang="zh-CN" dirty="0"/>
          </a:p>
          <a:p>
            <a:pPr marL="0" indent="0">
              <a:buNone/>
            </a:pPr>
            <a:endParaRPr lang="zh-CN" altLang="en-US" dirty="0"/>
          </a:p>
        </p:txBody>
      </p:sp>
      <p:sp>
        <p:nvSpPr>
          <p:cNvPr id="4" name="内容占位符 3"/>
          <p:cNvSpPr>
            <a:spLocks noGrp="1"/>
          </p:cNvSpPr>
          <p:nvPr>
            <p:ph sz="half" idx="2"/>
          </p:nvPr>
        </p:nvSpPr>
        <p:spPr>
          <a:xfrm>
            <a:off x="4648200" y="2060848"/>
            <a:ext cx="4038600" cy="4065315"/>
          </a:xfrm>
        </p:spPr>
        <p:txBody>
          <a:bodyPr>
            <a:normAutofit fontScale="70000" lnSpcReduction="20000"/>
          </a:bodyPr>
          <a:lstStyle/>
          <a:p>
            <a:pPr marL="0" indent="0">
              <a:buNone/>
            </a:pPr>
            <a:r>
              <a:rPr lang="zh-CN" altLang="en-US" dirty="0"/>
              <a:t>连续值（模糊）逻辑：</a:t>
            </a:r>
            <a:r>
              <a:rPr lang="en-US" altLang="zh-CN" dirty="0" err="1"/>
              <a:t>Lukaschiweiz</a:t>
            </a:r>
            <a:r>
              <a:rPr lang="zh-CN" altLang="en-US" dirty="0"/>
              <a:t>，</a:t>
            </a:r>
            <a:r>
              <a:rPr lang="en-US" altLang="zh-CN" dirty="0" err="1"/>
              <a:t>Lofti</a:t>
            </a:r>
            <a:r>
              <a:rPr lang="en-US" altLang="zh-CN" dirty="0"/>
              <a:t> </a:t>
            </a:r>
            <a:r>
              <a:rPr lang="en-US" altLang="zh-CN" dirty="0" err="1"/>
              <a:t>Zadeh</a:t>
            </a:r>
            <a:r>
              <a:rPr lang="zh-CN" altLang="en-US" dirty="0"/>
              <a:t>，</a:t>
            </a:r>
            <a:r>
              <a:rPr lang="en-US" altLang="zh-CN" dirty="0"/>
              <a:t>Joseph </a:t>
            </a:r>
            <a:r>
              <a:rPr lang="en-US" altLang="zh-CN" dirty="0" err="1" smtClean="0"/>
              <a:t>Goguen</a:t>
            </a:r>
            <a:r>
              <a:rPr lang="zh-CN" altLang="en-US" dirty="0" smtClean="0"/>
              <a:t>等。</a:t>
            </a:r>
            <a:endParaRPr lang="en-US" altLang="zh-CN" dirty="0"/>
          </a:p>
          <a:p>
            <a:pPr marL="0" indent="0">
              <a:buNone/>
            </a:pPr>
            <a:endParaRPr lang="en-US" altLang="zh-CN" dirty="0"/>
          </a:p>
          <a:p>
            <a:pPr marL="0" indent="0">
              <a:buNone/>
            </a:pPr>
            <a:r>
              <a:rPr lang="zh-CN" altLang="en-US" dirty="0" smtClean="0"/>
              <a:t>基本主张：将</a:t>
            </a:r>
            <a:r>
              <a:rPr lang="zh-CN" altLang="en-US" dirty="0"/>
              <a:t>真值度作为真值。</a:t>
            </a:r>
            <a:endParaRPr lang="en-US" altLang="zh-CN" dirty="0"/>
          </a:p>
          <a:p>
            <a:pPr marL="0" indent="0">
              <a:buNone/>
            </a:pPr>
            <a:endParaRPr lang="en-US" altLang="zh-CN" dirty="0" smtClean="0"/>
          </a:p>
          <a:p>
            <a:pPr marL="0" indent="0">
              <a:buNone/>
            </a:pPr>
            <a:r>
              <a:rPr lang="zh-CN" altLang="en-US" dirty="0" smtClean="0"/>
              <a:t>主要问题：</a:t>
            </a:r>
            <a:endParaRPr lang="en-US" altLang="zh-CN" dirty="0" smtClean="0"/>
          </a:p>
          <a:p>
            <a:pPr marL="0" indent="0">
              <a:buNone/>
            </a:pPr>
            <a:r>
              <a:rPr lang="zh-CN" altLang="en-US" dirty="0" smtClean="0"/>
              <a:t>一、对</a:t>
            </a:r>
            <a:r>
              <a:rPr lang="zh-CN" altLang="en-US" dirty="0"/>
              <a:t>真值度的</a:t>
            </a:r>
            <a:r>
              <a:rPr lang="zh-CN" altLang="en-US" dirty="0" smtClean="0"/>
              <a:t>定义难以刻画模糊</a:t>
            </a:r>
            <a:r>
              <a:rPr lang="zh-CN" altLang="en-US" dirty="0"/>
              <a:t>问题的来源</a:t>
            </a:r>
            <a:r>
              <a:rPr lang="zh-CN" altLang="en-US" dirty="0" smtClean="0"/>
              <a:t>。</a:t>
            </a:r>
            <a:endParaRPr lang="en-US" altLang="zh-CN" dirty="0" smtClean="0"/>
          </a:p>
          <a:p>
            <a:pPr marL="0" indent="0">
              <a:buNone/>
            </a:pPr>
            <a:r>
              <a:rPr lang="zh-CN" altLang="en-US" dirty="0" smtClean="0"/>
              <a:t>二、根据</a:t>
            </a:r>
            <a:r>
              <a:rPr lang="zh-CN" altLang="en-US" dirty="0"/>
              <a:t>特指值的不同，有效性的定义难以确定</a:t>
            </a:r>
            <a:r>
              <a:rPr lang="zh-CN" altLang="en-US" dirty="0" smtClean="0"/>
              <a:t>。</a:t>
            </a:r>
            <a:endParaRPr lang="en-US" altLang="zh-CN" dirty="0" smtClean="0"/>
          </a:p>
          <a:p>
            <a:pPr marL="0" indent="0">
              <a:buNone/>
            </a:pPr>
            <a:r>
              <a:rPr lang="zh-CN" altLang="en-US" dirty="0" smtClean="0"/>
              <a:t>三、复合公式真值度难以</a:t>
            </a:r>
            <a:r>
              <a:rPr lang="zh-CN" altLang="en-US" dirty="0"/>
              <a:t>定义</a:t>
            </a:r>
            <a:r>
              <a:rPr lang="zh-CN" altLang="en-US" dirty="0" smtClean="0"/>
              <a:t>。</a:t>
            </a:r>
            <a:endParaRPr lang="zh-CN" altLang="en-US" dirty="0"/>
          </a:p>
          <a:p>
            <a:pPr marL="0" indent="0">
              <a:buNone/>
            </a:pPr>
            <a:endParaRPr lang="zh-CN" altLang="en-US" dirty="0"/>
          </a:p>
        </p:txBody>
      </p:sp>
    </p:spTree>
    <p:extLst>
      <p:ext uri="{BB962C8B-B14F-4D97-AF65-F5344CB8AC3E}">
        <p14:creationId xmlns:p14="http://schemas.microsoft.com/office/powerpoint/2010/main" val="155087013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359</TotalTime>
  <Words>2181</Words>
  <Application>Microsoft Office PowerPoint</Application>
  <PresentationFormat>全屏显示(4:3)</PresentationFormat>
  <Paragraphs>239</Paragraphs>
  <Slides>29</Slides>
  <Notes>0</Notes>
  <HiddenSlides>0</HiddenSlides>
  <MMClips>0</MMClips>
  <ScaleCrop>false</ScaleCrop>
  <HeadingPairs>
    <vt:vector size="4" baseType="variant">
      <vt:variant>
        <vt:lpstr>主题</vt:lpstr>
      </vt:variant>
      <vt:variant>
        <vt:i4>1</vt:i4>
      </vt:variant>
      <vt:variant>
        <vt:lpstr>幻灯片标题</vt:lpstr>
      </vt:variant>
      <vt:variant>
        <vt:i4>29</vt:i4>
      </vt:variant>
    </vt:vector>
  </HeadingPairs>
  <TitlesOfParts>
    <vt:vector size="30" baseType="lpstr">
      <vt:lpstr>Office 主题</vt:lpstr>
      <vt:lpstr>硕士论文开题报告</vt:lpstr>
      <vt:lpstr>报告内容</vt:lpstr>
      <vt:lpstr>所选题目</vt:lpstr>
      <vt:lpstr>选题意义</vt:lpstr>
      <vt:lpstr>背景</vt:lpstr>
      <vt:lpstr>研究现状</vt:lpstr>
      <vt:lpstr>研究现状</vt:lpstr>
      <vt:lpstr>研究现状</vt:lpstr>
      <vt:lpstr>研究现状—多值逻辑 中心思想：一般化（generalize）真值函数。 </vt:lpstr>
      <vt:lpstr>研究现状—超赋值逻辑</vt:lpstr>
      <vt:lpstr>研究现状—超赋值逻辑</vt:lpstr>
      <vt:lpstr>研究现状—认知主义</vt:lpstr>
      <vt:lpstr>研究现状—认知主义</vt:lpstr>
      <vt:lpstr>研究现状—认知主义</vt:lpstr>
      <vt:lpstr>研究现状—认知主义</vt:lpstr>
      <vt:lpstr>研究现状—形式化</vt:lpstr>
      <vt:lpstr>研究现状—Timo Williamson</vt:lpstr>
      <vt:lpstr>研究现状—Paul Egre&amp;Denis Bonnay</vt:lpstr>
      <vt:lpstr>研究现状—Halpern</vt:lpstr>
      <vt:lpstr>主要内容</vt:lpstr>
      <vt:lpstr>主要内容</vt:lpstr>
      <vt:lpstr>主要内容</vt:lpstr>
      <vt:lpstr>主要内容</vt:lpstr>
      <vt:lpstr>难点与创新</vt:lpstr>
      <vt:lpstr>难点与创新</vt:lpstr>
      <vt:lpstr>难点与创新</vt:lpstr>
      <vt:lpstr>论文目录</vt:lpstr>
      <vt:lpstr>参考文献</vt:lpstr>
      <vt:lpstr>谢谢！</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硕士论文开题报告</dc:title>
  <dc:creator>滴</dc:creator>
  <cp:lastModifiedBy>230</cp:lastModifiedBy>
  <cp:revision>42</cp:revision>
  <dcterms:created xsi:type="dcterms:W3CDTF">2013-10-07T09:14:12Z</dcterms:created>
  <dcterms:modified xsi:type="dcterms:W3CDTF">2013-10-08T07:08:21Z</dcterms:modified>
</cp:coreProperties>
</file>