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45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42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43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40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4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3.xml" ContentType="application/vnd.openxmlformats-officedocument.presentationml.slide+xml"/>
  <Override PartName="/ppt/slides/_rels/slide47.xml.rels" ContentType="application/vnd.openxmlformats-package.relationships+xml"/>
  <Override PartName="/ppt/slides/_rels/slide44.xml.rels" ContentType="application/vnd.openxmlformats-package.relationships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6.xml.rels" ContentType="application/vnd.openxmlformats-package.relationships+xml"/>
  <Override PartName="/ppt/slides/_rels/slide38.xml.rels" ContentType="application/vnd.openxmlformats-package.relationships+xml"/>
  <Override PartName="/ppt/slides/_rels/slide35.xml.rels" ContentType="application/vnd.openxmlformats-package.relationships+xml"/>
  <Override PartName="/ppt/slides/_rels/slide32.xml.rels" ContentType="application/vnd.openxmlformats-package.relationships+xml"/>
  <Override PartName="/ppt/slides/_rels/slide29.xml.rels" ContentType="application/vnd.openxmlformats-package.relationships+xml"/>
  <Override PartName="/ppt/slides/_rels/slide24.xml.rels" ContentType="application/vnd.openxmlformats-package.relationships+xml"/>
  <Override PartName="/ppt/slides/_rels/slide31.xml.rels" ContentType="application/vnd.openxmlformats-package.relationships+xml"/>
  <Override PartName="/ppt/slides/_rels/slide28.xml.rels" ContentType="application/vnd.openxmlformats-package.relationships+xml"/>
  <Override PartName="/ppt/slides/_rels/slide23.xml.rels" ContentType="application/vnd.openxmlformats-package.relationships+xml"/>
  <Override PartName="/ppt/slides/_rels/slide26.xml.rels" ContentType="application/vnd.openxmlformats-package.relationships+xml"/>
  <Override PartName="/ppt/slides/_rels/slide21.xml.rels" ContentType="application/vnd.openxmlformats-package.relationships+xml"/>
  <Override PartName="/ppt/slides/_rels/slide46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4.xml.rels" ContentType="application/vnd.openxmlformats-package.relationships+xml"/>
  <Override PartName="/ppt/slides/_rels/slide2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7.xml.rels" ContentType="application/vnd.openxmlformats-package.relationships+xml"/>
  <Override PartName="/ppt/slides/_rels/slide15.xml.rels" ContentType="application/vnd.openxmlformats-package.relationships+xml"/>
  <Override PartName="/ppt/slides/_rels/slide20.xml.rels" ContentType="application/vnd.openxmlformats-package.relationships+xml"/>
  <Override PartName="/ppt/slides/_rels/slide30.xml.rels" ContentType="application/vnd.openxmlformats-package.relationships+xml"/>
  <Override PartName="/ppt/slides/_rels/slide45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6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37.xml.rels" ContentType="application/vnd.openxmlformats-package.relationships+xml"/>
  <Override PartName="/ppt/slides/_rels/slide4.xml.rels" ContentType="application/vnd.openxmlformats-package.relationships+xml"/>
  <Override PartName="/ppt/slides/_rels/slide17.xml.rels" ContentType="application/vnd.openxmlformats-package.relationships+xml"/>
  <Override PartName="/ppt/slides/_rels/slide43.xml.rels" ContentType="application/vnd.openxmlformats-package.relationships+xml"/>
  <Override PartName="/ppt/slides/_rels/slide3.xml.rels" ContentType="application/vnd.openxmlformats-package.relationships+xml"/>
  <Override PartName="/ppt/slides/_rels/slide33.xml.rels" ContentType="application/vnd.openxmlformats-package.relationships+xml"/>
  <Override PartName="/ppt/slides/_rels/slide6.xml.rels" ContentType="application/vnd.openxmlformats-package.relationships+xml"/>
  <Override PartName="/ppt/slides/_rels/slide3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s/slide4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s/slide26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4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4.png" ContentType="image/png"/>
  <Override PartName="/ppt/media/image3.png" ContentType="image/png"/>
  <Override PartName="/ppt/media/image2.png" ContentType="image/png"/>
  <Override PartName="/ppt/media/image1.jpeg" ContentType="image/jpe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</p:sldIdLst>
  <p:sldSz cx="9144000" cy="6858000"/>
  <p:notesSz cx="6761162" cy="9931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Click to edit the notes format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&lt;header&gt;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en-US"/>
              <a:t>&lt;date/time&gt;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en-US"/>
              <a:t>&lt;footer&gt;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E2C1A42B-8C1A-4A96-9FE6-22A6AF9D87AA}" type="slidenum">
              <a:rPr lang="en-US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42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
</Relationship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4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4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4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EC5A3B9-8E95-4957-B6D3-D343E152CA04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49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50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2B64615B-1373-4380-84C8-0C63F5B33F3C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52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53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54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D5F1193-CC62-4F62-BFE3-6C51DC2D5789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5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5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5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372E66C9-2CEE-4C43-B4A4-8D6B659B72D5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6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6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6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3EAE487-DA86-4C2B-8D39-D433C774399E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6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6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6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4547462-F969-485F-A4B0-7206909E58F5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68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69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70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C7E33E9A-66A0-4DFA-92CD-7EFD868FD40E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72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73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74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5378103D-6BA9-47B9-ABF7-F98F01215C5B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7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7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7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E4C09149-5AD2-48EE-A535-18657AA7766B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8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8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ED35F482-A669-4E4B-B5FE-2E1FAB61F433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3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3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09C9736E-5F28-4446-9873-01F8170EFAF3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8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8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713B15F4-A63D-49AE-8927-A1918F7A930D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8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89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90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D7DB777A-CD53-4E95-B8DF-941115A8FB97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92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93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94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F0AFAEE6-67F4-4359-8727-86D110AE867D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9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9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9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0D572C98-EE54-4264-BADC-767F1C6EA84A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0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0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0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F9E01C50-A624-4E2B-9FE7-0F40A21DDE53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0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0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0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5249CD63-3083-4B0A-9841-02C7218B918C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08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09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10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AB1088DD-420C-402F-882C-186F39D5496E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12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13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14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EB0220A3-D969-426C-88C6-99CBB70EB7B7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1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1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1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3B75EE0-5005-4175-80E3-AE2352D3592F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2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2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2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3F58B7E8-FAC0-41F9-B3E5-985002E33926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14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14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C772CF7-E084-473F-AEF5-38ABDA507E99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2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2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2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6EF6EBDC-2374-4756-BF0E-E402E8CADD85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28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29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30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56BB026D-2CF3-46C0-9B03-5A44757845F0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32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33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34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58270A48-3285-4F2A-8F76-AB00239CEB76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36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37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38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8478821-99FD-404F-B7DF-5E53B77C13C4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40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41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42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F7740756-3AC9-42BA-8B0B-9843515CFE79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body"/>
          </p:nvPr>
        </p:nvSpPr>
        <p:spPr>
          <a:xfrm>
            <a:off x="901800" y="4718160"/>
            <a:ext cx="4957560" cy="446832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244" name="TextShape 2"/>
          <p:cNvSpPr txBox="1"/>
          <p:nvPr/>
        </p:nvSpPr>
        <p:spPr>
          <a:xfrm>
            <a:off x="3830760" y="0"/>
            <a:ext cx="2930040" cy="496440"/>
          </a:xfrm>
          <a:prstGeom prst="rect">
            <a:avLst/>
          </a:prstGeom>
        </p:spPr>
        <p:txBody>
          <a:bodyPr/>
          <a:p>
            <a:pPr algn="r"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11/3/13</a:t>
            </a:r>
            <a:endParaRPr/>
          </a:p>
        </p:txBody>
      </p:sp>
      <p:sp>
        <p:nvSpPr>
          <p:cNvPr id="245" name="TextShape 3"/>
          <p:cNvSpPr txBox="1"/>
          <p:nvPr/>
        </p:nvSpPr>
        <p:spPr>
          <a:xfrm>
            <a:off x="0" y="9434520"/>
            <a:ext cx="2930040" cy="496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1</a:t>
            </a:r>
            <a:endParaRPr/>
          </a:p>
        </p:txBody>
      </p:sp>
      <p:sp>
        <p:nvSpPr>
          <p:cNvPr id="246" name="TextShape 4"/>
          <p:cNvSpPr txBox="1"/>
          <p:nvPr/>
        </p:nvSpPr>
        <p:spPr>
          <a:xfrm>
            <a:off x="3830760" y="9434520"/>
            <a:ext cx="2930040" cy="4964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838A9F93-6917-48E0-8514-8843BFA46E56}" type="slidenum">
              <a:rPr lang="en-US" sz="1200">
                <a:solidFill>
                  <a:srgbClr val="000000"/>
                </a:solidFill>
                <a:latin typeface="Times New Roman"/>
                <a:ea typeface="宋体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0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85800" y="3947760"/>
            <a:ext cx="77720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67760" y="394776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85800" y="394776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5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220360" y="3947400"/>
            <a:ext cx="2686680" cy="2143800"/>
          </a:xfrm>
          <a:prstGeom prst="rect">
            <a:avLst/>
          </a:prstGeom>
          <a:ln>
            <a:noFill/>
          </a:ln>
        </p:spPr>
      </p:pic>
      <p:pic>
        <p:nvPicPr>
          <p:cNvPr descr="" id="36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238400" y="3947400"/>
            <a:ext cx="2686680" cy="21438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040" cy="44956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04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85800" y="609480"/>
            <a:ext cx="7772040" cy="54860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85800" y="394776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67760" y="394776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67760" y="1600200"/>
            <a:ext cx="379224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85800" y="3947760"/>
            <a:ext cx="77713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0" name="Picture 1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86412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040" cy="8377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Click to edit the title text format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单击此处编辑母版标题样式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040" cy="449532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Seventh Outline Level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单击此处编辑母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版文本样式</a:t>
            </a:r>
            <a:endParaRPr/>
          </a:p>
          <a:p>
            <a:pPr lvl="1">
              <a:lnSpc>
                <a:spcPct val="100000"/>
              </a:lnSpc>
              <a:buFont typeface="StarSymbol"/>
              <a:buChar char=""/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第二级</a:t>
            </a:r>
            <a:endParaRPr/>
          </a:p>
          <a:p>
            <a:pPr lvl="2">
              <a:lnSpc>
                <a:spcPct val="100000"/>
              </a:lnSpc>
              <a:buFont typeface="StarSymbol"/>
              <a:buChar char=""/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第三级</a:t>
            </a:r>
            <a:endParaRPr/>
          </a:p>
          <a:p>
            <a:pPr lvl="3">
              <a:lnSpc>
                <a:spcPct val="100000"/>
              </a:lnSpc>
              <a:buFont typeface="StarSymbol"/>
              <a:buChar char=""/>
            </a:pPr>
            <a:r>
              <a:rPr b="1" lang="zh-CN" sz="2000">
                <a:solidFill>
                  <a:srgbClr val="000000"/>
                </a:solidFill>
                <a:latin typeface="Times New Roman"/>
                <a:ea typeface="幼圆"/>
              </a:rPr>
              <a:t>第四级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»"/>
            </a:pPr>
            <a:r>
              <a:rPr b="1" lang="zh-CN" sz="2000">
                <a:solidFill>
                  <a:srgbClr val="000000"/>
                </a:solidFill>
                <a:latin typeface="Times New Roman"/>
                <a:ea typeface="幼圆"/>
              </a:rPr>
              <a:t>第五级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571320" y="357120"/>
            <a:ext cx="8000640" cy="57862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一种面向英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-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汉机器翻译的自然语言断句的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新方法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6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秦一男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北京大学哲学系  逻辑学  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2011</a:t>
            </a:r>
            <a:r>
              <a:rPr b="1" lang="zh-CN" sz="3200">
                <a:solidFill>
                  <a:srgbClr val="cc3300"/>
                </a:solidFill>
                <a:latin typeface="华文楷体"/>
                <a:ea typeface="华文楷体"/>
              </a:rPr>
              <a:t>级博士生</a:t>
            </a:r>
            <a:r>
              <a:rPr b="1" lang="zh-CN" sz="36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6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6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600">
                <a:solidFill>
                  <a:srgbClr val="cc3300"/>
                </a:solidFill>
                <a:latin typeface="华文楷体"/>
                <a:ea typeface="华文楷体"/>
              </a:rPr>
              <a:t>
</a:t>
            </a:r>
            <a:r>
              <a:rPr b="1" lang="zh-CN" sz="3600">
                <a:solidFill>
                  <a:srgbClr val="000000"/>
                </a:solidFill>
                <a:latin typeface="华文楷体"/>
                <a:ea typeface="华文楷体"/>
              </a:rPr>
              <a:t>
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1.2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</a:t>
            </a:r>
            <a:endParaRPr/>
          </a:p>
        </p:txBody>
      </p:sp>
      <p:sp>
        <p:nvSpPr>
          <p:cNvPr id="59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在机器翻译中，我们重点运用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短语结构语法。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短语结构语法的代数定义如下：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短语结构语法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PSG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可以定义为一个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四元组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&lt;V, V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t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 S, P&gt;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，其中：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1.2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</a:t>
            </a:r>
            <a:endParaRPr/>
          </a:p>
        </p:txBody>
      </p:sp>
      <p:sp>
        <p:nvSpPr>
          <p:cNvPr id="61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是符号的有限集合；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）是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真子集合，称为终极符号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terminal symbols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3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S∈V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，称为初始符号；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4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P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是重写规则，形式为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α→β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，其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α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是中的一个符号串，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β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是中的一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个符号串。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685800" y="620640"/>
            <a:ext cx="7846200" cy="647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1.2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</a:t>
            </a:r>
            <a:endParaRPr/>
          </a:p>
        </p:txBody>
      </p:sp>
      <p:sp>
        <p:nvSpPr>
          <p:cNvPr id="63" name="TextShape 2"/>
          <p:cNvSpPr txBox="1"/>
          <p:nvPr/>
        </p:nvSpPr>
        <p:spPr>
          <a:xfrm>
            <a:off x="785880" y="1268640"/>
            <a:ext cx="7818480" cy="4798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V*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是由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中的符号构成的全部符号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串（包括空符号串𝜙） 的集合，是由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中除𝜙之外的一切符号的集合。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例如：如果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V={a, b}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，则有：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V*={𝜙, a, b, aa, ab, ba, bb, aaa, …}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+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={a, b, aa, ab, ba, bb, aaa, …}</a:t>
            </a:r>
            <a:endParaRPr/>
          </a:p>
        </p:txBody>
      </p:sp>
      <p:sp>
        <p:nvSpPr>
          <p:cNvPr id="64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 w="9360">
            <a:noFill/>
          </a:ln>
        </p:spPr>
      </p:sp>
      <p:pic>
        <p:nvPicPr>
          <p:cNvPr descr="" id="65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18880" cy="237600"/>
          </a:xfrm>
          <a:prstGeom prst="rect">
            <a:avLst/>
          </a:prstGeom>
          <a:ln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1.2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中的终极符号就是语言中的单词。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中除去之外的符号称为变量，它们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是非终极符号，也就是范畴符号，例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如：词类符号、词组类型符号等。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0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型语法：对短语结构规则没有任何限制；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型语法：上下文有关语法；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在一部上下文有关语法中，规则的左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手边和右手边都可以是由终极符号和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非终极符号组成的任何符号串，但是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右手边符号的长度必须不小于左手边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71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符号的长度。例如，在重写规则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ABC→ADEC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中，每当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出现于上下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文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A-C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中的时候，都可以用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DE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来代替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73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3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型语法：上下文无关语法；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在一部上下文无关语法中，每条规则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都采用形如：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A→x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其中：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A∈N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x∈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，即每条产生是的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最左侧必须是一个单独的非终结符号。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在这种形势体系中，规则被应用时不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依赖于符号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所处的上下文，因此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75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称为上下文无关语法。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4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3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型语法：正则语法。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在一部正则语法中，规则的左手边只包含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一个单独的非终极符号，规则的右手边或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者只包含一个终极符号，或者由一个终极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符号后面跟着一个非终极符号组成：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A→b  ;  A→bB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685800" y="928800"/>
            <a:ext cx="7743600" cy="5187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685800" y="160020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下面，我们以上下文无关文法来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描述自然语言。为了描述方便，我们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需要对形式语法的定义做一点修改。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在形式语法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&lt;V, V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t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 S, P&gt;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是符号的有限集合，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t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是非终极符号的集合，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t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的真子集合。在自然语言处理中，我们把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V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分解为非终极符号和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71320" y="785880"/>
            <a:ext cx="7600680" cy="661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685800" y="160020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终极符号两个部分，使得非终极符号只包含范畴，终极符号只包含单词。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这样，我们重新定义上下文无关文法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如下：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G=&lt;N,∑, S, P&gt;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其中，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N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是非终极符号的集合；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∑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是终极符号的集合（它与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N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不相交）；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71320" y="1000080"/>
            <a:ext cx="7857720" cy="428580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400">
                <a:solidFill>
                  <a:srgbClr val="cc3300"/>
                </a:solidFill>
                <a:latin typeface="Times New Roman"/>
                <a:ea typeface="华文新魏"/>
              </a:rPr>
              <a:t>A New Method of Natural Language Parsing for The English-Chinese Machine Translation</a:t>
            </a:r>
            <a:r>
              <a:rPr b="1" lang="zh-CN" sz="44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4400">
                <a:solidFill>
                  <a:srgbClr val="cc3300"/>
                </a:solidFill>
                <a:latin typeface="Times New Roman"/>
                <a:ea typeface="华文新魏"/>
              </a:rPr>
              <a:t> </a:t>
            </a:r>
            <a:r>
              <a:rPr b="1" lang="zh-CN" sz="44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i="1" lang="zh-CN" sz="3200">
                <a:solidFill>
                  <a:srgbClr val="cc3300"/>
                </a:solidFill>
                <a:latin typeface="Gulim"/>
                <a:ea typeface="Gulim"/>
              </a:rPr>
              <a:t>Qin Yinan</a:t>
            </a:r>
            <a:endParaRPr/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571320" y="785880"/>
            <a:ext cx="7600680" cy="661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81" name="TextShape 2"/>
          <p:cNvSpPr txBox="1"/>
          <p:nvPr/>
        </p:nvSpPr>
        <p:spPr>
          <a:xfrm>
            <a:off x="685800" y="160020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S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是初始符号；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P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是重写规则的集合，重写规则形如：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A→α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规则左手边的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是单独的非终极符号，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规则左手边的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α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是由中的符号所构成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的符号串，也就是说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α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中的符号是由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非终极符号或终极符号构成的符号串。</a:t>
            </a:r>
            <a:endParaRPr/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71320" y="642960"/>
            <a:ext cx="7572240" cy="7138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685800" y="1357200"/>
            <a:ext cx="7743600" cy="4738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       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在机器翻译的过程中，语言信息是通过特征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和特征值来表示的。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     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词组类型特征：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pcat={S, CL, NP, VP, BP, PP}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sentence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句子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CL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clause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分句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NP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noun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名词词组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VP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verb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动词词组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BP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adverb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副词词组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PP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preposition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介词词组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571320" y="785880"/>
            <a:ext cx="7600680" cy="661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685800" y="1500120"/>
            <a:ext cx="7814880" cy="45954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      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句法功能特征：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fcat={Main, Head, Comp,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Advl, Objt, Subj, Pred, Axil, Attr, Subf, Appo}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Main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main clause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主句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Head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head word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中心语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Comp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complement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补语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Advl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adverbial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状语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Objt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direct object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直接宾语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Subj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preposition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介词词组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Pred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sentence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句子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71320" y="785880"/>
            <a:ext cx="7600680" cy="661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1.3 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短语结构语法的分类</a:t>
            </a:r>
            <a:endParaRPr/>
          </a:p>
        </p:txBody>
      </p:sp>
      <p:sp>
        <p:nvSpPr>
          <p:cNvPr id="87" name="TextShape 2"/>
          <p:cNvSpPr txBox="1"/>
          <p:nvPr/>
        </p:nvSpPr>
        <p:spPr>
          <a:xfrm>
            <a:off x="685800" y="1500120"/>
            <a:ext cx="7814880" cy="45954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Axil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clause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分句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Attr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noun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名词词组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Subf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verb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动词词组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Appo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adverb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副词词组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Subj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preposition phrase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介词词组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642960" y="1714320"/>
            <a:ext cx="7817040" cy="43063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3  Deep Parsing</a:t>
            </a: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概念和方法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3.1  </a:t>
            </a: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提出一个新的概念 </a:t>
            </a: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Deep Parsing</a:t>
            </a:r>
            <a:endParaRPr/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71320" y="785880"/>
            <a:ext cx="757224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685800" y="2071800"/>
            <a:ext cx="767196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形式语言理论和计算语言学理论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在断句方面所依据的主要思想是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Shallow Parsing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的思想，即强调对全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句的各个部分进行充分分析。</a:t>
            </a:r>
            <a:endParaRPr/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71320" y="785880"/>
            <a:ext cx="764352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93" name="TextShape 2"/>
          <p:cNvSpPr txBox="1"/>
          <p:nvPr/>
        </p:nvSpPr>
        <p:spPr>
          <a:xfrm>
            <a:off x="685800" y="2071800"/>
            <a:ext cx="781488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这种分析的方法带有很大的局性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因为在很多情况下，从局部之和求得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整体，并不是求得整体的最佳方案。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请大家看这样一道题目。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下面是一道俄国历史名题《不安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心的苍蝇》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: </a:t>
            </a:r>
            <a:endParaRPr/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685800" y="2143080"/>
            <a:ext cx="7743600" cy="39524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甲、乙两自行车运动员相距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3000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米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以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500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米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/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分的速度相向而行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同时甲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肩上一只苍蝇以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1000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米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/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分的速度飞向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乙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苍蝇遇乙后立即回头飞向甲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遇甲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后又立即飞向乙……直到甲、乙相遇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,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苍蝇一共飞了多少米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?......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685800" y="1785960"/>
            <a:ext cx="7743600" cy="4309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在处理形式语言学和计算语言学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中的断句问题时，对于一些长难、复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杂英文句式的断句分析经常遇到很大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的困难，这主要是由以下几个因素造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成的：</a:t>
            </a:r>
            <a:endParaRPr/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）只有从左向右式的句子梳理；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）缺乏对全句规律的完整把握；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）缺乏必要的跨越、跳词处理。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下面我们看几个具体的长难、复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杂英文句式的例子，并从直观的角度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上观察、提炼出一种重要方法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: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685800" y="404640"/>
            <a:ext cx="7630200" cy="863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摘要</a:t>
            </a:r>
            <a:endParaRPr/>
          </a:p>
        </p:txBody>
      </p:sp>
      <p:sp>
        <p:nvSpPr>
          <p:cNvPr id="45" name="TextShape 2"/>
          <p:cNvSpPr txBox="1"/>
          <p:nvPr/>
        </p:nvSpPr>
        <p:spPr>
          <a:xfrm>
            <a:off x="685800" y="1196640"/>
            <a:ext cx="7774200" cy="4898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      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Chomsky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的形式语言理论和短语结构语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法是计算语言学的理论基础和依据。在计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算语言和英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汉机器翻译的具体应用当中，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Chomsky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的语法理论表现出很多不足之处。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许多计算语言学家给出了各种弥补方案，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但这些方案仍有很大的局限性。尤其是应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用计算机翻译程序处理英文文本的时候，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对于一些复杂句子的分析依然很困难，</a:t>
            </a:r>
            <a:endParaRPr/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第一组：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1-A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the nurse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sent to the doctor the clinic had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hired.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2-A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the nurse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clinic had hired sent to the doctor.</a:t>
            </a:r>
            <a:endParaRPr/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3-A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patient the nurse sent to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doctor the clinic had hired met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4-A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patient the nurse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clinic had hired sent to the doctor met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(that \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whom) the nurse sent to the doctor (that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\ whom) the clinic had hired.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(that \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whom) the nurse (that \ whom)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clinic had hired sent to the doctor.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1-B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(that \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whom) the nurse sent to the doctor (that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\ whom) the clinic had hired.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2-B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Jack met the patient (that \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whom) the nurse (that \ whom)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clinic had hired sent to the doctor.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71320" y="78588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685800" y="2071800"/>
            <a:ext cx="7743600" cy="40240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3-B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patient (that \ whom)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nurse sent to the doctor (that \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whom) the clinic had hired met Jack.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4-B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patient (that \ whom)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nurse (that \ whom) the clinic had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hired sent to the doctor met Jack.</a:t>
            </a:r>
            <a:endParaRPr/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685800" y="1714320"/>
            <a:ext cx="7743600" cy="442872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一套主谓搭配中：动词多了要加工：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谓谓并列降非谓；两个动词不追尾。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二谓无并列，中间无主语：（</a:t>
            </a:r>
            <a:r>
              <a:rPr b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顺序相邻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二谓）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后谓做切割，前弟后大哥。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（前小句后大句）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大哥有主语：跨弟找名词；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（寻找</a:t>
            </a:r>
            <a:r>
              <a:rPr b="1" i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名词性成分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跨弟无名词：主语是小弟。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（弟是</a:t>
            </a:r>
            <a:r>
              <a:rPr b="1" i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主语从句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【包含多个从句的长难句 ：逆向分析，正反夹击】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【长难句的突破口反证法】</a:t>
            </a:r>
            <a:endParaRPr/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685800" y="1857240"/>
            <a:ext cx="7743600" cy="4285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引定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代词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三扇门：（</a:t>
            </a: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无</a:t>
            </a: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what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which--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代物＼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who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代人；（分别）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that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代物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又代人；（两可）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as---which--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一句文。</a:t>
            </a:r>
            <a:r>
              <a:rPr b="1" i="1" lang="zh-CN" sz="32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i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逗号隔开</a:t>
            </a:r>
            <a:r>
              <a:rPr b="1" i="1" lang="zh-CN" sz="32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引定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代词═做</a:t>
            </a: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从宾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i="1" lang="zh-CN" sz="3200">
                <a:solidFill>
                  <a:srgbClr val="000000"/>
                </a:solidFill>
                <a:latin typeface="Times New Roman"/>
                <a:ea typeface="幼圆"/>
              </a:rPr>
              <a:t>（做</a:t>
            </a:r>
            <a:r>
              <a:rPr b="1" i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从句的宾语</a:t>
            </a:r>
            <a:r>
              <a:rPr b="1" i="1" lang="zh-CN" sz="32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前无</a:t>
            </a: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200" u="sng">
                <a:solidFill>
                  <a:srgbClr val="000000"/>
                </a:solidFill>
                <a:latin typeface="Times New Roman"/>
                <a:ea typeface="幼圆"/>
              </a:rPr>
              <a:t>豆介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═可省心。（省略引词）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685800" y="1857240"/>
            <a:ext cx="7743600" cy="4285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前名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后接═无引从：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（无引导词的从句）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毫无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疑问═定语从。（是</a:t>
            </a:r>
            <a:r>
              <a:rPr b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定语从句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that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从句═主干缺：（</a:t>
            </a:r>
            <a:r>
              <a:rPr b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代词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补一缺）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定语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从句═来签约。（是</a:t>
            </a:r>
            <a:r>
              <a:rPr b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定语从句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685800" y="1857240"/>
            <a:ext cx="7743600" cy="4285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that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连词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无含义：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i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引导非问性从句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不是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定从═要注意。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（主宾同位状）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 u="sng">
                <a:solidFill>
                  <a:srgbClr val="000000"/>
                </a:solidFill>
                <a:latin typeface="Times New Roman"/>
                <a:ea typeface="幼圆"/>
              </a:rPr>
              <a:t>that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中看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不中用：（不省略但无义）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从句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三国═主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be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同。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（不省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\</a:t>
            </a:r>
            <a:r>
              <a:rPr b="1" i="1" lang="zh-CN" sz="2800">
                <a:solidFill>
                  <a:srgbClr val="000000"/>
                </a:solidFill>
                <a:latin typeface="Times New Roman"/>
                <a:ea typeface="幼圆"/>
              </a:rPr>
              <a:t>无义）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中看 ：不省略  ； 不中用 ：无任何含义）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（主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be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同 ：主语从句┃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be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动后宾语从句┃同位语从句）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（上述三类从句的任何引导词 ：都不可省略）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（位于句首的任何从句引导词 ：都不可省略 ；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if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虚拟句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有例外）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19" name="TextShape 2"/>
          <p:cNvSpPr txBox="1"/>
          <p:nvPr/>
        </p:nvSpPr>
        <p:spPr>
          <a:xfrm>
            <a:off x="685800" y="1857240"/>
            <a:ext cx="7743600" cy="4285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动后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宾从═动非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be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：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i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主句的动词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that--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引导═可省力。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（省略连词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that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前动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后接═无引从：</a:t>
            </a:r>
            <a:r>
              <a:rPr b="1" lang="zh-CN" sz="2800">
                <a:solidFill>
                  <a:srgbClr val="000000"/>
                </a:solidFill>
                <a:latin typeface="Times New Roman"/>
                <a:ea typeface="幼圆"/>
              </a:rPr>
              <a:t>（无引导词的从句）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理所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--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当然═宾语从。（是</a:t>
            </a:r>
            <a:r>
              <a:rPr b="1" lang="zh-CN" sz="3600" u="sng">
                <a:solidFill>
                  <a:srgbClr val="000000"/>
                </a:solidFill>
                <a:latin typeface="Times New Roman"/>
                <a:ea typeface="幼圆"/>
              </a:rPr>
              <a:t>宾语从句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685800" y="404640"/>
            <a:ext cx="7630200" cy="863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摘要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685800" y="1196640"/>
            <a:ext cx="7774200" cy="48988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往往遭到失败。本报告强调对特殊语法进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行更加充分的研究。通过对英语语言的自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身特殊规律的挖掘，更好地揭示自然语言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的内在规律性，从而进一步提高英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汉机器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翻译的英文文本分析质量。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关键词：普遍语法理论；短语结构语法；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计算语言学；英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-</a:t>
            </a:r>
            <a:r>
              <a:rPr b="1" lang="zh-CN" sz="3200">
                <a:solidFill>
                  <a:srgbClr val="000000"/>
                </a:solidFill>
                <a:latin typeface="Times New Roman"/>
                <a:ea typeface="幼圆"/>
              </a:rPr>
              <a:t>汉机器翻译；特殊语法。</a:t>
            </a:r>
            <a:endParaRPr/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71320" y="571320"/>
            <a:ext cx="7714800" cy="12139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21" name="TextShape 2"/>
          <p:cNvSpPr txBox="1"/>
          <p:nvPr/>
        </p:nvSpPr>
        <p:spPr>
          <a:xfrm>
            <a:off x="685800" y="1857240"/>
            <a:ext cx="7743600" cy="42858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第二组：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A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This is the malt the rat the cat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the dog worried killed ate.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B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This is the malt (that) the rat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(that) the cat (that) the dog worried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3600">
                <a:solidFill>
                  <a:srgbClr val="000000"/>
                </a:solidFill>
                <a:latin typeface="Times New Roman"/>
                <a:ea typeface="幼圆"/>
              </a:rPr>
              <a:t>killed ate.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571320" y="428760"/>
            <a:ext cx="7643520" cy="1071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685800" y="1643040"/>
            <a:ext cx="7743600" cy="450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第三组：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1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That men who were appointed didn’t bother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liberals wasn’t remarked upon by the press.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2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That that men were appointed didn’t bother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liberals wasn’t remarked upon by the press.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3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That that that men were appointed didn’t bother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liberals wasn’t remarked upon by the press upset many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women.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571320" y="428760"/>
            <a:ext cx="7643520" cy="1071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25" name="TextShape 2"/>
          <p:cNvSpPr txBox="1"/>
          <p:nvPr/>
        </p:nvSpPr>
        <p:spPr>
          <a:xfrm>
            <a:off x="685800" y="1643040"/>
            <a:ext cx="7743600" cy="450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第四组：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1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The view that a grammar is a data structure that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can be interpreted by one or more transducers has some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attractions over the one that would have it be a transducer.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2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The claim that the sole use of language is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communication devalues the importance of other use.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71320" y="428760"/>
            <a:ext cx="7643520" cy="1071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27" name="TextShape 2"/>
          <p:cNvSpPr txBox="1"/>
          <p:nvPr/>
        </p:nvSpPr>
        <p:spPr>
          <a:xfrm>
            <a:off x="685800" y="1643040"/>
            <a:ext cx="7886520" cy="450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3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Clearly there is no reason to believe that some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members of the species that happened to develop a language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that was relatively difficult to process died, say, because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they could not comprehend warning messages quickly or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reliably enough to survive.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4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A theory that seeks to explain linguistic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phenomena in terms of this fact is a functional theory.</a:t>
            </a:r>
            <a:endParaRPr/>
          </a:p>
        </p:txBody>
      </p: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71320" y="428760"/>
            <a:ext cx="7643520" cy="1071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685800" y="1643040"/>
            <a:ext cx="7886520" cy="450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5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That nearly all behavior is learned behavior is a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basic assumption of social scientists.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6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A person whose e-mail account is full won’t be able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to send or receive any e-mails.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ff0000"/>
                </a:solidFill>
                <a:latin typeface="Times New Roman"/>
                <a:ea typeface="幼圆"/>
              </a:rPr>
              <a:t> 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7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 </a:t>
            </a: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In addition,  the use of oxen in ceremonies and the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thanks people owe to    oxen    help   to    develop   various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traditional customs, which becomes an important  part  of  </a:t>
            </a:r>
            <a:endParaRPr/>
          </a:p>
          <a:p>
            <a:pPr>
              <a:lnSpc>
                <a:spcPct val="100000"/>
              </a:lnSpc>
            </a:pPr>
            <a:r>
              <a:rPr b="1" i="1" lang="zh-CN" sz="2400">
                <a:solidFill>
                  <a:srgbClr val="000000"/>
                </a:solidFill>
                <a:latin typeface="Times New Roman"/>
                <a:ea typeface="幼圆"/>
              </a:rPr>
              <a:t>the  folk  culture of  the  Chinese  nation.</a:t>
            </a:r>
            <a:endParaRPr/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71320" y="428760"/>
            <a:ext cx="7643520" cy="10713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提出一个新的概念 ——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Deep Parsing</a:t>
            </a: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685800" y="1643040"/>
            <a:ext cx="7886520" cy="45003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8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 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I   believe   the   main  reason   why   the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modern   hunter  kills  is   that   he  thinks  people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will  admire   his  courage   in   overpowering    dangerous  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animals.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9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 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A  prosperity  which  had  never  been seen before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appears in the countryside.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（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10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）， </a:t>
            </a: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The four years that followed taught me the 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2400">
                <a:solidFill>
                  <a:srgbClr val="000000"/>
                </a:solidFill>
                <a:latin typeface="Times New Roman"/>
                <a:ea typeface="幼圆"/>
              </a:rPr>
              <a:t>importance of optimism.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2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642960" y="642960"/>
            <a:ext cx="7929360" cy="5378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幼圆"/>
              </a:rPr>
              <a:t>3.1 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幼圆"/>
              </a:rPr>
              <a:t>一种新的算法：“反向—切割”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幼圆"/>
              </a:rPr>
              <a:t>（这一部分将在课上给出并讲解）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1332000" y="1773360"/>
            <a:ext cx="6811560" cy="4298760"/>
          </a:xfrm>
          <a:prstGeom prst="rect">
            <a:avLst/>
          </a:prstGeom>
          <a:noFill/>
          <a:ln>
            <a:noFill/>
          </a:ln>
        </p:spPr>
        <p:txBody>
          <a:bodyPr bIns="45000" lIns="90000" rIns="90000" tIns="45000" wrap="none"/>
          <a:p>
            <a:pPr algn="ctr">
              <a:lnSpc>
                <a:spcPct val="100000"/>
              </a:lnSpc>
            </a:pPr>
            <a:r>
              <a:rPr b="1" lang="en-US" sz="6000">
                <a:solidFill>
                  <a:srgbClr val="b2b2b2"/>
                </a:solidFill>
                <a:latin typeface="华文新魏"/>
                <a:ea typeface="华文新魏"/>
              </a:rPr>
              <a:t>  </a:t>
            </a:r>
            <a:r>
              <a:rPr b="1" lang="en-US" sz="6000">
                <a:solidFill>
                  <a:srgbClr val="b2b2b2"/>
                </a:solidFill>
                <a:latin typeface="华文新魏"/>
                <a:ea typeface="华文新魏"/>
              </a:rPr>
              <a:t>谢谢垂听！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US" sz="6000">
                <a:solidFill>
                  <a:srgbClr val="b2b2b2"/>
                </a:solidFill>
                <a:latin typeface="华文新魏"/>
                <a:ea typeface="华文新魏"/>
              </a:rPr>
              <a:t>请多提宝贵意见。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r>
              <a:rPr b="1" lang="zh-CN" sz="4000">
                <a:solidFill>
                  <a:srgbClr val="cc3300"/>
                </a:solidFill>
                <a:latin typeface="Times New Roman"/>
                <a:ea typeface="华文新魏"/>
              </a:rPr>
              <a:t>
</a:t>
            </a:r>
            <a:endParaRPr/>
          </a:p>
        </p:txBody>
      </p:sp>
      <p:sp>
        <p:nvSpPr>
          <p:cNvPr id="49" name="TextShape 2"/>
          <p:cNvSpPr txBox="1"/>
          <p:nvPr/>
        </p:nvSpPr>
        <p:spPr>
          <a:xfrm>
            <a:off x="642960" y="1714320"/>
            <a:ext cx="7817040" cy="430632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Font typeface="StarSymbol"/>
              <a:buAutoNum type="arabicPlain"/>
            </a:pP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Chomsky</a:t>
            </a: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语法理论中与计算语学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ff0000"/>
                </a:solidFill>
                <a:latin typeface="Times New Roman"/>
                <a:ea typeface="幼圆"/>
              </a:rPr>
              <a:t>相关的内容简介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zh-CN" sz="2800">
                <a:solidFill>
                  <a:srgbClr val="ff0000"/>
                </a:solidFill>
                <a:latin typeface="Times New Roman"/>
                <a:ea typeface="幼圆"/>
              </a:rPr>
              <a:t>1.1 </a:t>
            </a:r>
            <a:r>
              <a:rPr b="1" lang="zh-CN" sz="2800">
                <a:solidFill>
                  <a:srgbClr val="ff0000"/>
                </a:solidFill>
                <a:latin typeface="Times New Roman"/>
                <a:ea typeface="幼圆"/>
              </a:rPr>
              <a:t>形式语言理论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1.1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形式语言理论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642960" y="1714320"/>
            <a:ext cx="7817040" cy="430632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美国著名语言学家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Chomsky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在上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世纪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50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年代提出了形式语言理论，这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种理论基本上是从语言生成的角度来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进行研究。短语结构语法（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Phrase 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Structure Grammar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，简称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PSG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）是形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式语言理论的主要内容。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1.1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形式语言理论</a:t>
            </a:r>
            <a:endParaRPr/>
          </a:p>
        </p:txBody>
      </p:sp>
      <p:sp>
        <p:nvSpPr>
          <p:cNvPr id="53" name="TextShape 2"/>
          <p:cNvSpPr txBox="1"/>
          <p:nvPr/>
        </p:nvSpPr>
        <p:spPr>
          <a:xfrm>
            <a:off x="642960" y="1714320"/>
            <a:ext cx="7814880" cy="438120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在形式语言理论中，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Chomsk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提出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了不同于传统语法的“形式语法”的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定义。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Chomsk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把形式语法理解为数目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有限的规则的集合，这些规则可以生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成语言中的合格句子，并排除语言中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的合格句子。形式语法的符号用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G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来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表示，由语法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G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所生成的形式语言用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1.1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形式语言理论</a:t>
            </a:r>
            <a:endParaRPr/>
          </a:p>
        </p:txBody>
      </p:sp>
      <p:sp>
        <p:nvSpPr>
          <p:cNvPr id="55" name="TextShape 2"/>
          <p:cNvSpPr txBox="1"/>
          <p:nvPr/>
        </p:nvSpPr>
        <p:spPr>
          <a:xfrm>
            <a:off x="642960" y="1714320"/>
            <a:ext cx="7814880" cy="438120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L(G)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表示。形式语言是一种外延极为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广泛的语言，它既可以指自然语言，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也可以指各种用符号构成的语言（例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如：计算机所使用的程序设计语言）。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Chomsk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把自然语言和各种符号语言放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在一个统一的平面上进行研究，从而</a:t>
            </a:r>
            <a:endParaRPr/>
          </a:p>
          <a:p>
            <a:pPr>
              <a:lnSpc>
                <a:spcPct val="10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使他的理论更具有概括性。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685800" y="857160"/>
            <a:ext cx="7671960" cy="5900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1.1 </a:t>
            </a:r>
            <a:r>
              <a:rPr b="1" lang="zh-CN" sz="4000">
                <a:solidFill>
                  <a:srgbClr val="ff0000"/>
                </a:solidFill>
                <a:latin typeface="Times New Roman"/>
                <a:ea typeface="华文新魏"/>
              </a:rPr>
              <a:t>形式语言理论</a:t>
            </a:r>
            <a:endParaRPr/>
          </a:p>
        </p:txBody>
      </p:sp>
      <p:sp>
        <p:nvSpPr>
          <p:cNvPr id="57" name="TextShape 2"/>
          <p:cNvSpPr txBox="1"/>
          <p:nvPr/>
        </p:nvSpPr>
        <p:spPr>
          <a:xfrm>
            <a:off x="785880" y="1571760"/>
            <a:ext cx="7772040" cy="449532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        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Chomsk</a:t>
            </a: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的形式语言理论是当代计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算机科学的基础理论之一，在算法分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析、编译技术、图像识别、人工智能</a:t>
            </a:r>
            <a:endParaRPr/>
          </a:p>
          <a:p>
            <a:pPr>
              <a:lnSpc>
                <a:spcPct val="90000"/>
              </a:lnSpc>
            </a:pPr>
            <a:r>
              <a:rPr b="1" lang="zh-CN" sz="3600">
                <a:solidFill>
                  <a:srgbClr val="000000"/>
                </a:solidFill>
                <a:latin typeface="Times New Roman"/>
                <a:ea typeface="幼圆"/>
              </a:rPr>
              <a:t>等领域中得到广泛的应用。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