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81" r:id="rId1"/>
  </p:sldMasterIdLst>
  <p:notesMasterIdLst>
    <p:notesMasterId r:id="rId75"/>
  </p:notesMasterIdLst>
  <p:sldIdLst>
    <p:sldId id="256" r:id="rId2"/>
    <p:sldId id="257" r:id="rId3"/>
    <p:sldId id="332" r:id="rId4"/>
    <p:sldId id="309" r:id="rId5"/>
    <p:sldId id="310" r:id="rId6"/>
    <p:sldId id="323" r:id="rId7"/>
    <p:sldId id="324" r:id="rId8"/>
    <p:sldId id="258" r:id="rId9"/>
    <p:sldId id="265" r:id="rId10"/>
    <p:sldId id="259" r:id="rId11"/>
    <p:sldId id="266" r:id="rId12"/>
    <p:sldId id="267" r:id="rId13"/>
    <p:sldId id="331" r:id="rId14"/>
    <p:sldId id="261" r:id="rId15"/>
    <p:sldId id="262" r:id="rId16"/>
    <p:sldId id="263" r:id="rId17"/>
    <p:sldId id="264" r:id="rId18"/>
    <p:sldId id="315" r:id="rId19"/>
    <p:sldId id="269" r:id="rId20"/>
    <p:sldId id="325" r:id="rId21"/>
    <p:sldId id="316" r:id="rId22"/>
    <p:sldId id="319" r:id="rId23"/>
    <p:sldId id="326" r:id="rId24"/>
    <p:sldId id="327" r:id="rId25"/>
    <p:sldId id="330" r:id="rId26"/>
    <p:sldId id="272" r:id="rId27"/>
    <p:sldId id="273" r:id="rId28"/>
    <p:sldId id="313" r:id="rId29"/>
    <p:sldId id="274" r:id="rId30"/>
    <p:sldId id="298" r:id="rId31"/>
    <p:sldId id="299" r:id="rId32"/>
    <p:sldId id="320" r:id="rId33"/>
    <p:sldId id="275" r:id="rId34"/>
    <p:sldId id="301" r:id="rId35"/>
    <p:sldId id="276" r:id="rId36"/>
    <p:sldId id="277" r:id="rId37"/>
    <p:sldId id="302" r:id="rId38"/>
    <p:sldId id="333" r:id="rId39"/>
    <p:sldId id="329" r:id="rId40"/>
    <p:sldId id="335" r:id="rId41"/>
    <p:sldId id="278" r:id="rId42"/>
    <p:sldId id="321" r:id="rId43"/>
    <p:sldId id="279" r:id="rId44"/>
    <p:sldId id="280" r:id="rId45"/>
    <p:sldId id="303" r:id="rId46"/>
    <p:sldId id="311" r:id="rId47"/>
    <p:sldId id="312" r:id="rId48"/>
    <p:sldId id="314" r:id="rId49"/>
    <p:sldId id="334" r:id="rId50"/>
    <p:sldId id="281" r:id="rId51"/>
    <p:sldId id="286" r:id="rId52"/>
    <p:sldId id="287" r:id="rId53"/>
    <p:sldId id="288" r:id="rId54"/>
    <p:sldId id="289" r:id="rId55"/>
    <p:sldId id="290" r:id="rId56"/>
    <p:sldId id="304" r:id="rId57"/>
    <p:sldId id="305" r:id="rId58"/>
    <p:sldId id="306" r:id="rId59"/>
    <p:sldId id="282" r:id="rId60"/>
    <p:sldId id="291" r:id="rId61"/>
    <p:sldId id="307" r:id="rId62"/>
    <p:sldId id="308" r:id="rId63"/>
    <p:sldId id="283" r:id="rId64"/>
    <p:sldId id="292" r:id="rId65"/>
    <p:sldId id="293" r:id="rId66"/>
    <p:sldId id="294" r:id="rId67"/>
    <p:sldId id="336" r:id="rId68"/>
    <p:sldId id="284" r:id="rId69"/>
    <p:sldId id="322" r:id="rId70"/>
    <p:sldId id="296" r:id="rId71"/>
    <p:sldId id="285" r:id="rId72"/>
    <p:sldId id="295" r:id="rId73"/>
    <p:sldId id="297" r:id="rId7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12" autoAdjust="0"/>
    <p:restoredTop sz="94322" autoAdjust="0"/>
  </p:normalViewPr>
  <p:slideViewPr>
    <p:cSldViewPr snapToGrid="0">
      <p:cViewPr>
        <p:scale>
          <a:sx n="60" d="100"/>
          <a:sy n="60" d="100"/>
        </p:scale>
        <p:origin x="372" y="264"/>
      </p:cViewPr>
      <p:guideLst>
        <p:guide orient="horz" pos="2160"/>
        <p:guide pos="3840"/>
      </p:guideLst>
    </p:cSldViewPr>
  </p:slideViewPr>
  <p:notesTextViewPr>
    <p:cViewPr>
      <p:scale>
        <a:sx n="1" d="1"/>
        <a:sy n="1" d="1"/>
      </p:scale>
      <p:origin x="0" y="0"/>
    </p:cViewPr>
  </p:notesTextViewPr>
  <p:notesViewPr>
    <p:cSldViewPr snapToGrid="0">
      <p:cViewPr varScale="1">
        <p:scale>
          <a:sx n="57" d="100"/>
          <a:sy n="57" d="100"/>
        </p:scale>
        <p:origin x="2832" y="66"/>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3FDB02-DB40-42DE-93CB-8AB58DE6C322}" type="datetimeFigureOut">
              <a:rPr lang="zh-CN" altLang="en-US" smtClean="0"/>
              <a:t>2017/5/8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E824FF-3888-4162-8CE7-E70F65395DDE}" type="slidenum">
              <a:rPr lang="zh-CN" altLang="en-US" smtClean="0"/>
              <a:t>‹#›</a:t>
            </a:fld>
            <a:endParaRPr lang="zh-CN" altLang="en-US"/>
          </a:p>
        </p:txBody>
      </p:sp>
    </p:spTree>
    <p:extLst>
      <p:ext uri="{BB962C8B-B14F-4D97-AF65-F5344CB8AC3E}">
        <p14:creationId xmlns:p14="http://schemas.microsoft.com/office/powerpoint/2010/main" val="2103265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5E824FF-3888-4162-8CE7-E70F65395DDE}" type="slidenum">
              <a:rPr lang="zh-CN" altLang="en-US" smtClean="0"/>
              <a:t>7</a:t>
            </a:fld>
            <a:endParaRPr lang="zh-CN" altLang="en-US"/>
          </a:p>
        </p:txBody>
      </p:sp>
    </p:spTree>
    <p:extLst>
      <p:ext uri="{BB962C8B-B14F-4D97-AF65-F5344CB8AC3E}">
        <p14:creationId xmlns:p14="http://schemas.microsoft.com/office/powerpoint/2010/main" val="35156993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kern="1200" dirty="0" smtClean="0">
                <a:solidFill>
                  <a:schemeClr val="tx1"/>
                </a:solidFill>
                <a:effectLst/>
                <a:latin typeface="+mn-lt"/>
                <a:ea typeface="+mn-ea"/>
                <a:cs typeface="+mn-cs"/>
              </a:rPr>
              <a:t>能得弓的必须是一个具体的人，所以“楚人”必须指向一个具体的个体；但是他又不是某个特定的楚人，因为假如他是楚王的亲眷或者具有其他特定身份的人，带有其他特殊的属性，都不能表达原文楚王仁义的意思。 因此，此处的“楚人”应该理解为</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楚人</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，也就是“楚人”之类的一个范例，他除了是“楚人”以外没有其他多余的性质。</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1200" kern="1200" dirty="0" smtClean="0">
                <a:solidFill>
                  <a:schemeClr val="tx1"/>
                </a:solidFill>
                <a:effectLst/>
                <a:latin typeface="+mn-lt"/>
                <a:ea typeface="+mn-ea"/>
                <a:cs typeface="+mn-cs"/>
              </a:rPr>
              <a:t>仁人在位，是说仁人做了君主，那么仁人只能是指一个仁人，但又不明确是哪个仁人，任意一个仁人皆可。</a:t>
            </a:r>
          </a:p>
          <a:p>
            <a:r>
              <a:rPr lang="zh-CN" altLang="zh-CN" sz="1200" kern="1200" dirty="0" smtClean="0">
                <a:solidFill>
                  <a:schemeClr val="tx1"/>
                </a:solidFill>
                <a:effectLst/>
                <a:latin typeface="+mn-lt"/>
                <a:ea typeface="+mn-ea"/>
                <a:cs typeface="+mn-cs"/>
              </a:rPr>
              <a:t>这里，秦人之弟与吾弟对举，故秦人当读为单称。但又没有说哪一个秦人，只是任意一个秦人。</a:t>
            </a:r>
            <a:endParaRPr lang="en-US" altLang="zh-CN" sz="1200" kern="1200" dirty="0" smtClean="0">
              <a:solidFill>
                <a:schemeClr val="tx1"/>
              </a:solidFill>
              <a:effectLst/>
              <a:latin typeface="+mn-lt"/>
              <a:ea typeface="+mn-ea"/>
              <a:cs typeface="+mn-cs"/>
            </a:endParaRPr>
          </a:p>
          <a:p>
            <a:r>
              <a:rPr lang="zh-CN" altLang="zh-CN" sz="1200" kern="1200" dirty="0" smtClean="0">
                <a:solidFill>
                  <a:schemeClr val="tx1"/>
                </a:solidFill>
                <a:effectLst/>
                <a:latin typeface="+mn-lt"/>
                <a:ea typeface="+mn-ea"/>
                <a:cs typeface="+mn-cs"/>
              </a:rPr>
              <a:t>首先，不可能是大夫或者士庶人的类来完成“说”这个动作，应该是具体的人来说。其次，这里大夫、士庶人与王对举，读为单称较好。</a:t>
            </a:r>
            <a:endParaRPr lang="en-US" altLang="zh-CN" sz="1200" kern="1200" dirty="0" smtClean="0">
              <a:solidFill>
                <a:schemeClr val="tx1"/>
              </a:solidFill>
              <a:effectLst/>
              <a:latin typeface="+mn-lt"/>
              <a:ea typeface="+mn-ea"/>
              <a:cs typeface="+mn-cs"/>
            </a:endParaRPr>
          </a:p>
          <a:p>
            <a:r>
              <a:rPr lang="zh-CN" altLang="zh-CN" sz="1200" kern="1200" dirty="0" smtClean="0">
                <a:solidFill>
                  <a:schemeClr val="tx1"/>
                </a:solidFill>
                <a:effectLst/>
                <a:latin typeface="+mn-lt"/>
                <a:ea typeface="+mn-ea"/>
                <a:cs typeface="+mn-cs"/>
              </a:rPr>
              <a:t> 爱“人”与利“人”都不应指人的类，因为爱人的类和利人的类都是无法实现的。爱和利的对象都只能是具体的人，这个人可以是人之类中的任何一个，且只具有人的属性，没有好坏智愚贤不贤等等附加属性。因此，这里的“人”理解为</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人</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更为合适。</a:t>
            </a:r>
            <a:endParaRPr lang="zh-CN" altLang="zh-CN" sz="1200" kern="1200" dirty="0">
              <a:solidFill>
                <a:schemeClr val="tx1"/>
              </a:solidFill>
              <a:effectLst/>
              <a:latin typeface="+mn-lt"/>
              <a:ea typeface="+mn-ea"/>
              <a:cs typeface="+mn-cs"/>
            </a:endParaRPr>
          </a:p>
        </p:txBody>
      </p:sp>
      <p:sp>
        <p:nvSpPr>
          <p:cNvPr id="4" name="灯片编号占位符 3"/>
          <p:cNvSpPr>
            <a:spLocks noGrp="1"/>
          </p:cNvSpPr>
          <p:nvPr>
            <p:ph type="sldNum" sz="quarter" idx="10"/>
          </p:nvPr>
        </p:nvSpPr>
        <p:spPr/>
        <p:txBody>
          <a:bodyPr/>
          <a:lstStyle/>
          <a:p>
            <a:fld id="{55E824FF-3888-4162-8CE7-E70F65395DDE}" type="slidenum">
              <a:rPr lang="zh-CN" altLang="en-US" smtClean="0"/>
              <a:t>28</a:t>
            </a:fld>
            <a:endParaRPr lang="zh-CN" altLang="en-US"/>
          </a:p>
        </p:txBody>
      </p:sp>
    </p:spTree>
    <p:extLst>
      <p:ext uri="{BB962C8B-B14F-4D97-AF65-F5344CB8AC3E}">
        <p14:creationId xmlns:p14="http://schemas.microsoft.com/office/powerpoint/2010/main" val="30307075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1200" kern="1200" dirty="0" smtClean="0">
                <a:solidFill>
                  <a:schemeClr val="tx1"/>
                </a:solidFill>
                <a:effectLst/>
                <a:latin typeface="+mn-lt"/>
                <a:ea typeface="+mn-ea"/>
                <a:cs typeface="+mn-cs"/>
              </a:rPr>
              <a:t>吴毓江释，</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之一</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，犹言</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是一</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a:t>
            </a:r>
            <a:r>
              <a:rPr lang="zh-CN" altLang="en-US" sz="1200" kern="1200" dirty="0" smtClean="0">
                <a:solidFill>
                  <a:schemeClr val="tx1"/>
                </a:solidFill>
                <a:effectLst/>
                <a:latin typeface="+mn-lt"/>
                <a:ea typeface="+mn-ea"/>
                <a:cs typeface="+mn-cs"/>
              </a:rPr>
              <a:t>不同的事物在某一点上是相同的。</a:t>
            </a:r>
            <a:r>
              <a:rPr lang="zh-CN" altLang="zh-CN" sz="1200" kern="1200" dirty="0" smtClean="0">
                <a:solidFill>
                  <a:schemeClr val="tx1"/>
                </a:solidFill>
                <a:effectLst/>
                <a:latin typeface="+mn-lt"/>
                <a:ea typeface="+mn-ea"/>
                <a:cs typeface="+mn-cs"/>
              </a:rPr>
              <a:t>相异的事物之中往往也有相同之处，就像两个人都看见同一根柱子，众臣共事同一位君主。在墨家看来，同异之间并没有绝对的界限，两者是可以并存的，即所谓“同异交得”。</a:t>
            </a:r>
            <a:r>
              <a:rPr lang="zh-CN" altLang="zh-CN" dirty="0" smtClean="0">
                <a:effectLst/>
              </a:rPr>
              <a:t> </a:t>
            </a:r>
            <a:r>
              <a:rPr lang="zh-CN" altLang="zh-CN" sz="1200" kern="1200" dirty="0" smtClean="0">
                <a:solidFill>
                  <a:schemeClr val="tx1"/>
                </a:solidFill>
                <a:effectLst/>
                <a:latin typeface="+mn-lt"/>
                <a:ea typeface="+mn-ea"/>
                <a:cs typeface="+mn-cs"/>
              </a:rPr>
              <a:t>参见吴毓江，</a:t>
            </a:r>
            <a:r>
              <a:rPr lang="en-US" altLang="zh-CN" sz="1200" kern="1200" dirty="0" smtClean="0">
                <a:solidFill>
                  <a:schemeClr val="tx1"/>
                </a:solidFill>
                <a:effectLst/>
                <a:latin typeface="+mn-lt"/>
                <a:ea typeface="+mn-ea"/>
                <a:cs typeface="+mn-cs"/>
              </a:rPr>
              <a:t>1993</a:t>
            </a:r>
            <a:r>
              <a:rPr lang="zh-CN" altLang="zh-CN" sz="1200" kern="1200" dirty="0" smtClean="0">
                <a:solidFill>
                  <a:schemeClr val="tx1"/>
                </a:solidFill>
                <a:effectLst/>
                <a:latin typeface="+mn-lt"/>
                <a:ea typeface="+mn-ea"/>
                <a:cs typeface="+mn-cs"/>
              </a:rPr>
              <a:t>，第</a:t>
            </a:r>
            <a:r>
              <a:rPr lang="en-US" altLang="zh-CN" sz="1200" kern="1200" dirty="0" smtClean="0">
                <a:solidFill>
                  <a:schemeClr val="tx1"/>
                </a:solidFill>
                <a:effectLst/>
                <a:latin typeface="+mn-lt"/>
                <a:ea typeface="+mn-ea"/>
                <a:cs typeface="+mn-cs"/>
              </a:rPr>
              <a:t>498</a:t>
            </a:r>
            <a:r>
              <a:rPr lang="zh-CN" altLang="zh-CN" sz="1200" kern="1200" dirty="0" smtClean="0">
                <a:solidFill>
                  <a:schemeClr val="tx1"/>
                </a:solidFill>
                <a:effectLst/>
                <a:latin typeface="+mn-lt"/>
                <a:ea typeface="+mn-ea"/>
                <a:cs typeface="+mn-cs"/>
              </a:rPr>
              <a:t>页。</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zh-CN" dirty="0" smtClean="0"/>
              <a:t>《</a:t>
            </a:r>
            <a:r>
              <a:rPr lang="zh-CN" altLang="en-US" dirty="0" smtClean="0"/>
              <a:t>经说</a:t>
            </a:r>
            <a:r>
              <a:rPr lang="en-US" altLang="zh-CN" dirty="0" smtClean="0"/>
              <a:t>》</a:t>
            </a:r>
            <a:r>
              <a:rPr lang="zh-CN" altLang="en-US" dirty="0" smtClean="0"/>
              <a:t>中举了一些例子，</a:t>
            </a:r>
            <a:r>
              <a:rPr lang="zh-CN" altLang="zh-CN" sz="1200" dirty="0" smtClean="0"/>
              <a:t>刀剑与盔甲相异，但是刀剑杀人有时也是为了保护自己的生命，这点又是与盔甲相同的；霍为人姓，以前有人姓霍，现在也有人姓霍，人不同而姓同；适宜的物价是卖者以为贵而买者以为贱，价同而人们心目中的贵贱不同……</a:t>
            </a:r>
            <a:endParaRPr lang="en-US" altLang="zh-CN"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zh-CN" altLang="zh-CN" sz="1200" kern="1200" dirty="0" smtClean="0">
              <a:solidFill>
                <a:schemeClr val="tx1"/>
              </a:solidFill>
              <a:effectLst/>
              <a:latin typeface="+mn-lt"/>
              <a:ea typeface="+mn-ea"/>
              <a:cs typeface="+mn-cs"/>
            </a:endParaRPr>
          </a:p>
        </p:txBody>
      </p:sp>
      <p:sp>
        <p:nvSpPr>
          <p:cNvPr id="4" name="灯片编号占位符 3"/>
          <p:cNvSpPr>
            <a:spLocks noGrp="1"/>
          </p:cNvSpPr>
          <p:nvPr>
            <p:ph type="sldNum" sz="quarter" idx="10"/>
          </p:nvPr>
        </p:nvSpPr>
        <p:spPr/>
        <p:txBody>
          <a:bodyPr/>
          <a:lstStyle/>
          <a:p>
            <a:fld id="{55E824FF-3888-4162-8CE7-E70F65395DDE}" type="slidenum">
              <a:rPr lang="zh-CN" altLang="en-US" smtClean="0"/>
              <a:t>29</a:t>
            </a:fld>
            <a:endParaRPr lang="zh-CN" altLang="en-US"/>
          </a:p>
        </p:txBody>
      </p:sp>
    </p:spTree>
    <p:extLst>
      <p:ext uri="{BB962C8B-B14F-4D97-AF65-F5344CB8AC3E}">
        <p14:creationId xmlns:p14="http://schemas.microsoft.com/office/powerpoint/2010/main" val="4231981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kern="1200" dirty="0" smtClean="0">
                <a:solidFill>
                  <a:schemeClr val="tx1"/>
                </a:solidFill>
                <a:effectLst/>
                <a:latin typeface="+mn-lt"/>
                <a:ea typeface="+mn-ea"/>
                <a:cs typeface="+mn-cs"/>
              </a:rPr>
              <a:t>回顾《墨经》中对类名的定义，“马，类也，若实也者，必以是名也命之”。“所若而然”者，即“若而然”的对象，也就是可作为判断标准的实。法有三种：意、规、圆，三者择一即可。意者，如“一中同长”之概念，若概念相同，自然实相同，名重同；规者，如作圆之圆规，形成机制相同，亦可谓重同；员者，已有之圆，若两名对应之范例相同，亦可谓重同。</a:t>
            </a:r>
            <a:endParaRPr lang="zh-CN" altLang="en-US" dirty="0"/>
          </a:p>
        </p:txBody>
      </p:sp>
      <p:sp>
        <p:nvSpPr>
          <p:cNvPr id="4" name="灯片编号占位符 3"/>
          <p:cNvSpPr>
            <a:spLocks noGrp="1"/>
          </p:cNvSpPr>
          <p:nvPr>
            <p:ph type="sldNum" sz="quarter" idx="10"/>
          </p:nvPr>
        </p:nvSpPr>
        <p:spPr/>
        <p:txBody>
          <a:bodyPr/>
          <a:lstStyle/>
          <a:p>
            <a:fld id="{55E824FF-3888-4162-8CE7-E70F65395DDE}" type="slidenum">
              <a:rPr lang="zh-CN" altLang="en-US" smtClean="0"/>
              <a:t>30</a:t>
            </a:fld>
            <a:endParaRPr lang="zh-CN" altLang="en-US"/>
          </a:p>
        </p:txBody>
      </p:sp>
    </p:spTree>
    <p:extLst>
      <p:ext uri="{BB962C8B-B14F-4D97-AF65-F5344CB8AC3E}">
        <p14:creationId xmlns:p14="http://schemas.microsoft.com/office/powerpoint/2010/main" val="34411252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1200" kern="1200" dirty="0" smtClean="0">
                <a:solidFill>
                  <a:schemeClr val="tx1"/>
                </a:solidFill>
                <a:effectLst/>
                <a:latin typeface="+mn-lt"/>
                <a:ea typeface="+mn-ea"/>
                <a:cs typeface="+mn-cs"/>
              </a:rPr>
              <a:t>拥有同一个法的物之间都有相似关系，也就是说都两两类同。就像“方”这个法，任何两个“方”的物体都是类似的，不管这个物体是木头还是石头，都不影响它们在形为方这一点上是相似的。</a:t>
            </a:r>
          </a:p>
          <a:p>
            <a:endParaRPr lang="zh-CN" altLang="en-US" dirty="0"/>
          </a:p>
        </p:txBody>
      </p:sp>
      <p:sp>
        <p:nvSpPr>
          <p:cNvPr id="4" name="灯片编号占位符 3"/>
          <p:cNvSpPr>
            <a:spLocks noGrp="1"/>
          </p:cNvSpPr>
          <p:nvPr>
            <p:ph type="sldNum" sz="quarter" idx="10"/>
          </p:nvPr>
        </p:nvSpPr>
        <p:spPr/>
        <p:txBody>
          <a:bodyPr/>
          <a:lstStyle/>
          <a:p>
            <a:fld id="{55E824FF-3888-4162-8CE7-E70F65395DDE}" type="slidenum">
              <a:rPr lang="zh-CN" altLang="en-US" smtClean="0"/>
              <a:t>31</a:t>
            </a:fld>
            <a:endParaRPr lang="zh-CN" altLang="en-US"/>
          </a:p>
        </p:txBody>
      </p:sp>
    </p:spTree>
    <p:extLst>
      <p:ext uri="{BB962C8B-B14F-4D97-AF65-F5344CB8AC3E}">
        <p14:creationId xmlns:p14="http://schemas.microsoft.com/office/powerpoint/2010/main" val="14418315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1200" kern="1200" dirty="0" smtClean="0">
                <a:solidFill>
                  <a:schemeClr val="tx1"/>
                </a:solidFill>
                <a:effectLst/>
                <a:latin typeface="+mn-lt"/>
                <a:ea typeface="+mn-ea"/>
                <a:cs typeface="+mn-cs"/>
              </a:rPr>
              <a:t>拥有同一个法的物之间都有相似关系，也就是说都两两类同。就像“方”这个法，任何两个“方”的物体都是类似的，不管这个物体是木头还是石头，都不影响它们在形为方这一点上是相似的。</a:t>
            </a:r>
          </a:p>
          <a:p>
            <a:endParaRPr lang="zh-CN" altLang="en-US" dirty="0"/>
          </a:p>
        </p:txBody>
      </p:sp>
      <p:sp>
        <p:nvSpPr>
          <p:cNvPr id="4" name="灯片编号占位符 3"/>
          <p:cNvSpPr>
            <a:spLocks noGrp="1"/>
          </p:cNvSpPr>
          <p:nvPr>
            <p:ph type="sldNum" sz="quarter" idx="10"/>
          </p:nvPr>
        </p:nvSpPr>
        <p:spPr/>
        <p:txBody>
          <a:bodyPr/>
          <a:lstStyle/>
          <a:p>
            <a:fld id="{55E824FF-3888-4162-8CE7-E70F65395DDE}" type="slidenum">
              <a:rPr lang="zh-CN" altLang="en-US" smtClean="0"/>
              <a:t>32</a:t>
            </a:fld>
            <a:endParaRPr lang="zh-CN" altLang="en-US"/>
          </a:p>
        </p:txBody>
      </p:sp>
    </p:spTree>
    <p:extLst>
      <p:ext uri="{BB962C8B-B14F-4D97-AF65-F5344CB8AC3E}">
        <p14:creationId xmlns:p14="http://schemas.microsoft.com/office/powerpoint/2010/main" val="27050718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5E824FF-3888-4162-8CE7-E70F65395DDE}" type="slidenum">
              <a:rPr lang="zh-CN" altLang="en-US" smtClean="0"/>
              <a:t>33</a:t>
            </a:fld>
            <a:endParaRPr lang="zh-CN" altLang="en-US"/>
          </a:p>
        </p:txBody>
      </p:sp>
    </p:spTree>
    <p:extLst>
      <p:ext uri="{BB962C8B-B14F-4D97-AF65-F5344CB8AC3E}">
        <p14:creationId xmlns:p14="http://schemas.microsoft.com/office/powerpoint/2010/main" val="35389453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5E824FF-3888-4162-8CE7-E70F65395DDE}" type="slidenum">
              <a:rPr lang="zh-CN" altLang="en-US" smtClean="0"/>
              <a:t>34</a:t>
            </a:fld>
            <a:endParaRPr lang="zh-CN" altLang="en-US"/>
          </a:p>
        </p:txBody>
      </p:sp>
    </p:spTree>
    <p:extLst>
      <p:ext uri="{BB962C8B-B14F-4D97-AF65-F5344CB8AC3E}">
        <p14:creationId xmlns:p14="http://schemas.microsoft.com/office/powerpoint/2010/main" val="28357449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5E824FF-3888-4162-8CE7-E70F65395DDE}" type="slidenum">
              <a:rPr lang="zh-CN" altLang="en-US" smtClean="0"/>
              <a:t>35</a:t>
            </a:fld>
            <a:endParaRPr lang="zh-CN" altLang="en-US"/>
          </a:p>
        </p:txBody>
      </p:sp>
    </p:spTree>
    <p:extLst>
      <p:ext uri="{BB962C8B-B14F-4D97-AF65-F5344CB8AC3E}">
        <p14:creationId xmlns:p14="http://schemas.microsoft.com/office/powerpoint/2010/main" val="24225285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5E824FF-3888-4162-8CE7-E70F65395DDE}" type="slidenum">
              <a:rPr lang="zh-CN" altLang="en-US" smtClean="0"/>
              <a:t>37</a:t>
            </a:fld>
            <a:endParaRPr lang="zh-CN" altLang="en-US"/>
          </a:p>
        </p:txBody>
      </p:sp>
    </p:spTree>
    <p:extLst>
      <p:ext uri="{BB962C8B-B14F-4D97-AF65-F5344CB8AC3E}">
        <p14:creationId xmlns:p14="http://schemas.microsoft.com/office/powerpoint/2010/main" val="3024664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kern="1200" dirty="0" smtClean="0">
                <a:solidFill>
                  <a:schemeClr val="tx1"/>
                </a:solidFill>
                <a:effectLst/>
                <a:latin typeface="+mn-lt"/>
                <a:ea typeface="+mn-ea"/>
                <a:cs typeface="+mn-cs"/>
              </a:rPr>
              <a:t>“取”是选取一些东西作为前提，“予”是根据这些前提做出判断或推出结论。因此，“辩”就是根据一些前提推出某些结论。而“取”和“予”的标准都是类，一定要在类同的基础上才可以由前提得出相应的结论。“推”是根据没有选取的事物与选取的例子中相同的部分做出判断或推理，这里的同，就是前面所说的“类同”。因此，类在推理中有重要作用。</a:t>
            </a:r>
            <a:endParaRPr lang="en-US" altLang="zh-CN"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1200" kern="1200" dirty="0" smtClean="0">
                <a:solidFill>
                  <a:schemeClr val="tx1"/>
                </a:solidFill>
                <a:effectLst/>
                <a:latin typeface="+mn-lt"/>
                <a:ea typeface="+mn-ea"/>
                <a:cs typeface="+mn-cs"/>
              </a:rPr>
              <a:t>言辞（判断）必须依据“故”而产生，依据“理”而滋长，依据“类”来推论。言辞（判断）需要依据“类”才能行，如果给出判断却不知道属于哪一类，就一定会有困难。这里也是强调一个“类”字，推理判断需要在类同的基础上进行。</a:t>
            </a:r>
          </a:p>
          <a:p>
            <a:endParaRPr lang="zh-CN" altLang="zh-CN" sz="1200" kern="1200" dirty="0" smtClean="0">
              <a:solidFill>
                <a:schemeClr val="tx1"/>
              </a:solidFill>
              <a:effectLst/>
              <a:latin typeface="+mn-lt"/>
              <a:ea typeface="+mn-ea"/>
              <a:cs typeface="+mn-cs"/>
            </a:endParaRPr>
          </a:p>
          <a:p>
            <a:r>
              <a:rPr lang="zh-CN" altLang="zh-CN" sz="1200" kern="1200" dirty="0" smtClean="0">
                <a:solidFill>
                  <a:schemeClr val="tx1"/>
                </a:solidFill>
                <a:effectLst/>
                <a:latin typeface="+mn-lt"/>
                <a:ea typeface="+mn-ea"/>
                <a:cs typeface="+mn-cs"/>
              </a:rPr>
              <a:t>关于“取”和“予”的理解，学者有一定分歧。如李渔叔认为，“取”是举例的意思，“予”是断语、断案的意思。吴毓江也认为，取就是举例，予既是判断。《</a:t>
            </a:r>
            <a:r>
              <a:rPr lang="en-US" altLang="zh-CN" sz="1200" kern="1200" dirty="0" smtClean="0">
                <a:solidFill>
                  <a:schemeClr val="tx1"/>
                </a:solidFill>
                <a:effectLst/>
                <a:latin typeface="+mn-lt"/>
                <a:ea typeface="+mn-ea"/>
                <a:cs typeface="+mn-cs"/>
              </a:rPr>
              <a:t>&lt;</a:t>
            </a:r>
            <a:r>
              <a:rPr lang="zh-CN" altLang="zh-CN" sz="1200" kern="1200" dirty="0" smtClean="0">
                <a:solidFill>
                  <a:schemeClr val="tx1"/>
                </a:solidFill>
                <a:effectLst/>
                <a:latin typeface="+mn-lt"/>
                <a:ea typeface="+mn-ea"/>
                <a:cs typeface="+mn-cs"/>
              </a:rPr>
              <a:t>墨经</a:t>
            </a:r>
            <a:r>
              <a:rPr lang="en-US" altLang="zh-CN" sz="1200" kern="1200" dirty="0" smtClean="0">
                <a:solidFill>
                  <a:schemeClr val="tx1"/>
                </a:solidFill>
                <a:effectLst/>
                <a:latin typeface="+mn-lt"/>
                <a:ea typeface="+mn-ea"/>
                <a:cs typeface="+mn-cs"/>
              </a:rPr>
              <a:t>&gt;</a:t>
            </a:r>
            <a:r>
              <a:rPr lang="zh-CN" altLang="zh-CN" sz="1200" kern="1200" dirty="0" smtClean="0">
                <a:solidFill>
                  <a:schemeClr val="tx1"/>
                </a:solidFill>
                <a:effectLst/>
                <a:latin typeface="+mn-lt"/>
                <a:ea typeface="+mn-ea"/>
                <a:cs typeface="+mn-cs"/>
              </a:rPr>
              <a:t>正读》中解释为，取是择取、取譬，予是反驳、驳斥。但不管持何种观点，都可见“类”在其中的重要性。</a:t>
            </a:r>
          </a:p>
          <a:p>
            <a:r>
              <a:rPr lang="zh-CN" altLang="zh-CN" sz="1200" kern="1200" dirty="0" smtClean="0">
                <a:solidFill>
                  <a:schemeClr val="tx1"/>
                </a:solidFill>
                <a:effectLst/>
                <a:latin typeface="+mn-lt"/>
                <a:ea typeface="+mn-ea"/>
                <a:cs typeface="+mn-cs"/>
              </a:rPr>
              <a:t>学者对这句话的理解亦有分歧。李渔叔译为：所谓推求，就是我们所没有举出的事物，若与我们所举出的事物同类，我们便可下以断语说：“凡此类者皆如此”（参见谭家健，孙中原，</a:t>
            </a:r>
            <a:r>
              <a:rPr lang="en-US" altLang="zh-CN" sz="1200" kern="1200" dirty="0" smtClean="0">
                <a:solidFill>
                  <a:schemeClr val="tx1"/>
                </a:solidFill>
                <a:effectLst/>
                <a:latin typeface="+mn-lt"/>
                <a:ea typeface="+mn-ea"/>
                <a:cs typeface="+mn-cs"/>
              </a:rPr>
              <a:t>2009</a:t>
            </a:r>
            <a:r>
              <a:rPr lang="zh-CN" altLang="zh-CN" sz="1200" kern="1200" dirty="0" smtClean="0">
                <a:solidFill>
                  <a:schemeClr val="tx1"/>
                </a:solidFill>
                <a:effectLst/>
                <a:latin typeface="+mn-lt"/>
                <a:ea typeface="+mn-ea"/>
                <a:cs typeface="+mn-cs"/>
              </a:rPr>
              <a:t>，第</a:t>
            </a:r>
            <a:r>
              <a:rPr lang="en-US" altLang="zh-CN" sz="1200" kern="1200" dirty="0" smtClean="0">
                <a:solidFill>
                  <a:schemeClr val="tx1"/>
                </a:solidFill>
                <a:effectLst/>
                <a:latin typeface="+mn-lt"/>
                <a:ea typeface="+mn-ea"/>
                <a:cs typeface="+mn-cs"/>
              </a:rPr>
              <a:t>317</a:t>
            </a:r>
            <a:r>
              <a:rPr lang="zh-CN" altLang="zh-CN" sz="1200" kern="1200" dirty="0" smtClean="0">
                <a:solidFill>
                  <a:schemeClr val="tx1"/>
                </a:solidFill>
                <a:effectLst/>
                <a:latin typeface="+mn-lt"/>
                <a:ea typeface="+mn-ea"/>
                <a:cs typeface="+mn-cs"/>
              </a:rPr>
              <a:t>页）；沈有鼎认为是归谬式的类比推理（参见沈有鼎，</a:t>
            </a:r>
            <a:r>
              <a:rPr lang="en-US" altLang="zh-CN" sz="1200" kern="1200" dirty="0" smtClean="0">
                <a:solidFill>
                  <a:schemeClr val="tx1"/>
                </a:solidFill>
                <a:effectLst/>
                <a:latin typeface="+mn-lt"/>
                <a:ea typeface="+mn-ea"/>
                <a:cs typeface="+mn-cs"/>
              </a:rPr>
              <a:t>1992</a:t>
            </a:r>
            <a:r>
              <a:rPr lang="zh-CN" altLang="zh-CN" sz="1200" kern="1200" dirty="0" smtClean="0">
                <a:solidFill>
                  <a:schemeClr val="tx1"/>
                </a:solidFill>
                <a:effectLst/>
                <a:latin typeface="+mn-lt"/>
                <a:ea typeface="+mn-ea"/>
                <a:cs typeface="+mn-cs"/>
              </a:rPr>
              <a:t>，第</a:t>
            </a:r>
            <a:r>
              <a:rPr lang="en-US" altLang="zh-CN" sz="1200" kern="1200" dirty="0" smtClean="0">
                <a:solidFill>
                  <a:schemeClr val="tx1"/>
                </a:solidFill>
                <a:effectLst/>
                <a:latin typeface="+mn-lt"/>
                <a:ea typeface="+mn-ea"/>
                <a:cs typeface="+mn-cs"/>
              </a:rPr>
              <a:t>347</a:t>
            </a:r>
            <a:r>
              <a:rPr lang="zh-CN" altLang="zh-CN" sz="1200" kern="1200" dirty="0" smtClean="0">
                <a:solidFill>
                  <a:schemeClr val="tx1"/>
                </a:solidFill>
                <a:effectLst/>
                <a:latin typeface="+mn-lt"/>
                <a:ea typeface="+mn-ea"/>
                <a:cs typeface="+mn-cs"/>
              </a:rPr>
              <a:t>页）；莫绍揆认为是根据典型分析得出的结论应用到非典型上去的一种方法（参见莫绍揆，</a:t>
            </a:r>
            <a:r>
              <a:rPr lang="en-US" altLang="zh-CN" sz="1200" kern="1200" dirty="0" smtClean="0">
                <a:solidFill>
                  <a:schemeClr val="tx1"/>
                </a:solidFill>
                <a:effectLst/>
                <a:latin typeface="+mn-lt"/>
                <a:ea typeface="+mn-ea"/>
                <a:cs typeface="+mn-cs"/>
              </a:rPr>
              <a:t>1980</a:t>
            </a:r>
            <a:r>
              <a:rPr lang="zh-CN" altLang="zh-CN" sz="1200" kern="1200" dirty="0" smtClean="0">
                <a:solidFill>
                  <a:schemeClr val="tx1"/>
                </a:solidFill>
                <a:effectLst/>
                <a:latin typeface="+mn-lt"/>
                <a:ea typeface="+mn-ea"/>
                <a:cs typeface="+mn-cs"/>
              </a:rPr>
              <a:t>，第</a:t>
            </a:r>
            <a:r>
              <a:rPr lang="en-US" altLang="zh-CN" sz="1200" kern="1200" dirty="0" smtClean="0">
                <a:solidFill>
                  <a:schemeClr val="tx1"/>
                </a:solidFill>
                <a:effectLst/>
                <a:latin typeface="+mn-lt"/>
                <a:ea typeface="+mn-ea"/>
                <a:cs typeface="+mn-cs"/>
              </a:rPr>
              <a:t>167</a:t>
            </a:r>
            <a:r>
              <a:rPr lang="zh-CN" altLang="zh-CN" sz="1200" kern="1200" dirty="0" smtClean="0">
                <a:solidFill>
                  <a:schemeClr val="tx1"/>
                </a:solidFill>
                <a:effectLst/>
                <a:latin typeface="+mn-lt"/>
                <a:ea typeface="+mn-ea"/>
                <a:cs typeface="+mn-cs"/>
              </a:rPr>
              <a:t>页）。</a:t>
            </a:r>
          </a:p>
          <a:p>
            <a:endParaRPr lang="zh-CN" altLang="en-US" dirty="0"/>
          </a:p>
        </p:txBody>
      </p:sp>
      <p:sp>
        <p:nvSpPr>
          <p:cNvPr id="4" name="灯片编号占位符 3"/>
          <p:cNvSpPr>
            <a:spLocks noGrp="1"/>
          </p:cNvSpPr>
          <p:nvPr>
            <p:ph type="sldNum" sz="quarter" idx="10"/>
          </p:nvPr>
        </p:nvSpPr>
        <p:spPr/>
        <p:txBody>
          <a:bodyPr/>
          <a:lstStyle/>
          <a:p>
            <a:fld id="{55E824FF-3888-4162-8CE7-E70F65395DDE}" type="slidenum">
              <a:rPr lang="zh-CN" altLang="en-US" smtClean="0"/>
              <a:t>41</a:t>
            </a:fld>
            <a:endParaRPr lang="zh-CN" altLang="en-US"/>
          </a:p>
        </p:txBody>
      </p:sp>
    </p:spTree>
    <p:extLst>
      <p:ext uri="{BB962C8B-B14F-4D97-AF65-F5344CB8AC3E}">
        <p14:creationId xmlns:p14="http://schemas.microsoft.com/office/powerpoint/2010/main" val="1554230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kern="1200" dirty="0" smtClean="0">
                <a:solidFill>
                  <a:schemeClr val="tx1"/>
                </a:solidFill>
                <a:effectLst/>
                <a:latin typeface="+mn-lt"/>
                <a:ea typeface="+mn-ea"/>
                <a:cs typeface="+mn-cs"/>
              </a:rPr>
              <a:t>长久以来，关于中国古代哲学讲不讲逻辑以及讲一种什么“逻辑”这个问题颇有争议。近代一些对中西方文化皆有造诣的学者针对这个问题提出了自己的见解。胡适认为中国传统文化里有逻辑学，这种逻辑学存在于非儒学派里。金岳霖则认为，严格地说没有“中国逻辑学”，只有“在中国的逻辑学”，即“在中国的欧洲传统演绎逻辑学”。沈有鼎认为，“思维规律和形式”是“人类共同具有的”，“企图证明中国没有逻辑学，或者说中国人的思维遵循着一种从人类学术康庄大道游离出来的特殊逻辑”是不对的。</a:t>
            </a:r>
            <a:r>
              <a:rPr lang="en-US" altLang="zh-CN" sz="1200" kern="1200" dirty="0" smtClean="0">
                <a:solidFill>
                  <a:schemeClr val="tx1"/>
                </a:solidFill>
                <a:effectLst/>
                <a:latin typeface="+mn-lt"/>
                <a:ea typeface="+mn-ea"/>
                <a:cs typeface="+mn-cs"/>
              </a:rPr>
              <a:t>   </a:t>
            </a:r>
            <a:endParaRPr lang="zh-CN" altLang="zh-CN" sz="1200" kern="1200" dirty="0" smtClean="0">
              <a:solidFill>
                <a:schemeClr val="tx1"/>
              </a:solidFill>
              <a:effectLst/>
              <a:latin typeface="+mn-lt"/>
              <a:ea typeface="+mn-ea"/>
              <a:cs typeface="+mn-cs"/>
            </a:endParaRPr>
          </a:p>
          <a:p>
            <a:r>
              <a:rPr lang="zh-CN" altLang="zh-CN" sz="1200" kern="1200" dirty="0" smtClean="0">
                <a:solidFill>
                  <a:schemeClr val="tx1"/>
                </a:solidFill>
                <a:effectLst/>
                <a:latin typeface="+mn-lt"/>
                <a:ea typeface="+mn-ea"/>
                <a:cs typeface="+mn-cs"/>
              </a:rPr>
              <a:t>自梁启超、胡适等人以来，国内外对于中国逻辑思想的研究一直没有停止。早先的中国学者研究这个问题时，多是憋着一口气的，希望能证明我们不比西方差，他们有的东西我们也有。当然，现在我们已经有底气不必为了证明自己去做这件事了，但是这个问题本身依然值得探索。不可否认，中国哲学与西方哲学相比有其特殊性，而这种特殊性反映了其背后独特的思维方式。但是，这是否能够说明中国有着另一种特殊的逻辑？如果我们的逻辑是“人类共同具有的”，那么能不能以及如何对中国典籍中特殊的说理和论证方式做出较为系统的说明？先秦文献中的逻辑理论，包括其中的一些“怪论”究竟该如何解释，我们又是否能从中得到一些有用的启发呢？这些问题至今尚未有一个令人满意的回答。本文希望不拘泥于以往的“成说”，也不局限在一些固定的逻辑系统上，用更开放的心态去考察中国古代哲学家们的思维方式，进而探索其推理及论辩背后的形式规律。</a:t>
            </a:r>
            <a:endParaRPr lang="zh-CN" altLang="en-US" dirty="0"/>
          </a:p>
        </p:txBody>
      </p:sp>
      <p:sp>
        <p:nvSpPr>
          <p:cNvPr id="4" name="灯片编号占位符 3"/>
          <p:cNvSpPr>
            <a:spLocks noGrp="1"/>
          </p:cNvSpPr>
          <p:nvPr>
            <p:ph type="sldNum" sz="quarter" idx="10"/>
          </p:nvPr>
        </p:nvSpPr>
        <p:spPr/>
        <p:txBody>
          <a:bodyPr/>
          <a:lstStyle/>
          <a:p>
            <a:fld id="{55E824FF-3888-4162-8CE7-E70F65395DDE}" type="slidenum">
              <a:rPr lang="zh-CN" altLang="en-US" smtClean="0"/>
              <a:t>8</a:t>
            </a:fld>
            <a:endParaRPr lang="zh-CN" altLang="en-US"/>
          </a:p>
        </p:txBody>
      </p:sp>
    </p:spTree>
    <p:extLst>
      <p:ext uri="{BB962C8B-B14F-4D97-AF65-F5344CB8AC3E}">
        <p14:creationId xmlns:p14="http://schemas.microsoft.com/office/powerpoint/2010/main" val="30740011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5E824FF-3888-4162-8CE7-E70F65395DDE}" type="slidenum">
              <a:rPr lang="zh-CN" altLang="en-US" smtClean="0"/>
              <a:t>42</a:t>
            </a:fld>
            <a:endParaRPr lang="zh-CN" altLang="en-US"/>
          </a:p>
        </p:txBody>
      </p:sp>
    </p:spTree>
    <p:extLst>
      <p:ext uri="{BB962C8B-B14F-4D97-AF65-F5344CB8AC3E}">
        <p14:creationId xmlns:p14="http://schemas.microsoft.com/office/powerpoint/2010/main" val="13015595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1200" kern="1200" dirty="0" smtClean="0">
                <a:solidFill>
                  <a:schemeClr val="tx1"/>
                </a:solidFill>
                <a:effectLst/>
                <a:latin typeface="+mn-lt"/>
                <a:ea typeface="+mn-ea"/>
                <a:cs typeface="+mn-cs"/>
              </a:rPr>
              <a:t>推类的难处在于明确类的大小是否一致，如果一致，则此然，是必然；如果不一致，则此然，是不必然。譬如牛马与四足兽，牛马之类显然小于四足兽之类，如牛马食草，则谓四足兽俱食草，则迷误矣。当然，并不是只有类的大小相同才可以做推理，类的大小不同也可以做推理，只是需要注意推理的规则。比如</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牛马</a:t>
            </a:r>
            <a:r>
              <a:rPr lang="en-US" altLang="zh-CN"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sym typeface="LogicA" panose="05010501010000010501" pitchFamily="2" charset="2"/>
              </a:rPr>
              <a:t></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四足兽</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，则由四足兽俱有四足，可知牛马亦俱有四足，这也是正确的推类。</a:t>
            </a:r>
            <a:r>
              <a:rPr lang="zh-CN" altLang="zh-CN" dirty="0" smtClean="0">
                <a:effectLst/>
              </a:rPr>
              <a:t> </a:t>
            </a:r>
            <a:r>
              <a:rPr lang="zh-CN" altLang="zh-CN" sz="1200" kern="1200" dirty="0" smtClean="0">
                <a:solidFill>
                  <a:schemeClr val="tx1"/>
                </a:solidFill>
                <a:effectLst/>
                <a:latin typeface="+mn-lt"/>
                <a:ea typeface="+mn-ea"/>
                <a:cs typeface="+mn-cs"/>
              </a:rPr>
              <a:t>注意，此处类的大小一致是指两</a:t>
            </a:r>
            <a:r>
              <a:rPr lang="zh-CN" altLang="zh-CN" sz="1200" kern="1200" dirty="0" smtClean="0">
                <a:solidFill>
                  <a:schemeClr val="tx1"/>
                </a:solidFill>
                <a:effectLst/>
                <a:latin typeface="+mn-lt"/>
                <a:ea typeface="+mn-ea"/>
                <a:cs typeface="+mn-cs"/>
              </a:rPr>
              <a:t>个</a:t>
            </a:r>
            <a:r>
              <a:rPr lang="zh-CN" altLang="en-US" sz="1200" kern="1200" dirty="0" smtClean="0">
                <a:solidFill>
                  <a:schemeClr val="tx1"/>
                </a:solidFill>
                <a:effectLst/>
                <a:latin typeface="+mn-lt"/>
                <a:ea typeface="+mn-ea"/>
                <a:cs typeface="+mn-cs"/>
              </a:rPr>
              <a:t>类</a:t>
            </a:r>
            <a:r>
              <a:rPr lang="zh-CN" altLang="zh-CN" sz="1200" kern="1200" dirty="0" smtClean="0">
                <a:solidFill>
                  <a:schemeClr val="tx1"/>
                </a:solidFill>
                <a:effectLst/>
                <a:latin typeface="+mn-lt"/>
                <a:ea typeface="+mn-ea"/>
                <a:cs typeface="+mn-cs"/>
              </a:rPr>
              <a:t>相等</a:t>
            </a:r>
            <a:r>
              <a:rPr lang="zh-CN" altLang="zh-CN" sz="1200" kern="1200" dirty="0" smtClean="0">
                <a:solidFill>
                  <a:schemeClr val="tx1"/>
                </a:solidFill>
                <a:effectLst/>
                <a:latin typeface="+mn-lt"/>
                <a:ea typeface="+mn-ea"/>
                <a:cs typeface="+mn-cs"/>
              </a:rPr>
              <a:t>，而</a:t>
            </a:r>
            <a:r>
              <a:rPr lang="zh-CN" altLang="zh-CN" sz="1200" kern="1200" dirty="0" smtClean="0">
                <a:solidFill>
                  <a:schemeClr val="tx1"/>
                </a:solidFill>
                <a:effectLst/>
                <a:latin typeface="+mn-lt"/>
                <a:ea typeface="+mn-ea"/>
                <a:cs typeface="+mn-cs"/>
              </a:rPr>
              <a:t>不是</a:t>
            </a:r>
            <a:r>
              <a:rPr lang="zh-CN" altLang="en-US" sz="1200" kern="1200" dirty="0" smtClean="0">
                <a:solidFill>
                  <a:schemeClr val="tx1"/>
                </a:solidFill>
                <a:effectLst/>
                <a:latin typeface="+mn-lt"/>
                <a:ea typeface="+mn-ea"/>
                <a:cs typeface="+mn-cs"/>
              </a:rPr>
              <a:t>类</a:t>
            </a:r>
            <a:r>
              <a:rPr lang="zh-CN" altLang="zh-CN" sz="1200" kern="1200" dirty="0" smtClean="0">
                <a:solidFill>
                  <a:schemeClr val="tx1"/>
                </a:solidFill>
                <a:effectLst/>
                <a:latin typeface="+mn-lt"/>
                <a:ea typeface="+mn-ea"/>
                <a:cs typeface="+mn-cs"/>
              </a:rPr>
              <a:t>等</a:t>
            </a:r>
            <a:r>
              <a:rPr lang="zh-CN" altLang="zh-CN" sz="1200" kern="1200" dirty="0" smtClean="0">
                <a:solidFill>
                  <a:schemeClr val="tx1"/>
                </a:solidFill>
                <a:effectLst/>
                <a:latin typeface="+mn-lt"/>
                <a:ea typeface="+mn-ea"/>
                <a:cs typeface="+mn-cs"/>
              </a:rPr>
              <a:t>势。</a:t>
            </a:r>
          </a:p>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1200" kern="1200" dirty="0" smtClean="0">
                <a:solidFill>
                  <a:schemeClr val="tx1"/>
                </a:solidFill>
                <a:effectLst/>
                <a:latin typeface="+mn-lt"/>
                <a:ea typeface="+mn-ea"/>
                <a:cs typeface="+mn-cs"/>
              </a:rPr>
              <a:t>然而，即便类的大小相同，也有可能出现错误。上文中已提及，对于一个类而言可以有不重同的名，这就意味着，对于同样大小的类，也有可能由于“法”的不同导致彼此之间无法简单推类。《小取》中也讲到了这个问题：</a:t>
            </a:r>
          </a:p>
          <a:p>
            <a:pPr marL="0" marR="0" indent="0" algn="l" defTabSz="914400" rtl="0" eaLnBrk="1" fontAlgn="auto" latinLnBrk="0" hangingPunct="1">
              <a:lnSpc>
                <a:spcPct val="100000"/>
              </a:lnSpc>
              <a:spcBef>
                <a:spcPts val="0"/>
              </a:spcBef>
              <a:spcAft>
                <a:spcPts val="0"/>
              </a:spcAft>
              <a:buClrTx/>
              <a:buSzTx/>
              <a:buFontTx/>
              <a:buNone/>
              <a:tabLst/>
              <a:defRPr/>
            </a:pPr>
            <a:r>
              <a:rPr lang="zh-CN" altLang="zh-CN" sz="1200" kern="1200" dirty="0" smtClean="0">
                <a:solidFill>
                  <a:schemeClr val="tx1"/>
                </a:solidFill>
                <a:effectLst/>
                <a:latin typeface="+mn-lt"/>
                <a:ea typeface="+mn-ea"/>
                <a:cs typeface="+mn-cs"/>
              </a:rPr>
              <a:t>事物如此，有所以如此的原因，两个事物皆然，但它们所以然的原因却不一定相同。选取某个前提，有所以取之的原因；取之的结果是相同的，所以取之的原因却不必相同。譬如两个皆爱</a:t>
            </a:r>
            <a:r>
              <a:rPr lang="en-US" altLang="zh-CN" sz="1200" kern="1200" dirty="0" smtClean="0">
                <a:solidFill>
                  <a:schemeClr val="tx1"/>
                </a:solidFill>
                <a:effectLst/>
                <a:latin typeface="+mn-lt"/>
                <a:ea typeface="+mn-ea"/>
                <a:cs typeface="+mn-cs"/>
              </a:rPr>
              <a:t>a</a:t>
            </a:r>
            <a:r>
              <a:rPr lang="zh-CN" altLang="zh-CN" sz="1200" kern="1200" dirty="0" smtClean="0">
                <a:solidFill>
                  <a:schemeClr val="tx1"/>
                </a:solidFill>
                <a:effectLst/>
                <a:latin typeface="+mn-lt"/>
                <a:ea typeface="+mn-ea"/>
                <a:cs typeface="+mn-cs"/>
              </a:rPr>
              <a:t>，就爱</a:t>
            </a:r>
            <a:r>
              <a:rPr lang="en-US" altLang="zh-CN" sz="1200" kern="1200" dirty="0" smtClean="0">
                <a:solidFill>
                  <a:schemeClr val="tx1"/>
                </a:solidFill>
                <a:effectLst/>
                <a:latin typeface="+mn-lt"/>
                <a:ea typeface="+mn-ea"/>
                <a:cs typeface="+mn-cs"/>
              </a:rPr>
              <a:t>a</a:t>
            </a:r>
            <a:r>
              <a:rPr lang="zh-CN" altLang="zh-CN" sz="1200" kern="1200" dirty="0" smtClean="0">
                <a:solidFill>
                  <a:schemeClr val="tx1"/>
                </a:solidFill>
                <a:effectLst/>
                <a:latin typeface="+mn-lt"/>
                <a:ea typeface="+mn-ea"/>
                <a:cs typeface="+mn-cs"/>
              </a:rPr>
              <a:t>这一点而言二者是相同的，但是一人因</a:t>
            </a:r>
            <a:r>
              <a:rPr lang="en-US" altLang="zh-CN" sz="1200" kern="1200" dirty="0" smtClean="0">
                <a:solidFill>
                  <a:schemeClr val="tx1"/>
                </a:solidFill>
                <a:effectLst/>
                <a:latin typeface="+mn-lt"/>
                <a:ea typeface="+mn-ea"/>
                <a:cs typeface="+mn-cs"/>
              </a:rPr>
              <a:t>a</a:t>
            </a:r>
            <a:r>
              <a:rPr lang="zh-CN" altLang="zh-CN" sz="1200" kern="1200" dirty="0" smtClean="0">
                <a:solidFill>
                  <a:schemeClr val="tx1"/>
                </a:solidFill>
                <a:effectLst/>
                <a:latin typeface="+mn-lt"/>
                <a:ea typeface="+mn-ea"/>
                <a:cs typeface="+mn-cs"/>
              </a:rPr>
              <a:t>是其弟而爱之，一人只因</a:t>
            </a:r>
            <a:r>
              <a:rPr lang="en-US" altLang="zh-CN" sz="1200" kern="1200" dirty="0" smtClean="0">
                <a:solidFill>
                  <a:schemeClr val="tx1"/>
                </a:solidFill>
                <a:effectLst/>
                <a:latin typeface="+mn-lt"/>
                <a:ea typeface="+mn-ea"/>
                <a:cs typeface="+mn-cs"/>
              </a:rPr>
              <a:t>a</a:t>
            </a:r>
            <a:r>
              <a:rPr lang="zh-CN" altLang="zh-CN" sz="1200" kern="1200" dirty="0" smtClean="0">
                <a:solidFill>
                  <a:schemeClr val="tx1"/>
                </a:solidFill>
                <a:effectLst/>
                <a:latin typeface="+mn-lt"/>
                <a:ea typeface="+mn-ea"/>
                <a:cs typeface="+mn-cs"/>
              </a:rPr>
              <a:t>是人而爱之，则二人爱</a:t>
            </a:r>
            <a:r>
              <a:rPr lang="en-US" altLang="zh-CN" sz="1200" kern="1200" dirty="0" smtClean="0">
                <a:solidFill>
                  <a:schemeClr val="tx1"/>
                </a:solidFill>
                <a:effectLst/>
                <a:latin typeface="+mn-lt"/>
                <a:ea typeface="+mn-ea"/>
                <a:cs typeface="+mn-cs"/>
              </a:rPr>
              <a:t>a</a:t>
            </a:r>
            <a:r>
              <a:rPr lang="zh-CN" altLang="zh-CN" sz="1200" kern="1200" dirty="0" smtClean="0">
                <a:solidFill>
                  <a:schemeClr val="tx1"/>
                </a:solidFill>
                <a:effectLst/>
                <a:latin typeface="+mn-lt"/>
                <a:ea typeface="+mn-ea"/>
                <a:cs typeface="+mn-cs"/>
              </a:rPr>
              <a:t>之原因不同矣。就</a:t>
            </a:r>
            <a:r>
              <a:rPr lang="en-US" altLang="zh-CN" sz="1200" kern="1200" dirty="0" smtClean="0">
                <a:solidFill>
                  <a:schemeClr val="tx1"/>
                </a:solidFill>
                <a:effectLst/>
                <a:latin typeface="+mn-lt"/>
                <a:ea typeface="+mn-ea"/>
                <a:cs typeface="+mn-cs"/>
              </a:rPr>
              <a:t>a</a:t>
            </a:r>
            <a:r>
              <a:rPr lang="zh-CN" altLang="zh-CN" sz="1200" kern="1200" dirty="0" smtClean="0">
                <a:solidFill>
                  <a:schemeClr val="tx1"/>
                </a:solidFill>
                <a:effectLst/>
                <a:latin typeface="+mn-lt"/>
                <a:ea typeface="+mn-ea"/>
                <a:cs typeface="+mn-cs"/>
              </a:rPr>
              <a:t>来说，前者其实是作为</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弟</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（或者</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亲人</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）而被爱，后者是作为</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人</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而被爱，亦可见二者之不同。再进一步，对后者而言，可由其爱</a:t>
            </a:r>
            <a:r>
              <a:rPr lang="en-US" altLang="zh-CN" sz="1200" kern="1200" dirty="0" smtClean="0">
                <a:solidFill>
                  <a:schemeClr val="tx1"/>
                </a:solidFill>
                <a:effectLst/>
                <a:latin typeface="+mn-lt"/>
                <a:ea typeface="+mn-ea"/>
                <a:cs typeface="+mn-cs"/>
              </a:rPr>
              <a:t>a</a:t>
            </a:r>
            <a:r>
              <a:rPr lang="zh-CN" altLang="zh-CN" sz="1200" kern="1200" dirty="0" smtClean="0">
                <a:solidFill>
                  <a:schemeClr val="tx1"/>
                </a:solidFill>
                <a:effectLst/>
                <a:latin typeface="+mn-lt"/>
                <a:ea typeface="+mn-ea"/>
                <a:cs typeface="+mn-cs"/>
              </a:rPr>
              <a:t>推知其爱</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人</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；前者则只能推至爱</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弟</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，不能推出爱</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人</a:t>
            </a:r>
            <a:r>
              <a:rPr lang="en-US" altLang="zh-CN" sz="1200" kern="1200" dirty="0" smtClean="0">
                <a:solidFill>
                  <a:schemeClr val="tx1"/>
                </a:solidFill>
                <a:effectLst/>
                <a:latin typeface="+mn-lt"/>
                <a:ea typeface="+mn-ea"/>
                <a:cs typeface="+mn-cs"/>
              </a:rPr>
              <a:t>]</a:t>
            </a:r>
            <a:r>
              <a:rPr lang="zh-CN" altLang="zh-CN" sz="1200" kern="1200" dirty="0" smtClean="0">
                <a:solidFill>
                  <a:schemeClr val="tx1"/>
                </a:solidFill>
                <a:effectLst/>
                <a:latin typeface="+mn-lt"/>
                <a:ea typeface="+mn-ea"/>
                <a:cs typeface="+mn-cs"/>
              </a:rPr>
              <a:t>。因此，要想正确地推类，除要保证类的大小相等外，有时还需要保证此类之名的重同。</a:t>
            </a:r>
            <a:r>
              <a:rPr lang="zh-CN" altLang="zh-CN" dirty="0" smtClean="0">
                <a:effectLst/>
              </a:rPr>
              <a:t> </a:t>
            </a:r>
            <a:r>
              <a:rPr lang="en-US" altLang="zh-CN" sz="1200" kern="1200" dirty="0" smtClean="0">
                <a:solidFill>
                  <a:schemeClr val="tx1"/>
                </a:solidFill>
                <a:effectLst/>
                <a:latin typeface="+mn-lt"/>
                <a:ea typeface="+mn-ea"/>
                <a:cs typeface="+mn-cs"/>
              </a:rPr>
              <a:t>a</a:t>
            </a:r>
            <a:r>
              <a:rPr lang="zh-CN" altLang="zh-CN" sz="1200" kern="1200" dirty="0" smtClean="0">
                <a:solidFill>
                  <a:schemeClr val="tx1"/>
                </a:solidFill>
                <a:effectLst/>
                <a:latin typeface="+mn-lt"/>
                <a:ea typeface="+mn-ea"/>
                <a:cs typeface="+mn-cs"/>
              </a:rPr>
              <a:t>可以看作只有一个元素的类。</a:t>
            </a:r>
          </a:p>
          <a:p>
            <a:endParaRPr lang="zh-CN" altLang="en-US" dirty="0"/>
          </a:p>
        </p:txBody>
      </p:sp>
      <p:sp>
        <p:nvSpPr>
          <p:cNvPr id="4" name="灯片编号占位符 3"/>
          <p:cNvSpPr>
            <a:spLocks noGrp="1"/>
          </p:cNvSpPr>
          <p:nvPr>
            <p:ph type="sldNum" sz="quarter" idx="10"/>
          </p:nvPr>
        </p:nvSpPr>
        <p:spPr/>
        <p:txBody>
          <a:bodyPr/>
          <a:lstStyle/>
          <a:p>
            <a:fld id="{55E824FF-3888-4162-8CE7-E70F65395DDE}" type="slidenum">
              <a:rPr lang="zh-CN" altLang="en-US" smtClean="0"/>
              <a:t>43</a:t>
            </a:fld>
            <a:endParaRPr lang="zh-CN" altLang="en-US"/>
          </a:p>
        </p:txBody>
      </p:sp>
    </p:spTree>
    <p:extLst>
      <p:ext uri="{BB962C8B-B14F-4D97-AF65-F5344CB8AC3E}">
        <p14:creationId xmlns:p14="http://schemas.microsoft.com/office/powerpoint/2010/main" val="3928577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zh-CN" sz="1200" kern="1200" dirty="0" smtClean="0">
                <a:solidFill>
                  <a:schemeClr val="tx1"/>
                </a:solidFill>
                <a:effectLst/>
                <a:latin typeface="+mn-lt"/>
                <a:ea typeface="+mn-ea"/>
                <a:cs typeface="+mn-cs"/>
              </a:rPr>
              <a:t>然，除了名墨两家之外，先秦文献中还有许多其他的例子可以说明这种用法的存在。比如《孟子·告子上》：“吾弟则爱之，秦人之弟则不爱也。”这里，秦人之弟与吾弟对举，故秦人当读为单称。但又没有说哪一个秦人，只是任意一个秦人。《孟子·梁惠王上》：“王曰，‘何以利吾国’大夫曰，‘何以利吾家 ’土庶人曰，‘何以利吾身’”首先，不可能是大夫或者士庶人的来完成“说”这个动作，应该是具体的人来说。其次，这里大夫、士庶人与王对举，读为单称较好。《孟子·滕文公上》：“焉有仁人在位，罔民而可为也？”仁人在位，是说仁人做了君主，那么仁人只能是指一个仁人，但又不明确是哪个仁人，任意一个仁人皆可。</a:t>
            </a:r>
            <a:endParaRPr lang="zh-CN" altLang="en-US" dirty="0"/>
          </a:p>
        </p:txBody>
      </p:sp>
      <p:sp>
        <p:nvSpPr>
          <p:cNvPr id="4" name="灯片编号占位符 3"/>
          <p:cNvSpPr>
            <a:spLocks noGrp="1"/>
          </p:cNvSpPr>
          <p:nvPr>
            <p:ph type="sldNum" sz="quarter" idx="10"/>
          </p:nvPr>
        </p:nvSpPr>
        <p:spPr/>
        <p:txBody>
          <a:bodyPr/>
          <a:lstStyle/>
          <a:p>
            <a:fld id="{55E824FF-3888-4162-8CE7-E70F65395DDE}" type="slidenum">
              <a:rPr lang="zh-CN" altLang="en-US" smtClean="0"/>
              <a:t>47</a:t>
            </a:fld>
            <a:endParaRPr lang="zh-CN" altLang="en-US"/>
          </a:p>
        </p:txBody>
      </p:sp>
    </p:spTree>
    <p:extLst>
      <p:ext uri="{BB962C8B-B14F-4D97-AF65-F5344CB8AC3E}">
        <p14:creationId xmlns:p14="http://schemas.microsoft.com/office/powerpoint/2010/main" val="6831759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5E824FF-3888-4162-8CE7-E70F65395DDE}" type="slidenum">
              <a:rPr lang="zh-CN" altLang="en-US" smtClean="0"/>
              <a:t>73</a:t>
            </a:fld>
            <a:endParaRPr lang="zh-CN" altLang="en-US"/>
          </a:p>
        </p:txBody>
      </p:sp>
    </p:spTree>
    <p:extLst>
      <p:ext uri="{BB962C8B-B14F-4D97-AF65-F5344CB8AC3E}">
        <p14:creationId xmlns:p14="http://schemas.microsoft.com/office/powerpoint/2010/main" val="2244204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马的曲全集：</a:t>
            </a:r>
            <a:endParaRPr lang="en-US" altLang="zh-CN"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zh-CN" altLang="en-US" dirty="0" smtClean="0">
                <a:latin typeface="宋体" panose="02010600030101010101" pitchFamily="2" charset="-122"/>
                <a:ea typeface="+mn-ea"/>
              </a:rPr>
              <a:t>由于古代汉语只有物质名词及类物质的语词，它的语词只能不分割地指涉那些散列的或不连续的具体质料，所以用这种语言表达的哲学理论也只能产生出</a:t>
            </a:r>
            <a:r>
              <a:rPr lang="zh-CN" altLang="en-US" b="1" dirty="0" smtClean="0">
                <a:latin typeface="宋体" panose="02010600030101010101" pitchFamily="2" charset="-122"/>
                <a:ea typeface="+mn-ea"/>
              </a:rPr>
              <a:t>质料的存有论</a:t>
            </a:r>
            <a:r>
              <a:rPr lang="zh-CN" altLang="en-US" dirty="0" smtClean="0">
                <a:latin typeface="宋体" panose="02010600030101010101" pitchFamily="2" charset="-122"/>
                <a:ea typeface="+mn-ea"/>
              </a:rPr>
              <a:t>。</a:t>
            </a:r>
            <a:endParaRPr lang="en-US" altLang="zh-CN" dirty="0" smtClean="0">
              <a:latin typeface="宋体" panose="02010600030101010101" pitchFamily="2" charset="-122"/>
              <a:ea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dirty="0" smtClean="0">
                <a:latin typeface="宋体" panose="02010600030101010101" pitchFamily="2" charset="-122"/>
                <a:ea typeface="+mn-ea"/>
              </a:rPr>
              <a:t>简言之，我们可以把中国语义学理论刻画为这样一种观点，即世界是一个质料或实体相互交迭、相互渗透的集合体。一个名称指示某种实体。心灵不是被当作代表世界上个体对象的内部描述机制，而是被当作一种官能用以区分由名所指称的质料或实体的边界。</a:t>
            </a:r>
          </a:p>
          <a:p>
            <a:r>
              <a:rPr lang="zh-CN" altLang="en-US" dirty="0" smtClean="0">
                <a:latin typeface="宋体" panose="02010600030101010101" pitchFamily="2" charset="-122"/>
                <a:ea typeface="+mn-ea"/>
              </a:rPr>
              <a:t>是公孙龙自然把“马”这样的词项以对待物质名词的方式来处理，把单数词项命名为“质料”（</a:t>
            </a:r>
            <a:r>
              <a:rPr lang="en-US" altLang="zh-CN" dirty="0" smtClean="0">
                <a:latin typeface="宋体" panose="02010600030101010101" pitchFamily="2" charset="-122"/>
                <a:ea typeface="+mn-ea"/>
              </a:rPr>
              <a:t>stuff</a:t>
            </a:r>
            <a:r>
              <a:rPr lang="zh-CN" altLang="en-US" dirty="0" smtClean="0">
                <a:latin typeface="宋体" panose="02010600030101010101" pitchFamily="2" charset="-122"/>
                <a:ea typeface="+mn-ea"/>
              </a:rPr>
              <a:t>）。</a:t>
            </a:r>
            <a:endParaRPr lang="en-US" altLang="zh-CN" dirty="0" smtClean="0">
              <a:latin typeface="宋体" panose="02010600030101010101" pitchFamily="2" charset="-122"/>
              <a:ea typeface="+mn-ea"/>
            </a:endParaRPr>
          </a:p>
          <a:p>
            <a:r>
              <a:rPr lang="zh-CN" altLang="en-US" dirty="0" smtClean="0">
                <a:latin typeface="宋体" panose="02010600030101010101" pitchFamily="2" charset="-122"/>
                <a:ea typeface="+mn-ea"/>
              </a:rPr>
              <a:t>马是一种质料的名称。个体的马是这种质料的部分而不是其摹本。</a:t>
            </a:r>
            <a:endParaRPr lang="en-US" altLang="zh-CN" dirty="0" smtClean="0">
              <a:latin typeface="宋体" panose="02010600030101010101" pitchFamily="2" charset="-122"/>
              <a:ea typeface="+mn-ea"/>
            </a:endParaRPr>
          </a:p>
          <a:p>
            <a:endParaRPr lang="zh-CN" altLang="en-US" dirty="0"/>
          </a:p>
        </p:txBody>
      </p:sp>
      <p:sp>
        <p:nvSpPr>
          <p:cNvPr id="4" name="灯片编号占位符 3"/>
          <p:cNvSpPr>
            <a:spLocks noGrp="1"/>
          </p:cNvSpPr>
          <p:nvPr>
            <p:ph type="sldNum" sz="quarter" idx="10"/>
          </p:nvPr>
        </p:nvSpPr>
        <p:spPr/>
        <p:txBody>
          <a:bodyPr/>
          <a:lstStyle/>
          <a:p>
            <a:fld id="{55E824FF-3888-4162-8CE7-E70F65395DDE}" type="slidenum">
              <a:rPr lang="zh-CN" altLang="en-US" smtClean="0"/>
              <a:t>11</a:t>
            </a:fld>
            <a:endParaRPr lang="zh-CN" altLang="en-US"/>
          </a:p>
        </p:txBody>
      </p:sp>
    </p:spTree>
    <p:extLst>
      <p:ext uri="{BB962C8B-B14F-4D97-AF65-F5344CB8AC3E}">
        <p14:creationId xmlns:p14="http://schemas.microsoft.com/office/powerpoint/2010/main" val="33679198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5E824FF-3888-4162-8CE7-E70F65395DDE}" type="slidenum">
              <a:rPr lang="zh-CN" altLang="en-US" smtClean="0"/>
              <a:t>12</a:t>
            </a:fld>
            <a:endParaRPr lang="zh-CN" altLang="en-US"/>
          </a:p>
        </p:txBody>
      </p:sp>
    </p:spTree>
    <p:extLst>
      <p:ext uri="{BB962C8B-B14F-4D97-AF65-F5344CB8AC3E}">
        <p14:creationId xmlns:p14="http://schemas.microsoft.com/office/powerpoint/2010/main" val="22378937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5E824FF-3888-4162-8CE7-E70F65395DDE}" type="slidenum">
              <a:rPr lang="zh-CN" altLang="en-US" smtClean="0"/>
              <a:t>14</a:t>
            </a:fld>
            <a:endParaRPr lang="zh-CN" altLang="en-US"/>
          </a:p>
        </p:txBody>
      </p:sp>
    </p:spTree>
    <p:extLst>
      <p:ext uri="{BB962C8B-B14F-4D97-AF65-F5344CB8AC3E}">
        <p14:creationId xmlns:p14="http://schemas.microsoft.com/office/powerpoint/2010/main" val="2259913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5E824FF-3888-4162-8CE7-E70F65395DDE}" type="slidenum">
              <a:rPr lang="zh-CN" altLang="en-US" smtClean="0"/>
              <a:t>18</a:t>
            </a:fld>
            <a:endParaRPr lang="zh-CN" altLang="en-US"/>
          </a:p>
        </p:txBody>
      </p:sp>
    </p:spTree>
    <p:extLst>
      <p:ext uri="{BB962C8B-B14F-4D97-AF65-F5344CB8AC3E}">
        <p14:creationId xmlns:p14="http://schemas.microsoft.com/office/powerpoint/2010/main" val="23316335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5E824FF-3888-4162-8CE7-E70F65395DDE}" type="slidenum">
              <a:rPr lang="zh-CN" altLang="en-US" smtClean="0"/>
              <a:t>19</a:t>
            </a:fld>
            <a:endParaRPr lang="zh-CN" altLang="en-US"/>
          </a:p>
        </p:txBody>
      </p:sp>
    </p:spTree>
    <p:extLst>
      <p:ext uri="{BB962C8B-B14F-4D97-AF65-F5344CB8AC3E}">
        <p14:creationId xmlns:p14="http://schemas.microsoft.com/office/powerpoint/2010/main" val="33667335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55E824FF-3888-4162-8CE7-E70F65395DDE}" type="slidenum">
              <a:rPr lang="zh-CN" altLang="en-US" smtClean="0"/>
              <a:t>21</a:t>
            </a:fld>
            <a:endParaRPr lang="zh-CN" altLang="en-US"/>
          </a:p>
        </p:txBody>
      </p:sp>
    </p:spTree>
    <p:extLst>
      <p:ext uri="{BB962C8B-B14F-4D97-AF65-F5344CB8AC3E}">
        <p14:creationId xmlns:p14="http://schemas.microsoft.com/office/powerpoint/2010/main" val="2435087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dirty="0" smtClean="0"/>
              <a:t>那些在位的小人</a:t>
            </a:r>
            <a:r>
              <a:rPr lang="en-US" altLang="zh-CN" dirty="0" smtClean="0"/>
              <a:t>,</a:t>
            </a:r>
            <a:r>
              <a:rPr lang="zh-CN" altLang="en-US" dirty="0" smtClean="0"/>
              <a:t>不值得去指责</a:t>
            </a:r>
            <a:r>
              <a:rPr lang="en-US" altLang="zh-CN" dirty="0" smtClean="0"/>
              <a:t>,</a:t>
            </a:r>
            <a:r>
              <a:rPr lang="zh-CN" altLang="en-US" dirty="0" smtClean="0"/>
              <a:t>他们的政事不值得去非议。</a:t>
            </a:r>
            <a:endParaRPr lang="zh-CN" altLang="en-US" dirty="0"/>
          </a:p>
        </p:txBody>
      </p:sp>
      <p:sp>
        <p:nvSpPr>
          <p:cNvPr id="4" name="灯片编号占位符 3"/>
          <p:cNvSpPr>
            <a:spLocks noGrp="1"/>
          </p:cNvSpPr>
          <p:nvPr>
            <p:ph type="sldNum" sz="quarter" idx="10"/>
          </p:nvPr>
        </p:nvSpPr>
        <p:spPr/>
        <p:txBody>
          <a:bodyPr/>
          <a:lstStyle/>
          <a:p>
            <a:fld id="{55E824FF-3888-4162-8CE7-E70F65395DDE}" type="slidenum">
              <a:rPr lang="zh-CN" altLang="en-US" smtClean="0"/>
              <a:t>26</a:t>
            </a:fld>
            <a:endParaRPr lang="zh-CN" altLang="en-US"/>
          </a:p>
        </p:txBody>
      </p:sp>
    </p:spTree>
    <p:extLst>
      <p:ext uri="{BB962C8B-B14F-4D97-AF65-F5344CB8AC3E}">
        <p14:creationId xmlns:p14="http://schemas.microsoft.com/office/powerpoint/2010/main" val="11764063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531179E7-0224-4575-A8FC-4D03B11C37AB}" type="datetime1">
              <a:rPr lang="zh-CN" altLang="en-US" smtClean="0"/>
              <a:t>2017/5/8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F432C2-BAF9-4064-A7C7-2E7EA4545CE4}" type="slidenum">
              <a:rPr lang="zh-CN" altLang="en-US" smtClean="0"/>
              <a:t>‹#›</a:t>
            </a:fld>
            <a:endParaRPr lang="zh-CN" altLang="en-US"/>
          </a:p>
        </p:txBody>
      </p:sp>
    </p:spTree>
    <p:extLst>
      <p:ext uri="{BB962C8B-B14F-4D97-AF65-F5344CB8AC3E}">
        <p14:creationId xmlns:p14="http://schemas.microsoft.com/office/powerpoint/2010/main" val="2040416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57C41EB1-8949-4902-B5ED-BE8471E02343}" type="datetime1">
              <a:rPr lang="zh-CN" altLang="en-US" smtClean="0"/>
              <a:t>2017/5/8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F432C2-BAF9-4064-A7C7-2E7EA4545CE4}" type="slidenum">
              <a:rPr lang="zh-CN" altLang="en-US" smtClean="0"/>
              <a:t>‹#›</a:t>
            </a:fld>
            <a:endParaRPr lang="zh-CN" altLang="en-US"/>
          </a:p>
        </p:txBody>
      </p:sp>
    </p:spTree>
    <p:extLst>
      <p:ext uri="{BB962C8B-B14F-4D97-AF65-F5344CB8AC3E}">
        <p14:creationId xmlns:p14="http://schemas.microsoft.com/office/powerpoint/2010/main" val="1416811529"/>
      </p:ext>
    </p:extLst>
  </p:cSld>
  <p:clrMapOvr>
    <a:masterClrMapping/>
  </p:clrMapOvr>
  <p:hf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zh-CN" altLang="en-US" smtClean="0"/>
              <a:t>单击此处编辑母版标题样式</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smtClean="0"/>
              <a:t>单击此处编辑母版文本样式</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57C41EB1-8949-4902-B5ED-BE8471E02343}" type="datetime1">
              <a:rPr lang="zh-CN" altLang="en-US" smtClean="0"/>
              <a:t>2017/5/8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F432C2-BAF9-4064-A7C7-2E7EA4545CE4}" type="slidenum">
              <a:rPr lang="zh-CN" altLang="en-US" smtClean="0"/>
              <a:t>‹#›</a:t>
            </a:fld>
            <a:endParaRPr lang="zh-CN" alt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02481361"/>
      </p:ext>
    </p:extLst>
  </p:cSld>
  <p:clrMapOvr>
    <a:masterClrMapping/>
  </p:clrMapOvr>
  <p:hf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zh-CN" altLang="en-US" smtClean="0"/>
              <a:t>单击此处编辑母版标题样式</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CN" altLang="en-US" smtClean="0"/>
              <a:t>单击此处编辑母版文本样式</a:t>
            </a:r>
          </a:p>
        </p:txBody>
      </p:sp>
      <p:sp>
        <p:nvSpPr>
          <p:cNvPr id="5" name="Date Placeholder 4"/>
          <p:cNvSpPr>
            <a:spLocks noGrp="1"/>
          </p:cNvSpPr>
          <p:nvPr>
            <p:ph type="dt" sz="half" idx="10"/>
          </p:nvPr>
        </p:nvSpPr>
        <p:spPr/>
        <p:txBody>
          <a:bodyPr/>
          <a:lstStyle/>
          <a:p>
            <a:fld id="{57C41EB1-8949-4902-B5ED-BE8471E02343}" type="datetime1">
              <a:rPr lang="zh-CN" altLang="en-US" smtClean="0"/>
              <a:t>2017/5/8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F432C2-BAF9-4064-A7C7-2E7EA4545CE4}" type="slidenum">
              <a:rPr lang="zh-CN" altLang="en-US" smtClean="0"/>
              <a:t>‹#›</a:t>
            </a:fld>
            <a:endParaRPr lang="zh-CN" altLang="en-US"/>
          </a:p>
        </p:txBody>
      </p:sp>
    </p:spTree>
    <p:extLst>
      <p:ext uri="{BB962C8B-B14F-4D97-AF65-F5344CB8AC3E}">
        <p14:creationId xmlns:p14="http://schemas.microsoft.com/office/powerpoint/2010/main" val="3774497612"/>
      </p:ext>
    </p:extLst>
  </p:cSld>
  <p:clrMapOvr>
    <a:masterClrMapping/>
  </p:clrMapOvr>
  <p:hf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言名片">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zh-CN" altLang="en-US" smtClean="0"/>
              <a:t>单击此处编辑母版标题样式</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smtClean="0"/>
              <a:t>单击此处编辑母版文本样式</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CN" altLang="en-US" smtClean="0"/>
              <a:t>单击此处编辑母版文本样式</a:t>
            </a:r>
          </a:p>
        </p:txBody>
      </p:sp>
      <p:sp>
        <p:nvSpPr>
          <p:cNvPr id="5" name="Date Placeholder 4"/>
          <p:cNvSpPr>
            <a:spLocks noGrp="1"/>
          </p:cNvSpPr>
          <p:nvPr>
            <p:ph type="dt" sz="half" idx="10"/>
          </p:nvPr>
        </p:nvSpPr>
        <p:spPr/>
        <p:txBody>
          <a:bodyPr/>
          <a:lstStyle/>
          <a:p>
            <a:fld id="{57C41EB1-8949-4902-B5ED-BE8471E02343}" type="datetime1">
              <a:rPr lang="zh-CN" altLang="en-US" smtClean="0"/>
              <a:t>2017/5/8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F432C2-BAF9-4064-A7C7-2E7EA4545CE4}" type="slidenum">
              <a:rPr lang="zh-CN" altLang="en-US" smtClean="0"/>
              <a:t>‹#›</a:t>
            </a:fld>
            <a:endParaRPr lang="zh-CN" alt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94863078"/>
      </p:ext>
    </p:extLst>
  </p:cSld>
  <p:clrMapOvr>
    <a:masterClrMapping/>
  </p:clrMapOvr>
  <p:hf hdr="0" ft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或假">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zh-CN" altLang="en-US" smtClean="0"/>
              <a:t>单击此处编辑母版标题样式</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smtClean="0"/>
              <a:t>单击此处编辑母版文本样式</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zh-CN" altLang="en-US" smtClean="0"/>
              <a:t>单击此处编辑母版文本样式</a:t>
            </a:r>
          </a:p>
        </p:txBody>
      </p:sp>
      <p:sp>
        <p:nvSpPr>
          <p:cNvPr id="5" name="Date Placeholder 4"/>
          <p:cNvSpPr>
            <a:spLocks noGrp="1"/>
          </p:cNvSpPr>
          <p:nvPr>
            <p:ph type="dt" sz="half" idx="10"/>
          </p:nvPr>
        </p:nvSpPr>
        <p:spPr/>
        <p:txBody>
          <a:bodyPr/>
          <a:lstStyle/>
          <a:p>
            <a:fld id="{57C41EB1-8949-4902-B5ED-BE8471E02343}" type="datetime1">
              <a:rPr lang="zh-CN" altLang="en-US" smtClean="0"/>
              <a:t>2017/5/8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F432C2-BAF9-4064-A7C7-2E7EA4545CE4}" type="slidenum">
              <a:rPr lang="zh-CN" altLang="en-US" smtClean="0"/>
              <a:t>‹#›</a:t>
            </a:fld>
            <a:endParaRPr lang="zh-CN" altLang="en-US"/>
          </a:p>
        </p:txBody>
      </p:sp>
    </p:spTree>
    <p:extLst>
      <p:ext uri="{BB962C8B-B14F-4D97-AF65-F5344CB8AC3E}">
        <p14:creationId xmlns:p14="http://schemas.microsoft.com/office/powerpoint/2010/main" val="692674089"/>
      </p:ext>
    </p:extLst>
  </p:cSld>
  <p:clrMapOvr>
    <a:masterClrMapping/>
  </p:clrMapOvr>
  <p:hf hdr="0" ftr="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ncho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3AC560C4-D631-4637-9EE2-19A75B09272F}" type="datetime1">
              <a:rPr lang="zh-CN" altLang="en-US" smtClean="0"/>
              <a:t>2017/5/8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F432C2-BAF9-4064-A7C7-2E7EA4545CE4}" type="slidenum">
              <a:rPr lang="zh-CN" altLang="en-US" smtClean="0"/>
              <a:t>‹#›</a:t>
            </a:fld>
            <a:endParaRPr lang="zh-CN" altLang="en-US"/>
          </a:p>
        </p:txBody>
      </p:sp>
    </p:spTree>
    <p:extLst>
      <p:ext uri="{BB962C8B-B14F-4D97-AF65-F5344CB8AC3E}">
        <p14:creationId xmlns:p14="http://schemas.microsoft.com/office/powerpoint/2010/main" val="8749418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444598A2-115C-4B2B-9881-022A7E70E777}" type="datetime1">
              <a:rPr lang="zh-CN" altLang="en-US" smtClean="0"/>
              <a:t>2017/5/8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F432C2-BAF9-4064-A7C7-2E7EA4545CE4}" type="slidenum">
              <a:rPr lang="zh-CN" altLang="en-US" smtClean="0"/>
              <a:t>‹#›</a:t>
            </a:fld>
            <a:endParaRPr lang="zh-CN" altLang="en-US"/>
          </a:p>
        </p:txBody>
      </p:sp>
    </p:spTree>
    <p:extLst>
      <p:ext uri="{BB962C8B-B14F-4D97-AF65-F5344CB8AC3E}">
        <p14:creationId xmlns:p14="http://schemas.microsoft.com/office/powerpoint/2010/main" val="2805116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F432C2-BAF9-4064-A7C7-2E7EA4545CE4}" type="slidenum">
              <a:rPr lang="zh-CN" altLang="en-US" smtClean="0"/>
              <a:t>‹#›</a:t>
            </a:fld>
            <a:endParaRPr lang="zh-CN" altLang="en-US"/>
          </a:p>
        </p:txBody>
      </p:sp>
    </p:spTree>
    <p:extLst>
      <p:ext uri="{BB962C8B-B14F-4D97-AF65-F5344CB8AC3E}">
        <p14:creationId xmlns:p14="http://schemas.microsoft.com/office/powerpoint/2010/main" val="2725293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536A6DCD-0BCF-4918-9229-BA0C508DDB6D}" type="datetime1">
              <a:rPr lang="zh-CN" altLang="en-US" smtClean="0"/>
              <a:t>2017/5/8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F432C2-BAF9-4064-A7C7-2E7EA4545CE4}" type="slidenum">
              <a:rPr lang="zh-CN" altLang="en-US" smtClean="0"/>
              <a:t>‹#›</a:t>
            </a:fld>
            <a:endParaRPr lang="zh-CN" altLang="en-US"/>
          </a:p>
        </p:txBody>
      </p:sp>
    </p:spTree>
    <p:extLst>
      <p:ext uri="{BB962C8B-B14F-4D97-AF65-F5344CB8AC3E}">
        <p14:creationId xmlns:p14="http://schemas.microsoft.com/office/powerpoint/2010/main" val="1979178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26491346-B712-4AAE-A255-0AD191FCCF76}" type="datetime1">
              <a:rPr lang="zh-CN" altLang="en-US" smtClean="0"/>
              <a:t>2017/5/8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F432C2-BAF9-4064-A7C7-2E7EA4545CE4}" type="slidenum">
              <a:rPr lang="zh-CN" altLang="en-US" smtClean="0"/>
              <a:t>‹#›</a:t>
            </a:fld>
            <a:endParaRPr lang="zh-CN" altLang="en-US"/>
          </a:p>
        </p:txBody>
      </p:sp>
    </p:spTree>
    <p:extLst>
      <p:ext uri="{BB962C8B-B14F-4D97-AF65-F5344CB8AC3E}">
        <p14:creationId xmlns:p14="http://schemas.microsoft.com/office/powerpoint/2010/main" val="3923189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E5CC3C0B-7EAE-4D83-B423-6A4CE0E8B62C}" type="datetime1">
              <a:rPr lang="zh-CN" altLang="en-US" smtClean="0"/>
              <a:t>2017/5/8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F432C2-BAF9-4064-A7C7-2E7EA4545CE4}" type="slidenum">
              <a:rPr lang="zh-CN" altLang="en-US" smtClean="0"/>
              <a:t>‹#›</a:t>
            </a:fld>
            <a:endParaRPr lang="zh-CN" altLang="en-US"/>
          </a:p>
        </p:txBody>
      </p:sp>
    </p:spTree>
    <p:extLst>
      <p:ext uri="{BB962C8B-B14F-4D97-AF65-F5344CB8AC3E}">
        <p14:creationId xmlns:p14="http://schemas.microsoft.com/office/powerpoint/2010/main" val="814856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809A5020-EDBE-4030-AEE6-B32972F6C999}" type="datetime1">
              <a:rPr lang="zh-CN" altLang="en-US" smtClean="0"/>
              <a:t>2017/5/8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F432C2-BAF9-4064-A7C7-2E7EA4545CE4}" type="slidenum">
              <a:rPr lang="zh-CN" altLang="en-US" smtClean="0"/>
              <a:t>‹#›</a:t>
            </a:fld>
            <a:endParaRPr lang="zh-CN" altLang="en-US"/>
          </a:p>
        </p:txBody>
      </p:sp>
    </p:spTree>
    <p:extLst>
      <p:ext uri="{BB962C8B-B14F-4D97-AF65-F5344CB8AC3E}">
        <p14:creationId xmlns:p14="http://schemas.microsoft.com/office/powerpoint/2010/main" val="3760612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08B9D7-1A1D-4B1E-BF59-A9325D6088A4}" type="datetime1">
              <a:rPr lang="zh-CN" altLang="en-US" smtClean="0"/>
              <a:t>2017/5/8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F432C2-BAF9-4064-A7C7-2E7EA4545CE4}" type="slidenum">
              <a:rPr lang="zh-CN" altLang="en-US" smtClean="0"/>
              <a:t>‹#›</a:t>
            </a:fld>
            <a:endParaRPr lang="zh-CN" altLang="en-US"/>
          </a:p>
        </p:txBody>
      </p:sp>
    </p:spTree>
    <p:extLst>
      <p:ext uri="{BB962C8B-B14F-4D97-AF65-F5344CB8AC3E}">
        <p14:creationId xmlns:p14="http://schemas.microsoft.com/office/powerpoint/2010/main" val="3345721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E4698F92-71A5-4805-8168-F8E2B0FF7E96}" type="datetime1">
              <a:rPr lang="zh-CN" altLang="en-US" smtClean="0"/>
              <a:t>2017/5/8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F432C2-BAF9-4064-A7C7-2E7EA4545CE4}" type="slidenum">
              <a:rPr lang="zh-CN" altLang="en-US" smtClean="0"/>
              <a:t>‹#›</a:t>
            </a:fld>
            <a:endParaRPr lang="zh-CN" altLang="en-US"/>
          </a:p>
        </p:txBody>
      </p:sp>
    </p:spTree>
    <p:extLst>
      <p:ext uri="{BB962C8B-B14F-4D97-AF65-F5344CB8AC3E}">
        <p14:creationId xmlns:p14="http://schemas.microsoft.com/office/powerpoint/2010/main" val="2228136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C24B0B43-5E0F-43E0-B457-FC7DF4D0F682}" type="datetime1">
              <a:rPr lang="zh-CN" altLang="en-US" smtClean="0"/>
              <a:t>2017/5/8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F432C2-BAF9-4064-A7C7-2E7EA4545CE4}" type="slidenum">
              <a:rPr lang="zh-CN" altLang="en-US" smtClean="0"/>
              <a:t>‹#›</a:t>
            </a:fld>
            <a:endParaRPr lang="zh-CN" altLang="en-US"/>
          </a:p>
        </p:txBody>
      </p:sp>
    </p:spTree>
    <p:extLst>
      <p:ext uri="{BB962C8B-B14F-4D97-AF65-F5344CB8AC3E}">
        <p14:creationId xmlns:p14="http://schemas.microsoft.com/office/powerpoint/2010/main" val="4224360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7C41EB1-8949-4902-B5ED-BE8471E02343}" type="datetime1">
              <a:rPr lang="zh-CN" altLang="en-US" smtClean="0"/>
              <a:t>2017/5/8</a:t>
            </a:fld>
            <a:endParaRPr lang="zh-CN" alt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F432C2-BAF9-4064-A7C7-2E7EA4545CE4}" type="slidenum">
              <a:rPr lang="zh-CN" altLang="en-US" smtClean="0"/>
              <a:t>‹#›</a:t>
            </a:fld>
            <a:endParaRPr lang="zh-CN" altLang="en-US"/>
          </a:p>
        </p:txBody>
      </p:sp>
    </p:spTree>
    <p:extLst>
      <p:ext uri="{BB962C8B-B14F-4D97-AF65-F5344CB8AC3E}">
        <p14:creationId xmlns:p14="http://schemas.microsoft.com/office/powerpoint/2010/main" val="2995967007"/>
      </p:ext>
    </p:extLst>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 id="2147483893" r:id="rId12"/>
    <p:sldLayoutId id="2147483894" r:id="rId13"/>
    <p:sldLayoutId id="2147483895" r:id="rId14"/>
    <p:sldLayoutId id="2147483896" r:id="rId15"/>
    <p:sldLayoutId id="2147483897" r:id="rId16"/>
  </p:sldLayoutIdLst>
  <p:hf hdr="0" ft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a:xfrm>
            <a:off x="1100051" y="1182032"/>
            <a:ext cx="10058400" cy="2366385"/>
          </a:xfrm>
        </p:spPr>
        <p:txBody>
          <a:bodyPr>
            <a:normAutofit fontScale="90000"/>
          </a:bodyPr>
          <a:lstStyle/>
          <a:p>
            <a:pPr algn="ctr"/>
            <a:r>
              <a:rPr lang="zh-CN" altLang="en-US" sz="5400" dirty="0" smtClean="0"/>
              <a:t>从</a:t>
            </a:r>
            <a:r>
              <a:rPr lang="en-US" altLang="zh-CN" sz="5400" dirty="0" smtClean="0"/>
              <a:t>《</a:t>
            </a:r>
            <a:r>
              <a:rPr lang="zh-CN" altLang="en-US" sz="5400" dirty="0" smtClean="0"/>
              <a:t>公孙龙子</a:t>
            </a:r>
            <a:r>
              <a:rPr lang="en-US" altLang="zh-CN" sz="5400" dirty="0" smtClean="0"/>
              <a:t>》</a:t>
            </a:r>
            <a:r>
              <a:rPr lang="zh-CN" altLang="en-US" sz="5400" dirty="0" smtClean="0"/>
              <a:t>到</a:t>
            </a:r>
            <a:r>
              <a:rPr lang="en-US" altLang="zh-CN" sz="5400" dirty="0" smtClean="0"/>
              <a:t>《</a:t>
            </a:r>
            <a:r>
              <a:rPr lang="zh-CN" altLang="en-US" sz="5400" dirty="0" smtClean="0"/>
              <a:t>墨经</a:t>
            </a:r>
            <a:r>
              <a:rPr lang="en-US" altLang="zh-CN" sz="5400" dirty="0" smtClean="0"/>
              <a:t>》</a:t>
            </a:r>
            <a:br>
              <a:rPr lang="en-US" altLang="zh-CN" sz="5400" dirty="0" smtClean="0"/>
            </a:br>
            <a:r>
              <a:rPr lang="en-US" altLang="zh-CN" sz="4800" dirty="0" smtClean="0"/>
              <a:t/>
            </a:r>
            <a:br>
              <a:rPr lang="en-US" altLang="zh-CN" sz="4800" dirty="0" smtClean="0"/>
            </a:br>
            <a:r>
              <a:rPr lang="en-US" altLang="zh-CN" sz="4800" dirty="0" smtClean="0"/>
              <a:t>——</a:t>
            </a:r>
            <a:r>
              <a:rPr lang="zh-CN" altLang="en-US" sz="4000" dirty="0" smtClean="0"/>
              <a:t>名家与墨家逻辑思想的一种当代解释</a:t>
            </a:r>
            <a:endParaRPr lang="zh-CN" altLang="en-US" sz="4000" dirty="0"/>
          </a:p>
        </p:txBody>
      </p:sp>
      <p:sp>
        <p:nvSpPr>
          <p:cNvPr id="5" name="副标题 4"/>
          <p:cNvSpPr>
            <a:spLocks noGrp="1"/>
          </p:cNvSpPr>
          <p:nvPr>
            <p:ph type="subTitle" idx="1"/>
          </p:nvPr>
        </p:nvSpPr>
        <p:spPr/>
        <p:txBody>
          <a:bodyPr>
            <a:normAutofit lnSpcReduction="10000"/>
          </a:bodyPr>
          <a:lstStyle/>
          <a:p>
            <a:pPr algn="r"/>
            <a:r>
              <a:rPr lang="zh-CN" altLang="en-US" dirty="0" smtClean="0"/>
              <a:t>王强</a:t>
            </a:r>
            <a:endParaRPr lang="en-US" altLang="zh-CN" dirty="0" smtClean="0"/>
          </a:p>
          <a:p>
            <a:pPr algn="r"/>
            <a:r>
              <a:rPr lang="zh-CN" altLang="en-US" dirty="0"/>
              <a:t>北京大学哲学系</a:t>
            </a:r>
            <a:endParaRPr lang="en-US" altLang="zh-CN" dirty="0" smtClean="0"/>
          </a:p>
          <a:p>
            <a:pPr algn="r"/>
            <a:r>
              <a:rPr lang="en-US" altLang="zh-CN" dirty="0" smtClean="0"/>
              <a:t>2017.5.9</a:t>
            </a:r>
            <a:endParaRPr lang="zh-CN" altLang="en-US" dirty="0"/>
          </a:p>
        </p:txBody>
      </p:sp>
    </p:spTree>
    <p:extLst>
      <p:ext uri="{BB962C8B-B14F-4D97-AF65-F5344CB8AC3E}">
        <p14:creationId xmlns:p14="http://schemas.microsoft.com/office/powerpoint/2010/main" val="40082667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研究现状</a:t>
            </a:r>
            <a:endParaRPr lang="zh-CN" altLang="en-US" dirty="0"/>
          </a:p>
        </p:txBody>
      </p:sp>
      <p:sp>
        <p:nvSpPr>
          <p:cNvPr id="3" name="内容占位符 2"/>
          <p:cNvSpPr>
            <a:spLocks noGrp="1"/>
          </p:cNvSpPr>
          <p:nvPr>
            <p:ph idx="1"/>
          </p:nvPr>
        </p:nvSpPr>
        <p:spPr/>
        <p:txBody>
          <a:bodyPr/>
          <a:lstStyle/>
          <a:p>
            <a:r>
              <a:rPr lang="zh-CN" altLang="en-US" sz="2400" dirty="0">
                <a:latin typeface="宋体" panose="02010600030101010101" pitchFamily="2" charset="-122"/>
              </a:rPr>
              <a:t>冯友兰：公孙龙的“名”相当于柏拉图的“理念”或“共相”，他强调“名”的绝对性和永恒性。（</a:t>
            </a:r>
            <a:r>
              <a:rPr lang="en-US" altLang="zh-CN" sz="2400" dirty="0">
                <a:latin typeface="宋体" panose="02010600030101010101" pitchFamily="2" charset="-122"/>
              </a:rPr>
              <a:t>《</a:t>
            </a:r>
            <a:r>
              <a:rPr lang="zh-CN" altLang="en-US" sz="2400" dirty="0">
                <a:latin typeface="宋体" panose="02010600030101010101" pitchFamily="2" charset="-122"/>
              </a:rPr>
              <a:t>中国哲学简史</a:t>
            </a:r>
            <a:r>
              <a:rPr lang="en-US" altLang="zh-CN" sz="2400" dirty="0">
                <a:latin typeface="宋体" panose="02010600030101010101" pitchFamily="2" charset="-122"/>
              </a:rPr>
              <a:t>》</a:t>
            </a:r>
            <a:r>
              <a:rPr lang="zh-CN" altLang="en-US" sz="2400" dirty="0">
                <a:latin typeface="宋体" panose="02010600030101010101" pitchFamily="2" charset="-122"/>
              </a:rPr>
              <a:t>）</a:t>
            </a:r>
            <a:endParaRPr lang="en-US" altLang="zh-CN" sz="2400" dirty="0">
              <a:latin typeface="宋体" panose="02010600030101010101" pitchFamily="2" charset="-122"/>
            </a:endParaRPr>
          </a:p>
          <a:p>
            <a:r>
              <a:rPr lang="zh-CN" altLang="en-US" sz="2400" dirty="0">
                <a:latin typeface="宋体" panose="02010600030101010101" pitchFamily="2" charset="-122"/>
              </a:rPr>
              <a:t>周云之（</a:t>
            </a:r>
            <a:r>
              <a:rPr lang="en-US" altLang="zh-CN" sz="2400" dirty="0">
                <a:latin typeface="宋体" panose="02010600030101010101" pitchFamily="2" charset="-122"/>
              </a:rPr>
              <a:t>1979</a:t>
            </a:r>
            <a:r>
              <a:rPr lang="zh-CN" altLang="en-US" sz="2400" dirty="0">
                <a:latin typeface="宋体" panose="02010600030101010101" pitchFamily="2" charset="-122"/>
              </a:rPr>
              <a:t>）：</a:t>
            </a:r>
            <a:r>
              <a:rPr lang="zh-CN" altLang="zh-CN" sz="2400" dirty="0">
                <a:latin typeface="宋体" panose="02010600030101010101" pitchFamily="2" charset="-122"/>
              </a:rPr>
              <a:t>公孙龙所讲的“名”就是具体事物（实）的共相（属性），即是关于事物的抽象概念。</a:t>
            </a:r>
            <a:endParaRPr lang="en-US" altLang="zh-CN" sz="2400" dirty="0">
              <a:latin typeface="宋体" panose="02010600030101010101" pitchFamily="2" charset="-122"/>
            </a:endParaRPr>
          </a:p>
          <a:p>
            <a:r>
              <a:rPr lang="zh-CN" altLang="en-US" sz="2400" dirty="0">
                <a:latin typeface="宋体" panose="02010600030101010101" pitchFamily="2" charset="-122"/>
              </a:rPr>
              <a:t>孙中原：事物都是一般概念的显现，而一般概念则是独立存在的本体。（</a:t>
            </a:r>
            <a:r>
              <a:rPr lang="en-US" altLang="zh-CN" sz="2400" dirty="0">
                <a:latin typeface="宋体" panose="02010600030101010101" pitchFamily="2" charset="-122"/>
              </a:rPr>
              <a:t>《</a:t>
            </a:r>
            <a:r>
              <a:rPr lang="zh-CN" altLang="en-US" sz="2400" dirty="0">
                <a:latin typeface="宋体" panose="02010600030101010101" pitchFamily="2" charset="-122"/>
              </a:rPr>
              <a:t>中国逻辑史（先秦）</a:t>
            </a:r>
            <a:r>
              <a:rPr lang="en-US" altLang="zh-CN" sz="2400" dirty="0">
                <a:latin typeface="宋体" panose="02010600030101010101" pitchFamily="2" charset="-122"/>
              </a:rPr>
              <a:t>》</a:t>
            </a:r>
            <a:r>
              <a:rPr lang="zh-CN" altLang="en-US" sz="2400" dirty="0">
                <a:latin typeface="宋体" panose="02010600030101010101" pitchFamily="2" charset="-122"/>
              </a:rPr>
              <a:t>）</a:t>
            </a:r>
            <a:endParaRPr lang="en-US" altLang="zh-CN" sz="2400" dirty="0">
              <a:latin typeface="宋体" panose="02010600030101010101" pitchFamily="2" charset="-122"/>
            </a:endParaRPr>
          </a:p>
          <a:p>
            <a:r>
              <a:rPr lang="zh-CN" altLang="en-US" sz="2400" dirty="0">
                <a:latin typeface="宋体" panose="02010600030101010101" pitchFamily="2" charset="-122"/>
              </a:rPr>
              <a:t>成中英（</a:t>
            </a:r>
            <a:r>
              <a:rPr lang="en-US" altLang="zh-CN" sz="2400" dirty="0">
                <a:latin typeface="宋体" panose="02010600030101010101" pitchFamily="2" charset="-122"/>
              </a:rPr>
              <a:t>1983</a:t>
            </a:r>
            <a:r>
              <a:rPr lang="zh-CN" altLang="en-US" sz="2400" dirty="0">
                <a:latin typeface="宋体" panose="02010600030101010101" pitchFamily="2" charset="-122"/>
              </a:rPr>
              <a:t>）：</a:t>
            </a:r>
            <a:r>
              <a:rPr lang="zh-CN" altLang="zh-CN" sz="2400" dirty="0">
                <a:latin typeface="宋体" panose="02010600030101010101" pitchFamily="2" charset="-122"/>
              </a:rPr>
              <a:t>尽管汉语的特点决定了它不利于柏拉图式的思考，但是公孙龙子仍然发展出了柏拉图式的本体论。</a:t>
            </a:r>
            <a:endParaRPr lang="en-US" altLang="zh-CN" sz="2400" dirty="0">
              <a:latin typeface="宋体" panose="02010600030101010101" pitchFamily="2" charset="-122"/>
            </a:endParaRPr>
          </a:p>
          <a:p>
            <a:endParaRPr lang="zh-CN" altLang="en-US" dirty="0"/>
          </a:p>
        </p:txBody>
      </p:sp>
      <p:sp>
        <p:nvSpPr>
          <p:cNvPr id="5" name="日期占位符 4"/>
          <p:cNvSpPr>
            <a:spLocks noGrp="1"/>
          </p:cNvSpPr>
          <p:nvPr>
            <p:ph type="dt" sz="half" idx="10"/>
          </p:nvPr>
        </p:nvSpPr>
        <p:spPr/>
        <p:txBody>
          <a:bodyPr/>
          <a:lstStyle/>
          <a:p>
            <a:fld id="{7DEFAFCA-C59E-407E-89D8-D6D450619AAE}"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10</a:t>
            </a:fld>
            <a:endParaRPr lang="zh-CN" altLang="en-US"/>
          </a:p>
        </p:txBody>
      </p:sp>
    </p:spTree>
    <p:extLst>
      <p:ext uri="{BB962C8B-B14F-4D97-AF65-F5344CB8AC3E}">
        <p14:creationId xmlns:p14="http://schemas.microsoft.com/office/powerpoint/2010/main" val="23333296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研究现状</a:t>
            </a:r>
            <a:endParaRPr lang="zh-CN" altLang="en-US" dirty="0"/>
          </a:p>
        </p:txBody>
      </p:sp>
      <p:sp>
        <p:nvSpPr>
          <p:cNvPr id="3" name="内容占位符 2"/>
          <p:cNvSpPr>
            <a:spLocks noGrp="1"/>
          </p:cNvSpPr>
          <p:nvPr>
            <p:ph idx="1"/>
          </p:nvPr>
        </p:nvSpPr>
        <p:spPr/>
        <p:txBody>
          <a:bodyPr>
            <a:normAutofit fontScale="92500" lnSpcReduction="10000"/>
          </a:bodyPr>
          <a:lstStyle/>
          <a:p>
            <a:r>
              <a:rPr lang="zh-CN" altLang="en-US" sz="2400" dirty="0">
                <a:latin typeface="宋体" panose="02010600030101010101" pitchFamily="2" charset="-122"/>
              </a:rPr>
              <a:t>陈汉生：</a:t>
            </a:r>
            <a:r>
              <a:rPr lang="zh-CN" altLang="zh-CN" sz="2400" dirty="0">
                <a:latin typeface="宋体" panose="02010600030101010101" pitchFamily="2" charset="-122"/>
              </a:rPr>
              <a:t>中国古代只有物质名词（</a:t>
            </a:r>
            <a:r>
              <a:rPr lang="en-US" altLang="zh-CN" sz="2400" dirty="0">
                <a:latin typeface="宋体" panose="02010600030101010101" pitchFamily="2" charset="-122"/>
              </a:rPr>
              <a:t>mass noun</a:t>
            </a:r>
            <a:r>
              <a:rPr lang="zh-CN" altLang="zh-CN" sz="2400" dirty="0">
                <a:latin typeface="宋体" panose="02010600030101010101" pitchFamily="2" charset="-122"/>
              </a:rPr>
              <a:t>），“名”所指称的实都是具体的事物，比如“马”对应的“实”就是</a:t>
            </a:r>
            <a:r>
              <a:rPr lang="zh-CN" altLang="zh-CN" sz="2400" dirty="0" smtClean="0">
                <a:latin typeface="宋体" panose="02010600030101010101" pitchFamily="2" charset="-122"/>
              </a:rPr>
              <a:t>马</a:t>
            </a:r>
            <a:r>
              <a:rPr lang="zh-CN" altLang="en-US" sz="2400" dirty="0" smtClean="0">
                <a:latin typeface="宋体" panose="02010600030101010101" pitchFamily="2" charset="-122"/>
              </a:rPr>
              <a:t>的曲</a:t>
            </a:r>
            <a:r>
              <a:rPr lang="zh-CN" altLang="en-US" sz="2400" dirty="0">
                <a:latin typeface="宋体" panose="02010600030101010101" pitchFamily="2" charset="-122"/>
              </a:rPr>
              <a:t>全集（</a:t>
            </a:r>
            <a:r>
              <a:rPr lang="en-US" altLang="zh-CN" sz="2400" dirty="0" err="1">
                <a:latin typeface="宋体" panose="02010600030101010101" pitchFamily="2" charset="-122"/>
              </a:rPr>
              <a:t>mereological</a:t>
            </a:r>
            <a:r>
              <a:rPr lang="en-US" altLang="zh-CN" sz="2400" dirty="0">
                <a:latin typeface="宋体" panose="02010600030101010101" pitchFamily="2" charset="-122"/>
              </a:rPr>
              <a:t> set</a:t>
            </a:r>
            <a:r>
              <a:rPr lang="zh-CN" altLang="en-US" sz="2400" dirty="0">
                <a:latin typeface="宋体" panose="02010600030101010101" pitchFamily="2" charset="-122"/>
              </a:rPr>
              <a:t>）</a:t>
            </a:r>
            <a:r>
              <a:rPr lang="zh-CN" altLang="zh-CN" sz="2400" dirty="0" smtClean="0">
                <a:latin typeface="宋体" panose="02010600030101010101" pitchFamily="2" charset="-122"/>
              </a:rPr>
              <a:t>。</a:t>
            </a:r>
            <a:r>
              <a:rPr lang="zh-CN" altLang="en-US" sz="2400" dirty="0">
                <a:latin typeface="宋体" panose="02010600030101010101" pitchFamily="2" charset="-122"/>
              </a:rPr>
              <a:t>（</a:t>
            </a:r>
            <a:r>
              <a:rPr lang="en-US" altLang="zh-CN" sz="2400" dirty="0">
                <a:latin typeface="宋体" panose="02010600030101010101" pitchFamily="2" charset="-122"/>
              </a:rPr>
              <a:t>《</a:t>
            </a:r>
            <a:r>
              <a:rPr lang="zh-CN" altLang="en-US" sz="2400" dirty="0">
                <a:latin typeface="宋体" panose="02010600030101010101" pitchFamily="2" charset="-122"/>
              </a:rPr>
              <a:t>中国古代的语言和逻辑</a:t>
            </a:r>
            <a:r>
              <a:rPr lang="en-US" altLang="zh-CN" sz="2400" dirty="0">
                <a:latin typeface="宋体" panose="02010600030101010101" pitchFamily="2" charset="-122"/>
              </a:rPr>
              <a:t>》</a:t>
            </a:r>
            <a:r>
              <a:rPr lang="zh-CN" altLang="en-US" sz="2400" dirty="0">
                <a:latin typeface="宋体" panose="02010600030101010101" pitchFamily="2" charset="-122"/>
              </a:rPr>
              <a:t>）</a:t>
            </a:r>
            <a:endParaRPr lang="en-US" altLang="zh-CN" sz="2400" dirty="0">
              <a:latin typeface="宋体" panose="02010600030101010101" pitchFamily="2" charset="-122"/>
            </a:endParaRPr>
          </a:p>
          <a:p>
            <a:r>
              <a:rPr lang="zh-CN" altLang="zh-CN" sz="2400" dirty="0">
                <a:latin typeface="宋体" panose="02010600030101010101" pitchFamily="2" charset="-122"/>
              </a:rPr>
              <a:t>葛瑞汉</a:t>
            </a:r>
            <a:r>
              <a:rPr lang="zh-CN" altLang="zh-CN" sz="2400" dirty="0" smtClean="0">
                <a:latin typeface="宋体" panose="02010600030101010101" pitchFamily="2" charset="-122"/>
              </a:rPr>
              <a:t>（</a:t>
            </a:r>
            <a:r>
              <a:rPr lang="en-US" altLang="zh-CN" sz="2400" dirty="0">
                <a:latin typeface="宋体" panose="02010600030101010101" pitchFamily="2" charset="-122"/>
              </a:rPr>
              <a:t>A. C. Graham</a:t>
            </a:r>
            <a:r>
              <a:rPr lang="zh-CN" altLang="en-US" sz="2400" dirty="0" smtClean="0">
                <a:latin typeface="宋体" panose="02010600030101010101" pitchFamily="2" charset="-122"/>
              </a:rPr>
              <a:t>，</a:t>
            </a:r>
            <a:r>
              <a:rPr lang="en-US" altLang="zh-CN" sz="2400" dirty="0">
                <a:latin typeface="宋体" panose="02010600030101010101" pitchFamily="2" charset="-122"/>
              </a:rPr>
              <a:t>1986</a:t>
            </a:r>
            <a:r>
              <a:rPr lang="zh-CN" altLang="zh-CN" sz="2400" dirty="0">
                <a:latin typeface="宋体" panose="02010600030101010101" pitchFamily="2" charset="-122"/>
              </a:rPr>
              <a:t>），</a:t>
            </a:r>
            <a:r>
              <a:rPr lang="zh-CN" altLang="en-US" sz="2400" dirty="0">
                <a:latin typeface="宋体" panose="02010600030101010101" pitchFamily="2" charset="-122"/>
              </a:rPr>
              <a:t>方克涛</a:t>
            </a:r>
            <a:r>
              <a:rPr lang="zh-CN" altLang="en-US" sz="2400" dirty="0" smtClean="0">
                <a:latin typeface="宋体" panose="02010600030101010101" pitchFamily="2" charset="-122"/>
              </a:rPr>
              <a:t>（</a:t>
            </a:r>
            <a:r>
              <a:rPr lang="en-US" altLang="zh-CN" sz="2400" dirty="0">
                <a:latin typeface="宋体" panose="02010600030101010101" pitchFamily="2" charset="-122"/>
              </a:rPr>
              <a:t>Chris Fraser</a:t>
            </a:r>
            <a:r>
              <a:rPr lang="zh-CN" altLang="en-US" sz="2400" dirty="0" smtClean="0">
                <a:latin typeface="宋体" panose="02010600030101010101" pitchFamily="2" charset="-122"/>
              </a:rPr>
              <a:t>，</a:t>
            </a:r>
            <a:r>
              <a:rPr lang="en-US" altLang="zh-CN" sz="2400" dirty="0">
                <a:latin typeface="宋体" panose="02010600030101010101" pitchFamily="2" charset="-122"/>
              </a:rPr>
              <a:t>2007</a:t>
            </a:r>
            <a:r>
              <a:rPr lang="zh-CN" altLang="en-US" sz="2400" dirty="0">
                <a:latin typeface="宋体" panose="02010600030101010101" pitchFamily="2" charset="-122"/>
              </a:rPr>
              <a:t>）</a:t>
            </a:r>
            <a:r>
              <a:rPr lang="en-US" altLang="zh-CN" sz="2400" dirty="0">
                <a:latin typeface="宋体" panose="02010600030101010101" pitchFamily="2" charset="-122"/>
              </a:rPr>
              <a:t>.</a:t>
            </a:r>
          </a:p>
          <a:p>
            <a:r>
              <a:rPr lang="zh-CN" altLang="en-US" sz="2400" dirty="0">
                <a:latin typeface="宋体" panose="02010600030101010101" pitchFamily="2" charset="-122"/>
              </a:rPr>
              <a:t>谭戒甫：</a:t>
            </a:r>
            <a:r>
              <a:rPr lang="zh-CN" altLang="zh-CN" sz="2400" dirty="0">
                <a:latin typeface="宋体" panose="02010600030101010101" pitchFamily="2" charset="-122"/>
              </a:rPr>
              <a:t>《公孙龙子》只承认有物的“形”而不承认有物的“实”。他认为，“形”是物的标识，“名”是形的表达，“实”乃是悬为不可知的东西。</a:t>
            </a:r>
            <a:r>
              <a:rPr lang="zh-CN" altLang="en-US" sz="2400" dirty="0">
                <a:latin typeface="宋体" panose="02010600030101010101" pitchFamily="2" charset="-122"/>
              </a:rPr>
              <a:t>（</a:t>
            </a:r>
            <a:r>
              <a:rPr lang="en-US" altLang="zh-CN" sz="2400" dirty="0">
                <a:latin typeface="宋体" panose="02010600030101010101" pitchFamily="2" charset="-122"/>
              </a:rPr>
              <a:t>《</a:t>
            </a:r>
            <a:r>
              <a:rPr lang="zh-CN" altLang="en-US" sz="2400" dirty="0">
                <a:latin typeface="宋体" panose="02010600030101010101" pitchFamily="2" charset="-122"/>
              </a:rPr>
              <a:t>公孙龙子形名发微</a:t>
            </a:r>
            <a:r>
              <a:rPr lang="en-US" altLang="zh-CN" sz="2400" dirty="0">
                <a:latin typeface="宋体" panose="02010600030101010101" pitchFamily="2" charset="-122"/>
              </a:rPr>
              <a:t>》</a:t>
            </a:r>
            <a:r>
              <a:rPr lang="zh-CN" altLang="en-US" sz="2400" dirty="0">
                <a:latin typeface="宋体" panose="02010600030101010101" pitchFamily="2" charset="-122"/>
              </a:rPr>
              <a:t>）</a:t>
            </a:r>
            <a:endParaRPr lang="en-US" altLang="zh-CN" sz="2400" dirty="0">
              <a:latin typeface="宋体" panose="02010600030101010101" pitchFamily="2" charset="-122"/>
            </a:endParaRPr>
          </a:p>
          <a:p>
            <a:r>
              <a:rPr lang="zh-CN" altLang="en-US" sz="2400" dirty="0">
                <a:latin typeface="宋体" panose="02010600030101010101" pitchFamily="2" charset="-122"/>
              </a:rPr>
              <a:t>郑开（</a:t>
            </a:r>
            <a:r>
              <a:rPr lang="en-US" altLang="zh-CN" sz="2400" dirty="0">
                <a:latin typeface="宋体" panose="02010600030101010101" pitchFamily="2" charset="-122"/>
              </a:rPr>
              <a:t>2009</a:t>
            </a:r>
            <a:r>
              <a:rPr lang="zh-CN" altLang="en-US" sz="2400" dirty="0">
                <a:latin typeface="宋体" panose="02010600030101010101" pitchFamily="2" charset="-122"/>
              </a:rPr>
              <a:t>）：公孙龙子的两大原则之一就是“唯形（色）无实”，即万物除了“（物）形”之外空无所有，在它们之上、之后没有什么抽象的或“形而上”的所谓“本体”。</a:t>
            </a:r>
            <a:endParaRPr lang="en-US" altLang="zh-CN" sz="2400" dirty="0">
              <a:latin typeface="宋体" panose="02010600030101010101" pitchFamily="2" charset="-122"/>
            </a:endParaRPr>
          </a:p>
          <a:p>
            <a:endParaRPr lang="zh-CN" altLang="en-US" dirty="0"/>
          </a:p>
        </p:txBody>
      </p:sp>
      <p:sp>
        <p:nvSpPr>
          <p:cNvPr id="5" name="日期占位符 4"/>
          <p:cNvSpPr>
            <a:spLocks noGrp="1"/>
          </p:cNvSpPr>
          <p:nvPr>
            <p:ph type="dt" sz="half" idx="10"/>
          </p:nvPr>
        </p:nvSpPr>
        <p:spPr/>
        <p:txBody>
          <a:bodyPr/>
          <a:lstStyle/>
          <a:p>
            <a:fld id="{E4D97188-5C39-4C23-821F-257F1EC2DBB0}"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11</a:t>
            </a:fld>
            <a:endParaRPr lang="zh-CN" altLang="en-US"/>
          </a:p>
        </p:txBody>
      </p:sp>
    </p:spTree>
    <p:extLst>
      <p:ext uri="{BB962C8B-B14F-4D97-AF65-F5344CB8AC3E}">
        <p14:creationId xmlns:p14="http://schemas.microsoft.com/office/powerpoint/2010/main" val="17805961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研究现状</a:t>
            </a:r>
            <a:endParaRPr lang="zh-CN" altLang="en-US" dirty="0"/>
          </a:p>
        </p:txBody>
      </p:sp>
      <p:sp>
        <p:nvSpPr>
          <p:cNvPr id="3" name="内容占位符 2"/>
          <p:cNvSpPr>
            <a:spLocks noGrp="1"/>
          </p:cNvSpPr>
          <p:nvPr>
            <p:ph idx="1"/>
          </p:nvPr>
        </p:nvSpPr>
        <p:spPr/>
        <p:txBody>
          <a:bodyPr>
            <a:normAutofit fontScale="92500"/>
          </a:bodyPr>
          <a:lstStyle/>
          <a:p>
            <a:r>
              <a:rPr lang="zh-CN" altLang="en-US" sz="2400" dirty="0">
                <a:latin typeface="宋体" panose="02010600030101010101" pitchFamily="2" charset="-122"/>
              </a:rPr>
              <a:t>沈有鼎：</a:t>
            </a:r>
            <a:r>
              <a:rPr lang="zh-CN" altLang="zh-CN" sz="2400" dirty="0">
                <a:latin typeface="宋体" panose="02010600030101010101" pitchFamily="2" charset="-122"/>
              </a:rPr>
              <a:t>《墨经》的逻辑学带有唯名论的色彩，实是第一性的，有实才能有名。名总是实的名，实则不必有名。</a:t>
            </a:r>
            <a:r>
              <a:rPr lang="zh-CN" altLang="en-US" sz="2400" dirty="0">
                <a:latin typeface="宋体" panose="02010600030101010101" pitchFamily="2" charset="-122"/>
              </a:rPr>
              <a:t>（</a:t>
            </a:r>
            <a:r>
              <a:rPr lang="en-US" altLang="zh-CN" sz="2400" dirty="0">
                <a:latin typeface="宋体" panose="02010600030101010101" pitchFamily="2" charset="-122"/>
              </a:rPr>
              <a:t>《</a:t>
            </a:r>
            <a:r>
              <a:rPr lang="zh-CN" altLang="en-US" sz="2400" dirty="0">
                <a:latin typeface="宋体" panose="02010600030101010101" pitchFamily="2" charset="-122"/>
              </a:rPr>
              <a:t>墨经的逻辑学</a:t>
            </a:r>
            <a:r>
              <a:rPr lang="en-US" altLang="zh-CN" sz="2400" dirty="0">
                <a:latin typeface="宋体" panose="02010600030101010101" pitchFamily="2" charset="-122"/>
              </a:rPr>
              <a:t>》</a:t>
            </a:r>
            <a:r>
              <a:rPr lang="zh-CN" altLang="en-US" sz="2400" dirty="0">
                <a:latin typeface="宋体" panose="02010600030101010101" pitchFamily="2" charset="-122"/>
              </a:rPr>
              <a:t>）</a:t>
            </a:r>
            <a:endParaRPr lang="en-US" altLang="zh-CN" sz="2400" dirty="0">
              <a:latin typeface="宋体" panose="02010600030101010101" pitchFamily="2" charset="-122"/>
            </a:endParaRPr>
          </a:p>
          <a:p>
            <a:r>
              <a:rPr lang="zh-CN" altLang="en-US" sz="2400" dirty="0">
                <a:latin typeface="宋体" panose="02010600030101010101" pitchFamily="2" charset="-122"/>
              </a:rPr>
              <a:t>任继愈：</a:t>
            </a:r>
            <a:r>
              <a:rPr lang="zh-CN" altLang="zh-CN" sz="2400" dirty="0">
                <a:latin typeface="宋体" panose="02010600030101010101" pitchFamily="2" charset="-122"/>
              </a:rPr>
              <a:t>《墨经》首先肯定“实”是第一性的，“名”是第二性的，“名”说明“实”，“以名举实”。</a:t>
            </a:r>
            <a:r>
              <a:rPr lang="zh-CN" altLang="en-US" sz="2400" dirty="0">
                <a:latin typeface="宋体" panose="02010600030101010101" pitchFamily="2" charset="-122"/>
              </a:rPr>
              <a:t>（</a:t>
            </a:r>
            <a:r>
              <a:rPr lang="en-US" altLang="zh-CN" sz="2400" dirty="0">
                <a:latin typeface="宋体" panose="02010600030101010101" pitchFamily="2" charset="-122"/>
              </a:rPr>
              <a:t>《</a:t>
            </a:r>
            <a:r>
              <a:rPr lang="zh-CN" altLang="en-US" sz="2400" dirty="0">
                <a:latin typeface="宋体" panose="02010600030101010101" pitchFamily="2" charset="-122"/>
              </a:rPr>
              <a:t>中国哲学史（一）</a:t>
            </a:r>
            <a:r>
              <a:rPr lang="en-US" altLang="zh-CN" sz="2400" dirty="0">
                <a:latin typeface="宋体" panose="02010600030101010101" pitchFamily="2" charset="-122"/>
              </a:rPr>
              <a:t>》</a:t>
            </a:r>
            <a:r>
              <a:rPr lang="zh-CN" altLang="en-US" sz="2400" dirty="0">
                <a:latin typeface="宋体" panose="02010600030101010101" pitchFamily="2" charset="-122"/>
              </a:rPr>
              <a:t>）</a:t>
            </a:r>
            <a:endParaRPr lang="en-US" altLang="zh-CN" sz="2400" dirty="0">
              <a:latin typeface="宋体" panose="02010600030101010101" pitchFamily="2" charset="-122"/>
            </a:endParaRPr>
          </a:p>
          <a:p>
            <a:r>
              <a:rPr lang="zh-CN" altLang="en-US" sz="2400" dirty="0">
                <a:latin typeface="宋体" panose="02010600030101010101" pitchFamily="2" charset="-122"/>
              </a:rPr>
              <a:t>孙中原：</a:t>
            </a:r>
            <a:r>
              <a:rPr lang="zh-CN" altLang="zh-CN" sz="2400" dirty="0">
                <a:latin typeface="宋体" panose="02010600030101010101" pitchFamily="2" charset="-122"/>
              </a:rPr>
              <a:t>墨家明确从事物和人的行为中概括出名和实这两个对立的范畴，并认为实比名更为根本。 </a:t>
            </a:r>
            <a:r>
              <a:rPr lang="zh-CN" altLang="en-US" sz="2400" dirty="0">
                <a:latin typeface="宋体" panose="02010600030101010101" pitchFamily="2" charset="-122"/>
              </a:rPr>
              <a:t>（</a:t>
            </a:r>
            <a:r>
              <a:rPr lang="en-US" altLang="zh-CN" sz="2400" dirty="0">
                <a:latin typeface="宋体" panose="02010600030101010101" pitchFamily="2" charset="-122"/>
              </a:rPr>
              <a:t>《</a:t>
            </a:r>
            <a:r>
              <a:rPr lang="zh-CN" altLang="en-US" sz="2400" dirty="0">
                <a:latin typeface="宋体" panose="02010600030101010101" pitchFamily="2" charset="-122"/>
              </a:rPr>
              <a:t>中国逻辑史（先秦）</a:t>
            </a:r>
            <a:r>
              <a:rPr lang="en-US" altLang="zh-CN" sz="2400" dirty="0">
                <a:latin typeface="宋体" panose="02010600030101010101" pitchFamily="2" charset="-122"/>
              </a:rPr>
              <a:t>》</a:t>
            </a:r>
            <a:r>
              <a:rPr lang="zh-CN" altLang="en-US" sz="2400" dirty="0">
                <a:latin typeface="宋体" panose="02010600030101010101" pitchFamily="2" charset="-122"/>
              </a:rPr>
              <a:t>）</a:t>
            </a:r>
            <a:endParaRPr lang="en-US" altLang="zh-CN" sz="2400" dirty="0">
              <a:latin typeface="宋体" panose="02010600030101010101" pitchFamily="2" charset="-122"/>
            </a:endParaRPr>
          </a:p>
          <a:p>
            <a:r>
              <a:rPr lang="zh-CN" altLang="en-US" sz="2400" dirty="0">
                <a:latin typeface="宋体" panose="02010600030101010101" pitchFamily="2" charset="-122"/>
              </a:rPr>
              <a:t>陈汉生（</a:t>
            </a:r>
            <a:r>
              <a:rPr lang="en-US" altLang="zh-CN" sz="2400" dirty="0">
                <a:latin typeface="宋体" panose="02010600030101010101" pitchFamily="2" charset="-122"/>
              </a:rPr>
              <a:t>Chad Hansen</a:t>
            </a:r>
            <a:r>
              <a:rPr lang="zh-CN" altLang="en-US" sz="2400" dirty="0">
                <a:latin typeface="宋体" panose="02010600030101010101" pitchFamily="2" charset="-122"/>
              </a:rPr>
              <a:t>）、</a:t>
            </a:r>
            <a:r>
              <a:rPr lang="zh-CN" altLang="en-US" sz="2400" dirty="0" smtClean="0">
                <a:latin typeface="宋体" panose="02010600030101010101" pitchFamily="2" charset="-122"/>
              </a:rPr>
              <a:t>葛瑞汉：</a:t>
            </a:r>
            <a:r>
              <a:rPr lang="zh-CN" altLang="zh-CN" sz="2400" dirty="0">
                <a:latin typeface="宋体" panose="02010600030101010101" pitchFamily="2" charset="-122"/>
              </a:rPr>
              <a:t>《墨经》的理论体系纯是唯名论的。</a:t>
            </a:r>
            <a:r>
              <a:rPr lang="en-US" altLang="zh-CN" sz="2400" dirty="0">
                <a:latin typeface="宋体" panose="02010600030101010101" pitchFamily="2" charset="-122"/>
              </a:rPr>
              <a:t> </a:t>
            </a:r>
            <a:r>
              <a:rPr lang="zh-CN" altLang="en-US" sz="2400" dirty="0">
                <a:latin typeface="宋体" panose="02010600030101010101" pitchFamily="2" charset="-122"/>
              </a:rPr>
              <a:t>（</a:t>
            </a:r>
            <a:r>
              <a:rPr lang="en-US" altLang="zh-CN" sz="2400" dirty="0">
                <a:latin typeface="宋体" panose="02010600030101010101" pitchFamily="2" charset="-122"/>
              </a:rPr>
              <a:t>《</a:t>
            </a:r>
            <a:r>
              <a:rPr lang="zh-CN" altLang="en-US" sz="2400" dirty="0">
                <a:latin typeface="宋体" panose="02010600030101010101" pitchFamily="2" charset="-122"/>
              </a:rPr>
              <a:t>中国古代的语言和逻辑</a:t>
            </a:r>
            <a:r>
              <a:rPr lang="en-US" altLang="zh-CN" sz="2400" dirty="0">
                <a:latin typeface="宋体" panose="02010600030101010101" pitchFamily="2" charset="-122"/>
              </a:rPr>
              <a:t>》</a:t>
            </a:r>
            <a:r>
              <a:rPr lang="zh-CN" altLang="en-US" sz="2400" dirty="0">
                <a:latin typeface="宋体" panose="02010600030101010101" pitchFamily="2" charset="-122"/>
              </a:rPr>
              <a:t>、</a:t>
            </a:r>
            <a:r>
              <a:rPr lang="en-US" altLang="zh-CN" sz="2400" dirty="0">
                <a:latin typeface="宋体" panose="02010600030101010101" pitchFamily="2" charset="-122"/>
              </a:rPr>
              <a:t>《</a:t>
            </a:r>
            <a:r>
              <a:rPr lang="zh-CN" altLang="en-US" sz="2400" dirty="0">
                <a:latin typeface="宋体" panose="02010600030101010101" pitchFamily="2" charset="-122"/>
              </a:rPr>
              <a:t>论道者</a:t>
            </a:r>
            <a:r>
              <a:rPr lang="en-US" altLang="zh-CN" sz="2400" dirty="0">
                <a:latin typeface="宋体" panose="02010600030101010101" pitchFamily="2" charset="-122"/>
              </a:rPr>
              <a:t>》</a:t>
            </a:r>
            <a:r>
              <a:rPr lang="zh-CN" altLang="en-US" sz="2400" dirty="0">
                <a:latin typeface="宋体" panose="02010600030101010101" pitchFamily="2" charset="-122"/>
              </a:rPr>
              <a:t>）</a:t>
            </a:r>
            <a:r>
              <a:rPr lang="en-US" altLang="zh-CN" sz="2400" dirty="0">
                <a:latin typeface="宋体" panose="02010600030101010101" pitchFamily="2" charset="-122"/>
              </a:rPr>
              <a:t> </a:t>
            </a:r>
          </a:p>
        </p:txBody>
      </p:sp>
      <p:sp>
        <p:nvSpPr>
          <p:cNvPr id="5" name="日期占位符 4"/>
          <p:cNvSpPr>
            <a:spLocks noGrp="1"/>
          </p:cNvSpPr>
          <p:nvPr>
            <p:ph type="dt" sz="half" idx="10"/>
          </p:nvPr>
        </p:nvSpPr>
        <p:spPr/>
        <p:txBody>
          <a:bodyPr/>
          <a:lstStyle/>
          <a:p>
            <a:fld id="{0D198B6E-6D71-40DC-B27D-EE2243690FB9}"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12</a:t>
            </a:fld>
            <a:endParaRPr lang="zh-CN" altLang="en-US"/>
          </a:p>
        </p:txBody>
      </p:sp>
    </p:spTree>
    <p:extLst>
      <p:ext uri="{BB962C8B-B14F-4D97-AF65-F5344CB8AC3E}">
        <p14:creationId xmlns:p14="http://schemas.microsoft.com/office/powerpoint/2010/main" val="33910325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dirty="0" smtClean="0"/>
              <a:t>二、名墨的名实观</a:t>
            </a:r>
            <a:endParaRPr lang="zh-CN" altLang="en-US" dirty="0"/>
          </a:p>
        </p:txBody>
      </p:sp>
      <p:sp>
        <p:nvSpPr>
          <p:cNvPr id="7" name="文本占位符 6"/>
          <p:cNvSpPr>
            <a:spLocks noGrp="1"/>
          </p:cNvSpPr>
          <p:nvPr>
            <p:ph type="body" idx="1"/>
          </p:nvPr>
        </p:nvSpPr>
        <p:spPr/>
        <p:txBody>
          <a:bodyPr/>
          <a:lstStyle/>
          <a:p>
            <a:endParaRPr lang="zh-CN" altLang="en-US"/>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13</a:t>
            </a:fld>
            <a:endParaRPr lang="zh-CN" altLang="en-US"/>
          </a:p>
        </p:txBody>
      </p:sp>
    </p:spTree>
    <p:extLst>
      <p:ext uri="{BB962C8B-B14F-4D97-AF65-F5344CB8AC3E}">
        <p14:creationId xmlns:p14="http://schemas.microsoft.com/office/powerpoint/2010/main" val="847164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名实观</a:t>
            </a:r>
            <a:r>
              <a:rPr lang="en-US" altLang="zh-CN" dirty="0" smtClean="0"/>
              <a:t>——</a:t>
            </a:r>
            <a:r>
              <a:rPr lang="zh-CN" altLang="en-US" dirty="0" smtClean="0"/>
              <a:t>唯物无指</a:t>
            </a:r>
            <a:endParaRPr lang="zh-CN" altLang="en-US" dirty="0"/>
          </a:p>
        </p:txBody>
      </p:sp>
      <p:sp>
        <p:nvSpPr>
          <p:cNvPr id="3" name="内容占位符 2"/>
          <p:cNvSpPr>
            <a:spLocks noGrp="1"/>
          </p:cNvSpPr>
          <p:nvPr>
            <p:ph idx="1"/>
          </p:nvPr>
        </p:nvSpPr>
        <p:spPr/>
        <p:txBody>
          <a:bodyPr>
            <a:normAutofit lnSpcReduction="10000"/>
          </a:bodyPr>
          <a:lstStyle/>
          <a:p>
            <a:r>
              <a:rPr lang="zh-CN" altLang="zh-CN" sz="2400" dirty="0" smtClean="0"/>
              <a:t>《指物论》</a:t>
            </a:r>
            <a:r>
              <a:rPr lang="zh-CN" altLang="en-US" sz="2400" dirty="0" smtClean="0"/>
              <a:t>：</a:t>
            </a:r>
            <a:endParaRPr lang="en-US" altLang="zh-CN" sz="2400" dirty="0" smtClean="0"/>
          </a:p>
          <a:p>
            <a:r>
              <a:rPr lang="zh-CN" altLang="en-US" sz="2400" dirty="0">
                <a:latin typeface="楷体" panose="02010609060101010101" pitchFamily="49" charset="-122"/>
                <a:ea typeface="楷体" panose="02010609060101010101" pitchFamily="49" charset="-122"/>
              </a:rPr>
              <a:t>物莫非指，而指非指。</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指物论</a:t>
            </a:r>
            <a:r>
              <a:rPr lang="en-US" altLang="zh-CN" sz="2400" dirty="0">
                <a:latin typeface="楷体" panose="02010609060101010101" pitchFamily="49" charset="-122"/>
                <a:ea typeface="楷体" panose="02010609060101010101" pitchFamily="49" charset="-122"/>
              </a:rPr>
              <a:t>》</a:t>
            </a:r>
          </a:p>
          <a:p>
            <a:r>
              <a:rPr lang="zh-CN" altLang="en-US" sz="2400" dirty="0">
                <a:latin typeface="楷体" panose="02010609060101010101" pitchFamily="49" charset="-122"/>
                <a:ea typeface="楷体" panose="02010609060101010101" pitchFamily="49" charset="-122"/>
              </a:rPr>
              <a:t>指也者，天下之所无也；物也者，天下之所有也。</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指物论</a:t>
            </a:r>
            <a:r>
              <a:rPr lang="en-US" altLang="zh-CN" sz="2400" dirty="0">
                <a:latin typeface="楷体" panose="02010609060101010101" pitchFamily="49" charset="-122"/>
                <a:ea typeface="楷体" panose="02010609060101010101" pitchFamily="49" charset="-122"/>
              </a:rPr>
              <a:t>》</a:t>
            </a:r>
          </a:p>
          <a:p>
            <a:r>
              <a:rPr lang="zh-CN" altLang="en-US" sz="2400" dirty="0" smtClean="0"/>
              <a:t>物：</a:t>
            </a:r>
            <a:r>
              <a:rPr lang="zh-CN" altLang="zh-CN" sz="2400" dirty="0"/>
              <a:t>“天地与其所产焉，物也”（《名实论》</a:t>
            </a:r>
            <a:r>
              <a:rPr lang="zh-CN" altLang="zh-CN" sz="2400" dirty="0" smtClean="0"/>
              <a:t>）</a:t>
            </a:r>
            <a:endParaRPr lang="en-US" altLang="zh-CN" sz="2400" dirty="0" smtClean="0"/>
          </a:p>
          <a:p>
            <a:r>
              <a:rPr lang="zh-CN" altLang="en-US" sz="2400" dirty="0" smtClean="0"/>
              <a:t>指</a:t>
            </a:r>
            <a:r>
              <a:rPr lang="zh-CN" altLang="en-US" sz="2400" dirty="0" smtClean="0"/>
              <a:t>：</a:t>
            </a:r>
            <a:r>
              <a:rPr lang="zh-CN" altLang="zh-CN" sz="2400" dirty="0" smtClean="0"/>
              <a:t>手指，以</a:t>
            </a:r>
            <a:r>
              <a:rPr lang="zh-CN" altLang="zh-CN" sz="2400" dirty="0"/>
              <a:t>手指之</a:t>
            </a:r>
            <a:r>
              <a:rPr lang="zh-CN" altLang="zh-CN" sz="2400" dirty="0" smtClean="0"/>
              <a:t>，指</a:t>
            </a:r>
            <a:r>
              <a:rPr lang="zh-CN" altLang="zh-CN" sz="2400" dirty="0"/>
              <a:t>谓、命名等</a:t>
            </a:r>
            <a:r>
              <a:rPr lang="zh-CN" altLang="zh-CN" sz="2400" dirty="0" smtClean="0"/>
              <a:t>。</a:t>
            </a:r>
            <a:endParaRPr lang="en-US" altLang="zh-CN" sz="2400" dirty="0" smtClean="0"/>
          </a:p>
          <a:p>
            <a:r>
              <a:rPr lang="zh-CN" altLang="zh-CN" sz="2400" dirty="0" smtClean="0"/>
              <a:t>只</a:t>
            </a:r>
            <a:r>
              <a:rPr lang="zh-CN" altLang="zh-CN" sz="2400" dirty="0"/>
              <a:t>承认具体事物的</a:t>
            </a:r>
            <a:r>
              <a:rPr lang="zh-CN" altLang="zh-CN" sz="2400" dirty="0" smtClean="0"/>
              <a:t>存在</a:t>
            </a:r>
            <a:endParaRPr lang="en-US" altLang="zh-CN" sz="2400" dirty="0" smtClean="0"/>
          </a:p>
          <a:p>
            <a:r>
              <a:rPr lang="zh-CN" altLang="en-US" sz="2400" dirty="0" smtClean="0"/>
              <a:t>唯名论，感觉主义</a:t>
            </a:r>
            <a:endParaRPr lang="zh-CN" altLang="en-US" sz="2400" dirty="0"/>
          </a:p>
        </p:txBody>
      </p:sp>
      <p:sp>
        <p:nvSpPr>
          <p:cNvPr id="5" name="日期占位符 4"/>
          <p:cNvSpPr>
            <a:spLocks noGrp="1"/>
          </p:cNvSpPr>
          <p:nvPr>
            <p:ph type="dt" sz="half" idx="10"/>
          </p:nvPr>
        </p:nvSpPr>
        <p:spPr/>
        <p:txBody>
          <a:bodyPr/>
          <a:lstStyle/>
          <a:p>
            <a:fld id="{D79B6589-A2B8-40BD-941A-113285A7B7EF}"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14</a:t>
            </a:fld>
            <a:endParaRPr lang="zh-CN" altLang="en-US"/>
          </a:p>
        </p:txBody>
      </p:sp>
    </p:spTree>
    <p:extLst>
      <p:ext uri="{BB962C8B-B14F-4D97-AF65-F5344CB8AC3E}">
        <p14:creationId xmlns:p14="http://schemas.microsoft.com/office/powerpoint/2010/main" val="28222293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名实观</a:t>
            </a:r>
            <a:r>
              <a:rPr lang="en-US" altLang="zh-CN" dirty="0" smtClean="0"/>
              <a:t>——</a:t>
            </a:r>
            <a:r>
              <a:rPr lang="zh-CN" altLang="en-US" dirty="0" smtClean="0"/>
              <a:t>以实成物，以名举实</a:t>
            </a:r>
            <a:endParaRPr lang="zh-CN" altLang="en-US" dirty="0"/>
          </a:p>
        </p:txBody>
      </p:sp>
      <p:sp>
        <p:nvSpPr>
          <p:cNvPr id="3" name="内容占位符 2"/>
          <p:cNvSpPr>
            <a:spLocks noGrp="1"/>
          </p:cNvSpPr>
          <p:nvPr>
            <p:ph idx="1"/>
          </p:nvPr>
        </p:nvSpPr>
        <p:spPr>
          <a:xfrm>
            <a:off x="2592924" y="1845733"/>
            <a:ext cx="8562755" cy="4137971"/>
          </a:xfrm>
        </p:spPr>
        <p:txBody>
          <a:bodyPr>
            <a:normAutofit/>
          </a:bodyPr>
          <a:lstStyle/>
          <a:p>
            <a:r>
              <a:rPr lang="zh-CN" altLang="zh-CN" sz="2400" dirty="0"/>
              <a:t>名是用来谓实的，实是名所谓的</a:t>
            </a:r>
            <a:r>
              <a:rPr lang="zh-CN" altLang="zh-CN" sz="2400" dirty="0" smtClean="0"/>
              <a:t>对象</a:t>
            </a:r>
            <a:r>
              <a:rPr lang="zh-CN" altLang="en-US" sz="2400" dirty="0" smtClean="0"/>
              <a:t>：</a:t>
            </a:r>
            <a:endParaRPr lang="en-US" altLang="zh-CN" sz="2400" dirty="0" smtClean="0"/>
          </a:p>
          <a:p>
            <a:r>
              <a:rPr lang="zh-CN" altLang="zh-CN" sz="2400" dirty="0" smtClean="0">
                <a:latin typeface="楷体" panose="02010609060101010101" pitchFamily="49" charset="-122"/>
                <a:ea typeface="楷体" panose="02010609060101010101" pitchFamily="49" charset="-122"/>
              </a:rPr>
              <a:t>夫</a:t>
            </a:r>
            <a:r>
              <a:rPr lang="zh-CN" altLang="zh-CN" sz="2400" dirty="0">
                <a:latin typeface="楷体" panose="02010609060101010101" pitchFamily="49" charset="-122"/>
                <a:ea typeface="楷体" panose="02010609060101010101" pitchFamily="49" charset="-122"/>
              </a:rPr>
              <a:t>名，实谓也。（《名实论》）</a:t>
            </a:r>
          </a:p>
          <a:p>
            <a:r>
              <a:rPr lang="zh-CN" altLang="zh-CN" sz="2400" dirty="0">
                <a:latin typeface="楷体" panose="02010609060101010101" pitchFamily="49" charset="-122"/>
                <a:ea typeface="楷体" panose="02010609060101010101" pitchFamily="49" charset="-122"/>
              </a:rPr>
              <a:t>所以谓，名也；所谓，实也。（《经说上》</a:t>
            </a:r>
            <a:r>
              <a:rPr lang="zh-CN" altLang="zh-CN" sz="2400" dirty="0" smtClean="0"/>
              <a:t>）</a:t>
            </a:r>
            <a:endParaRPr lang="en-US" altLang="zh-CN" sz="2400" dirty="0" smtClean="0"/>
          </a:p>
          <a:p>
            <a:r>
              <a:rPr lang="zh-CN" altLang="zh-CN" sz="2400" dirty="0"/>
              <a:t>实是使物成为物而不过的</a:t>
            </a:r>
            <a:r>
              <a:rPr lang="zh-CN" altLang="zh-CN" sz="2400" dirty="0" smtClean="0"/>
              <a:t>东西</a:t>
            </a:r>
            <a:r>
              <a:rPr lang="zh-CN" altLang="en-US" sz="2400" dirty="0" smtClean="0"/>
              <a:t>：</a:t>
            </a:r>
            <a:endParaRPr lang="en-US" altLang="zh-CN" sz="2400" dirty="0" smtClean="0"/>
          </a:p>
          <a:p>
            <a:r>
              <a:rPr lang="zh-CN" altLang="zh-CN" sz="2400" dirty="0" smtClean="0">
                <a:latin typeface="楷体" panose="02010609060101010101" pitchFamily="49" charset="-122"/>
                <a:ea typeface="楷体" panose="02010609060101010101" pitchFamily="49" charset="-122"/>
              </a:rPr>
              <a:t>物</a:t>
            </a:r>
            <a:r>
              <a:rPr lang="zh-CN" altLang="zh-CN" sz="2400" dirty="0">
                <a:latin typeface="楷体" panose="02010609060101010101" pitchFamily="49" charset="-122"/>
                <a:ea typeface="楷体" panose="02010609060101010101" pitchFamily="49" charset="-122"/>
              </a:rPr>
              <a:t>以物其物而不过焉，实</a:t>
            </a:r>
            <a:r>
              <a:rPr lang="zh-CN" altLang="zh-CN" sz="2400" dirty="0" smtClean="0">
                <a:latin typeface="楷体" panose="02010609060101010101" pitchFamily="49" charset="-122"/>
                <a:ea typeface="楷体" panose="02010609060101010101" pitchFamily="49" charset="-122"/>
              </a:rPr>
              <a:t>也</a:t>
            </a:r>
            <a:r>
              <a:rPr lang="zh-CN" altLang="en-US" sz="2400" dirty="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名实论</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r>
              <a:rPr lang="zh-CN" altLang="zh-CN" sz="2400" dirty="0">
                <a:latin typeface="楷体" panose="02010609060101010101" pitchFamily="49" charset="-122"/>
                <a:ea typeface="楷体" panose="02010609060101010101" pitchFamily="49" charset="-122"/>
              </a:rPr>
              <a:t>马者，所以命形也。白者，所以命色也。（《白马论》</a:t>
            </a:r>
            <a:r>
              <a:rPr lang="zh-CN" altLang="zh-CN"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r>
              <a:rPr lang="zh-CN" altLang="zh-CN" sz="2400" dirty="0" smtClean="0"/>
              <a:t>实</a:t>
            </a:r>
            <a:r>
              <a:rPr lang="zh-CN" altLang="en-US" sz="2400" dirty="0" smtClean="0"/>
              <a:t>：形色等</a:t>
            </a:r>
            <a:endParaRPr lang="en-US" altLang="zh-CN" sz="2400" dirty="0" smtClean="0"/>
          </a:p>
          <a:p>
            <a:r>
              <a:rPr lang="zh-CN" altLang="en-US" sz="2400" dirty="0" smtClean="0">
                <a:latin typeface="+mn-ea"/>
              </a:rPr>
              <a:t>物</a:t>
            </a:r>
            <a:r>
              <a:rPr lang="zh-CN" altLang="en-US" sz="2400" dirty="0">
                <a:latin typeface="+mn-ea"/>
              </a:rPr>
              <a:t>必然有实，实也必然是物的</a:t>
            </a:r>
            <a:r>
              <a:rPr lang="zh-CN" altLang="en-US" sz="2400" dirty="0" smtClean="0">
                <a:latin typeface="+mn-ea"/>
              </a:rPr>
              <a:t>实。</a:t>
            </a:r>
            <a:endParaRPr lang="zh-CN" altLang="en-US" sz="2400" dirty="0">
              <a:latin typeface="+mn-ea"/>
            </a:endParaRPr>
          </a:p>
        </p:txBody>
      </p:sp>
      <p:sp>
        <p:nvSpPr>
          <p:cNvPr id="5" name="日期占位符 4"/>
          <p:cNvSpPr>
            <a:spLocks noGrp="1"/>
          </p:cNvSpPr>
          <p:nvPr>
            <p:ph type="dt" sz="half" idx="10"/>
          </p:nvPr>
        </p:nvSpPr>
        <p:spPr/>
        <p:txBody>
          <a:bodyPr/>
          <a:lstStyle/>
          <a:p>
            <a:fld id="{D937B190-F64B-4619-AF67-4C19CF3C948B}"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15</a:t>
            </a:fld>
            <a:endParaRPr lang="zh-CN" altLang="en-US"/>
          </a:p>
        </p:txBody>
      </p:sp>
    </p:spTree>
    <p:extLst>
      <p:ext uri="{BB962C8B-B14F-4D97-AF65-F5344CB8AC3E}">
        <p14:creationId xmlns:p14="http://schemas.microsoft.com/office/powerpoint/2010/main" val="5928781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名实观</a:t>
            </a:r>
            <a:r>
              <a:rPr lang="en-US" altLang="zh-CN" dirty="0"/>
              <a:t>——</a:t>
            </a:r>
            <a:r>
              <a:rPr lang="zh-CN" altLang="en-US" dirty="0"/>
              <a:t>以实成物，以名举实</a:t>
            </a:r>
          </a:p>
        </p:txBody>
      </p:sp>
      <p:sp>
        <p:nvSpPr>
          <p:cNvPr id="3" name="内容占位符 2"/>
          <p:cNvSpPr>
            <a:spLocks noGrp="1"/>
          </p:cNvSpPr>
          <p:nvPr>
            <p:ph idx="1"/>
          </p:nvPr>
        </p:nvSpPr>
        <p:spPr>
          <a:xfrm>
            <a:off x="2589212" y="1905000"/>
            <a:ext cx="8915400" cy="3777622"/>
          </a:xfrm>
        </p:spPr>
        <p:txBody>
          <a:bodyPr>
            <a:noAutofit/>
          </a:bodyPr>
          <a:lstStyle/>
          <a:p>
            <a:r>
              <a:rPr lang="zh-CN" altLang="zh-CN" sz="2200" dirty="0" smtClean="0"/>
              <a:t>《墨经》</a:t>
            </a:r>
            <a:r>
              <a:rPr lang="zh-CN" altLang="zh-CN" sz="2200" dirty="0"/>
              <a:t>中将名分为三类：达名，类名和私名</a:t>
            </a:r>
            <a:r>
              <a:rPr lang="zh-CN" altLang="zh-CN" sz="2200" dirty="0" smtClean="0"/>
              <a:t>。</a:t>
            </a:r>
            <a:endParaRPr lang="en-US" altLang="zh-CN" sz="2200" dirty="0" smtClean="0"/>
          </a:p>
          <a:p>
            <a:r>
              <a:rPr lang="zh-CN" altLang="en-US" sz="2200" dirty="0">
                <a:latin typeface="楷体" panose="02010609060101010101" pitchFamily="49" charset="-122"/>
                <a:ea typeface="楷体" panose="02010609060101010101" pitchFamily="49" charset="-122"/>
              </a:rPr>
              <a:t>物，达也，有实，必待文名也命之。马，类也，若实也者，必以是名也命之。臧，私也，是名也，止于是实也。</a:t>
            </a:r>
            <a:r>
              <a:rPr lang="en-US" altLang="zh-CN" sz="2200" dirty="0">
                <a:latin typeface="楷体" panose="02010609060101010101" pitchFamily="49" charset="-122"/>
                <a:ea typeface="楷体" panose="02010609060101010101" pitchFamily="49" charset="-122"/>
              </a:rPr>
              <a:t>——《</a:t>
            </a:r>
            <a:r>
              <a:rPr lang="zh-CN" altLang="en-US" sz="2200" dirty="0">
                <a:latin typeface="楷体" panose="02010609060101010101" pitchFamily="49" charset="-122"/>
                <a:ea typeface="楷体" panose="02010609060101010101" pitchFamily="49" charset="-122"/>
              </a:rPr>
              <a:t>墨经</a:t>
            </a:r>
            <a:r>
              <a:rPr lang="en-US" altLang="zh-CN" sz="2200" dirty="0" smtClean="0">
                <a:latin typeface="楷体" panose="02010609060101010101" pitchFamily="49" charset="-122"/>
                <a:ea typeface="楷体" panose="02010609060101010101" pitchFamily="49" charset="-122"/>
              </a:rPr>
              <a:t>》</a:t>
            </a:r>
            <a:endParaRPr lang="en-US" altLang="zh-CN" sz="2200" dirty="0" smtClean="0"/>
          </a:p>
          <a:p>
            <a:r>
              <a:rPr lang="zh-CN" altLang="en-US" sz="2200" dirty="0" smtClean="0"/>
              <a:t>达名之实：物；类名之实：形、色等；</a:t>
            </a:r>
            <a:r>
              <a:rPr lang="zh-CN" altLang="en-US" sz="2200" dirty="0"/>
              <a:t>私</a:t>
            </a:r>
            <a:r>
              <a:rPr lang="zh-CN" altLang="en-US" sz="2200" dirty="0" smtClean="0"/>
              <a:t>名：</a:t>
            </a:r>
            <a:r>
              <a:rPr lang="zh-CN" altLang="en-US" sz="2200" dirty="0"/>
              <a:t>个体</a:t>
            </a:r>
          </a:p>
          <a:p>
            <a:endParaRPr lang="zh-CN" altLang="en-US" sz="2400" dirty="0"/>
          </a:p>
        </p:txBody>
      </p:sp>
      <p:sp>
        <p:nvSpPr>
          <p:cNvPr id="5" name="日期占位符 4"/>
          <p:cNvSpPr>
            <a:spLocks noGrp="1"/>
          </p:cNvSpPr>
          <p:nvPr>
            <p:ph type="dt" sz="half" idx="10"/>
          </p:nvPr>
        </p:nvSpPr>
        <p:spPr/>
        <p:txBody>
          <a:bodyPr/>
          <a:lstStyle/>
          <a:p>
            <a:fld id="{A5197934-3FF8-45DB-B557-4AB10E8174D4}"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16</a:t>
            </a:fld>
            <a:endParaRPr lang="zh-CN" altLang="en-US"/>
          </a:p>
        </p:txBody>
      </p:sp>
    </p:spTree>
    <p:extLst>
      <p:ext uri="{BB962C8B-B14F-4D97-AF65-F5344CB8AC3E}">
        <p14:creationId xmlns:p14="http://schemas.microsoft.com/office/powerpoint/2010/main" val="28932734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名实观</a:t>
            </a:r>
            <a:r>
              <a:rPr lang="en-US" altLang="zh-CN" dirty="0" smtClean="0"/>
              <a:t>——</a:t>
            </a:r>
            <a:r>
              <a:rPr lang="zh-CN" altLang="en-US" dirty="0" smtClean="0"/>
              <a:t>一名一实</a:t>
            </a:r>
            <a:endParaRPr lang="zh-CN" altLang="en-US" dirty="0"/>
          </a:p>
        </p:txBody>
      </p:sp>
      <p:sp>
        <p:nvSpPr>
          <p:cNvPr id="3" name="内容占位符 2"/>
          <p:cNvSpPr>
            <a:spLocks noGrp="1"/>
          </p:cNvSpPr>
          <p:nvPr>
            <p:ph idx="1"/>
          </p:nvPr>
        </p:nvSpPr>
        <p:spPr>
          <a:xfrm>
            <a:off x="2592924" y="1845734"/>
            <a:ext cx="8562755" cy="4218182"/>
          </a:xfrm>
        </p:spPr>
        <p:txBody>
          <a:bodyPr>
            <a:normAutofit fontScale="92500"/>
          </a:bodyPr>
          <a:lstStyle/>
          <a:p>
            <a:r>
              <a:rPr lang="zh-CN" altLang="zh-CN" sz="2400" dirty="0" smtClean="0"/>
              <a:t>疾</a:t>
            </a:r>
            <a:r>
              <a:rPr lang="zh-CN" altLang="zh-CN" sz="2400" dirty="0"/>
              <a:t>名实之</a:t>
            </a:r>
            <a:r>
              <a:rPr lang="zh-CN" altLang="zh-CN" sz="2400" dirty="0" smtClean="0"/>
              <a:t>散乱</a:t>
            </a:r>
            <a:endParaRPr lang="en-US" altLang="zh-CN" sz="2400" dirty="0" smtClean="0"/>
          </a:p>
          <a:p>
            <a:r>
              <a:rPr lang="zh-CN" altLang="zh-CN" sz="2400" dirty="0" smtClean="0"/>
              <a:t>在</a:t>
            </a:r>
            <a:r>
              <a:rPr lang="zh-CN" altLang="zh-CN" sz="2400" dirty="0"/>
              <a:t>名实之间建立严格的对应</a:t>
            </a:r>
            <a:r>
              <a:rPr lang="zh-CN" altLang="zh-CN" sz="2400" dirty="0" smtClean="0"/>
              <a:t>关系</a:t>
            </a:r>
            <a:endParaRPr lang="en-US" altLang="zh-CN" sz="2400" dirty="0" smtClean="0"/>
          </a:p>
          <a:p>
            <a:r>
              <a:rPr lang="zh-CN" altLang="zh-CN" sz="2400" dirty="0">
                <a:latin typeface="楷体" panose="02010609060101010101" pitchFamily="49" charset="-122"/>
                <a:ea typeface="楷体" panose="02010609060101010101" pitchFamily="49" charset="-122"/>
              </a:rPr>
              <a:t>实以实其所实，不旷焉，位也。出其所位，非位；位其所位焉，正也</a:t>
            </a:r>
            <a:r>
              <a:rPr lang="zh-CN"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名实论</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r>
              <a:rPr lang="zh-CN" altLang="en-US" sz="2400" dirty="0" smtClean="0">
                <a:latin typeface="+mn-ea"/>
              </a:rPr>
              <a:t>白马</a:t>
            </a:r>
            <a:r>
              <a:rPr lang="zh-CN" altLang="en-US" sz="2400" dirty="0">
                <a:latin typeface="+mn-ea"/>
              </a:rPr>
              <a:t>的界域，即马之形与白之色确定的物的范围，超出这个界域，如谓白马为马，就是旷。不超过这个界域，就是“正”。</a:t>
            </a:r>
            <a:endParaRPr lang="zh-CN" altLang="zh-CN" sz="2400" dirty="0">
              <a:latin typeface="+mn-ea"/>
            </a:endParaRPr>
          </a:p>
          <a:p>
            <a:r>
              <a:rPr lang="zh-CN" altLang="zh-CN" sz="2400" dirty="0">
                <a:latin typeface="楷体" panose="02010609060101010101" pitchFamily="49" charset="-122"/>
                <a:ea typeface="楷体" panose="02010609060101010101" pitchFamily="49" charset="-122"/>
              </a:rPr>
              <a:t>其名正则唯乎其彼此焉。谓彼而彼不唯乎彼，则彼谓不行；谓此而此不唯乎此，则此谓不行。其以当不当也。不当而当，乱也。故彼彼当乎彼，则唯乎彼，其谓行彼；此此当乎此，则唯乎此，其谓行此。其以当而当也。以当而当，正也。（《名实论》</a:t>
            </a:r>
            <a:r>
              <a:rPr lang="zh-CN" altLang="zh-CN"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pPr marL="0" indent="0">
              <a:buNone/>
            </a:pPr>
            <a:endParaRPr lang="zh-CN" altLang="zh-CN" sz="2400" dirty="0">
              <a:latin typeface="楷体" panose="02010609060101010101" pitchFamily="49" charset="-122"/>
              <a:ea typeface="楷体" panose="02010609060101010101" pitchFamily="49" charset="-122"/>
            </a:endParaRPr>
          </a:p>
          <a:p>
            <a:pPr marL="0" indent="0">
              <a:buNone/>
            </a:pPr>
            <a:endParaRPr lang="zh-CN" altLang="en-US" sz="2400" dirty="0"/>
          </a:p>
        </p:txBody>
      </p:sp>
      <p:sp>
        <p:nvSpPr>
          <p:cNvPr id="5" name="日期占位符 4"/>
          <p:cNvSpPr>
            <a:spLocks noGrp="1"/>
          </p:cNvSpPr>
          <p:nvPr>
            <p:ph type="dt" sz="half" idx="10"/>
          </p:nvPr>
        </p:nvSpPr>
        <p:spPr/>
        <p:txBody>
          <a:bodyPr/>
          <a:lstStyle/>
          <a:p>
            <a:fld id="{DFD06431-32AC-49BF-8A43-CB699DED76A0}"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17</a:t>
            </a:fld>
            <a:endParaRPr lang="zh-CN" altLang="en-US"/>
          </a:p>
        </p:txBody>
      </p:sp>
    </p:spTree>
    <p:extLst>
      <p:ext uri="{BB962C8B-B14F-4D97-AF65-F5344CB8AC3E}">
        <p14:creationId xmlns:p14="http://schemas.microsoft.com/office/powerpoint/2010/main" val="38214163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名实观</a:t>
            </a:r>
            <a:r>
              <a:rPr lang="en-US" altLang="zh-CN" dirty="0" smtClean="0"/>
              <a:t>——</a:t>
            </a:r>
            <a:r>
              <a:rPr lang="zh-CN" altLang="en-US" dirty="0" smtClean="0"/>
              <a:t>一名一实</a:t>
            </a:r>
            <a:endParaRPr lang="zh-CN" altLang="en-US" dirty="0"/>
          </a:p>
        </p:txBody>
      </p:sp>
      <p:sp>
        <p:nvSpPr>
          <p:cNvPr id="3" name="内容占位符 2"/>
          <p:cNvSpPr>
            <a:spLocks noGrp="1"/>
          </p:cNvSpPr>
          <p:nvPr>
            <p:ph idx="1"/>
          </p:nvPr>
        </p:nvSpPr>
        <p:spPr/>
        <p:txBody>
          <a:bodyPr>
            <a:normAutofit/>
          </a:bodyPr>
          <a:lstStyle/>
          <a:p>
            <a:r>
              <a:rPr lang="zh-CN" altLang="en-US" sz="2400" dirty="0">
                <a:latin typeface="+mn-ea"/>
              </a:rPr>
              <a:t>以名谓实，可以理解为将诸名用于物，对万物做划分，划分的结果就是实</a:t>
            </a:r>
            <a:r>
              <a:rPr lang="zh-CN" altLang="en-US" sz="2400" dirty="0" smtClean="0">
                <a:latin typeface="+mn-ea"/>
              </a:rPr>
              <a:t>。</a:t>
            </a:r>
            <a:endParaRPr lang="en-US" altLang="zh-CN" sz="2400" dirty="0" smtClean="0">
              <a:latin typeface="+mn-ea"/>
            </a:endParaRPr>
          </a:p>
          <a:p>
            <a:r>
              <a:rPr lang="zh-CN" altLang="en-US" sz="2400" dirty="0" smtClean="0">
                <a:latin typeface="+mn-ea"/>
              </a:rPr>
              <a:t>“马”，按形</a:t>
            </a:r>
            <a:r>
              <a:rPr lang="zh-CN" altLang="en-US" sz="2400" dirty="0">
                <a:latin typeface="+mn-ea"/>
              </a:rPr>
              <a:t>的</a:t>
            </a:r>
            <a:r>
              <a:rPr lang="zh-CN" altLang="en-US" sz="2400" dirty="0" smtClean="0">
                <a:latin typeface="+mn-ea"/>
              </a:rPr>
              <a:t>标准划分</a:t>
            </a:r>
            <a:r>
              <a:rPr lang="zh-CN" altLang="en-US" sz="2400" dirty="0">
                <a:latin typeface="+mn-ea"/>
              </a:rPr>
              <a:t>出同为此形的物，构成马之实；“白”按色的标准划分出同为此色的物，构成白之实。马中虽有白者，但划分至马，只得马之实，与白无涉。因此，一名对应一实</a:t>
            </a:r>
            <a:r>
              <a:rPr lang="zh-CN" altLang="en-US" sz="2400" dirty="0" smtClean="0">
                <a:latin typeface="+mn-ea"/>
              </a:rPr>
              <a:t>。</a:t>
            </a:r>
            <a:endParaRPr lang="en-US" altLang="zh-CN" sz="2400" dirty="0" smtClean="0">
              <a:latin typeface="+mn-ea"/>
            </a:endParaRPr>
          </a:p>
          <a:p>
            <a:r>
              <a:rPr lang="zh-CN" altLang="zh-CN" sz="2400" dirty="0" smtClean="0">
                <a:latin typeface="楷体" panose="02010609060101010101" pitchFamily="49" charset="-122"/>
                <a:ea typeface="楷体" panose="02010609060101010101" pitchFamily="49" charset="-122"/>
              </a:rPr>
              <a:t>正名</a:t>
            </a:r>
            <a:r>
              <a:rPr lang="zh-CN" altLang="zh-CN" sz="2400" dirty="0">
                <a:latin typeface="楷体" panose="02010609060101010101" pitchFamily="49" charset="-122"/>
                <a:ea typeface="楷体" panose="02010609060101010101" pitchFamily="49" charset="-122"/>
              </a:rPr>
              <a:t>者：彼彼此此可，彼彼止于彼，此此止于此。彼此不可，彼且此也。彼此亦可，彼此止于彼此，若是而彼此也，则彼亦且此此也。（《经说下》）</a:t>
            </a:r>
          </a:p>
          <a:p>
            <a:pPr marL="0" indent="0">
              <a:buNone/>
            </a:pPr>
            <a:endParaRPr lang="zh-CN" altLang="zh-CN" sz="2400" dirty="0">
              <a:latin typeface="楷体" panose="02010609060101010101" pitchFamily="49" charset="-122"/>
              <a:ea typeface="楷体" panose="02010609060101010101" pitchFamily="49" charset="-122"/>
            </a:endParaRPr>
          </a:p>
          <a:p>
            <a:pPr marL="0" indent="0">
              <a:buNone/>
            </a:pPr>
            <a:endParaRPr lang="zh-CN" altLang="en-US" sz="2400" dirty="0"/>
          </a:p>
        </p:txBody>
      </p:sp>
      <p:sp>
        <p:nvSpPr>
          <p:cNvPr id="5" name="日期占位符 4"/>
          <p:cNvSpPr>
            <a:spLocks noGrp="1"/>
          </p:cNvSpPr>
          <p:nvPr>
            <p:ph type="dt" sz="half" idx="10"/>
          </p:nvPr>
        </p:nvSpPr>
        <p:spPr/>
        <p:txBody>
          <a:bodyPr/>
          <a:lstStyle/>
          <a:p>
            <a:fld id="{DFD06431-32AC-49BF-8A43-CB699DED76A0}"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18</a:t>
            </a:fld>
            <a:endParaRPr lang="zh-CN" altLang="en-US"/>
          </a:p>
        </p:txBody>
      </p:sp>
    </p:spTree>
    <p:extLst>
      <p:ext uri="{BB962C8B-B14F-4D97-AF65-F5344CB8AC3E}">
        <p14:creationId xmlns:p14="http://schemas.microsoft.com/office/powerpoint/2010/main" val="13961456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名实观</a:t>
            </a:r>
            <a:r>
              <a:rPr lang="en-US" altLang="zh-CN" dirty="0" smtClean="0"/>
              <a:t>——</a:t>
            </a:r>
            <a:r>
              <a:rPr lang="zh-CN" altLang="en-US" dirty="0"/>
              <a:t>分门别类</a:t>
            </a:r>
          </a:p>
        </p:txBody>
      </p:sp>
      <p:sp>
        <p:nvSpPr>
          <p:cNvPr id="3" name="内容占位符 2"/>
          <p:cNvSpPr>
            <a:spLocks noGrp="1"/>
          </p:cNvSpPr>
          <p:nvPr>
            <p:ph idx="1"/>
          </p:nvPr>
        </p:nvSpPr>
        <p:spPr/>
        <p:txBody>
          <a:bodyPr>
            <a:normAutofit/>
          </a:bodyPr>
          <a:lstStyle/>
          <a:p>
            <a:r>
              <a:rPr lang="zh-CN" altLang="en-US" sz="2400" dirty="0"/>
              <a:t>从以上关于名墨两家名实观的分析可以看出，名的根本性的作用是对万物进行划分</a:t>
            </a:r>
            <a:r>
              <a:rPr lang="zh-CN" altLang="en-US" sz="2400" dirty="0" smtClean="0"/>
              <a:t>。</a:t>
            </a:r>
            <a:endParaRPr lang="en-US" altLang="zh-CN" sz="2400" dirty="0" smtClean="0"/>
          </a:p>
          <a:p>
            <a:r>
              <a:rPr lang="zh-CN" altLang="en-US" sz="2400" dirty="0"/>
              <a:t>所谓的划分就是，将一个类按照某种标准分成几个子类，子类之间是两两不交的，而它们的并就是原来的类。而这些子类又可以按照其他的标准分别进行再一次划分，以此类推，最终会得到一个个单元类，其中元素即为个体。</a:t>
            </a:r>
            <a:endParaRPr lang="en-US" altLang="zh-CN" sz="2400" dirty="0" smtClean="0"/>
          </a:p>
          <a:p>
            <a:r>
              <a:rPr lang="zh-CN" altLang="zh-CN" sz="2400" dirty="0" smtClean="0"/>
              <a:t>达</a:t>
            </a:r>
            <a:r>
              <a:rPr lang="zh-CN" altLang="zh-CN" sz="2400" dirty="0"/>
              <a:t>名对应</a:t>
            </a:r>
            <a:r>
              <a:rPr lang="zh-CN" altLang="zh-CN" sz="2400" dirty="0" smtClean="0"/>
              <a:t>万物</a:t>
            </a:r>
            <a:r>
              <a:rPr lang="zh-CN" altLang="en-US" sz="2400" dirty="0" smtClean="0"/>
              <a:t>的类</a:t>
            </a:r>
            <a:r>
              <a:rPr lang="en-US" altLang="zh-CN" sz="2400" dirty="0" smtClean="0"/>
              <a:t>U</a:t>
            </a:r>
            <a:r>
              <a:rPr lang="zh-CN" altLang="zh-CN" sz="2400" dirty="0"/>
              <a:t>，类名对应</a:t>
            </a:r>
            <a:r>
              <a:rPr lang="en-US" altLang="zh-CN" sz="2400" dirty="0"/>
              <a:t>U</a:t>
            </a:r>
            <a:r>
              <a:rPr lang="zh-CN" altLang="zh-CN" sz="2400" dirty="0"/>
              <a:t>的</a:t>
            </a:r>
            <a:r>
              <a:rPr lang="zh-CN" altLang="zh-CN" sz="2400" dirty="0" smtClean="0"/>
              <a:t>子</a:t>
            </a:r>
            <a:r>
              <a:rPr lang="zh-CN" altLang="en-US" sz="2400" dirty="0" smtClean="0"/>
              <a:t>类</a:t>
            </a:r>
            <a:r>
              <a:rPr lang="zh-CN" altLang="zh-CN" sz="2400" dirty="0" smtClean="0"/>
              <a:t>、</a:t>
            </a:r>
            <a:r>
              <a:rPr lang="zh-CN" altLang="zh-CN" sz="2400" dirty="0"/>
              <a:t>私</a:t>
            </a:r>
            <a:r>
              <a:rPr lang="zh-CN" altLang="zh-CN" sz="2400" dirty="0" smtClean="0"/>
              <a:t>命</a:t>
            </a:r>
            <a:r>
              <a:rPr lang="zh-CN" altLang="en-US" sz="2400" dirty="0"/>
              <a:t>对应</a:t>
            </a:r>
            <a:r>
              <a:rPr lang="en-US" altLang="zh-CN" sz="2400" dirty="0" smtClean="0"/>
              <a:t>U</a:t>
            </a:r>
            <a:r>
              <a:rPr lang="zh-CN" altLang="zh-CN" sz="2400" dirty="0"/>
              <a:t>中元素</a:t>
            </a:r>
            <a:r>
              <a:rPr lang="zh-CN" altLang="en-US" sz="2400" dirty="0" smtClean="0"/>
              <a:t>。</a:t>
            </a:r>
            <a:endParaRPr lang="zh-CN" altLang="zh-CN" sz="2400" dirty="0"/>
          </a:p>
        </p:txBody>
      </p:sp>
      <p:sp>
        <p:nvSpPr>
          <p:cNvPr id="5" name="日期占位符 4"/>
          <p:cNvSpPr>
            <a:spLocks noGrp="1"/>
          </p:cNvSpPr>
          <p:nvPr>
            <p:ph type="dt" sz="half" idx="10"/>
          </p:nvPr>
        </p:nvSpPr>
        <p:spPr/>
        <p:txBody>
          <a:bodyPr/>
          <a:lstStyle/>
          <a:p>
            <a:fld id="{98694AF6-F04D-48A2-9A4E-425593B2D55E}"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19</a:t>
            </a:fld>
            <a:endParaRPr lang="zh-CN" altLang="en-US"/>
          </a:p>
        </p:txBody>
      </p:sp>
    </p:spTree>
    <p:extLst>
      <p:ext uri="{BB962C8B-B14F-4D97-AF65-F5344CB8AC3E}">
        <p14:creationId xmlns:p14="http://schemas.microsoft.com/office/powerpoint/2010/main" val="114660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内容</a:t>
            </a:r>
            <a:endParaRPr lang="zh-CN" altLang="en-US" dirty="0"/>
          </a:p>
        </p:txBody>
      </p:sp>
      <p:sp>
        <p:nvSpPr>
          <p:cNvPr id="3" name="内容占位符 2"/>
          <p:cNvSpPr>
            <a:spLocks noGrp="1"/>
          </p:cNvSpPr>
          <p:nvPr>
            <p:ph idx="1"/>
          </p:nvPr>
        </p:nvSpPr>
        <p:spPr/>
        <p:txBody>
          <a:bodyPr>
            <a:normAutofit/>
          </a:bodyPr>
          <a:lstStyle/>
          <a:p>
            <a:r>
              <a:rPr lang="zh-CN" altLang="en-US" sz="2800" dirty="0" smtClean="0"/>
              <a:t>一、   </a:t>
            </a:r>
            <a:r>
              <a:rPr lang="zh-CN" altLang="en-US" sz="2800" dirty="0" smtClean="0"/>
              <a:t>前言</a:t>
            </a:r>
            <a:endParaRPr lang="en-US" altLang="zh-CN" sz="2800" dirty="0" smtClean="0"/>
          </a:p>
          <a:p>
            <a:r>
              <a:rPr lang="zh-CN" altLang="en-US" sz="2800" dirty="0" smtClean="0"/>
              <a:t>二</a:t>
            </a:r>
            <a:r>
              <a:rPr lang="zh-CN" altLang="en-US" sz="2800" dirty="0"/>
              <a:t>、</a:t>
            </a:r>
            <a:r>
              <a:rPr lang="zh-CN" altLang="en-US" sz="2800" dirty="0" smtClean="0"/>
              <a:t>   名墨的名实观</a:t>
            </a:r>
            <a:endParaRPr lang="en-US" altLang="zh-CN" sz="2800" dirty="0" smtClean="0"/>
          </a:p>
          <a:p>
            <a:r>
              <a:rPr lang="zh-CN" altLang="en-US" sz="2800" dirty="0" smtClean="0"/>
              <a:t>三</a:t>
            </a:r>
            <a:r>
              <a:rPr lang="zh-CN" altLang="en-US" sz="2800" dirty="0"/>
              <a:t>、</a:t>
            </a:r>
            <a:r>
              <a:rPr lang="zh-CN" altLang="en-US" sz="2800" dirty="0" smtClean="0"/>
              <a:t>    类名与范例</a:t>
            </a:r>
            <a:endParaRPr lang="en-US" altLang="zh-CN" sz="2800" dirty="0" smtClean="0"/>
          </a:p>
          <a:p>
            <a:r>
              <a:rPr lang="zh-CN" altLang="en-US" sz="2800" dirty="0" smtClean="0"/>
              <a:t>四</a:t>
            </a:r>
            <a:r>
              <a:rPr lang="zh-CN" altLang="en-US" sz="2800" dirty="0"/>
              <a:t>、</a:t>
            </a:r>
            <a:r>
              <a:rPr lang="zh-CN" altLang="en-US" sz="2800" dirty="0" smtClean="0"/>
              <a:t>    </a:t>
            </a:r>
            <a:r>
              <a:rPr lang="en-US" altLang="zh-CN" sz="2800" dirty="0" smtClean="0"/>
              <a:t>《</a:t>
            </a:r>
            <a:r>
              <a:rPr lang="zh-CN" altLang="en-US" sz="2800" dirty="0" smtClean="0"/>
              <a:t>墨经</a:t>
            </a:r>
            <a:r>
              <a:rPr lang="en-US" altLang="zh-CN" sz="2800" dirty="0" smtClean="0"/>
              <a:t>》</a:t>
            </a:r>
            <a:r>
              <a:rPr lang="zh-CN" altLang="en-US" sz="2800" dirty="0" smtClean="0"/>
              <a:t>中的推理</a:t>
            </a:r>
            <a:endParaRPr lang="en-US" altLang="zh-CN" sz="2800" dirty="0" smtClean="0"/>
          </a:p>
          <a:p>
            <a:r>
              <a:rPr lang="zh-CN" altLang="en-US" sz="2800" dirty="0" smtClean="0"/>
              <a:t>五</a:t>
            </a:r>
            <a:r>
              <a:rPr lang="zh-CN" altLang="en-US" sz="2800" dirty="0"/>
              <a:t>、</a:t>
            </a:r>
            <a:r>
              <a:rPr lang="zh-CN" altLang="en-US" sz="2800" dirty="0" smtClean="0"/>
              <a:t>    理论应用</a:t>
            </a:r>
            <a:endParaRPr lang="en-US" altLang="zh-CN" sz="2800" dirty="0" smtClean="0"/>
          </a:p>
          <a:p>
            <a:r>
              <a:rPr lang="zh-CN" altLang="en-US" sz="2800" dirty="0" smtClean="0"/>
              <a:t>六</a:t>
            </a:r>
            <a:r>
              <a:rPr lang="zh-CN" altLang="en-US" sz="2800" dirty="0"/>
              <a:t>、</a:t>
            </a:r>
            <a:r>
              <a:rPr lang="zh-CN" altLang="en-US" sz="2800" dirty="0" smtClean="0"/>
              <a:t>    </a:t>
            </a:r>
            <a:r>
              <a:rPr lang="zh-CN" altLang="en-US" sz="2800" dirty="0" smtClean="0"/>
              <a:t>小结</a:t>
            </a:r>
            <a:endParaRPr lang="zh-CN" altLang="en-US" sz="2800" dirty="0"/>
          </a:p>
        </p:txBody>
      </p:sp>
      <p:sp>
        <p:nvSpPr>
          <p:cNvPr id="5" name="日期占位符 4"/>
          <p:cNvSpPr>
            <a:spLocks noGrp="1"/>
          </p:cNvSpPr>
          <p:nvPr>
            <p:ph type="dt" sz="half" idx="10"/>
          </p:nvPr>
        </p:nvSpPr>
        <p:spPr/>
        <p:txBody>
          <a:bodyPr/>
          <a:lstStyle/>
          <a:p>
            <a:fld id="{006E00C4-DEB7-4F48-A6AC-89A1692AB262}"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2</a:t>
            </a:fld>
            <a:endParaRPr lang="zh-CN" altLang="en-US"/>
          </a:p>
        </p:txBody>
      </p:sp>
    </p:spTree>
    <p:extLst>
      <p:ext uri="{BB962C8B-B14F-4D97-AF65-F5344CB8AC3E}">
        <p14:creationId xmlns:p14="http://schemas.microsoft.com/office/powerpoint/2010/main" val="34301633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名实观</a:t>
            </a:r>
            <a:r>
              <a:rPr lang="en-US" altLang="zh-CN" dirty="0"/>
              <a:t>——</a:t>
            </a:r>
            <a:r>
              <a:rPr lang="zh-CN" altLang="en-US" dirty="0"/>
              <a:t>分门别类</a:t>
            </a:r>
          </a:p>
        </p:txBody>
      </p:sp>
      <p:sp>
        <p:nvSpPr>
          <p:cNvPr id="3" name="内容占位符 2"/>
          <p:cNvSpPr>
            <a:spLocks noGrp="1"/>
          </p:cNvSpPr>
          <p:nvPr>
            <p:ph idx="1"/>
          </p:nvPr>
        </p:nvSpPr>
        <p:spPr>
          <a:xfrm>
            <a:off x="2589212" y="1905000"/>
            <a:ext cx="8915400" cy="3777622"/>
          </a:xfrm>
        </p:spPr>
        <p:txBody>
          <a:bodyPr>
            <a:normAutofit/>
          </a:bodyPr>
          <a:lstStyle/>
          <a:p>
            <a:r>
              <a:rPr lang="zh-CN" altLang="en-US" sz="2200" dirty="0" smtClean="0"/>
              <a:t>划分</a:t>
            </a:r>
            <a:r>
              <a:rPr lang="zh-CN" altLang="en-US" sz="2200" dirty="0"/>
              <a:t>的基本</a:t>
            </a:r>
            <a:r>
              <a:rPr lang="zh-CN" altLang="en-US" sz="2200" dirty="0" smtClean="0"/>
              <a:t>标准： “五路”</a:t>
            </a:r>
            <a:endParaRPr lang="en-US" altLang="zh-CN" sz="2200" dirty="0" smtClean="0"/>
          </a:p>
          <a:p>
            <a:r>
              <a:rPr lang="zh-CN" altLang="en-US" sz="2200" dirty="0" smtClean="0"/>
              <a:t>其他标准：由闻知、说知获得的知识</a:t>
            </a:r>
            <a:endParaRPr lang="en-US" altLang="zh-CN" sz="2200" dirty="0" smtClean="0"/>
          </a:p>
          <a:p>
            <a:r>
              <a:rPr lang="zh-CN" altLang="en-US" sz="2200" dirty="0" smtClean="0"/>
              <a:t>划分</a:t>
            </a:r>
            <a:r>
              <a:rPr lang="zh-CN" altLang="en-US" sz="2200" dirty="0"/>
              <a:t>的思想意味着对于世界的一种特殊的哲学观点</a:t>
            </a:r>
            <a:r>
              <a:rPr lang="zh-CN" altLang="en-US" sz="2200" dirty="0" smtClean="0"/>
              <a:t>。</a:t>
            </a:r>
            <a:endParaRPr lang="en-US" altLang="zh-CN" sz="2200" dirty="0" smtClean="0"/>
          </a:p>
          <a:p>
            <a:r>
              <a:rPr lang="zh-CN" altLang="en-US" sz="2200" dirty="0" smtClean="0"/>
              <a:t>它</a:t>
            </a:r>
            <a:r>
              <a:rPr lang="zh-CN" altLang="en-US" sz="2200" dirty="0"/>
              <a:t>不是从个体出发，由下而上，而是由上而下，首先设立一个大全类</a:t>
            </a:r>
            <a:r>
              <a:rPr lang="en-US" altLang="zh-CN" sz="2200" dirty="0"/>
              <a:t>——</a:t>
            </a:r>
            <a:r>
              <a:rPr lang="zh-CN" altLang="en-US" sz="2200" dirty="0"/>
              <a:t>物</a:t>
            </a:r>
            <a:r>
              <a:rPr lang="zh-CN" altLang="en-US" sz="2200" dirty="0" smtClean="0"/>
              <a:t>。</a:t>
            </a:r>
            <a:endParaRPr lang="en-US" altLang="zh-CN" sz="2200" dirty="0" smtClean="0"/>
          </a:p>
          <a:p>
            <a:r>
              <a:rPr lang="zh-CN" altLang="en-US" sz="2200" dirty="0" smtClean="0">
                <a:solidFill>
                  <a:srgbClr val="FF0000"/>
                </a:solidFill>
              </a:rPr>
              <a:t>对于</a:t>
            </a:r>
            <a:r>
              <a:rPr lang="zh-CN" altLang="en-US" sz="2200" dirty="0">
                <a:solidFill>
                  <a:srgbClr val="FF0000"/>
                </a:solidFill>
              </a:rPr>
              <a:t>这个大全类而言，每个个体只是作为其元素存在，只是可感之物，个体之间是无差别的，无法区分的，它们的性质和差别依赖于对于物的进一步划分。</a:t>
            </a:r>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20</a:t>
            </a:fld>
            <a:endParaRPr lang="zh-CN" altLang="en-US"/>
          </a:p>
        </p:txBody>
      </p:sp>
    </p:spTree>
    <p:extLst>
      <p:ext uri="{BB962C8B-B14F-4D97-AF65-F5344CB8AC3E}">
        <p14:creationId xmlns:p14="http://schemas.microsoft.com/office/powerpoint/2010/main" val="24197914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名实观</a:t>
            </a:r>
            <a:r>
              <a:rPr lang="en-US" altLang="zh-CN" dirty="0" smtClean="0"/>
              <a:t>——</a:t>
            </a:r>
            <a:r>
              <a:rPr lang="zh-CN" altLang="en-US" dirty="0"/>
              <a:t>分门别类</a:t>
            </a:r>
          </a:p>
        </p:txBody>
      </p:sp>
      <p:sp>
        <p:nvSpPr>
          <p:cNvPr id="3" name="内容占位符 2"/>
          <p:cNvSpPr>
            <a:spLocks noGrp="1"/>
          </p:cNvSpPr>
          <p:nvPr>
            <p:ph idx="1"/>
          </p:nvPr>
        </p:nvSpPr>
        <p:spPr>
          <a:xfrm>
            <a:off x="2589212" y="1905000"/>
            <a:ext cx="8915400" cy="3777622"/>
          </a:xfrm>
        </p:spPr>
        <p:txBody>
          <a:bodyPr>
            <a:normAutofit fontScale="92500" lnSpcReduction="10000"/>
          </a:bodyPr>
          <a:lstStyle/>
          <a:p>
            <a:r>
              <a:rPr lang="zh-CN" altLang="zh-CN" sz="2400" b="1" dirty="0" smtClean="0"/>
              <a:t>若</a:t>
            </a:r>
            <a:r>
              <a:rPr lang="zh-CN" altLang="zh-CN" sz="2400" dirty="0" smtClean="0"/>
              <a:t>：</a:t>
            </a:r>
            <a:r>
              <a:rPr lang="zh-CN" altLang="en-US" sz="2400" dirty="0" smtClean="0"/>
              <a:t>划分的</a:t>
            </a:r>
            <a:r>
              <a:rPr lang="zh-CN" altLang="en-US" sz="2400" dirty="0"/>
              <a:t>根本</a:t>
            </a:r>
            <a:r>
              <a:rPr lang="zh-CN" altLang="en-US" sz="2400" dirty="0" smtClean="0"/>
              <a:t>原则。</a:t>
            </a:r>
            <a:endParaRPr lang="en-US" altLang="zh-CN" sz="2400" dirty="0" smtClean="0"/>
          </a:p>
          <a:p>
            <a:r>
              <a:rPr lang="zh-CN" altLang="en-US" sz="2400" dirty="0" smtClean="0"/>
              <a:t>“</a:t>
            </a:r>
            <a:r>
              <a:rPr lang="zh-CN" altLang="en-US" sz="2400" dirty="0"/>
              <a:t>若实也者，必以是名也命之</a:t>
            </a:r>
            <a:r>
              <a:rPr lang="zh-CN" altLang="en-US" sz="2400" dirty="0" smtClean="0"/>
              <a:t>”。</a:t>
            </a:r>
            <a:endParaRPr lang="en-US" altLang="zh-CN" sz="2400" dirty="0" smtClean="0"/>
          </a:p>
          <a:p>
            <a:r>
              <a:rPr lang="zh-CN" altLang="en-US" sz="2400" dirty="0" smtClean="0"/>
              <a:t>“若”是</a:t>
            </a:r>
            <a:r>
              <a:rPr lang="zh-CN" altLang="en-US" sz="2400" dirty="0"/>
              <a:t>个体间初始的相似关系</a:t>
            </a:r>
            <a:r>
              <a:rPr lang="zh-CN" altLang="en-US" sz="2400" dirty="0" smtClean="0"/>
              <a:t>。</a:t>
            </a:r>
            <a:endParaRPr lang="en-US" altLang="zh-CN" sz="2400" dirty="0" smtClean="0"/>
          </a:p>
          <a:p>
            <a:r>
              <a:rPr lang="zh-CN" altLang="en-US" sz="2400" dirty="0"/>
              <a:t>“若”必定是关于某一门下具体标准的，譬如形、色等，我们可以用下标的方式表示为：若</a:t>
            </a:r>
            <a:r>
              <a:rPr lang="en-US" altLang="zh-CN" sz="2400" baseline="-25000" dirty="0"/>
              <a:t>[</a:t>
            </a:r>
            <a:r>
              <a:rPr lang="zh-CN" altLang="en-US" sz="2400" baseline="-25000" dirty="0"/>
              <a:t>形</a:t>
            </a:r>
            <a:r>
              <a:rPr lang="en-US" altLang="zh-CN" sz="2400" baseline="-25000" dirty="0"/>
              <a:t>]</a:t>
            </a:r>
            <a:r>
              <a:rPr lang="zh-CN" altLang="en-US" sz="2400" dirty="0"/>
              <a:t>、若</a:t>
            </a:r>
            <a:r>
              <a:rPr lang="en-US" altLang="zh-CN" sz="2400" baseline="-25000" dirty="0"/>
              <a:t>[</a:t>
            </a:r>
            <a:r>
              <a:rPr lang="zh-CN" altLang="en-US" sz="2400" baseline="-25000" dirty="0"/>
              <a:t>色</a:t>
            </a:r>
            <a:r>
              <a:rPr lang="en-US" altLang="zh-CN" sz="2400" baseline="-25000" dirty="0"/>
              <a:t>]</a:t>
            </a:r>
            <a:r>
              <a:rPr lang="zh-CN" altLang="en-US" sz="2400" dirty="0"/>
              <a:t>等。</a:t>
            </a:r>
            <a:endParaRPr lang="en-US" altLang="zh-CN" sz="2400" dirty="0" smtClean="0"/>
          </a:p>
          <a:p>
            <a:r>
              <a:rPr lang="zh-CN" altLang="en-US" sz="2400" dirty="0"/>
              <a:t>每给定一门“若”的关系，譬如“若</a:t>
            </a:r>
            <a:r>
              <a:rPr lang="en-US" altLang="zh-CN" sz="2400" baseline="-25000" dirty="0"/>
              <a:t>[</a:t>
            </a:r>
            <a:r>
              <a:rPr lang="zh-CN" altLang="en-US" sz="2400" baseline="-25000" dirty="0"/>
              <a:t>色</a:t>
            </a:r>
            <a:r>
              <a:rPr lang="en-US" altLang="zh-CN" sz="2400" baseline="-25000" dirty="0" smtClean="0"/>
              <a:t>]</a:t>
            </a:r>
            <a:r>
              <a:rPr lang="zh-CN" altLang="en-US" sz="2400" dirty="0" smtClean="0"/>
              <a:t>”（</a:t>
            </a:r>
            <a:r>
              <a:rPr lang="zh-CN" altLang="en-US" sz="2400" dirty="0"/>
              <a:t>意为其色相若），就可以确定一个</a:t>
            </a:r>
            <a:r>
              <a:rPr lang="en-US" altLang="zh-CN" sz="2400" dirty="0"/>
              <a:t>U</a:t>
            </a:r>
            <a:r>
              <a:rPr lang="zh-CN" altLang="en-US" sz="2400" dirty="0"/>
              <a:t>划分：白的，黄的，黑的等等，其中每一</a:t>
            </a:r>
            <a:r>
              <a:rPr lang="zh-CN" altLang="en-US" sz="2400" dirty="0" smtClean="0"/>
              <a:t>个子类中</a:t>
            </a:r>
            <a:r>
              <a:rPr lang="zh-CN" altLang="en-US" sz="2400" dirty="0"/>
              <a:t>的个体之间都有“若</a:t>
            </a:r>
            <a:r>
              <a:rPr lang="en-US" altLang="zh-CN" sz="2400" baseline="-25000" dirty="0"/>
              <a:t>[</a:t>
            </a:r>
            <a:r>
              <a:rPr lang="zh-CN" altLang="en-US" sz="2400" baseline="-25000" dirty="0"/>
              <a:t>色</a:t>
            </a:r>
            <a:r>
              <a:rPr lang="en-US" altLang="zh-CN" sz="2400" baseline="-25000" dirty="0" smtClean="0"/>
              <a:t>]</a:t>
            </a:r>
            <a:r>
              <a:rPr lang="zh-CN" altLang="en-US" sz="2400" dirty="0" smtClean="0"/>
              <a:t>”的</a:t>
            </a:r>
            <a:r>
              <a:rPr lang="zh-CN" altLang="en-US" sz="2400" dirty="0"/>
              <a:t>关系</a:t>
            </a:r>
            <a:r>
              <a:rPr lang="zh-CN" altLang="en-US" sz="2400" dirty="0" smtClean="0"/>
              <a:t>。</a:t>
            </a:r>
            <a:endParaRPr lang="en-US" altLang="zh-CN" sz="2400" dirty="0" smtClean="0"/>
          </a:p>
          <a:p>
            <a:r>
              <a:rPr lang="zh-CN" altLang="en-US" sz="2400" dirty="0">
                <a:solidFill>
                  <a:srgbClr val="FF0000"/>
                </a:solidFill>
              </a:rPr>
              <a:t>这里的</a:t>
            </a:r>
            <a:r>
              <a:rPr lang="zh-CN" altLang="en-US" sz="2400" dirty="0" smtClean="0">
                <a:solidFill>
                  <a:srgbClr val="FF0000"/>
                </a:solidFill>
              </a:rPr>
              <a:t>“若</a:t>
            </a:r>
            <a:r>
              <a:rPr lang="en-US" altLang="zh-CN" sz="2400" baseline="-25000" dirty="0" smtClean="0">
                <a:solidFill>
                  <a:srgbClr val="FF0000"/>
                </a:solidFill>
              </a:rPr>
              <a:t>[</a:t>
            </a:r>
            <a:r>
              <a:rPr lang="en-US" altLang="zh-CN" sz="2400" baseline="-25000" dirty="0">
                <a:solidFill>
                  <a:srgbClr val="FF0000"/>
                </a:solidFill>
              </a:rPr>
              <a:t>X</a:t>
            </a:r>
            <a:r>
              <a:rPr lang="en-US" altLang="zh-CN" sz="2400" baseline="-25000" dirty="0" smtClean="0">
                <a:solidFill>
                  <a:srgbClr val="FF0000"/>
                </a:solidFill>
              </a:rPr>
              <a:t>]</a:t>
            </a:r>
            <a:r>
              <a:rPr lang="zh-CN" altLang="en-US" sz="2400" dirty="0" smtClean="0">
                <a:solidFill>
                  <a:srgbClr val="FF0000"/>
                </a:solidFill>
              </a:rPr>
              <a:t>”不是</a:t>
            </a:r>
            <a:r>
              <a:rPr lang="zh-CN" altLang="en-US" sz="2400" dirty="0">
                <a:solidFill>
                  <a:srgbClr val="FF0000"/>
                </a:solidFill>
              </a:rPr>
              <a:t>我们日常所说的相像或相似，而是一种更强的关系，准确地说应该是</a:t>
            </a:r>
            <a:r>
              <a:rPr lang="zh-CN" altLang="en-US" sz="2400" dirty="0" smtClean="0">
                <a:solidFill>
                  <a:srgbClr val="FF0000"/>
                </a:solidFill>
              </a:rPr>
              <a:t>等价关系。</a:t>
            </a:r>
            <a:endParaRPr lang="zh-CN" altLang="en-US" sz="2400" dirty="0">
              <a:solidFill>
                <a:srgbClr val="FF0000"/>
              </a:solidFill>
            </a:endParaRPr>
          </a:p>
        </p:txBody>
      </p:sp>
      <p:sp>
        <p:nvSpPr>
          <p:cNvPr id="5" name="日期占位符 4"/>
          <p:cNvSpPr>
            <a:spLocks noGrp="1"/>
          </p:cNvSpPr>
          <p:nvPr>
            <p:ph type="dt" sz="half" idx="10"/>
          </p:nvPr>
        </p:nvSpPr>
        <p:spPr/>
        <p:txBody>
          <a:bodyPr/>
          <a:lstStyle/>
          <a:p>
            <a:fld id="{98694AF6-F04D-48A2-9A4E-425593B2D55E}"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21</a:t>
            </a:fld>
            <a:endParaRPr lang="zh-CN" altLang="en-US"/>
          </a:p>
        </p:txBody>
      </p:sp>
    </p:spTree>
    <p:extLst>
      <p:ext uri="{BB962C8B-B14F-4D97-AF65-F5344CB8AC3E}">
        <p14:creationId xmlns:p14="http://schemas.microsoft.com/office/powerpoint/2010/main" val="27582293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标题 6"/>
          <p:cNvSpPr>
            <a:spLocks noGrp="1"/>
          </p:cNvSpPr>
          <p:nvPr>
            <p:ph type="title"/>
          </p:nvPr>
        </p:nvSpPr>
        <p:spPr/>
        <p:txBody>
          <a:bodyPr/>
          <a:lstStyle/>
          <a:p>
            <a:r>
              <a:rPr lang="zh-CN" altLang="en-US" dirty="0"/>
              <a:t>名实观</a:t>
            </a:r>
            <a:r>
              <a:rPr lang="en-US" altLang="zh-CN" dirty="0"/>
              <a:t>——</a:t>
            </a:r>
            <a:r>
              <a:rPr lang="zh-CN" altLang="en-US" dirty="0"/>
              <a:t>分门别类</a:t>
            </a:r>
          </a:p>
        </p:txBody>
      </p:sp>
      <p:sp>
        <p:nvSpPr>
          <p:cNvPr id="8" name="内容占位符 7"/>
          <p:cNvSpPr>
            <a:spLocks noGrp="1"/>
          </p:cNvSpPr>
          <p:nvPr>
            <p:ph idx="1"/>
          </p:nvPr>
        </p:nvSpPr>
        <p:spPr>
          <a:xfrm>
            <a:off x="2589212" y="1905000"/>
            <a:ext cx="8915400" cy="3777622"/>
          </a:xfrm>
        </p:spPr>
        <p:txBody>
          <a:bodyPr>
            <a:normAutofit fontScale="92500"/>
          </a:bodyPr>
          <a:lstStyle/>
          <a:p>
            <a:r>
              <a:rPr lang="zh-CN" altLang="zh-CN" sz="2400" dirty="0"/>
              <a:t>该划分树的根结点是大全类</a:t>
            </a:r>
            <a:r>
              <a:rPr lang="en-US" altLang="zh-CN" sz="2400" dirty="0"/>
              <a:t>U</a:t>
            </a:r>
            <a:r>
              <a:rPr lang="zh-CN" altLang="zh-CN" sz="2400" dirty="0"/>
              <a:t>，叶结点是个体，除根结点和叶结点之外的结点是类名对应的实。由类</a:t>
            </a:r>
            <a:r>
              <a:rPr lang="en-US" altLang="zh-CN" sz="2400" dirty="0"/>
              <a:t>U</a:t>
            </a:r>
            <a:r>
              <a:rPr lang="zh-CN" altLang="zh-CN" sz="2400" dirty="0"/>
              <a:t>出发按照不同的划分标准及划分顺序可以得到不同的划分树。</a:t>
            </a:r>
          </a:p>
          <a:p>
            <a:r>
              <a:rPr lang="zh-CN" altLang="en-US" sz="2400" dirty="0" smtClean="0"/>
              <a:t>划分</a:t>
            </a:r>
            <a:r>
              <a:rPr lang="zh-CN" altLang="en-US" sz="2400" dirty="0"/>
              <a:t>树具有以下性质：</a:t>
            </a:r>
          </a:p>
          <a:p>
            <a:r>
              <a:rPr lang="zh-CN" altLang="en-US" sz="2400" dirty="0"/>
              <a:t>（</a:t>
            </a:r>
            <a:r>
              <a:rPr lang="en-US" altLang="zh-CN" sz="2400" dirty="0"/>
              <a:t>1</a:t>
            </a:r>
            <a:r>
              <a:rPr lang="zh-CN" altLang="en-US" sz="2400" dirty="0"/>
              <a:t>）由一个结点经划分可得若干子类，用一个名来标示；这些子类之间是两两不交的，它们的并是该父结点；</a:t>
            </a:r>
          </a:p>
          <a:p>
            <a:r>
              <a:rPr lang="zh-CN" altLang="en-US" sz="2400" dirty="0"/>
              <a:t>（</a:t>
            </a:r>
            <a:r>
              <a:rPr lang="en-US" altLang="zh-CN" sz="2400" dirty="0"/>
              <a:t>2</a:t>
            </a:r>
            <a:r>
              <a:rPr lang="zh-CN" altLang="en-US" sz="2400" dirty="0"/>
              <a:t>）树上的每一个结点都是一个等价类，每个结点中的个体均是两两等价的，不同结点中的个体不等价；</a:t>
            </a:r>
          </a:p>
          <a:p>
            <a:r>
              <a:rPr lang="zh-CN" altLang="en-US" sz="2400" dirty="0"/>
              <a:t>（</a:t>
            </a:r>
            <a:r>
              <a:rPr lang="en-US" altLang="zh-CN" sz="2400" dirty="0"/>
              <a:t>3</a:t>
            </a:r>
            <a:r>
              <a:rPr lang="zh-CN" altLang="en-US" sz="2400" dirty="0"/>
              <a:t>）同一划分树中，不同结点的等价类是不同的实，一名对应一实；</a:t>
            </a:r>
          </a:p>
        </p:txBody>
      </p:sp>
      <p:sp>
        <p:nvSpPr>
          <p:cNvPr id="5" name="日期占位符 4"/>
          <p:cNvSpPr>
            <a:spLocks noGrp="1"/>
          </p:cNvSpPr>
          <p:nvPr>
            <p:ph type="dt" sz="half" idx="10"/>
          </p:nvPr>
        </p:nvSpPr>
        <p:spPr/>
        <p:txBody>
          <a:bodyPr/>
          <a:lstStyle/>
          <a:p>
            <a:fld id="{26491346-B712-4AAE-A255-0AD191FCCF76}" type="datetime1">
              <a:rPr lang="zh-CN" altLang="en-US" smtClean="0"/>
              <a:t>2017/5/8</a:t>
            </a:fld>
            <a:endParaRPr lang="zh-CN" altLang="en-US"/>
          </a:p>
        </p:txBody>
      </p:sp>
      <p:sp>
        <p:nvSpPr>
          <p:cNvPr id="6" name="灯片编号占位符 5"/>
          <p:cNvSpPr>
            <a:spLocks noGrp="1"/>
          </p:cNvSpPr>
          <p:nvPr>
            <p:ph type="sldNum" sz="quarter" idx="12"/>
          </p:nvPr>
        </p:nvSpPr>
        <p:spPr/>
        <p:txBody>
          <a:bodyPr/>
          <a:lstStyle/>
          <a:p>
            <a:fld id="{D5F432C2-BAF9-4064-A7C7-2E7EA4545CE4}" type="slidenum">
              <a:rPr lang="zh-CN" altLang="en-US" smtClean="0"/>
              <a:t>22</a:t>
            </a:fld>
            <a:endParaRPr lang="zh-CN" altLang="en-US"/>
          </a:p>
        </p:txBody>
      </p:sp>
    </p:spTree>
    <p:extLst>
      <p:ext uri="{BB962C8B-B14F-4D97-AF65-F5344CB8AC3E}">
        <p14:creationId xmlns:p14="http://schemas.microsoft.com/office/powerpoint/2010/main" val="417528163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亚里士多德的分类思想</a:t>
            </a:r>
            <a:endParaRPr lang="zh-CN" altLang="en-US" dirty="0"/>
          </a:p>
        </p:txBody>
      </p:sp>
      <p:sp>
        <p:nvSpPr>
          <p:cNvPr id="3" name="内容占位符 2"/>
          <p:cNvSpPr>
            <a:spLocks noGrp="1"/>
          </p:cNvSpPr>
          <p:nvPr>
            <p:ph idx="1"/>
          </p:nvPr>
        </p:nvSpPr>
        <p:spPr>
          <a:xfrm>
            <a:off x="2589212" y="1905000"/>
            <a:ext cx="8915400" cy="3777622"/>
          </a:xfrm>
        </p:spPr>
        <p:txBody>
          <a:bodyPr>
            <a:normAutofit/>
          </a:bodyPr>
          <a:lstStyle/>
          <a:p>
            <a:r>
              <a:rPr lang="zh-CN" altLang="en-US" sz="2200" dirty="0" smtClean="0"/>
              <a:t>亚里士多德的逻辑分类法与他的生物学分类密切相关。</a:t>
            </a:r>
            <a:endParaRPr lang="en-US" altLang="zh-CN" sz="2200" dirty="0" smtClean="0"/>
          </a:p>
          <a:p>
            <a:r>
              <a:rPr lang="zh-CN" altLang="en-US" sz="2200" dirty="0" smtClean="0"/>
              <a:t>柏拉图提出二分法。</a:t>
            </a:r>
            <a:endParaRPr lang="en-US" altLang="zh-CN" sz="2200" dirty="0" smtClean="0"/>
          </a:p>
          <a:p>
            <a:r>
              <a:rPr lang="zh-CN" altLang="en-US" sz="2200" dirty="0" smtClean="0"/>
              <a:t>亚里士多德对二分法进行了批判，并提出了他的分类标准：</a:t>
            </a:r>
            <a:endParaRPr lang="en-US" altLang="zh-CN" sz="2200" dirty="0" smtClean="0"/>
          </a:p>
          <a:p>
            <a:r>
              <a:rPr lang="zh-CN" altLang="en-US" sz="2200" dirty="0" smtClean="0"/>
              <a:t>（</a:t>
            </a:r>
            <a:r>
              <a:rPr lang="en-US" altLang="zh-CN" sz="2200" dirty="0" smtClean="0"/>
              <a:t>1</a:t>
            </a:r>
            <a:r>
              <a:rPr lang="zh-CN" altLang="en-US" sz="2200" dirty="0" smtClean="0"/>
              <a:t>）不囿于二分法，而是根据物种的诸多特点分类</a:t>
            </a:r>
            <a:endParaRPr lang="en-US" altLang="zh-CN" sz="2200" dirty="0" smtClean="0"/>
          </a:p>
          <a:p>
            <a:r>
              <a:rPr lang="zh-CN" altLang="en-US" sz="2200" dirty="0" smtClean="0"/>
              <a:t>（</a:t>
            </a:r>
            <a:r>
              <a:rPr lang="en-US" altLang="zh-CN" sz="2200" dirty="0" smtClean="0"/>
              <a:t>2</a:t>
            </a:r>
            <a:r>
              <a:rPr lang="zh-CN" altLang="en-US" sz="2200" dirty="0" smtClean="0"/>
              <a:t>）以属差为依据。</a:t>
            </a:r>
            <a:endParaRPr lang="en-US" altLang="zh-CN" sz="2200" dirty="0" smtClean="0"/>
          </a:p>
          <a:p>
            <a:r>
              <a:rPr lang="zh-CN" altLang="en-US" sz="2200" dirty="0" smtClean="0"/>
              <a:t>（</a:t>
            </a:r>
            <a:r>
              <a:rPr lang="en-US" altLang="zh-CN" sz="2200" dirty="0" smtClean="0"/>
              <a:t>3</a:t>
            </a:r>
            <a:r>
              <a:rPr lang="zh-CN" altLang="en-US" sz="2200" dirty="0" smtClean="0"/>
              <a:t>）程度上有差异的生物为同一类，特征上有相似性的归为不同类。</a:t>
            </a:r>
            <a:endParaRPr lang="en-US" altLang="zh-CN" sz="2200" dirty="0" smtClean="0"/>
          </a:p>
          <a:p>
            <a:r>
              <a:rPr lang="zh-CN" altLang="en-US" sz="2200" dirty="0" smtClean="0"/>
              <a:t>（</a:t>
            </a:r>
            <a:r>
              <a:rPr lang="en-US" altLang="zh-CN" sz="2200" dirty="0" smtClean="0"/>
              <a:t>4</a:t>
            </a:r>
            <a:r>
              <a:rPr lang="zh-CN" altLang="en-US" sz="2200" dirty="0" smtClean="0"/>
              <a:t>）借助类比，确定共同属差，进行物种分类。</a:t>
            </a:r>
            <a:endParaRPr lang="en-US" altLang="zh-CN" sz="2200" dirty="0" smtClean="0"/>
          </a:p>
          <a:p>
            <a:endParaRPr lang="zh-CN" altLang="en-US" sz="2200" dirty="0"/>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23</a:t>
            </a:fld>
            <a:endParaRPr lang="zh-CN" altLang="en-US"/>
          </a:p>
        </p:txBody>
      </p:sp>
    </p:spTree>
    <p:extLst>
      <p:ext uri="{BB962C8B-B14F-4D97-AF65-F5344CB8AC3E}">
        <p14:creationId xmlns:p14="http://schemas.microsoft.com/office/powerpoint/2010/main" val="5129518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亚里士多德的分类思想</a:t>
            </a:r>
            <a:endParaRPr lang="zh-CN" altLang="en-US" dirty="0"/>
          </a:p>
        </p:txBody>
      </p:sp>
      <p:sp>
        <p:nvSpPr>
          <p:cNvPr id="3" name="内容占位符 2"/>
          <p:cNvSpPr>
            <a:spLocks noGrp="1"/>
          </p:cNvSpPr>
          <p:nvPr>
            <p:ph idx="1"/>
          </p:nvPr>
        </p:nvSpPr>
        <p:spPr/>
        <p:txBody>
          <a:bodyPr>
            <a:normAutofit/>
          </a:bodyPr>
          <a:lstStyle/>
          <a:p>
            <a:r>
              <a:rPr lang="zh-CN" altLang="en-US" sz="2200" dirty="0"/>
              <a:t>用</a:t>
            </a:r>
            <a:r>
              <a:rPr lang="zh-CN" altLang="en-US" sz="2200" dirty="0" smtClean="0"/>
              <a:t>亚里士多德</a:t>
            </a:r>
            <a:r>
              <a:rPr lang="zh-CN" altLang="en-US" sz="2200" dirty="0"/>
              <a:t>的逻辑（即形式逻辑）来表示，最大的类别，“总类”（例如植物</a:t>
            </a:r>
            <a:r>
              <a:rPr lang="zh-CN" altLang="en-US" sz="2200" dirty="0" smtClean="0"/>
              <a:t>），按</a:t>
            </a:r>
            <a:r>
              <a:rPr lang="zh-CN" altLang="en-US" sz="2200" dirty="0"/>
              <a:t>演绎法分成两个（或多于两个）其下属的亚类，称为“种”。每个“种”在下一轮</a:t>
            </a:r>
            <a:r>
              <a:rPr lang="zh-CN" altLang="en-US" sz="2200" dirty="0" smtClean="0"/>
              <a:t>较低级</a:t>
            </a:r>
            <a:r>
              <a:rPr lang="zh-CN" altLang="en-US" sz="2200" dirty="0"/>
              <a:t>的划分中成为“属”，“属”再细分为“种”。如此反复继续进行，直到最低级</a:t>
            </a:r>
            <a:r>
              <a:rPr lang="zh-CN" altLang="en-US" sz="2200" dirty="0" smtClean="0"/>
              <a:t>的种</a:t>
            </a:r>
            <a:r>
              <a:rPr lang="zh-CN" altLang="en-US" sz="2200" dirty="0"/>
              <a:t>不能再分为止。</a:t>
            </a:r>
            <a:endParaRPr lang="en-US" altLang="zh-CN" sz="2200" dirty="0" smtClean="0"/>
          </a:p>
          <a:p>
            <a:r>
              <a:rPr lang="zh-CN" altLang="en-US" sz="2200" dirty="0" smtClean="0"/>
              <a:t>同：都是从上到下的划分，都承认感官获得的知识对划分的重要性</a:t>
            </a:r>
            <a:endParaRPr lang="en-US" altLang="zh-CN" sz="2200" dirty="0" smtClean="0"/>
          </a:p>
          <a:p>
            <a:r>
              <a:rPr lang="zh-CN" altLang="en-US" sz="2200" dirty="0" smtClean="0"/>
              <a:t>异：集合视角，强调属差，不强调相似</a:t>
            </a:r>
            <a:endParaRPr lang="en-US" altLang="zh-CN" sz="2200" dirty="0" smtClean="0"/>
          </a:p>
          <a:p>
            <a:endParaRPr lang="zh-CN" altLang="en-US" sz="2200" dirty="0"/>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24</a:t>
            </a:fld>
            <a:endParaRPr lang="zh-CN" altLang="en-US"/>
          </a:p>
        </p:txBody>
      </p:sp>
    </p:spTree>
    <p:extLst>
      <p:ext uri="{BB962C8B-B14F-4D97-AF65-F5344CB8AC3E}">
        <p14:creationId xmlns:p14="http://schemas.microsoft.com/office/powerpoint/2010/main" val="3108400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dirty="0" smtClean="0"/>
              <a:t>三、类名与范例</a:t>
            </a:r>
            <a:endParaRPr lang="zh-CN" altLang="en-US" dirty="0"/>
          </a:p>
        </p:txBody>
      </p:sp>
      <p:sp>
        <p:nvSpPr>
          <p:cNvPr id="7" name="文本占位符 6"/>
          <p:cNvSpPr>
            <a:spLocks noGrp="1"/>
          </p:cNvSpPr>
          <p:nvPr>
            <p:ph type="body" idx="1"/>
          </p:nvPr>
        </p:nvSpPr>
        <p:spPr/>
        <p:txBody>
          <a:bodyPr/>
          <a:lstStyle/>
          <a:p>
            <a:endParaRPr lang="zh-CN" altLang="en-US"/>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25</a:t>
            </a:fld>
            <a:endParaRPr lang="zh-CN" altLang="en-US"/>
          </a:p>
        </p:txBody>
      </p:sp>
    </p:spTree>
    <p:extLst>
      <p:ext uri="{BB962C8B-B14F-4D97-AF65-F5344CB8AC3E}">
        <p14:creationId xmlns:p14="http://schemas.microsoft.com/office/powerpoint/2010/main" val="37464844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类名的不同用法</a:t>
            </a:r>
            <a:endParaRPr lang="zh-CN" altLang="en-US" dirty="0"/>
          </a:p>
        </p:txBody>
      </p:sp>
      <p:sp>
        <p:nvSpPr>
          <p:cNvPr id="3" name="内容占位符 2"/>
          <p:cNvSpPr>
            <a:spLocks noGrp="1"/>
          </p:cNvSpPr>
          <p:nvPr>
            <p:ph idx="1"/>
          </p:nvPr>
        </p:nvSpPr>
        <p:spPr>
          <a:xfrm>
            <a:off x="2589212" y="1905000"/>
            <a:ext cx="8915400" cy="3777622"/>
          </a:xfrm>
        </p:spPr>
        <p:txBody>
          <a:bodyPr>
            <a:normAutofit fontScale="92500"/>
          </a:bodyPr>
          <a:lstStyle/>
          <a:p>
            <a:r>
              <a:rPr lang="zh-CN" altLang="en-US" sz="2400" dirty="0" smtClean="0">
                <a:latin typeface="楷体" panose="02010609060101010101" pitchFamily="49" charset="-122"/>
                <a:ea typeface="楷体" panose="02010609060101010101" pitchFamily="49" charset="-122"/>
              </a:rPr>
              <a:t> </a:t>
            </a:r>
            <a:r>
              <a:rPr lang="zh-CN" altLang="en-US" sz="2400" dirty="0">
                <a:latin typeface="楷体" panose="02010609060101010101" pitchFamily="49" charset="-122"/>
                <a:ea typeface="楷体" panose="02010609060101010101" pitchFamily="49" charset="-122"/>
              </a:rPr>
              <a:t>（</a:t>
            </a:r>
            <a:r>
              <a:rPr lang="en-US" altLang="zh-CN" sz="2400" dirty="0">
                <a:latin typeface="楷体" panose="02010609060101010101" pitchFamily="49" charset="-122"/>
                <a:ea typeface="楷体" panose="02010609060101010101" pitchFamily="49" charset="-122"/>
              </a:rPr>
              <a:t>1</a:t>
            </a:r>
            <a:r>
              <a:rPr lang="zh-CN" altLang="en-US" sz="2400" dirty="0">
                <a:latin typeface="楷体" panose="02010609060101010101" pitchFamily="49" charset="-122"/>
                <a:ea typeface="楷体" panose="02010609060101010101" pitchFamily="49" charset="-122"/>
              </a:rPr>
              <a:t>）人皆有不忍人之心。（</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公孙丑上</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a:t>
            </a:r>
          </a:p>
          <a:p>
            <a:r>
              <a:rPr lang="zh-CN" altLang="en-US" sz="2400" dirty="0">
                <a:latin typeface="楷体" panose="02010609060101010101" pitchFamily="49" charset="-122"/>
                <a:ea typeface="楷体" panose="02010609060101010101" pitchFamily="49" charset="-122"/>
              </a:rPr>
              <a:t> </a:t>
            </a:r>
            <a:r>
              <a:rPr lang="zh-CN" altLang="en-US" sz="2400" dirty="0" smtClean="0">
                <a:latin typeface="楷体" panose="02010609060101010101" pitchFamily="49" charset="-122"/>
                <a:ea typeface="楷体" panose="02010609060101010101" pitchFamily="49" charset="-122"/>
              </a:rPr>
              <a:t>（</a:t>
            </a:r>
            <a:r>
              <a:rPr lang="en-US" altLang="zh-CN" sz="2400" dirty="0">
                <a:latin typeface="楷体" panose="02010609060101010101" pitchFamily="49" charset="-122"/>
                <a:ea typeface="楷体" panose="02010609060101010101" pitchFamily="49" charset="-122"/>
              </a:rPr>
              <a:t>2</a:t>
            </a:r>
            <a:r>
              <a:rPr lang="zh-CN" altLang="en-US" sz="2400" dirty="0">
                <a:latin typeface="楷体" panose="02010609060101010101" pitchFamily="49" charset="-122"/>
                <a:ea typeface="楷体" panose="02010609060101010101" pitchFamily="49" charset="-122"/>
              </a:rPr>
              <a:t>）人不足以适也，政不足与间也。（</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离娄上</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a:t>
            </a:r>
          </a:p>
          <a:p>
            <a:r>
              <a:rPr lang="zh-CN" altLang="en-US" sz="2400" dirty="0">
                <a:latin typeface="楷体" panose="02010609060101010101" pitchFamily="49" charset="-122"/>
                <a:ea typeface="楷体" panose="02010609060101010101" pitchFamily="49" charset="-122"/>
              </a:rPr>
              <a:t> </a:t>
            </a:r>
            <a:r>
              <a:rPr lang="zh-CN" altLang="en-US" sz="2400" dirty="0" smtClean="0">
                <a:latin typeface="楷体" panose="02010609060101010101" pitchFamily="49" charset="-122"/>
                <a:ea typeface="楷体" panose="02010609060101010101" pitchFamily="49" charset="-122"/>
              </a:rPr>
              <a:t>（</a:t>
            </a:r>
            <a:r>
              <a:rPr lang="en-US" altLang="zh-CN" sz="2400" dirty="0">
                <a:latin typeface="楷体" panose="02010609060101010101" pitchFamily="49" charset="-122"/>
                <a:ea typeface="楷体" panose="02010609060101010101" pitchFamily="49" charset="-122"/>
              </a:rPr>
              <a:t>3</a:t>
            </a:r>
            <a:r>
              <a:rPr lang="zh-CN" altLang="en-US" sz="2400" dirty="0">
                <a:latin typeface="楷体" panose="02010609060101010101" pitchFamily="49" charset="-122"/>
                <a:ea typeface="楷体" panose="02010609060101010101" pitchFamily="49" charset="-122"/>
              </a:rPr>
              <a:t>）予未得为孔子徒也，予私淑诸人也。（</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离娄下</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a:t>
            </a:r>
          </a:p>
          <a:p>
            <a:r>
              <a:rPr lang="zh-CN" altLang="en-US" sz="2400" dirty="0">
                <a:latin typeface="楷体" panose="02010609060101010101" pitchFamily="49" charset="-122"/>
                <a:ea typeface="楷体" panose="02010609060101010101" pitchFamily="49" charset="-122"/>
              </a:rPr>
              <a:t> </a:t>
            </a:r>
            <a:r>
              <a:rPr lang="zh-CN" altLang="en-US" sz="2400" dirty="0" smtClean="0">
                <a:latin typeface="楷体" panose="02010609060101010101" pitchFamily="49" charset="-122"/>
                <a:ea typeface="楷体" panose="02010609060101010101" pitchFamily="49" charset="-122"/>
              </a:rPr>
              <a:t>（</a:t>
            </a:r>
            <a:r>
              <a:rPr lang="en-US" altLang="zh-CN" sz="2400" dirty="0">
                <a:latin typeface="楷体" panose="02010609060101010101" pitchFamily="49" charset="-122"/>
                <a:ea typeface="楷体" panose="02010609060101010101" pitchFamily="49" charset="-122"/>
              </a:rPr>
              <a:t>4</a:t>
            </a:r>
            <a:r>
              <a:rPr lang="zh-CN" altLang="en-US" sz="2400" dirty="0">
                <a:latin typeface="楷体" panose="02010609060101010101" pitchFamily="49" charset="-122"/>
                <a:ea typeface="楷体" panose="02010609060101010101" pitchFamily="49" charset="-122"/>
              </a:rPr>
              <a:t>）是何异于刺人而杀之，曰：‘非我也，兵也。’（</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梁惠王上</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a:t>
            </a:r>
          </a:p>
          <a:p>
            <a:r>
              <a:rPr lang="zh-CN" altLang="en-US" sz="2400" dirty="0" smtClean="0"/>
              <a:t>其</a:t>
            </a:r>
            <a:r>
              <a:rPr lang="zh-CN" altLang="zh-CN" sz="2400" dirty="0" smtClean="0"/>
              <a:t>中</a:t>
            </a:r>
            <a:r>
              <a:rPr lang="zh-CN" altLang="zh-CN" sz="2400" dirty="0"/>
              <a:t>，（</a:t>
            </a:r>
            <a:r>
              <a:rPr lang="en-US" altLang="zh-CN" sz="2400" dirty="0"/>
              <a:t>1</a:t>
            </a:r>
            <a:r>
              <a:rPr lang="zh-CN" altLang="zh-CN" sz="2400" dirty="0"/>
              <a:t>）（</a:t>
            </a:r>
            <a:r>
              <a:rPr lang="en-US" altLang="zh-CN" sz="2400" dirty="0"/>
              <a:t>2</a:t>
            </a:r>
            <a:r>
              <a:rPr lang="zh-CN" altLang="zh-CN" sz="2400" dirty="0" smtClean="0"/>
              <a:t>）中</a:t>
            </a:r>
            <a:r>
              <a:rPr lang="zh-CN" altLang="zh-CN" sz="2400" dirty="0"/>
              <a:t>的“人”都指向一类事物，（</a:t>
            </a:r>
            <a:r>
              <a:rPr lang="en-US" altLang="zh-CN" sz="2400" dirty="0"/>
              <a:t>1</a:t>
            </a:r>
            <a:r>
              <a:rPr lang="zh-CN" altLang="zh-CN" sz="2400" dirty="0" smtClean="0"/>
              <a:t>）中指</a:t>
            </a:r>
            <a:r>
              <a:rPr lang="zh-CN" altLang="zh-CN" sz="2400" dirty="0"/>
              <a:t>人</a:t>
            </a:r>
            <a:r>
              <a:rPr lang="zh-CN" altLang="zh-CN" sz="2400" dirty="0" smtClean="0"/>
              <a:t>的</a:t>
            </a:r>
            <a:r>
              <a:rPr lang="zh-CN" altLang="en-US" sz="2400" dirty="0" smtClean="0"/>
              <a:t>类</a:t>
            </a:r>
            <a:r>
              <a:rPr lang="zh-CN" altLang="zh-CN" sz="2400" dirty="0" smtClean="0"/>
              <a:t>，（</a:t>
            </a:r>
            <a:r>
              <a:rPr lang="en-US" altLang="zh-CN" sz="2400" dirty="0"/>
              <a:t>2</a:t>
            </a:r>
            <a:r>
              <a:rPr lang="zh-CN" altLang="zh-CN" sz="2400" dirty="0" smtClean="0"/>
              <a:t>）</a:t>
            </a:r>
            <a:r>
              <a:rPr lang="zh-CN" altLang="en-US" sz="2400" dirty="0"/>
              <a:t>为</a:t>
            </a:r>
            <a:r>
              <a:rPr lang="zh-CN" altLang="zh-CN" sz="2400" dirty="0" smtClean="0"/>
              <a:t>人</a:t>
            </a:r>
            <a:r>
              <a:rPr lang="zh-CN" altLang="zh-CN" sz="2400" dirty="0" smtClean="0"/>
              <a:t>的</a:t>
            </a:r>
            <a:r>
              <a:rPr lang="zh-CN" altLang="en-US" sz="2400" dirty="0" smtClean="0"/>
              <a:t>类</a:t>
            </a:r>
            <a:r>
              <a:rPr lang="zh-CN" altLang="zh-CN" sz="2400" dirty="0" smtClean="0"/>
              <a:t>的子</a:t>
            </a:r>
            <a:r>
              <a:rPr lang="zh-CN" altLang="en-US" sz="2400" dirty="0" smtClean="0"/>
              <a:t>类</a:t>
            </a:r>
            <a:r>
              <a:rPr lang="zh-CN" altLang="zh-CN" sz="2400" dirty="0" smtClean="0"/>
              <a:t>；</a:t>
            </a:r>
            <a:r>
              <a:rPr lang="zh-CN" altLang="zh-CN" sz="2400" dirty="0" smtClean="0"/>
              <a:t>（</a:t>
            </a:r>
            <a:r>
              <a:rPr lang="en-US" altLang="zh-CN" sz="2400" dirty="0"/>
              <a:t>3</a:t>
            </a:r>
            <a:r>
              <a:rPr lang="zh-CN" altLang="zh-CN" sz="2400" dirty="0" smtClean="0"/>
              <a:t>）（</a:t>
            </a:r>
            <a:r>
              <a:rPr lang="en-US" altLang="zh-CN" sz="2400" dirty="0"/>
              <a:t>4</a:t>
            </a:r>
            <a:r>
              <a:rPr lang="zh-CN" altLang="zh-CN" sz="2400" dirty="0" smtClean="0"/>
              <a:t>）</a:t>
            </a:r>
            <a:r>
              <a:rPr lang="zh-CN" altLang="zh-CN" sz="2400" dirty="0"/>
              <a:t>中的人是单数，指某一个个体</a:t>
            </a:r>
            <a:r>
              <a:rPr lang="zh-CN" altLang="zh-CN" sz="2400" dirty="0" smtClean="0"/>
              <a:t>。</a:t>
            </a:r>
            <a:endParaRPr lang="en-US" altLang="zh-CN" sz="2400" dirty="0" smtClean="0"/>
          </a:p>
          <a:p>
            <a:r>
              <a:rPr lang="zh-CN" altLang="zh-CN" sz="2400" dirty="0"/>
              <a:t>可见，古汉语中单独出现的类名既可如常见用法指一类事物，亦可指该类的一个子类甚至该类中的某一个个体。</a:t>
            </a:r>
            <a:endParaRPr lang="zh-CN" altLang="zh-CN" sz="2400" dirty="0">
              <a:latin typeface="+mn-ea"/>
            </a:endParaRPr>
          </a:p>
        </p:txBody>
      </p:sp>
      <p:sp>
        <p:nvSpPr>
          <p:cNvPr id="5" name="日期占位符 4"/>
          <p:cNvSpPr>
            <a:spLocks noGrp="1"/>
          </p:cNvSpPr>
          <p:nvPr>
            <p:ph type="dt" sz="half" idx="10"/>
          </p:nvPr>
        </p:nvSpPr>
        <p:spPr/>
        <p:txBody>
          <a:bodyPr/>
          <a:lstStyle/>
          <a:p>
            <a:fld id="{EC7FE004-8C29-4848-BCBB-1B32AD257B9C}"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26</a:t>
            </a:fld>
            <a:endParaRPr lang="zh-CN" altLang="en-US"/>
          </a:p>
        </p:txBody>
      </p:sp>
    </p:spTree>
    <p:extLst>
      <p:ext uri="{BB962C8B-B14F-4D97-AF65-F5344CB8AC3E}">
        <p14:creationId xmlns:p14="http://schemas.microsoft.com/office/powerpoint/2010/main" val="28021416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范例概述</a:t>
            </a:r>
            <a:endParaRPr lang="zh-CN" altLang="en-US" dirty="0"/>
          </a:p>
        </p:txBody>
      </p:sp>
      <p:sp>
        <p:nvSpPr>
          <p:cNvPr id="3" name="内容占位符 2"/>
          <p:cNvSpPr>
            <a:spLocks noGrp="1"/>
          </p:cNvSpPr>
          <p:nvPr>
            <p:ph idx="1"/>
          </p:nvPr>
        </p:nvSpPr>
        <p:spPr>
          <a:xfrm>
            <a:off x="2589212" y="1676400"/>
            <a:ext cx="8915400" cy="3777622"/>
          </a:xfrm>
        </p:spPr>
        <p:txBody>
          <a:bodyPr>
            <a:normAutofit/>
          </a:bodyPr>
          <a:lstStyle/>
          <a:p>
            <a:r>
              <a:rPr lang="zh-CN" altLang="en-US" sz="2400" dirty="0" smtClean="0"/>
              <a:t>类名对应划分得到的等价类，等价类可以用代表元表示，</a:t>
            </a:r>
            <a:r>
              <a:rPr lang="zh-CN" altLang="zh-CN" sz="2400" dirty="0"/>
              <a:t>我们把这样的代表元叫做范例</a:t>
            </a:r>
            <a:r>
              <a:rPr lang="zh-CN" altLang="zh-CN" sz="2400" dirty="0" smtClean="0"/>
              <a:t>。</a:t>
            </a:r>
            <a:endParaRPr lang="en-US" altLang="zh-CN" sz="2400" dirty="0" smtClean="0"/>
          </a:p>
          <a:p>
            <a:r>
              <a:rPr lang="zh-CN" altLang="zh-CN" sz="2400" dirty="0">
                <a:solidFill>
                  <a:srgbClr val="FF0000"/>
                </a:solidFill>
              </a:rPr>
              <a:t>类名的一种特殊用法就是直接指向范例，而不指向类</a:t>
            </a:r>
            <a:r>
              <a:rPr lang="zh-CN" altLang="zh-CN" sz="2400" dirty="0" smtClean="0">
                <a:solidFill>
                  <a:srgbClr val="FF0000"/>
                </a:solidFill>
              </a:rPr>
              <a:t>。</a:t>
            </a:r>
            <a:endParaRPr lang="en-US" altLang="zh-CN" sz="2400" dirty="0" smtClean="0">
              <a:solidFill>
                <a:srgbClr val="FF0000"/>
              </a:solidFill>
            </a:endParaRPr>
          </a:p>
          <a:p>
            <a:r>
              <a:rPr lang="zh-CN" altLang="zh-CN" sz="2400" dirty="0"/>
              <a:t>根据划分思想，每一个等价类都是由上一层等价类按照某个标准划分得到的，等价类中各元素之间都有</a:t>
            </a:r>
            <a:r>
              <a:rPr lang="zh-CN" altLang="zh-CN" sz="2400" dirty="0" smtClean="0"/>
              <a:t>“若</a:t>
            </a:r>
            <a:r>
              <a:rPr lang="en-US" altLang="zh-CN" sz="2400" baseline="-25000" dirty="0" smtClean="0"/>
              <a:t>[X]</a:t>
            </a:r>
            <a:r>
              <a:rPr lang="zh-CN" altLang="zh-CN" sz="2400" dirty="0" smtClean="0"/>
              <a:t>”</a:t>
            </a:r>
            <a:r>
              <a:rPr lang="zh-CN" altLang="en-US" sz="2400" dirty="0" smtClean="0"/>
              <a:t>（</a:t>
            </a:r>
            <a:r>
              <a:rPr lang="en-US" altLang="zh-CN" sz="2400" dirty="0" smtClean="0"/>
              <a:t>X</a:t>
            </a:r>
            <a:r>
              <a:rPr lang="zh-CN" altLang="en-US" sz="2400" dirty="0" smtClean="0"/>
              <a:t>为形、色等实）</a:t>
            </a:r>
            <a:r>
              <a:rPr lang="zh-CN" altLang="zh-CN" sz="2400" dirty="0" smtClean="0"/>
              <a:t>的</a:t>
            </a:r>
            <a:r>
              <a:rPr lang="zh-CN" altLang="zh-CN" sz="2400" dirty="0"/>
              <a:t>等价关系，因此每个元素都可以充当该类名对应的范例，而该范例仅具有该类名所规定的实</a:t>
            </a:r>
            <a:r>
              <a:rPr lang="zh-CN" altLang="zh-CN" sz="2400" dirty="0" smtClean="0"/>
              <a:t>。</a:t>
            </a:r>
            <a:endParaRPr lang="en-US" altLang="zh-CN" sz="2400" dirty="0" smtClean="0"/>
          </a:p>
          <a:p>
            <a:r>
              <a:rPr lang="zh-CN" altLang="zh-CN" sz="2400" dirty="0" smtClean="0"/>
              <a:t>划分</a:t>
            </a:r>
            <a:r>
              <a:rPr lang="zh-CN" altLang="zh-CN" sz="2400" dirty="0"/>
              <a:t>思想是范例说的基础，正是由于古人用划分的视角看待万物，才使得类名的这种特殊用法成为可能。</a:t>
            </a:r>
          </a:p>
          <a:p>
            <a:endParaRPr lang="en-US" altLang="zh-CN" sz="2400" dirty="0" smtClean="0"/>
          </a:p>
          <a:p>
            <a:endParaRPr lang="zh-CN" altLang="en-US" sz="2400" dirty="0"/>
          </a:p>
        </p:txBody>
      </p:sp>
      <p:sp>
        <p:nvSpPr>
          <p:cNvPr id="5" name="日期占位符 4"/>
          <p:cNvSpPr>
            <a:spLocks noGrp="1"/>
          </p:cNvSpPr>
          <p:nvPr>
            <p:ph type="dt" sz="half" idx="10"/>
          </p:nvPr>
        </p:nvSpPr>
        <p:spPr/>
        <p:txBody>
          <a:bodyPr/>
          <a:lstStyle/>
          <a:p>
            <a:fld id="{3065EEB1-E129-47AA-9A42-247CBCEDF13D}"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27</a:t>
            </a:fld>
            <a:endParaRPr lang="zh-CN" altLang="en-US"/>
          </a:p>
        </p:txBody>
      </p:sp>
    </p:spTree>
    <p:extLst>
      <p:ext uri="{BB962C8B-B14F-4D97-AF65-F5344CB8AC3E}">
        <p14:creationId xmlns:p14="http://schemas.microsoft.com/office/powerpoint/2010/main" val="70308573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范例概述</a:t>
            </a:r>
            <a:endParaRPr lang="zh-CN" altLang="en-US" dirty="0"/>
          </a:p>
        </p:txBody>
      </p:sp>
      <p:sp>
        <p:nvSpPr>
          <p:cNvPr id="3" name="内容占位符 2"/>
          <p:cNvSpPr>
            <a:spLocks noGrp="1"/>
          </p:cNvSpPr>
          <p:nvPr>
            <p:ph idx="1"/>
          </p:nvPr>
        </p:nvSpPr>
        <p:spPr>
          <a:xfrm>
            <a:off x="2589212" y="1771650"/>
            <a:ext cx="8915400" cy="3777622"/>
          </a:xfrm>
        </p:spPr>
        <p:txBody>
          <a:bodyPr>
            <a:normAutofit/>
          </a:bodyPr>
          <a:lstStyle/>
          <a:p>
            <a:r>
              <a:rPr lang="zh-CN" altLang="en-US" sz="2400" dirty="0" smtClean="0"/>
              <a:t>（</a:t>
            </a:r>
            <a:r>
              <a:rPr lang="en-US" altLang="zh-CN" sz="2400" dirty="0" smtClean="0"/>
              <a:t>1</a:t>
            </a:r>
            <a:r>
              <a:rPr lang="zh-CN" altLang="en-US" sz="2400" dirty="0" smtClean="0"/>
              <a:t>）楚王遗弓，楚人得之，又何求乎？（</a:t>
            </a:r>
            <a:r>
              <a:rPr lang="en-US" altLang="zh-CN" sz="2400" dirty="0" smtClean="0"/>
              <a:t>《</a:t>
            </a:r>
            <a:r>
              <a:rPr lang="zh-CN" altLang="en-US" sz="2400" dirty="0" smtClean="0"/>
              <a:t>公孙龙子</a:t>
            </a:r>
            <a:r>
              <a:rPr lang="en-US" altLang="zh-CN" sz="2400" dirty="0" smtClean="0"/>
              <a:t>·</a:t>
            </a:r>
            <a:r>
              <a:rPr lang="zh-CN" altLang="en-US" sz="2400" dirty="0" smtClean="0"/>
              <a:t>迹府</a:t>
            </a:r>
            <a:r>
              <a:rPr lang="en-US" altLang="zh-CN" sz="2400" dirty="0" smtClean="0"/>
              <a:t>》</a:t>
            </a:r>
            <a:r>
              <a:rPr lang="zh-CN" altLang="en-US" sz="2400" dirty="0" smtClean="0"/>
              <a:t>）</a:t>
            </a:r>
            <a:endParaRPr lang="en-US" altLang="zh-CN" sz="2400" dirty="0" smtClean="0"/>
          </a:p>
          <a:p>
            <a:r>
              <a:rPr lang="zh-CN" altLang="en-US" sz="2400" dirty="0" smtClean="0"/>
              <a:t>（</a:t>
            </a:r>
            <a:r>
              <a:rPr lang="en-US" altLang="zh-CN" sz="2400" dirty="0" smtClean="0"/>
              <a:t>2</a:t>
            </a:r>
            <a:r>
              <a:rPr lang="zh-CN" altLang="en-US" sz="2400" dirty="0" smtClean="0"/>
              <a:t>）</a:t>
            </a:r>
            <a:r>
              <a:rPr lang="zh-CN" altLang="zh-CN" sz="2400" dirty="0"/>
              <a:t>焉有仁人在位，罔民而可为也</a:t>
            </a:r>
            <a:r>
              <a:rPr lang="zh-CN" altLang="zh-CN" sz="2400" dirty="0" smtClean="0"/>
              <a:t>？</a:t>
            </a:r>
            <a:r>
              <a:rPr lang="zh-CN" altLang="en-US" sz="2400" dirty="0" smtClean="0"/>
              <a:t>（</a:t>
            </a:r>
            <a:r>
              <a:rPr lang="en-US" altLang="zh-CN" sz="2400" dirty="0" smtClean="0"/>
              <a:t>《</a:t>
            </a:r>
            <a:r>
              <a:rPr lang="zh-CN" altLang="en-US" sz="2400" dirty="0" smtClean="0"/>
              <a:t>孟子</a:t>
            </a:r>
            <a:r>
              <a:rPr lang="en-US" altLang="zh-CN" sz="2400" dirty="0" smtClean="0"/>
              <a:t>·</a:t>
            </a:r>
            <a:r>
              <a:rPr lang="zh-CN" altLang="en-US" sz="2400" dirty="0" smtClean="0"/>
              <a:t>滕文公上</a:t>
            </a:r>
            <a:r>
              <a:rPr lang="en-US" altLang="zh-CN" sz="2400" dirty="0" smtClean="0"/>
              <a:t>》</a:t>
            </a:r>
            <a:r>
              <a:rPr lang="zh-CN" altLang="en-US" sz="2400" dirty="0" smtClean="0"/>
              <a:t>）</a:t>
            </a:r>
            <a:endParaRPr lang="en-US" altLang="zh-CN" sz="2400" dirty="0" smtClean="0"/>
          </a:p>
          <a:p>
            <a:r>
              <a:rPr lang="zh-CN" altLang="en-US" sz="2400" dirty="0" smtClean="0"/>
              <a:t>（</a:t>
            </a:r>
            <a:r>
              <a:rPr lang="en-US" altLang="zh-CN" sz="2400" dirty="0" smtClean="0"/>
              <a:t>3</a:t>
            </a:r>
            <a:r>
              <a:rPr lang="zh-CN" altLang="en-US" sz="2400" dirty="0" smtClean="0"/>
              <a:t>）</a:t>
            </a:r>
            <a:r>
              <a:rPr lang="zh-CN" altLang="zh-CN" sz="2400" dirty="0"/>
              <a:t>吾弟则爱之，秦人之弟则不爱也</a:t>
            </a:r>
            <a:r>
              <a:rPr lang="zh-CN" altLang="zh-CN" sz="2400" dirty="0" smtClean="0"/>
              <a:t>。</a:t>
            </a:r>
            <a:r>
              <a:rPr lang="zh-CN" altLang="en-US" sz="2400" dirty="0" smtClean="0"/>
              <a:t>（</a:t>
            </a:r>
            <a:r>
              <a:rPr lang="en-US" altLang="zh-CN" sz="2400" dirty="0" smtClean="0"/>
              <a:t>《</a:t>
            </a:r>
            <a:r>
              <a:rPr lang="zh-CN" altLang="en-US" sz="2400" dirty="0" smtClean="0"/>
              <a:t>孟子</a:t>
            </a:r>
            <a:r>
              <a:rPr lang="en-US" altLang="zh-CN" sz="2400" dirty="0" smtClean="0"/>
              <a:t>·</a:t>
            </a:r>
            <a:r>
              <a:rPr lang="zh-CN" altLang="en-US" sz="2400" dirty="0" smtClean="0"/>
              <a:t>告子上</a:t>
            </a:r>
            <a:r>
              <a:rPr lang="en-US" altLang="zh-CN" sz="2400" dirty="0" smtClean="0"/>
              <a:t>》</a:t>
            </a:r>
            <a:r>
              <a:rPr lang="zh-CN" altLang="en-US" sz="2400" dirty="0" smtClean="0"/>
              <a:t>）</a:t>
            </a:r>
            <a:endParaRPr lang="en-US" altLang="zh-CN" sz="2400" dirty="0" smtClean="0"/>
          </a:p>
          <a:p>
            <a:r>
              <a:rPr lang="zh-CN" altLang="en-US" sz="2400" dirty="0" smtClean="0"/>
              <a:t>（</a:t>
            </a:r>
            <a:r>
              <a:rPr lang="en-US" altLang="zh-CN" sz="2400" dirty="0" smtClean="0"/>
              <a:t>4</a:t>
            </a:r>
            <a:r>
              <a:rPr lang="zh-CN" altLang="en-US" sz="2400" dirty="0" smtClean="0"/>
              <a:t>）</a:t>
            </a:r>
            <a:r>
              <a:rPr lang="zh-CN" altLang="zh-CN" sz="2400" dirty="0"/>
              <a:t>王曰</a:t>
            </a:r>
            <a:r>
              <a:rPr lang="zh-CN" altLang="zh-CN" sz="2400" dirty="0" smtClean="0"/>
              <a:t>，</a:t>
            </a:r>
            <a:r>
              <a:rPr lang="zh-CN" altLang="en-US" sz="2400" dirty="0" smtClean="0"/>
              <a:t>“</a:t>
            </a:r>
            <a:r>
              <a:rPr lang="zh-CN" altLang="zh-CN" sz="2400" dirty="0" smtClean="0"/>
              <a:t>何以利吾国</a:t>
            </a:r>
            <a:r>
              <a:rPr lang="zh-CN" altLang="en-US" sz="2400" dirty="0" smtClean="0"/>
              <a:t>”</a:t>
            </a:r>
            <a:r>
              <a:rPr lang="zh-CN" altLang="zh-CN" sz="2400" dirty="0" smtClean="0"/>
              <a:t>大夫</a:t>
            </a:r>
            <a:r>
              <a:rPr lang="zh-CN" altLang="zh-CN" sz="2400" dirty="0"/>
              <a:t>曰</a:t>
            </a:r>
            <a:r>
              <a:rPr lang="zh-CN" altLang="zh-CN" sz="2400" dirty="0" smtClean="0"/>
              <a:t>，</a:t>
            </a:r>
            <a:r>
              <a:rPr lang="zh-CN" altLang="en-US" sz="2400" dirty="0" smtClean="0"/>
              <a:t>“</a:t>
            </a:r>
            <a:r>
              <a:rPr lang="zh-CN" altLang="zh-CN" sz="2400" dirty="0"/>
              <a:t>何以利吾家</a:t>
            </a:r>
            <a:r>
              <a:rPr lang="zh-CN" altLang="en-US" sz="2400" dirty="0" smtClean="0"/>
              <a:t>”</a:t>
            </a:r>
            <a:r>
              <a:rPr lang="zh-CN" altLang="zh-CN" sz="2400" dirty="0" smtClean="0"/>
              <a:t> 土</a:t>
            </a:r>
            <a:r>
              <a:rPr lang="zh-CN" altLang="zh-CN" sz="2400" dirty="0"/>
              <a:t>庶人曰</a:t>
            </a:r>
            <a:r>
              <a:rPr lang="zh-CN" altLang="zh-CN" sz="2400" dirty="0" smtClean="0"/>
              <a:t>，</a:t>
            </a:r>
            <a:r>
              <a:rPr lang="zh-CN" altLang="en-US" sz="2400" dirty="0" smtClean="0"/>
              <a:t>“</a:t>
            </a:r>
            <a:r>
              <a:rPr lang="zh-CN" altLang="zh-CN" sz="2400" dirty="0" smtClean="0"/>
              <a:t>何以利吾身</a:t>
            </a:r>
            <a:r>
              <a:rPr lang="zh-CN" altLang="en-US" sz="2400" dirty="0" smtClean="0"/>
              <a:t>”（</a:t>
            </a:r>
            <a:r>
              <a:rPr lang="en-US" altLang="zh-CN" sz="2400" dirty="0" smtClean="0"/>
              <a:t>《</a:t>
            </a:r>
            <a:r>
              <a:rPr lang="zh-CN" altLang="en-US" sz="2400" dirty="0" smtClean="0"/>
              <a:t>孟子</a:t>
            </a:r>
            <a:r>
              <a:rPr lang="en-US" altLang="zh-CN" sz="2400" dirty="0" smtClean="0"/>
              <a:t>·</a:t>
            </a:r>
            <a:r>
              <a:rPr lang="zh-CN" altLang="en-US" sz="2400" dirty="0" smtClean="0"/>
              <a:t>梁惠王上</a:t>
            </a:r>
            <a:r>
              <a:rPr lang="en-US" altLang="zh-CN" sz="2400" dirty="0" smtClean="0"/>
              <a:t>》</a:t>
            </a:r>
            <a:r>
              <a:rPr lang="zh-CN" altLang="en-US" sz="2400" dirty="0" smtClean="0"/>
              <a:t>）</a:t>
            </a:r>
            <a:endParaRPr lang="en-US" altLang="zh-CN" sz="2400" dirty="0" smtClean="0"/>
          </a:p>
          <a:p>
            <a:r>
              <a:rPr lang="zh-CN" altLang="en-US" sz="2400" dirty="0" smtClean="0"/>
              <a:t>（</a:t>
            </a:r>
            <a:r>
              <a:rPr lang="en-US" altLang="zh-CN" sz="2400" dirty="0" smtClean="0"/>
              <a:t>5</a:t>
            </a:r>
            <a:r>
              <a:rPr lang="zh-CN" altLang="en-US" sz="2400" dirty="0" smtClean="0"/>
              <a:t>）人而无信，不知其可。（</a:t>
            </a:r>
            <a:r>
              <a:rPr lang="en-US" altLang="zh-CN" sz="2400" dirty="0" smtClean="0"/>
              <a:t>《</a:t>
            </a:r>
            <a:r>
              <a:rPr lang="zh-CN" altLang="en-US" sz="2400" dirty="0" smtClean="0"/>
              <a:t>论语</a:t>
            </a:r>
            <a:r>
              <a:rPr lang="en-US" altLang="zh-CN" sz="2400" dirty="0" smtClean="0"/>
              <a:t>·</a:t>
            </a:r>
            <a:r>
              <a:rPr lang="zh-CN" altLang="en-US" sz="2400" dirty="0" smtClean="0"/>
              <a:t>为政</a:t>
            </a:r>
            <a:r>
              <a:rPr lang="en-US" altLang="zh-CN" sz="2400" dirty="0" smtClean="0"/>
              <a:t>》</a:t>
            </a:r>
            <a:r>
              <a:rPr lang="zh-CN" altLang="en-US" sz="2400" dirty="0" smtClean="0"/>
              <a:t>）</a:t>
            </a:r>
            <a:endParaRPr lang="en-US" altLang="zh-CN" sz="2400" dirty="0" smtClean="0"/>
          </a:p>
          <a:p>
            <a:r>
              <a:rPr lang="zh-CN" altLang="en-US" sz="2400" dirty="0" smtClean="0"/>
              <a:t>（</a:t>
            </a:r>
            <a:r>
              <a:rPr lang="en-US" altLang="zh-CN" sz="2400" dirty="0" smtClean="0"/>
              <a:t>6</a:t>
            </a:r>
            <a:r>
              <a:rPr lang="zh-CN" altLang="en-US" sz="2400" dirty="0" smtClean="0"/>
              <a:t>）</a:t>
            </a:r>
            <a:r>
              <a:rPr lang="zh-CN" altLang="zh-CN" sz="2400" dirty="0"/>
              <a:t>天之爱</a:t>
            </a:r>
            <a:r>
              <a:rPr lang="zh-CN" altLang="zh-CN" sz="2400" u="sng" dirty="0"/>
              <a:t>人</a:t>
            </a:r>
            <a:r>
              <a:rPr lang="zh-CN" altLang="zh-CN" sz="2400" dirty="0"/>
              <a:t>也，薄于圣人之爱</a:t>
            </a:r>
            <a:r>
              <a:rPr lang="zh-CN" altLang="zh-CN" sz="2400" u="sng" dirty="0"/>
              <a:t>人</a:t>
            </a:r>
            <a:r>
              <a:rPr lang="zh-CN" altLang="zh-CN" sz="2400" dirty="0"/>
              <a:t>也；其利</a:t>
            </a:r>
            <a:r>
              <a:rPr lang="zh-CN" altLang="zh-CN" sz="2400" u="sng" dirty="0"/>
              <a:t>人</a:t>
            </a:r>
            <a:r>
              <a:rPr lang="zh-CN" altLang="zh-CN" sz="2400" dirty="0"/>
              <a:t>也，厚于圣人之利</a:t>
            </a:r>
            <a:r>
              <a:rPr lang="zh-CN" altLang="zh-CN" sz="2400" u="sng" dirty="0"/>
              <a:t>人</a:t>
            </a:r>
            <a:r>
              <a:rPr lang="zh-CN" altLang="zh-CN" sz="2400" dirty="0"/>
              <a:t>也。（《大取》）</a:t>
            </a:r>
            <a:endParaRPr lang="zh-CN" altLang="en-US" sz="2400" dirty="0"/>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28</a:t>
            </a:fld>
            <a:endParaRPr lang="zh-CN" altLang="en-US"/>
          </a:p>
        </p:txBody>
      </p:sp>
    </p:spTree>
    <p:extLst>
      <p:ext uri="{BB962C8B-B14F-4D97-AF65-F5344CB8AC3E}">
        <p14:creationId xmlns:p14="http://schemas.microsoft.com/office/powerpoint/2010/main" val="3544589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“同”的概念</a:t>
            </a:r>
            <a:endParaRPr lang="zh-CN" altLang="en-US" dirty="0"/>
          </a:p>
        </p:txBody>
      </p:sp>
      <p:sp>
        <p:nvSpPr>
          <p:cNvPr id="3" name="内容占位符 2"/>
          <p:cNvSpPr>
            <a:spLocks noGrp="1"/>
          </p:cNvSpPr>
          <p:nvPr>
            <p:ph idx="1"/>
          </p:nvPr>
        </p:nvSpPr>
        <p:spPr>
          <a:xfrm>
            <a:off x="2589212" y="1905000"/>
            <a:ext cx="8915400" cy="3777622"/>
          </a:xfrm>
        </p:spPr>
        <p:txBody>
          <a:bodyPr>
            <a:normAutofit/>
          </a:bodyPr>
          <a:lstStyle/>
          <a:p>
            <a:r>
              <a:rPr lang="zh-CN" altLang="en-US" sz="2400" dirty="0" smtClean="0"/>
              <a:t>同异交得：</a:t>
            </a:r>
            <a:endParaRPr lang="en-US" altLang="zh-CN" sz="2400" dirty="0" smtClean="0"/>
          </a:p>
          <a:p>
            <a:r>
              <a:rPr lang="zh-CN" altLang="zh-CN" sz="2400" dirty="0">
                <a:latin typeface="楷体" panose="02010609060101010101" pitchFamily="49" charset="-122"/>
                <a:ea typeface="楷体" panose="02010609060101010101" pitchFamily="49" charset="-122"/>
              </a:rPr>
              <a:t>同，异而俱于之一也。（《经上》）</a:t>
            </a:r>
          </a:p>
          <a:p>
            <a:r>
              <a:rPr lang="zh-CN" altLang="zh-CN" sz="2400" dirty="0">
                <a:latin typeface="楷体" panose="02010609060101010101" pitchFamily="49" charset="-122"/>
                <a:ea typeface="楷体" panose="02010609060101010101" pitchFamily="49" charset="-122"/>
              </a:rPr>
              <a:t>说同：二人而俱见是楹也，若事君。（《经说上》</a:t>
            </a:r>
            <a:r>
              <a:rPr lang="zh-CN" altLang="zh-CN"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r>
              <a:rPr lang="zh-CN" altLang="en-US" sz="2400" dirty="0" smtClean="0"/>
              <a:t>同</a:t>
            </a:r>
            <a:r>
              <a:rPr lang="zh-CN" altLang="en-US" sz="2400" dirty="0"/>
              <a:t>异</a:t>
            </a:r>
            <a:r>
              <a:rPr lang="zh-CN" altLang="en-US" sz="2400" dirty="0" smtClean="0"/>
              <a:t>观与划分思想</a:t>
            </a:r>
            <a:endParaRPr lang="en-US" altLang="zh-CN" sz="2400" dirty="0" smtClean="0"/>
          </a:p>
          <a:p>
            <a:endParaRPr lang="en-US" altLang="zh-CN" sz="2400" dirty="0" smtClean="0"/>
          </a:p>
          <a:p>
            <a:r>
              <a:rPr lang="zh-CN" altLang="zh-CN" sz="2400" dirty="0" smtClean="0">
                <a:latin typeface="楷体" panose="02010609060101010101" pitchFamily="49" charset="-122"/>
                <a:ea typeface="楷体" panose="02010609060101010101" pitchFamily="49" charset="-122"/>
              </a:rPr>
              <a:t>二</a:t>
            </a:r>
            <a:r>
              <a:rPr lang="zh-CN" altLang="zh-CN" sz="2400" dirty="0">
                <a:latin typeface="楷体" panose="02010609060101010101" pitchFamily="49" charset="-122"/>
                <a:ea typeface="楷体" panose="02010609060101010101" pitchFamily="49" charset="-122"/>
              </a:rPr>
              <a:t>名一实，重同也；不外于兼，体同也；俱处于室，合同也；有以同，类同也。</a:t>
            </a:r>
          </a:p>
          <a:p>
            <a:endParaRPr lang="zh-CN" altLang="en-US" sz="2400" dirty="0"/>
          </a:p>
        </p:txBody>
      </p:sp>
      <p:sp>
        <p:nvSpPr>
          <p:cNvPr id="5" name="日期占位符 4"/>
          <p:cNvSpPr>
            <a:spLocks noGrp="1"/>
          </p:cNvSpPr>
          <p:nvPr>
            <p:ph type="dt" sz="half" idx="10"/>
          </p:nvPr>
        </p:nvSpPr>
        <p:spPr/>
        <p:txBody>
          <a:bodyPr/>
          <a:lstStyle/>
          <a:p>
            <a:fld id="{E0126768-D4FB-4885-A61F-07DEE64093C0}"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29</a:t>
            </a:fld>
            <a:endParaRPr lang="zh-CN" altLang="en-US"/>
          </a:p>
        </p:txBody>
      </p:sp>
    </p:spTree>
    <p:extLst>
      <p:ext uri="{BB962C8B-B14F-4D97-AF65-F5344CB8AC3E}">
        <p14:creationId xmlns:p14="http://schemas.microsoft.com/office/powerpoint/2010/main" val="35363380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dirty="0" smtClean="0"/>
              <a:t>一、前言</a:t>
            </a:r>
            <a:endParaRPr lang="zh-CN" altLang="en-US" dirty="0"/>
          </a:p>
        </p:txBody>
      </p:sp>
      <p:sp>
        <p:nvSpPr>
          <p:cNvPr id="7" name="文本占位符 6"/>
          <p:cNvSpPr>
            <a:spLocks noGrp="1"/>
          </p:cNvSpPr>
          <p:nvPr>
            <p:ph type="body" idx="1"/>
          </p:nvPr>
        </p:nvSpPr>
        <p:spPr/>
        <p:txBody>
          <a:bodyPr/>
          <a:lstStyle/>
          <a:p>
            <a:endParaRPr lang="zh-CN" altLang="en-US"/>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3</a:t>
            </a:fld>
            <a:endParaRPr lang="zh-CN" altLang="en-US"/>
          </a:p>
        </p:txBody>
      </p:sp>
    </p:spTree>
    <p:extLst>
      <p:ext uri="{BB962C8B-B14F-4D97-AF65-F5344CB8AC3E}">
        <p14:creationId xmlns:p14="http://schemas.microsoft.com/office/powerpoint/2010/main" val="28832824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重同</a:t>
            </a:r>
            <a:endParaRPr lang="zh-CN" altLang="en-US" dirty="0"/>
          </a:p>
        </p:txBody>
      </p:sp>
      <p:sp>
        <p:nvSpPr>
          <p:cNvPr id="3" name="内容占位符 2"/>
          <p:cNvSpPr>
            <a:spLocks noGrp="1"/>
          </p:cNvSpPr>
          <p:nvPr>
            <p:ph idx="1"/>
          </p:nvPr>
        </p:nvSpPr>
        <p:spPr>
          <a:xfrm>
            <a:off x="2589212" y="1771650"/>
            <a:ext cx="8915400" cy="3777622"/>
          </a:xfrm>
        </p:spPr>
        <p:txBody>
          <a:bodyPr>
            <a:normAutofit/>
          </a:bodyPr>
          <a:lstStyle/>
          <a:p>
            <a:r>
              <a:rPr lang="zh-CN" altLang="zh-CN" sz="2400" dirty="0"/>
              <a:t>重同是两个名之间的关系。《墨经》中说：“二名一实，重同也”。比如狗和犬：</a:t>
            </a:r>
          </a:p>
          <a:p>
            <a:r>
              <a:rPr lang="zh-CN" altLang="zh-CN" sz="2400" dirty="0">
                <a:latin typeface="楷体" panose="02010609060101010101" pitchFamily="49" charset="-122"/>
                <a:ea typeface="楷体" panose="02010609060101010101" pitchFamily="49" charset="-122"/>
              </a:rPr>
              <a:t>狗，犬也；而杀狗非杀犬也不可。说在重。（《经下》）</a:t>
            </a:r>
          </a:p>
          <a:p>
            <a:r>
              <a:rPr lang="zh-CN" altLang="zh-CN" sz="2400" dirty="0">
                <a:latin typeface="楷体" panose="02010609060101010101" pitchFamily="49" charset="-122"/>
                <a:ea typeface="楷体" panose="02010609060101010101" pitchFamily="49" charset="-122"/>
              </a:rPr>
              <a:t>狗</a:t>
            </a:r>
            <a:r>
              <a:rPr lang="zh-CN" altLang="zh-CN" sz="2400" dirty="0" smtClean="0">
                <a:latin typeface="楷体" panose="02010609060101010101" pitchFamily="49" charset="-122"/>
                <a:ea typeface="楷体" panose="02010609060101010101" pitchFamily="49" charset="-122"/>
              </a:rPr>
              <a:t>，犬</a:t>
            </a:r>
            <a:r>
              <a:rPr lang="zh-CN" altLang="zh-CN" sz="2400" dirty="0">
                <a:latin typeface="楷体" panose="02010609060101010101" pitchFamily="49" charset="-122"/>
                <a:ea typeface="楷体" panose="02010609060101010101" pitchFamily="49" charset="-122"/>
              </a:rPr>
              <a:t>也；谓之杀犬，可。（《经说下》</a:t>
            </a:r>
            <a:r>
              <a:rPr lang="zh-CN" altLang="zh-CN"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r>
              <a:rPr lang="zh-CN" altLang="en-US" sz="2400" dirty="0" smtClean="0"/>
              <a:t>判断</a:t>
            </a:r>
            <a:r>
              <a:rPr lang="zh-CN" altLang="zh-CN" sz="2400" dirty="0" smtClean="0"/>
              <a:t>标准</a:t>
            </a:r>
            <a:r>
              <a:rPr lang="zh-CN" altLang="zh-CN" sz="2400" dirty="0"/>
              <a:t>——法：</a:t>
            </a:r>
          </a:p>
          <a:p>
            <a:pPr marL="0" indent="0">
              <a:buNone/>
            </a:pPr>
            <a:r>
              <a:rPr lang="en-US" altLang="zh-CN" sz="2400" dirty="0" smtClean="0"/>
              <a:t>   </a:t>
            </a:r>
            <a:r>
              <a:rPr lang="zh-CN" altLang="zh-CN" sz="2400" dirty="0" smtClean="0">
                <a:latin typeface="楷体" panose="02010609060101010101" pitchFamily="49" charset="-122"/>
                <a:ea typeface="楷体" panose="02010609060101010101" pitchFamily="49" charset="-122"/>
              </a:rPr>
              <a:t>法</a:t>
            </a:r>
            <a:r>
              <a:rPr lang="zh-CN" altLang="zh-CN" sz="2400" dirty="0">
                <a:latin typeface="楷体" panose="02010609060101010101" pitchFamily="49" charset="-122"/>
                <a:ea typeface="楷体" panose="02010609060101010101" pitchFamily="49" charset="-122"/>
              </a:rPr>
              <a:t>，所若而然也。（《经上》）</a:t>
            </a:r>
          </a:p>
          <a:p>
            <a:pPr marL="0" indent="0">
              <a:buNone/>
            </a:pPr>
            <a:r>
              <a:rPr lang="en-US" altLang="zh-CN" sz="2400" dirty="0">
                <a:latin typeface="楷体" panose="02010609060101010101" pitchFamily="49" charset="-122"/>
                <a:ea typeface="楷体" panose="02010609060101010101" pitchFamily="49" charset="-122"/>
              </a:rPr>
              <a:t> </a:t>
            </a:r>
            <a:r>
              <a:rPr lang="en-US" altLang="zh-CN" sz="2400" dirty="0" smtClean="0">
                <a:latin typeface="楷体" panose="02010609060101010101" pitchFamily="49" charset="-122"/>
                <a:ea typeface="楷体" panose="02010609060101010101" pitchFamily="49" charset="-122"/>
              </a:rPr>
              <a:t> </a:t>
            </a:r>
            <a:r>
              <a:rPr lang="zh-CN" altLang="zh-CN" sz="2400" dirty="0" smtClean="0">
                <a:latin typeface="楷体" panose="02010609060101010101" pitchFamily="49" charset="-122"/>
                <a:ea typeface="楷体" panose="02010609060101010101" pitchFamily="49" charset="-122"/>
              </a:rPr>
              <a:t>说法</a:t>
            </a:r>
            <a:r>
              <a:rPr lang="zh-CN" altLang="zh-CN" sz="2400" dirty="0">
                <a:latin typeface="楷体" panose="02010609060101010101" pitchFamily="49" charset="-122"/>
                <a:ea typeface="楷体" panose="02010609060101010101" pitchFamily="49" charset="-122"/>
              </a:rPr>
              <a:t>：意、规、员，三也，俱可以为法。（《经说上》</a:t>
            </a:r>
            <a:r>
              <a:rPr lang="zh-CN" altLang="zh-CN" sz="2400" dirty="0"/>
              <a:t>）</a:t>
            </a:r>
          </a:p>
          <a:p>
            <a:endParaRPr lang="zh-CN" altLang="en-US" sz="2400" dirty="0">
              <a:latin typeface="楷体" panose="02010609060101010101" pitchFamily="49" charset="-122"/>
              <a:ea typeface="楷体" panose="02010609060101010101" pitchFamily="49" charset="-122"/>
            </a:endParaRPr>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30</a:t>
            </a:fld>
            <a:endParaRPr lang="zh-CN" altLang="en-US"/>
          </a:p>
        </p:txBody>
      </p:sp>
    </p:spTree>
    <p:extLst>
      <p:ext uri="{BB962C8B-B14F-4D97-AF65-F5344CB8AC3E}">
        <p14:creationId xmlns:p14="http://schemas.microsoft.com/office/powerpoint/2010/main" val="218684169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类同</a:t>
            </a:r>
            <a:endParaRPr lang="zh-CN" altLang="en-US" dirty="0"/>
          </a:p>
        </p:txBody>
      </p:sp>
      <p:sp>
        <p:nvSpPr>
          <p:cNvPr id="3" name="内容占位符 2"/>
          <p:cNvSpPr>
            <a:spLocks noGrp="1"/>
          </p:cNvSpPr>
          <p:nvPr>
            <p:ph idx="1"/>
          </p:nvPr>
        </p:nvSpPr>
        <p:spPr>
          <a:xfrm>
            <a:off x="2589212" y="1600200"/>
            <a:ext cx="8915400" cy="3777622"/>
          </a:xfrm>
        </p:spPr>
        <p:txBody>
          <a:bodyPr>
            <a:noAutofit/>
          </a:bodyPr>
          <a:lstStyle/>
          <a:p>
            <a:r>
              <a:rPr lang="zh-CN" altLang="zh-CN" sz="2100" dirty="0"/>
              <a:t>类同是个体之间的关系</a:t>
            </a:r>
            <a:r>
              <a:rPr lang="zh-CN" altLang="zh-CN" sz="2100" dirty="0" smtClean="0"/>
              <a:t>。</a:t>
            </a:r>
            <a:r>
              <a:rPr lang="zh-CN" altLang="en-US" sz="2100" dirty="0">
                <a:latin typeface="微软雅黑" panose="020B0503020204020204" pitchFamily="34" charset="-122"/>
                <a:sym typeface="微软雅黑" panose="020B0503020204020204" pitchFamily="34" charset="-122"/>
              </a:rPr>
              <a:t>如果两个个体之间有相似之处，则这两个个体类同。</a:t>
            </a:r>
          </a:p>
          <a:p>
            <a:pPr>
              <a:buNone/>
            </a:pPr>
            <a:r>
              <a:rPr lang="en-US" altLang="zh-CN" sz="2100" dirty="0">
                <a:latin typeface="楷体" panose="02010609060101010101" pitchFamily="49" charset="-122"/>
                <a:ea typeface="楷体" panose="02010609060101010101" pitchFamily="49" charset="-122"/>
                <a:sym typeface="楷体" panose="02010609060101010101" pitchFamily="49" charset="-122"/>
              </a:rPr>
              <a:t>  </a:t>
            </a:r>
            <a:r>
              <a:rPr lang="zh-CN" altLang="en-US" sz="2100" dirty="0">
                <a:latin typeface="楷体" panose="02010609060101010101" pitchFamily="49" charset="-122"/>
                <a:ea typeface="楷体" panose="02010609060101010101" pitchFamily="49" charset="-122"/>
                <a:sym typeface="楷体" panose="02010609060101010101" pitchFamily="49" charset="-122"/>
              </a:rPr>
              <a:t>夫物有以同而不率遂同。（《小取》）</a:t>
            </a:r>
          </a:p>
          <a:p>
            <a:r>
              <a:rPr lang="en-US" altLang="zh-CN" sz="2100" dirty="0">
                <a:latin typeface="楷体" panose="02010609060101010101" pitchFamily="49" charset="-122"/>
                <a:ea typeface="楷体" panose="02010609060101010101" pitchFamily="49" charset="-122"/>
              </a:rPr>
              <a:t> </a:t>
            </a:r>
            <a:r>
              <a:rPr lang="zh-CN" altLang="zh-CN" sz="2100" dirty="0" smtClean="0">
                <a:latin typeface="楷体" panose="02010609060101010101" pitchFamily="49" charset="-122"/>
                <a:ea typeface="楷体" panose="02010609060101010101" pitchFamily="49" charset="-122"/>
              </a:rPr>
              <a:t>长</a:t>
            </a:r>
            <a:r>
              <a:rPr lang="zh-CN" altLang="zh-CN" sz="2100" dirty="0">
                <a:latin typeface="楷体" panose="02010609060101010101" pitchFamily="49" charset="-122"/>
                <a:ea typeface="楷体" panose="02010609060101010101" pitchFamily="49" charset="-122"/>
              </a:rPr>
              <a:t>人之于短人也同，其貌同也，故</a:t>
            </a:r>
            <a:r>
              <a:rPr lang="zh-CN" altLang="zh-CN" sz="2100" dirty="0" smtClean="0">
                <a:latin typeface="楷体" panose="02010609060101010101" pitchFamily="49" charset="-122"/>
                <a:ea typeface="楷体" panose="02010609060101010101" pitchFamily="49" charset="-122"/>
              </a:rPr>
              <a:t>同</a:t>
            </a:r>
            <a:r>
              <a:rPr lang="zh-CN" altLang="en-US" sz="2100" dirty="0" smtClean="0">
                <a:latin typeface="楷体" panose="02010609060101010101" pitchFamily="49" charset="-122"/>
                <a:ea typeface="楷体" panose="02010609060101010101" pitchFamily="49" charset="-122"/>
              </a:rPr>
              <a:t>。（</a:t>
            </a:r>
            <a:r>
              <a:rPr lang="en-US" altLang="zh-CN" sz="2100" dirty="0" smtClean="0">
                <a:latin typeface="楷体" panose="02010609060101010101" pitchFamily="49" charset="-122"/>
                <a:ea typeface="楷体" panose="02010609060101010101" pitchFamily="49" charset="-122"/>
              </a:rPr>
              <a:t>《</a:t>
            </a:r>
            <a:r>
              <a:rPr lang="zh-CN" altLang="en-US" sz="2100" dirty="0" smtClean="0">
                <a:latin typeface="楷体" panose="02010609060101010101" pitchFamily="49" charset="-122"/>
                <a:ea typeface="楷体" panose="02010609060101010101" pitchFamily="49" charset="-122"/>
              </a:rPr>
              <a:t>大取</a:t>
            </a:r>
            <a:r>
              <a:rPr lang="en-US" altLang="zh-CN" sz="2100" dirty="0" smtClean="0">
                <a:latin typeface="楷体" panose="02010609060101010101" pitchFamily="49" charset="-122"/>
                <a:ea typeface="楷体" panose="02010609060101010101" pitchFamily="49" charset="-122"/>
              </a:rPr>
              <a:t>》</a:t>
            </a:r>
            <a:r>
              <a:rPr lang="zh-CN" altLang="en-US" sz="2100" dirty="0" smtClean="0">
                <a:latin typeface="楷体" panose="02010609060101010101" pitchFamily="49" charset="-122"/>
                <a:ea typeface="楷体" panose="02010609060101010101" pitchFamily="49" charset="-122"/>
              </a:rPr>
              <a:t>）</a:t>
            </a:r>
            <a:endParaRPr lang="en-US" altLang="zh-CN" sz="2100" dirty="0" smtClean="0">
              <a:latin typeface="楷体" panose="02010609060101010101" pitchFamily="49" charset="-122"/>
              <a:ea typeface="楷体" panose="02010609060101010101" pitchFamily="49" charset="-122"/>
            </a:endParaRPr>
          </a:p>
          <a:p>
            <a:r>
              <a:rPr lang="en-US" altLang="zh-CN" sz="2100" dirty="0">
                <a:latin typeface="楷体" panose="02010609060101010101" pitchFamily="49" charset="-122"/>
                <a:ea typeface="楷体" panose="02010609060101010101" pitchFamily="49" charset="-122"/>
              </a:rPr>
              <a:t> </a:t>
            </a:r>
            <a:r>
              <a:rPr lang="zh-CN" altLang="zh-CN" sz="2100" dirty="0" smtClean="0">
                <a:latin typeface="楷体" panose="02010609060101010101" pitchFamily="49" charset="-122"/>
                <a:ea typeface="楷体" panose="02010609060101010101" pitchFamily="49" charset="-122"/>
              </a:rPr>
              <a:t>杨木</a:t>
            </a:r>
            <a:r>
              <a:rPr lang="zh-CN" altLang="zh-CN" sz="2100" dirty="0">
                <a:latin typeface="楷体" panose="02010609060101010101" pitchFamily="49" charset="-122"/>
                <a:ea typeface="楷体" panose="02010609060101010101" pitchFamily="49" charset="-122"/>
              </a:rPr>
              <a:t>之木与桃木之木也</a:t>
            </a:r>
            <a:r>
              <a:rPr lang="zh-CN" altLang="zh-CN" sz="2100" dirty="0" smtClean="0">
                <a:latin typeface="楷体" panose="02010609060101010101" pitchFamily="49" charset="-122"/>
                <a:ea typeface="楷体" panose="02010609060101010101" pitchFamily="49" charset="-122"/>
              </a:rPr>
              <a:t>同。</a:t>
            </a:r>
            <a:r>
              <a:rPr lang="zh-CN" altLang="en-US" sz="2100" dirty="0" smtClean="0">
                <a:latin typeface="楷体" panose="02010609060101010101" pitchFamily="49" charset="-122"/>
                <a:ea typeface="楷体" panose="02010609060101010101" pitchFamily="49" charset="-122"/>
              </a:rPr>
              <a:t>（</a:t>
            </a:r>
            <a:r>
              <a:rPr lang="en-US" altLang="zh-CN" sz="2100" dirty="0" smtClean="0">
                <a:latin typeface="楷体" panose="02010609060101010101" pitchFamily="49" charset="-122"/>
                <a:ea typeface="楷体" panose="02010609060101010101" pitchFamily="49" charset="-122"/>
              </a:rPr>
              <a:t>《</a:t>
            </a:r>
            <a:r>
              <a:rPr lang="zh-CN" altLang="en-US" sz="2100" dirty="0" smtClean="0">
                <a:latin typeface="楷体" panose="02010609060101010101" pitchFamily="49" charset="-122"/>
                <a:ea typeface="楷体" panose="02010609060101010101" pitchFamily="49" charset="-122"/>
              </a:rPr>
              <a:t>大取</a:t>
            </a:r>
            <a:r>
              <a:rPr lang="en-US" altLang="zh-CN" sz="2100" dirty="0" smtClean="0">
                <a:latin typeface="楷体" panose="02010609060101010101" pitchFamily="49" charset="-122"/>
                <a:ea typeface="楷体" panose="02010609060101010101" pitchFamily="49" charset="-122"/>
              </a:rPr>
              <a:t>》</a:t>
            </a:r>
            <a:r>
              <a:rPr lang="zh-CN" altLang="en-US" sz="2100" dirty="0" smtClean="0">
                <a:latin typeface="楷体" panose="02010609060101010101" pitchFamily="49" charset="-122"/>
                <a:ea typeface="楷体" panose="02010609060101010101" pitchFamily="49" charset="-122"/>
              </a:rPr>
              <a:t>）</a:t>
            </a:r>
          </a:p>
          <a:p>
            <a:r>
              <a:rPr lang="zh-CN" altLang="zh-CN" sz="2100" dirty="0" smtClean="0"/>
              <a:t>法是判断名重同的标准，而名重同可以推出个体的类同，因此法也可以作为判断个体类同的标准。如果两个个体类同，那么它们一定有相同的法，但是并不要求完全相同：</a:t>
            </a:r>
          </a:p>
          <a:p>
            <a:r>
              <a:rPr lang="zh-CN" altLang="en-US" sz="2100" dirty="0" smtClean="0">
                <a:latin typeface="楷体" panose="02010609060101010101" pitchFamily="49" charset="-122"/>
                <a:ea typeface="楷体" panose="02010609060101010101" pitchFamily="49" charset="-122"/>
              </a:rPr>
              <a:t>一</a:t>
            </a:r>
            <a:r>
              <a:rPr lang="zh-CN" altLang="en-US" sz="2100" dirty="0">
                <a:latin typeface="楷体" panose="02010609060101010101" pitchFamily="49" charset="-122"/>
                <a:ea typeface="楷体" panose="02010609060101010101" pitchFamily="49" charset="-122"/>
              </a:rPr>
              <a:t>法者之相与也尽（类），若方之相召也。说在方。（</a:t>
            </a:r>
            <a:r>
              <a:rPr lang="en-US" altLang="zh-CN" sz="2100" dirty="0">
                <a:latin typeface="楷体" panose="02010609060101010101" pitchFamily="49" charset="-122"/>
                <a:ea typeface="楷体" panose="02010609060101010101" pitchFamily="49" charset="-122"/>
              </a:rPr>
              <a:t>《</a:t>
            </a:r>
            <a:r>
              <a:rPr lang="zh-CN" altLang="en-US" sz="2100" dirty="0">
                <a:latin typeface="楷体" panose="02010609060101010101" pitchFamily="49" charset="-122"/>
                <a:ea typeface="楷体" panose="02010609060101010101" pitchFamily="49" charset="-122"/>
              </a:rPr>
              <a:t>经下</a:t>
            </a:r>
            <a:r>
              <a:rPr lang="en-US" altLang="zh-CN" sz="2100" dirty="0">
                <a:latin typeface="楷体" panose="02010609060101010101" pitchFamily="49" charset="-122"/>
                <a:ea typeface="楷体" panose="02010609060101010101" pitchFamily="49" charset="-122"/>
              </a:rPr>
              <a:t>》</a:t>
            </a:r>
            <a:r>
              <a:rPr lang="zh-CN" altLang="en-US" sz="2100" dirty="0">
                <a:latin typeface="楷体" panose="02010609060101010101" pitchFamily="49" charset="-122"/>
                <a:ea typeface="楷体" panose="02010609060101010101" pitchFamily="49" charset="-122"/>
              </a:rPr>
              <a:t>）</a:t>
            </a:r>
          </a:p>
          <a:p>
            <a:pPr marL="0" indent="0">
              <a:buNone/>
            </a:pPr>
            <a:r>
              <a:rPr lang="zh-CN" altLang="en-US" sz="2100" dirty="0" smtClean="0">
                <a:latin typeface="楷体" panose="02010609060101010101" pitchFamily="49" charset="-122"/>
                <a:ea typeface="楷体" panose="02010609060101010101" pitchFamily="49" charset="-122"/>
              </a:rPr>
              <a:t> 说</a:t>
            </a:r>
            <a:r>
              <a:rPr lang="zh-CN" altLang="en-US" sz="2100" dirty="0">
                <a:latin typeface="楷体" panose="02010609060101010101" pitchFamily="49" charset="-122"/>
                <a:ea typeface="楷体" panose="02010609060101010101" pitchFamily="49" charset="-122"/>
              </a:rPr>
              <a:t>。一方貌尽，俱有法而异。或木或石，不害其方之相台也。尽貌犹方也，物俱然。（</a:t>
            </a:r>
            <a:r>
              <a:rPr lang="en-US" altLang="zh-CN" sz="2100" dirty="0">
                <a:latin typeface="楷体" panose="02010609060101010101" pitchFamily="49" charset="-122"/>
                <a:ea typeface="楷体" panose="02010609060101010101" pitchFamily="49" charset="-122"/>
              </a:rPr>
              <a:t>《</a:t>
            </a:r>
            <a:r>
              <a:rPr lang="zh-CN" altLang="en-US" sz="2100" dirty="0">
                <a:latin typeface="楷体" panose="02010609060101010101" pitchFamily="49" charset="-122"/>
                <a:ea typeface="楷体" panose="02010609060101010101" pitchFamily="49" charset="-122"/>
              </a:rPr>
              <a:t>经说下</a:t>
            </a:r>
            <a:r>
              <a:rPr lang="en-US" altLang="zh-CN" sz="2100" dirty="0">
                <a:latin typeface="楷体" panose="02010609060101010101" pitchFamily="49" charset="-122"/>
                <a:ea typeface="楷体" panose="02010609060101010101" pitchFamily="49" charset="-122"/>
              </a:rPr>
              <a:t>》</a:t>
            </a:r>
            <a:r>
              <a:rPr lang="zh-CN" altLang="en-US" sz="2100" dirty="0">
                <a:latin typeface="楷体" panose="02010609060101010101" pitchFamily="49" charset="-122"/>
                <a:ea typeface="楷体" panose="02010609060101010101" pitchFamily="49" charset="-122"/>
              </a:rPr>
              <a:t>）</a:t>
            </a:r>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31</a:t>
            </a:fld>
            <a:endParaRPr lang="zh-CN" altLang="en-US"/>
          </a:p>
        </p:txBody>
      </p:sp>
    </p:spTree>
    <p:extLst>
      <p:ext uri="{BB962C8B-B14F-4D97-AF65-F5344CB8AC3E}">
        <p14:creationId xmlns:p14="http://schemas.microsoft.com/office/powerpoint/2010/main" val="28899926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类同</a:t>
            </a:r>
            <a:endParaRPr lang="zh-CN" altLang="en-US" dirty="0"/>
          </a:p>
        </p:txBody>
      </p:sp>
      <p:sp>
        <p:nvSpPr>
          <p:cNvPr id="3" name="内容占位符 2"/>
          <p:cNvSpPr>
            <a:spLocks noGrp="1"/>
          </p:cNvSpPr>
          <p:nvPr>
            <p:ph idx="1"/>
          </p:nvPr>
        </p:nvSpPr>
        <p:spPr>
          <a:xfrm>
            <a:off x="2589212" y="1905000"/>
            <a:ext cx="8915400" cy="3777622"/>
          </a:xfrm>
        </p:spPr>
        <p:txBody>
          <a:bodyPr>
            <a:normAutofit fontScale="92500"/>
          </a:bodyPr>
          <a:lstStyle/>
          <a:p>
            <a:r>
              <a:rPr lang="zh-CN" altLang="zh-CN" sz="2400" dirty="0"/>
              <a:t>划分思想可以帮助我们更好地理解类同</a:t>
            </a:r>
            <a:r>
              <a:rPr lang="zh-CN" altLang="zh-CN" sz="2400" dirty="0" smtClean="0"/>
              <a:t>。</a:t>
            </a:r>
            <a:endParaRPr lang="en-US" altLang="zh-CN" sz="2400" dirty="0" smtClean="0"/>
          </a:p>
          <a:p>
            <a:r>
              <a:rPr lang="zh-CN" altLang="zh-CN" sz="2400" dirty="0" smtClean="0"/>
              <a:t>在</a:t>
            </a:r>
            <a:r>
              <a:rPr lang="zh-CN" altLang="zh-CN" sz="2400" dirty="0"/>
              <a:t>划分树中，除叶结点外，个体均是作为等价类的元素而存在，这样的个体仅具有该类名所命的性质，而个体之间的差异则需要依靠划分来显现</a:t>
            </a:r>
            <a:r>
              <a:rPr lang="zh-CN" altLang="zh-CN" sz="2400" dirty="0" smtClean="0"/>
              <a:t>。</a:t>
            </a:r>
            <a:endParaRPr lang="en-US" altLang="zh-CN" sz="2400" dirty="0" smtClean="0"/>
          </a:p>
          <a:p>
            <a:r>
              <a:rPr lang="zh-CN" altLang="zh-CN" sz="2400" dirty="0" smtClean="0"/>
              <a:t>未经</a:t>
            </a:r>
            <a:r>
              <a:rPr lang="zh-CN" altLang="zh-CN" sz="2400" dirty="0"/>
              <a:t>划分之前，这些差异都是隐藏的，我们仅可见其同，未可见其异</a:t>
            </a:r>
            <a:r>
              <a:rPr lang="zh-CN" altLang="zh-CN" sz="2400" dirty="0" smtClean="0"/>
              <a:t>。</a:t>
            </a:r>
            <a:endParaRPr lang="en-US" altLang="zh-CN" sz="2400" dirty="0" smtClean="0"/>
          </a:p>
          <a:p>
            <a:r>
              <a:rPr lang="zh-CN" altLang="zh-CN" sz="2400" dirty="0" smtClean="0"/>
              <a:t>划分</a:t>
            </a:r>
            <a:r>
              <a:rPr lang="zh-CN" altLang="zh-CN" sz="2400" dirty="0"/>
              <a:t>树中每个结点所对应的等价类强调的就是这种“同”，也就是个体间“若”的等价关系，这种等价关系是类同的基础</a:t>
            </a:r>
            <a:r>
              <a:rPr lang="zh-CN" altLang="zh-CN" sz="2400" dirty="0" smtClean="0"/>
              <a:t>。</a:t>
            </a:r>
            <a:endParaRPr lang="en-US" altLang="zh-CN" sz="2400" dirty="0" smtClean="0"/>
          </a:p>
          <a:p>
            <a:r>
              <a:rPr lang="zh-CN" altLang="zh-CN" sz="2400" dirty="0" smtClean="0"/>
              <a:t>只要</a:t>
            </a:r>
            <a:r>
              <a:rPr lang="zh-CN" altLang="zh-CN" sz="2400" dirty="0"/>
              <a:t>存在某个划分树，在该划分树中，</a:t>
            </a:r>
            <a:r>
              <a:rPr lang="en-US" altLang="zh-CN" sz="2400" dirty="0"/>
              <a:t>a</a:t>
            </a:r>
            <a:r>
              <a:rPr lang="zh-CN" altLang="zh-CN" sz="2400" dirty="0"/>
              <a:t>和</a:t>
            </a:r>
            <a:r>
              <a:rPr lang="en-US" altLang="zh-CN" sz="2400" dirty="0"/>
              <a:t>b</a:t>
            </a:r>
            <a:r>
              <a:rPr lang="zh-CN" altLang="zh-CN" sz="2400" dirty="0"/>
              <a:t>属于同一个等价类，则</a:t>
            </a:r>
            <a:r>
              <a:rPr lang="en-US" altLang="zh-CN" sz="2400" dirty="0"/>
              <a:t>a</a:t>
            </a:r>
            <a:r>
              <a:rPr lang="zh-CN" altLang="zh-CN" sz="2400" dirty="0"/>
              <a:t>与</a:t>
            </a:r>
            <a:r>
              <a:rPr lang="en-US" altLang="zh-CN" sz="2400" dirty="0"/>
              <a:t>b</a:t>
            </a:r>
            <a:r>
              <a:rPr lang="zh-CN" altLang="zh-CN" sz="2400" dirty="0"/>
              <a:t>相若，那么就可以说</a:t>
            </a:r>
            <a:r>
              <a:rPr lang="en-US" altLang="zh-CN" sz="2400" dirty="0"/>
              <a:t>a</a:t>
            </a:r>
            <a:r>
              <a:rPr lang="zh-CN" altLang="zh-CN" sz="2400" dirty="0"/>
              <a:t>和</a:t>
            </a:r>
            <a:r>
              <a:rPr lang="en-US" altLang="zh-CN" sz="2400" dirty="0"/>
              <a:t>b</a:t>
            </a:r>
            <a:r>
              <a:rPr lang="zh-CN" altLang="zh-CN" sz="2400" dirty="0"/>
              <a:t>类同。</a:t>
            </a:r>
            <a:endParaRPr lang="zh-CN" altLang="en-US" sz="2400" dirty="0">
              <a:latin typeface="楷体" panose="02010609060101010101" pitchFamily="49" charset="-122"/>
              <a:ea typeface="楷体" panose="02010609060101010101" pitchFamily="49" charset="-122"/>
            </a:endParaRPr>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32</a:t>
            </a:fld>
            <a:endParaRPr lang="zh-CN" altLang="en-US"/>
          </a:p>
        </p:txBody>
      </p:sp>
    </p:spTree>
    <p:extLst>
      <p:ext uri="{BB962C8B-B14F-4D97-AF65-F5344CB8AC3E}">
        <p14:creationId xmlns:p14="http://schemas.microsoft.com/office/powerpoint/2010/main" val="4061286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任意对象与范例</a:t>
            </a:r>
            <a:endParaRPr lang="zh-CN" altLang="en-US" dirty="0"/>
          </a:p>
        </p:txBody>
      </p:sp>
      <p:sp>
        <p:nvSpPr>
          <p:cNvPr id="3" name="内容占位符 2"/>
          <p:cNvSpPr>
            <a:spLocks noGrp="1"/>
          </p:cNvSpPr>
          <p:nvPr>
            <p:ph idx="1"/>
          </p:nvPr>
        </p:nvSpPr>
        <p:spPr>
          <a:xfrm>
            <a:off x="2589212" y="1764632"/>
            <a:ext cx="8915400" cy="4146590"/>
          </a:xfrm>
        </p:spPr>
        <p:txBody>
          <a:bodyPr>
            <a:normAutofit fontScale="92500" lnSpcReduction="10000"/>
          </a:bodyPr>
          <a:lstStyle/>
          <a:p>
            <a:r>
              <a:rPr lang="zh-CN" altLang="zh-CN" sz="2600" dirty="0"/>
              <a:t>对于类名</a:t>
            </a:r>
            <a:r>
              <a:rPr lang="en-US" altLang="zh-CN" sz="2600" dirty="0"/>
              <a:t>N</a:t>
            </a:r>
            <a:r>
              <a:rPr lang="zh-CN" altLang="zh-CN" sz="2600" dirty="0"/>
              <a:t>，我们用</a:t>
            </a:r>
            <a:r>
              <a:rPr lang="en-US" altLang="zh-CN" sz="2600" dirty="0"/>
              <a:t>N</a:t>
            </a:r>
            <a:r>
              <a:rPr lang="zh-CN" altLang="zh-CN" sz="2600" dirty="0"/>
              <a:t>表示其普通用法，用</a:t>
            </a:r>
            <a:r>
              <a:rPr lang="en-US" altLang="zh-CN" sz="2600" dirty="0"/>
              <a:t>N</a:t>
            </a:r>
            <a:r>
              <a:rPr lang="en-US" altLang="zh-CN" sz="2600" baseline="30000" dirty="0"/>
              <a:t>P</a:t>
            </a:r>
            <a:r>
              <a:rPr lang="zh-CN" altLang="zh-CN" sz="2600" dirty="0"/>
              <a:t>表示该类名指称范例的用法，用</a:t>
            </a:r>
            <a:r>
              <a:rPr lang="en-US" altLang="zh-CN" sz="2600" dirty="0"/>
              <a:t>N</a:t>
            </a:r>
            <a:r>
              <a:rPr lang="en-US" altLang="zh-CN" sz="2600" baseline="30000" dirty="0">
                <a:sym typeface="LogicA" panose="05010501010000010501" pitchFamily="2" charset="2"/>
              </a:rPr>
              <a:t></a:t>
            </a:r>
            <a:r>
              <a:rPr lang="zh-CN" altLang="zh-CN" sz="2600" dirty="0"/>
              <a:t>表示</a:t>
            </a:r>
            <a:r>
              <a:rPr lang="en-US" altLang="zh-CN" sz="2600" dirty="0"/>
              <a:t>N</a:t>
            </a:r>
            <a:r>
              <a:rPr lang="zh-CN" altLang="zh-CN" sz="2600" dirty="0"/>
              <a:t>指称的类，用（</a:t>
            </a:r>
            <a:r>
              <a:rPr lang="en-US" altLang="zh-CN" sz="2600" dirty="0"/>
              <a:t>N</a:t>
            </a:r>
            <a:r>
              <a:rPr lang="en-US" altLang="zh-CN" sz="2600" baseline="30000" dirty="0"/>
              <a:t>P</a:t>
            </a:r>
            <a:r>
              <a:rPr lang="zh-CN" altLang="zh-CN" sz="2600" dirty="0"/>
              <a:t>）</a:t>
            </a:r>
            <a:r>
              <a:rPr lang="en-US" altLang="zh-CN" sz="2600" baseline="30000" dirty="0">
                <a:sym typeface="LogicA" panose="05010501010000010501" pitchFamily="2" charset="2"/>
              </a:rPr>
              <a:t></a:t>
            </a:r>
            <a:r>
              <a:rPr lang="zh-CN" altLang="zh-CN" sz="2600" dirty="0"/>
              <a:t>表示</a:t>
            </a:r>
            <a:r>
              <a:rPr lang="en-US" altLang="zh-CN" sz="2600" dirty="0"/>
              <a:t>N</a:t>
            </a:r>
            <a:r>
              <a:rPr lang="en-US" altLang="zh-CN" sz="2600" baseline="30000" dirty="0"/>
              <a:t>P</a:t>
            </a:r>
            <a:r>
              <a:rPr lang="zh-CN" altLang="zh-CN" sz="2600" dirty="0"/>
              <a:t>指称的范例</a:t>
            </a:r>
            <a:r>
              <a:rPr lang="zh-CN" altLang="zh-CN" sz="2600" dirty="0" smtClean="0"/>
              <a:t>。</a:t>
            </a:r>
            <a:endParaRPr lang="en-US" altLang="zh-CN" sz="2600" dirty="0" smtClean="0"/>
          </a:p>
          <a:p>
            <a:r>
              <a:rPr lang="zh-CN" altLang="zh-CN" sz="2400" dirty="0" smtClean="0"/>
              <a:t>任意</a:t>
            </a:r>
            <a:r>
              <a:rPr lang="zh-CN" altLang="zh-CN" sz="2400" dirty="0"/>
              <a:t>对象与本文中说的范例有相似之处，但也有不同。我们将通过与任意对象的对比来说明范例的性质</a:t>
            </a:r>
            <a:r>
              <a:rPr lang="zh-CN" altLang="zh-CN" sz="2400" dirty="0" smtClean="0"/>
              <a:t>：</a:t>
            </a:r>
            <a:endParaRPr lang="en-US" altLang="zh-CN" sz="2400" dirty="0" smtClean="0">
              <a:latin typeface="+mn-ea"/>
            </a:endParaRPr>
          </a:p>
          <a:p>
            <a:r>
              <a:rPr lang="zh-CN" altLang="en-US" sz="2400" dirty="0" smtClean="0">
                <a:latin typeface="+mn-ea"/>
              </a:rPr>
              <a:t>（</a:t>
            </a:r>
            <a:r>
              <a:rPr lang="en-US" altLang="zh-CN" sz="2400" dirty="0">
                <a:latin typeface="+mn-ea"/>
              </a:rPr>
              <a:t>1</a:t>
            </a:r>
            <a:r>
              <a:rPr lang="zh-CN" altLang="en-US" sz="2400" dirty="0">
                <a:latin typeface="+mn-ea"/>
              </a:rPr>
              <a:t>）范例由名决定。每一个类名可以确定相应的实，也就确定了该实的范例。从等价的意义上说，一个类名只对应一个范例。而任意对象是由类决定，一个非空的个体类</a:t>
            </a:r>
            <a:r>
              <a:rPr lang="en-US" altLang="zh-CN" sz="2400" dirty="0">
                <a:latin typeface="+mn-ea"/>
              </a:rPr>
              <a:t>A</a:t>
            </a:r>
            <a:r>
              <a:rPr lang="zh-CN" altLang="en-US" sz="2400" dirty="0">
                <a:latin typeface="+mn-ea"/>
              </a:rPr>
              <a:t>决定一个（独立）的任意对象</a:t>
            </a:r>
            <a:r>
              <a:rPr lang="en-US" altLang="zh-CN" sz="2400" dirty="0">
                <a:latin typeface="+mn-ea"/>
              </a:rPr>
              <a:t>&lt;A</a:t>
            </a:r>
            <a:r>
              <a:rPr lang="en-US" altLang="zh-CN" sz="2400" dirty="0" smtClean="0">
                <a:latin typeface="+mn-ea"/>
              </a:rPr>
              <a:t>&gt;</a:t>
            </a:r>
            <a:r>
              <a:rPr lang="zh-CN" altLang="en-US" sz="2400" dirty="0" smtClean="0">
                <a:latin typeface="+mn-ea"/>
              </a:rPr>
              <a:t>。</a:t>
            </a:r>
            <a:endParaRPr lang="en-US" altLang="zh-CN" sz="2400" dirty="0" smtClean="0">
              <a:latin typeface="+mn-ea"/>
            </a:endParaRPr>
          </a:p>
          <a:p>
            <a:r>
              <a:rPr lang="zh-CN" altLang="zh-CN" sz="2400" dirty="0">
                <a:latin typeface="+mn-ea"/>
              </a:rPr>
              <a:t>（</a:t>
            </a:r>
            <a:r>
              <a:rPr lang="en-US" altLang="zh-CN" sz="2400" dirty="0">
                <a:latin typeface="+mn-ea"/>
              </a:rPr>
              <a:t>2</a:t>
            </a:r>
            <a:r>
              <a:rPr lang="zh-CN" altLang="zh-CN" sz="2400" dirty="0">
                <a:latin typeface="+mn-ea"/>
              </a:rPr>
              <a:t>）范例是具体的。范例是具有一定性质的个体，仍然在个体的类里，不是什么抽象的东西</a:t>
            </a:r>
            <a:r>
              <a:rPr lang="zh-CN" altLang="zh-CN" sz="2400" dirty="0" smtClean="0">
                <a:latin typeface="+mn-ea"/>
              </a:rPr>
              <a:t>。而</a:t>
            </a:r>
            <a:r>
              <a:rPr lang="zh-CN" altLang="zh-CN" sz="2400" dirty="0">
                <a:latin typeface="+mn-ea"/>
              </a:rPr>
              <a:t>任意对象是抽象的，任意对象不属于个体域，任意对象</a:t>
            </a:r>
            <a:r>
              <a:rPr lang="zh-CN" altLang="zh-CN" sz="2400" dirty="0" smtClean="0">
                <a:latin typeface="+mn-ea"/>
              </a:rPr>
              <a:t>的</a:t>
            </a:r>
            <a:r>
              <a:rPr lang="zh-CN" altLang="en-US" sz="2400" dirty="0" smtClean="0">
                <a:latin typeface="+mn-ea"/>
              </a:rPr>
              <a:t>类</a:t>
            </a:r>
            <a:r>
              <a:rPr lang="zh-CN" altLang="zh-CN" sz="2400" dirty="0" smtClean="0">
                <a:latin typeface="+mn-ea"/>
              </a:rPr>
              <a:t>与</a:t>
            </a:r>
            <a:r>
              <a:rPr lang="zh-CN" altLang="zh-CN" sz="2400" dirty="0">
                <a:latin typeface="+mn-ea"/>
              </a:rPr>
              <a:t>个体域是不交的。</a:t>
            </a:r>
          </a:p>
          <a:p>
            <a:endParaRPr lang="zh-CN" altLang="en-US" sz="2400" dirty="0">
              <a:latin typeface="+mn-ea"/>
            </a:endParaRPr>
          </a:p>
        </p:txBody>
      </p:sp>
      <p:sp>
        <p:nvSpPr>
          <p:cNvPr id="5" name="日期占位符 4"/>
          <p:cNvSpPr>
            <a:spLocks noGrp="1"/>
          </p:cNvSpPr>
          <p:nvPr>
            <p:ph type="dt" sz="half" idx="10"/>
          </p:nvPr>
        </p:nvSpPr>
        <p:spPr/>
        <p:txBody>
          <a:bodyPr/>
          <a:lstStyle/>
          <a:p>
            <a:fld id="{578CC6C1-A5CB-4468-8346-7BD000D162E1}"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33</a:t>
            </a:fld>
            <a:endParaRPr lang="zh-CN" altLang="en-US"/>
          </a:p>
        </p:txBody>
      </p:sp>
    </p:spTree>
    <p:extLst>
      <p:ext uri="{BB962C8B-B14F-4D97-AF65-F5344CB8AC3E}">
        <p14:creationId xmlns:p14="http://schemas.microsoft.com/office/powerpoint/2010/main" val="367710430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任意对象与范例</a:t>
            </a:r>
            <a:endParaRPr lang="zh-CN" altLang="en-US" dirty="0"/>
          </a:p>
        </p:txBody>
      </p:sp>
      <p:sp>
        <p:nvSpPr>
          <p:cNvPr id="3" name="内容占位符 2"/>
          <p:cNvSpPr>
            <a:spLocks noGrp="1"/>
          </p:cNvSpPr>
          <p:nvPr>
            <p:ph idx="1"/>
          </p:nvPr>
        </p:nvSpPr>
        <p:spPr>
          <a:xfrm>
            <a:off x="2589212" y="1676400"/>
            <a:ext cx="8915400" cy="3777622"/>
          </a:xfrm>
        </p:spPr>
        <p:txBody>
          <a:bodyPr>
            <a:noAutofit/>
          </a:bodyPr>
          <a:lstStyle/>
          <a:p>
            <a:r>
              <a:rPr lang="zh-CN" altLang="zh-CN" sz="2000" dirty="0"/>
              <a:t>（</a:t>
            </a:r>
            <a:r>
              <a:rPr lang="en-US" altLang="zh-CN" sz="2000" dirty="0"/>
              <a:t>3</a:t>
            </a:r>
            <a:r>
              <a:rPr lang="zh-CN" altLang="zh-CN" sz="2000" dirty="0"/>
              <a:t>）存在原理：任给类名</a:t>
            </a:r>
            <a:r>
              <a:rPr lang="en-US" altLang="zh-CN" sz="2000" dirty="0"/>
              <a:t>N</a:t>
            </a:r>
            <a:r>
              <a:rPr lang="zh-CN" altLang="zh-CN" sz="2000" dirty="0"/>
              <a:t>（非空），存在</a:t>
            </a:r>
            <a:r>
              <a:rPr lang="en-US" altLang="zh-CN" sz="2000" dirty="0"/>
              <a:t>(N</a:t>
            </a:r>
            <a:r>
              <a:rPr lang="en-US" altLang="zh-CN" sz="2000" baseline="30000" dirty="0"/>
              <a:t>P</a:t>
            </a:r>
            <a:r>
              <a:rPr lang="en-US" altLang="zh-CN" sz="2000" dirty="0"/>
              <a:t>)</a:t>
            </a:r>
            <a:r>
              <a:rPr lang="en-US" altLang="zh-CN" sz="2000" baseline="30000" dirty="0">
                <a:sym typeface="LogicA" panose="05010501010000010501" pitchFamily="2" charset="2"/>
              </a:rPr>
              <a:t></a:t>
            </a:r>
            <a:r>
              <a:rPr lang="zh-CN" altLang="zh-CN" sz="2000" dirty="0"/>
              <a:t>属于</a:t>
            </a:r>
            <a:r>
              <a:rPr lang="en-US" altLang="zh-CN" sz="2000" dirty="0"/>
              <a:t>N</a:t>
            </a:r>
            <a:r>
              <a:rPr lang="en-US" altLang="zh-CN" sz="2000" baseline="30000" dirty="0">
                <a:sym typeface="LogicA" panose="05010501010000010501" pitchFamily="2" charset="2"/>
              </a:rPr>
              <a:t></a:t>
            </a:r>
            <a:r>
              <a:rPr lang="zh-CN" altLang="zh-CN" sz="2000" dirty="0"/>
              <a:t>。由（</a:t>
            </a:r>
            <a:r>
              <a:rPr lang="en-US" altLang="zh-CN" sz="2000" dirty="0"/>
              <a:t>1</a:t>
            </a:r>
            <a:r>
              <a:rPr lang="zh-CN" altLang="zh-CN" sz="2000" dirty="0"/>
              <a:t>）（</a:t>
            </a:r>
            <a:r>
              <a:rPr lang="en-US" altLang="zh-CN" sz="2000" dirty="0"/>
              <a:t>2</a:t>
            </a:r>
            <a:r>
              <a:rPr lang="zh-CN" altLang="zh-CN" sz="2000" dirty="0"/>
              <a:t>）易得此原理。对于任意对象而言，相应地，任给类</a:t>
            </a:r>
            <a:r>
              <a:rPr lang="en-US" altLang="zh-CN" sz="2000" dirty="0"/>
              <a:t>A</a:t>
            </a:r>
            <a:r>
              <a:rPr lang="zh-CN" altLang="zh-CN" sz="2000" dirty="0"/>
              <a:t>（非空），存在一个</a:t>
            </a:r>
            <a:r>
              <a:rPr lang="en-US" altLang="zh-CN" sz="2000" dirty="0"/>
              <a:t>&lt;A&gt;</a:t>
            </a:r>
            <a:r>
              <a:rPr lang="zh-CN" altLang="zh-CN" sz="2000" dirty="0"/>
              <a:t>。</a:t>
            </a:r>
          </a:p>
          <a:p>
            <a:r>
              <a:rPr lang="zh-CN" altLang="zh-CN" sz="2000" dirty="0"/>
              <a:t>（</a:t>
            </a:r>
            <a:r>
              <a:rPr lang="en-US" altLang="zh-CN" sz="2000" dirty="0"/>
              <a:t>4</a:t>
            </a:r>
            <a:r>
              <a:rPr lang="zh-CN" altLang="zh-CN" sz="2000" dirty="0"/>
              <a:t>）性质原理：</a:t>
            </a:r>
            <a:r>
              <a:rPr lang="en-US" altLang="zh-CN" sz="2000" dirty="0"/>
              <a:t>(N</a:t>
            </a:r>
            <a:r>
              <a:rPr lang="en-US" altLang="zh-CN" sz="2000" baseline="30000" dirty="0"/>
              <a:t>P</a:t>
            </a:r>
            <a:r>
              <a:rPr lang="en-US" altLang="zh-CN" sz="2000" dirty="0"/>
              <a:t>)</a:t>
            </a:r>
            <a:r>
              <a:rPr lang="en-US" altLang="zh-CN" sz="2000" baseline="30000" dirty="0">
                <a:sym typeface="LogicA" panose="05010501010000010501" pitchFamily="2" charset="2"/>
              </a:rPr>
              <a:t></a:t>
            </a:r>
            <a:r>
              <a:rPr lang="zh-CN" altLang="zh-CN" sz="2000" dirty="0"/>
              <a:t>具有（且仅具有）类名</a:t>
            </a:r>
            <a:r>
              <a:rPr lang="en-US" altLang="zh-CN" sz="2000" dirty="0"/>
              <a:t>N</a:t>
            </a:r>
            <a:r>
              <a:rPr lang="zh-CN" altLang="zh-CN" sz="2000" dirty="0"/>
              <a:t>所“命”的性质（及其蕴涵的性质）。譬如</a:t>
            </a:r>
            <a:r>
              <a:rPr lang="en-US" altLang="zh-CN" sz="2000" dirty="0"/>
              <a:t>(</a:t>
            </a:r>
            <a:r>
              <a:rPr lang="zh-CN" altLang="zh-CN" sz="2000" dirty="0"/>
              <a:t>马</a:t>
            </a:r>
            <a:r>
              <a:rPr lang="en-US" altLang="zh-CN" sz="2000" baseline="30000" dirty="0"/>
              <a:t>P</a:t>
            </a:r>
            <a:r>
              <a:rPr lang="en-US" altLang="zh-CN" sz="2000" dirty="0"/>
              <a:t>)</a:t>
            </a:r>
            <a:r>
              <a:rPr lang="en-US" altLang="zh-CN" sz="2000" baseline="30000" dirty="0">
                <a:sym typeface="LogicA" panose="05010501010000010501" pitchFamily="2" charset="2"/>
              </a:rPr>
              <a:t></a:t>
            </a:r>
            <a:r>
              <a:rPr lang="zh-CN" altLang="zh-CN" sz="2000" dirty="0"/>
              <a:t>，首先具有马之形，这是类名“马”所“命”的性质；其次，它一定是有颜色的，这是类名“马”所蕴涵的性质，“马”必有色。任意个体</a:t>
            </a:r>
            <a:r>
              <a:rPr lang="en-US" altLang="zh-CN" sz="2000" dirty="0"/>
              <a:t>&lt;A&gt;</a:t>
            </a:r>
            <a:r>
              <a:rPr lang="zh-CN" altLang="zh-CN" sz="2000" dirty="0"/>
              <a:t>具有（且仅具有）</a:t>
            </a:r>
            <a:r>
              <a:rPr lang="en-US" altLang="zh-CN" sz="2000" dirty="0"/>
              <a:t>A</a:t>
            </a:r>
            <a:r>
              <a:rPr lang="zh-CN" altLang="zh-CN" sz="2000" dirty="0"/>
              <a:t>中个体共同具有的性质。</a:t>
            </a:r>
          </a:p>
          <a:p>
            <a:r>
              <a:rPr lang="zh-CN" altLang="zh-CN" sz="2000" dirty="0"/>
              <a:t>（</a:t>
            </a:r>
            <a:r>
              <a:rPr lang="en-US" altLang="zh-CN" sz="2000" dirty="0"/>
              <a:t>5</a:t>
            </a:r>
            <a:r>
              <a:rPr lang="zh-CN" altLang="zh-CN" sz="2000" dirty="0"/>
              <a:t>）同一性原理：（</a:t>
            </a:r>
            <a:r>
              <a:rPr lang="en-US" altLang="zh-CN" sz="2000" dirty="0"/>
              <a:t>N</a:t>
            </a:r>
            <a:r>
              <a:rPr lang="en-US" altLang="zh-CN" sz="2000" baseline="-25000" dirty="0"/>
              <a:t>1</a:t>
            </a:r>
            <a:r>
              <a:rPr lang="en-US" altLang="zh-CN" sz="2000" baseline="30000" dirty="0"/>
              <a:t>P</a:t>
            </a:r>
            <a:r>
              <a:rPr lang="zh-CN" altLang="zh-CN" sz="2000" dirty="0"/>
              <a:t>）</a:t>
            </a:r>
            <a:r>
              <a:rPr lang="en-US" altLang="zh-CN" sz="2000" baseline="30000" dirty="0">
                <a:sym typeface="LogicA" panose="05010501010000010501" pitchFamily="2" charset="2"/>
              </a:rPr>
              <a:t></a:t>
            </a:r>
            <a:r>
              <a:rPr lang="en-US" altLang="zh-CN" sz="2000" dirty="0"/>
              <a:t> = </a:t>
            </a:r>
            <a:r>
              <a:rPr lang="zh-CN" altLang="zh-CN" sz="2000" dirty="0"/>
              <a:t>（</a:t>
            </a:r>
            <a:r>
              <a:rPr lang="en-US" altLang="zh-CN" sz="2000" dirty="0"/>
              <a:t>N</a:t>
            </a:r>
            <a:r>
              <a:rPr lang="en-US" altLang="zh-CN" sz="2000" baseline="-25000" dirty="0"/>
              <a:t>2</a:t>
            </a:r>
            <a:r>
              <a:rPr lang="en-US" altLang="zh-CN" sz="2000" baseline="30000" dirty="0"/>
              <a:t>P</a:t>
            </a:r>
            <a:r>
              <a:rPr lang="zh-CN" altLang="zh-CN" sz="2000" dirty="0"/>
              <a:t>）</a:t>
            </a:r>
            <a:r>
              <a:rPr lang="en-US" altLang="zh-CN" sz="2000" baseline="30000" dirty="0">
                <a:sym typeface="LogicA" panose="05010501010000010501" pitchFamily="2" charset="2"/>
              </a:rPr>
              <a:t></a:t>
            </a:r>
            <a:r>
              <a:rPr lang="en-US" altLang="zh-CN" sz="2000" dirty="0"/>
              <a:t>  </a:t>
            </a:r>
            <a:r>
              <a:rPr lang="en-US" altLang="zh-CN" sz="2000" dirty="0" err="1"/>
              <a:t>iff</a:t>
            </a:r>
            <a:r>
              <a:rPr lang="en-US" altLang="zh-CN" sz="2000" dirty="0"/>
              <a:t>  N</a:t>
            </a:r>
            <a:r>
              <a:rPr lang="en-US" altLang="zh-CN" sz="2000" baseline="-25000" dirty="0"/>
              <a:t>1</a:t>
            </a:r>
            <a:r>
              <a:rPr lang="zh-CN" altLang="zh-CN" sz="2000" dirty="0"/>
              <a:t>重同于</a:t>
            </a:r>
            <a:r>
              <a:rPr lang="en-US" altLang="zh-CN" sz="2000" dirty="0"/>
              <a:t>N</a:t>
            </a:r>
            <a:r>
              <a:rPr lang="en-US" altLang="zh-CN" sz="2000" baseline="-25000" dirty="0"/>
              <a:t>2</a:t>
            </a:r>
            <a:r>
              <a:rPr lang="zh-CN" altLang="zh-CN" sz="2000" dirty="0"/>
              <a:t>。范例由名决定，故范例的同一亦由名的同一（重同）决定。就像“狗”与“犬”：“狗”重同于“犬”，当且仅当，狗</a:t>
            </a:r>
            <a:r>
              <a:rPr lang="en-US" altLang="zh-CN" sz="2000" baseline="30000" dirty="0"/>
              <a:t>P</a:t>
            </a:r>
            <a:r>
              <a:rPr lang="en-US" altLang="zh-CN" sz="2000" dirty="0"/>
              <a:t>=</a:t>
            </a:r>
            <a:r>
              <a:rPr lang="zh-CN" altLang="zh-CN" sz="2000" dirty="0"/>
              <a:t>犬</a:t>
            </a:r>
            <a:r>
              <a:rPr lang="en-US" altLang="zh-CN" sz="2000" baseline="30000" dirty="0"/>
              <a:t>P</a:t>
            </a:r>
            <a:r>
              <a:rPr lang="zh-CN" altLang="zh-CN" sz="2000" dirty="0"/>
              <a:t>。任意对象由类决定，故</a:t>
            </a:r>
            <a:r>
              <a:rPr lang="en-US" altLang="zh-CN" sz="2000" dirty="0"/>
              <a:t>&lt;A&gt;=&lt;B&gt;  </a:t>
            </a:r>
            <a:r>
              <a:rPr lang="en-US" altLang="zh-CN" sz="2000" dirty="0" err="1"/>
              <a:t>iff</a:t>
            </a:r>
            <a:r>
              <a:rPr lang="en-US" altLang="zh-CN" sz="2000" dirty="0"/>
              <a:t>  A=B</a:t>
            </a:r>
            <a:r>
              <a:rPr lang="zh-CN" altLang="zh-CN" sz="2000" dirty="0"/>
              <a:t>。名重同的要求高于类相等。</a:t>
            </a:r>
          </a:p>
          <a:p>
            <a:r>
              <a:rPr lang="zh-CN" altLang="zh-CN" sz="2000" dirty="0"/>
              <a:t>（</a:t>
            </a:r>
            <a:r>
              <a:rPr lang="en-US" altLang="zh-CN" sz="2000" dirty="0"/>
              <a:t>6</a:t>
            </a:r>
            <a:r>
              <a:rPr lang="zh-CN" altLang="zh-CN" sz="2000" dirty="0"/>
              <a:t>）类同原理：任给类名</a:t>
            </a:r>
            <a:r>
              <a:rPr lang="en-US" altLang="zh-CN" sz="2000" dirty="0"/>
              <a:t>N</a:t>
            </a:r>
            <a:r>
              <a:rPr lang="zh-CN" altLang="zh-CN" sz="2000" dirty="0"/>
              <a:t>（非空），可充当</a:t>
            </a:r>
            <a:r>
              <a:rPr lang="en-US" altLang="zh-CN" sz="2000" dirty="0"/>
              <a:t>(N</a:t>
            </a:r>
            <a:r>
              <a:rPr lang="en-US" altLang="zh-CN" sz="2000" baseline="30000" dirty="0"/>
              <a:t>P</a:t>
            </a:r>
            <a:r>
              <a:rPr lang="en-US" altLang="zh-CN" sz="2000" dirty="0"/>
              <a:t>)</a:t>
            </a:r>
            <a:r>
              <a:rPr lang="en-US" altLang="zh-CN" sz="2000" baseline="30000" dirty="0">
                <a:sym typeface="LogicA" panose="05010501010000010501" pitchFamily="2" charset="2"/>
              </a:rPr>
              <a:t></a:t>
            </a:r>
            <a:r>
              <a:rPr lang="zh-CN" altLang="zh-CN" sz="2000" dirty="0"/>
              <a:t>的个体两两类同。 </a:t>
            </a:r>
            <a:r>
              <a:rPr lang="zh-CN" altLang="zh-CN" sz="2000" dirty="0" smtClean="0"/>
              <a:t> </a:t>
            </a:r>
            <a:endParaRPr lang="zh-CN" altLang="en-US" sz="2000" dirty="0"/>
          </a:p>
        </p:txBody>
      </p:sp>
      <p:sp>
        <p:nvSpPr>
          <p:cNvPr id="5" name="日期占位符 4"/>
          <p:cNvSpPr>
            <a:spLocks noGrp="1"/>
          </p:cNvSpPr>
          <p:nvPr>
            <p:ph type="dt" sz="half" idx="10"/>
          </p:nvPr>
        </p:nvSpPr>
        <p:spPr/>
        <p:txBody>
          <a:bodyPr/>
          <a:lstStyle/>
          <a:p>
            <a:fld id="{578CC6C1-A5CB-4468-8346-7BD000D162E1}"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34</a:t>
            </a:fld>
            <a:endParaRPr lang="zh-CN" altLang="en-US"/>
          </a:p>
        </p:txBody>
      </p:sp>
    </p:spTree>
    <p:extLst>
      <p:ext uri="{BB962C8B-B14F-4D97-AF65-F5344CB8AC3E}">
        <p14:creationId xmlns:p14="http://schemas.microsoft.com/office/powerpoint/2010/main" val="331970128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具体的共相与范例</a:t>
            </a:r>
            <a:endParaRPr lang="zh-CN" altLang="en-US" dirty="0"/>
          </a:p>
        </p:txBody>
      </p:sp>
      <p:sp>
        <p:nvSpPr>
          <p:cNvPr id="3" name="内容占位符 2"/>
          <p:cNvSpPr>
            <a:spLocks noGrp="1"/>
          </p:cNvSpPr>
          <p:nvPr>
            <p:ph idx="1"/>
          </p:nvPr>
        </p:nvSpPr>
        <p:spPr/>
        <p:txBody>
          <a:bodyPr>
            <a:normAutofit fontScale="92500"/>
          </a:bodyPr>
          <a:lstStyle/>
          <a:p>
            <a:r>
              <a:rPr lang="zh-CN" altLang="zh-CN" sz="2400" dirty="0">
                <a:latin typeface="+mn-ea"/>
              </a:rPr>
              <a:t>“具体的共相”这一概念虽然不是形而上学的主流概念，但也得到过严肃的讨论，并被追溯至柏拉图的理念论。对于共相的通常解释是，它是某种居于殊相之上的</a:t>
            </a:r>
            <a:r>
              <a:rPr lang="en-US" altLang="zh-CN" sz="2400" dirty="0">
                <a:latin typeface="+mn-ea"/>
              </a:rPr>
              <a:t>one over the many</a:t>
            </a:r>
            <a:r>
              <a:rPr lang="zh-CN" altLang="zh-CN" sz="2400" dirty="0" smtClean="0">
                <a:latin typeface="+mn-ea"/>
              </a:rPr>
              <a:t>。</a:t>
            </a:r>
            <a:endParaRPr lang="en-US" altLang="zh-CN" sz="2400" dirty="0" smtClean="0">
              <a:latin typeface="+mn-ea"/>
            </a:endParaRPr>
          </a:p>
          <a:p>
            <a:r>
              <a:rPr lang="zh-CN" altLang="zh-CN" sz="2400" dirty="0">
                <a:latin typeface="+mn-ea"/>
              </a:rPr>
              <a:t>但是也有一些学者认为柏拉图所说的共相在某种意义上也可以理解为现实世界中的具体的存在。</a:t>
            </a:r>
            <a:r>
              <a:rPr lang="zh-CN" altLang="zh-CN" sz="2400" dirty="0" smtClean="0">
                <a:latin typeface="+mn-ea"/>
              </a:rPr>
              <a:t>涅尔</a:t>
            </a:r>
            <a:r>
              <a:rPr lang="zh-CN" altLang="en-US" sz="2400" dirty="0" smtClean="0">
                <a:latin typeface="+mn-ea"/>
              </a:rPr>
              <a:t>（</a:t>
            </a:r>
            <a:r>
              <a:rPr lang="zh-CN" altLang="zh-CN" sz="2400" dirty="0" smtClean="0">
                <a:latin typeface="+mn-ea"/>
              </a:rPr>
              <a:t>《</a:t>
            </a:r>
            <a:r>
              <a:rPr lang="zh-CN" altLang="en-US" sz="2400" dirty="0" smtClean="0">
                <a:latin typeface="+mn-ea"/>
              </a:rPr>
              <a:t>逻辑学的发展</a:t>
            </a:r>
            <a:r>
              <a:rPr lang="zh-CN" altLang="zh-CN" sz="2400" dirty="0" smtClean="0">
                <a:latin typeface="+mn-ea"/>
              </a:rPr>
              <a:t>》</a:t>
            </a:r>
            <a:r>
              <a:rPr lang="zh-CN" altLang="en-US" sz="2400" dirty="0" smtClean="0">
                <a:latin typeface="+mn-ea"/>
              </a:rPr>
              <a:t>）：</a:t>
            </a:r>
            <a:r>
              <a:rPr lang="zh-CN" altLang="zh-CN" sz="2400" dirty="0">
                <a:latin typeface="+mn-ea"/>
              </a:rPr>
              <a:t>柏拉图在语言的使用中不仅暗示共相是相对于殊相独立存在的，也暗示每一个共相恰恰是它自己代表的类的一个殊相，而且是一个最标准的个体</a:t>
            </a:r>
            <a:r>
              <a:rPr lang="zh-CN" altLang="zh-CN" sz="2400" dirty="0" smtClean="0">
                <a:latin typeface="+mn-ea"/>
              </a:rPr>
              <a:t>。</a:t>
            </a:r>
            <a:endParaRPr lang="en-US" altLang="zh-CN" sz="2400" dirty="0" smtClean="0">
              <a:latin typeface="+mn-ea"/>
            </a:endParaRPr>
          </a:p>
          <a:p>
            <a:r>
              <a:rPr lang="zh-CN" altLang="zh-CN" sz="2400" dirty="0">
                <a:latin typeface="+mn-ea"/>
              </a:rPr>
              <a:t>当共相被理解为具体的，意味着共相处于殊相之中，相当于范例也处于等价类之中；而殊相分有共相且共相也分有自身，相当于等价类中个体之间“若实”的关系，范例与其自身当然也有“若实”的</a:t>
            </a:r>
            <a:r>
              <a:rPr lang="zh-CN" altLang="zh-CN" sz="2400" dirty="0" smtClean="0">
                <a:latin typeface="+mn-ea"/>
              </a:rPr>
              <a:t>关系</a:t>
            </a:r>
            <a:r>
              <a:rPr lang="zh-CN" altLang="en-US" sz="2400" dirty="0" smtClean="0">
                <a:latin typeface="+mn-ea"/>
              </a:rPr>
              <a:t>。</a:t>
            </a:r>
            <a:endParaRPr lang="en-US" altLang="zh-CN" sz="2400" dirty="0" smtClean="0">
              <a:latin typeface="+mn-ea"/>
            </a:endParaRPr>
          </a:p>
        </p:txBody>
      </p:sp>
      <p:sp>
        <p:nvSpPr>
          <p:cNvPr id="5" name="日期占位符 4"/>
          <p:cNvSpPr>
            <a:spLocks noGrp="1"/>
          </p:cNvSpPr>
          <p:nvPr>
            <p:ph type="dt" sz="half" idx="10"/>
          </p:nvPr>
        </p:nvSpPr>
        <p:spPr/>
        <p:txBody>
          <a:bodyPr/>
          <a:lstStyle/>
          <a:p>
            <a:fld id="{079ACDD0-FFFF-4E09-8163-793545590F61}"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35</a:t>
            </a:fld>
            <a:endParaRPr lang="zh-CN" altLang="en-US"/>
          </a:p>
        </p:txBody>
      </p:sp>
    </p:spTree>
    <p:extLst>
      <p:ext uri="{BB962C8B-B14F-4D97-AF65-F5344CB8AC3E}">
        <p14:creationId xmlns:p14="http://schemas.microsoft.com/office/powerpoint/2010/main" val="420123926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两种复名</a:t>
            </a:r>
            <a:endParaRPr lang="zh-CN" altLang="en-US" dirty="0"/>
          </a:p>
        </p:txBody>
      </p:sp>
      <p:sp>
        <p:nvSpPr>
          <p:cNvPr id="3" name="内容占位符 2"/>
          <p:cNvSpPr>
            <a:spLocks noGrp="1"/>
          </p:cNvSpPr>
          <p:nvPr>
            <p:ph idx="1"/>
          </p:nvPr>
        </p:nvSpPr>
        <p:spPr>
          <a:xfrm>
            <a:off x="2589212" y="1695450"/>
            <a:ext cx="8915400" cy="3777622"/>
          </a:xfrm>
        </p:spPr>
        <p:txBody>
          <a:bodyPr>
            <a:noAutofit/>
          </a:bodyPr>
          <a:lstStyle/>
          <a:p>
            <a:r>
              <a:rPr lang="zh-CN" altLang="zh-CN" sz="2400" dirty="0"/>
              <a:t>第一，两个单名属于同</a:t>
            </a:r>
            <a:r>
              <a:rPr lang="zh-CN" altLang="zh-CN" sz="2400" dirty="0" smtClean="0"/>
              <a:t>一</a:t>
            </a:r>
            <a:r>
              <a:rPr lang="zh-CN" altLang="en-US" sz="2400" dirty="0" smtClean="0"/>
              <a:t>子</a:t>
            </a:r>
            <a:r>
              <a:rPr lang="zh-CN" altLang="zh-CN" sz="2400" dirty="0" smtClean="0"/>
              <a:t>门</a:t>
            </a:r>
            <a:r>
              <a:rPr lang="zh-CN" altLang="zh-CN" sz="2400" dirty="0"/>
              <a:t>的复名，如“牛马”“羊牛”等。牛和马都是命形的</a:t>
            </a:r>
            <a:r>
              <a:rPr lang="zh-CN" altLang="zh-CN" sz="2400" dirty="0" smtClean="0"/>
              <a:t>，牛马</a:t>
            </a:r>
            <a:r>
              <a:rPr lang="zh-CN" altLang="en-US" sz="2400" dirty="0" smtClean="0"/>
              <a:t>的范例</a:t>
            </a:r>
            <a:r>
              <a:rPr lang="en-US" altLang="zh-CN" sz="2400" dirty="0" smtClean="0"/>
              <a:t> </a:t>
            </a:r>
            <a:r>
              <a:rPr lang="zh-CN" altLang="zh-CN" sz="2400" dirty="0"/>
              <a:t>指任意一个具有“牛马”之形的</a:t>
            </a:r>
            <a:r>
              <a:rPr lang="zh-CN" altLang="zh-CN" sz="2400" dirty="0" smtClean="0"/>
              <a:t>物。</a:t>
            </a:r>
            <a:r>
              <a:rPr lang="zh-CN" altLang="zh-CN" sz="2400" dirty="0"/>
              <a:t>在划分树上，牛马是可以与羊、人、石等并列的，它的父结点是</a:t>
            </a:r>
            <a:r>
              <a:rPr lang="zh-CN" altLang="zh-CN" sz="2400" dirty="0" smtClean="0"/>
              <a:t>比牛</a:t>
            </a:r>
            <a:r>
              <a:rPr lang="en-US" altLang="zh-CN" sz="2400" dirty="0" smtClean="0">
                <a:sym typeface="LogicA" panose="05010501010000010501" pitchFamily="2" charset="2"/>
              </a:rPr>
              <a:t></a:t>
            </a:r>
            <a:r>
              <a:rPr lang="zh-CN" altLang="zh-CN" sz="2400" dirty="0" smtClean="0"/>
              <a:t>马更</a:t>
            </a:r>
            <a:r>
              <a:rPr lang="zh-CN" altLang="zh-CN" sz="2400" dirty="0"/>
              <a:t>大</a:t>
            </a:r>
            <a:r>
              <a:rPr lang="zh-CN" altLang="zh-CN" sz="2400" dirty="0" smtClean="0"/>
              <a:t>的</a:t>
            </a:r>
            <a:r>
              <a:rPr lang="zh-CN" altLang="en-US" sz="2400" dirty="0"/>
              <a:t>类</a:t>
            </a:r>
            <a:r>
              <a:rPr lang="zh-CN" altLang="zh-CN" sz="2400" dirty="0" smtClean="0"/>
              <a:t>。</a:t>
            </a:r>
          </a:p>
          <a:p>
            <a:r>
              <a:rPr lang="zh-CN" altLang="zh-CN" sz="2400" dirty="0" smtClean="0"/>
              <a:t>第二，两个单名属于不同</a:t>
            </a:r>
            <a:r>
              <a:rPr lang="zh-CN" altLang="en-US" sz="2400" dirty="0" smtClean="0"/>
              <a:t>子</a:t>
            </a:r>
            <a:r>
              <a:rPr lang="zh-CN" altLang="zh-CN" sz="2400" dirty="0" smtClean="0"/>
              <a:t>门的复名，如“白马”、“坚白”等。马是命形的，白是命色的，坚是命质的。在划分树上，白马可以与黄马、黑马并列，或与白石、白雪并列，取决于两次划分的先后。它的父节点可以是马，也可以是白，不必是比白</a:t>
            </a:r>
            <a:r>
              <a:rPr lang="en-US" altLang="zh-CN" sz="2400" dirty="0" smtClean="0">
                <a:sym typeface="LogicA" panose="05010501010000010501" pitchFamily="2" charset="2"/>
              </a:rPr>
              <a:t></a:t>
            </a:r>
            <a:r>
              <a:rPr lang="en-US" altLang="zh-CN" sz="2400" dirty="0" smtClean="0"/>
              <a:t>}</a:t>
            </a:r>
            <a:r>
              <a:rPr lang="zh-CN" altLang="zh-CN" sz="2400" dirty="0" smtClean="0"/>
              <a:t>更大的</a:t>
            </a:r>
            <a:r>
              <a:rPr lang="zh-CN" altLang="en-US" sz="2400" dirty="0" smtClean="0"/>
              <a:t>类</a:t>
            </a:r>
            <a:r>
              <a:rPr lang="zh-CN" altLang="zh-CN" sz="2400" dirty="0" smtClean="0"/>
              <a:t>。坚白也是类似的。 此处仅考虑由两个单名组成的复名，由更多单名组成的复名可以依此类推。</a:t>
            </a:r>
          </a:p>
          <a:p>
            <a:endParaRPr lang="zh-CN" altLang="en-US" sz="1900" dirty="0"/>
          </a:p>
        </p:txBody>
      </p:sp>
      <p:sp>
        <p:nvSpPr>
          <p:cNvPr id="5" name="日期占位符 4"/>
          <p:cNvSpPr>
            <a:spLocks noGrp="1"/>
          </p:cNvSpPr>
          <p:nvPr>
            <p:ph type="dt" sz="half" idx="10"/>
          </p:nvPr>
        </p:nvSpPr>
        <p:spPr/>
        <p:txBody>
          <a:bodyPr/>
          <a:lstStyle/>
          <a:p>
            <a:fld id="{7F670E28-CE05-46FC-8288-FBE45EA5127B}"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36</a:t>
            </a:fld>
            <a:endParaRPr lang="zh-CN" altLang="en-US"/>
          </a:p>
        </p:txBody>
      </p:sp>
    </p:spTree>
    <p:extLst>
      <p:ext uri="{BB962C8B-B14F-4D97-AF65-F5344CB8AC3E}">
        <p14:creationId xmlns:p14="http://schemas.microsoft.com/office/powerpoint/2010/main" val="361842745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两种复名</a:t>
            </a:r>
            <a:endParaRPr lang="zh-CN" altLang="en-US" dirty="0"/>
          </a:p>
        </p:txBody>
      </p:sp>
      <p:sp>
        <p:nvSpPr>
          <p:cNvPr id="3" name="内容占位符 2"/>
          <p:cNvSpPr>
            <a:spLocks noGrp="1"/>
          </p:cNvSpPr>
          <p:nvPr>
            <p:ph idx="1"/>
          </p:nvPr>
        </p:nvSpPr>
        <p:spPr>
          <a:xfrm>
            <a:off x="2589212" y="1968602"/>
            <a:ext cx="8915400" cy="3777622"/>
          </a:xfrm>
        </p:spPr>
        <p:txBody>
          <a:bodyPr>
            <a:normAutofit/>
          </a:bodyPr>
          <a:lstStyle/>
          <a:p>
            <a:r>
              <a:rPr lang="zh-CN" altLang="zh-CN" sz="2400" dirty="0"/>
              <a:t>因此，从划分树的角度来看，复名与它所包含的单名也可以有两种关系：</a:t>
            </a:r>
          </a:p>
          <a:p>
            <a:r>
              <a:rPr lang="zh-CN" altLang="zh-CN" sz="2400" dirty="0"/>
              <a:t>第一，复名是单名的父结点。</a:t>
            </a:r>
          </a:p>
          <a:p>
            <a:r>
              <a:rPr lang="zh-CN" altLang="zh-CN" sz="2400" dirty="0"/>
              <a:t>第二，单名是复名的父结点</a:t>
            </a:r>
            <a:r>
              <a:rPr lang="zh-CN" altLang="zh-CN" sz="2400" dirty="0" smtClean="0"/>
              <a:t>。</a:t>
            </a:r>
            <a:endParaRPr lang="en-US" altLang="zh-CN" sz="2400" dirty="0" smtClean="0"/>
          </a:p>
          <a:p>
            <a:endParaRPr lang="zh-CN" altLang="zh-CN" sz="2400" dirty="0"/>
          </a:p>
          <a:p>
            <a:r>
              <a:rPr lang="zh-CN" altLang="zh-CN" sz="2400" dirty="0"/>
              <a:t>由此可以得到复名的性质：若</a:t>
            </a:r>
            <a:r>
              <a:rPr lang="en-US" altLang="zh-CN" sz="2400" dirty="0"/>
              <a:t>AB</a:t>
            </a:r>
            <a:r>
              <a:rPr lang="zh-CN" altLang="zh-CN" sz="2400" dirty="0"/>
              <a:t>为复名且</a:t>
            </a:r>
            <a:r>
              <a:rPr lang="en-US" altLang="zh-CN" sz="2400" dirty="0"/>
              <a:t>A</a:t>
            </a:r>
            <a:r>
              <a:rPr lang="en-US" altLang="zh-CN" sz="2400" dirty="0">
                <a:sym typeface="LogicA" panose="05010501010000010501" pitchFamily="2" charset="2"/>
              </a:rPr>
              <a:t></a:t>
            </a:r>
            <a:r>
              <a:rPr lang="en-US" altLang="zh-CN" sz="2400" dirty="0"/>
              <a:t>B</a:t>
            </a:r>
            <a:r>
              <a:rPr lang="zh-CN" altLang="zh-CN" sz="2400" dirty="0"/>
              <a:t>，则</a:t>
            </a:r>
            <a:r>
              <a:rPr lang="en-US" altLang="zh-CN" sz="2400" dirty="0"/>
              <a:t>AB</a:t>
            </a:r>
            <a:r>
              <a:rPr lang="en-US" altLang="zh-CN" sz="2400" dirty="0">
                <a:sym typeface="LogicA" panose="05010501010000010501" pitchFamily="2" charset="2"/>
              </a:rPr>
              <a:t></a:t>
            </a:r>
            <a:r>
              <a:rPr lang="en-US" altLang="zh-CN" sz="2400" dirty="0"/>
              <a:t>A</a:t>
            </a:r>
            <a:r>
              <a:rPr lang="zh-CN" altLang="zh-CN" sz="2400" dirty="0"/>
              <a:t>且</a:t>
            </a:r>
            <a:r>
              <a:rPr lang="en-US" altLang="zh-CN" sz="2400" dirty="0"/>
              <a:t>AB</a:t>
            </a:r>
            <a:r>
              <a:rPr lang="en-US" altLang="zh-CN" sz="2400" dirty="0">
                <a:sym typeface="LogicA" panose="05010501010000010501" pitchFamily="2" charset="2"/>
              </a:rPr>
              <a:t></a:t>
            </a:r>
            <a:r>
              <a:rPr lang="en-US" altLang="zh-CN" sz="2400" dirty="0"/>
              <a:t>B</a:t>
            </a:r>
            <a:r>
              <a:rPr lang="zh-CN" altLang="zh-CN" sz="2400" dirty="0"/>
              <a:t>。由划分树知，</a:t>
            </a:r>
            <a:r>
              <a:rPr lang="en-US" altLang="zh-CN" sz="2400" dirty="0"/>
              <a:t>AB</a:t>
            </a:r>
            <a:r>
              <a:rPr lang="zh-CN" altLang="zh-CN" sz="2400" dirty="0"/>
              <a:t>与</a:t>
            </a:r>
            <a:r>
              <a:rPr lang="en-US" altLang="zh-CN" sz="2400" dirty="0"/>
              <a:t>A</a:t>
            </a:r>
            <a:r>
              <a:rPr lang="zh-CN" altLang="zh-CN" sz="2400" dirty="0"/>
              <a:t>或</a:t>
            </a:r>
            <a:r>
              <a:rPr lang="en-US" altLang="zh-CN" sz="2400" dirty="0"/>
              <a:t>B</a:t>
            </a:r>
            <a:r>
              <a:rPr lang="zh-CN" altLang="zh-CN" sz="2400" dirty="0"/>
              <a:t>互为父子结点，居于同一树上的不同位置，再根据划分树的性质（</a:t>
            </a:r>
            <a:r>
              <a:rPr lang="en-US" altLang="zh-CN" sz="2400" dirty="0"/>
              <a:t>3</a:t>
            </a:r>
            <a:r>
              <a:rPr lang="zh-CN" altLang="zh-CN" sz="2400" dirty="0"/>
              <a:t>），可知</a:t>
            </a:r>
            <a:r>
              <a:rPr lang="en-US" altLang="zh-CN" sz="2400" dirty="0"/>
              <a:t>AB</a:t>
            </a:r>
            <a:r>
              <a:rPr lang="en-US" altLang="zh-CN" sz="2400" dirty="0">
                <a:sym typeface="LogicA" panose="05010501010000010501" pitchFamily="2" charset="2"/>
              </a:rPr>
              <a:t></a:t>
            </a:r>
            <a:r>
              <a:rPr lang="en-US" altLang="zh-CN" sz="2400" dirty="0"/>
              <a:t>A</a:t>
            </a:r>
            <a:r>
              <a:rPr lang="zh-CN" altLang="zh-CN" sz="2400" dirty="0"/>
              <a:t>且</a:t>
            </a:r>
            <a:r>
              <a:rPr lang="en-US" altLang="zh-CN" sz="2400" dirty="0"/>
              <a:t>AB</a:t>
            </a:r>
            <a:r>
              <a:rPr lang="en-US" altLang="zh-CN" sz="2400" dirty="0">
                <a:sym typeface="LogicA" panose="05010501010000010501" pitchFamily="2" charset="2"/>
              </a:rPr>
              <a:t></a:t>
            </a:r>
            <a:r>
              <a:rPr lang="en-US" altLang="zh-CN" sz="2400" dirty="0"/>
              <a:t>B</a:t>
            </a:r>
            <a:r>
              <a:rPr lang="zh-CN" altLang="zh-CN" sz="2400" dirty="0"/>
              <a:t>。</a:t>
            </a:r>
          </a:p>
          <a:p>
            <a:endParaRPr lang="zh-CN" altLang="en-US" dirty="0"/>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37</a:t>
            </a:fld>
            <a:endParaRPr lang="zh-CN" altLang="en-US"/>
          </a:p>
        </p:txBody>
      </p:sp>
    </p:spTree>
    <p:extLst>
      <p:ext uri="{BB962C8B-B14F-4D97-AF65-F5344CB8AC3E}">
        <p14:creationId xmlns:p14="http://schemas.microsoft.com/office/powerpoint/2010/main" val="30408695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dirty="0" smtClean="0"/>
              <a:t>四、</a:t>
            </a:r>
            <a:r>
              <a:rPr lang="en-US" altLang="zh-CN" dirty="0" smtClean="0"/>
              <a:t>《</a:t>
            </a:r>
            <a:r>
              <a:rPr lang="zh-CN" altLang="en-US" dirty="0" smtClean="0"/>
              <a:t>墨经</a:t>
            </a:r>
            <a:r>
              <a:rPr lang="en-US" altLang="zh-CN" dirty="0" smtClean="0"/>
              <a:t>》</a:t>
            </a:r>
            <a:r>
              <a:rPr lang="zh-CN" altLang="en-US" dirty="0" smtClean="0"/>
              <a:t>中的推理</a:t>
            </a:r>
            <a:endParaRPr lang="zh-CN" altLang="en-US" dirty="0"/>
          </a:p>
        </p:txBody>
      </p:sp>
      <p:sp>
        <p:nvSpPr>
          <p:cNvPr id="7" name="文本占位符 6"/>
          <p:cNvSpPr>
            <a:spLocks noGrp="1"/>
          </p:cNvSpPr>
          <p:nvPr>
            <p:ph type="body" idx="1"/>
          </p:nvPr>
        </p:nvSpPr>
        <p:spPr/>
        <p:txBody>
          <a:bodyPr/>
          <a:lstStyle/>
          <a:p>
            <a:endParaRPr lang="zh-CN" altLang="en-US"/>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38</a:t>
            </a:fld>
            <a:endParaRPr lang="zh-CN" altLang="en-US"/>
          </a:p>
        </p:txBody>
      </p:sp>
    </p:spTree>
    <p:extLst>
      <p:ext uri="{BB962C8B-B14F-4D97-AF65-F5344CB8AC3E}">
        <p14:creationId xmlns:p14="http://schemas.microsoft.com/office/powerpoint/2010/main" val="16854362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t>
            </a:r>
            <a:r>
              <a:rPr lang="zh-CN" altLang="en-US" dirty="0" smtClean="0"/>
              <a:t>墨经</a:t>
            </a:r>
            <a:r>
              <a:rPr lang="en-US" altLang="zh-CN" dirty="0" smtClean="0"/>
              <a:t>》</a:t>
            </a:r>
            <a:r>
              <a:rPr lang="zh-CN" altLang="en-US" dirty="0" smtClean="0"/>
              <a:t>中的推理</a:t>
            </a:r>
            <a:endParaRPr lang="zh-CN" altLang="en-US" dirty="0"/>
          </a:p>
        </p:txBody>
      </p:sp>
      <p:sp>
        <p:nvSpPr>
          <p:cNvPr id="3" name="内容占位符 2"/>
          <p:cNvSpPr>
            <a:spLocks noGrp="1"/>
          </p:cNvSpPr>
          <p:nvPr>
            <p:ph idx="1"/>
          </p:nvPr>
        </p:nvSpPr>
        <p:spPr>
          <a:xfrm>
            <a:off x="2589212" y="1733550"/>
            <a:ext cx="8915400" cy="4177672"/>
          </a:xfrm>
        </p:spPr>
        <p:txBody>
          <a:bodyPr>
            <a:normAutofit/>
          </a:bodyPr>
          <a:lstStyle/>
          <a:p>
            <a:r>
              <a:rPr lang="en-US" altLang="zh-CN" sz="2200" dirty="0" smtClean="0"/>
              <a:t>《</a:t>
            </a:r>
            <a:r>
              <a:rPr lang="zh-CN" altLang="en-US" sz="2200" dirty="0" smtClean="0"/>
              <a:t>墨经</a:t>
            </a:r>
            <a:r>
              <a:rPr lang="en-US" altLang="zh-CN" sz="2200" dirty="0" smtClean="0"/>
              <a:t>》</a:t>
            </a:r>
            <a:r>
              <a:rPr lang="zh-CN" altLang="en-US" sz="2200" dirty="0" smtClean="0"/>
              <a:t>中关于推理的研究主要集中在</a:t>
            </a:r>
            <a:r>
              <a:rPr lang="en-US" altLang="zh-CN" sz="2200" dirty="0" smtClean="0"/>
              <a:t>《</a:t>
            </a:r>
            <a:r>
              <a:rPr lang="zh-CN" altLang="en-US" sz="2200" dirty="0" smtClean="0"/>
              <a:t>小取</a:t>
            </a:r>
            <a:r>
              <a:rPr lang="en-US" altLang="zh-CN" sz="2200" dirty="0" smtClean="0"/>
              <a:t>》</a:t>
            </a:r>
          </a:p>
          <a:p>
            <a:r>
              <a:rPr lang="zh-CN" altLang="en-US" sz="2200" dirty="0"/>
              <a:t>夫辩者，将以明是非之分，审治乱之纪，明同异之处，察名实之理，处利害，决嫌疑焉</a:t>
            </a:r>
            <a:r>
              <a:rPr lang="zh-CN" altLang="en-US" sz="2200" dirty="0" smtClean="0"/>
              <a:t>。</a:t>
            </a:r>
            <a:endParaRPr lang="en-US" altLang="zh-CN" sz="2200" dirty="0" smtClean="0"/>
          </a:p>
          <a:p>
            <a:r>
              <a:rPr lang="zh-CN" altLang="en-US" sz="2200" dirty="0"/>
              <a:t>辟也者，举也物而以明之也。</a:t>
            </a:r>
          </a:p>
          <a:p>
            <a:r>
              <a:rPr lang="zh-CN" altLang="en-US" sz="2200" dirty="0"/>
              <a:t>侔也者，比辞而俱行也。</a:t>
            </a:r>
          </a:p>
          <a:p>
            <a:r>
              <a:rPr lang="zh-CN" altLang="en-US" sz="2200" dirty="0"/>
              <a:t>援也者，曰：“子然，我奚独不可以然也？”</a:t>
            </a:r>
          </a:p>
          <a:p>
            <a:r>
              <a:rPr lang="zh-CN" altLang="en-US" sz="2200" dirty="0"/>
              <a:t>推也者，以其所不取之同于其所取者，予之也。是犹谓也者同也，吾岂谓也者异也</a:t>
            </a:r>
            <a:r>
              <a:rPr lang="zh-CN" altLang="en-US" sz="2200" dirty="0" smtClean="0"/>
              <a:t>。</a:t>
            </a:r>
            <a:endParaRPr lang="zh-CN" altLang="en-US" sz="2200" dirty="0"/>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39</a:t>
            </a:fld>
            <a:endParaRPr lang="zh-CN" altLang="en-US"/>
          </a:p>
        </p:txBody>
      </p:sp>
    </p:spTree>
    <p:extLst>
      <p:ext uri="{BB962C8B-B14F-4D97-AF65-F5344CB8AC3E}">
        <p14:creationId xmlns:p14="http://schemas.microsoft.com/office/powerpoint/2010/main" val="1373432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对西方逻辑的研究</a:t>
            </a:r>
            <a:endParaRPr lang="zh-CN" altLang="en-US" dirty="0"/>
          </a:p>
        </p:txBody>
      </p:sp>
      <p:sp>
        <p:nvSpPr>
          <p:cNvPr id="3" name="内容占位符 2"/>
          <p:cNvSpPr>
            <a:spLocks noGrp="1"/>
          </p:cNvSpPr>
          <p:nvPr>
            <p:ph idx="1"/>
          </p:nvPr>
        </p:nvSpPr>
        <p:spPr/>
        <p:txBody>
          <a:bodyPr>
            <a:normAutofit/>
          </a:bodyPr>
          <a:lstStyle/>
          <a:p>
            <a:r>
              <a:rPr lang="en-US" altLang="zh-CN" sz="2400" dirty="0"/>
              <a:t>1629</a:t>
            </a:r>
            <a:r>
              <a:rPr lang="zh-CN" altLang="zh-CN" sz="2400" dirty="0"/>
              <a:t>年，李之藻，</a:t>
            </a:r>
            <a:r>
              <a:rPr lang="zh-CN" altLang="zh-CN" sz="2400" dirty="0" smtClean="0"/>
              <a:t>傅</a:t>
            </a:r>
            <a:r>
              <a:rPr lang="zh-CN" altLang="en-US" sz="2400" dirty="0" smtClean="0"/>
              <a:t>汎</a:t>
            </a:r>
            <a:r>
              <a:rPr lang="zh-CN" altLang="zh-CN" sz="2400" dirty="0" smtClean="0"/>
              <a:t>际</a:t>
            </a:r>
            <a:r>
              <a:rPr lang="zh-CN" altLang="en-US" sz="2400" dirty="0" smtClean="0"/>
              <a:t>（</a:t>
            </a:r>
            <a:r>
              <a:rPr lang="en-US" altLang="zh-CN" sz="2400" dirty="0"/>
              <a:t>Francois Furtado</a:t>
            </a:r>
            <a:r>
              <a:rPr lang="zh-CN" altLang="en-US" sz="2400" dirty="0" smtClean="0"/>
              <a:t>）</a:t>
            </a:r>
            <a:r>
              <a:rPr lang="zh-CN" altLang="zh-CN" sz="2400" dirty="0" smtClean="0"/>
              <a:t>：</a:t>
            </a:r>
            <a:r>
              <a:rPr lang="zh-CN" altLang="zh-CN" sz="2400" dirty="0"/>
              <a:t>《名理探》（《亚里士多德论辩学概论》</a:t>
            </a:r>
            <a:r>
              <a:rPr lang="zh-CN" altLang="zh-CN" sz="2400" dirty="0" smtClean="0"/>
              <a:t>）</a:t>
            </a:r>
            <a:endParaRPr lang="en-US" altLang="zh-CN" sz="2400" dirty="0" smtClean="0"/>
          </a:p>
          <a:p>
            <a:r>
              <a:rPr lang="zh-CN" altLang="zh-CN" sz="2400" dirty="0"/>
              <a:t>大规模的翻译西方逻辑文献出现在</a:t>
            </a:r>
            <a:r>
              <a:rPr lang="en-US" altLang="zh-CN" sz="2400" dirty="0"/>
              <a:t>20</a:t>
            </a:r>
            <a:r>
              <a:rPr lang="zh-CN" altLang="zh-CN" sz="2400" dirty="0"/>
              <a:t>世纪初，仅</a:t>
            </a:r>
            <a:r>
              <a:rPr lang="en-US" altLang="zh-CN" sz="2400" dirty="0"/>
              <a:t>1903-1908</a:t>
            </a:r>
            <a:r>
              <a:rPr lang="zh-CN" altLang="zh-CN" sz="2400" dirty="0"/>
              <a:t>年之间就有《论理学纲要》、《论理学》、《名理学》、《辩学》、《名学浅论》等书出版</a:t>
            </a:r>
            <a:r>
              <a:rPr lang="zh-CN" altLang="zh-CN" sz="2400" dirty="0" smtClean="0"/>
              <a:t>。</a:t>
            </a:r>
            <a:endParaRPr lang="en-US" altLang="zh-CN" sz="2400" dirty="0" smtClean="0"/>
          </a:p>
          <a:p>
            <a:r>
              <a:rPr lang="zh-CN" altLang="zh-CN" sz="2400" dirty="0"/>
              <a:t>我国学者自著的第一本数理逻辑专著：</a:t>
            </a:r>
          </a:p>
          <a:p>
            <a:pPr marL="0" indent="0">
              <a:buNone/>
            </a:pPr>
            <a:r>
              <a:rPr lang="en-US" altLang="zh-CN" sz="2400" dirty="0" smtClean="0"/>
              <a:t>    </a:t>
            </a:r>
            <a:r>
              <a:rPr lang="zh-CN" altLang="zh-CN" sz="2400" dirty="0" smtClean="0"/>
              <a:t>汪</a:t>
            </a:r>
            <a:r>
              <a:rPr lang="zh-CN" altLang="zh-CN" sz="2400" dirty="0"/>
              <a:t>奠基：《逻辑与数学逻辑论》，</a:t>
            </a:r>
            <a:r>
              <a:rPr lang="en-US" altLang="zh-CN" sz="2400" dirty="0"/>
              <a:t>1927</a:t>
            </a:r>
            <a:r>
              <a:rPr lang="zh-CN" altLang="zh-CN" sz="2400" dirty="0"/>
              <a:t>，商务出版社。</a:t>
            </a:r>
          </a:p>
          <a:p>
            <a:r>
              <a:rPr lang="en-US" altLang="zh-CN" sz="2400" dirty="0"/>
              <a:t>1927</a:t>
            </a:r>
            <a:r>
              <a:rPr lang="zh-CN" altLang="zh-CN" sz="2400" dirty="0"/>
              <a:t>年，金岳霖在清华开设数理逻辑课。</a:t>
            </a:r>
          </a:p>
          <a:p>
            <a:endParaRPr lang="en-US" altLang="zh-CN" sz="2400" dirty="0" smtClean="0"/>
          </a:p>
          <a:p>
            <a:endParaRPr lang="zh-CN" altLang="en-US" sz="2400" dirty="0"/>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4</a:t>
            </a:fld>
            <a:endParaRPr lang="zh-CN" altLang="en-US"/>
          </a:p>
        </p:txBody>
      </p:sp>
    </p:spTree>
    <p:extLst>
      <p:ext uri="{BB962C8B-B14F-4D97-AF65-F5344CB8AC3E}">
        <p14:creationId xmlns:p14="http://schemas.microsoft.com/office/powerpoint/2010/main" val="204900239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“侔”式推理</a:t>
            </a:r>
            <a:endParaRPr lang="zh-CN" altLang="en-US" dirty="0"/>
          </a:p>
        </p:txBody>
      </p:sp>
      <p:sp>
        <p:nvSpPr>
          <p:cNvPr id="3" name="内容占位符 2"/>
          <p:cNvSpPr>
            <a:spLocks noGrp="1"/>
          </p:cNvSpPr>
          <p:nvPr>
            <p:ph idx="1"/>
          </p:nvPr>
        </p:nvSpPr>
        <p:spPr/>
        <p:txBody>
          <a:bodyPr>
            <a:normAutofit fontScale="92500" lnSpcReduction="10000"/>
          </a:bodyPr>
          <a:lstStyle/>
          <a:p>
            <a:r>
              <a:rPr lang="zh-CN" altLang="en-US" sz="2200" dirty="0"/>
              <a:t>夫物或乃是而然，或是而不然，或不是而然，或一周而一不周，或一是而一非也，不可常用也。故言多方，殊类异故，则不可偏观也。</a:t>
            </a:r>
          </a:p>
          <a:p>
            <a:r>
              <a:rPr lang="zh-CN" altLang="en-US" sz="2200" dirty="0" smtClean="0"/>
              <a:t>是而然：白马，马也；乘白马，乘马也。</a:t>
            </a:r>
            <a:endParaRPr lang="en-US" altLang="zh-CN" sz="2200" dirty="0" smtClean="0"/>
          </a:p>
          <a:p>
            <a:r>
              <a:rPr lang="zh-CN" altLang="en-US" sz="2200" dirty="0"/>
              <a:t>是而不然</a:t>
            </a:r>
            <a:r>
              <a:rPr lang="zh-CN" altLang="en-US" sz="2200" dirty="0" smtClean="0"/>
              <a:t>：获</a:t>
            </a:r>
            <a:r>
              <a:rPr lang="zh-CN" altLang="en-US" sz="2200" dirty="0"/>
              <a:t>之亲，人也；获事其亲，非事人也</a:t>
            </a:r>
            <a:r>
              <a:rPr lang="zh-CN" altLang="en-US" sz="2200" dirty="0" smtClean="0"/>
              <a:t>。</a:t>
            </a:r>
            <a:endParaRPr lang="en-US" altLang="zh-CN" sz="2200" dirty="0" smtClean="0"/>
          </a:p>
          <a:p>
            <a:r>
              <a:rPr lang="zh-CN" altLang="en-US" sz="2200" dirty="0"/>
              <a:t>不是而然：且夫读书，非书也。好读书，好书也。且斗鸡，非鸡也；好斗鸡，好鸡也。且入井，非入井也；止且入井，止入井也</a:t>
            </a:r>
            <a:r>
              <a:rPr lang="zh-CN" altLang="en-US" sz="2200" dirty="0" smtClean="0"/>
              <a:t>。</a:t>
            </a:r>
            <a:endParaRPr lang="en-US" altLang="zh-CN" sz="2200" dirty="0" smtClean="0"/>
          </a:p>
          <a:p>
            <a:r>
              <a:rPr lang="zh-CN" altLang="en-US" sz="2200" dirty="0"/>
              <a:t>一周而一不周：爱人，待周爱人而后为爱人。不爱人，不待周不</a:t>
            </a:r>
            <a:r>
              <a:rPr lang="zh-CN" altLang="en-US" sz="2200" dirty="0" smtClean="0"/>
              <a:t>爱人。</a:t>
            </a:r>
            <a:endParaRPr lang="en-US" altLang="zh-CN" sz="2200" dirty="0" smtClean="0"/>
          </a:p>
          <a:p>
            <a:pPr marL="0" indent="0">
              <a:buNone/>
            </a:pPr>
            <a:r>
              <a:rPr lang="zh-CN" altLang="en-US" sz="2200" dirty="0" smtClean="0"/>
              <a:t>    乘</a:t>
            </a:r>
            <a:r>
              <a:rPr lang="zh-CN" altLang="en-US" sz="2200" dirty="0"/>
              <a:t>马，不待周乘马。然后为乘马也。有乘于马，因为乘马矣</a:t>
            </a:r>
            <a:r>
              <a:rPr lang="zh-CN" altLang="en-US" sz="2200" dirty="0" smtClean="0"/>
              <a:t>。</a:t>
            </a:r>
            <a:endParaRPr lang="en-US" altLang="zh-CN" sz="2200" dirty="0" smtClean="0"/>
          </a:p>
          <a:p>
            <a:pPr marL="0" indent="0">
              <a:buNone/>
            </a:pPr>
            <a:r>
              <a:rPr lang="zh-CN" altLang="en-US" sz="2200" dirty="0"/>
              <a:t>一是而一非：居于国，则为居国。有一宅于国，而不为有国。桃之实，桃也；棘之实，非棘也。</a:t>
            </a:r>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40</a:t>
            </a:fld>
            <a:endParaRPr lang="zh-CN" altLang="en-US"/>
          </a:p>
        </p:txBody>
      </p:sp>
    </p:spTree>
    <p:extLst>
      <p:ext uri="{BB962C8B-B14F-4D97-AF65-F5344CB8AC3E}">
        <p14:creationId xmlns:p14="http://schemas.microsoft.com/office/powerpoint/2010/main" val="24734932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类同与推理</a:t>
            </a:r>
            <a:endParaRPr lang="zh-CN" altLang="en-US" dirty="0"/>
          </a:p>
        </p:txBody>
      </p:sp>
      <p:sp>
        <p:nvSpPr>
          <p:cNvPr id="3" name="内容占位符 2"/>
          <p:cNvSpPr>
            <a:spLocks noGrp="1"/>
          </p:cNvSpPr>
          <p:nvPr>
            <p:ph idx="1"/>
          </p:nvPr>
        </p:nvSpPr>
        <p:spPr/>
        <p:txBody>
          <a:bodyPr/>
          <a:lstStyle/>
          <a:p>
            <a:r>
              <a:rPr lang="zh-CN" altLang="zh-CN" sz="2400" b="1" dirty="0">
                <a:latin typeface="+mn-ea"/>
              </a:rPr>
              <a:t>以类取，以类</a:t>
            </a:r>
            <a:r>
              <a:rPr lang="zh-CN" altLang="zh-CN" sz="2400" b="1" dirty="0" smtClean="0">
                <a:latin typeface="+mn-ea"/>
              </a:rPr>
              <a:t>予</a:t>
            </a:r>
            <a:r>
              <a:rPr lang="zh-CN" altLang="en-US" sz="2400" b="1" dirty="0" smtClean="0">
                <a:latin typeface="+mn-ea"/>
              </a:rPr>
              <a:t>：</a:t>
            </a:r>
            <a:endParaRPr lang="en-US" altLang="zh-CN" sz="2400" b="1" dirty="0" smtClean="0">
              <a:latin typeface="+mn-ea"/>
            </a:endParaRPr>
          </a:p>
          <a:p>
            <a:r>
              <a:rPr lang="zh-CN" altLang="zh-CN" sz="2400" dirty="0">
                <a:latin typeface="楷体" panose="02010609060101010101" pitchFamily="49" charset="-122"/>
                <a:ea typeface="楷体" panose="02010609060101010101" pitchFamily="49" charset="-122"/>
              </a:rPr>
              <a:t>夫辩者，……以类取，以类予。（《小取》）</a:t>
            </a:r>
          </a:p>
          <a:p>
            <a:r>
              <a:rPr lang="zh-CN" altLang="zh-CN" sz="2400" dirty="0">
                <a:latin typeface="楷体" panose="02010609060101010101" pitchFamily="49" charset="-122"/>
                <a:ea typeface="楷体" panose="02010609060101010101" pitchFamily="49" charset="-122"/>
              </a:rPr>
              <a:t>推也者，以其所不取之同于其所取者，予之也。（《小取》</a:t>
            </a:r>
            <a:r>
              <a:rPr lang="zh-CN" altLang="zh-CN"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endParaRPr lang="zh-CN" altLang="zh-CN" sz="2400" dirty="0">
              <a:latin typeface="楷体" panose="02010609060101010101" pitchFamily="49" charset="-122"/>
              <a:ea typeface="楷体" panose="02010609060101010101" pitchFamily="49" charset="-122"/>
            </a:endParaRPr>
          </a:p>
          <a:p>
            <a:r>
              <a:rPr lang="zh-CN" altLang="en-US" sz="2400" b="1" dirty="0" smtClean="0">
                <a:latin typeface="+mn-ea"/>
              </a:rPr>
              <a:t>以类行：</a:t>
            </a:r>
            <a:endParaRPr lang="en-US" altLang="zh-CN" sz="2400" b="1" dirty="0" smtClean="0">
              <a:latin typeface="+mn-ea"/>
            </a:endParaRPr>
          </a:p>
          <a:p>
            <a:r>
              <a:rPr lang="zh-CN" altLang="zh-CN" sz="2400" dirty="0">
                <a:latin typeface="楷体" panose="02010609060101010101" pitchFamily="49" charset="-122"/>
                <a:ea typeface="楷体" panose="02010609060101010101" pitchFamily="49" charset="-122"/>
              </a:rPr>
              <a:t>夫辞以故生，以理长，以类行者</a:t>
            </a:r>
            <a:r>
              <a:rPr lang="zh-CN" altLang="zh-CN" sz="2400" dirty="0" smtClean="0">
                <a:latin typeface="楷体" panose="02010609060101010101" pitchFamily="49" charset="-122"/>
                <a:ea typeface="楷体" panose="02010609060101010101" pitchFamily="49" charset="-122"/>
              </a:rPr>
              <a:t>也</a:t>
            </a: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大取</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r>
              <a:rPr lang="zh-CN" altLang="zh-CN" sz="2400" dirty="0">
                <a:latin typeface="楷体" panose="02010609060101010101" pitchFamily="49" charset="-122"/>
                <a:ea typeface="楷体" panose="02010609060101010101" pitchFamily="49" charset="-122"/>
              </a:rPr>
              <a:t>夫辞以类行者也，立辞而不明于其类，则必困</a:t>
            </a:r>
            <a:r>
              <a:rPr lang="zh-CN" altLang="zh-CN" sz="2400" dirty="0" smtClean="0">
                <a:latin typeface="楷体" panose="02010609060101010101" pitchFamily="49" charset="-122"/>
                <a:ea typeface="楷体" panose="02010609060101010101" pitchFamily="49" charset="-122"/>
              </a:rPr>
              <a:t>矣</a:t>
            </a: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大取</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endParaRPr lang="zh-CN" altLang="en-US" dirty="0"/>
          </a:p>
        </p:txBody>
      </p:sp>
      <p:sp>
        <p:nvSpPr>
          <p:cNvPr id="5" name="日期占位符 4"/>
          <p:cNvSpPr>
            <a:spLocks noGrp="1"/>
          </p:cNvSpPr>
          <p:nvPr>
            <p:ph type="dt" sz="half" idx="10"/>
          </p:nvPr>
        </p:nvSpPr>
        <p:spPr/>
        <p:txBody>
          <a:bodyPr/>
          <a:lstStyle/>
          <a:p>
            <a:fld id="{811F1DC7-2929-41AB-8E5D-86891CA1C2F6}"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41</a:t>
            </a:fld>
            <a:endParaRPr lang="zh-CN" altLang="en-US"/>
          </a:p>
        </p:txBody>
      </p:sp>
    </p:spTree>
    <p:extLst>
      <p:ext uri="{BB962C8B-B14F-4D97-AF65-F5344CB8AC3E}">
        <p14:creationId xmlns:p14="http://schemas.microsoft.com/office/powerpoint/2010/main" val="107162873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类同与推理</a:t>
            </a:r>
            <a:endParaRPr lang="zh-CN" altLang="en-US" dirty="0"/>
          </a:p>
        </p:txBody>
      </p:sp>
      <p:sp>
        <p:nvSpPr>
          <p:cNvPr id="3" name="内容占位符 2"/>
          <p:cNvSpPr>
            <a:spLocks noGrp="1"/>
          </p:cNvSpPr>
          <p:nvPr>
            <p:ph idx="1"/>
          </p:nvPr>
        </p:nvSpPr>
        <p:spPr>
          <a:xfrm>
            <a:off x="2592925" y="1714500"/>
            <a:ext cx="8915400" cy="3777622"/>
          </a:xfrm>
        </p:spPr>
        <p:txBody>
          <a:bodyPr>
            <a:noAutofit/>
          </a:bodyPr>
          <a:lstStyle/>
          <a:p>
            <a:r>
              <a:rPr lang="zh-CN" altLang="zh-CN" sz="2400" dirty="0" smtClean="0">
                <a:latin typeface="楷体" panose="02010609060101010101" pitchFamily="49" charset="-122"/>
                <a:ea typeface="楷体" panose="02010609060101010101" pitchFamily="49" charset="-122"/>
              </a:rPr>
              <a:t>侔</a:t>
            </a:r>
            <a:r>
              <a:rPr lang="zh-CN" altLang="zh-CN" sz="2400" dirty="0">
                <a:latin typeface="楷体" panose="02010609060101010101" pitchFamily="49" charset="-122"/>
                <a:ea typeface="楷体" panose="02010609060101010101" pitchFamily="49" charset="-122"/>
              </a:rPr>
              <a:t>也者，比辞而俱行</a:t>
            </a:r>
            <a:r>
              <a:rPr lang="zh-CN" altLang="zh-CN" sz="2400" dirty="0" smtClean="0">
                <a:latin typeface="楷体" panose="02010609060101010101" pitchFamily="49" charset="-122"/>
                <a:ea typeface="楷体" panose="02010609060101010101" pitchFamily="49" charset="-122"/>
              </a:rPr>
              <a:t>也</a:t>
            </a: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小取</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r>
              <a:rPr lang="zh-CN" altLang="zh-CN" sz="2400" dirty="0">
                <a:latin typeface="楷体" panose="02010609060101010101" pitchFamily="49" charset="-122"/>
                <a:ea typeface="楷体" panose="02010609060101010101" pitchFamily="49" charset="-122"/>
              </a:rPr>
              <a:t>此与彼同类，世有彼而不自非也，墨者有此而非之，无也故焉，所谓内胶外闭也与？心毋空乎内，胶而不解</a:t>
            </a:r>
            <a:r>
              <a:rPr lang="zh-CN" altLang="zh-CN" sz="2400" dirty="0" smtClean="0">
                <a:latin typeface="楷体" panose="02010609060101010101" pitchFamily="49" charset="-122"/>
                <a:ea typeface="楷体" panose="02010609060101010101" pitchFamily="49" charset="-122"/>
              </a:rPr>
              <a:t>也</a:t>
            </a: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小取</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a:t>
            </a:r>
            <a:endParaRPr lang="en-US" altLang="zh-CN" sz="2400" dirty="0">
              <a:latin typeface="楷体" panose="02010609060101010101" pitchFamily="49" charset="-122"/>
              <a:ea typeface="楷体" panose="02010609060101010101" pitchFamily="49" charset="-122"/>
            </a:endParaRPr>
          </a:p>
          <a:p>
            <a:r>
              <a:rPr lang="en-US" altLang="zh-CN" sz="2400" dirty="0" smtClean="0"/>
              <a:t>《</a:t>
            </a:r>
            <a:r>
              <a:rPr lang="zh-CN" altLang="en-US" sz="2400" dirty="0" smtClean="0"/>
              <a:t>墨经</a:t>
            </a:r>
            <a:r>
              <a:rPr lang="en-US" altLang="zh-CN" sz="2400" dirty="0" smtClean="0"/>
              <a:t>》</a:t>
            </a:r>
            <a:r>
              <a:rPr lang="zh-CN" altLang="en-US" sz="2400" dirty="0" smtClean="0"/>
              <a:t>重点关注</a:t>
            </a:r>
            <a:r>
              <a:rPr lang="zh-CN" altLang="zh-CN" sz="2400" dirty="0" smtClean="0"/>
              <a:t>与</a:t>
            </a:r>
            <a:r>
              <a:rPr lang="zh-CN" altLang="zh-CN" sz="2400" dirty="0"/>
              <a:t>类有关的</a:t>
            </a:r>
            <a:r>
              <a:rPr lang="zh-CN" altLang="zh-CN" sz="2400" dirty="0" smtClean="0"/>
              <a:t>推理</a:t>
            </a:r>
            <a:endParaRPr lang="en-US" altLang="zh-CN" sz="2400" dirty="0" smtClean="0"/>
          </a:p>
          <a:p>
            <a:r>
              <a:rPr lang="en-US" altLang="zh-CN" sz="2400" dirty="0" smtClean="0"/>
              <a:t> </a:t>
            </a:r>
            <a:r>
              <a:rPr lang="zh-CN" altLang="zh-CN" sz="2400" dirty="0" smtClean="0"/>
              <a:t>划分思想</a:t>
            </a:r>
            <a:r>
              <a:rPr lang="zh-CN" altLang="en-US" sz="2400" dirty="0" smtClean="0"/>
              <a:t>与类比推理</a:t>
            </a:r>
            <a:endParaRPr lang="en-US" altLang="zh-CN" sz="2400" dirty="0" smtClean="0"/>
          </a:p>
          <a:p>
            <a:r>
              <a:rPr lang="zh-CN" altLang="zh-CN" sz="2400" dirty="0" smtClean="0"/>
              <a:t>《墨经·大取》</a:t>
            </a:r>
            <a:r>
              <a:rPr lang="zh-CN" altLang="zh-CN" sz="2400" dirty="0"/>
              <a:t>在结尾部分给出了一些类同的例子，可惜颇为晦涩，至今未有很好的解读。</a:t>
            </a:r>
          </a:p>
          <a:p>
            <a:endParaRPr lang="zh-CN" altLang="en-US" sz="2400" dirty="0"/>
          </a:p>
        </p:txBody>
      </p:sp>
      <p:sp>
        <p:nvSpPr>
          <p:cNvPr id="5" name="日期占位符 4"/>
          <p:cNvSpPr>
            <a:spLocks noGrp="1"/>
          </p:cNvSpPr>
          <p:nvPr>
            <p:ph type="dt" sz="half" idx="10"/>
          </p:nvPr>
        </p:nvSpPr>
        <p:spPr/>
        <p:txBody>
          <a:bodyPr/>
          <a:lstStyle/>
          <a:p>
            <a:fld id="{811F1DC7-2929-41AB-8E5D-86891CA1C2F6}"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42</a:t>
            </a:fld>
            <a:endParaRPr lang="zh-CN" altLang="en-US"/>
          </a:p>
        </p:txBody>
      </p:sp>
    </p:spTree>
    <p:extLst>
      <p:ext uri="{BB962C8B-B14F-4D97-AF65-F5344CB8AC3E}">
        <p14:creationId xmlns:p14="http://schemas.microsoft.com/office/powerpoint/2010/main" val="158495615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推类之难</a:t>
            </a:r>
            <a:endParaRPr lang="zh-CN" altLang="en-US" dirty="0"/>
          </a:p>
        </p:txBody>
      </p:sp>
      <p:sp>
        <p:nvSpPr>
          <p:cNvPr id="3" name="内容占位符 2"/>
          <p:cNvSpPr>
            <a:spLocks noGrp="1"/>
          </p:cNvSpPr>
          <p:nvPr>
            <p:ph idx="1"/>
          </p:nvPr>
        </p:nvSpPr>
        <p:spPr>
          <a:xfrm>
            <a:off x="2592925" y="1905000"/>
            <a:ext cx="8915400" cy="3777622"/>
          </a:xfrm>
        </p:spPr>
        <p:txBody>
          <a:bodyPr>
            <a:normAutofit/>
          </a:bodyPr>
          <a:lstStyle/>
          <a:p>
            <a:r>
              <a:rPr lang="zh-CN" altLang="en-US" sz="2400" b="1" dirty="0" smtClean="0"/>
              <a:t>类之大小：</a:t>
            </a:r>
            <a:endParaRPr lang="en-US" altLang="zh-CN" sz="2400" b="1" dirty="0" smtClean="0"/>
          </a:p>
          <a:p>
            <a:r>
              <a:rPr lang="zh-CN" altLang="zh-CN" sz="2400" dirty="0">
                <a:latin typeface="楷体" panose="02010609060101010101" pitchFamily="49" charset="-122"/>
                <a:ea typeface="楷体" panose="02010609060101010101" pitchFamily="49" charset="-122"/>
              </a:rPr>
              <a:t>推类之难，说在（类）之大小。（《经下》）</a:t>
            </a:r>
          </a:p>
          <a:p>
            <a:r>
              <a:rPr lang="zh-CN" altLang="zh-CN" sz="2400" dirty="0">
                <a:latin typeface="楷体" panose="02010609060101010101" pitchFamily="49" charset="-122"/>
                <a:ea typeface="楷体" panose="02010609060101010101" pitchFamily="49" charset="-122"/>
              </a:rPr>
              <a:t>说：谓四足兽，与牛马，与物，尽与大小也。此然，是必然，则俱为麋。（《经说下》</a:t>
            </a:r>
            <a:r>
              <a:rPr lang="zh-CN" altLang="zh-CN"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r>
              <a:rPr lang="zh-CN" altLang="en-US" sz="2400" b="1" dirty="0" smtClean="0"/>
              <a:t>类</a:t>
            </a:r>
            <a:r>
              <a:rPr lang="zh-CN" altLang="en-US" sz="2400" b="1" dirty="0" smtClean="0"/>
              <a:t>名之重同：</a:t>
            </a:r>
            <a:endParaRPr lang="en-US" altLang="zh-CN" sz="2400" b="1" dirty="0" smtClean="0"/>
          </a:p>
          <a:p>
            <a:r>
              <a:rPr lang="zh-CN" altLang="zh-CN" sz="2400" dirty="0">
                <a:latin typeface="楷体" panose="02010609060101010101" pitchFamily="49" charset="-122"/>
                <a:ea typeface="楷体" panose="02010609060101010101" pitchFamily="49" charset="-122"/>
              </a:rPr>
              <a:t>其然也，有所以然也；其然也同，其所以然不必同。其取之也，有所以取之；其取之同，其所以取之不必同。（《小取》）</a:t>
            </a:r>
            <a:endParaRPr lang="zh-CN" altLang="en-US" sz="2400" dirty="0">
              <a:latin typeface="楷体" panose="02010609060101010101" pitchFamily="49" charset="-122"/>
              <a:ea typeface="楷体" panose="02010609060101010101" pitchFamily="49" charset="-122"/>
            </a:endParaRPr>
          </a:p>
        </p:txBody>
      </p:sp>
      <p:sp>
        <p:nvSpPr>
          <p:cNvPr id="5" name="日期占位符 4"/>
          <p:cNvSpPr>
            <a:spLocks noGrp="1"/>
          </p:cNvSpPr>
          <p:nvPr>
            <p:ph type="dt" sz="half" idx="10"/>
          </p:nvPr>
        </p:nvSpPr>
        <p:spPr/>
        <p:txBody>
          <a:bodyPr/>
          <a:lstStyle/>
          <a:p>
            <a:fld id="{632769CF-C27E-4703-9C91-782A39EAFF92}"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43</a:t>
            </a:fld>
            <a:endParaRPr lang="zh-CN" altLang="en-US"/>
          </a:p>
        </p:txBody>
      </p:sp>
    </p:spTree>
    <p:extLst>
      <p:ext uri="{BB962C8B-B14F-4D97-AF65-F5344CB8AC3E}">
        <p14:creationId xmlns:p14="http://schemas.microsoft.com/office/powerpoint/2010/main" val="298596043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范例与推理</a:t>
            </a:r>
            <a:endParaRPr lang="zh-CN" altLang="en-US" dirty="0"/>
          </a:p>
        </p:txBody>
      </p:sp>
      <p:sp>
        <p:nvSpPr>
          <p:cNvPr id="3" name="内容占位符 2"/>
          <p:cNvSpPr>
            <a:spLocks noGrp="1"/>
          </p:cNvSpPr>
          <p:nvPr>
            <p:ph idx="1"/>
          </p:nvPr>
        </p:nvSpPr>
        <p:spPr>
          <a:xfrm>
            <a:off x="2589212" y="1657349"/>
            <a:ext cx="8915400" cy="4473087"/>
          </a:xfrm>
        </p:spPr>
        <p:txBody>
          <a:bodyPr>
            <a:normAutofit/>
          </a:bodyPr>
          <a:lstStyle/>
          <a:p>
            <a:r>
              <a:rPr lang="zh-CN" altLang="zh-CN" sz="2400" dirty="0">
                <a:latin typeface="+mn-ea"/>
              </a:rPr>
              <a:t>类名可以指称类或者范例，而由于范例与类的性质不同，故而对于包含类名的判断或推理，我们需要区分类名的所指。</a:t>
            </a:r>
            <a:endParaRPr lang="en-US" altLang="zh-CN" sz="2400" dirty="0" smtClean="0">
              <a:latin typeface="+mn-ea"/>
            </a:endParaRPr>
          </a:p>
          <a:p>
            <a:r>
              <a:rPr lang="zh-CN" altLang="zh-CN" sz="2400" dirty="0">
                <a:latin typeface="+mn-ea"/>
              </a:rPr>
              <a:t>譬如《墨经》中的“白马马也”与《公孙龙子》中的“白马非马”这两个命题。如果将“白马”和“马”的所指理解为类，</a:t>
            </a:r>
            <a:r>
              <a:rPr lang="zh-CN" altLang="zh-CN" sz="2400" dirty="0" smtClean="0">
                <a:latin typeface="+mn-ea"/>
              </a:rPr>
              <a:t>则</a:t>
            </a:r>
            <a:r>
              <a:rPr lang="en-US" altLang="zh-CN" sz="2400" dirty="0"/>
              <a:t>(</a:t>
            </a:r>
            <a:r>
              <a:rPr lang="zh-CN" altLang="zh-CN" sz="2400" dirty="0"/>
              <a:t>白马</a:t>
            </a:r>
            <a:r>
              <a:rPr lang="en-US" altLang="zh-CN" sz="2400" dirty="0"/>
              <a:t>)</a:t>
            </a:r>
            <a:r>
              <a:rPr lang="en-US" altLang="zh-CN" sz="2400" baseline="30000" dirty="0">
                <a:sym typeface="LogicA" panose="05010501010000010501" pitchFamily="2" charset="2"/>
              </a:rPr>
              <a:t></a:t>
            </a:r>
            <a:r>
              <a:rPr lang="en-US" altLang="zh-CN" sz="2400" dirty="0">
                <a:sym typeface="LogicA" panose="05010501010000010501" pitchFamily="2" charset="2"/>
              </a:rPr>
              <a:t></a:t>
            </a:r>
            <a:r>
              <a:rPr lang="en-US" altLang="zh-CN" sz="2400" dirty="0"/>
              <a:t>(</a:t>
            </a:r>
            <a:r>
              <a:rPr lang="zh-CN" altLang="zh-CN" sz="2400" dirty="0"/>
              <a:t>马</a:t>
            </a:r>
            <a:r>
              <a:rPr lang="en-US" altLang="zh-CN" sz="2400" dirty="0"/>
              <a:t>)</a:t>
            </a:r>
            <a:r>
              <a:rPr lang="en-US" altLang="zh-CN" sz="2400" baseline="30000" dirty="0">
                <a:sym typeface="LogicA" panose="05010501010000010501" pitchFamily="2" charset="2"/>
              </a:rPr>
              <a:t></a:t>
            </a:r>
            <a:r>
              <a:rPr lang="zh-CN" altLang="zh-CN" sz="2400" dirty="0" smtClean="0"/>
              <a:t>，</a:t>
            </a:r>
            <a:r>
              <a:rPr lang="zh-CN" altLang="zh-CN" sz="2400" dirty="0" smtClean="0">
                <a:latin typeface="+mn-ea"/>
              </a:rPr>
              <a:t>故</a:t>
            </a:r>
            <a:r>
              <a:rPr lang="zh-CN" altLang="zh-CN" sz="2400" dirty="0">
                <a:latin typeface="+mn-ea"/>
              </a:rPr>
              <a:t>“白马马也”可；如果将“白马”和“马”的所指理解为范例，则由于名不重同</a:t>
            </a:r>
            <a:r>
              <a:rPr lang="zh-CN" altLang="zh-CN" sz="2400" dirty="0" smtClean="0">
                <a:latin typeface="+mn-ea"/>
              </a:rPr>
              <a:t>，</a:t>
            </a:r>
            <a:r>
              <a:rPr lang="zh-CN" altLang="zh-CN" sz="2400" dirty="0"/>
              <a:t>故</a:t>
            </a:r>
            <a:r>
              <a:rPr lang="en-US" altLang="zh-CN" sz="2400" dirty="0"/>
              <a:t>(</a:t>
            </a:r>
            <a:r>
              <a:rPr lang="zh-CN" altLang="zh-CN" sz="2400" dirty="0"/>
              <a:t>白马</a:t>
            </a:r>
            <a:r>
              <a:rPr lang="en-US" altLang="zh-CN" sz="2400" baseline="30000" dirty="0"/>
              <a:t>P</a:t>
            </a:r>
            <a:r>
              <a:rPr lang="en-US" altLang="zh-CN" sz="2400" dirty="0"/>
              <a:t>)</a:t>
            </a:r>
            <a:r>
              <a:rPr lang="en-US" altLang="zh-CN" sz="2400" baseline="30000" dirty="0">
                <a:sym typeface="LogicA" panose="05010501010000010501" pitchFamily="2" charset="2"/>
              </a:rPr>
              <a:t></a:t>
            </a:r>
            <a:r>
              <a:rPr lang="en-US" altLang="zh-CN" sz="2400" dirty="0">
                <a:sym typeface="LogicA" panose="05010501010000010501" pitchFamily="2" charset="2"/>
              </a:rPr>
              <a:t></a:t>
            </a:r>
            <a:r>
              <a:rPr lang="en-US" altLang="zh-CN" sz="2400" dirty="0"/>
              <a:t> (</a:t>
            </a:r>
            <a:r>
              <a:rPr lang="zh-CN" altLang="zh-CN" sz="2400" dirty="0"/>
              <a:t>马</a:t>
            </a:r>
            <a:r>
              <a:rPr lang="en-US" altLang="zh-CN" sz="2400" baseline="30000" dirty="0"/>
              <a:t>P</a:t>
            </a:r>
            <a:r>
              <a:rPr lang="en-US" altLang="zh-CN" sz="2400" dirty="0"/>
              <a:t>)</a:t>
            </a:r>
            <a:r>
              <a:rPr lang="en-US" altLang="zh-CN" sz="2400" baseline="30000" dirty="0">
                <a:sym typeface="LogicA" panose="05010501010000010501" pitchFamily="2" charset="2"/>
              </a:rPr>
              <a:t></a:t>
            </a:r>
            <a:r>
              <a:rPr lang="zh-CN" altLang="zh-CN" sz="2400" dirty="0"/>
              <a:t>，因此“</a:t>
            </a:r>
            <a:r>
              <a:rPr lang="en-US" altLang="zh-CN" sz="2400" dirty="0"/>
              <a:t>(</a:t>
            </a:r>
            <a:r>
              <a:rPr lang="zh-CN" altLang="zh-CN" sz="2400" dirty="0"/>
              <a:t>白马</a:t>
            </a:r>
            <a:r>
              <a:rPr lang="en-US" altLang="zh-CN" sz="2400" dirty="0"/>
              <a:t>)</a:t>
            </a:r>
            <a:r>
              <a:rPr lang="en-US" altLang="zh-CN" sz="2400" baseline="30000" dirty="0"/>
              <a:t>P</a:t>
            </a:r>
            <a:r>
              <a:rPr lang="zh-CN" altLang="zh-CN" sz="2400" dirty="0"/>
              <a:t>非马</a:t>
            </a:r>
            <a:r>
              <a:rPr lang="en-US" altLang="zh-CN" sz="2400" baseline="30000" dirty="0"/>
              <a:t>P</a:t>
            </a:r>
            <a:r>
              <a:rPr lang="zh-CN" altLang="zh-CN" sz="2400" dirty="0"/>
              <a:t>”可</a:t>
            </a:r>
            <a:r>
              <a:rPr lang="zh-CN" altLang="zh-CN" sz="2400" dirty="0" smtClean="0">
                <a:latin typeface="+mn-ea"/>
              </a:rPr>
              <a:t>。</a:t>
            </a:r>
            <a:endParaRPr lang="en-US" altLang="zh-CN" sz="2400" b="1" dirty="0">
              <a:latin typeface="+mn-ea"/>
            </a:endParaRPr>
          </a:p>
          <a:p>
            <a:r>
              <a:rPr lang="zh-CN" altLang="en-US" sz="2400" dirty="0">
                <a:latin typeface="+mn-ea"/>
              </a:rPr>
              <a:t>此外，由于范例在类中，通常为具体对象，所以除属性之外，对其亦可有动作</a:t>
            </a:r>
            <a:r>
              <a:rPr lang="zh-CN" altLang="en-US" sz="2400" dirty="0" smtClean="0">
                <a:latin typeface="+mn-ea"/>
              </a:rPr>
              <a:t>。</a:t>
            </a:r>
            <a:endParaRPr lang="en-US" altLang="zh-CN" sz="2400" dirty="0" smtClean="0">
              <a:latin typeface="+mn-ea"/>
            </a:endParaRPr>
          </a:p>
          <a:p>
            <a:r>
              <a:rPr lang="zh-CN" altLang="en-US" sz="2400" dirty="0" smtClean="0">
                <a:latin typeface="+mn-ea"/>
              </a:rPr>
              <a:t>“行”</a:t>
            </a:r>
            <a:r>
              <a:rPr lang="zh-CN" altLang="en-US" sz="2400" dirty="0">
                <a:latin typeface="+mn-ea"/>
              </a:rPr>
              <a:t>（或“为”）在中国哲学中处有更重要的</a:t>
            </a:r>
            <a:r>
              <a:rPr lang="zh-CN" altLang="en-US" sz="2400" dirty="0" smtClean="0">
                <a:latin typeface="+mn-ea"/>
              </a:rPr>
              <a:t>地位。</a:t>
            </a:r>
            <a:endParaRPr lang="zh-CN" altLang="en-US" sz="2400" dirty="0">
              <a:latin typeface="+mn-ea"/>
            </a:endParaRPr>
          </a:p>
        </p:txBody>
      </p:sp>
      <p:sp>
        <p:nvSpPr>
          <p:cNvPr id="5" name="日期占位符 4"/>
          <p:cNvSpPr>
            <a:spLocks noGrp="1"/>
          </p:cNvSpPr>
          <p:nvPr>
            <p:ph type="dt" sz="half" idx="10"/>
          </p:nvPr>
        </p:nvSpPr>
        <p:spPr/>
        <p:txBody>
          <a:bodyPr/>
          <a:lstStyle/>
          <a:p>
            <a:fld id="{45568B70-987B-4AAA-B207-2775A9B8798A}"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44</a:t>
            </a:fld>
            <a:endParaRPr lang="zh-CN" altLang="en-US"/>
          </a:p>
        </p:txBody>
      </p:sp>
    </p:spTree>
    <p:extLst>
      <p:ext uri="{BB962C8B-B14F-4D97-AF65-F5344CB8AC3E}">
        <p14:creationId xmlns:p14="http://schemas.microsoft.com/office/powerpoint/2010/main" val="385247641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范例与推理</a:t>
            </a:r>
            <a:endParaRPr lang="zh-CN" altLang="en-US" dirty="0"/>
          </a:p>
        </p:txBody>
      </p:sp>
      <p:sp>
        <p:nvSpPr>
          <p:cNvPr id="3" name="内容占位符 2"/>
          <p:cNvSpPr>
            <a:spLocks noGrp="1"/>
          </p:cNvSpPr>
          <p:nvPr>
            <p:ph idx="1"/>
          </p:nvPr>
        </p:nvSpPr>
        <p:spPr>
          <a:xfrm>
            <a:off x="2589212" y="1905000"/>
            <a:ext cx="8915400" cy="4006222"/>
          </a:xfrm>
        </p:spPr>
        <p:txBody>
          <a:bodyPr>
            <a:normAutofit/>
          </a:bodyPr>
          <a:lstStyle/>
          <a:p>
            <a:pPr marL="0" indent="0">
              <a:buNone/>
            </a:pPr>
            <a:r>
              <a:rPr lang="zh-CN" altLang="zh-CN" sz="2400" dirty="0">
                <a:latin typeface="楷体" panose="02010609060101010101" pitchFamily="49" charset="-122"/>
                <a:ea typeface="楷体" panose="02010609060101010101" pitchFamily="49" charset="-122"/>
              </a:rPr>
              <a:t>“盗人，人也；多盗，非多人也；无盗，非无人也。奚以明之？恶多盗，非恶多人也；欲无盗，非欲无人也。世相与共是之。若若是，则虽盗人人也，爱盗非爱人也，不爱盗非不爱人也，杀盗人非杀人也。无难矣，此与彼同类。</a:t>
            </a:r>
            <a:r>
              <a:rPr lang="zh-CN" altLang="zh-CN"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pPr marL="0" indent="0">
              <a:buNone/>
            </a:pPr>
            <a:r>
              <a:rPr lang="zh-CN" altLang="zh-CN" sz="2400" dirty="0"/>
              <a:t>这段话的论证思路是，“恶多盗，非恶多人也；欲无盗，非欲无人也。”</a:t>
            </a:r>
            <a:r>
              <a:rPr lang="en-US" altLang="zh-CN" sz="2400" dirty="0">
                <a:sym typeface="LogicA" panose="05010501010000010501" pitchFamily="2" charset="2"/>
              </a:rPr>
              <a:t></a:t>
            </a:r>
            <a:r>
              <a:rPr lang="zh-CN" altLang="zh-CN" sz="2400" dirty="0"/>
              <a:t>“多盗，非多人也；无盗，非无人也”</a:t>
            </a:r>
            <a:r>
              <a:rPr lang="en-US" altLang="zh-CN" sz="2400" dirty="0">
                <a:sym typeface="LogicA" panose="05010501010000010501" pitchFamily="2" charset="2"/>
              </a:rPr>
              <a:t></a:t>
            </a:r>
            <a:r>
              <a:rPr lang="zh-CN" altLang="zh-CN" sz="2400" dirty="0"/>
              <a:t>“爱盗，非爱人也；不爱盗，</a:t>
            </a:r>
            <a:r>
              <a:rPr lang="zh-CN" altLang="zh-CN" sz="2400" dirty="0" smtClean="0"/>
              <a:t>非不</a:t>
            </a:r>
            <a:r>
              <a:rPr lang="zh-CN" altLang="zh-CN" sz="2400" dirty="0"/>
              <a:t>爱人也；杀盗人，非杀人也”</a:t>
            </a:r>
            <a:r>
              <a:rPr lang="zh-CN" altLang="zh-CN" sz="2400" dirty="0" smtClean="0"/>
              <a:t>。</a:t>
            </a:r>
            <a:endParaRPr lang="en-US" altLang="zh-CN" sz="2400" dirty="0" smtClean="0"/>
          </a:p>
          <a:p>
            <a:pPr marL="0" indent="0">
              <a:buNone/>
            </a:pPr>
            <a:r>
              <a:rPr lang="zh-CN" altLang="zh-CN" sz="2400" dirty="0"/>
              <a:t>作者为了论证“多盗”非“多人”、“无盗”非“无人”，分别在前面加了动词“恶”和“欲”，由 “恶多盗，非恶多人”推出“多盗非多人”，由“欲无盗，非欲无人”推出“无盗非无人”。</a:t>
            </a:r>
            <a:endParaRPr lang="en-US" altLang="zh-CN" sz="2400" dirty="0">
              <a:latin typeface="+mn-ea"/>
            </a:endParaRPr>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45</a:t>
            </a:fld>
            <a:endParaRPr lang="zh-CN" altLang="en-US"/>
          </a:p>
        </p:txBody>
      </p:sp>
    </p:spTree>
    <p:extLst>
      <p:ext uri="{BB962C8B-B14F-4D97-AF65-F5344CB8AC3E}">
        <p14:creationId xmlns:p14="http://schemas.microsoft.com/office/powerpoint/2010/main" val="296076573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范例与推理</a:t>
            </a:r>
            <a:endParaRPr lang="zh-CN" altLang="en-US" dirty="0"/>
          </a:p>
        </p:txBody>
      </p:sp>
      <p:sp>
        <p:nvSpPr>
          <p:cNvPr id="3" name="内容占位符 2"/>
          <p:cNvSpPr>
            <a:spLocks noGrp="1"/>
          </p:cNvSpPr>
          <p:nvPr>
            <p:ph idx="1"/>
          </p:nvPr>
        </p:nvSpPr>
        <p:spPr>
          <a:xfrm>
            <a:off x="2592925" y="1714500"/>
            <a:ext cx="8915400" cy="3777622"/>
          </a:xfrm>
        </p:spPr>
        <p:txBody>
          <a:bodyPr>
            <a:normAutofit fontScale="85000" lnSpcReduction="10000"/>
          </a:bodyPr>
          <a:lstStyle/>
          <a:p>
            <a:r>
              <a:rPr lang="zh-CN" altLang="zh-CN" sz="2400" dirty="0"/>
              <a:t>鉴于动词的重要性及特殊性</a:t>
            </a:r>
            <a:r>
              <a:rPr lang="zh-CN" altLang="zh-CN" sz="2400" dirty="0" smtClean="0"/>
              <a:t>，需要</a:t>
            </a:r>
            <a:r>
              <a:rPr lang="zh-CN" altLang="zh-CN" sz="2400" dirty="0"/>
              <a:t>特别考虑</a:t>
            </a:r>
            <a:r>
              <a:rPr lang="zh-CN" altLang="zh-CN" sz="2400" dirty="0" smtClean="0"/>
              <a:t>的</a:t>
            </a:r>
            <a:r>
              <a:rPr lang="zh-CN" altLang="en-US" sz="2400" dirty="0" smtClean="0"/>
              <a:t>就</a:t>
            </a:r>
            <a:r>
              <a:rPr lang="zh-CN" altLang="zh-CN" sz="2400" dirty="0" smtClean="0"/>
              <a:t>是</a:t>
            </a:r>
            <a:r>
              <a:rPr lang="zh-CN" altLang="zh-CN" sz="2400" dirty="0"/>
              <a:t>“类名</a:t>
            </a:r>
            <a:r>
              <a:rPr lang="en-US" altLang="zh-CN" sz="2400" dirty="0"/>
              <a:t>+</a:t>
            </a:r>
            <a:r>
              <a:rPr lang="zh-CN" altLang="zh-CN" sz="2400" dirty="0"/>
              <a:t>动词”和“（主语）</a:t>
            </a:r>
            <a:r>
              <a:rPr lang="en-US" altLang="zh-CN" sz="2400" dirty="0"/>
              <a:t>+</a:t>
            </a:r>
            <a:r>
              <a:rPr lang="zh-CN" altLang="zh-CN" sz="2400" dirty="0"/>
              <a:t>动词</a:t>
            </a:r>
            <a:r>
              <a:rPr lang="en-US" altLang="zh-CN" sz="2400" dirty="0"/>
              <a:t>+</a:t>
            </a:r>
            <a:r>
              <a:rPr lang="zh-CN" altLang="zh-CN" sz="2400" dirty="0"/>
              <a:t>类名”这两种句式，由于类名可表示类或者范例，故共有四种情况</a:t>
            </a:r>
            <a:r>
              <a:rPr lang="zh-CN" altLang="zh-CN" sz="2400" dirty="0" smtClean="0"/>
              <a:t>。</a:t>
            </a:r>
            <a:endParaRPr lang="en-US" altLang="zh-CN" sz="2400" dirty="0" smtClean="0"/>
          </a:p>
          <a:p>
            <a:r>
              <a:rPr lang="zh-CN" altLang="en-US" sz="2400" dirty="0"/>
              <a:t>对于类名</a:t>
            </a:r>
            <a:r>
              <a:rPr lang="en-US" altLang="zh-CN" sz="2400" dirty="0"/>
              <a:t>N</a:t>
            </a:r>
            <a:r>
              <a:rPr lang="zh-CN" altLang="en-US" sz="2400" dirty="0"/>
              <a:t>，我们用</a:t>
            </a:r>
            <a:r>
              <a:rPr lang="en-US" altLang="zh-CN" sz="2400" dirty="0"/>
              <a:t>N</a:t>
            </a:r>
            <a:r>
              <a:rPr lang="zh-CN" altLang="en-US" sz="2400" dirty="0"/>
              <a:t>表示其普通用法，用</a:t>
            </a:r>
            <a:r>
              <a:rPr lang="en-US" altLang="zh-CN" sz="2400" dirty="0"/>
              <a:t>N</a:t>
            </a:r>
            <a:r>
              <a:rPr lang="en-US" altLang="zh-CN" sz="2400" baseline="-25000" dirty="0"/>
              <a:t>P</a:t>
            </a:r>
            <a:r>
              <a:rPr lang="zh-CN" altLang="en-US" sz="2400" dirty="0"/>
              <a:t>表示该类名指称范例的用法，用</a:t>
            </a:r>
            <a:r>
              <a:rPr lang="en-US" altLang="zh-CN" sz="2400" dirty="0" smtClean="0"/>
              <a:t>N</a:t>
            </a:r>
            <a:r>
              <a:rPr lang="en-US" altLang="zh-CN" baseline="30000" dirty="0">
                <a:sym typeface="LogicA" panose="05010501010000010501" pitchFamily="2" charset="2"/>
              </a:rPr>
              <a:t></a:t>
            </a:r>
            <a:r>
              <a:rPr lang="zh-CN" altLang="en-US" sz="2400" dirty="0" smtClean="0"/>
              <a:t>表示</a:t>
            </a:r>
            <a:r>
              <a:rPr lang="en-US" altLang="zh-CN" sz="2400" dirty="0"/>
              <a:t>N</a:t>
            </a:r>
            <a:r>
              <a:rPr lang="zh-CN" altLang="en-US" sz="2400" dirty="0"/>
              <a:t>指称的类，用（</a:t>
            </a:r>
            <a:r>
              <a:rPr lang="en-US" altLang="zh-CN" sz="2400" dirty="0" smtClean="0"/>
              <a:t>N</a:t>
            </a:r>
            <a:r>
              <a:rPr lang="en-US" altLang="zh-CN" sz="2400" baseline="-25000" dirty="0" smtClean="0"/>
              <a:t>P</a:t>
            </a:r>
            <a:r>
              <a:rPr lang="zh-CN" altLang="en-US" sz="2400" dirty="0" smtClean="0"/>
              <a:t>）</a:t>
            </a:r>
            <a:r>
              <a:rPr lang="en-US" altLang="zh-CN" baseline="30000" dirty="0" smtClean="0">
                <a:sym typeface="LogicA" panose="05010501010000010501" pitchFamily="2" charset="2"/>
              </a:rPr>
              <a:t></a:t>
            </a:r>
            <a:r>
              <a:rPr lang="zh-CN" altLang="en-US" sz="2400" dirty="0" smtClean="0"/>
              <a:t>表示</a:t>
            </a:r>
            <a:r>
              <a:rPr lang="en-US" altLang="zh-CN" sz="2400" dirty="0"/>
              <a:t>NP</a:t>
            </a:r>
            <a:r>
              <a:rPr lang="zh-CN" altLang="en-US" sz="2400" dirty="0"/>
              <a:t>指称的</a:t>
            </a:r>
            <a:r>
              <a:rPr lang="zh-CN" altLang="en-US" sz="2400" dirty="0" smtClean="0"/>
              <a:t>范例，</a:t>
            </a:r>
            <a:r>
              <a:rPr lang="en-US" altLang="zh-CN" sz="2400" dirty="0" smtClean="0"/>
              <a:t>V</a:t>
            </a:r>
            <a:r>
              <a:rPr lang="en-US" altLang="zh-CN" baseline="30000" dirty="0">
                <a:sym typeface="LogicA" panose="05010501010000010501" pitchFamily="2" charset="2"/>
              </a:rPr>
              <a:t></a:t>
            </a:r>
            <a:r>
              <a:rPr lang="zh-CN" altLang="en-US" sz="2400" dirty="0" smtClean="0"/>
              <a:t>表示</a:t>
            </a:r>
            <a:r>
              <a:rPr lang="en-US" altLang="zh-CN" sz="2400" dirty="0"/>
              <a:t>V</a:t>
            </a:r>
            <a:r>
              <a:rPr lang="zh-CN" altLang="en-US" sz="2400" dirty="0"/>
              <a:t>指称的动作，</a:t>
            </a:r>
            <a:r>
              <a:rPr lang="en-US" altLang="zh-CN" sz="2400" dirty="0"/>
              <a:t>a</a:t>
            </a:r>
            <a:r>
              <a:rPr lang="en-US" altLang="zh-CN" sz="2400" baseline="-25000" dirty="0"/>
              <a:t>[N]</a:t>
            </a:r>
            <a:r>
              <a:rPr lang="zh-CN" altLang="en-US" sz="2400" dirty="0"/>
              <a:t>表示</a:t>
            </a:r>
            <a:r>
              <a:rPr lang="en-US" altLang="zh-CN" sz="2400" dirty="0"/>
              <a:t>a</a:t>
            </a:r>
            <a:r>
              <a:rPr lang="zh-CN" altLang="en-US" sz="2400" dirty="0"/>
              <a:t>是类名</a:t>
            </a:r>
            <a:r>
              <a:rPr lang="en-US" altLang="zh-CN" sz="2400" dirty="0"/>
              <a:t>N</a:t>
            </a:r>
            <a:r>
              <a:rPr lang="zh-CN" altLang="en-US" sz="2400" dirty="0"/>
              <a:t>的范例，</a:t>
            </a:r>
            <a:r>
              <a:rPr lang="zh-CN" altLang="zh-CN" sz="2400" dirty="0" smtClean="0"/>
              <a:t>具体</a:t>
            </a:r>
            <a:r>
              <a:rPr lang="zh-CN" altLang="zh-CN" sz="2400" dirty="0" smtClean="0"/>
              <a:t>分析如下：</a:t>
            </a:r>
            <a:endParaRPr lang="en-US" altLang="zh-CN" sz="2400" dirty="0" smtClean="0"/>
          </a:p>
          <a:p>
            <a:r>
              <a:rPr lang="zh-CN" altLang="zh-CN" sz="2400" dirty="0"/>
              <a:t>（</a:t>
            </a:r>
            <a:r>
              <a:rPr lang="en-US" altLang="zh-CN" sz="2400" dirty="0"/>
              <a:t>1</a:t>
            </a:r>
            <a:r>
              <a:rPr lang="zh-CN" altLang="zh-CN" sz="2400" dirty="0"/>
              <a:t>）（主语）</a:t>
            </a:r>
            <a:r>
              <a:rPr lang="en-US" altLang="zh-CN" sz="2400" dirty="0"/>
              <a:t>+</a:t>
            </a:r>
            <a:r>
              <a:rPr lang="en-US" altLang="zh-CN" sz="2400" dirty="0" smtClean="0"/>
              <a:t>V+N}</a:t>
            </a:r>
            <a:endParaRPr lang="zh-CN" altLang="zh-CN" sz="2400" dirty="0"/>
          </a:p>
          <a:p>
            <a:r>
              <a:rPr lang="zh-CN" altLang="zh-CN" sz="2400" dirty="0"/>
              <a:t>当类名指类时，“（主语）</a:t>
            </a:r>
            <a:r>
              <a:rPr lang="en-US" altLang="zh-CN" sz="2400" dirty="0"/>
              <a:t>+V+N</a:t>
            </a:r>
            <a:r>
              <a:rPr lang="zh-CN" altLang="zh-CN" sz="2400" dirty="0"/>
              <a:t>”是存在句，表示动作达于</a:t>
            </a:r>
            <a:r>
              <a:rPr lang="en-US" altLang="zh-CN" sz="2400" dirty="0" smtClean="0"/>
              <a:t>N</a:t>
            </a:r>
            <a:r>
              <a:rPr lang="en-US" altLang="zh-CN" sz="2400" baseline="30000" dirty="0">
                <a:sym typeface="LogicA" panose="05010501010000010501" pitchFamily="2" charset="2"/>
              </a:rPr>
              <a:t> </a:t>
            </a:r>
            <a:r>
              <a:rPr lang="zh-CN" altLang="zh-CN" sz="2400" dirty="0" smtClean="0"/>
              <a:t>中</a:t>
            </a:r>
            <a:r>
              <a:rPr lang="zh-CN" altLang="zh-CN" sz="2400" dirty="0"/>
              <a:t>的某个体。《小取》中说，“乘马，不待周乘马然后为乘马也；有乘于马，因为乘马矣”。“周，密也”（《说文解字》），周密，周到而没有疏漏。“不周”就是说，乘马的时候不需要周遍马的类，不管乘了一匹白马、黄马或者黑马，都可以说“乘马”；即便只乘白马，也可以说“乘马”。</a:t>
            </a:r>
            <a:endParaRPr lang="zh-CN" altLang="en-US" sz="2400" dirty="0"/>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46</a:t>
            </a:fld>
            <a:endParaRPr lang="zh-CN" altLang="en-US"/>
          </a:p>
        </p:txBody>
      </p:sp>
    </p:spTree>
    <p:extLst>
      <p:ext uri="{BB962C8B-B14F-4D97-AF65-F5344CB8AC3E}">
        <p14:creationId xmlns:p14="http://schemas.microsoft.com/office/powerpoint/2010/main" val="407500036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范例与推理</a:t>
            </a:r>
            <a:endParaRPr lang="zh-CN" altLang="en-US" dirty="0"/>
          </a:p>
        </p:txBody>
      </p:sp>
      <p:sp>
        <p:nvSpPr>
          <p:cNvPr id="3" name="内容占位符 2"/>
          <p:cNvSpPr>
            <a:spLocks noGrp="1"/>
          </p:cNvSpPr>
          <p:nvPr>
            <p:ph idx="1"/>
          </p:nvPr>
        </p:nvSpPr>
        <p:spPr>
          <a:xfrm>
            <a:off x="2592925" y="1581150"/>
            <a:ext cx="8915400" cy="3777622"/>
          </a:xfrm>
        </p:spPr>
        <p:txBody>
          <a:bodyPr>
            <a:noAutofit/>
          </a:bodyPr>
          <a:lstStyle/>
          <a:p>
            <a:r>
              <a:rPr lang="zh-CN" altLang="zh-CN" dirty="0"/>
              <a:t>（</a:t>
            </a:r>
            <a:r>
              <a:rPr lang="en-US" altLang="zh-CN" dirty="0"/>
              <a:t>2</a:t>
            </a:r>
            <a:r>
              <a:rPr lang="zh-CN" altLang="zh-CN" dirty="0"/>
              <a:t>）（主语）</a:t>
            </a:r>
            <a:r>
              <a:rPr lang="en-US" altLang="zh-CN" dirty="0"/>
              <a:t>+V+N</a:t>
            </a:r>
            <a:r>
              <a:rPr lang="en-US" altLang="zh-CN" baseline="30000" dirty="0"/>
              <a:t>P</a:t>
            </a:r>
            <a:endParaRPr lang="zh-CN" altLang="zh-CN" dirty="0"/>
          </a:p>
          <a:p>
            <a:r>
              <a:rPr lang="zh-CN" altLang="zh-CN" dirty="0"/>
              <a:t>当类名指范例时，“（主语）</a:t>
            </a:r>
            <a:r>
              <a:rPr lang="en-US" altLang="zh-CN" dirty="0"/>
              <a:t>+V+N</a:t>
            </a:r>
            <a:r>
              <a:rPr lang="en-US" altLang="zh-CN" baseline="30000" dirty="0"/>
              <a:t>P</a:t>
            </a:r>
            <a:r>
              <a:rPr lang="zh-CN" altLang="zh-CN" dirty="0"/>
              <a:t>”表示动作达于这个范例。《小取》中说，“爱人</a:t>
            </a:r>
            <a:r>
              <a:rPr lang="en-US" altLang="zh-CN" baseline="30000" dirty="0"/>
              <a:t>P</a:t>
            </a:r>
            <a:r>
              <a:rPr lang="zh-CN" altLang="zh-CN" dirty="0"/>
              <a:t>，待周爱人而后为爱人</a:t>
            </a:r>
            <a:r>
              <a:rPr lang="en-US" altLang="zh-CN" baseline="30000" dirty="0"/>
              <a:t>P</a:t>
            </a:r>
            <a:r>
              <a:rPr lang="zh-CN" altLang="zh-CN" dirty="0"/>
              <a:t>。”这是对于“兼爱”的解释。“爱人</a:t>
            </a:r>
            <a:r>
              <a:rPr lang="en-US" altLang="zh-CN" baseline="30000" dirty="0"/>
              <a:t>P</a:t>
            </a:r>
            <a:r>
              <a:rPr lang="zh-CN" altLang="zh-CN" dirty="0"/>
              <a:t>”，需要周遍人的类，即将任何一个具体的人作为人的范例来爱；如果只爱楚人，就不能说“爱人</a:t>
            </a:r>
            <a:r>
              <a:rPr lang="en-US" altLang="zh-CN" baseline="30000" dirty="0"/>
              <a:t>P</a:t>
            </a:r>
            <a:r>
              <a:rPr lang="zh-CN" altLang="zh-CN" dirty="0"/>
              <a:t>”。当然，这并不是要求一个一个地去爱每一个人，而是要求无差别地爱人。</a:t>
            </a:r>
          </a:p>
          <a:p>
            <a:r>
              <a:rPr lang="zh-CN" altLang="zh-CN" dirty="0"/>
              <a:t>（</a:t>
            </a:r>
            <a:r>
              <a:rPr lang="en-US" altLang="zh-CN" dirty="0"/>
              <a:t>3</a:t>
            </a:r>
            <a:r>
              <a:rPr lang="zh-CN" altLang="zh-CN" dirty="0"/>
              <a:t>）</a:t>
            </a:r>
            <a:r>
              <a:rPr lang="en-US" altLang="zh-CN" dirty="0"/>
              <a:t>N+V </a:t>
            </a:r>
            <a:endParaRPr lang="zh-CN" altLang="zh-CN" dirty="0"/>
          </a:p>
          <a:p>
            <a:r>
              <a:rPr lang="zh-CN" altLang="zh-CN" dirty="0"/>
              <a:t>当类名指类时，“</a:t>
            </a:r>
            <a:r>
              <a:rPr lang="en-US" altLang="zh-CN" dirty="0"/>
              <a:t>N+V</a:t>
            </a:r>
            <a:r>
              <a:rPr lang="zh-CN" altLang="zh-CN" dirty="0"/>
              <a:t>”是全称句，表示</a:t>
            </a:r>
            <a:r>
              <a:rPr lang="en-US" altLang="zh-CN" dirty="0"/>
              <a:t>N</a:t>
            </a:r>
            <a:r>
              <a:rPr lang="en-US" altLang="zh-CN" baseline="30000" dirty="0">
                <a:sym typeface="LogicA" panose="05010501010000010501" pitchFamily="2" charset="2"/>
              </a:rPr>
              <a:t></a:t>
            </a:r>
            <a:r>
              <a:rPr lang="zh-CN" altLang="zh-CN" dirty="0"/>
              <a:t>中的每个个体均有该动作。比如“今人乍见孺子将入于井，皆有怵惕恻隐之心。”（《孟子·公孙丑上》）</a:t>
            </a:r>
          </a:p>
          <a:p>
            <a:r>
              <a:rPr lang="zh-CN" altLang="zh-CN" dirty="0"/>
              <a:t>（</a:t>
            </a:r>
            <a:r>
              <a:rPr lang="en-US" altLang="zh-CN" dirty="0"/>
              <a:t>4</a:t>
            </a:r>
            <a:r>
              <a:rPr lang="zh-CN" altLang="zh-CN" dirty="0"/>
              <a:t>）</a:t>
            </a:r>
            <a:r>
              <a:rPr lang="en-US" altLang="zh-CN" dirty="0"/>
              <a:t>N</a:t>
            </a:r>
            <a:r>
              <a:rPr lang="en-US" altLang="zh-CN" baseline="30000" dirty="0"/>
              <a:t>P</a:t>
            </a:r>
            <a:r>
              <a:rPr lang="en-US" altLang="zh-CN" dirty="0"/>
              <a:t>+V</a:t>
            </a:r>
            <a:endParaRPr lang="zh-CN" altLang="zh-CN" dirty="0"/>
          </a:p>
          <a:p>
            <a:r>
              <a:rPr lang="zh-CN" altLang="zh-CN" dirty="0"/>
              <a:t>当类名指范例时，“</a:t>
            </a:r>
            <a:r>
              <a:rPr lang="en-US" altLang="zh-CN" dirty="0"/>
              <a:t>N</a:t>
            </a:r>
            <a:r>
              <a:rPr lang="en-US" altLang="zh-CN" baseline="30000" dirty="0"/>
              <a:t>P</a:t>
            </a:r>
            <a:r>
              <a:rPr lang="en-US" altLang="zh-CN" dirty="0"/>
              <a:t>+V</a:t>
            </a:r>
            <a:r>
              <a:rPr lang="zh-CN" altLang="zh-CN" dirty="0"/>
              <a:t>”表示动作适用于这个范例。如“</a:t>
            </a:r>
            <a:r>
              <a:rPr lang="en-US" altLang="zh-CN" dirty="0"/>
              <a:t>(</a:t>
            </a:r>
            <a:r>
              <a:rPr lang="zh-CN" altLang="zh-CN" dirty="0"/>
              <a:t>楚人</a:t>
            </a:r>
            <a:r>
              <a:rPr lang="en-US" altLang="zh-CN" dirty="0"/>
              <a:t>)</a:t>
            </a:r>
            <a:r>
              <a:rPr lang="en-US" altLang="zh-CN" baseline="30000" dirty="0"/>
              <a:t>P</a:t>
            </a:r>
            <a:r>
              <a:rPr lang="zh-CN" altLang="zh-CN" dirty="0"/>
              <a:t>得之”。（《迹府》）得弓的必然是某个楚人，不妨记作</a:t>
            </a:r>
            <a:r>
              <a:rPr lang="en-US" altLang="zh-CN" dirty="0"/>
              <a:t>a</a:t>
            </a:r>
            <a:r>
              <a:rPr lang="zh-CN" altLang="zh-CN" dirty="0"/>
              <a:t>，但从划分树上看，</a:t>
            </a:r>
            <a:r>
              <a:rPr lang="en-US" altLang="zh-CN" dirty="0"/>
              <a:t>a</a:t>
            </a:r>
            <a:r>
              <a:rPr lang="zh-CN" altLang="zh-CN" dirty="0"/>
              <a:t>是属于“楚人”的等价类里的</a:t>
            </a:r>
            <a:r>
              <a:rPr lang="en-US" altLang="zh-CN" dirty="0"/>
              <a:t>a</a:t>
            </a:r>
            <a:r>
              <a:rPr lang="zh-CN" altLang="zh-CN" dirty="0"/>
              <a:t>，而非“贫穷的楚人”的等价类或者其他等价类中的</a:t>
            </a:r>
            <a:r>
              <a:rPr lang="en-US" altLang="zh-CN" dirty="0"/>
              <a:t>a</a:t>
            </a:r>
            <a:r>
              <a:rPr lang="zh-CN" altLang="zh-CN" dirty="0"/>
              <a:t>。</a:t>
            </a:r>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47</a:t>
            </a:fld>
            <a:endParaRPr lang="zh-CN" altLang="en-US"/>
          </a:p>
        </p:txBody>
      </p:sp>
    </p:spTree>
    <p:extLst>
      <p:ext uri="{BB962C8B-B14F-4D97-AF65-F5344CB8AC3E}">
        <p14:creationId xmlns:p14="http://schemas.microsoft.com/office/powerpoint/2010/main" val="329262593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范例与推理</a:t>
            </a:r>
            <a:endParaRPr lang="zh-CN" altLang="en-US" dirty="0"/>
          </a:p>
        </p:txBody>
      </p:sp>
      <p:sp>
        <p:nvSpPr>
          <p:cNvPr id="3" name="内容占位符 2"/>
          <p:cNvSpPr>
            <a:spLocks noGrp="1"/>
          </p:cNvSpPr>
          <p:nvPr>
            <p:ph idx="1"/>
          </p:nvPr>
        </p:nvSpPr>
        <p:spPr>
          <a:xfrm>
            <a:off x="2592925" y="1588168"/>
            <a:ext cx="8915400" cy="4279232"/>
          </a:xfrm>
        </p:spPr>
        <p:txBody>
          <a:bodyPr>
            <a:noAutofit/>
          </a:bodyPr>
          <a:lstStyle/>
          <a:p>
            <a:r>
              <a:rPr lang="zh-CN" altLang="zh-CN" sz="2000" dirty="0"/>
              <a:t>当类名所指不同时，推类时需要保证的前提条件也不同。结合上文分析，类名指类时需要保证类名之大小相同；而类名指范例时，需要保证类名之重同。因此，类名与动词相连的句式有以下推理规则：</a:t>
            </a:r>
          </a:p>
          <a:p>
            <a:r>
              <a:rPr lang="zh-CN" altLang="zh-CN" sz="2000" dirty="0"/>
              <a:t>（</a:t>
            </a:r>
            <a:r>
              <a:rPr lang="en-US" altLang="zh-CN" sz="2000" dirty="0"/>
              <a:t>1</a:t>
            </a:r>
            <a:r>
              <a:rPr lang="zh-CN" altLang="zh-CN" sz="2000" dirty="0"/>
              <a:t>）</a:t>
            </a:r>
            <a:r>
              <a:rPr lang="en-US" altLang="zh-CN" sz="2000" dirty="0"/>
              <a:t>V-</a:t>
            </a:r>
            <a:r>
              <a:rPr lang="zh-CN" altLang="zh-CN" sz="2000" dirty="0"/>
              <a:t>存在规则：如果</a:t>
            </a:r>
            <a:r>
              <a:rPr lang="en-US" altLang="zh-CN" sz="2000" dirty="0"/>
              <a:t> N</a:t>
            </a:r>
            <a:r>
              <a:rPr lang="en-US" altLang="zh-CN" sz="2000" baseline="-25000" dirty="0"/>
              <a:t>1</a:t>
            </a:r>
            <a:r>
              <a:rPr lang="en-US" altLang="zh-CN" sz="2000" baseline="30000" dirty="0">
                <a:sym typeface="LogicA" panose="05010501010000010501" pitchFamily="2" charset="2"/>
              </a:rPr>
              <a:t></a:t>
            </a:r>
            <a:r>
              <a:rPr lang="en-US" altLang="zh-CN" sz="2000" dirty="0"/>
              <a:t> = N</a:t>
            </a:r>
            <a:r>
              <a:rPr lang="en-US" altLang="zh-CN" sz="2000" baseline="-25000" dirty="0"/>
              <a:t>2</a:t>
            </a:r>
            <a:r>
              <a:rPr lang="en-US" altLang="zh-CN" sz="2000" baseline="30000" dirty="0">
                <a:sym typeface="LogicA" panose="05010501010000010501" pitchFamily="2" charset="2"/>
              </a:rPr>
              <a:t></a:t>
            </a:r>
            <a:r>
              <a:rPr lang="zh-CN" altLang="zh-CN" sz="2000" dirty="0"/>
              <a:t>，则</a:t>
            </a:r>
            <a:r>
              <a:rPr lang="en-US" altLang="zh-CN" sz="2000" dirty="0"/>
              <a:t>V</a:t>
            </a:r>
            <a:r>
              <a:rPr lang="en-US" altLang="zh-CN" sz="2000" baseline="30000" dirty="0">
                <a:sym typeface="LogicA" panose="05010501010000010501" pitchFamily="2" charset="2"/>
              </a:rPr>
              <a:t></a:t>
            </a:r>
            <a:r>
              <a:rPr lang="en-US" altLang="zh-CN" sz="2000" dirty="0"/>
              <a:t> +N</a:t>
            </a:r>
            <a:r>
              <a:rPr lang="en-US" altLang="zh-CN" sz="2000" baseline="-25000" dirty="0"/>
              <a:t>1</a:t>
            </a:r>
            <a:r>
              <a:rPr lang="en-US" altLang="zh-CN" sz="2000" baseline="30000" dirty="0">
                <a:sym typeface="LogicA" panose="05010501010000010501" pitchFamily="2" charset="2"/>
              </a:rPr>
              <a:t></a:t>
            </a:r>
            <a:r>
              <a:rPr lang="en-US" altLang="zh-CN" sz="2000" dirty="0"/>
              <a:t> </a:t>
            </a:r>
            <a:r>
              <a:rPr lang="zh-CN" altLang="zh-CN" sz="2000" dirty="0"/>
              <a:t>当且仅当</a:t>
            </a:r>
            <a:r>
              <a:rPr lang="en-US" altLang="zh-CN" sz="2000" dirty="0"/>
              <a:t> V</a:t>
            </a:r>
            <a:r>
              <a:rPr lang="en-US" altLang="zh-CN" sz="2000" baseline="30000" dirty="0">
                <a:sym typeface="LogicA" panose="05010501010000010501" pitchFamily="2" charset="2"/>
              </a:rPr>
              <a:t></a:t>
            </a:r>
            <a:r>
              <a:rPr lang="en-US" altLang="zh-CN" sz="2000" dirty="0"/>
              <a:t>+ N</a:t>
            </a:r>
            <a:r>
              <a:rPr lang="en-US" altLang="zh-CN" sz="2000" baseline="-25000" dirty="0"/>
              <a:t>2</a:t>
            </a:r>
            <a:r>
              <a:rPr lang="en-US" altLang="zh-CN" sz="2000" baseline="30000" dirty="0">
                <a:sym typeface="LogicA" panose="05010501010000010501" pitchFamily="2" charset="2"/>
              </a:rPr>
              <a:t></a:t>
            </a:r>
            <a:r>
              <a:rPr lang="zh-CN" altLang="zh-CN" sz="2000" dirty="0"/>
              <a:t>。</a:t>
            </a:r>
          </a:p>
          <a:p>
            <a:pPr marL="0" indent="0">
              <a:buNone/>
            </a:pPr>
            <a:r>
              <a:rPr lang="en-US" altLang="zh-CN" sz="2000" dirty="0" smtClean="0"/>
              <a:t>              V-</a:t>
            </a:r>
            <a:r>
              <a:rPr lang="zh-CN" altLang="zh-CN" sz="2000" dirty="0"/>
              <a:t>存在规则</a:t>
            </a:r>
            <a:r>
              <a:rPr lang="en-US" altLang="zh-CN" sz="2000" baseline="30000" dirty="0"/>
              <a:t>*</a:t>
            </a:r>
            <a:r>
              <a:rPr lang="zh-CN" altLang="zh-CN" sz="2000" dirty="0"/>
              <a:t>：如果</a:t>
            </a:r>
            <a:r>
              <a:rPr lang="en-US" altLang="zh-CN" sz="2000" dirty="0"/>
              <a:t>N</a:t>
            </a:r>
            <a:r>
              <a:rPr lang="en-US" altLang="zh-CN" sz="2000" baseline="-25000" dirty="0"/>
              <a:t>1</a:t>
            </a:r>
            <a:r>
              <a:rPr lang="en-US" altLang="zh-CN" sz="2000" baseline="30000" dirty="0">
                <a:sym typeface="LogicA" panose="05010501010000010501" pitchFamily="2" charset="2"/>
              </a:rPr>
              <a:t></a:t>
            </a:r>
            <a:r>
              <a:rPr lang="en-US" altLang="zh-CN" sz="2000" dirty="0">
                <a:sym typeface="LogicA" panose="05010501010000010501" pitchFamily="2" charset="2"/>
              </a:rPr>
              <a:t></a:t>
            </a:r>
            <a:r>
              <a:rPr lang="en-US" altLang="zh-CN" sz="2000" dirty="0"/>
              <a:t>N</a:t>
            </a:r>
            <a:r>
              <a:rPr lang="en-US" altLang="zh-CN" sz="2000" baseline="-25000" dirty="0"/>
              <a:t>2</a:t>
            </a:r>
            <a:r>
              <a:rPr lang="en-US" altLang="zh-CN" sz="2000" baseline="30000" dirty="0">
                <a:sym typeface="LogicA" panose="05010501010000010501" pitchFamily="2" charset="2"/>
              </a:rPr>
              <a:t></a:t>
            </a:r>
            <a:r>
              <a:rPr lang="zh-CN" altLang="zh-CN" sz="2000" dirty="0"/>
              <a:t>，则如果</a:t>
            </a:r>
            <a:r>
              <a:rPr lang="en-US" altLang="zh-CN" sz="2000" dirty="0"/>
              <a:t>V</a:t>
            </a:r>
            <a:r>
              <a:rPr lang="en-US" altLang="zh-CN" sz="2000" baseline="30000" dirty="0">
                <a:sym typeface="LogicA" panose="05010501010000010501" pitchFamily="2" charset="2"/>
              </a:rPr>
              <a:t></a:t>
            </a:r>
            <a:r>
              <a:rPr lang="en-US" altLang="zh-CN" sz="2000" dirty="0"/>
              <a:t> +N</a:t>
            </a:r>
            <a:r>
              <a:rPr lang="en-US" altLang="zh-CN" sz="2000" baseline="-25000" dirty="0"/>
              <a:t>1</a:t>
            </a:r>
            <a:r>
              <a:rPr lang="en-US" altLang="zh-CN" sz="2000" baseline="30000" dirty="0">
                <a:sym typeface="LogicA" panose="05010501010000010501" pitchFamily="2" charset="2"/>
              </a:rPr>
              <a:t></a:t>
            </a:r>
            <a:r>
              <a:rPr lang="zh-CN" altLang="zh-CN" sz="2000" dirty="0"/>
              <a:t>，那么</a:t>
            </a:r>
            <a:r>
              <a:rPr lang="en-US" altLang="zh-CN" sz="2000" dirty="0"/>
              <a:t>V</a:t>
            </a:r>
            <a:r>
              <a:rPr lang="en-US" altLang="zh-CN" sz="2000" baseline="30000" dirty="0">
                <a:sym typeface="LogicA" panose="05010501010000010501" pitchFamily="2" charset="2"/>
              </a:rPr>
              <a:t></a:t>
            </a:r>
            <a:r>
              <a:rPr lang="en-US" altLang="zh-CN" sz="2000" dirty="0"/>
              <a:t> +N</a:t>
            </a:r>
            <a:r>
              <a:rPr lang="en-US" altLang="zh-CN" sz="2000" baseline="-25000" dirty="0"/>
              <a:t>2</a:t>
            </a:r>
            <a:r>
              <a:rPr lang="en-US" altLang="zh-CN" sz="2000" baseline="30000" dirty="0">
                <a:sym typeface="LogicA" panose="05010501010000010501" pitchFamily="2" charset="2"/>
              </a:rPr>
              <a:t></a:t>
            </a:r>
            <a:r>
              <a:rPr lang="zh-CN" altLang="zh-CN" sz="2000" dirty="0"/>
              <a:t>。</a:t>
            </a:r>
          </a:p>
          <a:p>
            <a:r>
              <a:rPr lang="zh-CN" altLang="zh-CN" sz="2000" dirty="0"/>
              <a:t>（</a:t>
            </a:r>
            <a:r>
              <a:rPr lang="en-US" altLang="zh-CN" sz="2000" dirty="0"/>
              <a:t>2</a:t>
            </a:r>
            <a:r>
              <a:rPr lang="zh-CN" altLang="zh-CN" sz="2000" dirty="0"/>
              <a:t>）</a:t>
            </a:r>
            <a:r>
              <a:rPr lang="en-US" altLang="zh-CN" sz="2000" dirty="0"/>
              <a:t>V-</a:t>
            </a:r>
            <a:r>
              <a:rPr lang="zh-CN" altLang="zh-CN" sz="2000" dirty="0"/>
              <a:t>全称规则：如果</a:t>
            </a:r>
            <a:r>
              <a:rPr lang="en-US" altLang="zh-CN" sz="2000" dirty="0"/>
              <a:t>N</a:t>
            </a:r>
            <a:r>
              <a:rPr lang="en-US" altLang="zh-CN" sz="2000" baseline="-25000" dirty="0"/>
              <a:t>1</a:t>
            </a:r>
            <a:r>
              <a:rPr lang="en-US" altLang="zh-CN" sz="2000" baseline="30000" dirty="0">
                <a:sym typeface="LogicA" panose="05010501010000010501" pitchFamily="2" charset="2"/>
              </a:rPr>
              <a:t></a:t>
            </a:r>
            <a:r>
              <a:rPr lang="en-US" altLang="zh-CN" sz="2000" dirty="0"/>
              <a:t> =N</a:t>
            </a:r>
            <a:r>
              <a:rPr lang="en-US" altLang="zh-CN" sz="2000" baseline="-25000" dirty="0"/>
              <a:t>2</a:t>
            </a:r>
            <a:r>
              <a:rPr lang="en-US" altLang="zh-CN" sz="2000" baseline="30000" dirty="0">
                <a:sym typeface="LogicA" panose="05010501010000010501" pitchFamily="2" charset="2"/>
              </a:rPr>
              <a:t></a:t>
            </a:r>
            <a:r>
              <a:rPr lang="zh-CN" altLang="zh-CN" sz="2000" dirty="0"/>
              <a:t>，则</a:t>
            </a:r>
            <a:r>
              <a:rPr lang="en-US" altLang="zh-CN" sz="2000" dirty="0"/>
              <a:t>N</a:t>
            </a:r>
            <a:r>
              <a:rPr lang="en-US" altLang="zh-CN" sz="2000" baseline="-25000" dirty="0"/>
              <a:t>1</a:t>
            </a:r>
            <a:r>
              <a:rPr lang="en-US" altLang="zh-CN" sz="2000" baseline="30000" dirty="0">
                <a:sym typeface="LogicA" panose="05010501010000010501" pitchFamily="2" charset="2"/>
              </a:rPr>
              <a:t></a:t>
            </a:r>
            <a:r>
              <a:rPr lang="en-US" altLang="zh-CN" sz="2000" dirty="0"/>
              <a:t>+V</a:t>
            </a:r>
            <a:r>
              <a:rPr lang="en-US" altLang="zh-CN" sz="2000" baseline="30000" dirty="0">
                <a:sym typeface="LogicA" panose="05010501010000010501" pitchFamily="2" charset="2"/>
              </a:rPr>
              <a:t></a:t>
            </a:r>
            <a:r>
              <a:rPr lang="en-US" altLang="zh-CN" sz="2000" dirty="0"/>
              <a:t> </a:t>
            </a:r>
            <a:r>
              <a:rPr lang="zh-CN" altLang="zh-CN" sz="2000" dirty="0"/>
              <a:t>当且仅当 </a:t>
            </a:r>
            <a:r>
              <a:rPr lang="en-US" altLang="zh-CN" sz="2000" dirty="0"/>
              <a:t>N</a:t>
            </a:r>
            <a:r>
              <a:rPr lang="en-US" altLang="zh-CN" sz="2000" baseline="-25000" dirty="0"/>
              <a:t>2</a:t>
            </a:r>
            <a:r>
              <a:rPr lang="en-US" altLang="zh-CN" sz="2000" baseline="30000" dirty="0">
                <a:sym typeface="LogicA" panose="05010501010000010501" pitchFamily="2" charset="2"/>
              </a:rPr>
              <a:t></a:t>
            </a:r>
            <a:r>
              <a:rPr lang="en-US" altLang="zh-CN" sz="2000" dirty="0"/>
              <a:t>+V</a:t>
            </a:r>
            <a:r>
              <a:rPr lang="en-US" altLang="zh-CN" sz="2000" baseline="30000" dirty="0">
                <a:sym typeface="LogicA" panose="05010501010000010501" pitchFamily="2" charset="2"/>
              </a:rPr>
              <a:t></a:t>
            </a:r>
            <a:r>
              <a:rPr lang="zh-CN" altLang="zh-CN" sz="2000" dirty="0"/>
              <a:t>。</a:t>
            </a:r>
          </a:p>
          <a:p>
            <a:pPr marL="0" indent="0">
              <a:buNone/>
            </a:pPr>
            <a:r>
              <a:rPr lang="en-US" altLang="zh-CN" sz="2000" dirty="0" smtClean="0"/>
              <a:t>             V-</a:t>
            </a:r>
            <a:r>
              <a:rPr lang="zh-CN" altLang="zh-CN" sz="2000" dirty="0"/>
              <a:t>全称规则</a:t>
            </a:r>
            <a:r>
              <a:rPr lang="en-US" altLang="zh-CN" sz="2000" baseline="30000" dirty="0"/>
              <a:t>*</a:t>
            </a:r>
            <a:r>
              <a:rPr lang="zh-CN" altLang="zh-CN" sz="2000" dirty="0"/>
              <a:t>：如果</a:t>
            </a:r>
            <a:r>
              <a:rPr lang="en-US" altLang="zh-CN" sz="2000" dirty="0"/>
              <a:t>N</a:t>
            </a:r>
            <a:r>
              <a:rPr lang="en-US" altLang="zh-CN" sz="2000" baseline="-25000" dirty="0"/>
              <a:t>1</a:t>
            </a:r>
            <a:r>
              <a:rPr lang="en-US" altLang="zh-CN" sz="2000" baseline="30000" dirty="0">
                <a:sym typeface="LogicA" panose="05010501010000010501" pitchFamily="2" charset="2"/>
              </a:rPr>
              <a:t></a:t>
            </a:r>
            <a:r>
              <a:rPr lang="en-US" altLang="zh-CN" sz="2000" dirty="0">
                <a:sym typeface="LogicA" panose="05010501010000010501" pitchFamily="2" charset="2"/>
              </a:rPr>
              <a:t></a:t>
            </a:r>
            <a:r>
              <a:rPr lang="en-US" altLang="zh-CN" sz="2000" dirty="0"/>
              <a:t>N</a:t>
            </a:r>
            <a:r>
              <a:rPr lang="en-US" altLang="zh-CN" sz="2000" baseline="-25000" dirty="0"/>
              <a:t>2</a:t>
            </a:r>
            <a:r>
              <a:rPr lang="en-US" altLang="zh-CN" sz="2000" baseline="30000" dirty="0">
                <a:sym typeface="LogicA" panose="05010501010000010501" pitchFamily="2" charset="2"/>
              </a:rPr>
              <a:t></a:t>
            </a:r>
            <a:r>
              <a:rPr lang="zh-CN" altLang="zh-CN" sz="2000" dirty="0"/>
              <a:t>，则如果</a:t>
            </a:r>
            <a:r>
              <a:rPr lang="en-US" altLang="zh-CN" sz="2000" dirty="0"/>
              <a:t>N</a:t>
            </a:r>
            <a:r>
              <a:rPr lang="en-US" altLang="zh-CN" sz="2000" baseline="-25000" dirty="0"/>
              <a:t>1</a:t>
            </a:r>
            <a:r>
              <a:rPr lang="en-US" altLang="zh-CN" sz="2000" baseline="30000" dirty="0">
                <a:sym typeface="LogicA" panose="05010501010000010501" pitchFamily="2" charset="2"/>
              </a:rPr>
              <a:t></a:t>
            </a:r>
            <a:r>
              <a:rPr lang="en-US" altLang="zh-CN" sz="2000" dirty="0"/>
              <a:t>+V</a:t>
            </a:r>
            <a:r>
              <a:rPr lang="en-US" altLang="zh-CN" sz="2000" baseline="30000" dirty="0">
                <a:sym typeface="LogicA" panose="05010501010000010501" pitchFamily="2" charset="2"/>
              </a:rPr>
              <a:t></a:t>
            </a:r>
            <a:r>
              <a:rPr lang="zh-CN" altLang="zh-CN" sz="2000" dirty="0"/>
              <a:t>，那么</a:t>
            </a:r>
            <a:r>
              <a:rPr lang="en-US" altLang="zh-CN" sz="2000" dirty="0"/>
              <a:t>N</a:t>
            </a:r>
            <a:r>
              <a:rPr lang="en-US" altLang="zh-CN" sz="2000" baseline="-25000" dirty="0"/>
              <a:t>2</a:t>
            </a:r>
            <a:r>
              <a:rPr lang="en-US" altLang="zh-CN" sz="2000" baseline="30000" dirty="0">
                <a:sym typeface="LogicA" panose="05010501010000010501" pitchFamily="2" charset="2"/>
              </a:rPr>
              <a:t></a:t>
            </a:r>
            <a:r>
              <a:rPr lang="en-US" altLang="zh-CN" sz="2000" dirty="0"/>
              <a:t>+V</a:t>
            </a:r>
            <a:r>
              <a:rPr lang="en-US" altLang="zh-CN" sz="2000" baseline="30000" dirty="0">
                <a:sym typeface="LogicA" panose="05010501010000010501" pitchFamily="2" charset="2"/>
              </a:rPr>
              <a:t></a:t>
            </a:r>
            <a:r>
              <a:rPr lang="zh-CN" altLang="zh-CN" sz="2000" dirty="0"/>
              <a:t>。</a:t>
            </a:r>
          </a:p>
          <a:p>
            <a:r>
              <a:rPr lang="zh-CN" altLang="zh-CN" sz="2000" dirty="0"/>
              <a:t>（</a:t>
            </a:r>
            <a:r>
              <a:rPr lang="en-US" altLang="zh-CN" sz="2000" dirty="0"/>
              <a:t>3</a:t>
            </a:r>
            <a:r>
              <a:rPr lang="zh-CN" altLang="zh-CN" sz="2000" dirty="0"/>
              <a:t>）</a:t>
            </a:r>
            <a:r>
              <a:rPr lang="en-US" altLang="zh-CN" sz="2000" dirty="0"/>
              <a:t>V-</a:t>
            </a:r>
            <a:r>
              <a:rPr lang="zh-CN" altLang="zh-CN" sz="2000" dirty="0"/>
              <a:t>重同规则：如果</a:t>
            </a:r>
            <a:r>
              <a:rPr lang="en-US" altLang="zh-CN" sz="2000" dirty="0"/>
              <a:t>(N</a:t>
            </a:r>
            <a:r>
              <a:rPr lang="en-US" altLang="zh-CN" sz="2000" baseline="-25000" dirty="0"/>
              <a:t>1</a:t>
            </a:r>
            <a:r>
              <a:rPr lang="en-US" altLang="zh-CN" sz="2000" baseline="30000" dirty="0"/>
              <a:t>P</a:t>
            </a:r>
            <a:r>
              <a:rPr lang="en-US" altLang="zh-CN" sz="2000" dirty="0"/>
              <a:t>)</a:t>
            </a:r>
            <a:r>
              <a:rPr lang="en-US" altLang="zh-CN" sz="2000" baseline="30000" dirty="0"/>
              <a:t> </a:t>
            </a:r>
            <a:r>
              <a:rPr lang="en-US" altLang="zh-CN" sz="2000" baseline="30000" dirty="0">
                <a:sym typeface="LogicA" panose="05010501010000010501" pitchFamily="2" charset="2"/>
              </a:rPr>
              <a:t></a:t>
            </a:r>
            <a:r>
              <a:rPr lang="en-US" altLang="zh-CN" sz="2000" dirty="0"/>
              <a:t>=(N</a:t>
            </a:r>
            <a:r>
              <a:rPr lang="en-US" altLang="zh-CN" sz="2000" baseline="-25000" dirty="0"/>
              <a:t>2</a:t>
            </a:r>
            <a:r>
              <a:rPr lang="en-US" altLang="zh-CN" sz="2000" baseline="30000" dirty="0"/>
              <a:t> P</a:t>
            </a:r>
            <a:r>
              <a:rPr lang="en-US" altLang="zh-CN" sz="2000" dirty="0"/>
              <a:t>)</a:t>
            </a:r>
            <a:r>
              <a:rPr lang="en-US" altLang="zh-CN" sz="2000" baseline="30000" dirty="0"/>
              <a:t> </a:t>
            </a:r>
            <a:r>
              <a:rPr lang="en-US" altLang="zh-CN" sz="2000" baseline="30000" dirty="0">
                <a:sym typeface="LogicA" panose="05010501010000010501" pitchFamily="2" charset="2"/>
              </a:rPr>
              <a:t></a:t>
            </a:r>
            <a:r>
              <a:rPr lang="zh-CN" altLang="zh-CN" sz="2000" dirty="0"/>
              <a:t>，则</a:t>
            </a:r>
            <a:r>
              <a:rPr lang="en-US" altLang="zh-CN" sz="2000" dirty="0"/>
              <a:t>V</a:t>
            </a:r>
            <a:r>
              <a:rPr lang="en-US" altLang="zh-CN" sz="2000" baseline="30000" dirty="0">
                <a:sym typeface="LogicA" panose="05010501010000010501" pitchFamily="2" charset="2"/>
              </a:rPr>
              <a:t></a:t>
            </a:r>
            <a:r>
              <a:rPr lang="en-US" altLang="zh-CN" sz="2000" dirty="0"/>
              <a:t>+ (N</a:t>
            </a:r>
            <a:r>
              <a:rPr lang="en-US" altLang="zh-CN" sz="2000" baseline="-25000" dirty="0"/>
              <a:t>1</a:t>
            </a:r>
            <a:r>
              <a:rPr lang="en-US" altLang="zh-CN" sz="2000" baseline="30000" dirty="0"/>
              <a:t> P</a:t>
            </a:r>
            <a:r>
              <a:rPr lang="en-US" altLang="zh-CN" sz="2000" dirty="0"/>
              <a:t>)</a:t>
            </a:r>
            <a:r>
              <a:rPr lang="en-US" altLang="zh-CN" sz="2000" baseline="30000" dirty="0"/>
              <a:t> </a:t>
            </a:r>
            <a:r>
              <a:rPr lang="en-US" altLang="zh-CN" sz="2000" baseline="30000" dirty="0">
                <a:sym typeface="LogicA" panose="05010501010000010501" pitchFamily="2" charset="2"/>
              </a:rPr>
              <a:t></a:t>
            </a:r>
            <a:r>
              <a:rPr lang="en-US" altLang="zh-CN" sz="2000" dirty="0"/>
              <a:t> </a:t>
            </a:r>
            <a:r>
              <a:rPr lang="zh-CN" altLang="zh-CN" sz="2000" dirty="0"/>
              <a:t>当且仅当</a:t>
            </a:r>
            <a:r>
              <a:rPr lang="en-US" altLang="zh-CN" sz="2000" dirty="0"/>
              <a:t> V</a:t>
            </a:r>
            <a:r>
              <a:rPr lang="en-US" altLang="zh-CN" sz="2000" baseline="30000" dirty="0">
                <a:sym typeface="LogicA" panose="05010501010000010501" pitchFamily="2" charset="2"/>
              </a:rPr>
              <a:t></a:t>
            </a:r>
            <a:r>
              <a:rPr lang="en-US" altLang="zh-CN" sz="2000" dirty="0"/>
              <a:t>+ (N</a:t>
            </a:r>
            <a:r>
              <a:rPr lang="en-US" altLang="zh-CN" sz="2000" baseline="-25000" dirty="0"/>
              <a:t>2</a:t>
            </a:r>
            <a:r>
              <a:rPr lang="en-US" altLang="zh-CN" sz="2000" baseline="30000" dirty="0"/>
              <a:t> P</a:t>
            </a:r>
            <a:r>
              <a:rPr lang="en-US" altLang="zh-CN" sz="2000" dirty="0"/>
              <a:t>)</a:t>
            </a:r>
            <a:r>
              <a:rPr lang="en-US" altLang="zh-CN" sz="2000" baseline="30000" dirty="0"/>
              <a:t> </a:t>
            </a:r>
            <a:r>
              <a:rPr lang="en-US" altLang="zh-CN" sz="2000" baseline="30000" dirty="0">
                <a:sym typeface="LogicA" panose="05010501010000010501" pitchFamily="2" charset="2"/>
              </a:rPr>
              <a:t></a:t>
            </a:r>
            <a:r>
              <a:rPr lang="zh-CN" altLang="zh-CN" sz="2000" dirty="0" smtClean="0"/>
              <a:t>；</a:t>
            </a:r>
            <a:r>
              <a:rPr lang="en-US" altLang="zh-CN" sz="2000" dirty="0" smtClean="0"/>
              <a:t>   </a:t>
            </a:r>
            <a:r>
              <a:rPr lang="en-US" altLang="zh-CN" sz="2000" dirty="0"/>
              <a:t>(N</a:t>
            </a:r>
            <a:r>
              <a:rPr lang="en-US" altLang="zh-CN" sz="2000" baseline="-25000" dirty="0"/>
              <a:t>1</a:t>
            </a:r>
            <a:r>
              <a:rPr lang="en-US" altLang="zh-CN" sz="2000" baseline="30000" dirty="0"/>
              <a:t> P</a:t>
            </a:r>
            <a:r>
              <a:rPr lang="en-US" altLang="zh-CN" sz="2000" dirty="0"/>
              <a:t>)</a:t>
            </a:r>
            <a:r>
              <a:rPr lang="en-US" altLang="zh-CN" sz="2000" baseline="30000" dirty="0"/>
              <a:t> </a:t>
            </a:r>
            <a:r>
              <a:rPr lang="en-US" altLang="zh-CN" sz="2000" baseline="30000" dirty="0">
                <a:sym typeface="LogicA" panose="05010501010000010501" pitchFamily="2" charset="2"/>
              </a:rPr>
              <a:t></a:t>
            </a:r>
            <a:r>
              <a:rPr lang="en-US" altLang="zh-CN" sz="2000" dirty="0"/>
              <a:t>+V</a:t>
            </a:r>
            <a:r>
              <a:rPr lang="en-US" altLang="zh-CN" sz="2000" baseline="30000" dirty="0">
                <a:sym typeface="LogicA" panose="05010501010000010501" pitchFamily="2" charset="2"/>
              </a:rPr>
              <a:t></a:t>
            </a:r>
            <a:r>
              <a:rPr lang="en-US" altLang="zh-CN" sz="2000" dirty="0"/>
              <a:t> </a:t>
            </a:r>
            <a:r>
              <a:rPr lang="zh-CN" altLang="zh-CN" sz="2000" dirty="0"/>
              <a:t>当且仅当 </a:t>
            </a:r>
            <a:r>
              <a:rPr lang="en-US" altLang="zh-CN" sz="2000" dirty="0"/>
              <a:t>(N</a:t>
            </a:r>
            <a:r>
              <a:rPr lang="en-US" altLang="zh-CN" sz="2000" baseline="-25000" dirty="0"/>
              <a:t>2</a:t>
            </a:r>
            <a:r>
              <a:rPr lang="en-US" altLang="zh-CN" sz="2000" baseline="30000" dirty="0"/>
              <a:t> P</a:t>
            </a:r>
            <a:r>
              <a:rPr lang="en-US" altLang="zh-CN" sz="2000" dirty="0"/>
              <a:t>)</a:t>
            </a:r>
            <a:r>
              <a:rPr lang="en-US" altLang="zh-CN" sz="2000" baseline="30000" dirty="0"/>
              <a:t> </a:t>
            </a:r>
            <a:r>
              <a:rPr lang="en-US" altLang="zh-CN" sz="2000" baseline="30000" dirty="0">
                <a:sym typeface="LogicA" panose="05010501010000010501" pitchFamily="2" charset="2"/>
              </a:rPr>
              <a:t></a:t>
            </a:r>
            <a:r>
              <a:rPr lang="en-US" altLang="zh-CN" sz="2000" dirty="0"/>
              <a:t>+V</a:t>
            </a:r>
            <a:r>
              <a:rPr lang="en-US" altLang="zh-CN" sz="2000" baseline="30000" dirty="0">
                <a:sym typeface="LogicA" panose="05010501010000010501" pitchFamily="2" charset="2"/>
              </a:rPr>
              <a:t></a:t>
            </a:r>
            <a:r>
              <a:rPr lang="zh-CN" altLang="zh-CN" sz="2000" dirty="0"/>
              <a:t>。</a:t>
            </a:r>
          </a:p>
          <a:p>
            <a:pPr marL="0" indent="0">
              <a:buNone/>
            </a:pPr>
            <a:r>
              <a:rPr lang="en-US" altLang="zh-CN" sz="2000" dirty="0" smtClean="0"/>
              <a:t>       V-</a:t>
            </a:r>
            <a:r>
              <a:rPr lang="zh-CN" altLang="zh-CN" sz="2000" dirty="0"/>
              <a:t>重同规则</a:t>
            </a:r>
            <a:r>
              <a:rPr lang="en-US" altLang="zh-CN" sz="2000" baseline="30000" dirty="0"/>
              <a:t>*</a:t>
            </a:r>
            <a:r>
              <a:rPr lang="zh-CN" altLang="zh-CN" sz="2000" dirty="0"/>
              <a:t>：如果</a:t>
            </a:r>
            <a:r>
              <a:rPr lang="en-US" altLang="zh-CN" sz="2000" dirty="0" err="1"/>
              <a:t>a</a:t>
            </a:r>
            <a:r>
              <a:rPr lang="en-US" altLang="zh-CN" sz="2000" dirty="0" err="1">
                <a:sym typeface="LogicA" panose="05010501010000010501" pitchFamily="2" charset="2"/>
              </a:rPr>
              <a:t></a:t>
            </a:r>
            <a:r>
              <a:rPr lang="en-US" altLang="zh-CN" sz="2000" dirty="0" err="1"/>
              <a:t>N</a:t>
            </a:r>
            <a:r>
              <a:rPr lang="en-US" altLang="zh-CN" sz="2000" baseline="30000" dirty="0">
                <a:sym typeface="LogicA" panose="05010501010000010501" pitchFamily="2" charset="2"/>
              </a:rPr>
              <a:t></a:t>
            </a:r>
            <a:r>
              <a:rPr lang="zh-CN" altLang="zh-CN" sz="2000" dirty="0"/>
              <a:t>，则</a:t>
            </a:r>
            <a:r>
              <a:rPr lang="en-US" altLang="zh-CN" sz="2000" dirty="0"/>
              <a:t>V</a:t>
            </a:r>
            <a:r>
              <a:rPr lang="en-US" altLang="zh-CN" sz="2000" baseline="30000" dirty="0">
                <a:sym typeface="LogicA" panose="05010501010000010501" pitchFamily="2" charset="2"/>
              </a:rPr>
              <a:t></a:t>
            </a:r>
            <a:r>
              <a:rPr lang="en-US" altLang="zh-CN" sz="2000" dirty="0"/>
              <a:t>+ a</a:t>
            </a:r>
            <a:r>
              <a:rPr lang="en-US" altLang="zh-CN" sz="2000" baseline="-25000" dirty="0"/>
              <a:t>[N]</a:t>
            </a:r>
            <a:r>
              <a:rPr lang="en-US" altLang="zh-CN" sz="2000" dirty="0"/>
              <a:t> </a:t>
            </a:r>
            <a:r>
              <a:rPr lang="zh-CN" altLang="zh-CN" sz="2000" dirty="0"/>
              <a:t>当且仅当</a:t>
            </a:r>
            <a:r>
              <a:rPr lang="en-US" altLang="zh-CN" sz="2000" dirty="0"/>
              <a:t> V</a:t>
            </a:r>
            <a:r>
              <a:rPr lang="en-US" altLang="zh-CN" sz="2000" baseline="30000" dirty="0">
                <a:sym typeface="LogicA" panose="05010501010000010501" pitchFamily="2" charset="2"/>
              </a:rPr>
              <a:t></a:t>
            </a:r>
            <a:r>
              <a:rPr lang="en-US" altLang="zh-CN" sz="2000" dirty="0"/>
              <a:t>+ (N</a:t>
            </a:r>
            <a:r>
              <a:rPr lang="en-US" altLang="zh-CN" sz="2000" baseline="30000" dirty="0"/>
              <a:t> P</a:t>
            </a:r>
            <a:r>
              <a:rPr lang="en-US" altLang="zh-CN" sz="2000" dirty="0"/>
              <a:t>)</a:t>
            </a:r>
            <a:r>
              <a:rPr lang="en-US" altLang="zh-CN" sz="2000" baseline="30000" dirty="0"/>
              <a:t> </a:t>
            </a:r>
            <a:r>
              <a:rPr lang="en-US" altLang="zh-CN" sz="2000" baseline="30000" dirty="0">
                <a:sym typeface="LogicA" panose="05010501010000010501" pitchFamily="2" charset="2"/>
              </a:rPr>
              <a:t></a:t>
            </a:r>
            <a:r>
              <a:rPr lang="zh-CN" altLang="zh-CN" sz="2000" dirty="0" smtClean="0"/>
              <a:t>；</a:t>
            </a:r>
            <a:r>
              <a:rPr lang="en-US" altLang="zh-CN" sz="2000" dirty="0" smtClean="0"/>
              <a:t>a</a:t>
            </a:r>
            <a:r>
              <a:rPr lang="en-US" altLang="zh-CN" sz="2000" baseline="-25000" dirty="0" smtClean="0"/>
              <a:t>[N</a:t>
            </a:r>
            <a:r>
              <a:rPr lang="en-US" altLang="zh-CN" sz="2000" baseline="-25000" dirty="0"/>
              <a:t>]</a:t>
            </a:r>
            <a:r>
              <a:rPr lang="en-US" altLang="zh-CN" sz="2000" dirty="0"/>
              <a:t> +V</a:t>
            </a:r>
            <a:r>
              <a:rPr lang="en-US" altLang="zh-CN" sz="2000" baseline="30000" dirty="0">
                <a:sym typeface="LogicA" panose="05010501010000010501" pitchFamily="2" charset="2"/>
              </a:rPr>
              <a:t></a:t>
            </a:r>
            <a:r>
              <a:rPr lang="en-US" altLang="zh-CN" sz="2000" dirty="0"/>
              <a:t> </a:t>
            </a:r>
            <a:r>
              <a:rPr lang="zh-CN" altLang="zh-CN" sz="2000" dirty="0"/>
              <a:t>当且仅当 </a:t>
            </a:r>
            <a:r>
              <a:rPr lang="en-US" altLang="zh-CN" sz="2000" dirty="0"/>
              <a:t>(N</a:t>
            </a:r>
            <a:r>
              <a:rPr lang="en-US" altLang="zh-CN" sz="2000" baseline="30000" dirty="0"/>
              <a:t> P</a:t>
            </a:r>
            <a:r>
              <a:rPr lang="en-US" altLang="zh-CN" sz="2000" dirty="0"/>
              <a:t>)</a:t>
            </a:r>
            <a:r>
              <a:rPr lang="en-US" altLang="zh-CN" sz="2000" baseline="30000" dirty="0"/>
              <a:t> </a:t>
            </a:r>
            <a:r>
              <a:rPr lang="en-US" altLang="zh-CN" sz="2000" baseline="30000" dirty="0">
                <a:sym typeface="LogicA" panose="05010501010000010501" pitchFamily="2" charset="2"/>
              </a:rPr>
              <a:t></a:t>
            </a:r>
            <a:r>
              <a:rPr lang="en-US" altLang="zh-CN" sz="2000" dirty="0"/>
              <a:t>+V</a:t>
            </a:r>
            <a:r>
              <a:rPr lang="en-US" altLang="zh-CN" sz="2000" baseline="30000" dirty="0">
                <a:sym typeface="LogicA" panose="05010501010000010501" pitchFamily="2" charset="2"/>
              </a:rPr>
              <a:t></a:t>
            </a:r>
            <a:r>
              <a:rPr lang="zh-CN" altLang="zh-CN" sz="2000" dirty="0"/>
              <a:t>。</a:t>
            </a:r>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48</a:t>
            </a:fld>
            <a:endParaRPr lang="zh-CN" altLang="en-US"/>
          </a:p>
        </p:txBody>
      </p:sp>
    </p:spTree>
    <p:extLst>
      <p:ext uri="{BB962C8B-B14F-4D97-AF65-F5344CB8AC3E}">
        <p14:creationId xmlns:p14="http://schemas.microsoft.com/office/powerpoint/2010/main" val="333420220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dirty="0" smtClean="0"/>
              <a:t>五、理论应用</a:t>
            </a:r>
            <a:endParaRPr lang="zh-CN" altLang="en-US" dirty="0"/>
          </a:p>
        </p:txBody>
      </p:sp>
      <p:sp>
        <p:nvSpPr>
          <p:cNvPr id="7" name="文本占位符 6"/>
          <p:cNvSpPr>
            <a:spLocks noGrp="1"/>
          </p:cNvSpPr>
          <p:nvPr>
            <p:ph type="body" idx="1"/>
          </p:nvPr>
        </p:nvSpPr>
        <p:spPr/>
        <p:txBody>
          <a:bodyPr/>
          <a:lstStyle/>
          <a:p>
            <a:endParaRPr lang="zh-CN" altLang="en-US"/>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49</a:t>
            </a:fld>
            <a:endParaRPr lang="zh-CN" altLang="en-US"/>
          </a:p>
        </p:txBody>
      </p:sp>
    </p:spTree>
    <p:extLst>
      <p:ext uri="{BB962C8B-B14F-4D97-AF65-F5344CB8AC3E}">
        <p14:creationId xmlns:p14="http://schemas.microsoft.com/office/powerpoint/2010/main" val="7213648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中国古代逻辑研究</a:t>
            </a:r>
            <a:endParaRPr lang="zh-CN" altLang="en-US" dirty="0"/>
          </a:p>
        </p:txBody>
      </p:sp>
      <p:sp>
        <p:nvSpPr>
          <p:cNvPr id="3" name="内容占位符 2"/>
          <p:cNvSpPr>
            <a:spLocks noGrp="1"/>
          </p:cNvSpPr>
          <p:nvPr>
            <p:ph idx="1"/>
          </p:nvPr>
        </p:nvSpPr>
        <p:spPr/>
        <p:txBody>
          <a:bodyPr>
            <a:normAutofit/>
          </a:bodyPr>
          <a:lstStyle/>
          <a:p>
            <a:r>
              <a:rPr lang="en-US" altLang="zh-CN" sz="2400" dirty="0"/>
              <a:t>20</a:t>
            </a:r>
            <a:r>
              <a:rPr lang="zh-CN" altLang="zh-CN" sz="2400" dirty="0"/>
              <a:t>世纪初对中国古代逻辑研究的开拓阶段：</a:t>
            </a:r>
          </a:p>
          <a:p>
            <a:pPr lvl="0"/>
            <a:r>
              <a:rPr lang="zh-CN" altLang="en-US" sz="2400" dirty="0" smtClean="0"/>
              <a:t>（</a:t>
            </a:r>
            <a:r>
              <a:rPr lang="en-US" altLang="zh-CN" sz="2400" dirty="0" smtClean="0"/>
              <a:t>1</a:t>
            </a:r>
            <a:r>
              <a:rPr lang="zh-CN" altLang="en-US" sz="2400" dirty="0" smtClean="0"/>
              <a:t>）</a:t>
            </a:r>
            <a:r>
              <a:rPr lang="zh-CN" altLang="zh-CN" sz="2400" dirty="0" smtClean="0"/>
              <a:t>梁启超</a:t>
            </a:r>
            <a:r>
              <a:rPr lang="zh-CN" altLang="zh-CN" sz="2400" dirty="0"/>
              <a:t>《墨子之论理学》开创了墨家逻辑研究。（</a:t>
            </a:r>
            <a:r>
              <a:rPr lang="en-US" altLang="zh-CN" sz="2400" dirty="0"/>
              <a:t>1904</a:t>
            </a:r>
            <a:r>
              <a:rPr lang="zh-CN" altLang="zh-CN" sz="2400" dirty="0"/>
              <a:t>）</a:t>
            </a:r>
          </a:p>
          <a:p>
            <a:pPr lvl="0"/>
            <a:r>
              <a:rPr lang="zh-CN" altLang="en-US" sz="2400" dirty="0" smtClean="0"/>
              <a:t>（</a:t>
            </a:r>
            <a:r>
              <a:rPr lang="en-US" altLang="zh-CN" sz="2400" dirty="0" smtClean="0"/>
              <a:t>2</a:t>
            </a:r>
            <a:r>
              <a:rPr lang="zh-CN" altLang="en-US" sz="2400" dirty="0" smtClean="0"/>
              <a:t>）</a:t>
            </a:r>
            <a:r>
              <a:rPr lang="zh-CN" altLang="zh-CN" sz="2400" dirty="0" smtClean="0"/>
              <a:t>章</a:t>
            </a:r>
            <a:r>
              <a:rPr lang="zh-CN" altLang="zh-CN" sz="2400" dirty="0"/>
              <a:t>太炎《原名篇》开创了先秦逻辑的研究。（</a:t>
            </a:r>
            <a:r>
              <a:rPr lang="en-US" altLang="zh-CN" sz="2400" dirty="0"/>
              <a:t>1919</a:t>
            </a:r>
            <a:r>
              <a:rPr lang="zh-CN" altLang="zh-CN" sz="2400" dirty="0"/>
              <a:t>）</a:t>
            </a:r>
          </a:p>
          <a:p>
            <a:pPr lvl="0"/>
            <a:r>
              <a:rPr lang="zh-CN" altLang="en-US" sz="2400" dirty="0" smtClean="0"/>
              <a:t>（</a:t>
            </a:r>
            <a:r>
              <a:rPr lang="en-US" altLang="zh-CN" sz="2400" dirty="0" smtClean="0"/>
              <a:t>3</a:t>
            </a:r>
            <a:r>
              <a:rPr lang="zh-CN" altLang="en-US" sz="2400" dirty="0" smtClean="0"/>
              <a:t>）</a:t>
            </a:r>
            <a:r>
              <a:rPr lang="zh-CN" altLang="zh-CN" sz="2400" dirty="0" smtClean="0"/>
              <a:t>胡适《先秦名学史（英文版）》</a:t>
            </a:r>
            <a:r>
              <a:rPr lang="zh-CN" altLang="en-US" sz="2400" dirty="0" smtClean="0"/>
              <a:t>（</a:t>
            </a:r>
            <a:r>
              <a:rPr lang="en-US" altLang="zh-CN" sz="2400" dirty="0" smtClean="0"/>
              <a:t>1917</a:t>
            </a:r>
            <a:r>
              <a:rPr lang="zh-CN" altLang="zh-CN" sz="2400" dirty="0"/>
              <a:t>）是我国第一本中国逻辑史专著，也是用英文向西方介绍中国古代逻辑的第一部专著。</a:t>
            </a:r>
          </a:p>
          <a:p>
            <a:pPr lvl="0"/>
            <a:r>
              <a:rPr lang="zh-CN" altLang="en-US" sz="2400" dirty="0" smtClean="0"/>
              <a:t>（</a:t>
            </a:r>
            <a:r>
              <a:rPr lang="en-US" altLang="zh-CN" sz="2400" dirty="0" smtClean="0"/>
              <a:t>4</a:t>
            </a:r>
            <a:r>
              <a:rPr lang="zh-CN" altLang="en-US" sz="2400" dirty="0" smtClean="0"/>
              <a:t>）</a:t>
            </a:r>
            <a:r>
              <a:rPr lang="zh-CN" altLang="zh-CN" sz="2400" dirty="0" smtClean="0"/>
              <a:t>郭湛波</a:t>
            </a:r>
            <a:r>
              <a:rPr lang="zh-CN" altLang="zh-CN" sz="2400" dirty="0"/>
              <a:t>《先秦辩学史》（</a:t>
            </a:r>
            <a:r>
              <a:rPr lang="en-US" altLang="zh-CN" sz="2400" dirty="0"/>
              <a:t>1932</a:t>
            </a:r>
            <a:r>
              <a:rPr lang="zh-CN" altLang="zh-CN" sz="2400" dirty="0"/>
              <a:t>）第一本中文版的中国逻辑史专著。</a:t>
            </a:r>
          </a:p>
          <a:p>
            <a:endParaRPr lang="zh-CN" altLang="en-US" dirty="0"/>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5</a:t>
            </a:fld>
            <a:endParaRPr lang="zh-CN" altLang="en-US"/>
          </a:p>
        </p:txBody>
      </p:sp>
    </p:spTree>
    <p:extLst>
      <p:ext uri="{BB962C8B-B14F-4D97-AF65-F5344CB8AC3E}">
        <p14:creationId xmlns:p14="http://schemas.microsoft.com/office/powerpoint/2010/main" val="45680781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白马论</a:t>
            </a:r>
            <a:endParaRPr lang="zh-CN" altLang="en-US" dirty="0"/>
          </a:p>
        </p:txBody>
      </p:sp>
      <p:sp>
        <p:nvSpPr>
          <p:cNvPr id="3" name="内容占位符 2"/>
          <p:cNvSpPr>
            <a:spLocks noGrp="1"/>
          </p:cNvSpPr>
          <p:nvPr>
            <p:ph sz="half" idx="1"/>
          </p:nvPr>
        </p:nvSpPr>
        <p:spPr>
          <a:xfrm>
            <a:off x="2592924" y="1905000"/>
            <a:ext cx="4313864" cy="3777622"/>
          </a:xfrm>
        </p:spPr>
        <p:txBody>
          <a:bodyPr>
            <a:normAutofit/>
          </a:bodyPr>
          <a:lstStyle/>
          <a:p>
            <a:pPr>
              <a:lnSpc>
                <a:spcPct val="100000"/>
              </a:lnSpc>
            </a:pPr>
            <a:r>
              <a:rPr lang="zh-CN" altLang="zh-CN" sz="2400" dirty="0" smtClean="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客曰：）“白马非马”，可乎？</a:t>
            </a:r>
          </a:p>
          <a:p>
            <a:pPr>
              <a:lnSpc>
                <a:spcPct val="100000"/>
              </a:lnSpc>
            </a:pPr>
            <a:r>
              <a:rPr lang="zh-CN" altLang="zh-CN" sz="2400" dirty="0" smtClean="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主）曰：可。</a:t>
            </a:r>
          </a:p>
          <a:p>
            <a:pPr>
              <a:lnSpc>
                <a:spcPct val="100000"/>
              </a:lnSpc>
            </a:pPr>
            <a:r>
              <a:rPr lang="zh-CN" altLang="zh-CN" sz="2400" dirty="0" smtClean="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客）曰：何哉？</a:t>
            </a:r>
          </a:p>
          <a:p>
            <a:pPr>
              <a:lnSpc>
                <a:spcPct val="100000"/>
              </a:lnSpc>
            </a:pPr>
            <a:r>
              <a:rPr lang="zh-CN" altLang="zh-CN" sz="2400" dirty="0" smtClean="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主）曰：马者所以命形也；白者所以命色也。命色者，非命形也。故曰： “白马非马”。</a:t>
            </a:r>
          </a:p>
          <a:p>
            <a:endParaRPr lang="zh-CN" altLang="en-US" sz="2400" dirty="0">
              <a:latin typeface="楷体" panose="02010609060101010101" pitchFamily="49" charset="-122"/>
              <a:ea typeface="楷体" panose="02010609060101010101" pitchFamily="49" charset="-122"/>
            </a:endParaRPr>
          </a:p>
        </p:txBody>
      </p:sp>
      <p:sp>
        <p:nvSpPr>
          <p:cNvPr id="6" name="内容占位符 5"/>
          <p:cNvSpPr>
            <a:spLocks noGrp="1"/>
          </p:cNvSpPr>
          <p:nvPr>
            <p:ph sz="half" idx="2"/>
          </p:nvPr>
        </p:nvSpPr>
        <p:spPr>
          <a:xfrm>
            <a:off x="7190747" y="1191007"/>
            <a:ext cx="4313864" cy="3777622"/>
          </a:xfrm>
        </p:spPr>
        <p:txBody>
          <a:bodyPr>
            <a:noAutofit/>
          </a:bodyPr>
          <a:lstStyle/>
          <a:p>
            <a:r>
              <a:rPr lang="zh-CN" altLang="zh-CN" dirty="0"/>
              <a:t>客问，“白马非马”这个命题“可”吗？“可”的意思是“可接受”，而不是逻辑中的有效。换言之，它不否定“白马马也”也是可接受的。公孙龙答：可。为什么可呢？因为马命形，白命色，而色“非”形，所以从这个角度来看，白马“非”马。</a:t>
            </a:r>
          </a:p>
          <a:p>
            <a:r>
              <a:rPr lang="zh-CN" altLang="zh-CN" dirty="0"/>
              <a:t>《大取》中说“有非之异，有不然之异”，“非”是异的一种，而异与同对举，故非当与某一种“同”对举。《通变论》中说，“非，有以非鸡也”。该处是论证“牛合羊非鸡”，解释其中的“非”字。这里的“有以非”与类同的“有以同”相对，因此“有以非”就可以理解为“有以不同”或者“有以非类”。故而“</a:t>
            </a:r>
            <a:r>
              <a:rPr lang="en-US" altLang="zh-CN" dirty="0"/>
              <a:t>A</a:t>
            </a:r>
            <a:r>
              <a:rPr lang="zh-CN" altLang="zh-CN" dirty="0"/>
              <a:t>非</a:t>
            </a:r>
            <a:r>
              <a:rPr lang="en-US" altLang="zh-CN" dirty="0"/>
              <a:t>B</a:t>
            </a:r>
            <a:r>
              <a:rPr lang="zh-CN" altLang="zh-CN" dirty="0"/>
              <a:t>”应该理解为</a:t>
            </a:r>
            <a:r>
              <a:rPr lang="en-US" altLang="zh-CN" dirty="0"/>
              <a:t>A</a:t>
            </a:r>
            <a:r>
              <a:rPr lang="zh-CN" altLang="zh-CN" dirty="0"/>
              <a:t>、</a:t>
            </a:r>
            <a:r>
              <a:rPr lang="en-US" altLang="zh-CN" dirty="0"/>
              <a:t>B</a:t>
            </a:r>
            <a:r>
              <a:rPr lang="zh-CN" altLang="zh-CN" dirty="0"/>
              <a:t>之间有相异之处，有非类之处。</a:t>
            </a:r>
          </a:p>
          <a:p>
            <a:endParaRPr lang="zh-CN" altLang="en-US" dirty="0"/>
          </a:p>
        </p:txBody>
      </p:sp>
      <p:sp>
        <p:nvSpPr>
          <p:cNvPr id="5" name="日期占位符 4"/>
          <p:cNvSpPr>
            <a:spLocks noGrp="1"/>
          </p:cNvSpPr>
          <p:nvPr>
            <p:ph type="dt" sz="half" idx="10"/>
          </p:nvPr>
        </p:nvSpPr>
        <p:spPr/>
        <p:txBody>
          <a:bodyPr/>
          <a:lstStyle/>
          <a:p>
            <a:fld id="{1AA382B4-E90D-42CD-A4F9-1B43DCB7BEAF}"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50</a:t>
            </a:fld>
            <a:endParaRPr lang="zh-CN" altLang="en-US"/>
          </a:p>
        </p:txBody>
      </p:sp>
    </p:spTree>
    <p:extLst>
      <p:ext uri="{BB962C8B-B14F-4D97-AF65-F5344CB8AC3E}">
        <p14:creationId xmlns:p14="http://schemas.microsoft.com/office/powerpoint/2010/main" val="32345924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白马论</a:t>
            </a:r>
            <a:endParaRPr lang="zh-CN" altLang="en-US" dirty="0"/>
          </a:p>
        </p:txBody>
      </p:sp>
      <p:sp>
        <p:nvSpPr>
          <p:cNvPr id="3" name="内容占位符 2"/>
          <p:cNvSpPr>
            <a:spLocks noGrp="1"/>
          </p:cNvSpPr>
          <p:nvPr>
            <p:ph idx="1"/>
          </p:nvPr>
        </p:nvSpPr>
        <p:spPr/>
        <p:txBody>
          <a:bodyPr>
            <a:normAutofit fontScale="92500" lnSpcReduction="10000"/>
          </a:bodyPr>
          <a:lstStyle/>
          <a:p>
            <a:r>
              <a:rPr lang="zh-CN" altLang="zh-CN" sz="2400" dirty="0"/>
              <a:t>但是这里需要注意的是，由马命形，白命色，色非形三者直接得出的结论应该是“白非马”，而非“白马非马”，此处似乎省略了一步推理。但是，这里如果将马和白读</a:t>
            </a:r>
            <a:r>
              <a:rPr lang="zh-CN" altLang="zh-CN" sz="2400" dirty="0" smtClean="0"/>
              <a:t>为马</a:t>
            </a:r>
            <a:r>
              <a:rPr lang="en-US" altLang="zh-CN" sz="2400" baseline="30000" dirty="0" smtClean="0"/>
              <a:t>P</a:t>
            </a:r>
            <a:r>
              <a:rPr lang="zh-CN" altLang="zh-CN" sz="2400" dirty="0" smtClean="0"/>
              <a:t>、</a:t>
            </a:r>
            <a:r>
              <a:rPr lang="zh-CN" altLang="en-US" sz="2400" dirty="0" smtClean="0"/>
              <a:t>白</a:t>
            </a:r>
            <a:r>
              <a:rPr lang="en-US" altLang="zh-CN" sz="2400" baseline="30000" dirty="0"/>
              <a:t>P</a:t>
            </a:r>
            <a:r>
              <a:rPr lang="en-US" altLang="zh-CN" sz="2400" dirty="0" smtClean="0"/>
              <a:t> </a:t>
            </a:r>
            <a:r>
              <a:rPr lang="zh-CN" altLang="zh-CN" sz="2400" dirty="0" smtClean="0"/>
              <a:t>，</a:t>
            </a:r>
            <a:r>
              <a:rPr lang="zh-CN" altLang="zh-CN" sz="2400" dirty="0"/>
              <a:t>根据划分思想，色和形属于不同的门，</a:t>
            </a:r>
            <a:r>
              <a:rPr lang="zh-CN" altLang="zh-CN" sz="2400" dirty="0" smtClean="0"/>
              <a:t>故而</a:t>
            </a:r>
            <a:r>
              <a:rPr lang="zh-CN" altLang="en-US" sz="2400" dirty="0" smtClean="0"/>
              <a:t>白</a:t>
            </a:r>
            <a:r>
              <a:rPr lang="en-US" altLang="zh-CN" sz="2400" baseline="30000" dirty="0"/>
              <a:t>P</a:t>
            </a:r>
            <a:r>
              <a:rPr lang="zh-CN" altLang="zh-CN" sz="2400" dirty="0" smtClean="0"/>
              <a:t>和马</a:t>
            </a:r>
            <a:r>
              <a:rPr lang="en-US" altLang="zh-CN" sz="2400" baseline="30000" dirty="0"/>
              <a:t>P</a:t>
            </a:r>
            <a:r>
              <a:rPr lang="zh-CN" altLang="zh-CN" sz="2400" dirty="0" smtClean="0"/>
              <a:t>是</a:t>
            </a:r>
            <a:r>
              <a:rPr lang="zh-CN" altLang="zh-CN" sz="2400" dirty="0"/>
              <a:t>按照不同的划分标准得到的范例，二者一定是不等的。既然二者不等，那么由复名的性质</a:t>
            </a:r>
            <a:r>
              <a:rPr lang="zh-CN" altLang="zh-CN" sz="2400" dirty="0" smtClean="0"/>
              <a:t>知</a:t>
            </a:r>
            <a:r>
              <a:rPr lang="en-US" altLang="zh-CN" sz="2400" dirty="0"/>
              <a:t>(</a:t>
            </a:r>
            <a:r>
              <a:rPr lang="zh-CN" altLang="zh-CN" sz="2400" dirty="0"/>
              <a:t>白马</a:t>
            </a:r>
            <a:r>
              <a:rPr lang="en-US" altLang="zh-CN" sz="2400" baseline="30000" dirty="0"/>
              <a:t>P</a:t>
            </a:r>
            <a:r>
              <a:rPr lang="en-US" altLang="zh-CN" sz="2400" dirty="0"/>
              <a:t>)</a:t>
            </a:r>
            <a:r>
              <a:rPr lang="en-US" altLang="zh-CN" sz="2400" baseline="30000" dirty="0">
                <a:sym typeface="LogicA" panose="05010501010000010501" pitchFamily="2" charset="2"/>
              </a:rPr>
              <a:t></a:t>
            </a:r>
            <a:r>
              <a:rPr lang="en-US" altLang="zh-CN" sz="2400" dirty="0">
                <a:sym typeface="LogicA" panose="05010501010000010501" pitchFamily="2" charset="2"/>
              </a:rPr>
              <a:t></a:t>
            </a:r>
            <a:r>
              <a:rPr lang="en-US" altLang="zh-CN" sz="2400" dirty="0"/>
              <a:t>(</a:t>
            </a:r>
            <a:r>
              <a:rPr lang="zh-CN" altLang="zh-CN" sz="2400" dirty="0"/>
              <a:t>马</a:t>
            </a:r>
            <a:r>
              <a:rPr lang="en-US" altLang="zh-CN" sz="2400" baseline="30000" dirty="0"/>
              <a:t>P</a:t>
            </a:r>
            <a:r>
              <a:rPr lang="en-US" altLang="zh-CN" sz="2400" dirty="0"/>
              <a:t>)</a:t>
            </a:r>
            <a:r>
              <a:rPr lang="en-US" altLang="zh-CN" sz="2400" baseline="30000" dirty="0" smtClean="0">
                <a:sym typeface="LogicA" panose="05010501010000010501" pitchFamily="2" charset="2"/>
              </a:rPr>
              <a:t></a:t>
            </a:r>
            <a:r>
              <a:rPr lang="zh-CN" altLang="zh-CN" sz="2400" dirty="0" smtClean="0"/>
              <a:t>，</a:t>
            </a:r>
            <a:r>
              <a:rPr lang="zh-CN" altLang="zh-CN" sz="2400" dirty="0"/>
              <a:t>这样推理就完整了。这条性质应该是公孙龙认为不必特意强调的，故而略去。</a:t>
            </a:r>
          </a:p>
          <a:p>
            <a:r>
              <a:rPr lang="zh-CN" altLang="zh-CN" sz="2400" dirty="0"/>
              <a:t>谭戒甫直接将此句改为“命色形非命形也”，但是如此一来反而有可能改变作者原意。下文客的诘难中也提到“白之非马，何也？”，而非“白马之非马，何也”。可见此处原当为“命色者非命形也”，不必修改</a:t>
            </a:r>
            <a:r>
              <a:rPr lang="zh-CN" altLang="zh-CN" sz="2400" dirty="0" smtClean="0"/>
              <a:t>。</a:t>
            </a:r>
            <a:endParaRPr lang="zh-CN" altLang="zh-CN" sz="2400" dirty="0"/>
          </a:p>
        </p:txBody>
      </p:sp>
      <p:sp>
        <p:nvSpPr>
          <p:cNvPr id="5" name="日期占位符 4"/>
          <p:cNvSpPr>
            <a:spLocks noGrp="1"/>
          </p:cNvSpPr>
          <p:nvPr>
            <p:ph type="dt" sz="half" idx="10"/>
          </p:nvPr>
        </p:nvSpPr>
        <p:spPr/>
        <p:txBody>
          <a:bodyPr/>
          <a:lstStyle/>
          <a:p>
            <a:fld id="{1AA382B4-E90D-42CD-A4F9-1B43DCB7BEAF}"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51</a:t>
            </a:fld>
            <a:endParaRPr lang="zh-CN" altLang="en-US"/>
          </a:p>
        </p:txBody>
      </p:sp>
    </p:spTree>
    <p:extLst>
      <p:ext uri="{BB962C8B-B14F-4D97-AF65-F5344CB8AC3E}">
        <p14:creationId xmlns:p14="http://schemas.microsoft.com/office/powerpoint/2010/main" val="326774099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白马论</a:t>
            </a:r>
            <a:endParaRPr lang="zh-CN" altLang="en-US" dirty="0"/>
          </a:p>
        </p:txBody>
      </p:sp>
      <p:sp>
        <p:nvSpPr>
          <p:cNvPr id="6" name="内容占位符 5"/>
          <p:cNvSpPr>
            <a:spLocks noGrp="1"/>
          </p:cNvSpPr>
          <p:nvPr>
            <p:ph sz="half" idx="1"/>
          </p:nvPr>
        </p:nvSpPr>
        <p:spPr/>
        <p:txBody>
          <a:bodyPr>
            <a:normAutofit fontScale="92500" lnSpcReduction="20000"/>
          </a:bodyPr>
          <a:lstStyle/>
          <a:p>
            <a:r>
              <a:rPr lang="zh-CN" altLang="zh-CN" sz="2400" dirty="0">
                <a:latin typeface="楷体" panose="02010609060101010101" pitchFamily="49" charset="-122"/>
                <a:ea typeface="楷体" panose="02010609060101010101" pitchFamily="49" charset="-122"/>
              </a:rPr>
              <a:t>（客）曰：有白马不可谓无马也。不可谓无马者，非马也？有白马为有马，白之非马，何也？</a:t>
            </a:r>
          </a:p>
          <a:p>
            <a:r>
              <a:rPr lang="zh-CN" altLang="zh-CN" sz="2400" dirty="0" smtClean="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主）曰：求马，黄、黑马皆可致；求白马，黄、黑马不可致。是白马乃马也，是所求一也。所求一者，白者不异马也，所求不异，如黄、黑马有可有不可，何也？可与不可，其相非明。如黄、黑马一也，而可以应有马，而不可以应有白马，是白马之非马，审矣！</a:t>
            </a:r>
          </a:p>
          <a:p>
            <a:endParaRPr lang="zh-CN" altLang="en-US" sz="2400" dirty="0"/>
          </a:p>
        </p:txBody>
      </p:sp>
      <p:sp>
        <p:nvSpPr>
          <p:cNvPr id="7" name="内容占位符 6"/>
          <p:cNvSpPr>
            <a:spLocks noGrp="1"/>
          </p:cNvSpPr>
          <p:nvPr>
            <p:ph sz="half" idx="2"/>
          </p:nvPr>
        </p:nvSpPr>
        <p:spPr>
          <a:xfrm>
            <a:off x="7048767" y="859442"/>
            <a:ext cx="4313864" cy="3777622"/>
          </a:xfrm>
        </p:spPr>
        <p:txBody>
          <a:bodyPr>
            <a:noAutofit/>
          </a:bodyPr>
          <a:lstStyle/>
          <a:p>
            <a:r>
              <a:rPr lang="zh-CN" altLang="zh-CN" sz="2200" dirty="0"/>
              <a:t>客用日常生活中的例子指出，如果有白马，就不能说无马。既然有白马不能说无马，怎么能说白马非马呢？既然有白马就是有马，如何能说白非马呢？为了回答客的诘难，公孙龙也使用了日常生活中的例子。当我们求马时，黄马、黑马都可以得到；但是当我们求白马时，却不会得到黄马或者黑马。假如说白马就是马的话，求马和求白马应该是求一样的东西，既然是求一样的东西，怎么会一种能得到黄黑马另一种不能得到黄黑马呢？因此，白马非马。</a:t>
            </a:r>
            <a:endParaRPr lang="zh-CN" altLang="en-US" sz="2200" dirty="0"/>
          </a:p>
        </p:txBody>
      </p:sp>
      <p:sp>
        <p:nvSpPr>
          <p:cNvPr id="5" name="日期占位符 4"/>
          <p:cNvSpPr>
            <a:spLocks noGrp="1"/>
          </p:cNvSpPr>
          <p:nvPr>
            <p:ph type="dt" sz="half" idx="10"/>
          </p:nvPr>
        </p:nvSpPr>
        <p:spPr/>
        <p:txBody>
          <a:bodyPr/>
          <a:lstStyle/>
          <a:p>
            <a:fld id="{1AA382B4-E90D-42CD-A4F9-1B43DCB7BEAF}"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52</a:t>
            </a:fld>
            <a:endParaRPr lang="zh-CN" altLang="en-US"/>
          </a:p>
        </p:txBody>
      </p:sp>
    </p:spTree>
    <p:extLst>
      <p:ext uri="{BB962C8B-B14F-4D97-AF65-F5344CB8AC3E}">
        <p14:creationId xmlns:p14="http://schemas.microsoft.com/office/powerpoint/2010/main" val="92031882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白马论</a:t>
            </a:r>
            <a:endParaRPr lang="zh-CN" altLang="en-US" dirty="0"/>
          </a:p>
        </p:txBody>
      </p:sp>
      <p:sp>
        <p:nvSpPr>
          <p:cNvPr id="3" name="内容占位符 2"/>
          <p:cNvSpPr>
            <a:spLocks noGrp="1"/>
          </p:cNvSpPr>
          <p:nvPr>
            <p:ph idx="1"/>
          </p:nvPr>
        </p:nvSpPr>
        <p:spPr/>
        <p:txBody>
          <a:bodyPr>
            <a:normAutofit fontScale="92500" lnSpcReduction="10000"/>
          </a:bodyPr>
          <a:lstStyle/>
          <a:p>
            <a:r>
              <a:rPr lang="zh-CN" altLang="zh-CN" sz="2400" dirty="0"/>
              <a:t>整理一下双方的论辩思路。为了反驳“白非马”，客利用了常识，有白马的时候不可以说无马，这是被大家接受的。将白马读</a:t>
            </a:r>
            <a:r>
              <a:rPr lang="zh-CN" altLang="zh-CN" sz="2400" dirty="0" smtClean="0"/>
              <a:t>为</a:t>
            </a:r>
            <a:r>
              <a:rPr lang="en-US" altLang="zh-CN" sz="2400" dirty="0"/>
              <a:t>(</a:t>
            </a:r>
            <a:r>
              <a:rPr lang="zh-CN" altLang="zh-CN" sz="2400" dirty="0"/>
              <a:t>白马</a:t>
            </a:r>
            <a:r>
              <a:rPr lang="en-US" altLang="zh-CN" sz="2400" dirty="0"/>
              <a:t>)</a:t>
            </a:r>
            <a:r>
              <a:rPr lang="en-US" altLang="zh-CN" sz="2400" baseline="30000" dirty="0"/>
              <a:t> P </a:t>
            </a:r>
            <a:r>
              <a:rPr lang="zh-CN" altLang="zh-CN" sz="2400" dirty="0" smtClean="0"/>
              <a:t>，</a:t>
            </a:r>
            <a:r>
              <a:rPr lang="zh-CN" altLang="zh-CN" sz="2400" dirty="0"/>
              <a:t>马读为</a:t>
            </a:r>
            <a:r>
              <a:rPr lang="en-US" altLang="zh-CN" sz="2400" dirty="0"/>
              <a:t>[</a:t>
            </a:r>
            <a:r>
              <a:rPr lang="zh-CN" altLang="zh-CN" sz="2400" dirty="0"/>
              <a:t>马</a:t>
            </a:r>
            <a:r>
              <a:rPr lang="en-US" altLang="zh-CN" sz="2400" dirty="0"/>
              <a:t>]</a:t>
            </a:r>
            <a:r>
              <a:rPr lang="zh-CN" altLang="zh-CN" sz="2400" dirty="0"/>
              <a:t>，有表存在，那么，由</a:t>
            </a:r>
            <a:r>
              <a:rPr lang="zh-CN" altLang="zh-CN" sz="2400" dirty="0" smtClean="0"/>
              <a:t>存在</a:t>
            </a:r>
            <a:r>
              <a:rPr lang="zh-CN" altLang="en-US" sz="2400" dirty="0" smtClean="0"/>
              <a:t>白马</a:t>
            </a:r>
            <a:r>
              <a:rPr lang="zh-CN" altLang="zh-CN" sz="2400" dirty="0" smtClean="0"/>
              <a:t>可以推出</a:t>
            </a:r>
            <a:r>
              <a:rPr lang="zh-CN" altLang="zh-CN" sz="2400" dirty="0" smtClean="0"/>
              <a:t>存在马</a:t>
            </a:r>
            <a:r>
              <a:rPr lang="zh-CN" altLang="zh-CN" sz="2400" dirty="0" smtClean="0"/>
              <a:t>，</a:t>
            </a:r>
            <a:r>
              <a:rPr lang="zh-CN" altLang="zh-CN" sz="2400" dirty="0"/>
              <a:t>这是没有问题的。公孙龙的回答没有直接针对客的诘难，下文还会返回到这个问题。这里他引入了另一个动词——“求”。</a:t>
            </a:r>
            <a:r>
              <a:rPr lang="zh-CN" altLang="zh-CN" sz="2400" dirty="0" smtClean="0"/>
              <a:t>求马</a:t>
            </a:r>
            <a:r>
              <a:rPr lang="en-US" altLang="zh-CN" sz="2400" baseline="30000" dirty="0"/>
              <a:t>P </a:t>
            </a:r>
            <a:r>
              <a:rPr lang="zh-CN" altLang="zh-CN" sz="2400" dirty="0" smtClean="0"/>
              <a:t>，</a:t>
            </a:r>
            <a:r>
              <a:rPr lang="zh-CN" altLang="zh-CN" sz="2400" dirty="0"/>
              <a:t>自然是在“马”的等价类中求，而等价类中的任意一个个体都可以</a:t>
            </a:r>
            <a:r>
              <a:rPr lang="zh-CN" altLang="zh-CN" sz="2400" dirty="0" smtClean="0"/>
              <a:t>作为马，</a:t>
            </a:r>
            <a:r>
              <a:rPr lang="zh-CN" altLang="zh-CN" sz="2400" dirty="0"/>
              <a:t>故而只需求其中的任意一匹马即可。马的等价类中存在白马，也存在黄马、黑马，因此，求到的这匹马就可能是黑马，也可能是黄马，但是这都不影响它</a:t>
            </a:r>
            <a:r>
              <a:rPr lang="zh-CN" altLang="zh-CN" sz="2400" dirty="0" smtClean="0"/>
              <a:t>作为马</a:t>
            </a:r>
            <a:r>
              <a:rPr lang="en-US" altLang="zh-CN" sz="2400" baseline="30000" dirty="0"/>
              <a:t>P</a:t>
            </a:r>
            <a:r>
              <a:rPr lang="zh-CN" altLang="zh-CN" sz="2400" dirty="0" smtClean="0"/>
              <a:t>而</a:t>
            </a:r>
            <a:r>
              <a:rPr lang="zh-CN" altLang="zh-CN" sz="2400" dirty="0"/>
              <a:t>被求。相反，若要</a:t>
            </a:r>
            <a:r>
              <a:rPr lang="zh-CN" altLang="zh-CN" sz="2400" dirty="0" smtClean="0"/>
              <a:t>求</a:t>
            </a:r>
            <a:r>
              <a:rPr lang="zh-CN" altLang="en-US" sz="2400" dirty="0" smtClean="0"/>
              <a:t>（</a:t>
            </a:r>
            <a:r>
              <a:rPr lang="zh-CN" altLang="zh-CN" sz="2400" dirty="0" smtClean="0"/>
              <a:t>白马</a:t>
            </a:r>
            <a:r>
              <a:rPr lang="zh-CN" altLang="en-US" sz="2400" dirty="0" smtClean="0"/>
              <a:t>）</a:t>
            </a:r>
            <a:r>
              <a:rPr lang="en-US" altLang="zh-CN" sz="2400" baseline="30000" dirty="0" smtClean="0"/>
              <a:t> P</a:t>
            </a:r>
            <a:r>
              <a:rPr lang="zh-CN" altLang="zh-CN" sz="2400" dirty="0" smtClean="0"/>
              <a:t>，</a:t>
            </a:r>
            <a:r>
              <a:rPr lang="zh-CN" altLang="zh-CN" sz="2400" dirty="0"/>
              <a:t>需向“白马”的等价类中求，而“白马”的等价类中便不可能有黄马或者黑马，故而求到的马也一定不是黑马或者黄马。因此，白马和马不是一样的东西，所以“白马非马”审矣。</a:t>
            </a:r>
          </a:p>
        </p:txBody>
      </p:sp>
      <p:sp>
        <p:nvSpPr>
          <p:cNvPr id="5" name="日期占位符 4"/>
          <p:cNvSpPr>
            <a:spLocks noGrp="1"/>
          </p:cNvSpPr>
          <p:nvPr>
            <p:ph type="dt" sz="half" idx="10"/>
          </p:nvPr>
        </p:nvSpPr>
        <p:spPr/>
        <p:txBody>
          <a:bodyPr/>
          <a:lstStyle/>
          <a:p>
            <a:fld id="{1AA382B4-E90D-42CD-A4F9-1B43DCB7BEAF}"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53</a:t>
            </a:fld>
            <a:endParaRPr lang="zh-CN" altLang="en-US"/>
          </a:p>
        </p:txBody>
      </p:sp>
    </p:spTree>
    <p:extLst>
      <p:ext uri="{BB962C8B-B14F-4D97-AF65-F5344CB8AC3E}">
        <p14:creationId xmlns:p14="http://schemas.microsoft.com/office/powerpoint/2010/main" val="46847520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白马论</a:t>
            </a:r>
            <a:endParaRPr lang="zh-CN" altLang="en-US" dirty="0"/>
          </a:p>
        </p:txBody>
      </p:sp>
      <p:sp>
        <p:nvSpPr>
          <p:cNvPr id="6" name="内容占位符 5"/>
          <p:cNvSpPr>
            <a:spLocks noGrp="1"/>
          </p:cNvSpPr>
          <p:nvPr>
            <p:ph sz="half" idx="1"/>
          </p:nvPr>
        </p:nvSpPr>
        <p:spPr>
          <a:xfrm>
            <a:off x="2592924" y="1371477"/>
            <a:ext cx="4313864" cy="3777622"/>
          </a:xfrm>
        </p:spPr>
        <p:txBody>
          <a:bodyPr>
            <a:noAutofit/>
          </a:bodyPr>
          <a:lstStyle/>
          <a:p>
            <a:r>
              <a:rPr lang="zh-CN" altLang="zh-CN" sz="2400" dirty="0">
                <a:latin typeface="楷体" panose="02010609060101010101" pitchFamily="49" charset="-122"/>
                <a:ea typeface="楷体" panose="02010609060101010101" pitchFamily="49" charset="-122"/>
              </a:rPr>
              <a:t>（客）曰：以马之有色为非马，天下非有无色之马也。天下无马，可乎？</a:t>
            </a:r>
          </a:p>
          <a:p>
            <a:r>
              <a:rPr lang="zh-CN" altLang="zh-CN" sz="2400" dirty="0" smtClean="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主）曰：马固有色，故有白马。使马无色，有马如已耳，安取白马？故白马非马也。白马者，马与白也。马与白，马也？故曰白马非马也。</a:t>
            </a:r>
          </a:p>
          <a:p>
            <a:r>
              <a:rPr lang="zh-CN" altLang="zh-CN" sz="2400" dirty="0">
                <a:latin typeface="楷体" panose="02010609060101010101" pitchFamily="49" charset="-122"/>
                <a:ea typeface="楷体" panose="02010609060101010101" pitchFamily="49" charset="-122"/>
              </a:rPr>
              <a:t>（客）曰：马未与白为马，白未与马为白。合马与白，复名白马。是相与以不相与为名，未可。故曰：白马非马未可。</a:t>
            </a:r>
            <a:endParaRPr lang="zh-CN" altLang="en-US" sz="2400" dirty="0">
              <a:latin typeface="楷体" panose="02010609060101010101" pitchFamily="49" charset="-122"/>
              <a:ea typeface="楷体" panose="02010609060101010101" pitchFamily="49" charset="-122"/>
            </a:endParaRPr>
          </a:p>
        </p:txBody>
      </p:sp>
      <p:sp>
        <p:nvSpPr>
          <p:cNvPr id="7" name="内容占位符 6"/>
          <p:cNvSpPr>
            <a:spLocks noGrp="1"/>
          </p:cNvSpPr>
          <p:nvPr>
            <p:ph sz="half" idx="2"/>
          </p:nvPr>
        </p:nvSpPr>
        <p:spPr>
          <a:xfrm>
            <a:off x="7190747" y="1371477"/>
            <a:ext cx="4313864" cy="3777622"/>
          </a:xfrm>
        </p:spPr>
        <p:txBody>
          <a:bodyPr>
            <a:noAutofit/>
          </a:bodyPr>
          <a:lstStyle/>
          <a:p>
            <a:r>
              <a:rPr lang="zh-CN" altLang="zh-CN" dirty="0"/>
              <a:t>客在这里使用了反证法。假设承认有色的马（如白马）不是马，那么由于天下没有无色之马，就可以推出天下无马，这显然是与事实不符的，故而假设不成立。所以，“白马非马”不成立。这里客没有接续上一轮论辩</a:t>
            </a:r>
            <a:r>
              <a:rPr lang="zh-CN" altLang="zh-CN" dirty="0" smtClean="0"/>
              <a:t>，而是</a:t>
            </a:r>
            <a:r>
              <a:rPr lang="zh-CN" altLang="zh-CN" dirty="0"/>
              <a:t>直接反驳主要论点</a:t>
            </a:r>
            <a:r>
              <a:rPr lang="zh-CN" altLang="zh-CN" dirty="0" smtClean="0"/>
              <a:t>。</a:t>
            </a:r>
            <a:endParaRPr lang="en-US" altLang="zh-CN" dirty="0" smtClean="0"/>
          </a:p>
          <a:p>
            <a:r>
              <a:rPr lang="zh-CN" altLang="zh-CN" dirty="0"/>
              <a:t>公孙龙首先承认马是有色的，所以才有白马。因为假如说马无色的话，天下就只有（无色之）马了，哪里还有白马呢？这里肯定了客所说的“天下非有无色之马”的观点。按照划分思想来说，因为马有色，所以马的等价类可以按照色的标准再次进行划分，得到白马的等价类；假如马无色的话，这种划分就无法进行了</a:t>
            </a:r>
            <a:r>
              <a:rPr lang="zh-CN" altLang="zh-CN" dirty="0" smtClean="0"/>
              <a:t>。</a:t>
            </a:r>
            <a:endParaRPr lang="zh-CN" altLang="en-US" dirty="0"/>
          </a:p>
        </p:txBody>
      </p:sp>
      <p:sp>
        <p:nvSpPr>
          <p:cNvPr id="5" name="日期占位符 4"/>
          <p:cNvSpPr>
            <a:spLocks noGrp="1"/>
          </p:cNvSpPr>
          <p:nvPr>
            <p:ph type="dt" sz="half" idx="10"/>
          </p:nvPr>
        </p:nvSpPr>
        <p:spPr/>
        <p:txBody>
          <a:bodyPr/>
          <a:lstStyle/>
          <a:p>
            <a:fld id="{1AA382B4-E90D-42CD-A4F9-1B43DCB7BEAF}"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54</a:t>
            </a:fld>
            <a:endParaRPr lang="zh-CN" altLang="en-US"/>
          </a:p>
        </p:txBody>
      </p:sp>
    </p:spTree>
    <p:extLst>
      <p:ext uri="{BB962C8B-B14F-4D97-AF65-F5344CB8AC3E}">
        <p14:creationId xmlns:p14="http://schemas.microsoft.com/office/powerpoint/2010/main" val="145378970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白马论</a:t>
            </a:r>
            <a:endParaRPr lang="zh-CN" altLang="en-US" dirty="0"/>
          </a:p>
        </p:txBody>
      </p:sp>
      <p:sp>
        <p:nvSpPr>
          <p:cNvPr id="3" name="内容占位符 2"/>
          <p:cNvSpPr>
            <a:spLocks noGrp="1"/>
          </p:cNvSpPr>
          <p:nvPr>
            <p:ph idx="1"/>
          </p:nvPr>
        </p:nvSpPr>
        <p:spPr/>
        <p:txBody>
          <a:bodyPr>
            <a:normAutofit fontScale="92500"/>
          </a:bodyPr>
          <a:lstStyle/>
          <a:p>
            <a:r>
              <a:rPr lang="zh-CN" altLang="zh-CN" sz="2400" dirty="0"/>
              <a:t>但是，公孙龙认为，这一有一无、一可一不可恰恰说明了“白马非马”。因为如果白马不异于马，又怎么会有这些区别呢？在此基础上，公孙龙进一步指出“白马</a:t>
            </a:r>
            <a:r>
              <a:rPr lang="en-US" altLang="zh-CN" sz="2400" dirty="0"/>
              <a:t>=</a:t>
            </a:r>
            <a:r>
              <a:rPr lang="zh-CN" altLang="zh-CN" sz="2400" dirty="0"/>
              <a:t>马</a:t>
            </a:r>
            <a:r>
              <a:rPr lang="en-US" altLang="zh-CN" sz="2400" dirty="0">
                <a:sym typeface="LogicA" panose="05010501010000010501" pitchFamily="2" charset="2"/>
              </a:rPr>
              <a:t></a:t>
            </a:r>
            <a:r>
              <a:rPr lang="zh-CN" altLang="zh-CN" sz="2400" dirty="0"/>
              <a:t>白”，而“马</a:t>
            </a:r>
            <a:r>
              <a:rPr lang="en-US" altLang="zh-CN" sz="2400" dirty="0"/>
              <a:t>+</a:t>
            </a:r>
            <a:r>
              <a:rPr lang="zh-CN" altLang="zh-CN" sz="2400" dirty="0"/>
              <a:t>白</a:t>
            </a:r>
            <a:r>
              <a:rPr lang="en-US" altLang="zh-CN" sz="2400" dirty="0">
                <a:sym typeface="LogicA" panose="05010501010000010501" pitchFamily="2" charset="2"/>
              </a:rPr>
              <a:t></a:t>
            </a:r>
            <a:r>
              <a:rPr lang="zh-CN" altLang="zh-CN" sz="2400" dirty="0"/>
              <a:t>马”，故“白马</a:t>
            </a:r>
            <a:r>
              <a:rPr lang="en-US" altLang="zh-CN" sz="2400" dirty="0">
                <a:sym typeface="LogicA" panose="05010501010000010501" pitchFamily="2" charset="2"/>
              </a:rPr>
              <a:t></a:t>
            </a:r>
            <a:r>
              <a:rPr lang="zh-CN" altLang="zh-CN" sz="2400" dirty="0"/>
              <a:t>马”。</a:t>
            </a:r>
            <a:endParaRPr lang="zh-CN" altLang="en-US" sz="2400" dirty="0"/>
          </a:p>
          <a:p>
            <a:r>
              <a:rPr lang="zh-CN" altLang="zh-CN" sz="2400" dirty="0"/>
              <a:t>客似乎接受了前面关于“马固有色”的论证，接下来的反驳主要针对公孙龙最后给出的推理。客认为，马没有与白结合就是马，白没有与马结合就是白，马和白结合后才是白马。白马里的马和白是相与的，而单独的马和白是不相与的。用不相与的马和白给相与的马和白命名是不可以的。所以，“白马</a:t>
            </a:r>
            <a:r>
              <a:rPr lang="en-US" altLang="zh-CN" sz="2400" dirty="0"/>
              <a:t>=</a:t>
            </a:r>
            <a:r>
              <a:rPr lang="zh-CN" altLang="zh-CN" sz="2400" dirty="0"/>
              <a:t>马</a:t>
            </a:r>
            <a:r>
              <a:rPr lang="en-US" altLang="zh-CN" sz="2400" dirty="0">
                <a:sym typeface="LogicA" panose="05010501010000010501" pitchFamily="2" charset="2"/>
              </a:rPr>
              <a:t></a:t>
            </a:r>
            <a:r>
              <a:rPr lang="zh-CN" altLang="zh-CN" sz="2400" dirty="0"/>
              <a:t>白”这个前提本身就是不成立的，所以不能由此得到“白马</a:t>
            </a:r>
            <a:r>
              <a:rPr lang="en-US" altLang="zh-CN" sz="2400" dirty="0">
                <a:sym typeface="LogicA" panose="05010501010000010501" pitchFamily="2" charset="2"/>
              </a:rPr>
              <a:t></a:t>
            </a:r>
            <a:r>
              <a:rPr lang="zh-CN" altLang="zh-CN" sz="2400" dirty="0"/>
              <a:t>马”的结论。</a:t>
            </a:r>
          </a:p>
          <a:p>
            <a:endParaRPr lang="zh-CN" altLang="en-US" sz="2400" dirty="0"/>
          </a:p>
        </p:txBody>
      </p:sp>
      <p:sp>
        <p:nvSpPr>
          <p:cNvPr id="5" name="日期占位符 4"/>
          <p:cNvSpPr>
            <a:spLocks noGrp="1"/>
          </p:cNvSpPr>
          <p:nvPr>
            <p:ph type="dt" sz="half" idx="10"/>
          </p:nvPr>
        </p:nvSpPr>
        <p:spPr/>
        <p:txBody>
          <a:bodyPr/>
          <a:lstStyle/>
          <a:p>
            <a:fld id="{1AA382B4-E90D-42CD-A4F9-1B43DCB7BEAF}"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55</a:t>
            </a:fld>
            <a:endParaRPr lang="zh-CN" altLang="en-US"/>
          </a:p>
        </p:txBody>
      </p:sp>
    </p:spTree>
    <p:extLst>
      <p:ext uri="{BB962C8B-B14F-4D97-AF65-F5344CB8AC3E}">
        <p14:creationId xmlns:p14="http://schemas.microsoft.com/office/powerpoint/2010/main" val="231275052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白马论</a:t>
            </a:r>
            <a:endParaRPr lang="zh-CN" altLang="en-US" dirty="0"/>
          </a:p>
        </p:txBody>
      </p:sp>
      <p:sp>
        <p:nvSpPr>
          <p:cNvPr id="6" name="内容占位符 5"/>
          <p:cNvSpPr>
            <a:spLocks noGrp="1"/>
          </p:cNvSpPr>
          <p:nvPr>
            <p:ph sz="half" idx="1"/>
          </p:nvPr>
        </p:nvSpPr>
        <p:spPr/>
        <p:txBody>
          <a:bodyPr>
            <a:normAutofit fontScale="92500" lnSpcReduction="10000"/>
          </a:bodyPr>
          <a:lstStyle/>
          <a:p>
            <a:r>
              <a:rPr lang="zh-CN" altLang="zh-CN" sz="2400" dirty="0">
                <a:latin typeface="楷体" panose="02010609060101010101" pitchFamily="49" charset="-122"/>
                <a:ea typeface="楷体" panose="02010609060101010101" pitchFamily="49" charset="-122"/>
              </a:rPr>
              <a:t>（主）曰：以有白马为有马，谓有白马为有黄马，可乎？</a:t>
            </a:r>
          </a:p>
          <a:p>
            <a:r>
              <a:rPr lang="zh-CN" altLang="zh-CN" sz="2400" dirty="0">
                <a:latin typeface="楷体" panose="02010609060101010101" pitchFamily="49" charset="-122"/>
                <a:ea typeface="楷体" panose="02010609060101010101" pitchFamily="49" charset="-122"/>
              </a:rPr>
              <a:t>（客）曰：未可。</a:t>
            </a:r>
          </a:p>
          <a:p>
            <a:r>
              <a:rPr lang="zh-CN" altLang="zh-CN" sz="2400" dirty="0">
                <a:latin typeface="楷体" panose="02010609060101010101" pitchFamily="49" charset="-122"/>
                <a:ea typeface="楷体" panose="02010609060101010101" pitchFamily="49" charset="-122"/>
              </a:rPr>
              <a:t>（主）曰：以有马为异有黄马，是异黄马与马也；异黄马与马</a:t>
            </a:r>
            <a:r>
              <a:rPr lang="en-US" altLang="zh-CN" sz="2400" dirty="0">
                <a:latin typeface="楷体" panose="02010609060101010101" pitchFamily="49" charset="-122"/>
                <a:ea typeface="楷体" panose="02010609060101010101" pitchFamily="49" charset="-122"/>
              </a:rPr>
              <a:t>,</a:t>
            </a:r>
            <a:r>
              <a:rPr lang="zh-CN" altLang="zh-CN" sz="2400" dirty="0">
                <a:latin typeface="楷体" panose="02010609060101010101" pitchFamily="49" charset="-122"/>
                <a:ea typeface="楷体" panose="02010609060101010101" pitchFamily="49" charset="-122"/>
              </a:rPr>
              <a:t>是以黄马为非马。以黄马为非马，而以白马为有马，此飞者入池而棺椁异处，此天下之悖言乱辞也</a:t>
            </a:r>
            <a:r>
              <a:rPr lang="zh-CN" altLang="zh-CN" sz="2400" dirty="0" smtClean="0">
                <a:latin typeface="楷体" panose="02010609060101010101" pitchFamily="49" charset="-122"/>
                <a:ea typeface="楷体" panose="02010609060101010101" pitchFamily="49" charset="-122"/>
              </a:rPr>
              <a:t>。</a:t>
            </a:r>
            <a:endParaRPr lang="zh-CN" altLang="zh-CN" sz="2400" dirty="0">
              <a:latin typeface="楷体" panose="02010609060101010101" pitchFamily="49" charset="-122"/>
              <a:ea typeface="楷体" panose="02010609060101010101" pitchFamily="49" charset="-122"/>
            </a:endParaRPr>
          </a:p>
        </p:txBody>
      </p:sp>
      <p:sp>
        <p:nvSpPr>
          <p:cNvPr id="8" name="内容占位符 7"/>
          <p:cNvSpPr>
            <a:spLocks noGrp="1"/>
          </p:cNvSpPr>
          <p:nvPr>
            <p:ph sz="half" idx="2"/>
          </p:nvPr>
        </p:nvSpPr>
        <p:spPr/>
        <p:txBody>
          <a:bodyPr>
            <a:normAutofit fontScale="92500" lnSpcReduction="10000"/>
          </a:bodyPr>
          <a:lstStyle/>
          <a:p>
            <a:r>
              <a:rPr lang="zh-CN" altLang="zh-CN" sz="2400" dirty="0"/>
              <a:t>公孙龙没有直接回应相与和不相与的问题，而是再一次回到了最初有马和有白马的讨论。他首先引用了客的一个观点：有白马为有马，然后反问道，有白马可否说有黄马呢？显然不可以。既然有白马可以说有马，却不可以说有黄马，那就说明了马异于黄马，也就是说黄马非马。如果承认黄马非马，却又说白马马也，这就是悖言乱辞了。</a:t>
            </a:r>
            <a:endParaRPr lang="zh-CN" altLang="en-US" sz="2400" dirty="0"/>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56</a:t>
            </a:fld>
            <a:endParaRPr lang="zh-CN" altLang="en-US"/>
          </a:p>
        </p:txBody>
      </p:sp>
    </p:spTree>
    <p:extLst>
      <p:ext uri="{BB962C8B-B14F-4D97-AF65-F5344CB8AC3E}">
        <p14:creationId xmlns:p14="http://schemas.microsoft.com/office/powerpoint/2010/main" val="48413295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白马论</a:t>
            </a:r>
            <a:endParaRPr lang="zh-CN" altLang="en-US" dirty="0"/>
          </a:p>
        </p:txBody>
      </p:sp>
      <p:sp>
        <p:nvSpPr>
          <p:cNvPr id="6" name="内容占位符 5"/>
          <p:cNvSpPr>
            <a:spLocks noGrp="1"/>
          </p:cNvSpPr>
          <p:nvPr>
            <p:ph sz="half" idx="1"/>
          </p:nvPr>
        </p:nvSpPr>
        <p:spPr>
          <a:xfrm>
            <a:off x="2592924" y="1504950"/>
            <a:ext cx="4313864" cy="3777622"/>
          </a:xfrm>
        </p:spPr>
        <p:txBody>
          <a:bodyPr>
            <a:noAutofit/>
          </a:bodyPr>
          <a:lstStyle/>
          <a:p>
            <a:r>
              <a:rPr lang="zh-CN" altLang="zh-CN" sz="2000" dirty="0">
                <a:latin typeface="楷体" panose="02010609060101010101" pitchFamily="49" charset="-122"/>
                <a:ea typeface="楷体" panose="02010609060101010101" pitchFamily="49" charset="-122"/>
              </a:rPr>
              <a:t>（主）曰：有白马不可谓无马者，离白之谓也；不离者，有白马不可谓有马也。故所以为有马者，独以马为有马耳，非以白马为有马。故其为有马也，不可以谓马马也。</a:t>
            </a:r>
          </a:p>
          <a:p>
            <a:r>
              <a:rPr lang="zh-CN" altLang="zh-CN" sz="2000" dirty="0">
                <a:latin typeface="楷体" panose="02010609060101010101" pitchFamily="49" charset="-122"/>
                <a:ea typeface="楷体" panose="02010609060101010101" pitchFamily="49" charset="-122"/>
              </a:rPr>
              <a:t>（主）曰：白者不定所白，忘之而可也。白马者，言白定所白也，定所白者非白也。马者，无去取于色，故黄、黑皆所以应；白马者，有去取于色，黄、 黑马皆所以色去，故唯白马独可以应耳。无去者非有去也，故曰：白马非马。</a:t>
            </a:r>
            <a:endParaRPr lang="zh-CN" altLang="en-US" sz="2000" dirty="0">
              <a:latin typeface="楷体" panose="02010609060101010101" pitchFamily="49" charset="-122"/>
              <a:ea typeface="楷体" panose="02010609060101010101" pitchFamily="49" charset="-122"/>
            </a:endParaRPr>
          </a:p>
        </p:txBody>
      </p:sp>
      <p:sp>
        <p:nvSpPr>
          <p:cNvPr id="7" name="内容占位符 6"/>
          <p:cNvSpPr>
            <a:spLocks noGrp="1"/>
          </p:cNvSpPr>
          <p:nvPr>
            <p:ph sz="half" idx="2"/>
          </p:nvPr>
        </p:nvSpPr>
        <p:spPr>
          <a:xfrm>
            <a:off x="7190747" y="1500257"/>
            <a:ext cx="4313864" cy="3777622"/>
          </a:xfrm>
        </p:spPr>
        <p:txBody>
          <a:bodyPr>
            <a:noAutofit/>
          </a:bodyPr>
          <a:lstStyle/>
          <a:p>
            <a:r>
              <a:rPr lang="zh-CN" altLang="zh-CN" sz="2000" dirty="0"/>
              <a:t>接下来公孙龙结合相与和未相与的问题一起回应客的诘难。首先，客承认“有白马不可谓无马”，而有白马不可谓无马成立的前提条件是离白。只有将白与马分离，仅考虑其形的白马才可以</a:t>
            </a:r>
            <a:r>
              <a:rPr lang="zh-CN" altLang="zh-CN" sz="2000" dirty="0" smtClean="0"/>
              <a:t>作为马</a:t>
            </a:r>
            <a:r>
              <a:rPr lang="en-US" altLang="zh-CN" sz="2000" baseline="30000" dirty="0"/>
              <a:t>P</a:t>
            </a:r>
            <a:r>
              <a:rPr lang="zh-CN" altLang="zh-CN" sz="2000" dirty="0" smtClean="0"/>
              <a:t>被</a:t>
            </a:r>
            <a:r>
              <a:rPr lang="zh-CN" altLang="zh-CN" sz="2000" dirty="0"/>
              <a:t>认识；如果不能离白，那么白马就只能</a:t>
            </a:r>
            <a:r>
              <a:rPr lang="zh-CN" altLang="zh-CN" sz="2000" dirty="0" smtClean="0"/>
              <a:t>作为</a:t>
            </a:r>
            <a:r>
              <a:rPr lang="zh-CN" altLang="en-US" sz="2000" dirty="0" smtClean="0"/>
              <a:t>（</a:t>
            </a:r>
            <a:r>
              <a:rPr lang="zh-CN" altLang="zh-CN" sz="2000" dirty="0"/>
              <a:t>白马</a:t>
            </a:r>
            <a:r>
              <a:rPr lang="zh-CN" altLang="en-US" sz="2000" dirty="0" smtClean="0"/>
              <a:t>）</a:t>
            </a:r>
            <a:r>
              <a:rPr lang="en-US" altLang="zh-CN" sz="2000" baseline="30000" dirty="0"/>
              <a:t> P </a:t>
            </a:r>
            <a:r>
              <a:rPr lang="zh-CN" altLang="zh-CN" sz="2000" dirty="0" smtClean="0"/>
              <a:t>，</a:t>
            </a:r>
            <a:r>
              <a:rPr lang="zh-CN" altLang="zh-CN" sz="2000" dirty="0"/>
              <a:t>而不能</a:t>
            </a:r>
            <a:r>
              <a:rPr lang="zh-CN" altLang="zh-CN" sz="2000" dirty="0" smtClean="0"/>
              <a:t>作为马</a:t>
            </a:r>
            <a:r>
              <a:rPr lang="en-US" altLang="zh-CN" sz="2000" baseline="30000" dirty="0"/>
              <a:t>P </a:t>
            </a:r>
            <a:r>
              <a:rPr lang="zh-CN" altLang="zh-CN" sz="2000" dirty="0" smtClean="0"/>
              <a:t>，</a:t>
            </a:r>
            <a:r>
              <a:rPr lang="zh-CN" altLang="zh-CN" sz="2000" dirty="0"/>
              <a:t>也就不可以说有马。之所以说有马，完全是因为白马</a:t>
            </a:r>
            <a:r>
              <a:rPr lang="zh-CN" altLang="zh-CN" sz="2000" dirty="0" smtClean="0"/>
              <a:t>作为马</a:t>
            </a:r>
            <a:r>
              <a:rPr lang="en-US" altLang="zh-CN" sz="2000" baseline="30000" dirty="0"/>
              <a:t>P</a:t>
            </a:r>
            <a:r>
              <a:rPr lang="zh-CN" altLang="zh-CN" sz="2000" dirty="0" smtClean="0"/>
              <a:t>的</a:t>
            </a:r>
            <a:r>
              <a:rPr lang="zh-CN" altLang="zh-CN" sz="2000" dirty="0"/>
              <a:t>属性，而非白马</a:t>
            </a:r>
            <a:r>
              <a:rPr lang="zh-CN" altLang="zh-CN" sz="2000" dirty="0" smtClean="0"/>
              <a:t>作为</a:t>
            </a:r>
            <a:r>
              <a:rPr lang="zh-CN" altLang="en-US" sz="2000" dirty="0" smtClean="0"/>
              <a:t>（</a:t>
            </a:r>
            <a:r>
              <a:rPr lang="zh-CN" altLang="zh-CN" sz="2000" dirty="0"/>
              <a:t>白马</a:t>
            </a:r>
            <a:r>
              <a:rPr lang="zh-CN" altLang="en-US" sz="2000" dirty="0" smtClean="0"/>
              <a:t>）</a:t>
            </a:r>
            <a:r>
              <a:rPr lang="en-US" altLang="zh-CN" sz="2000" baseline="30000" dirty="0"/>
              <a:t> </a:t>
            </a:r>
            <a:r>
              <a:rPr lang="en-US" altLang="zh-CN" sz="2000" baseline="30000" dirty="0" smtClean="0"/>
              <a:t>P</a:t>
            </a:r>
            <a:r>
              <a:rPr lang="zh-CN" altLang="zh-CN" sz="2000" dirty="0" smtClean="0"/>
              <a:t>的</a:t>
            </a:r>
            <a:r>
              <a:rPr lang="zh-CN" altLang="zh-CN" sz="2000" dirty="0"/>
              <a:t>属性。这说明，白马可以分离为单独的马和白，“白马</a:t>
            </a:r>
            <a:r>
              <a:rPr lang="en-US" altLang="zh-CN" sz="2000" dirty="0"/>
              <a:t>=</a:t>
            </a:r>
            <a:r>
              <a:rPr lang="zh-CN" altLang="zh-CN" sz="2000" dirty="0"/>
              <a:t>马</a:t>
            </a:r>
            <a:r>
              <a:rPr lang="en-US" altLang="zh-CN" sz="2000" dirty="0">
                <a:sym typeface="LogicA" panose="05010501010000010501" pitchFamily="2" charset="2"/>
              </a:rPr>
              <a:t></a:t>
            </a:r>
            <a:r>
              <a:rPr lang="zh-CN" altLang="zh-CN" sz="2000" dirty="0"/>
              <a:t>白”这个前提是成立的。</a:t>
            </a:r>
          </a:p>
          <a:p>
            <a:endParaRPr lang="zh-CN" altLang="en-US" sz="2000" dirty="0"/>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57</a:t>
            </a:fld>
            <a:endParaRPr lang="zh-CN" altLang="en-US"/>
          </a:p>
        </p:txBody>
      </p:sp>
    </p:spTree>
    <p:extLst>
      <p:ext uri="{BB962C8B-B14F-4D97-AF65-F5344CB8AC3E}">
        <p14:creationId xmlns:p14="http://schemas.microsoft.com/office/powerpoint/2010/main" val="1994041472"/>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白马论</a:t>
            </a:r>
            <a:endParaRPr lang="zh-CN" altLang="en-US" dirty="0"/>
          </a:p>
        </p:txBody>
      </p:sp>
      <p:sp>
        <p:nvSpPr>
          <p:cNvPr id="4" name="内容占位符 3"/>
          <p:cNvSpPr>
            <a:spLocks noGrp="1"/>
          </p:cNvSpPr>
          <p:nvPr>
            <p:ph idx="1"/>
          </p:nvPr>
        </p:nvSpPr>
        <p:spPr/>
        <p:txBody>
          <a:bodyPr>
            <a:normAutofit fontScale="92500" lnSpcReduction="20000"/>
          </a:bodyPr>
          <a:lstStyle/>
          <a:p>
            <a:r>
              <a:rPr lang="zh-CN" altLang="zh-CN" sz="2400" dirty="0"/>
              <a:t>他进一步论述自己的观点。“白”本身只命色，不命形，所以并不确定白的是何物；而“白马”，既命色又命形，所以确定了白者为何物。但是，确定白者为何物的是“马”而不是“白”，所以，“白”本身并没有发生变化，“白马”中的“白”和单独的“白”并无区别。所以，“相与以不相与为名”，是可以的。“马”只命形，对颜色无取舍，不管物之色为何都不影响该物</a:t>
            </a:r>
            <a:r>
              <a:rPr lang="zh-CN" altLang="zh-CN" sz="2400" dirty="0" smtClean="0"/>
              <a:t>为马</a:t>
            </a:r>
            <a:r>
              <a:rPr lang="en-US" altLang="zh-CN" sz="2400" baseline="30000" dirty="0"/>
              <a:t>P</a:t>
            </a:r>
            <a:r>
              <a:rPr lang="zh-CN" altLang="zh-CN" sz="2400" dirty="0" smtClean="0"/>
              <a:t>与否</a:t>
            </a:r>
            <a:r>
              <a:rPr lang="zh-CN" altLang="zh-CN" sz="2400" dirty="0"/>
              <a:t>；“白马”命形又命色，对颜色有取舍，物白则取之，非白则去之，颜色会影响该物</a:t>
            </a:r>
            <a:r>
              <a:rPr lang="zh-CN" altLang="zh-CN" sz="2400" dirty="0" smtClean="0"/>
              <a:t>为</a:t>
            </a:r>
            <a:r>
              <a:rPr lang="zh-CN" altLang="en-US" sz="2400" dirty="0" smtClean="0"/>
              <a:t>（</a:t>
            </a:r>
            <a:r>
              <a:rPr lang="zh-CN" altLang="zh-CN" sz="2400" dirty="0"/>
              <a:t>白马</a:t>
            </a:r>
            <a:r>
              <a:rPr lang="zh-CN" altLang="en-US" sz="2400" dirty="0" smtClean="0"/>
              <a:t>）</a:t>
            </a:r>
            <a:r>
              <a:rPr lang="en-US" altLang="zh-CN" sz="2400" baseline="30000" dirty="0"/>
              <a:t> P</a:t>
            </a:r>
            <a:r>
              <a:rPr lang="zh-CN" altLang="zh-CN" sz="2400" dirty="0" smtClean="0"/>
              <a:t>与否</a:t>
            </a:r>
            <a:r>
              <a:rPr lang="zh-CN" altLang="zh-CN" sz="2400" dirty="0"/>
              <a:t>。无去取于色和有去取于色就是二者相异、非类的地方，故曰“白马非马”。</a:t>
            </a:r>
          </a:p>
          <a:p>
            <a:r>
              <a:rPr lang="zh-CN" altLang="zh-CN" sz="2400" dirty="0"/>
              <a:t>实与实之间可分离的性质是划分得以实现的必要条件，因此在公孙龙看来，马与白、坚与白都必须是可离的。同时这也意味着，单独的单名和复名中的单名所谓的实并无不同。</a:t>
            </a:r>
            <a:endParaRPr lang="zh-CN" altLang="en-US" sz="2400" dirty="0"/>
          </a:p>
        </p:txBody>
      </p:sp>
      <p:sp>
        <p:nvSpPr>
          <p:cNvPr id="5" name="日期占位符 4"/>
          <p:cNvSpPr>
            <a:spLocks noGrp="1"/>
          </p:cNvSpPr>
          <p:nvPr>
            <p:ph type="dt" sz="half" idx="10"/>
          </p:nvPr>
        </p:nvSpPr>
        <p:spPr/>
        <p:txBody>
          <a:bodyPr/>
          <a:lstStyle/>
          <a:p>
            <a:fld id="{26491346-B712-4AAE-A255-0AD191FCCF76}" type="datetime1">
              <a:rPr lang="zh-CN" altLang="en-US" smtClean="0"/>
              <a:t>2017/5/8</a:t>
            </a:fld>
            <a:endParaRPr lang="zh-CN" altLang="en-US"/>
          </a:p>
        </p:txBody>
      </p:sp>
      <p:sp>
        <p:nvSpPr>
          <p:cNvPr id="6" name="灯片编号占位符 5"/>
          <p:cNvSpPr>
            <a:spLocks noGrp="1"/>
          </p:cNvSpPr>
          <p:nvPr>
            <p:ph type="sldNum" sz="quarter" idx="12"/>
          </p:nvPr>
        </p:nvSpPr>
        <p:spPr/>
        <p:txBody>
          <a:bodyPr/>
          <a:lstStyle/>
          <a:p>
            <a:fld id="{D5F432C2-BAF9-4064-A7C7-2E7EA4545CE4}" type="slidenum">
              <a:rPr lang="zh-CN" altLang="en-US" smtClean="0"/>
              <a:t>58</a:t>
            </a:fld>
            <a:endParaRPr lang="zh-CN" altLang="en-US"/>
          </a:p>
        </p:txBody>
      </p:sp>
    </p:spTree>
    <p:extLst>
      <p:ext uri="{BB962C8B-B14F-4D97-AF65-F5344CB8AC3E}">
        <p14:creationId xmlns:p14="http://schemas.microsoft.com/office/powerpoint/2010/main" val="423929980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兼爱</a:t>
            </a:r>
            <a:endParaRPr lang="zh-CN" altLang="en-US" dirty="0"/>
          </a:p>
        </p:txBody>
      </p:sp>
      <p:sp>
        <p:nvSpPr>
          <p:cNvPr id="3" name="内容占位符 2"/>
          <p:cNvSpPr>
            <a:spLocks noGrp="1"/>
          </p:cNvSpPr>
          <p:nvPr>
            <p:ph idx="1"/>
          </p:nvPr>
        </p:nvSpPr>
        <p:spPr/>
        <p:txBody>
          <a:bodyPr>
            <a:normAutofit fontScale="92500"/>
          </a:bodyPr>
          <a:lstStyle/>
          <a:p>
            <a:r>
              <a:rPr lang="zh-CN" altLang="zh-CN" sz="2400" dirty="0"/>
              <a:t>兼爱是墨子的重要思想，墨子认为，兼相爱，交相利，则天下治。但是这个思想面临的一个诘难就是，兼爱如何可能</a:t>
            </a:r>
            <a:r>
              <a:rPr lang="zh-CN" altLang="zh-CN" sz="2400" dirty="0" smtClean="0"/>
              <a:t>？</a:t>
            </a:r>
            <a:endParaRPr lang="en-US" altLang="zh-CN" sz="2400" dirty="0" smtClean="0"/>
          </a:p>
          <a:p>
            <a:r>
              <a:rPr lang="zh-CN" altLang="zh-CN" sz="2400" dirty="0"/>
              <a:t>按照我们通常的理解，兼爱要求爱天下之人，但是每个人的时间和能力都是有限的，如何能做到爱遍每一个人呢</a:t>
            </a:r>
            <a:r>
              <a:rPr lang="zh-CN" altLang="zh-CN" sz="2400" dirty="0" smtClean="0"/>
              <a:t>？</a:t>
            </a:r>
            <a:endParaRPr lang="en-US" altLang="zh-CN" sz="2400" dirty="0" smtClean="0"/>
          </a:p>
          <a:p>
            <a:r>
              <a:rPr lang="zh-CN" altLang="zh-CN" sz="2400" dirty="0">
                <a:latin typeface="楷体" panose="02010609060101010101" pitchFamily="49" charset="-122"/>
                <a:ea typeface="楷体" panose="02010609060101010101" pitchFamily="49" charset="-122"/>
              </a:rPr>
              <a:t>无穷不害兼。——《经下》</a:t>
            </a:r>
          </a:p>
          <a:p>
            <a:r>
              <a:rPr lang="zh-CN" altLang="zh-CN" sz="2400" dirty="0"/>
              <a:t>兼爱</a:t>
            </a:r>
            <a:r>
              <a:rPr lang="zh-CN" altLang="zh-CN" sz="2400" dirty="0" smtClean="0"/>
              <a:t>不是</a:t>
            </a:r>
            <a:r>
              <a:rPr lang="zh-CN" altLang="en-US" sz="2400" dirty="0" smtClean="0"/>
              <a:t>“</a:t>
            </a:r>
            <a:r>
              <a:rPr lang="zh-CN" altLang="zh-CN" sz="2400" dirty="0"/>
              <a:t>爱人</a:t>
            </a:r>
            <a:r>
              <a:rPr lang="zh-CN" altLang="en-US" sz="2400" dirty="0" smtClean="0"/>
              <a:t>”</a:t>
            </a:r>
            <a:r>
              <a:rPr lang="zh-CN" altLang="zh-CN" sz="2400" dirty="0" smtClean="0"/>
              <a:t> ，而是</a:t>
            </a:r>
            <a:r>
              <a:rPr lang="zh-CN" altLang="en-US" sz="2400" dirty="0" smtClean="0"/>
              <a:t>“</a:t>
            </a:r>
            <a:r>
              <a:rPr lang="zh-CN" altLang="zh-CN" sz="2400" dirty="0"/>
              <a:t>爱人</a:t>
            </a:r>
            <a:r>
              <a:rPr lang="en-US" altLang="zh-CN" sz="2400" baseline="30000" dirty="0"/>
              <a:t>P</a:t>
            </a:r>
            <a:r>
              <a:rPr lang="zh-CN" altLang="en-US" sz="2400" dirty="0" smtClean="0"/>
              <a:t>”</a:t>
            </a:r>
            <a:r>
              <a:rPr lang="en-US" altLang="zh-CN" sz="2400" baseline="30000" dirty="0" smtClean="0"/>
              <a:t> </a:t>
            </a:r>
            <a:r>
              <a:rPr lang="zh-CN" altLang="zh-CN" sz="2400" dirty="0" smtClean="0"/>
              <a:t>。</a:t>
            </a:r>
            <a:r>
              <a:rPr lang="zh-CN" altLang="zh-CN" sz="2400" dirty="0"/>
              <a:t>它并不要求我们一个个地去爱遍每一个人，</a:t>
            </a:r>
            <a:r>
              <a:rPr lang="zh-CN" altLang="zh-CN" sz="2400" dirty="0" smtClean="0"/>
              <a:t>而是</a:t>
            </a:r>
            <a:r>
              <a:rPr lang="zh-CN" altLang="zh-CN" sz="2400" dirty="0"/>
              <a:t>要求我们无差别地爱人，不分亲疏贵贱</a:t>
            </a:r>
            <a:r>
              <a:rPr lang="zh-CN" altLang="zh-CN" sz="2400" dirty="0" smtClean="0"/>
              <a:t>。</a:t>
            </a:r>
            <a:endParaRPr lang="en-US" altLang="zh-CN" sz="2400" dirty="0" smtClean="0"/>
          </a:p>
          <a:p>
            <a:r>
              <a:rPr lang="zh-CN" altLang="zh-CN" sz="2400" dirty="0"/>
              <a:t>从这个意义上来说，兼爱就是要我们把每一个人都仅仅</a:t>
            </a:r>
            <a:r>
              <a:rPr lang="zh-CN" altLang="zh-CN" sz="2400" dirty="0" smtClean="0"/>
              <a:t>当作人</a:t>
            </a:r>
            <a:r>
              <a:rPr lang="zh-CN" altLang="en-US" sz="2400" dirty="0" smtClean="0"/>
              <a:t>的范例</a:t>
            </a:r>
            <a:r>
              <a:rPr lang="zh-CN" altLang="zh-CN" sz="2400" dirty="0" smtClean="0"/>
              <a:t>来</a:t>
            </a:r>
            <a:r>
              <a:rPr lang="zh-CN" altLang="zh-CN" sz="2400" dirty="0"/>
              <a:t>爱，都仅仅因为他</a:t>
            </a:r>
            <a:r>
              <a:rPr lang="zh-CN" altLang="zh-CN" sz="2400" dirty="0" smtClean="0"/>
              <a:t>是人</a:t>
            </a:r>
            <a:r>
              <a:rPr lang="en-US" altLang="zh-CN" sz="2400" baseline="30000" dirty="0"/>
              <a:t>P</a:t>
            </a:r>
            <a:r>
              <a:rPr lang="zh-CN" altLang="zh-CN" sz="2400" dirty="0" smtClean="0"/>
              <a:t>而</a:t>
            </a:r>
            <a:r>
              <a:rPr lang="zh-CN" altLang="zh-CN" sz="2400" dirty="0"/>
              <a:t>爱，而不因为他是我们的亲人或者朋友。</a:t>
            </a:r>
            <a:endParaRPr lang="zh-CN" altLang="en-US" sz="2400" dirty="0"/>
          </a:p>
        </p:txBody>
      </p:sp>
      <p:sp>
        <p:nvSpPr>
          <p:cNvPr id="5" name="日期占位符 4"/>
          <p:cNvSpPr>
            <a:spLocks noGrp="1"/>
          </p:cNvSpPr>
          <p:nvPr>
            <p:ph type="dt" sz="half" idx="10"/>
          </p:nvPr>
        </p:nvSpPr>
        <p:spPr/>
        <p:txBody>
          <a:bodyPr/>
          <a:lstStyle/>
          <a:p>
            <a:fld id="{1AA382B4-E90D-42CD-A4F9-1B43DCB7BEAF}"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59</a:t>
            </a:fld>
            <a:endParaRPr lang="zh-CN" altLang="en-US"/>
          </a:p>
        </p:txBody>
      </p:sp>
    </p:spTree>
    <p:extLst>
      <p:ext uri="{BB962C8B-B14F-4D97-AF65-F5344CB8AC3E}">
        <p14:creationId xmlns:p14="http://schemas.microsoft.com/office/powerpoint/2010/main" val="4167680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t>
            </a:r>
            <a:r>
              <a:rPr lang="zh-CN" altLang="en-US" dirty="0" smtClean="0"/>
              <a:t>公孙龙子</a:t>
            </a:r>
            <a:r>
              <a:rPr lang="en-US" altLang="zh-CN" dirty="0" smtClean="0"/>
              <a:t>》</a:t>
            </a:r>
            <a:endParaRPr lang="zh-CN" altLang="en-US" dirty="0"/>
          </a:p>
        </p:txBody>
      </p:sp>
      <p:sp>
        <p:nvSpPr>
          <p:cNvPr id="3" name="内容占位符 2"/>
          <p:cNvSpPr>
            <a:spLocks noGrp="1"/>
          </p:cNvSpPr>
          <p:nvPr>
            <p:ph idx="1"/>
          </p:nvPr>
        </p:nvSpPr>
        <p:spPr/>
        <p:txBody>
          <a:bodyPr>
            <a:normAutofit lnSpcReduction="10000"/>
          </a:bodyPr>
          <a:lstStyle/>
          <a:p>
            <a:r>
              <a:rPr lang="zh-CN" altLang="zh-CN" sz="2200" dirty="0" smtClean="0"/>
              <a:t>公孙龙</a:t>
            </a:r>
            <a:r>
              <a:rPr lang="zh-CN" altLang="en-US" sz="2200" dirty="0" smtClean="0"/>
              <a:t>：</a:t>
            </a:r>
            <a:r>
              <a:rPr lang="zh-CN" altLang="zh-CN" sz="2200" dirty="0" smtClean="0"/>
              <a:t>战国</a:t>
            </a:r>
            <a:r>
              <a:rPr lang="zh-CN" altLang="zh-CN" sz="2200" dirty="0"/>
              <a:t>赵人，约生活于</a:t>
            </a:r>
            <a:r>
              <a:rPr lang="zh-CN" altLang="zh-CN" sz="2200" dirty="0" smtClean="0"/>
              <a:t>公元前</a:t>
            </a:r>
            <a:r>
              <a:rPr lang="en-US" altLang="zh-CN" sz="2200" dirty="0" smtClean="0"/>
              <a:t>325</a:t>
            </a:r>
            <a:r>
              <a:rPr lang="zh-CN" altLang="en-US" sz="2200" dirty="0" smtClean="0"/>
              <a:t>年</a:t>
            </a:r>
            <a:r>
              <a:rPr lang="zh-CN" altLang="zh-CN" sz="2200" dirty="0" smtClean="0"/>
              <a:t>至</a:t>
            </a:r>
            <a:r>
              <a:rPr lang="zh-CN" altLang="en-US" sz="2200" dirty="0" smtClean="0"/>
              <a:t>前</a:t>
            </a:r>
            <a:r>
              <a:rPr lang="en-US" altLang="zh-CN" sz="2200" dirty="0" smtClean="0"/>
              <a:t>250</a:t>
            </a:r>
            <a:r>
              <a:rPr lang="zh-CN" altLang="zh-CN" sz="2200" dirty="0" smtClean="0"/>
              <a:t>年</a:t>
            </a:r>
            <a:r>
              <a:rPr lang="zh-CN" altLang="zh-CN" sz="2200" dirty="0"/>
              <a:t>，与荀子、邹衍同时。主要政治经历是在平原君家作客卿，以倡说‘白马非马’，创建‘离坚白’学派而知名</a:t>
            </a:r>
            <a:r>
              <a:rPr lang="zh-CN" altLang="zh-CN" sz="2200" dirty="0" smtClean="0"/>
              <a:t>。</a:t>
            </a:r>
            <a:endParaRPr lang="en-US" altLang="zh-CN" sz="2200" dirty="0"/>
          </a:p>
          <a:p>
            <a:r>
              <a:rPr lang="en-US" altLang="zh-CN" sz="2200" dirty="0"/>
              <a:t>《</a:t>
            </a:r>
            <a:r>
              <a:rPr lang="zh-CN" altLang="en-US" sz="2200" dirty="0"/>
              <a:t>史记</a:t>
            </a:r>
            <a:r>
              <a:rPr lang="en-US" altLang="zh-CN" sz="2200" dirty="0"/>
              <a:t>·</a:t>
            </a:r>
            <a:r>
              <a:rPr lang="zh-CN" altLang="en-US" sz="2200" dirty="0"/>
              <a:t>孟子荀卿列传</a:t>
            </a:r>
            <a:r>
              <a:rPr lang="en-US" altLang="zh-CN" sz="2200" dirty="0"/>
              <a:t>》</a:t>
            </a:r>
            <a:r>
              <a:rPr lang="zh-CN" altLang="en-US" sz="2200" dirty="0"/>
              <a:t>中记载赵国有公孙龙“为坚白同异之辩”</a:t>
            </a:r>
            <a:r>
              <a:rPr lang="zh-CN" altLang="en-US" sz="2200" dirty="0" smtClean="0"/>
              <a:t>。</a:t>
            </a:r>
            <a:endParaRPr lang="en-US" altLang="zh-CN" sz="2200" dirty="0" smtClean="0"/>
          </a:p>
          <a:p>
            <a:r>
              <a:rPr lang="en-US" altLang="zh-CN" sz="2200" dirty="0" smtClean="0"/>
              <a:t>《</a:t>
            </a:r>
            <a:r>
              <a:rPr lang="zh-CN" altLang="en-US" sz="2200" dirty="0"/>
              <a:t>庄子</a:t>
            </a:r>
            <a:r>
              <a:rPr lang="en-US" altLang="zh-CN" sz="2200" dirty="0"/>
              <a:t>·</a:t>
            </a:r>
            <a:r>
              <a:rPr lang="zh-CN" altLang="en-US" sz="2200" dirty="0"/>
              <a:t>天下篇</a:t>
            </a:r>
            <a:r>
              <a:rPr lang="en-US" altLang="zh-CN" sz="2200" dirty="0"/>
              <a:t>》</a:t>
            </a:r>
            <a:r>
              <a:rPr lang="zh-CN" altLang="en-US" sz="2200" dirty="0"/>
              <a:t>中将公孙龙子与惠施列在一起，称为“辩者”</a:t>
            </a:r>
            <a:r>
              <a:rPr lang="zh-CN" altLang="en-US" sz="2200" dirty="0" smtClean="0"/>
              <a:t>，迷惑</a:t>
            </a:r>
            <a:r>
              <a:rPr lang="zh-CN" altLang="en-US" sz="2200" dirty="0"/>
              <a:t>人心，改变人意，能够用口舌战胜人，却不能服人之心。</a:t>
            </a:r>
            <a:endParaRPr lang="en-US" altLang="zh-CN" sz="2200" dirty="0"/>
          </a:p>
          <a:p>
            <a:r>
              <a:rPr lang="zh-CN" altLang="zh-CN" sz="2200" dirty="0"/>
              <a:t>记载</a:t>
            </a:r>
            <a:r>
              <a:rPr lang="zh-CN" altLang="zh-CN" sz="2200" dirty="0"/>
              <a:t>公孙龙学说的《公孙龙子》一书</a:t>
            </a:r>
            <a:r>
              <a:rPr lang="zh-CN" altLang="zh-CN" sz="2200" dirty="0"/>
              <a:t>，</a:t>
            </a:r>
            <a:r>
              <a:rPr lang="zh-CN" altLang="en-US" sz="2200" dirty="0"/>
              <a:t>据载</a:t>
            </a:r>
            <a:r>
              <a:rPr lang="zh-CN" altLang="zh-CN" sz="2200" dirty="0"/>
              <a:t>有</a:t>
            </a:r>
            <a:r>
              <a:rPr lang="zh-CN" altLang="zh-CN" sz="2200" dirty="0"/>
              <a:t>十四篇</a:t>
            </a:r>
            <a:r>
              <a:rPr lang="zh-CN" altLang="zh-CN" sz="2200" dirty="0"/>
              <a:t>，</a:t>
            </a:r>
            <a:r>
              <a:rPr lang="zh-CN" altLang="en-US" sz="2200" dirty="0"/>
              <a:t>现存</a:t>
            </a:r>
            <a:r>
              <a:rPr lang="zh-CN" altLang="zh-CN" sz="2200" dirty="0"/>
              <a:t>六</a:t>
            </a:r>
            <a:r>
              <a:rPr lang="zh-CN" altLang="zh-CN" sz="2200" dirty="0"/>
              <a:t>篇，保存在《道藏》中。</a:t>
            </a:r>
            <a:endParaRPr lang="en-US" altLang="zh-CN" sz="2200" dirty="0"/>
          </a:p>
          <a:p>
            <a:r>
              <a:rPr lang="zh-CN" altLang="en-US" sz="2200" dirty="0" smtClean="0"/>
              <a:t>现存</a:t>
            </a:r>
            <a:r>
              <a:rPr lang="en-US" altLang="zh-CN" sz="2200" dirty="0" smtClean="0"/>
              <a:t>《</a:t>
            </a:r>
            <a:r>
              <a:rPr lang="zh-CN" altLang="en-US" sz="2200" dirty="0" smtClean="0"/>
              <a:t>公孙龙子</a:t>
            </a:r>
            <a:r>
              <a:rPr lang="en-US" altLang="zh-CN" sz="2200" dirty="0" smtClean="0"/>
              <a:t>》</a:t>
            </a:r>
            <a:r>
              <a:rPr lang="zh-CN" altLang="en-US" sz="2200" dirty="0" smtClean="0"/>
              <a:t>：</a:t>
            </a:r>
            <a:r>
              <a:rPr lang="en-US" altLang="zh-CN" sz="2200" dirty="0" smtClean="0"/>
              <a:t>《</a:t>
            </a:r>
            <a:r>
              <a:rPr lang="zh-CN" altLang="en-US" sz="2200" dirty="0" smtClean="0"/>
              <a:t>迹府</a:t>
            </a:r>
            <a:r>
              <a:rPr lang="en-US" altLang="zh-CN" sz="2200" dirty="0" smtClean="0"/>
              <a:t>》</a:t>
            </a:r>
            <a:r>
              <a:rPr lang="en-US" altLang="zh-CN" sz="2200" dirty="0" smtClean="0"/>
              <a:t>《</a:t>
            </a:r>
            <a:r>
              <a:rPr lang="zh-CN" altLang="en-US" sz="2200" dirty="0" smtClean="0"/>
              <a:t>白马论</a:t>
            </a:r>
            <a:r>
              <a:rPr lang="en-US" altLang="zh-CN" sz="2200" dirty="0" smtClean="0"/>
              <a:t>》《</a:t>
            </a:r>
            <a:r>
              <a:rPr lang="zh-CN" altLang="en-US" sz="2200" dirty="0" smtClean="0"/>
              <a:t>指物论</a:t>
            </a:r>
            <a:r>
              <a:rPr lang="en-US" altLang="zh-CN" sz="2200" dirty="0" smtClean="0"/>
              <a:t>》《</a:t>
            </a:r>
            <a:r>
              <a:rPr lang="zh-CN" altLang="en-US" sz="2200" dirty="0" smtClean="0"/>
              <a:t>通变论</a:t>
            </a:r>
            <a:r>
              <a:rPr lang="en-US" altLang="zh-CN" sz="2200" dirty="0" smtClean="0"/>
              <a:t>》《</a:t>
            </a:r>
            <a:r>
              <a:rPr lang="zh-CN" altLang="en-US" sz="2200" dirty="0" smtClean="0"/>
              <a:t>坚白论</a:t>
            </a:r>
            <a:r>
              <a:rPr lang="en-US" altLang="zh-CN" sz="2200" dirty="0" smtClean="0"/>
              <a:t>》《</a:t>
            </a:r>
            <a:r>
              <a:rPr lang="zh-CN" altLang="en-US" sz="2200" dirty="0" smtClean="0"/>
              <a:t>名实论</a:t>
            </a:r>
            <a:r>
              <a:rPr lang="en-US" altLang="zh-CN" sz="2200" dirty="0" smtClean="0"/>
              <a:t>》</a:t>
            </a:r>
            <a:endParaRPr lang="zh-CN" altLang="en-US" sz="2200" dirty="0"/>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6</a:t>
            </a:fld>
            <a:endParaRPr lang="zh-CN" altLang="en-US"/>
          </a:p>
        </p:txBody>
      </p:sp>
    </p:spTree>
    <p:extLst>
      <p:ext uri="{BB962C8B-B14F-4D97-AF65-F5344CB8AC3E}">
        <p14:creationId xmlns:p14="http://schemas.microsoft.com/office/powerpoint/2010/main" val="170306332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兼爱</a:t>
            </a:r>
            <a:endParaRPr lang="zh-CN" altLang="en-US" dirty="0"/>
          </a:p>
        </p:txBody>
      </p:sp>
      <p:sp>
        <p:nvSpPr>
          <p:cNvPr id="3" name="内容占位符 2"/>
          <p:cNvSpPr>
            <a:spLocks noGrp="1"/>
          </p:cNvSpPr>
          <p:nvPr>
            <p:ph idx="1"/>
          </p:nvPr>
        </p:nvSpPr>
        <p:spPr/>
        <p:txBody>
          <a:bodyPr>
            <a:normAutofit fontScale="92500" lnSpcReduction="20000"/>
          </a:bodyPr>
          <a:lstStyle/>
          <a:p>
            <a:r>
              <a:rPr lang="zh-CN" altLang="zh-CN" sz="2400" dirty="0" smtClean="0">
                <a:latin typeface="楷体" panose="02010609060101010101" pitchFamily="49" charset="-122"/>
                <a:ea typeface="楷体" panose="02010609060101010101" pitchFamily="49" charset="-122"/>
              </a:rPr>
              <a:t>视人之国，若视其国；视人之家，若视其家；视人之身，若视其身。</a:t>
            </a:r>
          </a:p>
          <a:p>
            <a:r>
              <a:rPr lang="zh-CN" altLang="zh-CN" sz="2400" dirty="0" smtClean="0">
                <a:latin typeface="楷体" panose="02010609060101010101" pitchFamily="49" charset="-122"/>
                <a:ea typeface="楷体" panose="02010609060101010101" pitchFamily="49" charset="-122"/>
              </a:rPr>
              <a:t>今诸侯独知爱其国，不爱人之国，是以不惮举其国，以攻人之国。今家主独知爱其家，而不爱人之家，是以不惮举其家，以篡人之家。今人独知爱其身，不爱人之身，是以不惮举其身，以贼人之身。……人与人不相爱，则必相贼……</a:t>
            </a:r>
            <a:r>
              <a:rPr lang="zh-CN" altLang="en-US" sz="2400" dirty="0" smtClean="0">
                <a:latin typeface="楷体" panose="02010609060101010101" pitchFamily="49" charset="-122"/>
                <a:ea typeface="楷体" panose="02010609060101010101" pitchFamily="49" charset="-122"/>
              </a:rPr>
              <a:t>（</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兼爱中</a:t>
            </a:r>
            <a:r>
              <a:rPr lang="en-US" altLang="zh-CN" sz="2400" dirty="0" smtClean="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a:t>
            </a:r>
            <a:endParaRPr lang="en-US" altLang="zh-CN" sz="2400" dirty="0" smtClean="0">
              <a:latin typeface="楷体" panose="02010609060101010101" pitchFamily="49" charset="-122"/>
              <a:ea typeface="楷体" panose="02010609060101010101" pitchFamily="49" charset="-122"/>
            </a:endParaRPr>
          </a:p>
          <a:p>
            <a:r>
              <a:rPr lang="zh-CN" altLang="zh-CN" sz="2400" dirty="0"/>
              <a:t>能做到兼爱的人，把任意一人的国等同于自己的国，把任意一人的家等同于自己的家，把任意一人的身体等同于自己的身体，泯灭人我之间的差异，从“人”的角度来看，我们都是一样的。因此，如果我爱自己，那么我自然也会无差别地爱任意一个人。因此，我对于任意一个具体的人的爱，都是兼爱的实现。而不兼爱的人，只看到自己的私己，因自己的私己而爱自己、爱自己的家国，这种爱就无法推广到其他人身上。</a:t>
            </a:r>
            <a:endParaRPr lang="zh-CN" altLang="en-US" sz="2400" dirty="0">
              <a:latin typeface="楷体" panose="02010609060101010101" pitchFamily="49" charset="-122"/>
              <a:ea typeface="楷体" panose="02010609060101010101" pitchFamily="49" charset="-122"/>
            </a:endParaRPr>
          </a:p>
        </p:txBody>
      </p:sp>
      <p:sp>
        <p:nvSpPr>
          <p:cNvPr id="5" name="日期占位符 4"/>
          <p:cNvSpPr>
            <a:spLocks noGrp="1"/>
          </p:cNvSpPr>
          <p:nvPr>
            <p:ph type="dt" sz="half" idx="10"/>
          </p:nvPr>
        </p:nvSpPr>
        <p:spPr/>
        <p:txBody>
          <a:bodyPr/>
          <a:lstStyle/>
          <a:p>
            <a:fld id="{1AA382B4-E90D-42CD-A4F9-1B43DCB7BEAF}"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60</a:t>
            </a:fld>
            <a:endParaRPr lang="zh-CN" altLang="en-US"/>
          </a:p>
        </p:txBody>
      </p:sp>
    </p:spTree>
    <p:extLst>
      <p:ext uri="{BB962C8B-B14F-4D97-AF65-F5344CB8AC3E}">
        <p14:creationId xmlns:p14="http://schemas.microsoft.com/office/powerpoint/2010/main" val="300374834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兼爱</a:t>
            </a:r>
            <a:endParaRPr lang="zh-CN" altLang="en-US" dirty="0"/>
          </a:p>
        </p:txBody>
      </p:sp>
      <p:sp>
        <p:nvSpPr>
          <p:cNvPr id="3" name="内容占位符 2"/>
          <p:cNvSpPr>
            <a:spLocks noGrp="1"/>
          </p:cNvSpPr>
          <p:nvPr>
            <p:ph idx="1"/>
          </p:nvPr>
        </p:nvSpPr>
        <p:spPr/>
        <p:txBody>
          <a:bodyPr>
            <a:normAutofit lnSpcReduction="10000"/>
          </a:bodyPr>
          <a:lstStyle/>
          <a:p>
            <a:r>
              <a:rPr lang="zh-CN" altLang="zh-CN" sz="2400" dirty="0"/>
              <a:t>《大取》中的一段话也表达了同样的意思</a:t>
            </a:r>
            <a:r>
              <a:rPr lang="en-US" altLang="zh-CN" sz="2400" dirty="0"/>
              <a:t>:</a:t>
            </a:r>
            <a:endParaRPr lang="zh-CN" altLang="zh-CN" sz="2400" dirty="0"/>
          </a:p>
          <a:p>
            <a:r>
              <a:rPr lang="zh-CN" altLang="zh-CN" sz="2400" dirty="0">
                <a:latin typeface="楷体" panose="02010609060101010101" pitchFamily="49" charset="-122"/>
                <a:ea typeface="楷体" panose="02010609060101010101" pitchFamily="49" charset="-122"/>
              </a:rPr>
              <a:t>“爱人不外己，己在所爱之中。己在所爱，爱加于己。伦列之，爱己，爱人也。……臧之爱己，非为爱己之人也，厚不外己。”</a:t>
            </a:r>
          </a:p>
          <a:p>
            <a:r>
              <a:rPr lang="zh-CN" altLang="zh-CN" sz="2400" dirty="0"/>
              <a:t>己同样可以</a:t>
            </a:r>
            <a:r>
              <a:rPr lang="zh-CN" altLang="zh-CN" sz="2400" dirty="0" smtClean="0"/>
              <a:t>充当人</a:t>
            </a:r>
            <a:r>
              <a:rPr lang="zh-CN" altLang="en-US" sz="2400" dirty="0" smtClean="0"/>
              <a:t>的范例</a:t>
            </a:r>
            <a:r>
              <a:rPr lang="en-US" altLang="zh-CN" sz="2400" baseline="30000" dirty="0" smtClean="0"/>
              <a:t> </a:t>
            </a:r>
            <a:r>
              <a:rPr lang="zh-CN" altLang="zh-CN" sz="2400" dirty="0" smtClean="0"/>
              <a:t>，因此</a:t>
            </a:r>
            <a:r>
              <a:rPr lang="zh-CN" altLang="en-US" sz="2400" dirty="0" smtClean="0"/>
              <a:t>“</a:t>
            </a:r>
            <a:r>
              <a:rPr lang="zh-CN" altLang="zh-CN" sz="2400" dirty="0"/>
              <a:t>爱人</a:t>
            </a:r>
            <a:r>
              <a:rPr lang="en-US" altLang="zh-CN" sz="2400" baseline="30000" dirty="0"/>
              <a:t>P</a:t>
            </a:r>
            <a:r>
              <a:rPr lang="zh-CN" altLang="en-US" sz="2400" dirty="0" smtClean="0"/>
              <a:t>”</a:t>
            </a:r>
            <a:r>
              <a:rPr lang="zh-CN" altLang="zh-CN" sz="2400" dirty="0" smtClean="0"/>
              <a:t> 也</a:t>
            </a:r>
            <a:r>
              <a:rPr lang="zh-CN" altLang="zh-CN" sz="2400" dirty="0"/>
              <a:t>包括爱己。把自己</a:t>
            </a:r>
            <a:r>
              <a:rPr lang="zh-CN" altLang="zh-CN" sz="2400" dirty="0" smtClean="0"/>
              <a:t>当作人</a:t>
            </a:r>
            <a:r>
              <a:rPr lang="zh-CN" altLang="en-US" sz="2400" dirty="0" smtClean="0"/>
              <a:t>的范例</a:t>
            </a:r>
            <a:r>
              <a:rPr lang="zh-CN" altLang="zh-CN" sz="2400" dirty="0" smtClean="0"/>
              <a:t>来</a:t>
            </a:r>
            <a:r>
              <a:rPr lang="zh-CN" altLang="zh-CN" sz="2400" dirty="0"/>
              <a:t>爱，那么爱己</a:t>
            </a:r>
            <a:r>
              <a:rPr lang="zh-CN" altLang="zh-CN" sz="2400" dirty="0" smtClean="0"/>
              <a:t>就是</a:t>
            </a:r>
            <a:r>
              <a:rPr lang="zh-CN" altLang="en-US" sz="2400" dirty="0"/>
              <a:t>“</a:t>
            </a:r>
            <a:r>
              <a:rPr lang="zh-CN" altLang="zh-CN" sz="2400" dirty="0"/>
              <a:t>爱人</a:t>
            </a:r>
            <a:r>
              <a:rPr lang="en-US" altLang="zh-CN" sz="2400" baseline="30000" dirty="0"/>
              <a:t>P</a:t>
            </a:r>
            <a:r>
              <a:rPr lang="zh-CN" altLang="en-US" sz="2400" dirty="0"/>
              <a:t>”</a:t>
            </a:r>
            <a:r>
              <a:rPr lang="zh-CN" altLang="zh-CN" sz="2400" dirty="0"/>
              <a:t> 。</a:t>
            </a:r>
            <a:r>
              <a:rPr lang="zh-CN" altLang="zh-CN" sz="2400" dirty="0"/>
              <a:t>但是臧爱己却不是爱</a:t>
            </a:r>
            <a:r>
              <a:rPr lang="zh-CN" altLang="zh-CN" sz="2400" dirty="0" smtClean="0"/>
              <a:t>作为</a:t>
            </a:r>
            <a:r>
              <a:rPr lang="en-US" altLang="zh-CN" sz="2200" dirty="0"/>
              <a:t>(</a:t>
            </a:r>
            <a:r>
              <a:rPr lang="zh-CN" altLang="zh-CN" sz="2200" dirty="0"/>
              <a:t>人</a:t>
            </a:r>
            <a:r>
              <a:rPr lang="en-US" altLang="zh-CN" sz="2200" baseline="30000" dirty="0"/>
              <a:t>P</a:t>
            </a:r>
            <a:r>
              <a:rPr lang="en-US" altLang="zh-CN" sz="2200" dirty="0"/>
              <a:t>)</a:t>
            </a:r>
            <a:r>
              <a:rPr lang="en-US" altLang="zh-CN" sz="2200" baseline="30000" dirty="0">
                <a:sym typeface="LogicA" panose="05010501010000010501" pitchFamily="2" charset="2"/>
              </a:rPr>
              <a:t></a:t>
            </a:r>
            <a:r>
              <a:rPr lang="zh-CN" altLang="zh-CN" sz="2400" dirty="0" smtClean="0"/>
              <a:t>的</a:t>
            </a:r>
            <a:r>
              <a:rPr lang="zh-CN" altLang="zh-CN" sz="2400" dirty="0"/>
              <a:t>己，而是爱他的私己，如此便不</a:t>
            </a:r>
            <a:r>
              <a:rPr lang="zh-CN" altLang="zh-CN" sz="2400" dirty="0" smtClean="0"/>
              <a:t>可谓</a:t>
            </a:r>
            <a:r>
              <a:rPr lang="zh-CN" altLang="en-US" sz="2400" dirty="0"/>
              <a:t>“</a:t>
            </a:r>
            <a:r>
              <a:rPr lang="zh-CN" altLang="zh-CN" sz="2400" dirty="0"/>
              <a:t>爱人</a:t>
            </a:r>
            <a:r>
              <a:rPr lang="en-US" altLang="zh-CN" sz="2400" baseline="30000" dirty="0"/>
              <a:t>P</a:t>
            </a:r>
            <a:r>
              <a:rPr lang="zh-CN" altLang="en-US" sz="2400" dirty="0"/>
              <a:t>”</a:t>
            </a:r>
            <a:r>
              <a:rPr lang="en-US" altLang="zh-CN" sz="2400" baseline="30000" dirty="0" smtClean="0"/>
              <a:t> </a:t>
            </a:r>
            <a:r>
              <a:rPr lang="zh-CN" altLang="zh-CN" sz="2400" dirty="0" smtClean="0"/>
              <a:t>。</a:t>
            </a:r>
            <a:r>
              <a:rPr lang="zh-CN" altLang="zh-CN" sz="2400" dirty="0"/>
              <a:t>既然兼爱</a:t>
            </a:r>
            <a:r>
              <a:rPr lang="zh-CN" altLang="zh-CN" sz="2400" dirty="0" smtClean="0"/>
              <a:t>是</a:t>
            </a:r>
            <a:r>
              <a:rPr lang="zh-CN" altLang="en-US" sz="2400" dirty="0" smtClean="0"/>
              <a:t>“</a:t>
            </a:r>
            <a:r>
              <a:rPr lang="zh-CN" altLang="zh-CN" sz="2400" dirty="0"/>
              <a:t>爱人</a:t>
            </a:r>
            <a:r>
              <a:rPr lang="en-US" altLang="zh-CN" sz="2400" baseline="30000" dirty="0"/>
              <a:t>P </a:t>
            </a:r>
            <a:r>
              <a:rPr lang="zh-CN" altLang="en-US" sz="2400" dirty="0" smtClean="0"/>
              <a:t>”</a:t>
            </a:r>
            <a:r>
              <a:rPr lang="zh-CN" altLang="zh-CN" sz="2400" dirty="0" smtClean="0"/>
              <a:t> ，</a:t>
            </a:r>
            <a:r>
              <a:rPr lang="zh-CN" altLang="zh-CN" sz="2400" dirty="0"/>
              <a:t>那么利用前文所讲范例的性质，我们知道范例由名决定，当“人”这个类名被说出的时候，就决定了存在“人”的范例</a:t>
            </a:r>
            <a:r>
              <a:rPr lang="zh-CN" altLang="zh-CN" sz="2400" dirty="0" smtClean="0"/>
              <a:t>——</a:t>
            </a:r>
            <a:r>
              <a:rPr lang="en-US" altLang="zh-CN" sz="2200" dirty="0"/>
              <a:t>(</a:t>
            </a:r>
            <a:r>
              <a:rPr lang="zh-CN" altLang="zh-CN" sz="2200" dirty="0"/>
              <a:t>人</a:t>
            </a:r>
            <a:r>
              <a:rPr lang="en-US" altLang="zh-CN" sz="2200" baseline="30000" dirty="0"/>
              <a:t>P</a:t>
            </a:r>
            <a:r>
              <a:rPr lang="en-US" altLang="zh-CN" sz="2200" dirty="0"/>
              <a:t>)</a:t>
            </a:r>
            <a:r>
              <a:rPr lang="en-US" altLang="zh-CN" sz="2200" baseline="30000" dirty="0">
                <a:sym typeface="LogicA" panose="05010501010000010501" pitchFamily="2" charset="2"/>
              </a:rPr>
              <a:t></a:t>
            </a:r>
            <a:r>
              <a:rPr lang="en-US" altLang="zh-CN" sz="2400" baseline="30000" dirty="0" smtClean="0"/>
              <a:t> </a:t>
            </a:r>
            <a:r>
              <a:rPr lang="zh-CN" altLang="zh-CN" sz="2400" dirty="0" smtClean="0"/>
              <a:t>，</a:t>
            </a:r>
            <a:r>
              <a:rPr lang="zh-CN" altLang="zh-CN" sz="2400" dirty="0"/>
              <a:t>那么只要我做到了</a:t>
            </a:r>
            <a:r>
              <a:rPr lang="zh-CN" altLang="zh-CN" sz="2400" dirty="0" smtClean="0"/>
              <a:t>爱人</a:t>
            </a:r>
            <a:r>
              <a:rPr lang="zh-CN" altLang="en-US" sz="2400" dirty="0" smtClean="0"/>
              <a:t>的范例</a:t>
            </a:r>
            <a:r>
              <a:rPr lang="zh-CN" altLang="zh-CN" sz="2400" dirty="0" smtClean="0"/>
              <a:t>，</a:t>
            </a:r>
            <a:r>
              <a:rPr lang="zh-CN" altLang="zh-CN" sz="2400" dirty="0"/>
              <a:t>就意味着我做到了兼爱。</a:t>
            </a:r>
            <a:endParaRPr lang="zh-CN" altLang="en-US" sz="2400" dirty="0"/>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61</a:t>
            </a:fld>
            <a:endParaRPr lang="zh-CN" altLang="en-US"/>
          </a:p>
        </p:txBody>
      </p:sp>
    </p:spTree>
    <p:extLst>
      <p:ext uri="{BB962C8B-B14F-4D97-AF65-F5344CB8AC3E}">
        <p14:creationId xmlns:p14="http://schemas.microsoft.com/office/powerpoint/2010/main" val="96955502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兼爱</a:t>
            </a:r>
          </a:p>
        </p:txBody>
      </p:sp>
      <p:sp>
        <p:nvSpPr>
          <p:cNvPr id="3" name="内容占位符 2"/>
          <p:cNvSpPr>
            <a:spLocks noGrp="1"/>
          </p:cNvSpPr>
          <p:nvPr>
            <p:ph idx="1"/>
          </p:nvPr>
        </p:nvSpPr>
        <p:spPr/>
        <p:txBody>
          <a:bodyPr>
            <a:normAutofit/>
          </a:bodyPr>
          <a:lstStyle/>
          <a:p>
            <a:r>
              <a:rPr lang="zh-CN" altLang="zh-CN" sz="2400" dirty="0"/>
              <a:t>所以，文中又说：</a:t>
            </a:r>
          </a:p>
          <a:p>
            <a:r>
              <a:rPr lang="en-US" altLang="zh-CN" sz="2400" dirty="0"/>
              <a:t>    </a:t>
            </a:r>
            <a:r>
              <a:rPr lang="zh-CN" altLang="zh-CN" sz="2400" dirty="0">
                <a:latin typeface="楷体" panose="02010609060101010101" pitchFamily="49" charset="-122"/>
                <a:ea typeface="楷体" panose="02010609060101010101" pitchFamily="49" charset="-122"/>
              </a:rPr>
              <a:t>“不知其数而知其尽也。说在问者。”（《经下》）</a:t>
            </a:r>
            <a:r>
              <a:rPr lang="en-US" altLang="zh-CN" sz="2400" dirty="0">
                <a:latin typeface="楷体" panose="02010609060101010101" pitchFamily="49" charset="-122"/>
                <a:ea typeface="楷体" panose="02010609060101010101" pitchFamily="49" charset="-122"/>
              </a:rPr>
              <a:t> </a:t>
            </a:r>
            <a:endParaRPr lang="zh-CN" altLang="zh-CN" sz="2400" dirty="0">
              <a:latin typeface="楷体" panose="02010609060101010101" pitchFamily="49" charset="-122"/>
              <a:ea typeface="楷体" panose="02010609060101010101" pitchFamily="49" charset="-122"/>
            </a:endParaRPr>
          </a:p>
          <a:p>
            <a:r>
              <a:rPr lang="zh-CN" altLang="zh-CN" sz="2400" dirty="0">
                <a:latin typeface="楷体" panose="02010609060101010101" pitchFamily="49" charset="-122"/>
                <a:ea typeface="楷体" panose="02010609060101010101" pitchFamily="49" charset="-122"/>
              </a:rPr>
              <a:t>“或者遗乎其问也。尽问人，则尽爱其所问。若不智其数，而智爱之尽之也，无难。”（《经说下》）</a:t>
            </a:r>
          </a:p>
          <a:p>
            <a:r>
              <a:rPr lang="en-US" altLang="zh-CN" sz="2400" dirty="0"/>
              <a:t>    </a:t>
            </a:r>
            <a:r>
              <a:rPr lang="zh-CN" altLang="zh-CN" sz="2400" dirty="0"/>
              <a:t>虽然不知道人的总数但是却可以尽爱天下之人，在于问者，只要问者给出了“人”的名，就规定了相应的实，也就规定</a:t>
            </a:r>
            <a:r>
              <a:rPr lang="zh-CN" altLang="zh-CN" sz="2400" dirty="0" smtClean="0"/>
              <a:t>了人</a:t>
            </a:r>
            <a:r>
              <a:rPr lang="zh-CN" altLang="en-US" sz="2400" dirty="0" smtClean="0"/>
              <a:t>的范例</a:t>
            </a:r>
            <a:r>
              <a:rPr lang="zh-CN" altLang="zh-CN" sz="2400" dirty="0" smtClean="0"/>
              <a:t>，</a:t>
            </a:r>
            <a:r>
              <a:rPr lang="zh-CN" altLang="zh-CN" sz="2400" dirty="0"/>
              <a:t>那么只要</a:t>
            </a:r>
            <a:r>
              <a:rPr lang="zh-CN" altLang="zh-CN" sz="2400" dirty="0" smtClean="0"/>
              <a:t>做到</a:t>
            </a:r>
            <a:r>
              <a:rPr lang="zh-CN" altLang="en-US" sz="2400" dirty="0"/>
              <a:t>“</a:t>
            </a:r>
            <a:r>
              <a:rPr lang="zh-CN" altLang="zh-CN" sz="2400" dirty="0"/>
              <a:t>爱人</a:t>
            </a:r>
            <a:r>
              <a:rPr lang="en-US" altLang="zh-CN" sz="2400" baseline="30000" dirty="0"/>
              <a:t>P</a:t>
            </a:r>
            <a:r>
              <a:rPr lang="zh-CN" altLang="en-US" sz="2400" dirty="0"/>
              <a:t>”</a:t>
            </a:r>
            <a:r>
              <a:rPr lang="zh-CN" altLang="zh-CN" sz="2400" dirty="0" smtClean="0"/>
              <a:t>即</a:t>
            </a:r>
            <a:r>
              <a:rPr lang="zh-CN" altLang="zh-CN" sz="2400" dirty="0"/>
              <a:t>可。</a:t>
            </a:r>
            <a:endParaRPr lang="zh-CN" altLang="en-US" sz="2400" dirty="0"/>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62</a:t>
            </a:fld>
            <a:endParaRPr lang="zh-CN" altLang="en-US"/>
          </a:p>
        </p:txBody>
      </p:sp>
    </p:spTree>
    <p:extLst>
      <p:ext uri="{BB962C8B-B14F-4D97-AF65-F5344CB8AC3E}">
        <p14:creationId xmlns:p14="http://schemas.microsoft.com/office/powerpoint/2010/main" val="2334751380"/>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是而然与是而不然</a:t>
            </a:r>
            <a:endParaRPr lang="zh-CN" altLang="en-US" dirty="0"/>
          </a:p>
        </p:txBody>
      </p:sp>
      <p:sp>
        <p:nvSpPr>
          <p:cNvPr id="3" name="内容占位符 2"/>
          <p:cNvSpPr>
            <a:spLocks noGrp="1"/>
          </p:cNvSpPr>
          <p:nvPr>
            <p:ph idx="1"/>
          </p:nvPr>
        </p:nvSpPr>
        <p:spPr/>
        <p:txBody>
          <a:bodyPr>
            <a:normAutofit fontScale="85000" lnSpcReduction="20000"/>
          </a:bodyPr>
          <a:lstStyle/>
          <a:p>
            <a:r>
              <a:rPr lang="zh-CN" altLang="zh-CN" sz="2400" dirty="0"/>
              <a:t>“是而然”与“是而不然”是《墨经·小取》中给出的关于推理的例子</a:t>
            </a:r>
            <a:r>
              <a:rPr lang="zh-CN" altLang="zh-CN" sz="2400" dirty="0" smtClean="0"/>
              <a:t>。</a:t>
            </a:r>
            <a:endParaRPr lang="en-US" altLang="zh-CN" sz="2400" dirty="0" smtClean="0"/>
          </a:p>
          <a:p>
            <a:r>
              <a:rPr lang="zh-CN" altLang="zh-CN" sz="2400" dirty="0"/>
              <a:t>前者的形式</a:t>
            </a:r>
            <a:r>
              <a:rPr lang="zh-CN" altLang="zh-CN" sz="2400" dirty="0" smtClean="0"/>
              <a:t>为</a:t>
            </a:r>
            <a:r>
              <a:rPr lang="zh-CN" altLang="en-US" sz="2400" dirty="0" smtClean="0"/>
              <a:t>：</a:t>
            </a:r>
            <a:r>
              <a:rPr lang="en-US" altLang="zh-CN" sz="2400" dirty="0" smtClean="0"/>
              <a:t>A</a:t>
            </a:r>
            <a:r>
              <a:rPr lang="zh-CN" altLang="zh-CN" sz="2400" dirty="0"/>
              <a:t>，</a:t>
            </a:r>
            <a:r>
              <a:rPr lang="en-US" altLang="zh-CN" sz="2400" dirty="0"/>
              <a:t>B</a:t>
            </a:r>
            <a:r>
              <a:rPr lang="zh-CN" altLang="zh-CN" sz="2400" dirty="0"/>
              <a:t>也；</a:t>
            </a:r>
            <a:r>
              <a:rPr lang="en-US" altLang="zh-CN" sz="2400" dirty="0"/>
              <a:t>V+A</a:t>
            </a:r>
            <a:r>
              <a:rPr lang="zh-CN" altLang="zh-CN" sz="2400" dirty="0"/>
              <a:t>，</a:t>
            </a:r>
            <a:r>
              <a:rPr lang="en-US" altLang="zh-CN" sz="2400" dirty="0"/>
              <a:t>V+B</a:t>
            </a:r>
            <a:r>
              <a:rPr lang="zh-CN" altLang="zh-CN" sz="2400" dirty="0" smtClean="0"/>
              <a:t>也</a:t>
            </a:r>
            <a:endParaRPr lang="en-US" altLang="zh-CN" sz="2400" dirty="0" smtClean="0"/>
          </a:p>
          <a:p>
            <a:r>
              <a:rPr lang="zh-CN" altLang="zh-CN" sz="2400" dirty="0" smtClean="0"/>
              <a:t>后者</a:t>
            </a:r>
            <a:r>
              <a:rPr lang="zh-CN" altLang="zh-CN" sz="2400" dirty="0"/>
              <a:t>的形式</a:t>
            </a:r>
            <a:r>
              <a:rPr lang="zh-CN" altLang="zh-CN" sz="2400" dirty="0" smtClean="0"/>
              <a:t>为</a:t>
            </a:r>
            <a:r>
              <a:rPr lang="zh-CN" altLang="en-US" sz="2400" dirty="0" smtClean="0"/>
              <a:t>：</a:t>
            </a:r>
            <a:r>
              <a:rPr lang="en-US" altLang="zh-CN" sz="2400" dirty="0" smtClean="0"/>
              <a:t>A</a:t>
            </a:r>
            <a:r>
              <a:rPr lang="zh-CN" altLang="zh-CN" sz="2400" dirty="0"/>
              <a:t>，</a:t>
            </a:r>
            <a:r>
              <a:rPr lang="en-US" altLang="zh-CN" sz="2400" dirty="0"/>
              <a:t>B</a:t>
            </a:r>
            <a:r>
              <a:rPr lang="zh-CN" altLang="zh-CN" sz="2400" dirty="0"/>
              <a:t>也；</a:t>
            </a:r>
            <a:r>
              <a:rPr lang="en-US" altLang="zh-CN" sz="2400" dirty="0"/>
              <a:t>V+A</a:t>
            </a:r>
            <a:r>
              <a:rPr lang="zh-CN" altLang="zh-CN" sz="2400" dirty="0"/>
              <a:t>，非</a:t>
            </a:r>
            <a:r>
              <a:rPr lang="en-US" altLang="zh-CN" sz="2400" dirty="0"/>
              <a:t>V+B</a:t>
            </a:r>
            <a:r>
              <a:rPr lang="zh-CN" altLang="zh-CN" sz="2400" dirty="0" smtClean="0"/>
              <a:t>也</a:t>
            </a:r>
            <a:endParaRPr lang="en-US" altLang="zh-CN" sz="2400" dirty="0"/>
          </a:p>
          <a:p>
            <a:r>
              <a:rPr lang="zh-CN" altLang="zh-CN" sz="2400" dirty="0"/>
              <a:t>我们认为，之所以出现这种情况，是由于类名的两种用法。</a:t>
            </a:r>
          </a:p>
          <a:p>
            <a:r>
              <a:rPr lang="zh-CN" altLang="zh-CN" sz="2400" dirty="0"/>
              <a:t>首先“</a:t>
            </a:r>
            <a:r>
              <a:rPr lang="en-US" altLang="zh-CN" sz="2400" dirty="0"/>
              <a:t>A</a:t>
            </a:r>
            <a:r>
              <a:rPr lang="zh-CN" altLang="zh-CN" sz="2400" dirty="0"/>
              <a:t>，</a:t>
            </a:r>
            <a:r>
              <a:rPr lang="en-US" altLang="zh-CN" sz="2400" dirty="0"/>
              <a:t>B</a:t>
            </a:r>
            <a:r>
              <a:rPr lang="zh-CN" altLang="zh-CN" sz="2400" dirty="0"/>
              <a:t>也”有两种解读方式：</a:t>
            </a:r>
          </a:p>
          <a:p>
            <a:pPr lvl="0"/>
            <a:r>
              <a:rPr lang="en-US" altLang="zh-CN" sz="2400" dirty="0" smtClean="0"/>
              <a:t> </a:t>
            </a:r>
            <a:r>
              <a:rPr lang="zh-CN" altLang="en-US" sz="2400" dirty="0" smtClean="0"/>
              <a:t>（</a:t>
            </a:r>
            <a:r>
              <a:rPr lang="en-US" altLang="zh-CN" sz="2400" dirty="0" smtClean="0"/>
              <a:t>1</a:t>
            </a:r>
            <a:r>
              <a:rPr lang="zh-CN" altLang="en-US" sz="2400" dirty="0" smtClean="0"/>
              <a:t>）</a:t>
            </a:r>
            <a:r>
              <a:rPr lang="zh-CN" altLang="zh-CN" sz="2400" dirty="0" smtClean="0"/>
              <a:t>按</a:t>
            </a:r>
            <a:r>
              <a:rPr lang="zh-CN" altLang="zh-CN" sz="2400" dirty="0"/>
              <a:t>类解读</a:t>
            </a:r>
            <a:r>
              <a:rPr lang="zh-CN" altLang="zh-CN" sz="2400" dirty="0" smtClean="0"/>
              <a:t>：</a:t>
            </a:r>
            <a:r>
              <a:rPr lang="en-US" altLang="zh-CN" sz="2400" dirty="0"/>
              <a:t> A</a:t>
            </a:r>
            <a:r>
              <a:rPr lang="en-US" altLang="zh-CN" sz="2400" baseline="30000" dirty="0">
                <a:sym typeface="LogicA" panose="05010501010000010501" pitchFamily="2" charset="2"/>
              </a:rPr>
              <a:t></a:t>
            </a:r>
            <a:r>
              <a:rPr lang="en-US" altLang="zh-CN" sz="2400" dirty="0">
                <a:sym typeface="LogicA" panose="05010501010000010501" pitchFamily="2" charset="2"/>
              </a:rPr>
              <a:t></a:t>
            </a:r>
            <a:r>
              <a:rPr lang="en-US" altLang="zh-CN" sz="2400" dirty="0"/>
              <a:t> B</a:t>
            </a:r>
            <a:r>
              <a:rPr lang="en-US" altLang="zh-CN" sz="2400" baseline="30000" dirty="0">
                <a:sym typeface="LogicA" panose="05010501010000010501" pitchFamily="2" charset="2"/>
              </a:rPr>
              <a:t></a:t>
            </a:r>
            <a:r>
              <a:rPr lang="zh-CN" altLang="zh-CN" sz="2400" dirty="0"/>
              <a:t>。（如果</a:t>
            </a:r>
            <a:r>
              <a:rPr lang="en-US" altLang="zh-CN" sz="2400" dirty="0"/>
              <a:t>A</a:t>
            </a:r>
            <a:r>
              <a:rPr lang="zh-CN" altLang="zh-CN" sz="2400" dirty="0"/>
              <a:t>为私名，则为</a:t>
            </a:r>
            <a:r>
              <a:rPr lang="en-US" altLang="zh-CN" sz="2400" dirty="0"/>
              <a:t>A</a:t>
            </a:r>
            <a:r>
              <a:rPr lang="en-US" altLang="zh-CN" sz="2400" baseline="30000" dirty="0">
                <a:sym typeface="LogicA" panose="05010501010000010501" pitchFamily="2" charset="2"/>
              </a:rPr>
              <a:t></a:t>
            </a:r>
            <a:r>
              <a:rPr lang="en-US" altLang="zh-CN" sz="2400" dirty="0">
                <a:sym typeface="LogicA" panose="05010501010000010501" pitchFamily="2" charset="2"/>
              </a:rPr>
              <a:t></a:t>
            </a:r>
            <a:r>
              <a:rPr lang="en-US" altLang="zh-CN" sz="2400" dirty="0"/>
              <a:t> B</a:t>
            </a:r>
            <a:r>
              <a:rPr lang="en-US" altLang="zh-CN" sz="2400" baseline="30000" dirty="0">
                <a:sym typeface="LogicA" panose="05010501010000010501" pitchFamily="2" charset="2"/>
              </a:rPr>
              <a:t></a:t>
            </a:r>
            <a:r>
              <a:rPr lang="zh-CN" altLang="zh-CN" sz="2400" dirty="0"/>
              <a:t>） </a:t>
            </a:r>
            <a:endParaRPr lang="en-US" altLang="zh-CN" sz="2400" dirty="0" smtClean="0"/>
          </a:p>
          <a:p>
            <a:pPr marL="0" lvl="0" indent="0">
              <a:buNone/>
            </a:pPr>
            <a:r>
              <a:rPr lang="en-US" altLang="zh-CN" sz="2400" dirty="0"/>
              <a:t> </a:t>
            </a:r>
            <a:r>
              <a:rPr lang="en-US" altLang="zh-CN" sz="2400" dirty="0" smtClean="0"/>
              <a:t>     </a:t>
            </a:r>
            <a:r>
              <a:rPr lang="zh-CN" altLang="en-US" sz="2400" dirty="0" smtClean="0"/>
              <a:t>（</a:t>
            </a:r>
            <a:r>
              <a:rPr lang="en-US" altLang="zh-CN" sz="2400" dirty="0" smtClean="0"/>
              <a:t>2</a:t>
            </a:r>
            <a:r>
              <a:rPr lang="zh-CN" altLang="en-US" sz="2400" dirty="0" smtClean="0"/>
              <a:t>）</a:t>
            </a:r>
            <a:r>
              <a:rPr lang="zh-CN" altLang="zh-CN" sz="2400" dirty="0" smtClean="0"/>
              <a:t>按范例解读：</a:t>
            </a:r>
            <a:r>
              <a:rPr lang="en-US" altLang="zh-CN" sz="2400" dirty="0"/>
              <a:t> (A</a:t>
            </a:r>
            <a:r>
              <a:rPr lang="en-US" altLang="zh-CN" sz="2400" baseline="30000" dirty="0"/>
              <a:t>P</a:t>
            </a:r>
            <a:r>
              <a:rPr lang="en-US" altLang="zh-CN" sz="2400" dirty="0"/>
              <a:t>)</a:t>
            </a:r>
            <a:r>
              <a:rPr lang="en-US" altLang="zh-CN" sz="2400" baseline="30000" dirty="0">
                <a:sym typeface="LogicA" panose="05010501010000010501" pitchFamily="2" charset="2"/>
              </a:rPr>
              <a:t></a:t>
            </a:r>
            <a:r>
              <a:rPr lang="en-US" altLang="zh-CN" sz="2400" dirty="0">
                <a:sym typeface="LogicA" panose="05010501010000010501" pitchFamily="2" charset="2"/>
              </a:rPr>
              <a:t></a:t>
            </a:r>
            <a:r>
              <a:rPr lang="en-US" altLang="zh-CN" sz="2400" dirty="0"/>
              <a:t> (B</a:t>
            </a:r>
            <a:r>
              <a:rPr lang="en-US" altLang="zh-CN" sz="2400" baseline="30000" dirty="0"/>
              <a:t>P</a:t>
            </a:r>
            <a:r>
              <a:rPr lang="en-US" altLang="zh-CN" sz="2400" dirty="0"/>
              <a:t>)</a:t>
            </a:r>
            <a:r>
              <a:rPr lang="en-US" altLang="zh-CN" sz="2400" baseline="30000" dirty="0">
                <a:sym typeface="LogicA" panose="05010501010000010501" pitchFamily="2" charset="2"/>
              </a:rPr>
              <a:t></a:t>
            </a:r>
            <a:r>
              <a:rPr lang="en-US" altLang="zh-CN" sz="2400" dirty="0"/>
              <a:t> </a:t>
            </a:r>
            <a:r>
              <a:rPr lang="zh-CN" altLang="zh-CN" sz="2400" dirty="0" smtClean="0"/>
              <a:t>。</a:t>
            </a:r>
            <a:endParaRPr lang="en-US" altLang="zh-CN" sz="2400" dirty="0" smtClean="0"/>
          </a:p>
          <a:p>
            <a:r>
              <a:rPr lang="zh-CN" altLang="zh-CN" sz="2400" dirty="0" smtClean="0"/>
              <a:t>其次</a:t>
            </a:r>
            <a:r>
              <a:rPr lang="zh-CN" altLang="zh-CN" sz="2400" dirty="0"/>
              <a:t>，“</a:t>
            </a:r>
            <a:r>
              <a:rPr lang="en-US" altLang="zh-CN" sz="2400" dirty="0"/>
              <a:t>V+A</a:t>
            </a:r>
            <a:r>
              <a:rPr lang="zh-CN" altLang="zh-CN" sz="2400" dirty="0"/>
              <a:t>，</a:t>
            </a:r>
            <a:r>
              <a:rPr lang="en-US" altLang="zh-CN" sz="2400" dirty="0"/>
              <a:t>V+B</a:t>
            </a:r>
            <a:r>
              <a:rPr lang="zh-CN" altLang="zh-CN" sz="2400" dirty="0"/>
              <a:t>也”也有两种解读方式：</a:t>
            </a:r>
          </a:p>
          <a:p>
            <a:pPr lvl="0"/>
            <a:r>
              <a:rPr lang="zh-CN" altLang="en-US" sz="2400" dirty="0" smtClean="0"/>
              <a:t>（</a:t>
            </a:r>
            <a:r>
              <a:rPr lang="en-US" altLang="zh-CN" sz="2400" dirty="0" smtClean="0"/>
              <a:t>1</a:t>
            </a:r>
            <a:r>
              <a:rPr lang="zh-CN" altLang="en-US" sz="2400" dirty="0" smtClean="0"/>
              <a:t>）</a:t>
            </a:r>
            <a:r>
              <a:rPr lang="zh-CN" altLang="zh-CN" sz="2400" dirty="0" smtClean="0"/>
              <a:t>按</a:t>
            </a:r>
            <a:r>
              <a:rPr lang="zh-CN" altLang="zh-CN" sz="2400" dirty="0"/>
              <a:t>类解读：如果</a:t>
            </a:r>
            <a:r>
              <a:rPr lang="en-US" altLang="zh-CN" sz="2400" dirty="0"/>
              <a:t>V </a:t>
            </a:r>
            <a:r>
              <a:rPr lang="en-US" altLang="zh-CN" sz="2400" baseline="30000" dirty="0">
                <a:sym typeface="LogicA" panose="05010501010000010501" pitchFamily="2" charset="2"/>
              </a:rPr>
              <a:t></a:t>
            </a:r>
            <a:r>
              <a:rPr lang="en-US" altLang="zh-CN" sz="2400" dirty="0"/>
              <a:t>+A</a:t>
            </a:r>
            <a:r>
              <a:rPr lang="en-US" altLang="zh-CN" sz="2400" baseline="30000" dirty="0">
                <a:sym typeface="LogicA" panose="05010501010000010501" pitchFamily="2" charset="2"/>
              </a:rPr>
              <a:t></a:t>
            </a:r>
            <a:r>
              <a:rPr lang="zh-CN" altLang="zh-CN" sz="2400" dirty="0"/>
              <a:t>，那么</a:t>
            </a:r>
            <a:r>
              <a:rPr lang="en-US" altLang="zh-CN" sz="2400" dirty="0"/>
              <a:t>V</a:t>
            </a:r>
            <a:r>
              <a:rPr lang="en-US" altLang="zh-CN" sz="2400" baseline="30000" dirty="0">
                <a:sym typeface="LogicA" panose="05010501010000010501" pitchFamily="2" charset="2"/>
              </a:rPr>
              <a:t></a:t>
            </a:r>
            <a:r>
              <a:rPr lang="en-US" altLang="zh-CN" sz="2400" dirty="0"/>
              <a:t>+ B</a:t>
            </a:r>
            <a:r>
              <a:rPr lang="en-US" altLang="zh-CN" sz="2400" baseline="30000" dirty="0">
                <a:sym typeface="LogicA" panose="05010501010000010501" pitchFamily="2" charset="2"/>
              </a:rPr>
              <a:t></a:t>
            </a:r>
            <a:r>
              <a:rPr lang="zh-CN" altLang="zh-CN" sz="2400" dirty="0"/>
              <a:t>。</a:t>
            </a:r>
          </a:p>
          <a:p>
            <a:pPr lvl="0"/>
            <a:r>
              <a:rPr lang="zh-CN" altLang="en-US" sz="2400" dirty="0" smtClean="0"/>
              <a:t>（</a:t>
            </a:r>
            <a:r>
              <a:rPr lang="en-US" altLang="zh-CN" sz="2400" dirty="0" smtClean="0"/>
              <a:t>2</a:t>
            </a:r>
            <a:r>
              <a:rPr lang="zh-CN" altLang="en-US" sz="2400" dirty="0" smtClean="0"/>
              <a:t>）</a:t>
            </a:r>
            <a:r>
              <a:rPr lang="zh-CN" altLang="zh-CN" sz="2400" dirty="0" smtClean="0"/>
              <a:t>按</a:t>
            </a:r>
            <a:r>
              <a:rPr lang="zh-CN" altLang="zh-CN" sz="2400" dirty="0"/>
              <a:t>范例解读：如果</a:t>
            </a:r>
            <a:r>
              <a:rPr lang="en-US" altLang="zh-CN" sz="2400" dirty="0"/>
              <a:t>V</a:t>
            </a:r>
            <a:r>
              <a:rPr lang="en-US" altLang="zh-CN" sz="2400" baseline="30000" dirty="0">
                <a:sym typeface="LogicA" panose="05010501010000010501" pitchFamily="2" charset="2"/>
              </a:rPr>
              <a:t></a:t>
            </a:r>
            <a:r>
              <a:rPr lang="en-US" altLang="zh-CN" sz="2400" dirty="0"/>
              <a:t> + (A</a:t>
            </a:r>
            <a:r>
              <a:rPr lang="en-US" altLang="zh-CN" sz="2400" baseline="30000" dirty="0"/>
              <a:t>P</a:t>
            </a:r>
            <a:r>
              <a:rPr lang="en-US" altLang="zh-CN" sz="2400" dirty="0"/>
              <a:t>)</a:t>
            </a:r>
            <a:r>
              <a:rPr lang="en-US" altLang="zh-CN" sz="2400" baseline="30000" dirty="0">
                <a:sym typeface="LogicA" panose="05010501010000010501" pitchFamily="2" charset="2"/>
              </a:rPr>
              <a:t></a:t>
            </a:r>
            <a:r>
              <a:rPr lang="zh-CN" altLang="zh-CN" sz="2400" dirty="0"/>
              <a:t>，那么</a:t>
            </a:r>
            <a:r>
              <a:rPr lang="en-US" altLang="zh-CN" sz="2400" dirty="0"/>
              <a:t>V</a:t>
            </a:r>
            <a:r>
              <a:rPr lang="en-US" altLang="zh-CN" sz="2400" baseline="30000" dirty="0">
                <a:sym typeface="LogicA" panose="05010501010000010501" pitchFamily="2" charset="2"/>
              </a:rPr>
              <a:t></a:t>
            </a:r>
            <a:r>
              <a:rPr lang="en-US" altLang="zh-CN" sz="2400" dirty="0"/>
              <a:t>+ (B</a:t>
            </a:r>
            <a:r>
              <a:rPr lang="en-US" altLang="zh-CN" sz="2400" baseline="30000" dirty="0"/>
              <a:t>P</a:t>
            </a:r>
            <a:r>
              <a:rPr lang="en-US" altLang="zh-CN" sz="2400" dirty="0"/>
              <a:t>)</a:t>
            </a:r>
            <a:r>
              <a:rPr lang="en-US" altLang="zh-CN" sz="2400" baseline="30000" dirty="0">
                <a:sym typeface="LogicA" panose="05010501010000010501" pitchFamily="2" charset="2"/>
              </a:rPr>
              <a:t></a:t>
            </a:r>
            <a:r>
              <a:rPr lang="zh-CN" altLang="zh-CN" sz="2400" dirty="0"/>
              <a:t>。</a:t>
            </a:r>
          </a:p>
          <a:p>
            <a:pPr lvl="0"/>
            <a:endParaRPr lang="zh-CN" altLang="zh-CN" sz="2400" dirty="0"/>
          </a:p>
          <a:p>
            <a:endParaRPr lang="zh-CN" altLang="en-US" sz="2400" dirty="0"/>
          </a:p>
        </p:txBody>
      </p:sp>
      <p:sp>
        <p:nvSpPr>
          <p:cNvPr id="5" name="日期占位符 4"/>
          <p:cNvSpPr>
            <a:spLocks noGrp="1"/>
          </p:cNvSpPr>
          <p:nvPr>
            <p:ph type="dt" sz="half" idx="10"/>
          </p:nvPr>
        </p:nvSpPr>
        <p:spPr/>
        <p:txBody>
          <a:bodyPr/>
          <a:lstStyle/>
          <a:p>
            <a:fld id="{1AA382B4-E90D-42CD-A4F9-1B43DCB7BEAF}"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63</a:t>
            </a:fld>
            <a:endParaRPr lang="zh-CN" altLang="en-US"/>
          </a:p>
        </p:txBody>
      </p:sp>
    </p:spTree>
    <p:extLst>
      <p:ext uri="{BB962C8B-B14F-4D97-AF65-F5344CB8AC3E}">
        <p14:creationId xmlns:p14="http://schemas.microsoft.com/office/powerpoint/2010/main" val="25159525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是而然与是而不然</a:t>
            </a:r>
            <a:endParaRPr lang="zh-CN" altLang="en-US" dirty="0"/>
          </a:p>
        </p:txBody>
      </p:sp>
      <p:sp>
        <p:nvSpPr>
          <p:cNvPr id="3" name="内容占位符 2"/>
          <p:cNvSpPr>
            <a:spLocks noGrp="1"/>
          </p:cNvSpPr>
          <p:nvPr>
            <p:ph idx="1"/>
          </p:nvPr>
        </p:nvSpPr>
        <p:spPr/>
        <p:txBody>
          <a:bodyPr>
            <a:normAutofit fontScale="85000" lnSpcReduction="20000"/>
          </a:bodyPr>
          <a:lstStyle/>
          <a:p>
            <a:r>
              <a:rPr lang="zh-CN" altLang="zh-CN" sz="2400" dirty="0"/>
              <a:t>那么，二者结合可以有四种解读方式：</a:t>
            </a:r>
          </a:p>
          <a:p>
            <a:r>
              <a:rPr lang="zh-CN" altLang="zh-CN" sz="2400" dirty="0"/>
              <a:t>（</a:t>
            </a:r>
            <a:r>
              <a:rPr lang="en-US" altLang="zh-CN" sz="2400" dirty="0"/>
              <a:t>1</a:t>
            </a:r>
            <a:r>
              <a:rPr lang="zh-CN" altLang="zh-CN" sz="2400" dirty="0"/>
              <a:t>）前后类名均指类，那么由“</a:t>
            </a:r>
            <a:r>
              <a:rPr lang="en-US" altLang="zh-CN" sz="2400" dirty="0"/>
              <a:t>A</a:t>
            </a:r>
            <a:r>
              <a:rPr lang="en-US" altLang="zh-CN" sz="2400" dirty="0">
                <a:sym typeface="LogicA" panose="05010501010000010501" pitchFamily="2" charset="2"/>
              </a:rPr>
              <a:t></a:t>
            </a:r>
            <a:r>
              <a:rPr lang="en-US" altLang="zh-CN" sz="2400" dirty="0"/>
              <a:t> B</a:t>
            </a:r>
            <a:r>
              <a:rPr lang="en-US" altLang="zh-CN" sz="2400" dirty="0">
                <a:sym typeface="LogicA" panose="05010501010000010501" pitchFamily="2" charset="2"/>
              </a:rPr>
              <a:t></a:t>
            </a:r>
            <a:r>
              <a:rPr lang="zh-CN" altLang="zh-CN" sz="2400" dirty="0"/>
              <a:t>”和</a:t>
            </a:r>
            <a:r>
              <a:rPr lang="en-US" altLang="zh-CN" sz="2400" dirty="0"/>
              <a:t>V-</a:t>
            </a:r>
            <a:r>
              <a:rPr lang="zh-CN" altLang="zh-CN" sz="2400" dirty="0"/>
              <a:t>存在规则</a:t>
            </a:r>
            <a:r>
              <a:rPr lang="en-US" altLang="zh-CN" sz="2400" dirty="0"/>
              <a:t>*</a:t>
            </a:r>
            <a:r>
              <a:rPr lang="zh-CN" altLang="zh-CN" sz="2400" dirty="0"/>
              <a:t>，可以得到 “如果</a:t>
            </a:r>
            <a:r>
              <a:rPr lang="en-US" altLang="zh-CN" sz="2400" dirty="0"/>
              <a:t>V </a:t>
            </a:r>
            <a:r>
              <a:rPr lang="en-US" altLang="zh-CN" sz="2400" dirty="0">
                <a:sym typeface="LogicA" panose="05010501010000010501" pitchFamily="2" charset="2"/>
              </a:rPr>
              <a:t></a:t>
            </a:r>
            <a:r>
              <a:rPr lang="en-US" altLang="zh-CN" sz="2400" dirty="0"/>
              <a:t>+A</a:t>
            </a:r>
            <a:r>
              <a:rPr lang="en-US" altLang="zh-CN" sz="2400" dirty="0">
                <a:sym typeface="LogicA" panose="05010501010000010501" pitchFamily="2" charset="2"/>
              </a:rPr>
              <a:t></a:t>
            </a:r>
            <a:r>
              <a:rPr lang="zh-CN" altLang="zh-CN" sz="2400" dirty="0"/>
              <a:t>，那么</a:t>
            </a:r>
            <a:r>
              <a:rPr lang="en-US" altLang="zh-CN" sz="2400" dirty="0"/>
              <a:t>V</a:t>
            </a:r>
            <a:r>
              <a:rPr lang="en-US" altLang="zh-CN" sz="2400" dirty="0">
                <a:sym typeface="LogicA" panose="05010501010000010501" pitchFamily="2" charset="2"/>
              </a:rPr>
              <a:t></a:t>
            </a:r>
            <a:r>
              <a:rPr lang="en-US" altLang="zh-CN" sz="2400" dirty="0"/>
              <a:t> +B</a:t>
            </a:r>
            <a:r>
              <a:rPr lang="en-US" altLang="zh-CN" sz="2400" dirty="0">
                <a:sym typeface="LogicA" panose="05010501010000010501" pitchFamily="2" charset="2"/>
              </a:rPr>
              <a:t></a:t>
            </a:r>
            <a:r>
              <a:rPr lang="zh-CN" altLang="zh-CN" sz="2400" dirty="0"/>
              <a:t>”。</a:t>
            </a:r>
          </a:p>
          <a:p>
            <a:r>
              <a:rPr lang="zh-CN" altLang="zh-CN" sz="2400" dirty="0"/>
              <a:t>（</a:t>
            </a:r>
            <a:r>
              <a:rPr lang="en-US" altLang="zh-CN" sz="2400" dirty="0"/>
              <a:t>2</a:t>
            </a:r>
            <a:r>
              <a:rPr lang="zh-CN" altLang="zh-CN" sz="2400" dirty="0"/>
              <a:t>）前后类名均指范例，那么由“</a:t>
            </a:r>
            <a:r>
              <a:rPr lang="en-US" altLang="zh-CN" sz="2400" dirty="0"/>
              <a:t>(AP)</a:t>
            </a:r>
            <a:r>
              <a:rPr lang="en-US" altLang="zh-CN" sz="2400" dirty="0">
                <a:sym typeface="LogicA" panose="05010501010000010501" pitchFamily="2" charset="2"/>
              </a:rPr>
              <a:t></a:t>
            </a:r>
            <a:r>
              <a:rPr lang="en-US" altLang="zh-CN" sz="2400" dirty="0"/>
              <a:t> (BP)</a:t>
            </a:r>
            <a:r>
              <a:rPr lang="en-US" altLang="zh-CN" sz="2400" dirty="0">
                <a:sym typeface="LogicA" panose="05010501010000010501" pitchFamily="2" charset="2"/>
              </a:rPr>
              <a:t></a:t>
            </a:r>
            <a:r>
              <a:rPr lang="zh-CN" altLang="zh-CN" sz="2400" dirty="0"/>
              <a:t>”和</a:t>
            </a:r>
            <a:r>
              <a:rPr lang="en-US" altLang="zh-CN" sz="2400" dirty="0"/>
              <a:t>V-</a:t>
            </a:r>
            <a:r>
              <a:rPr lang="zh-CN" altLang="zh-CN" sz="2400" dirty="0"/>
              <a:t>重同规则，可以得到“如果</a:t>
            </a:r>
            <a:r>
              <a:rPr lang="en-US" altLang="zh-CN" sz="2400" dirty="0"/>
              <a:t>V</a:t>
            </a:r>
            <a:r>
              <a:rPr lang="en-US" altLang="zh-CN" sz="2400" dirty="0">
                <a:sym typeface="LogicA" panose="05010501010000010501" pitchFamily="2" charset="2"/>
              </a:rPr>
              <a:t></a:t>
            </a:r>
            <a:r>
              <a:rPr lang="en-US" altLang="zh-CN" sz="2400" dirty="0"/>
              <a:t> +(AP)</a:t>
            </a:r>
            <a:r>
              <a:rPr lang="en-US" altLang="zh-CN" sz="2400" dirty="0">
                <a:sym typeface="LogicA" panose="05010501010000010501" pitchFamily="2" charset="2"/>
              </a:rPr>
              <a:t></a:t>
            </a:r>
            <a:r>
              <a:rPr lang="zh-CN" altLang="zh-CN" sz="2400" dirty="0"/>
              <a:t>，那么</a:t>
            </a:r>
            <a:r>
              <a:rPr lang="en-US" altLang="zh-CN" sz="2400" dirty="0"/>
              <a:t>V</a:t>
            </a:r>
            <a:r>
              <a:rPr lang="en-US" altLang="zh-CN" sz="2400" dirty="0">
                <a:sym typeface="LogicA" panose="05010501010000010501" pitchFamily="2" charset="2"/>
              </a:rPr>
              <a:t></a:t>
            </a:r>
            <a:r>
              <a:rPr lang="en-US" altLang="zh-CN" sz="2400" dirty="0"/>
              <a:t>+ (BP)</a:t>
            </a:r>
            <a:r>
              <a:rPr lang="en-US" altLang="zh-CN" sz="2400" dirty="0">
                <a:sym typeface="LogicA" panose="05010501010000010501" pitchFamily="2" charset="2"/>
              </a:rPr>
              <a:t></a:t>
            </a:r>
            <a:r>
              <a:rPr lang="zh-CN" altLang="zh-CN" sz="2400" dirty="0"/>
              <a:t>”。</a:t>
            </a:r>
          </a:p>
          <a:p>
            <a:r>
              <a:rPr lang="zh-CN" altLang="zh-CN" sz="2400" dirty="0"/>
              <a:t>（</a:t>
            </a:r>
            <a:r>
              <a:rPr lang="en-US" altLang="zh-CN" sz="2400" dirty="0"/>
              <a:t>3</a:t>
            </a:r>
            <a:r>
              <a:rPr lang="zh-CN" altLang="zh-CN" sz="2400" dirty="0"/>
              <a:t>）如果前者指范例而后者指类，由于名重同蕴涵类相等，依然可由</a:t>
            </a:r>
            <a:r>
              <a:rPr lang="en-US" altLang="zh-CN" sz="2400" dirty="0"/>
              <a:t>V-</a:t>
            </a:r>
            <a:r>
              <a:rPr lang="zh-CN" altLang="zh-CN" sz="2400" dirty="0"/>
              <a:t>存在规则推知，“如果</a:t>
            </a:r>
            <a:r>
              <a:rPr lang="en-US" altLang="zh-CN" sz="2400" dirty="0"/>
              <a:t>V </a:t>
            </a:r>
            <a:r>
              <a:rPr lang="en-US" altLang="zh-CN" sz="2400" dirty="0">
                <a:sym typeface="LogicA" panose="05010501010000010501" pitchFamily="2" charset="2"/>
              </a:rPr>
              <a:t></a:t>
            </a:r>
            <a:r>
              <a:rPr lang="en-US" altLang="zh-CN" sz="2400" dirty="0"/>
              <a:t>+A</a:t>
            </a:r>
            <a:r>
              <a:rPr lang="en-US" altLang="zh-CN" sz="2400" dirty="0">
                <a:sym typeface="LogicA" panose="05010501010000010501" pitchFamily="2" charset="2"/>
              </a:rPr>
              <a:t></a:t>
            </a:r>
            <a:r>
              <a:rPr lang="zh-CN" altLang="zh-CN" sz="2400" dirty="0"/>
              <a:t>，那么</a:t>
            </a:r>
            <a:r>
              <a:rPr lang="en-US" altLang="zh-CN" sz="2400" dirty="0"/>
              <a:t>V</a:t>
            </a:r>
            <a:r>
              <a:rPr lang="en-US" altLang="zh-CN" sz="2400" dirty="0">
                <a:sym typeface="LogicA" panose="05010501010000010501" pitchFamily="2" charset="2"/>
              </a:rPr>
              <a:t></a:t>
            </a:r>
            <a:r>
              <a:rPr lang="en-US" altLang="zh-CN" sz="2400" dirty="0"/>
              <a:t> +B</a:t>
            </a:r>
            <a:r>
              <a:rPr lang="en-US" altLang="zh-CN" sz="2400" dirty="0">
                <a:sym typeface="LogicA" panose="05010501010000010501" pitchFamily="2" charset="2"/>
              </a:rPr>
              <a:t></a:t>
            </a:r>
            <a:r>
              <a:rPr lang="zh-CN" altLang="zh-CN" sz="2400" dirty="0"/>
              <a:t>”。</a:t>
            </a:r>
          </a:p>
          <a:p>
            <a:r>
              <a:rPr lang="zh-CN" altLang="zh-CN" sz="2400" dirty="0"/>
              <a:t>（</a:t>
            </a:r>
            <a:r>
              <a:rPr lang="en-US" altLang="zh-CN" sz="2400" dirty="0"/>
              <a:t>4</a:t>
            </a:r>
            <a:r>
              <a:rPr lang="zh-CN" altLang="zh-CN" sz="2400" dirty="0"/>
              <a:t>）如果前者指类而后者指范例，由类之间的包含关系或相等关系都得不出名之间的重同关系，于是就可能出现“</a:t>
            </a:r>
            <a:r>
              <a:rPr lang="en-US" altLang="zh-CN" sz="2400" dirty="0"/>
              <a:t>V </a:t>
            </a:r>
            <a:r>
              <a:rPr lang="en-US" altLang="zh-CN" sz="2400" dirty="0">
                <a:sym typeface="LogicA" panose="05010501010000010501" pitchFamily="2" charset="2"/>
              </a:rPr>
              <a:t></a:t>
            </a:r>
            <a:r>
              <a:rPr lang="en-US" altLang="zh-CN" sz="2400" dirty="0"/>
              <a:t>+A</a:t>
            </a:r>
            <a:r>
              <a:rPr lang="en-US" altLang="zh-CN" sz="2400" dirty="0">
                <a:sym typeface="LogicA" panose="05010501010000010501" pitchFamily="2" charset="2"/>
              </a:rPr>
              <a:t></a:t>
            </a:r>
            <a:r>
              <a:rPr lang="zh-CN" altLang="zh-CN" sz="2400" dirty="0"/>
              <a:t>且并非</a:t>
            </a:r>
            <a:r>
              <a:rPr lang="en-US" altLang="zh-CN" sz="2400" dirty="0"/>
              <a:t>V</a:t>
            </a:r>
            <a:r>
              <a:rPr lang="en-US" altLang="zh-CN" sz="2400" dirty="0">
                <a:sym typeface="LogicA" panose="05010501010000010501" pitchFamily="2" charset="2"/>
              </a:rPr>
              <a:t></a:t>
            </a:r>
            <a:r>
              <a:rPr lang="en-US" altLang="zh-CN" sz="2400" dirty="0"/>
              <a:t> +B</a:t>
            </a:r>
            <a:r>
              <a:rPr lang="en-US" altLang="zh-CN" sz="2400" dirty="0">
                <a:sym typeface="LogicA" panose="05010501010000010501" pitchFamily="2" charset="2"/>
              </a:rPr>
              <a:t></a:t>
            </a:r>
            <a:r>
              <a:rPr lang="zh-CN" altLang="zh-CN" sz="2400" dirty="0"/>
              <a:t>”的情况。</a:t>
            </a:r>
          </a:p>
          <a:p>
            <a:r>
              <a:rPr lang="zh-CN" altLang="zh-CN" sz="2400" dirty="0" smtClean="0"/>
              <a:t>“是而然”</a:t>
            </a:r>
            <a:r>
              <a:rPr lang="zh-CN" altLang="zh-CN" sz="2400" dirty="0"/>
              <a:t>的例子可以是以上四种中的任意一种，而“是而不然”的例子则皆出自第（</a:t>
            </a:r>
            <a:r>
              <a:rPr lang="en-US" altLang="zh-CN" sz="2400" dirty="0"/>
              <a:t>4</a:t>
            </a:r>
            <a:r>
              <a:rPr lang="zh-CN" altLang="zh-CN" sz="2400" dirty="0"/>
              <a:t>）种。注意，第（</a:t>
            </a:r>
            <a:r>
              <a:rPr lang="en-US" altLang="zh-CN" sz="2400" dirty="0"/>
              <a:t>4</a:t>
            </a:r>
            <a:r>
              <a:rPr lang="zh-CN" altLang="zh-CN" sz="2400" dirty="0"/>
              <a:t>）种情况下亦可有“是而然”的例子，只有其前提满足</a:t>
            </a:r>
            <a:r>
              <a:rPr lang="en-US" altLang="zh-CN" sz="2400" dirty="0"/>
              <a:t>V-</a:t>
            </a:r>
            <a:r>
              <a:rPr lang="zh-CN" altLang="zh-CN" sz="2400" dirty="0"/>
              <a:t>重同规则</a:t>
            </a:r>
            <a:r>
              <a:rPr lang="en-US" altLang="zh-CN" sz="2400" dirty="0"/>
              <a:t>*</a:t>
            </a:r>
            <a:r>
              <a:rPr lang="zh-CN" altLang="zh-CN" sz="2400" dirty="0"/>
              <a:t>中要求的前提即可。下面具体看文本中的例子：</a:t>
            </a:r>
            <a:endParaRPr lang="zh-CN" altLang="en-US" sz="2400" dirty="0"/>
          </a:p>
        </p:txBody>
      </p:sp>
      <p:sp>
        <p:nvSpPr>
          <p:cNvPr id="5" name="日期占位符 4"/>
          <p:cNvSpPr>
            <a:spLocks noGrp="1"/>
          </p:cNvSpPr>
          <p:nvPr>
            <p:ph type="dt" sz="half" idx="10"/>
          </p:nvPr>
        </p:nvSpPr>
        <p:spPr/>
        <p:txBody>
          <a:bodyPr/>
          <a:lstStyle/>
          <a:p>
            <a:fld id="{1AA382B4-E90D-42CD-A4F9-1B43DCB7BEAF}"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64</a:t>
            </a:fld>
            <a:endParaRPr lang="zh-CN" altLang="en-US"/>
          </a:p>
        </p:txBody>
      </p:sp>
    </p:spTree>
    <p:extLst>
      <p:ext uri="{BB962C8B-B14F-4D97-AF65-F5344CB8AC3E}">
        <p14:creationId xmlns:p14="http://schemas.microsoft.com/office/powerpoint/2010/main" val="157016999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是而然与是而不然</a:t>
            </a:r>
            <a:endParaRPr lang="zh-CN" altLang="en-US" dirty="0"/>
          </a:p>
        </p:txBody>
      </p:sp>
      <p:sp>
        <p:nvSpPr>
          <p:cNvPr id="3" name="内容占位符 2"/>
          <p:cNvSpPr>
            <a:spLocks noGrp="1"/>
          </p:cNvSpPr>
          <p:nvPr>
            <p:ph idx="1"/>
          </p:nvPr>
        </p:nvSpPr>
        <p:spPr/>
        <p:txBody>
          <a:bodyPr/>
          <a:lstStyle/>
          <a:p>
            <a:r>
              <a:rPr lang="zh-CN" altLang="zh-CN" dirty="0"/>
              <a:t>是而然：</a:t>
            </a:r>
          </a:p>
          <a:p>
            <a:r>
              <a:rPr lang="zh-CN" altLang="zh-CN" dirty="0">
                <a:latin typeface="楷体" panose="02010609060101010101" pitchFamily="49" charset="-122"/>
                <a:ea typeface="楷体" panose="02010609060101010101" pitchFamily="49" charset="-122"/>
              </a:rPr>
              <a:t>白马，马也。乘白马，乘马也。</a:t>
            </a:r>
          </a:p>
          <a:p>
            <a:r>
              <a:rPr lang="zh-CN" altLang="zh-CN" dirty="0">
                <a:latin typeface="楷体" panose="02010609060101010101" pitchFamily="49" charset="-122"/>
                <a:ea typeface="楷体" panose="02010609060101010101" pitchFamily="49" charset="-122"/>
              </a:rPr>
              <a:t>骊马，马也。乘骊马，乘马也。</a:t>
            </a:r>
          </a:p>
          <a:p>
            <a:r>
              <a:rPr lang="zh-CN" altLang="zh-CN" dirty="0"/>
              <a:t>前后类名均指类，根据“</a:t>
            </a:r>
            <a:r>
              <a:rPr lang="en-US" altLang="zh-CN" dirty="0"/>
              <a:t>V-</a:t>
            </a:r>
            <a:r>
              <a:rPr lang="zh-CN" altLang="zh-CN" dirty="0"/>
              <a:t>存在规则”，由</a:t>
            </a:r>
            <a:r>
              <a:rPr lang="en-US" altLang="zh-CN" dirty="0"/>
              <a:t>(</a:t>
            </a:r>
            <a:r>
              <a:rPr lang="zh-CN" altLang="zh-CN" dirty="0"/>
              <a:t>白马</a:t>
            </a:r>
            <a:r>
              <a:rPr lang="en-US" altLang="zh-CN" dirty="0"/>
              <a:t>)</a:t>
            </a:r>
            <a:r>
              <a:rPr lang="en-US" altLang="zh-CN" baseline="30000" dirty="0">
                <a:sym typeface="LogicA" panose="05010501010000010501" pitchFamily="2" charset="2"/>
              </a:rPr>
              <a:t></a:t>
            </a:r>
            <a:r>
              <a:rPr lang="en-US" altLang="zh-CN" dirty="0">
                <a:sym typeface="LogicA" panose="05010501010000010501" pitchFamily="2" charset="2"/>
              </a:rPr>
              <a:t></a:t>
            </a:r>
            <a:r>
              <a:rPr lang="zh-CN" altLang="zh-CN" dirty="0"/>
              <a:t>马</a:t>
            </a:r>
            <a:r>
              <a:rPr lang="en-US" altLang="zh-CN" baseline="30000" dirty="0">
                <a:sym typeface="LogicA" panose="05010501010000010501" pitchFamily="2" charset="2"/>
              </a:rPr>
              <a:t></a:t>
            </a:r>
            <a:r>
              <a:rPr lang="zh-CN" altLang="zh-CN" dirty="0"/>
              <a:t>和“乘白马”可以推出“乘马”；同样，由</a:t>
            </a:r>
            <a:r>
              <a:rPr lang="en-US" altLang="zh-CN" dirty="0"/>
              <a:t>(</a:t>
            </a:r>
            <a:r>
              <a:rPr lang="zh-CN" altLang="zh-CN" dirty="0"/>
              <a:t>骊马</a:t>
            </a:r>
            <a:r>
              <a:rPr lang="en-US" altLang="zh-CN" dirty="0"/>
              <a:t>)</a:t>
            </a:r>
            <a:r>
              <a:rPr lang="en-US" altLang="zh-CN" baseline="30000" dirty="0"/>
              <a:t> </a:t>
            </a:r>
            <a:r>
              <a:rPr lang="en-US" altLang="zh-CN" baseline="30000" dirty="0">
                <a:sym typeface="LogicA" panose="05010501010000010501" pitchFamily="2" charset="2"/>
              </a:rPr>
              <a:t></a:t>
            </a:r>
            <a:r>
              <a:rPr lang="en-US" altLang="zh-CN" dirty="0">
                <a:sym typeface="LogicA" panose="05010501010000010501" pitchFamily="2" charset="2"/>
              </a:rPr>
              <a:t></a:t>
            </a:r>
            <a:r>
              <a:rPr lang="en-US" altLang="zh-CN" dirty="0"/>
              <a:t>(</a:t>
            </a:r>
            <a:r>
              <a:rPr lang="zh-CN" altLang="zh-CN" dirty="0"/>
              <a:t>马</a:t>
            </a:r>
            <a:r>
              <a:rPr lang="en-US" altLang="zh-CN" dirty="0"/>
              <a:t>)</a:t>
            </a:r>
            <a:r>
              <a:rPr lang="en-US" altLang="zh-CN" baseline="30000" dirty="0"/>
              <a:t> </a:t>
            </a:r>
            <a:r>
              <a:rPr lang="en-US" altLang="zh-CN" baseline="30000" dirty="0">
                <a:sym typeface="LogicA" panose="05010501010000010501" pitchFamily="2" charset="2"/>
              </a:rPr>
              <a:t></a:t>
            </a:r>
            <a:r>
              <a:rPr lang="zh-CN" altLang="zh-CN" dirty="0"/>
              <a:t>和“乘骊马”也可以推出“乘马”。</a:t>
            </a:r>
          </a:p>
          <a:p>
            <a:r>
              <a:rPr lang="zh-CN" altLang="zh-CN" dirty="0">
                <a:latin typeface="楷体" panose="02010609060101010101" pitchFamily="49" charset="-122"/>
                <a:ea typeface="楷体" panose="02010609060101010101" pitchFamily="49" charset="-122"/>
              </a:rPr>
              <a:t>获，人也。爱获</a:t>
            </a:r>
            <a:r>
              <a:rPr lang="en-US" altLang="zh-CN" baseline="-25000" dirty="0">
                <a:latin typeface="楷体" panose="02010609060101010101" pitchFamily="49" charset="-122"/>
                <a:ea typeface="楷体" panose="02010609060101010101" pitchFamily="49" charset="-122"/>
              </a:rPr>
              <a:t>[</a:t>
            </a:r>
            <a:r>
              <a:rPr lang="zh-CN" altLang="zh-CN" baseline="-25000" dirty="0">
                <a:latin typeface="楷体" panose="02010609060101010101" pitchFamily="49" charset="-122"/>
                <a:ea typeface="楷体" panose="02010609060101010101" pitchFamily="49" charset="-122"/>
              </a:rPr>
              <a:t>人</a:t>
            </a:r>
            <a:r>
              <a:rPr lang="en-US" altLang="zh-CN" baseline="-25000" dirty="0">
                <a:latin typeface="楷体" panose="02010609060101010101" pitchFamily="49" charset="-122"/>
                <a:ea typeface="楷体" panose="02010609060101010101" pitchFamily="49" charset="-122"/>
              </a:rPr>
              <a:t>]</a:t>
            </a:r>
            <a:r>
              <a:rPr lang="zh-CN" altLang="zh-CN" dirty="0">
                <a:latin typeface="楷体" panose="02010609060101010101" pitchFamily="49" charset="-122"/>
                <a:ea typeface="楷体" panose="02010609060101010101" pitchFamily="49" charset="-122"/>
              </a:rPr>
              <a:t>，爱人</a:t>
            </a:r>
            <a:r>
              <a:rPr lang="en-US" altLang="zh-CN" baseline="30000" dirty="0">
                <a:latin typeface="楷体" panose="02010609060101010101" pitchFamily="49" charset="-122"/>
                <a:ea typeface="楷体" panose="02010609060101010101" pitchFamily="49" charset="-122"/>
              </a:rPr>
              <a:t>P</a:t>
            </a:r>
            <a:r>
              <a:rPr lang="zh-CN" altLang="zh-CN" dirty="0">
                <a:latin typeface="楷体" panose="02010609060101010101" pitchFamily="49" charset="-122"/>
                <a:ea typeface="楷体" panose="02010609060101010101" pitchFamily="49" charset="-122"/>
              </a:rPr>
              <a:t>也。</a:t>
            </a:r>
          </a:p>
          <a:p>
            <a:r>
              <a:rPr lang="zh-CN" altLang="zh-CN" dirty="0">
                <a:latin typeface="楷体" panose="02010609060101010101" pitchFamily="49" charset="-122"/>
                <a:ea typeface="楷体" panose="02010609060101010101" pitchFamily="49" charset="-122"/>
              </a:rPr>
              <a:t>臧，人也。爱臧</a:t>
            </a:r>
            <a:r>
              <a:rPr lang="en-US" altLang="zh-CN" baseline="-25000" dirty="0">
                <a:latin typeface="楷体" panose="02010609060101010101" pitchFamily="49" charset="-122"/>
                <a:ea typeface="楷体" panose="02010609060101010101" pitchFamily="49" charset="-122"/>
              </a:rPr>
              <a:t>[</a:t>
            </a:r>
            <a:r>
              <a:rPr lang="zh-CN" altLang="zh-CN" baseline="-25000" dirty="0">
                <a:latin typeface="楷体" panose="02010609060101010101" pitchFamily="49" charset="-122"/>
                <a:ea typeface="楷体" panose="02010609060101010101" pitchFamily="49" charset="-122"/>
              </a:rPr>
              <a:t>人</a:t>
            </a:r>
            <a:r>
              <a:rPr lang="en-US" altLang="zh-CN" baseline="-25000" dirty="0">
                <a:latin typeface="楷体" panose="02010609060101010101" pitchFamily="49" charset="-122"/>
                <a:ea typeface="楷体" panose="02010609060101010101" pitchFamily="49" charset="-122"/>
              </a:rPr>
              <a:t>]</a:t>
            </a:r>
            <a:r>
              <a:rPr lang="zh-CN" altLang="zh-CN" dirty="0">
                <a:latin typeface="楷体" panose="02010609060101010101" pitchFamily="49" charset="-122"/>
                <a:ea typeface="楷体" panose="02010609060101010101" pitchFamily="49" charset="-122"/>
              </a:rPr>
              <a:t>，爱人</a:t>
            </a:r>
            <a:r>
              <a:rPr lang="en-US" altLang="zh-CN" baseline="30000" dirty="0">
                <a:latin typeface="楷体" panose="02010609060101010101" pitchFamily="49" charset="-122"/>
                <a:ea typeface="楷体" panose="02010609060101010101" pitchFamily="49" charset="-122"/>
              </a:rPr>
              <a:t>P</a:t>
            </a:r>
            <a:r>
              <a:rPr lang="zh-CN" altLang="zh-CN" dirty="0">
                <a:latin typeface="楷体" panose="02010609060101010101" pitchFamily="49" charset="-122"/>
                <a:ea typeface="楷体" panose="02010609060101010101" pitchFamily="49" charset="-122"/>
              </a:rPr>
              <a:t>也。</a:t>
            </a:r>
          </a:p>
          <a:p>
            <a:r>
              <a:rPr lang="zh-CN" altLang="zh-CN" dirty="0"/>
              <a:t>前指类，后指范例，但是可以应用“</a:t>
            </a:r>
            <a:r>
              <a:rPr lang="en-US" altLang="zh-CN" dirty="0"/>
              <a:t>V-</a:t>
            </a:r>
            <a:r>
              <a:rPr lang="zh-CN" altLang="zh-CN" dirty="0"/>
              <a:t>重同规则</a:t>
            </a:r>
            <a:r>
              <a:rPr lang="en-US" altLang="zh-CN" baseline="30000" dirty="0"/>
              <a:t>*</a:t>
            </a:r>
            <a:r>
              <a:rPr lang="zh-CN" altLang="zh-CN" dirty="0"/>
              <a:t>”。根据“</a:t>
            </a:r>
            <a:r>
              <a:rPr lang="en-US" altLang="zh-CN" dirty="0"/>
              <a:t>V-</a:t>
            </a:r>
            <a:r>
              <a:rPr lang="zh-CN" altLang="zh-CN" dirty="0"/>
              <a:t>重同规则</a:t>
            </a:r>
            <a:r>
              <a:rPr lang="en-US" altLang="zh-CN" baseline="30000" dirty="0"/>
              <a:t>*</a:t>
            </a:r>
            <a:r>
              <a:rPr lang="zh-CN" altLang="zh-CN" dirty="0"/>
              <a:t>”，由“爱获</a:t>
            </a:r>
            <a:r>
              <a:rPr lang="en-US" altLang="zh-CN" baseline="-25000" dirty="0"/>
              <a:t>[</a:t>
            </a:r>
            <a:r>
              <a:rPr lang="zh-CN" altLang="zh-CN" baseline="-25000" dirty="0"/>
              <a:t>人</a:t>
            </a:r>
            <a:r>
              <a:rPr lang="en-US" altLang="zh-CN" baseline="-25000" dirty="0"/>
              <a:t>]</a:t>
            </a:r>
            <a:r>
              <a:rPr lang="zh-CN" altLang="zh-CN" dirty="0"/>
              <a:t>”为真且获</a:t>
            </a:r>
            <a:r>
              <a:rPr lang="en-US" altLang="zh-CN" dirty="0">
                <a:sym typeface="LogicA" panose="05010501010000010501" pitchFamily="2" charset="2"/>
              </a:rPr>
              <a:t></a:t>
            </a:r>
            <a:r>
              <a:rPr lang="zh-CN" altLang="zh-CN" dirty="0"/>
              <a:t>人</a:t>
            </a:r>
            <a:r>
              <a:rPr lang="en-US" altLang="zh-CN" baseline="30000" dirty="0">
                <a:sym typeface="LogicA" panose="05010501010000010501" pitchFamily="2" charset="2"/>
              </a:rPr>
              <a:t></a:t>
            </a:r>
            <a:r>
              <a:rPr lang="zh-CN" altLang="zh-CN" dirty="0"/>
              <a:t>，可以推出“爱人</a:t>
            </a:r>
            <a:r>
              <a:rPr lang="en-US" altLang="zh-CN" baseline="30000" dirty="0"/>
              <a:t>P</a:t>
            </a:r>
            <a:r>
              <a:rPr lang="zh-CN" altLang="zh-CN" dirty="0"/>
              <a:t>”为真；同样，由“爱臧</a:t>
            </a:r>
            <a:r>
              <a:rPr lang="en-US" altLang="zh-CN" baseline="-25000" dirty="0"/>
              <a:t>[</a:t>
            </a:r>
            <a:r>
              <a:rPr lang="zh-CN" altLang="zh-CN" baseline="-25000" dirty="0"/>
              <a:t>人</a:t>
            </a:r>
            <a:r>
              <a:rPr lang="en-US" altLang="zh-CN" baseline="-25000" dirty="0"/>
              <a:t>]</a:t>
            </a:r>
            <a:r>
              <a:rPr lang="zh-CN" altLang="zh-CN" dirty="0"/>
              <a:t>”为真且臧</a:t>
            </a:r>
            <a:r>
              <a:rPr lang="en-US" altLang="zh-CN" dirty="0">
                <a:sym typeface="LogicA" panose="05010501010000010501" pitchFamily="2" charset="2"/>
              </a:rPr>
              <a:t></a:t>
            </a:r>
            <a:r>
              <a:rPr lang="zh-CN" altLang="zh-CN" dirty="0"/>
              <a:t>人</a:t>
            </a:r>
            <a:r>
              <a:rPr lang="en-US" altLang="zh-CN" baseline="30000" dirty="0">
                <a:sym typeface="LogicA" panose="05010501010000010501" pitchFamily="2" charset="2"/>
              </a:rPr>
              <a:t></a:t>
            </a:r>
            <a:r>
              <a:rPr lang="zh-CN" altLang="zh-CN" dirty="0"/>
              <a:t>，可以推出“爱人</a:t>
            </a:r>
            <a:r>
              <a:rPr lang="en-US" altLang="zh-CN" baseline="30000" dirty="0"/>
              <a:t>P</a:t>
            </a:r>
            <a:r>
              <a:rPr lang="zh-CN" altLang="zh-CN" dirty="0"/>
              <a:t>”为真。</a:t>
            </a:r>
          </a:p>
        </p:txBody>
      </p:sp>
      <p:sp>
        <p:nvSpPr>
          <p:cNvPr id="5" name="日期占位符 4"/>
          <p:cNvSpPr>
            <a:spLocks noGrp="1"/>
          </p:cNvSpPr>
          <p:nvPr>
            <p:ph type="dt" sz="half" idx="10"/>
          </p:nvPr>
        </p:nvSpPr>
        <p:spPr/>
        <p:txBody>
          <a:bodyPr/>
          <a:lstStyle/>
          <a:p>
            <a:fld id="{1AA382B4-E90D-42CD-A4F9-1B43DCB7BEAF}"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65</a:t>
            </a:fld>
            <a:endParaRPr lang="zh-CN" altLang="en-US"/>
          </a:p>
        </p:txBody>
      </p:sp>
    </p:spTree>
    <p:extLst>
      <p:ext uri="{BB962C8B-B14F-4D97-AF65-F5344CB8AC3E}">
        <p14:creationId xmlns:p14="http://schemas.microsoft.com/office/powerpoint/2010/main" val="3335744183"/>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是而然与是而不然</a:t>
            </a:r>
            <a:endParaRPr lang="zh-CN" altLang="en-US" dirty="0"/>
          </a:p>
        </p:txBody>
      </p:sp>
      <p:sp>
        <p:nvSpPr>
          <p:cNvPr id="3" name="内容占位符 2"/>
          <p:cNvSpPr>
            <a:spLocks noGrp="1"/>
          </p:cNvSpPr>
          <p:nvPr>
            <p:ph idx="1"/>
          </p:nvPr>
        </p:nvSpPr>
        <p:spPr/>
        <p:txBody>
          <a:bodyPr>
            <a:normAutofit fontScale="92500" lnSpcReduction="10000"/>
          </a:bodyPr>
          <a:lstStyle/>
          <a:p>
            <a:r>
              <a:rPr lang="zh-CN" altLang="zh-CN" dirty="0"/>
              <a:t>是而不然：</a:t>
            </a:r>
          </a:p>
          <a:p>
            <a:r>
              <a:rPr lang="zh-CN" altLang="zh-CN" dirty="0">
                <a:latin typeface="楷体" panose="02010609060101010101" pitchFamily="49" charset="-122"/>
                <a:ea typeface="楷体" panose="02010609060101010101" pitchFamily="49" charset="-122"/>
              </a:rPr>
              <a:t>获之亲，人也。获事其亲，非事人</a:t>
            </a:r>
            <a:r>
              <a:rPr lang="en-US" altLang="zh-CN" baseline="30000" dirty="0">
                <a:latin typeface="楷体" panose="02010609060101010101" pitchFamily="49" charset="-122"/>
                <a:ea typeface="楷体" panose="02010609060101010101" pitchFamily="49" charset="-122"/>
              </a:rPr>
              <a:t>P</a:t>
            </a:r>
            <a:r>
              <a:rPr lang="zh-CN" altLang="zh-CN" dirty="0">
                <a:latin typeface="楷体" panose="02010609060101010101" pitchFamily="49" charset="-122"/>
                <a:ea typeface="楷体" panose="02010609060101010101" pitchFamily="49" charset="-122"/>
              </a:rPr>
              <a:t>也。</a:t>
            </a:r>
          </a:p>
          <a:p>
            <a:r>
              <a:rPr lang="zh-CN" altLang="zh-CN" dirty="0"/>
              <a:t>前指类，后指范例，且不可应用“</a:t>
            </a:r>
            <a:r>
              <a:rPr lang="en-US" altLang="zh-CN" dirty="0"/>
              <a:t>V-</a:t>
            </a:r>
            <a:r>
              <a:rPr lang="zh-CN" altLang="zh-CN" dirty="0"/>
              <a:t>重同规则</a:t>
            </a:r>
            <a:r>
              <a:rPr lang="en-US" altLang="zh-CN" baseline="30000" dirty="0"/>
              <a:t>*</a:t>
            </a:r>
            <a:r>
              <a:rPr lang="zh-CN" altLang="zh-CN" dirty="0"/>
              <a:t>”。“其亲”在此处不是作为“人”的范例存在，获是把对方当作他的父亲（或母亲）而侍奉对方，而不是把对方当作任意一个人来侍奉。因此此处不能应用</a:t>
            </a:r>
            <a:r>
              <a:rPr lang="en-US" altLang="zh-CN" dirty="0"/>
              <a:t>V-</a:t>
            </a:r>
            <a:r>
              <a:rPr lang="zh-CN" altLang="zh-CN" dirty="0"/>
              <a:t>重同规则</a:t>
            </a:r>
            <a:r>
              <a:rPr lang="en-US" altLang="zh-CN" baseline="30000" dirty="0"/>
              <a:t>*</a:t>
            </a:r>
            <a:r>
              <a:rPr lang="zh-CN" altLang="zh-CN" dirty="0"/>
              <a:t>由“事其亲”得出“事人</a:t>
            </a:r>
            <a:r>
              <a:rPr lang="en-US" altLang="zh-CN" baseline="30000" dirty="0"/>
              <a:t>P</a:t>
            </a:r>
            <a:r>
              <a:rPr lang="zh-CN" altLang="zh-CN" dirty="0"/>
              <a:t>”的结论。</a:t>
            </a:r>
          </a:p>
          <a:p>
            <a:r>
              <a:rPr lang="zh-CN" altLang="zh-CN" dirty="0">
                <a:latin typeface="楷体" panose="02010609060101010101" pitchFamily="49" charset="-122"/>
                <a:ea typeface="楷体" panose="02010609060101010101" pitchFamily="49" charset="-122"/>
              </a:rPr>
              <a:t>其弟，美人也。爱其弟，非爱</a:t>
            </a:r>
            <a:r>
              <a:rPr lang="en-US" altLang="zh-CN" dirty="0">
                <a:latin typeface="楷体" panose="02010609060101010101" pitchFamily="49" charset="-122"/>
                <a:ea typeface="楷体" panose="02010609060101010101" pitchFamily="49" charset="-122"/>
              </a:rPr>
              <a:t>(</a:t>
            </a:r>
            <a:r>
              <a:rPr lang="zh-CN" altLang="zh-CN" dirty="0">
                <a:latin typeface="楷体" panose="02010609060101010101" pitchFamily="49" charset="-122"/>
                <a:ea typeface="楷体" panose="02010609060101010101" pitchFamily="49" charset="-122"/>
              </a:rPr>
              <a:t>美人</a:t>
            </a:r>
            <a:r>
              <a:rPr lang="en-US" altLang="zh-CN" dirty="0">
                <a:latin typeface="楷体" panose="02010609060101010101" pitchFamily="49" charset="-122"/>
                <a:ea typeface="楷体" panose="02010609060101010101" pitchFamily="49" charset="-122"/>
              </a:rPr>
              <a:t>)</a:t>
            </a:r>
            <a:r>
              <a:rPr lang="en-US" altLang="zh-CN" baseline="30000" dirty="0">
                <a:latin typeface="楷体" panose="02010609060101010101" pitchFamily="49" charset="-122"/>
                <a:ea typeface="楷体" panose="02010609060101010101" pitchFamily="49" charset="-122"/>
              </a:rPr>
              <a:t> P</a:t>
            </a:r>
            <a:r>
              <a:rPr lang="zh-CN" altLang="zh-CN" dirty="0">
                <a:latin typeface="楷体" panose="02010609060101010101" pitchFamily="49" charset="-122"/>
                <a:ea typeface="楷体" panose="02010609060101010101" pitchFamily="49" charset="-122"/>
              </a:rPr>
              <a:t>也。</a:t>
            </a:r>
          </a:p>
          <a:p>
            <a:r>
              <a:rPr lang="zh-CN" altLang="zh-CN" dirty="0"/>
              <a:t>前指类，后指范例，且不可应用“</a:t>
            </a:r>
            <a:r>
              <a:rPr lang="en-US" altLang="zh-CN" dirty="0"/>
              <a:t>V-</a:t>
            </a:r>
            <a:r>
              <a:rPr lang="zh-CN" altLang="zh-CN" dirty="0"/>
              <a:t>重同规则</a:t>
            </a:r>
            <a:r>
              <a:rPr lang="en-US" altLang="zh-CN" baseline="30000" dirty="0"/>
              <a:t>*</a:t>
            </a:r>
            <a:r>
              <a:rPr lang="zh-CN" altLang="zh-CN" dirty="0"/>
              <a:t>”。“其弟”在此处不是作为“美人”的范例而存在，爱其弟并非因其为美人而爱之，而是因为对方是自己的弟弟。因此不能应用</a:t>
            </a:r>
            <a:r>
              <a:rPr lang="en-US" altLang="zh-CN" dirty="0"/>
              <a:t>V-</a:t>
            </a:r>
            <a:r>
              <a:rPr lang="zh-CN" altLang="zh-CN" dirty="0"/>
              <a:t>重同规则</a:t>
            </a:r>
            <a:r>
              <a:rPr lang="en-US" altLang="zh-CN" baseline="30000" dirty="0"/>
              <a:t>*</a:t>
            </a:r>
            <a:r>
              <a:rPr lang="zh-CN" altLang="zh-CN" dirty="0"/>
              <a:t>由“爱其弟”得出“爱美人</a:t>
            </a:r>
            <a:r>
              <a:rPr lang="en-US" altLang="zh-CN" baseline="30000" dirty="0"/>
              <a:t>P</a:t>
            </a:r>
            <a:r>
              <a:rPr lang="zh-CN" altLang="zh-CN" dirty="0"/>
              <a:t>”的结论。</a:t>
            </a:r>
          </a:p>
          <a:p>
            <a:r>
              <a:rPr lang="zh-CN" altLang="zh-CN" dirty="0">
                <a:latin typeface="楷体" panose="02010609060101010101" pitchFamily="49" charset="-122"/>
                <a:ea typeface="楷体" panose="02010609060101010101" pitchFamily="49" charset="-122"/>
              </a:rPr>
              <a:t>盗，人也。→→→杀</a:t>
            </a:r>
            <a:r>
              <a:rPr lang="en-US" altLang="zh-CN" dirty="0">
                <a:latin typeface="楷体" panose="02010609060101010101" pitchFamily="49" charset="-122"/>
                <a:ea typeface="楷体" panose="02010609060101010101" pitchFamily="49" charset="-122"/>
              </a:rPr>
              <a:t>(</a:t>
            </a:r>
            <a:r>
              <a:rPr lang="zh-CN" altLang="zh-CN" dirty="0">
                <a:latin typeface="楷体" panose="02010609060101010101" pitchFamily="49" charset="-122"/>
                <a:ea typeface="楷体" panose="02010609060101010101" pitchFamily="49" charset="-122"/>
              </a:rPr>
              <a:t>盗</a:t>
            </a:r>
            <a:r>
              <a:rPr lang="en-US" altLang="zh-CN" dirty="0">
                <a:latin typeface="楷体" panose="02010609060101010101" pitchFamily="49" charset="-122"/>
                <a:ea typeface="楷体" panose="02010609060101010101" pitchFamily="49" charset="-122"/>
              </a:rPr>
              <a:t>)</a:t>
            </a:r>
            <a:r>
              <a:rPr lang="en-US" altLang="zh-CN" baseline="30000" dirty="0">
                <a:latin typeface="楷体" panose="02010609060101010101" pitchFamily="49" charset="-122"/>
                <a:ea typeface="楷体" panose="02010609060101010101" pitchFamily="49" charset="-122"/>
              </a:rPr>
              <a:t> P</a:t>
            </a:r>
            <a:r>
              <a:rPr lang="zh-CN" altLang="zh-CN" dirty="0">
                <a:latin typeface="楷体" panose="02010609060101010101" pitchFamily="49" charset="-122"/>
                <a:ea typeface="楷体" panose="02010609060101010101" pitchFamily="49" charset="-122"/>
              </a:rPr>
              <a:t>，非杀</a:t>
            </a:r>
            <a:r>
              <a:rPr lang="en-US" altLang="zh-CN" dirty="0">
                <a:latin typeface="楷体" panose="02010609060101010101" pitchFamily="49" charset="-122"/>
                <a:ea typeface="楷体" panose="02010609060101010101" pitchFamily="49" charset="-122"/>
              </a:rPr>
              <a:t>(</a:t>
            </a:r>
            <a:r>
              <a:rPr lang="zh-CN" altLang="zh-CN" dirty="0">
                <a:latin typeface="楷体" panose="02010609060101010101" pitchFamily="49" charset="-122"/>
                <a:ea typeface="楷体" panose="02010609060101010101" pitchFamily="49" charset="-122"/>
              </a:rPr>
              <a:t>人</a:t>
            </a:r>
            <a:r>
              <a:rPr lang="en-US" altLang="zh-CN" dirty="0">
                <a:latin typeface="楷体" panose="02010609060101010101" pitchFamily="49" charset="-122"/>
                <a:ea typeface="楷体" panose="02010609060101010101" pitchFamily="49" charset="-122"/>
              </a:rPr>
              <a:t>)</a:t>
            </a:r>
            <a:r>
              <a:rPr lang="en-US" altLang="zh-CN" baseline="30000" dirty="0">
                <a:latin typeface="楷体" panose="02010609060101010101" pitchFamily="49" charset="-122"/>
                <a:ea typeface="楷体" panose="02010609060101010101" pitchFamily="49" charset="-122"/>
              </a:rPr>
              <a:t> P</a:t>
            </a:r>
            <a:r>
              <a:rPr lang="zh-CN" altLang="zh-CN" dirty="0">
                <a:latin typeface="楷体" panose="02010609060101010101" pitchFamily="49" charset="-122"/>
                <a:ea typeface="楷体" panose="02010609060101010101" pitchFamily="49" charset="-122"/>
              </a:rPr>
              <a:t>也。</a:t>
            </a:r>
          </a:p>
          <a:p>
            <a:r>
              <a:rPr lang="zh-CN" altLang="zh-CN" dirty="0"/>
              <a:t>前指类，后指范例。</a:t>
            </a:r>
            <a:r>
              <a:rPr lang="en-US" altLang="zh-CN" dirty="0"/>
              <a:t>(</a:t>
            </a:r>
            <a:r>
              <a:rPr lang="zh-CN" altLang="zh-CN" dirty="0"/>
              <a:t>盗</a:t>
            </a:r>
            <a:r>
              <a:rPr lang="en-US" altLang="zh-CN" baseline="30000" dirty="0"/>
              <a:t>P</a:t>
            </a:r>
            <a:r>
              <a:rPr lang="en-US" altLang="zh-CN" dirty="0"/>
              <a:t>)</a:t>
            </a:r>
            <a:r>
              <a:rPr lang="en-US" altLang="zh-CN" baseline="30000" dirty="0">
                <a:sym typeface="LogicA" panose="05010501010000010501" pitchFamily="2" charset="2"/>
              </a:rPr>
              <a:t></a:t>
            </a:r>
            <a:r>
              <a:rPr lang="en-US" altLang="zh-CN" baseline="30000" dirty="0"/>
              <a:t> </a:t>
            </a:r>
            <a:r>
              <a:rPr lang="en-US" altLang="zh-CN" dirty="0">
                <a:sym typeface="LogicA" panose="05010501010000010501" pitchFamily="2" charset="2"/>
              </a:rPr>
              <a:t></a:t>
            </a:r>
            <a:r>
              <a:rPr lang="en-US" altLang="zh-CN" dirty="0"/>
              <a:t>(</a:t>
            </a:r>
            <a:r>
              <a:rPr lang="zh-CN" altLang="zh-CN" dirty="0"/>
              <a:t>人</a:t>
            </a:r>
            <a:r>
              <a:rPr lang="en-US" altLang="zh-CN" baseline="30000" dirty="0"/>
              <a:t>P</a:t>
            </a:r>
            <a:r>
              <a:rPr lang="en-US" altLang="zh-CN" dirty="0"/>
              <a:t>)</a:t>
            </a:r>
            <a:r>
              <a:rPr lang="en-US" altLang="zh-CN" baseline="30000" dirty="0">
                <a:sym typeface="LogicA" panose="05010501010000010501" pitchFamily="2" charset="2"/>
              </a:rPr>
              <a:t></a:t>
            </a:r>
            <a:r>
              <a:rPr lang="zh-CN" altLang="zh-CN" dirty="0"/>
              <a:t>，因此不能应用</a:t>
            </a:r>
            <a:r>
              <a:rPr lang="en-US" altLang="zh-CN" dirty="0"/>
              <a:t>V-</a:t>
            </a:r>
            <a:r>
              <a:rPr lang="zh-CN" altLang="zh-CN" dirty="0"/>
              <a:t>重同规则由“杀盗</a:t>
            </a:r>
            <a:r>
              <a:rPr lang="en-US" altLang="zh-CN" baseline="30000" dirty="0"/>
              <a:t>P</a:t>
            </a:r>
            <a:r>
              <a:rPr lang="zh-CN" altLang="zh-CN" dirty="0"/>
              <a:t>”得出“杀人</a:t>
            </a:r>
            <a:r>
              <a:rPr lang="en-US" altLang="zh-CN" baseline="30000" dirty="0"/>
              <a:t>P</a:t>
            </a:r>
            <a:r>
              <a:rPr lang="zh-CN" altLang="zh-CN" dirty="0"/>
              <a:t>”的结论。</a:t>
            </a:r>
            <a:endParaRPr lang="zh-CN" altLang="en-US" dirty="0"/>
          </a:p>
        </p:txBody>
      </p:sp>
      <p:sp>
        <p:nvSpPr>
          <p:cNvPr id="5" name="日期占位符 4"/>
          <p:cNvSpPr>
            <a:spLocks noGrp="1"/>
          </p:cNvSpPr>
          <p:nvPr>
            <p:ph type="dt" sz="half" idx="10"/>
          </p:nvPr>
        </p:nvSpPr>
        <p:spPr/>
        <p:txBody>
          <a:bodyPr/>
          <a:lstStyle/>
          <a:p>
            <a:fld id="{1AA382B4-E90D-42CD-A4F9-1B43DCB7BEAF}"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66</a:t>
            </a:fld>
            <a:endParaRPr lang="zh-CN" altLang="en-US"/>
          </a:p>
        </p:txBody>
      </p:sp>
    </p:spTree>
    <p:extLst>
      <p:ext uri="{BB962C8B-B14F-4D97-AF65-F5344CB8AC3E}">
        <p14:creationId xmlns:p14="http://schemas.microsoft.com/office/powerpoint/2010/main" val="262834797"/>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dirty="0" smtClean="0"/>
              <a:t>小结</a:t>
            </a:r>
            <a:endParaRPr lang="zh-CN" altLang="en-US" dirty="0"/>
          </a:p>
        </p:txBody>
      </p:sp>
      <p:sp>
        <p:nvSpPr>
          <p:cNvPr id="7" name="文本占位符 6"/>
          <p:cNvSpPr>
            <a:spLocks noGrp="1"/>
          </p:cNvSpPr>
          <p:nvPr>
            <p:ph type="body" idx="1"/>
          </p:nvPr>
        </p:nvSpPr>
        <p:spPr/>
        <p:txBody>
          <a:bodyPr/>
          <a:lstStyle/>
          <a:p>
            <a:endParaRPr lang="zh-CN" altLang="en-US"/>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67</a:t>
            </a:fld>
            <a:endParaRPr lang="zh-CN" altLang="en-US"/>
          </a:p>
        </p:txBody>
      </p:sp>
    </p:spTree>
    <p:extLst>
      <p:ext uri="{BB962C8B-B14F-4D97-AF65-F5344CB8AC3E}">
        <p14:creationId xmlns:p14="http://schemas.microsoft.com/office/powerpoint/2010/main" val="169287738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小结</a:t>
            </a:r>
            <a:endParaRPr lang="zh-CN" altLang="en-US" dirty="0"/>
          </a:p>
        </p:txBody>
      </p:sp>
      <p:sp>
        <p:nvSpPr>
          <p:cNvPr id="3" name="内容占位符 2"/>
          <p:cNvSpPr>
            <a:spLocks noGrp="1"/>
          </p:cNvSpPr>
          <p:nvPr>
            <p:ph idx="1"/>
          </p:nvPr>
        </p:nvSpPr>
        <p:spPr/>
        <p:txBody>
          <a:bodyPr>
            <a:normAutofit fontScale="92500"/>
          </a:bodyPr>
          <a:lstStyle/>
          <a:p>
            <a:r>
              <a:rPr lang="zh-CN" altLang="zh-CN" dirty="0"/>
              <a:t>我们认为，名墨两家的理论中存在着一种划分思想</a:t>
            </a:r>
            <a:r>
              <a:rPr lang="zh-CN" altLang="zh-CN" dirty="0" smtClean="0"/>
              <a:t>，</a:t>
            </a:r>
            <a:r>
              <a:rPr lang="zh-CN" altLang="zh-CN" dirty="0"/>
              <a:t>这是一种从上到下的认识物的思想，与从下到上的认识观相对</a:t>
            </a:r>
            <a:r>
              <a:rPr lang="zh-CN" altLang="zh-CN" dirty="0" smtClean="0"/>
              <a:t>。</a:t>
            </a:r>
            <a:r>
              <a:rPr lang="zh-CN" altLang="zh-CN" dirty="0"/>
              <a:t>这种认识方式进而影响了人们的思维方式与推理方式。</a:t>
            </a:r>
          </a:p>
          <a:p>
            <a:r>
              <a:rPr lang="zh-CN" altLang="zh-CN" dirty="0"/>
              <a:t>首先，划分思想是范例说的基础。我们认为，先秦文献中的类名有两种基本用法，一种用法指类，另一种用法指范例。由于划分树中的每一个结点都是一个等价类，故而可以取其中的一个代表元（即范例）来表示这个等价类。范例是一个具体的个体，存在于类之中，有且仅有类名规定的性质（及其蕴涵的性质）。范例说为《公孙龙子》中的一些经典论证提供了很好的解释，同时也有助于我们分析包含动词的推理。</a:t>
            </a:r>
          </a:p>
          <a:p>
            <a:r>
              <a:rPr lang="zh-CN" altLang="zh-CN" dirty="0"/>
              <a:t>其次，划分思想阐明了类推的合理性。基于类的推理在古代文献中颇为常见，是当时的思想家们经常使用的一种推理方式。这种推理方式是中国哲学的独特之处，也是其常常被诟病之处。然而，由于古人以划分的思想看待万物，他们自然地更为关注个体间的类同，进而在推理中也贯彻了这种倾向，“以类取，以类予”，“以类行”。类比推理并非随性妄为的无根之木，无源之水，它是与当时人们认识事物的方式密切相关</a:t>
            </a:r>
            <a:r>
              <a:rPr lang="zh-CN" altLang="zh-CN" dirty="0" smtClean="0"/>
              <a:t>的</a:t>
            </a:r>
            <a:r>
              <a:rPr lang="zh-CN" altLang="en-US" dirty="0" smtClean="0"/>
              <a:t>。</a:t>
            </a:r>
            <a:endParaRPr lang="zh-CN" altLang="en-US" sz="2400" dirty="0"/>
          </a:p>
        </p:txBody>
      </p:sp>
      <p:sp>
        <p:nvSpPr>
          <p:cNvPr id="5" name="日期占位符 4"/>
          <p:cNvSpPr>
            <a:spLocks noGrp="1"/>
          </p:cNvSpPr>
          <p:nvPr>
            <p:ph type="dt" sz="half" idx="10"/>
          </p:nvPr>
        </p:nvSpPr>
        <p:spPr/>
        <p:txBody>
          <a:bodyPr/>
          <a:lstStyle/>
          <a:p>
            <a:fld id="{1AA382B4-E90D-42CD-A4F9-1B43DCB7BEAF}"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68</a:t>
            </a:fld>
            <a:endParaRPr lang="zh-CN" altLang="en-US"/>
          </a:p>
        </p:txBody>
      </p:sp>
    </p:spTree>
    <p:extLst>
      <p:ext uri="{BB962C8B-B14F-4D97-AF65-F5344CB8AC3E}">
        <p14:creationId xmlns:p14="http://schemas.microsoft.com/office/powerpoint/2010/main" val="334457074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小结</a:t>
            </a:r>
            <a:endParaRPr lang="zh-CN" altLang="en-US" dirty="0"/>
          </a:p>
        </p:txBody>
      </p:sp>
      <p:sp>
        <p:nvSpPr>
          <p:cNvPr id="3" name="内容占位符 2"/>
          <p:cNvSpPr>
            <a:spLocks noGrp="1"/>
          </p:cNvSpPr>
          <p:nvPr>
            <p:ph idx="1"/>
          </p:nvPr>
        </p:nvSpPr>
        <p:spPr/>
        <p:txBody>
          <a:bodyPr>
            <a:normAutofit lnSpcReduction="10000"/>
          </a:bodyPr>
          <a:lstStyle/>
          <a:p>
            <a:r>
              <a:rPr lang="zh-CN" altLang="zh-CN" dirty="0"/>
              <a:t>回到导论中提出的问题。通过划分思想、范例说以及对带动词的推理的分析，我们对先秦文献中的一些“怪论”（如“离坚白”、“白马非马”）给出了合理的解释，并且阐明了名墨两家的名实观与其说理、论证方式的内在统一性。但是，这是否说明中国有着另一种特殊的逻辑呢？对于这个问题，我们还不能给出确定的答案。目前的研究已经使得中国逻辑思想中一些独特之处更加清晰地显现出来，但是这些独特之处究竟是可以纳入经典逻辑之中还是确实提示了一种新的逻辑有待后续工作来证实。</a:t>
            </a:r>
          </a:p>
          <a:p>
            <a:r>
              <a:rPr lang="en-US" altLang="zh-CN" dirty="0"/>
              <a:t>    </a:t>
            </a:r>
            <a:r>
              <a:rPr lang="zh-CN" altLang="zh-CN" dirty="0"/>
              <a:t>接下来我们的研究会从两方面进行：一是横向的，将更多先秦时期的文献纳入研究范围，考察划分及范例思想是否存在于这些文献中，是否能由此给出更好的解释；二是竖向的，建立基于划分与范例的名墨逻辑的形式系统。这牵涉到关于划分的逻辑。</a:t>
            </a:r>
            <a:r>
              <a:rPr lang="en-US" altLang="zh-CN" dirty="0" err="1"/>
              <a:t>Ellerman</a:t>
            </a:r>
            <a:r>
              <a:rPr lang="zh-CN" altLang="zh-CN" dirty="0"/>
              <a:t>曾探讨了一种与布尔逻辑相对的“划分逻辑”，将其基本思想建立在范畴论（而不是集合论）之上。但这项工作目前尚处于开端，随着研究的深入，可以期望“划分逻辑”会对名墨逻辑思想的理解提供更多的启发</a:t>
            </a:r>
            <a:r>
              <a:rPr lang="zh-CN" altLang="zh-CN" dirty="0" smtClean="0"/>
              <a:t>。</a:t>
            </a:r>
            <a:endParaRPr lang="zh-CN" altLang="zh-CN" dirty="0"/>
          </a:p>
        </p:txBody>
      </p:sp>
      <p:sp>
        <p:nvSpPr>
          <p:cNvPr id="5" name="日期占位符 4"/>
          <p:cNvSpPr>
            <a:spLocks noGrp="1"/>
          </p:cNvSpPr>
          <p:nvPr>
            <p:ph type="dt" sz="half" idx="10"/>
          </p:nvPr>
        </p:nvSpPr>
        <p:spPr/>
        <p:txBody>
          <a:bodyPr/>
          <a:lstStyle/>
          <a:p>
            <a:fld id="{1AA382B4-E90D-42CD-A4F9-1B43DCB7BEAF}"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69</a:t>
            </a:fld>
            <a:endParaRPr lang="zh-CN" altLang="en-US"/>
          </a:p>
        </p:txBody>
      </p:sp>
    </p:spTree>
    <p:extLst>
      <p:ext uri="{BB962C8B-B14F-4D97-AF65-F5344CB8AC3E}">
        <p14:creationId xmlns:p14="http://schemas.microsoft.com/office/powerpoint/2010/main" val="29961309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t>
            </a:r>
            <a:r>
              <a:rPr lang="zh-CN" altLang="en-US" dirty="0" smtClean="0"/>
              <a:t>墨经</a:t>
            </a:r>
            <a:r>
              <a:rPr lang="en-US" altLang="zh-CN" dirty="0" smtClean="0"/>
              <a:t>》</a:t>
            </a:r>
            <a:endParaRPr lang="zh-CN" altLang="en-US" dirty="0"/>
          </a:p>
        </p:txBody>
      </p:sp>
      <p:sp>
        <p:nvSpPr>
          <p:cNvPr id="3" name="内容占位符 2"/>
          <p:cNvSpPr>
            <a:spLocks noGrp="1"/>
          </p:cNvSpPr>
          <p:nvPr>
            <p:ph idx="1"/>
          </p:nvPr>
        </p:nvSpPr>
        <p:spPr>
          <a:xfrm>
            <a:off x="2589212" y="1905000"/>
            <a:ext cx="8915400" cy="3777622"/>
          </a:xfrm>
        </p:spPr>
        <p:txBody>
          <a:bodyPr>
            <a:normAutofit lnSpcReduction="10000"/>
          </a:bodyPr>
          <a:lstStyle/>
          <a:p>
            <a:r>
              <a:rPr lang="zh-CN" altLang="en-US" sz="2200" dirty="0"/>
              <a:t>亦称</a:t>
            </a:r>
            <a:r>
              <a:rPr lang="en-US" altLang="zh-CN" sz="2200" dirty="0"/>
              <a:t>《</a:t>
            </a:r>
            <a:r>
              <a:rPr lang="zh-CN" altLang="en-US" sz="2200" dirty="0"/>
              <a:t>墨辩</a:t>
            </a:r>
            <a:r>
              <a:rPr lang="en-US" altLang="zh-CN" sz="2200" dirty="0"/>
              <a:t>》</a:t>
            </a:r>
            <a:r>
              <a:rPr lang="zh-CN" altLang="en-US" sz="2200" dirty="0"/>
              <a:t>，一般认为是战国时期后期墨家的著作，</a:t>
            </a:r>
            <a:r>
              <a:rPr lang="en-US" altLang="zh-CN" sz="2200" dirty="0"/>
              <a:t>《</a:t>
            </a:r>
            <a:r>
              <a:rPr lang="zh-CN" altLang="en-US" sz="2200" dirty="0"/>
              <a:t>墨子</a:t>
            </a:r>
            <a:r>
              <a:rPr lang="en-US" altLang="zh-CN" sz="2200" dirty="0"/>
              <a:t>》</a:t>
            </a:r>
            <a:r>
              <a:rPr lang="zh-CN" altLang="en-US" sz="2200" dirty="0"/>
              <a:t>书中的重要部分</a:t>
            </a:r>
            <a:r>
              <a:rPr lang="zh-CN" altLang="en-US" sz="2200" dirty="0" smtClean="0"/>
              <a:t>。</a:t>
            </a:r>
            <a:endParaRPr lang="en-US" altLang="zh-CN" sz="2200" dirty="0" smtClean="0"/>
          </a:p>
          <a:p>
            <a:r>
              <a:rPr lang="en-US" altLang="zh-CN" sz="2200" dirty="0" smtClean="0"/>
              <a:t>《</a:t>
            </a:r>
            <a:r>
              <a:rPr lang="zh-CN" altLang="en-US" sz="2200" dirty="0"/>
              <a:t>韩非子</a:t>
            </a:r>
            <a:r>
              <a:rPr lang="en-US" altLang="zh-CN" sz="2200" dirty="0"/>
              <a:t>·</a:t>
            </a:r>
            <a:r>
              <a:rPr lang="zh-CN" altLang="en-US" sz="2200" dirty="0"/>
              <a:t>显学</a:t>
            </a:r>
            <a:r>
              <a:rPr lang="en-US" altLang="zh-CN" sz="2200" dirty="0"/>
              <a:t>》</a:t>
            </a:r>
            <a:r>
              <a:rPr lang="zh-CN" altLang="en-US" sz="2200" dirty="0"/>
              <a:t>：“世之显学，儒墨也。儒之所至，孔丘也。墨之所至，墨翟也。</a:t>
            </a:r>
            <a:r>
              <a:rPr lang="zh-CN" altLang="en-US" sz="2200" dirty="0" smtClean="0"/>
              <a:t>”</a:t>
            </a:r>
            <a:endParaRPr lang="en-US" altLang="zh-CN" sz="2200" dirty="0" smtClean="0"/>
          </a:p>
          <a:p>
            <a:r>
              <a:rPr lang="zh-CN" altLang="en-US" sz="2200" dirty="0"/>
              <a:t>自秦汉以来，几乎没有人为它作注解</a:t>
            </a:r>
            <a:r>
              <a:rPr lang="zh-CN" altLang="en-US" sz="2200" dirty="0" smtClean="0"/>
              <a:t>。</a:t>
            </a:r>
            <a:endParaRPr lang="en-US" altLang="zh-CN" sz="2200" dirty="0" smtClean="0"/>
          </a:p>
          <a:p>
            <a:r>
              <a:rPr lang="zh-CN" altLang="en-US" sz="2200" dirty="0"/>
              <a:t>清乾隆以前，鲜有人研治</a:t>
            </a:r>
            <a:r>
              <a:rPr lang="en-US" altLang="zh-CN" sz="2200" dirty="0"/>
              <a:t>《</a:t>
            </a:r>
            <a:r>
              <a:rPr lang="zh-CN" altLang="en-US" sz="2200" dirty="0"/>
              <a:t>墨子</a:t>
            </a:r>
            <a:r>
              <a:rPr lang="en-US" altLang="zh-CN" sz="2200" dirty="0"/>
              <a:t>》</a:t>
            </a:r>
            <a:r>
              <a:rPr lang="zh-CN" altLang="en-US" sz="2200" dirty="0" smtClean="0"/>
              <a:t>。</a:t>
            </a:r>
            <a:endParaRPr lang="en-US" altLang="zh-CN" sz="2200" dirty="0" smtClean="0"/>
          </a:p>
          <a:p>
            <a:r>
              <a:rPr lang="zh-CN" altLang="en-US" sz="2200" dirty="0"/>
              <a:t>毕沅是第一个整理</a:t>
            </a:r>
            <a:r>
              <a:rPr lang="en-US" altLang="zh-CN" sz="2200" dirty="0"/>
              <a:t>《</a:t>
            </a:r>
            <a:r>
              <a:rPr lang="zh-CN" altLang="en-US" sz="2200" dirty="0"/>
              <a:t>墨子</a:t>
            </a:r>
            <a:r>
              <a:rPr lang="en-US" altLang="zh-CN" sz="2200" dirty="0"/>
              <a:t>》</a:t>
            </a:r>
            <a:r>
              <a:rPr lang="zh-CN" altLang="en-US" sz="2200" dirty="0"/>
              <a:t>全书的人。其后有王念孙、引之父子及俞樾、</a:t>
            </a:r>
            <a:r>
              <a:rPr lang="zh-CN" altLang="en-US" sz="2200" dirty="0" smtClean="0"/>
              <a:t>孙诒让等。</a:t>
            </a:r>
            <a:endParaRPr lang="en-US" altLang="zh-CN" sz="2200" dirty="0" smtClean="0"/>
          </a:p>
          <a:p>
            <a:r>
              <a:rPr lang="en-US" altLang="zh-CN" sz="2200" dirty="0" smtClean="0"/>
              <a:t>《</a:t>
            </a:r>
            <a:r>
              <a:rPr lang="zh-CN" altLang="en-US" sz="2200" dirty="0" smtClean="0"/>
              <a:t>墨经</a:t>
            </a:r>
            <a:r>
              <a:rPr lang="en-US" altLang="zh-CN" sz="2200" dirty="0" smtClean="0"/>
              <a:t>》</a:t>
            </a:r>
            <a:r>
              <a:rPr lang="zh-CN" altLang="en-US" sz="2200" dirty="0"/>
              <a:t>指今本</a:t>
            </a:r>
            <a:r>
              <a:rPr lang="en-US" altLang="zh-CN" sz="2200" dirty="0"/>
              <a:t>《</a:t>
            </a:r>
            <a:r>
              <a:rPr lang="zh-CN" altLang="en-US" sz="2200" dirty="0"/>
              <a:t>墨子</a:t>
            </a:r>
            <a:r>
              <a:rPr lang="en-US" altLang="zh-CN" sz="2200" dirty="0"/>
              <a:t>》</a:t>
            </a:r>
            <a:r>
              <a:rPr lang="zh-CN" altLang="en-US" sz="2200" dirty="0"/>
              <a:t>中的</a:t>
            </a:r>
            <a:r>
              <a:rPr lang="en-US" altLang="zh-CN" sz="2200" dirty="0"/>
              <a:t>《</a:t>
            </a:r>
            <a:r>
              <a:rPr lang="zh-CN" altLang="en-US" sz="2200" dirty="0"/>
              <a:t>经上</a:t>
            </a:r>
            <a:r>
              <a:rPr lang="en-US" altLang="zh-CN" sz="2200" dirty="0"/>
              <a:t>》</a:t>
            </a:r>
            <a:r>
              <a:rPr lang="zh-CN" altLang="en-US" sz="2200" dirty="0"/>
              <a:t>、</a:t>
            </a:r>
            <a:r>
              <a:rPr lang="en-US" altLang="zh-CN" sz="2200" dirty="0"/>
              <a:t>《</a:t>
            </a:r>
            <a:r>
              <a:rPr lang="zh-CN" altLang="en-US" sz="2200" dirty="0"/>
              <a:t>经下</a:t>
            </a:r>
            <a:r>
              <a:rPr lang="en-US" altLang="zh-CN" sz="2200" dirty="0"/>
              <a:t>》</a:t>
            </a:r>
            <a:r>
              <a:rPr lang="zh-CN" altLang="en-US" sz="2200" dirty="0"/>
              <a:t>、</a:t>
            </a:r>
            <a:r>
              <a:rPr lang="en-US" altLang="zh-CN" sz="2200" dirty="0"/>
              <a:t>《</a:t>
            </a:r>
            <a:r>
              <a:rPr lang="zh-CN" altLang="en-US" sz="2200" dirty="0"/>
              <a:t>经说上</a:t>
            </a:r>
            <a:r>
              <a:rPr lang="en-US" altLang="zh-CN" sz="2200" dirty="0"/>
              <a:t>》</a:t>
            </a:r>
            <a:r>
              <a:rPr lang="zh-CN" altLang="en-US" sz="2200" dirty="0"/>
              <a:t>、</a:t>
            </a:r>
            <a:r>
              <a:rPr lang="en-US" altLang="zh-CN" sz="2200" dirty="0"/>
              <a:t>《</a:t>
            </a:r>
            <a:r>
              <a:rPr lang="zh-CN" altLang="en-US" sz="2200" dirty="0"/>
              <a:t>经说下</a:t>
            </a:r>
            <a:r>
              <a:rPr lang="en-US" altLang="zh-CN" sz="2200" dirty="0"/>
              <a:t>》</a:t>
            </a:r>
            <a:r>
              <a:rPr lang="zh-CN" altLang="en-US" sz="2200" dirty="0"/>
              <a:t>、</a:t>
            </a:r>
            <a:r>
              <a:rPr lang="en-US" altLang="zh-CN" sz="2200" dirty="0"/>
              <a:t>《</a:t>
            </a:r>
            <a:r>
              <a:rPr lang="zh-CN" altLang="en-US" sz="2200" dirty="0"/>
              <a:t>大取</a:t>
            </a:r>
            <a:r>
              <a:rPr lang="en-US" altLang="zh-CN" sz="2200" dirty="0"/>
              <a:t>》</a:t>
            </a:r>
            <a:r>
              <a:rPr lang="zh-CN" altLang="en-US" sz="2200" dirty="0"/>
              <a:t>、</a:t>
            </a:r>
            <a:r>
              <a:rPr lang="en-US" altLang="zh-CN" sz="2200" dirty="0"/>
              <a:t>《</a:t>
            </a:r>
            <a:r>
              <a:rPr lang="zh-CN" altLang="en-US" sz="2200" dirty="0"/>
              <a:t>小取</a:t>
            </a:r>
            <a:r>
              <a:rPr lang="en-US" altLang="zh-CN" sz="2200" dirty="0"/>
              <a:t>》6</a:t>
            </a:r>
            <a:r>
              <a:rPr lang="zh-CN" altLang="en-US" sz="2200" dirty="0"/>
              <a:t>篇。</a:t>
            </a:r>
          </a:p>
          <a:p>
            <a:endParaRPr lang="en-US" altLang="zh-CN" sz="2200" dirty="0" smtClean="0"/>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7</a:t>
            </a:fld>
            <a:endParaRPr lang="zh-CN" altLang="en-US"/>
          </a:p>
        </p:txBody>
      </p:sp>
    </p:spTree>
    <p:extLst>
      <p:ext uri="{BB962C8B-B14F-4D97-AF65-F5344CB8AC3E}">
        <p14:creationId xmlns:p14="http://schemas.microsoft.com/office/powerpoint/2010/main" val="237059169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参考文献</a:t>
            </a:r>
            <a:endParaRPr lang="zh-CN" altLang="en-US" dirty="0"/>
          </a:p>
        </p:txBody>
      </p:sp>
      <p:sp>
        <p:nvSpPr>
          <p:cNvPr id="3" name="内容占位符 2"/>
          <p:cNvSpPr>
            <a:spLocks noGrp="1"/>
          </p:cNvSpPr>
          <p:nvPr>
            <p:ph idx="1"/>
          </p:nvPr>
        </p:nvSpPr>
        <p:spPr/>
        <p:txBody>
          <a:bodyPr>
            <a:normAutofit fontScale="62500" lnSpcReduction="20000"/>
          </a:bodyPr>
          <a:lstStyle/>
          <a:p>
            <a:r>
              <a:rPr lang="zh-CN" altLang="zh-CN" dirty="0"/>
              <a:t>吴毓江</a:t>
            </a:r>
            <a:r>
              <a:rPr lang="en-US" altLang="zh-CN" dirty="0"/>
              <a:t>.1993.</a:t>
            </a:r>
            <a:r>
              <a:rPr lang="zh-CN" altLang="zh-CN" dirty="0"/>
              <a:t>《墨子校注》</a:t>
            </a:r>
            <a:r>
              <a:rPr lang="en-US" altLang="zh-CN" dirty="0"/>
              <a:t>.</a:t>
            </a:r>
            <a:r>
              <a:rPr lang="zh-CN" altLang="zh-CN" dirty="0"/>
              <a:t>北京：中华书局</a:t>
            </a:r>
            <a:r>
              <a:rPr lang="en-US" altLang="zh-CN" dirty="0"/>
              <a:t>.</a:t>
            </a:r>
            <a:endParaRPr lang="zh-CN" altLang="zh-CN" dirty="0"/>
          </a:p>
          <a:p>
            <a:r>
              <a:rPr lang="zh-CN" altLang="zh-CN" dirty="0"/>
              <a:t>高亨</a:t>
            </a:r>
            <a:r>
              <a:rPr lang="en-US" altLang="zh-CN" dirty="0"/>
              <a:t>. 2011.</a:t>
            </a:r>
            <a:r>
              <a:rPr lang="zh-CN" altLang="zh-CN" dirty="0"/>
              <a:t>《墨经校诠》</a:t>
            </a:r>
            <a:r>
              <a:rPr lang="en-US" altLang="zh-CN" dirty="0"/>
              <a:t>.</a:t>
            </a:r>
            <a:r>
              <a:rPr lang="zh-CN" altLang="zh-CN" dirty="0"/>
              <a:t>北京：清华大学出版社</a:t>
            </a:r>
            <a:r>
              <a:rPr lang="en-US" altLang="zh-CN" dirty="0"/>
              <a:t>.</a:t>
            </a:r>
            <a:endParaRPr lang="zh-CN" altLang="zh-CN" dirty="0"/>
          </a:p>
          <a:p>
            <a:r>
              <a:rPr lang="zh-CN" altLang="zh-CN" dirty="0"/>
              <a:t>谭家健，孙中原</a:t>
            </a:r>
            <a:r>
              <a:rPr lang="en-US" altLang="zh-CN" dirty="0"/>
              <a:t>.2009.</a:t>
            </a:r>
            <a:r>
              <a:rPr lang="zh-CN" altLang="zh-CN" dirty="0"/>
              <a:t>《墨子今注今译》</a:t>
            </a:r>
            <a:r>
              <a:rPr lang="en-US" altLang="zh-CN" dirty="0"/>
              <a:t>.</a:t>
            </a:r>
            <a:r>
              <a:rPr lang="zh-CN" altLang="zh-CN" dirty="0"/>
              <a:t>北京：商务印书馆</a:t>
            </a:r>
            <a:r>
              <a:rPr lang="en-US" altLang="zh-CN" dirty="0"/>
              <a:t>.</a:t>
            </a:r>
            <a:endParaRPr lang="zh-CN" altLang="zh-CN" dirty="0"/>
          </a:p>
          <a:p>
            <a:r>
              <a:rPr lang="zh-CN" altLang="zh-CN" dirty="0"/>
              <a:t>王讃源主编，姜宝昌，孙中原副主编</a:t>
            </a:r>
            <a:r>
              <a:rPr lang="en-US" altLang="zh-CN" dirty="0"/>
              <a:t>.2011.</a:t>
            </a:r>
            <a:r>
              <a:rPr lang="zh-CN" altLang="zh-CN" dirty="0"/>
              <a:t>《墨经正读》</a:t>
            </a:r>
            <a:r>
              <a:rPr lang="en-US" altLang="zh-CN" dirty="0"/>
              <a:t>.</a:t>
            </a:r>
            <a:r>
              <a:rPr lang="zh-CN" altLang="zh-CN" dirty="0"/>
              <a:t>上海：上海科学技术文献出版社</a:t>
            </a:r>
            <a:r>
              <a:rPr lang="en-US" altLang="zh-CN" dirty="0"/>
              <a:t>.</a:t>
            </a:r>
            <a:endParaRPr lang="zh-CN" altLang="zh-CN" dirty="0"/>
          </a:p>
          <a:p>
            <a:r>
              <a:rPr lang="zh-CN" altLang="zh-CN" dirty="0"/>
              <a:t>王琯</a:t>
            </a:r>
            <a:r>
              <a:rPr lang="en-US" altLang="zh-CN" dirty="0"/>
              <a:t>.1992. </a:t>
            </a:r>
            <a:r>
              <a:rPr lang="zh-CN" altLang="zh-CN" dirty="0"/>
              <a:t>《公孙龙子悬解》</a:t>
            </a:r>
            <a:r>
              <a:rPr lang="en-US" altLang="zh-CN" dirty="0"/>
              <a:t>.</a:t>
            </a:r>
            <a:r>
              <a:rPr lang="zh-CN" altLang="zh-CN" dirty="0"/>
              <a:t>北京：中华书局</a:t>
            </a:r>
            <a:r>
              <a:rPr lang="en-US" altLang="zh-CN" dirty="0"/>
              <a:t>.</a:t>
            </a:r>
            <a:endParaRPr lang="zh-CN" altLang="zh-CN" dirty="0"/>
          </a:p>
          <a:p>
            <a:r>
              <a:rPr lang="zh-CN" altLang="zh-CN" dirty="0"/>
              <a:t>吴毓江校释，吴兴宇标点</a:t>
            </a:r>
            <a:r>
              <a:rPr lang="en-US" altLang="zh-CN" dirty="0"/>
              <a:t>.2001. </a:t>
            </a:r>
            <a:r>
              <a:rPr lang="zh-CN" altLang="zh-CN" dirty="0"/>
              <a:t>《公孙龙子校释》</a:t>
            </a:r>
            <a:r>
              <a:rPr lang="en-US" altLang="zh-CN" dirty="0"/>
              <a:t>.</a:t>
            </a:r>
            <a:r>
              <a:rPr lang="zh-CN" altLang="zh-CN" dirty="0"/>
              <a:t>上海：上海古籍出版社</a:t>
            </a:r>
            <a:r>
              <a:rPr lang="en-US" altLang="zh-CN" dirty="0"/>
              <a:t>.</a:t>
            </a:r>
            <a:endParaRPr lang="zh-CN" altLang="zh-CN" dirty="0"/>
          </a:p>
          <a:p>
            <a:r>
              <a:rPr lang="zh-CN" altLang="zh-CN" dirty="0"/>
              <a:t>谭戒甫</a:t>
            </a:r>
            <a:r>
              <a:rPr lang="en-US" altLang="zh-CN" dirty="0"/>
              <a:t>.1963. </a:t>
            </a:r>
            <a:r>
              <a:rPr lang="zh-CN" altLang="zh-CN" dirty="0"/>
              <a:t>《公孙龙子形名发微》</a:t>
            </a:r>
            <a:r>
              <a:rPr lang="en-US" altLang="zh-CN" dirty="0"/>
              <a:t>.</a:t>
            </a:r>
            <a:r>
              <a:rPr lang="zh-CN" altLang="zh-CN" dirty="0"/>
              <a:t>北京：中华书局</a:t>
            </a:r>
            <a:r>
              <a:rPr lang="en-US" altLang="zh-CN" dirty="0"/>
              <a:t>.</a:t>
            </a:r>
            <a:endParaRPr lang="zh-CN" altLang="zh-CN" dirty="0"/>
          </a:p>
          <a:p>
            <a:r>
              <a:rPr lang="zh-CN" altLang="zh-CN" dirty="0"/>
              <a:t>庞朴</a:t>
            </a:r>
            <a:r>
              <a:rPr lang="en-US" altLang="zh-CN" dirty="0"/>
              <a:t>.1979. </a:t>
            </a:r>
            <a:r>
              <a:rPr lang="zh-CN" altLang="zh-CN" dirty="0"/>
              <a:t>《公孙龙子研究》</a:t>
            </a:r>
            <a:r>
              <a:rPr lang="en-US" altLang="zh-CN" dirty="0"/>
              <a:t>. </a:t>
            </a:r>
            <a:r>
              <a:rPr lang="zh-CN" altLang="zh-CN" dirty="0"/>
              <a:t>北京：中华书局</a:t>
            </a:r>
            <a:r>
              <a:rPr lang="en-US" altLang="zh-CN" dirty="0"/>
              <a:t>.</a:t>
            </a:r>
            <a:endParaRPr lang="zh-CN" altLang="zh-CN" dirty="0"/>
          </a:p>
          <a:p>
            <a:r>
              <a:rPr lang="zh-CN" altLang="zh-CN" dirty="0"/>
              <a:t>胡适</a:t>
            </a:r>
            <a:r>
              <a:rPr lang="en-US" altLang="zh-CN" dirty="0"/>
              <a:t>.1983. </a:t>
            </a:r>
            <a:r>
              <a:rPr lang="zh-CN" altLang="zh-CN" dirty="0"/>
              <a:t>《先秦名学史》</a:t>
            </a:r>
            <a:r>
              <a:rPr lang="en-US" altLang="zh-CN" dirty="0"/>
              <a:t>.</a:t>
            </a:r>
            <a:r>
              <a:rPr lang="zh-CN" altLang="zh-CN" dirty="0"/>
              <a:t>上海：学林出版社</a:t>
            </a:r>
            <a:r>
              <a:rPr lang="en-US" altLang="zh-CN" dirty="0"/>
              <a:t>.</a:t>
            </a:r>
            <a:endParaRPr lang="zh-CN" altLang="zh-CN" dirty="0"/>
          </a:p>
          <a:p>
            <a:r>
              <a:rPr lang="zh-CN" altLang="zh-CN" dirty="0"/>
              <a:t>伍非百</a:t>
            </a:r>
            <a:r>
              <a:rPr lang="en-US" altLang="zh-CN" dirty="0"/>
              <a:t>.1983. </a:t>
            </a:r>
            <a:r>
              <a:rPr lang="zh-CN" altLang="zh-CN" dirty="0"/>
              <a:t>《中国古名家言》</a:t>
            </a:r>
            <a:r>
              <a:rPr lang="en-US" altLang="zh-CN" dirty="0"/>
              <a:t>. </a:t>
            </a:r>
            <a:r>
              <a:rPr lang="zh-CN" altLang="zh-CN" dirty="0"/>
              <a:t>北京：中国社会科学出版社</a:t>
            </a:r>
            <a:r>
              <a:rPr lang="en-US" altLang="zh-CN" dirty="0"/>
              <a:t>.</a:t>
            </a:r>
            <a:endParaRPr lang="zh-CN" altLang="zh-CN" dirty="0"/>
          </a:p>
          <a:p>
            <a:r>
              <a:rPr lang="zh-CN" altLang="zh-CN" dirty="0"/>
              <a:t>沈有鼎</a:t>
            </a:r>
            <a:r>
              <a:rPr lang="en-US" altLang="zh-CN" dirty="0"/>
              <a:t>.1980.</a:t>
            </a:r>
            <a:r>
              <a:rPr lang="zh-CN" altLang="zh-CN" dirty="0"/>
              <a:t>《墨经的逻辑》</a:t>
            </a:r>
            <a:r>
              <a:rPr lang="en-US" altLang="zh-CN" dirty="0"/>
              <a:t>.</a:t>
            </a:r>
            <a:r>
              <a:rPr lang="zh-CN" altLang="zh-CN" dirty="0"/>
              <a:t>北京：中国社会科学出版社</a:t>
            </a:r>
            <a:r>
              <a:rPr lang="en-US" altLang="zh-CN" dirty="0"/>
              <a:t>.</a:t>
            </a:r>
            <a:endParaRPr lang="zh-CN" altLang="zh-CN" dirty="0"/>
          </a:p>
          <a:p>
            <a:r>
              <a:rPr lang="zh-CN" altLang="zh-CN" dirty="0"/>
              <a:t>沈有鼎</a:t>
            </a:r>
            <a:r>
              <a:rPr lang="en-US" altLang="zh-CN" dirty="0"/>
              <a:t>.1992. </a:t>
            </a:r>
            <a:r>
              <a:rPr lang="zh-CN" altLang="zh-CN" dirty="0"/>
              <a:t>《沈有鼎文集》</a:t>
            </a:r>
            <a:r>
              <a:rPr lang="en-US" altLang="zh-CN" dirty="0"/>
              <a:t>. </a:t>
            </a:r>
            <a:r>
              <a:rPr lang="zh-CN" altLang="zh-CN" dirty="0"/>
              <a:t>北京：人民出版社</a:t>
            </a:r>
            <a:r>
              <a:rPr lang="en-US" altLang="zh-CN" dirty="0"/>
              <a:t>.</a:t>
            </a:r>
            <a:endParaRPr lang="zh-CN" altLang="zh-CN" dirty="0"/>
          </a:p>
          <a:p>
            <a:r>
              <a:rPr lang="zh-CN" altLang="zh-CN" dirty="0"/>
              <a:t>金岳霖</a:t>
            </a:r>
            <a:r>
              <a:rPr lang="en-US" altLang="zh-CN" dirty="0"/>
              <a:t>.2006. </a:t>
            </a:r>
            <a:r>
              <a:rPr lang="zh-CN" altLang="zh-CN" dirty="0"/>
              <a:t>《形式逻辑》．北京</a:t>
            </a:r>
            <a:r>
              <a:rPr lang="en-US" altLang="zh-CN" dirty="0"/>
              <a:t>: </a:t>
            </a:r>
            <a:r>
              <a:rPr lang="zh-CN" altLang="zh-CN" dirty="0"/>
              <a:t>人民出版社．</a:t>
            </a:r>
          </a:p>
          <a:p>
            <a:r>
              <a:rPr lang="zh-CN" altLang="zh-CN" dirty="0"/>
              <a:t>莫绍揆</a:t>
            </a:r>
            <a:r>
              <a:rPr lang="en-US" altLang="zh-CN" dirty="0"/>
              <a:t>.1980. </a:t>
            </a:r>
            <a:r>
              <a:rPr lang="zh-CN" altLang="zh-CN" dirty="0"/>
              <a:t>《数理逻辑初步》</a:t>
            </a:r>
            <a:r>
              <a:rPr lang="en-US" altLang="zh-CN" dirty="0"/>
              <a:t>.</a:t>
            </a:r>
            <a:r>
              <a:rPr lang="zh-CN" altLang="zh-CN" dirty="0"/>
              <a:t>上海：上海人民出版社</a:t>
            </a:r>
            <a:r>
              <a:rPr lang="en-US" altLang="zh-CN" dirty="0"/>
              <a:t>.</a:t>
            </a:r>
            <a:endParaRPr lang="zh-CN" altLang="zh-CN" dirty="0"/>
          </a:p>
        </p:txBody>
      </p:sp>
      <p:sp>
        <p:nvSpPr>
          <p:cNvPr id="5" name="日期占位符 4"/>
          <p:cNvSpPr>
            <a:spLocks noGrp="1"/>
          </p:cNvSpPr>
          <p:nvPr>
            <p:ph type="dt" sz="half" idx="10"/>
          </p:nvPr>
        </p:nvSpPr>
        <p:spPr/>
        <p:txBody>
          <a:bodyPr/>
          <a:lstStyle/>
          <a:p>
            <a:fld id="{1AA382B4-E90D-42CD-A4F9-1B43DCB7BEAF}"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70</a:t>
            </a:fld>
            <a:endParaRPr lang="zh-CN" altLang="en-US"/>
          </a:p>
        </p:txBody>
      </p:sp>
    </p:spTree>
    <p:extLst>
      <p:ext uri="{BB962C8B-B14F-4D97-AF65-F5344CB8AC3E}">
        <p14:creationId xmlns:p14="http://schemas.microsoft.com/office/powerpoint/2010/main" val="3965176832"/>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参考文献</a:t>
            </a:r>
            <a:endParaRPr lang="zh-CN" altLang="en-US" dirty="0"/>
          </a:p>
        </p:txBody>
      </p:sp>
      <p:sp>
        <p:nvSpPr>
          <p:cNvPr id="3" name="内容占位符 2"/>
          <p:cNvSpPr>
            <a:spLocks noGrp="1"/>
          </p:cNvSpPr>
          <p:nvPr>
            <p:ph idx="1"/>
          </p:nvPr>
        </p:nvSpPr>
        <p:spPr/>
        <p:txBody>
          <a:bodyPr>
            <a:normAutofit fontScale="70000" lnSpcReduction="20000"/>
          </a:bodyPr>
          <a:lstStyle/>
          <a:p>
            <a:r>
              <a:rPr lang="zh-CN" altLang="zh-CN" dirty="0"/>
              <a:t>冯友兰</a:t>
            </a:r>
            <a:r>
              <a:rPr lang="en-US" altLang="zh-CN" dirty="0"/>
              <a:t>.2004.</a:t>
            </a:r>
            <a:r>
              <a:rPr lang="zh-CN" altLang="zh-CN" dirty="0"/>
              <a:t>《中国哲学简史》</a:t>
            </a:r>
            <a:r>
              <a:rPr lang="en-US" altLang="zh-CN" dirty="0"/>
              <a:t>.</a:t>
            </a:r>
            <a:r>
              <a:rPr lang="zh-CN" altLang="zh-CN" dirty="0"/>
              <a:t>北京：新世界出版社</a:t>
            </a:r>
            <a:r>
              <a:rPr lang="en-US" altLang="zh-CN" dirty="0"/>
              <a:t>.</a:t>
            </a:r>
            <a:endParaRPr lang="zh-CN" altLang="zh-CN" dirty="0"/>
          </a:p>
          <a:p>
            <a:r>
              <a:rPr lang="zh-CN" altLang="zh-CN" dirty="0"/>
              <a:t>汪奠基</a:t>
            </a:r>
            <a:r>
              <a:rPr lang="en-US" altLang="zh-CN" dirty="0"/>
              <a:t>.1979. </a:t>
            </a:r>
            <a:r>
              <a:rPr lang="zh-CN" altLang="zh-CN" dirty="0"/>
              <a:t>《中国逻辑思想史》．上海</a:t>
            </a:r>
            <a:r>
              <a:rPr lang="en-US" altLang="zh-CN" dirty="0"/>
              <a:t>: </a:t>
            </a:r>
            <a:r>
              <a:rPr lang="zh-CN" altLang="zh-CN" dirty="0"/>
              <a:t>上海人民出版社．</a:t>
            </a:r>
          </a:p>
          <a:p>
            <a:r>
              <a:rPr lang="zh-CN" altLang="zh-CN" dirty="0"/>
              <a:t>任继愈</a:t>
            </a:r>
            <a:r>
              <a:rPr lang="en-US" altLang="zh-CN" dirty="0"/>
              <a:t>.2003. </a:t>
            </a:r>
            <a:r>
              <a:rPr lang="zh-CN" altLang="zh-CN" dirty="0"/>
              <a:t>《中国哲学史（一）》</a:t>
            </a:r>
            <a:r>
              <a:rPr lang="en-US" altLang="zh-CN" dirty="0"/>
              <a:t>. </a:t>
            </a:r>
            <a:r>
              <a:rPr lang="zh-CN" altLang="zh-CN" dirty="0"/>
              <a:t>北京：人民出版社</a:t>
            </a:r>
            <a:r>
              <a:rPr lang="en-US" altLang="zh-CN" dirty="0"/>
              <a:t>.</a:t>
            </a:r>
            <a:endParaRPr lang="zh-CN" altLang="zh-CN" dirty="0"/>
          </a:p>
          <a:p>
            <a:r>
              <a:rPr lang="zh-CN" altLang="zh-CN" dirty="0"/>
              <a:t>孙中原</a:t>
            </a:r>
            <a:r>
              <a:rPr lang="en-US" altLang="zh-CN" dirty="0"/>
              <a:t>.1987. </a:t>
            </a:r>
            <a:r>
              <a:rPr lang="zh-CN" altLang="zh-CN" dirty="0"/>
              <a:t>《中国逻辑史</a:t>
            </a:r>
            <a:r>
              <a:rPr lang="en-US" altLang="zh-CN" dirty="0"/>
              <a:t>(</a:t>
            </a:r>
            <a:r>
              <a:rPr lang="zh-CN" altLang="zh-CN" dirty="0"/>
              <a:t>先秦</a:t>
            </a:r>
            <a:r>
              <a:rPr lang="en-US" altLang="zh-CN" dirty="0"/>
              <a:t>)</a:t>
            </a:r>
            <a:r>
              <a:rPr lang="zh-CN" altLang="zh-CN" dirty="0"/>
              <a:t>》．北京</a:t>
            </a:r>
            <a:r>
              <a:rPr lang="en-US" altLang="zh-CN" dirty="0"/>
              <a:t>: </a:t>
            </a:r>
            <a:r>
              <a:rPr lang="zh-CN" altLang="zh-CN" dirty="0"/>
              <a:t>中国人民大学出版社</a:t>
            </a:r>
            <a:r>
              <a:rPr lang="en-US" altLang="zh-CN" dirty="0"/>
              <a:t>.</a:t>
            </a:r>
            <a:endParaRPr lang="zh-CN" altLang="zh-CN" dirty="0"/>
          </a:p>
          <a:p>
            <a:r>
              <a:rPr lang="zh-CN" altLang="zh-CN" dirty="0"/>
              <a:t>周云之</a:t>
            </a:r>
            <a:r>
              <a:rPr lang="en-US" altLang="zh-CN" dirty="0"/>
              <a:t>.2004. </a:t>
            </a:r>
            <a:r>
              <a:rPr lang="zh-CN" altLang="zh-CN" dirty="0"/>
              <a:t>《中国逻辑史》</a:t>
            </a:r>
            <a:r>
              <a:rPr lang="en-US" altLang="zh-CN" dirty="0"/>
              <a:t>. </a:t>
            </a:r>
            <a:r>
              <a:rPr lang="zh-CN" altLang="zh-CN" dirty="0"/>
              <a:t>山西教育出版社</a:t>
            </a:r>
            <a:r>
              <a:rPr lang="en-US" altLang="zh-CN" dirty="0"/>
              <a:t>.</a:t>
            </a:r>
            <a:endParaRPr lang="zh-CN" altLang="zh-CN" dirty="0"/>
          </a:p>
          <a:p>
            <a:r>
              <a:rPr lang="zh-CN" altLang="zh-CN" dirty="0"/>
              <a:t>温公颐，崔清田</a:t>
            </a:r>
            <a:r>
              <a:rPr lang="en-US" altLang="zh-CN" dirty="0"/>
              <a:t>.2012.</a:t>
            </a:r>
            <a:r>
              <a:rPr lang="zh-CN" altLang="zh-CN" dirty="0"/>
              <a:t>《中国逻辑史教程》</a:t>
            </a:r>
            <a:r>
              <a:rPr lang="en-US" altLang="zh-CN" dirty="0"/>
              <a:t>. </a:t>
            </a:r>
            <a:r>
              <a:rPr lang="zh-CN" altLang="zh-CN" dirty="0"/>
              <a:t>天津：南开大学出版社</a:t>
            </a:r>
            <a:r>
              <a:rPr lang="en-US" altLang="zh-CN" dirty="0"/>
              <a:t>.</a:t>
            </a:r>
            <a:endParaRPr lang="zh-CN" altLang="zh-CN" dirty="0"/>
          </a:p>
          <a:p>
            <a:r>
              <a:rPr lang="zh-CN" altLang="zh-CN" dirty="0"/>
              <a:t>胡适</a:t>
            </a:r>
            <a:r>
              <a:rPr lang="en-US" altLang="zh-CN" dirty="0"/>
              <a:t>.1919. </a:t>
            </a:r>
            <a:r>
              <a:rPr lang="zh-CN" altLang="zh-CN" dirty="0"/>
              <a:t>《墨子与别墨》，北京：商务印书馆（第四十九册）。</a:t>
            </a:r>
          </a:p>
          <a:p>
            <a:r>
              <a:rPr lang="en-US" altLang="zh-CN" dirty="0"/>
              <a:t> [</a:t>
            </a:r>
            <a:r>
              <a:rPr lang="zh-CN" altLang="zh-CN" dirty="0"/>
              <a:t>美</a:t>
            </a:r>
            <a:r>
              <a:rPr lang="en-US" altLang="zh-CN" dirty="0"/>
              <a:t>]</a:t>
            </a:r>
            <a:r>
              <a:rPr lang="zh-CN" altLang="zh-CN" dirty="0"/>
              <a:t>陈汉生著</a:t>
            </a:r>
            <a:r>
              <a:rPr lang="en-US" altLang="zh-CN" dirty="0"/>
              <a:t>,</a:t>
            </a:r>
            <a:r>
              <a:rPr lang="zh-CN" altLang="zh-CN" dirty="0"/>
              <a:t>周云之等译</a:t>
            </a:r>
            <a:r>
              <a:rPr lang="en-US" altLang="zh-CN" dirty="0"/>
              <a:t>.1998.</a:t>
            </a:r>
            <a:r>
              <a:rPr lang="zh-CN" altLang="zh-CN" dirty="0"/>
              <a:t>《中国古代的语言和逻辑》</a:t>
            </a:r>
            <a:r>
              <a:rPr lang="en-US" altLang="zh-CN" dirty="0"/>
              <a:t>.</a:t>
            </a:r>
            <a:r>
              <a:rPr lang="zh-CN" altLang="zh-CN" dirty="0"/>
              <a:t>北京：社会科学文献出版社</a:t>
            </a:r>
            <a:r>
              <a:rPr lang="en-US" altLang="zh-CN" dirty="0"/>
              <a:t>.</a:t>
            </a:r>
            <a:endParaRPr lang="zh-CN" altLang="zh-CN" dirty="0"/>
          </a:p>
          <a:p>
            <a:r>
              <a:rPr lang="en-US" altLang="zh-CN" dirty="0"/>
              <a:t>[</a:t>
            </a:r>
            <a:r>
              <a:rPr lang="zh-CN" altLang="zh-CN" dirty="0"/>
              <a:t>英</a:t>
            </a:r>
            <a:r>
              <a:rPr lang="en-US" altLang="zh-CN" dirty="0"/>
              <a:t>]</a:t>
            </a:r>
            <a:r>
              <a:rPr lang="zh-CN" altLang="zh-CN" dirty="0"/>
              <a:t>葛瑞汉</a:t>
            </a:r>
            <a:r>
              <a:rPr lang="en-US" altLang="zh-CN" dirty="0"/>
              <a:t>.2003. </a:t>
            </a:r>
            <a:r>
              <a:rPr lang="zh-CN" altLang="zh-CN" dirty="0"/>
              <a:t>论道者</a:t>
            </a:r>
            <a:r>
              <a:rPr lang="en-US" altLang="zh-CN" dirty="0"/>
              <a:t>[M]. </a:t>
            </a:r>
            <a:r>
              <a:rPr lang="zh-CN" altLang="zh-CN" dirty="0"/>
              <a:t>北京：中国社会科学出版社</a:t>
            </a:r>
            <a:r>
              <a:rPr lang="en-US" altLang="zh-CN" dirty="0" smtClean="0"/>
              <a:t>.</a:t>
            </a:r>
          </a:p>
          <a:p>
            <a:r>
              <a:rPr lang="en-US" altLang="zh-CN" dirty="0"/>
              <a:t>[</a:t>
            </a:r>
            <a:r>
              <a:rPr lang="zh-CN" altLang="zh-CN" dirty="0"/>
              <a:t>英</a:t>
            </a:r>
            <a:r>
              <a:rPr lang="en-US" altLang="zh-CN" dirty="0"/>
              <a:t>]</a:t>
            </a:r>
            <a:r>
              <a:rPr lang="zh-CN" altLang="zh-CN" dirty="0"/>
              <a:t>威廉·涅尔，玛莎·涅尔著，张家龙，洪汉鼎译</a:t>
            </a:r>
            <a:r>
              <a:rPr lang="en-US" altLang="zh-CN" dirty="0"/>
              <a:t>.1985.</a:t>
            </a:r>
            <a:r>
              <a:rPr lang="zh-CN" altLang="zh-CN" dirty="0"/>
              <a:t>《逻辑学的发展》</a:t>
            </a:r>
            <a:r>
              <a:rPr lang="en-US" altLang="zh-CN" dirty="0"/>
              <a:t>.</a:t>
            </a:r>
            <a:r>
              <a:rPr lang="zh-CN" altLang="zh-CN" dirty="0"/>
              <a:t>北京：商务印书馆</a:t>
            </a:r>
            <a:r>
              <a:rPr lang="zh-CN" altLang="zh-CN" dirty="0" smtClean="0"/>
              <a:t>。</a:t>
            </a:r>
            <a:endParaRPr lang="zh-CN" altLang="zh-CN" dirty="0"/>
          </a:p>
          <a:p>
            <a:r>
              <a:rPr lang="zh-CN" altLang="zh-CN" dirty="0"/>
              <a:t>邢滔滔</a:t>
            </a:r>
            <a:r>
              <a:rPr lang="en-US" altLang="zh-CN" dirty="0"/>
              <a:t>.2006. </a:t>
            </a:r>
            <a:r>
              <a:rPr lang="zh-CN" altLang="zh-CN" dirty="0"/>
              <a:t>《白马论》一解</a:t>
            </a:r>
            <a:r>
              <a:rPr lang="en-US" altLang="zh-CN" dirty="0"/>
              <a:t>. </a:t>
            </a:r>
            <a:r>
              <a:rPr lang="zh-CN" altLang="zh-CN" dirty="0"/>
              <a:t>科学文化评论</a:t>
            </a:r>
            <a:r>
              <a:rPr lang="en-US" altLang="zh-CN" dirty="0"/>
              <a:t>, 3(5):33-51.</a:t>
            </a:r>
            <a:endParaRPr lang="zh-CN" altLang="zh-CN" dirty="0"/>
          </a:p>
          <a:p>
            <a:r>
              <a:rPr lang="zh-CN" altLang="zh-CN" dirty="0"/>
              <a:t>郑开</a:t>
            </a:r>
            <a:r>
              <a:rPr lang="en-US" altLang="zh-CN" dirty="0"/>
              <a:t>.2009. </a:t>
            </a:r>
            <a:r>
              <a:rPr lang="zh-CN" altLang="zh-CN" dirty="0"/>
              <a:t>《公孙龙子</a:t>
            </a:r>
            <a:r>
              <a:rPr lang="en-US" altLang="zh-CN" dirty="0"/>
              <a:t>·</a:t>
            </a:r>
            <a:r>
              <a:rPr lang="zh-CN" altLang="zh-CN" dirty="0"/>
              <a:t>指物论》绎旨</a:t>
            </a:r>
            <a:r>
              <a:rPr lang="en-US" altLang="zh-CN" dirty="0"/>
              <a:t>. </a:t>
            </a:r>
            <a:r>
              <a:rPr lang="zh-CN" altLang="zh-CN" dirty="0"/>
              <a:t>哲学门，</a:t>
            </a:r>
            <a:r>
              <a:rPr lang="en-US" altLang="zh-CN" dirty="0"/>
              <a:t>1</a:t>
            </a:r>
            <a:r>
              <a:rPr lang="zh-CN" altLang="zh-CN" dirty="0"/>
              <a:t>：</a:t>
            </a:r>
            <a:r>
              <a:rPr lang="en-US" altLang="zh-CN" dirty="0"/>
              <a:t>143-162. </a:t>
            </a:r>
            <a:endParaRPr lang="zh-CN" altLang="zh-CN" dirty="0"/>
          </a:p>
          <a:p>
            <a:r>
              <a:rPr lang="zh-CN" altLang="zh-CN" dirty="0"/>
              <a:t>周云之</a:t>
            </a:r>
            <a:r>
              <a:rPr lang="en-US" altLang="zh-CN" dirty="0"/>
              <a:t>.1978. </a:t>
            </a:r>
            <a:r>
              <a:rPr lang="zh-CN" altLang="zh-CN" dirty="0"/>
              <a:t>公孙龙关于名</a:t>
            </a:r>
            <a:r>
              <a:rPr lang="en-US" altLang="zh-CN" dirty="0"/>
              <a:t>(</a:t>
            </a:r>
            <a:r>
              <a:rPr lang="zh-CN" altLang="zh-CN" dirty="0"/>
              <a:t>概念</a:t>
            </a:r>
            <a:r>
              <a:rPr lang="en-US" altLang="zh-CN" dirty="0"/>
              <a:t>)</a:t>
            </a:r>
            <a:r>
              <a:rPr lang="zh-CN" altLang="zh-CN" dirty="0"/>
              <a:t>的逻辑思想</a:t>
            </a:r>
            <a:r>
              <a:rPr lang="en-US" altLang="zh-CN" dirty="0"/>
              <a:t>[C]// </a:t>
            </a:r>
            <a:r>
              <a:rPr lang="zh-CN" altLang="zh-CN" dirty="0"/>
              <a:t>逻辑学文集</a:t>
            </a:r>
            <a:r>
              <a:rPr lang="en-US" altLang="zh-CN" dirty="0" smtClean="0"/>
              <a:t>.</a:t>
            </a:r>
            <a:endParaRPr lang="zh-CN" altLang="en-US" dirty="0"/>
          </a:p>
        </p:txBody>
      </p:sp>
      <p:sp>
        <p:nvSpPr>
          <p:cNvPr id="5" name="日期占位符 4"/>
          <p:cNvSpPr>
            <a:spLocks noGrp="1"/>
          </p:cNvSpPr>
          <p:nvPr>
            <p:ph type="dt" sz="half" idx="10"/>
          </p:nvPr>
        </p:nvSpPr>
        <p:spPr/>
        <p:txBody>
          <a:bodyPr/>
          <a:lstStyle/>
          <a:p>
            <a:fld id="{1AA382B4-E90D-42CD-A4F9-1B43DCB7BEAF}"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71</a:t>
            </a:fld>
            <a:endParaRPr lang="zh-CN" altLang="en-US"/>
          </a:p>
        </p:txBody>
      </p:sp>
    </p:spTree>
    <p:extLst>
      <p:ext uri="{BB962C8B-B14F-4D97-AF65-F5344CB8AC3E}">
        <p14:creationId xmlns:p14="http://schemas.microsoft.com/office/powerpoint/2010/main" val="214654351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参考文献</a:t>
            </a:r>
            <a:endParaRPr lang="zh-CN" altLang="en-US" dirty="0"/>
          </a:p>
        </p:txBody>
      </p:sp>
      <p:sp>
        <p:nvSpPr>
          <p:cNvPr id="3" name="内容占位符 2"/>
          <p:cNvSpPr>
            <a:spLocks noGrp="1"/>
          </p:cNvSpPr>
          <p:nvPr>
            <p:ph idx="1"/>
          </p:nvPr>
        </p:nvSpPr>
        <p:spPr/>
        <p:txBody>
          <a:bodyPr>
            <a:normAutofit fontScale="62500" lnSpcReduction="20000"/>
          </a:bodyPr>
          <a:lstStyle/>
          <a:p>
            <a:pPr marL="0" indent="0">
              <a:buNone/>
            </a:pPr>
            <a:r>
              <a:rPr lang="en-US" altLang="zh-CN" dirty="0" smtClean="0"/>
              <a:t> </a:t>
            </a:r>
            <a:r>
              <a:rPr lang="zh-CN" altLang="zh-CN" dirty="0" smtClean="0"/>
              <a:t>张家龙</a:t>
            </a:r>
            <a:r>
              <a:rPr lang="en-US" altLang="zh-CN" dirty="0"/>
              <a:t>.1998. </a:t>
            </a:r>
            <a:r>
              <a:rPr lang="zh-CN" altLang="zh-CN" dirty="0"/>
              <a:t>论《墨经》中</a:t>
            </a:r>
            <a:r>
              <a:rPr lang="en-US" altLang="zh-CN" dirty="0"/>
              <a:t>“</a:t>
            </a:r>
            <a:r>
              <a:rPr lang="zh-CN" altLang="zh-CN" dirty="0"/>
              <a:t>侔</a:t>
            </a:r>
            <a:r>
              <a:rPr lang="en-US" altLang="zh-CN" dirty="0"/>
              <a:t>”</a:t>
            </a:r>
            <a:r>
              <a:rPr lang="zh-CN" altLang="zh-CN" dirty="0"/>
              <a:t>式推理的有效式</a:t>
            </a:r>
            <a:r>
              <a:rPr lang="en-US" altLang="zh-CN" dirty="0"/>
              <a:t>.“</a:t>
            </a:r>
            <a:r>
              <a:rPr lang="zh-CN" altLang="zh-CN" dirty="0"/>
              <a:t>中国名辩学与方法论研讨会、道家与西方研讨会、冯友兰哲学思想研讨会</a:t>
            </a:r>
            <a:r>
              <a:rPr lang="en-US" altLang="zh-CN" dirty="0"/>
              <a:t>”</a:t>
            </a:r>
            <a:r>
              <a:rPr lang="zh-CN" altLang="zh-CN" dirty="0"/>
              <a:t>优秀论文精选</a:t>
            </a:r>
            <a:r>
              <a:rPr lang="en-US" altLang="zh-CN" dirty="0"/>
              <a:t>.</a:t>
            </a:r>
            <a:endParaRPr lang="zh-CN" altLang="zh-CN" dirty="0"/>
          </a:p>
          <a:p>
            <a:r>
              <a:rPr lang="zh-CN" altLang="zh-CN" dirty="0"/>
              <a:t>林鸿伟</a:t>
            </a:r>
            <a:r>
              <a:rPr lang="en-US" altLang="zh-CN" dirty="0"/>
              <a:t>.1993.</a:t>
            </a:r>
            <a:r>
              <a:rPr lang="zh-CN" altLang="zh-CN" dirty="0"/>
              <a:t>《墨辩》</a:t>
            </a:r>
            <a:r>
              <a:rPr lang="en-US" altLang="zh-CN" dirty="0"/>
              <a:t>“</a:t>
            </a:r>
            <a:r>
              <a:rPr lang="zh-CN" altLang="zh-CN" dirty="0"/>
              <a:t>侔</a:t>
            </a:r>
            <a:r>
              <a:rPr lang="en-US" altLang="zh-CN" dirty="0"/>
              <a:t>”</a:t>
            </a:r>
            <a:r>
              <a:rPr lang="zh-CN" altLang="zh-CN" dirty="0"/>
              <a:t>式推论新探</a:t>
            </a:r>
            <a:r>
              <a:rPr lang="en-US" altLang="zh-CN" dirty="0"/>
              <a:t>. </a:t>
            </a:r>
            <a:r>
              <a:rPr lang="zh-CN" altLang="zh-CN" dirty="0"/>
              <a:t>广东技术师范学院学报</a:t>
            </a:r>
            <a:r>
              <a:rPr lang="en-US" altLang="zh-CN" dirty="0"/>
              <a:t>,2:55-59.</a:t>
            </a:r>
            <a:endParaRPr lang="zh-CN" altLang="zh-CN" dirty="0"/>
          </a:p>
          <a:p>
            <a:r>
              <a:rPr lang="zh-CN" altLang="zh-CN" dirty="0" smtClean="0"/>
              <a:t>汪</a:t>
            </a:r>
            <a:r>
              <a:rPr lang="zh-CN" altLang="zh-CN" dirty="0"/>
              <a:t>希</a:t>
            </a:r>
            <a:r>
              <a:rPr lang="en-US" altLang="zh-CN" dirty="0"/>
              <a:t>.2006.</a:t>
            </a:r>
            <a:r>
              <a:rPr lang="zh-CN" altLang="zh-CN" dirty="0"/>
              <a:t>《墨经</a:t>
            </a:r>
            <a:r>
              <a:rPr lang="en-US" altLang="zh-CN" dirty="0"/>
              <a:t>·</a:t>
            </a:r>
            <a:r>
              <a:rPr lang="zh-CN" altLang="zh-CN" dirty="0"/>
              <a:t>小取》</a:t>
            </a:r>
            <a:r>
              <a:rPr lang="en-US" altLang="zh-CN" dirty="0"/>
              <a:t>“</a:t>
            </a:r>
            <a:r>
              <a:rPr lang="zh-CN" altLang="zh-CN" dirty="0"/>
              <a:t>是而然</a:t>
            </a:r>
            <a:r>
              <a:rPr lang="en-US" altLang="zh-CN" dirty="0"/>
              <a:t>”“</a:t>
            </a:r>
            <a:r>
              <a:rPr lang="zh-CN" altLang="zh-CN" dirty="0"/>
              <a:t>是而不然</a:t>
            </a:r>
            <a:r>
              <a:rPr lang="en-US" altLang="zh-CN" dirty="0"/>
              <a:t>”</a:t>
            </a:r>
            <a:r>
              <a:rPr lang="zh-CN" altLang="zh-CN" dirty="0"/>
              <a:t>新解</a:t>
            </a:r>
            <a:r>
              <a:rPr lang="en-US" altLang="zh-CN" dirty="0"/>
              <a:t>.</a:t>
            </a:r>
            <a:r>
              <a:rPr lang="zh-CN" altLang="zh-CN" dirty="0"/>
              <a:t>厦门大学学报</a:t>
            </a:r>
            <a:r>
              <a:rPr lang="en-US" altLang="zh-CN" dirty="0"/>
              <a:t>(</a:t>
            </a:r>
            <a:r>
              <a:rPr lang="zh-CN" altLang="zh-CN" dirty="0"/>
              <a:t>哲学社会科学版</a:t>
            </a:r>
            <a:r>
              <a:rPr lang="en-US" altLang="zh-CN" dirty="0"/>
              <a:t>),2:59-66.</a:t>
            </a:r>
            <a:endParaRPr lang="zh-CN" altLang="zh-CN" dirty="0"/>
          </a:p>
          <a:p>
            <a:r>
              <a:rPr lang="zh-CN" altLang="zh-CN" dirty="0"/>
              <a:t>余军成</a:t>
            </a:r>
            <a:r>
              <a:rPr lang="en-US" altLang="zh-CN" dirty="0"/>
              <a:t>,</a:t>
            </a:r>
            <a:r>
              <a:rPr lang="zh-CN" altLang="zh-CN" dirty="0"/>
              <a:t>张丽萍</a:t>
            </a:r>
            <a:r>
              <a:rPr lang="en-US" altLang="zh-CN" dirty="0"/>
              <a:t>.2012. </a:t>
            </a:r>
            <a:r>
              <a:rPr lang="zh-CN" altLang="zh-CN" dirty="0"/>
              <a:t>论《墨经</a:t>
            </a:r>
            <a:r>
              <a:rPr lang="en-US" altLang="zh-CN" dirty="0"/>
              <a:t>·</a:t>
            </a:r>
            <a:r>
              <a:rPr lang="zh-CN" altLang="zh-CN" dirty="0"/>
              <a:t>小取》的语义学思想</a:t>
            </a:r>
            <a:r>
              <a:rPr lang="en-US" altLang="zh-CN" dirty="0"/>
              <a:t>.</a:t>
            </a:r>
            <a:r>
              <a:rPr lang="zh-CN" altLang="zh-CN" dirty="0"/>
              <a:t>毕节学院学报</a:t>
            </a:r>
            <a:r>
              <a:rPr lang="en-US" altLang="zh-CN" dirty="0"/>
              <a:t>:</a:t>
            </a:r>
            <a:r>
              <a:rPr lang="zh-CN" altLang="zh-CN" dirty="0"/>
              <a:t>综合版</a:t>
            </a:r>
            <a:r>
              <a:rPr lang="en-US" altLang="zh-CN" dirty="0"/>
              <a:t>, 30(9):96-100.</a:t>
            </a:r>
            <a:endParaRPr lang="zh-CN" altLang="zh-CN" dirty="0"/>
          </a:p>
          <a:p>
            <a:r>
              <a:rPr lang="zh-CN" altLang="zh-CN" dirty="0"/>
              <a:t>张耀南</a:t>
            </a:r>
            <a:r>
              <a:rPr lang="en-US" altLang="zh-CN" dirty="0"/>
              <a:t>,</a:t>
            </a:r>
            <a:r>
              <a:rPr lang="zh-CN" altLang="zh-CN" dirty="0"/>
              <a:t>钱爽</a:t>
            </a:r>
            <a:r>
              <a:rPr lang="en-US" altLang="zh-CN" dirty="0"/>
              <a:t>.2016.</a:t>
            </a:r>
            <a:r>
              <a:rPr lang="zh-CN" altLang="zh-CN" dirty="0"/>
              <a:t>也谈《墨经》之</a:t>
            </a:r>
            <a:r>
              <a:rPr lang="en-US" altLang="zh-CN" dirty="0"/>
              <a:t>“</a:t>
            </a:r>
            <a:r>
              <a:rPr lang="zh-CN" altLang="zh-CN" dirty="0"/>
              <a:t>侔</a:t>
            </a:r>
            <a:r>
              <a:rPr lang="en-US" altLang="zh-CN" dirty="0"/>
              <a:t>”——</a:t>
            </a:r>
            <a:r>
              <a:rPr lang="zh-CN" altLang="zh-CN" dirty="0"/>
              <a:t>墨</a:t>
            </a:r>
            <a:r>
              <a:rPr lang="en-US" altLang="zh-CN" dirty="0"/>
              <a:t>“</a:t>
            </a:r>
            <a:r>
              <a:rPr lang="zh-CN" altLang="zh-CN" dirty="0"/>
              <a:t>侔</a:t>
            </a:r>
            <a:r>
              <a:rPr lang="en-US" altLang="zh-CN" dirty="0"/>
              <a:t>”</a:t>
            </a:r>
            <a:r>
              <a:rPr lang="zh-CN" altLang="zh-CN" dirty="0"/>
              <a:t>三款之我见兼商榷</a:t>
            </a:r>
            <a:r>
              <a:rPr lang="en-US" altLang="zh-CN" dirty="0"/>
              <a:t>[J]. </a:t>
            </a:r>
            <a:r>
              <a:rPr lang="zh-CN" altLang="zh-CN" dirty="0"/>
              <a:t>贵州民族大学学报</a:t>
            </a:r>
            <a:r>
              <a:rPr lang="en-US" altLang="zh-CN" dirty="0"/>
              <a:t>(</a:t>
            </a:r>
            <a:r>
              <a:rPr lang="zh-CN" altLang="zh-CN" dirty="0"/>
              <a:t>哲学社会科学版</a:t>
            </a:r>
            <a:r>
              <a:rPr lang="en-US" altLang="zh-CN" dirty="0"/>
              <a:t>),30(3):27-41.</a:t>
            </a:r>
            <a:endParaRPr lang="zh-CN" altLang="zh-CN" dirty="0"/>
          </a:p>
          <a:p>
            <a:r>
              <a:rPr lang="zh-CN" altLang="zh-CN" dirty="0"/>
              <a:t>王兆春</a:t>
            </a:r>
            <a:r>
              <a:rPr lang="en-US" altLang="zh-CN" dirty="0"/>
              <a:t>, </a:t>
            </a:r>
            <a:r>
              <a:rPr lang="zh-CN" altLang="zh-CN" dirty="0"/>
              <a:t>张仁明</a:t>
            </a:r>
            <a:r>
              <a:rPr lang="en-US" altLang="zh-CN" dirty="0"/>
              <a:t>.2016. </a:t>
            </a:r>
            <a:r>
              <a:rPr lang="zh-CN" altLang="zh-CN" dirty="0"/>
              <a:t>《墨经》疑难字</a:t>
            </a:r>
            <a:r>
              <a:rPr lang="en-US" altLang="zh-CN" dirty="0"/>
              <a:t>“</a:t>
            </a:r>
            <a:r>
              <a:rPr lang="zh-CN" altLang="zh-CN" dirty="0"/>
              <a:t>恕</a:t>
            </a:r>
            <a:r>
              <a:rPr lang="en-US" altLang="zh-CN" dirty="0"/>
              <a:t>”</a:t>
            </a:r>
            <a:r>
              <a:rPr lang="zh-CN" altLang="zh-CN" dirty="0"/>
              <a:t>考释</a:t>
            </a:r>
            <a:r>
              <a:rPr lang="en-US" altLang="zh-CN" dirty="0"/>
              <a:t>——</a:t>
            </a:r>
            <a:r>
              <a:rPr lang="zh-CN" altLang="zh-CN" dirty="0"/>
              <a:t>兼及《汉语大字典》编纂疏漏</a:t>
            </a:r>
            <a:r>
              <a:rPr lang="en-US" altLang="zh-CN" dirty="0"/>
              <a:t>[J]. </a:t>
            </a:r>
            <a:r>
              <a:rPr lang="zh-CN" altLang="zh-CN" dirty="0"/>
              <a:t>兴义民族师范学院学报</a:t>
            </a:r>
            <a:r>
              <a:rPr lang="en-US" altLang="zh-CN" dirty="0"/>
              <a:t>,4:42-46.</a:t>
            </a:r>
            <a:endParaRPr lang="zh-CN" altLang="zh-CN" dirty="0"/>
          </a:p>
          <a:p>
            <a:r>
              <a:rPr lang="zh-CN" altLang="zh-CN" dirty="0"/>
              <a:t>孙中原</a:t>
            </a:r>
            <a:r>
              <a:rPr lang="en-US" altLang="zh-CN" dirty="0"/>
              <a:t>.1991.</a:t>
            </a:r>
            <a:r>
              <a:rPr lang="zh-CN" altLang="zh-CN" dirty="0"/>
              <a:t>《论墨者的合理思想》，《墨学研究论丛》第一辑，山东：山东大学出版社</a:t>
            </a:r>
            <a:r>
              <a:rPr lang="en-US" altLang="zh-CN" dirty="0"/>
              <a:t>.</a:t>
            </a:r>
            <a:endParaRPr lang="zh-CN" altLang="zh-CN" dirty="0"/>
          </a:p>
          <a:p>
            <a:r>
              <a:rPr lang="en-US" altLang="zh-CN" dirty="0"/>
              <a:t>A.C.Graham.1986. The disputation of Kung-sun Lung as argument about whole and </a:t>
            </a:r>
            <a:r>
              <a:rPr lang="en-US" altLang="zh-CN" dirty="0" err="1"/>
              <a:t>part.Philosophy</a:t>
            </a:r>
            <a:r>
              <a:rPr lang="en-US" altLang="zh-CN" dirty="0"/>
              <a:t> East and West, v.36/2.</a:t>
            </a:r>
            <a:endParaRPr lang="zh-CN" altLang="zh-CN" dirty="0"/>
          </a:p>
          <a:p>
            <a:r>
              <a:rPr lang="en-US" altLang="zh-CN" dirty="0"/>
              <a:t>Graham A C.1964. The Logic of the </a:t>
            </a:r>
            <a:r>
              <a:rPr lang="en-US" altLang="zh-CN" dirty="0" err="1"/>
              <a:t>Mohist</a:t>
            </a:r>
            <a:r>
              <a:rPr lang="en-US" altLang="zh-CN" dirty="0"/>
              <a:t> Hsiao-Chu [J]. </a:t>
            </a:r>
            <a:r>
              <a:rPr lang="en-US" altLang="zh-CN" dirty="0" err="1"/>
              <a:t>T'oung</a:t>
            </a:r>
            <a:r>
              <a:rPr lang="en-US" altLang="zh-CN" dirty="0"/>
              <a:t> </a:t>
            </a:r>
            <a:r>
              <a:rPr lang="en-US" altLang="zh-CN" dirty="0" err="1"/>
              <a:t>Pao</a:t>
            </a:r>
            <a:r>
              <a:rPr lang="en-US" altLang="zh-CN" dirty="0"/>
              <a:t>, 51(1):1-54.</a:t>
            </a:r>
            <a:endParaRPr lang="zh-CN" altLang="zh-CN" dirty="0"/>
          </a:p>
          <a:p>
            <a:r>
              <a:rPr lang="en-US" altLang="zh-CN" dirty="0"/>
              <a:t>Graham A C.1967. The 'Hard and White' Disputations of the Chinese Sophists[J].  Bulletin of the School of Oriental and African Studies, 30(2):358-368</a:t>
            </a:r>
            <a:endParaRPr lang="zh-CN" altLang="zh-CN" dirty="0"/>
          </a:p>
          <a:p>
            <a:r>
              <a:rPr lang="en-US" altLang="zh-CN" dirty="0"/>
              <a:t>Graham A C.1986. The Disputation of Kung-sun Lung as Argument about Whole and Part[J]. Philosophy East &amp; West,36(2):89-106.</a:t>
            </a:r>
            <a:endParaRPr lang="zh-CN" altLang="zh-CN" dirty="0"/>
          </a:p>
          <a:p>
            <a:r>
              <a:rPr lang="en-US" altLang="zh-CN" dirty="0"/>
              <a:t>Fraser C.2007. Language and Ontology in Early Chinese Thought[J]. Philosophy East &amp; West, 57(4):420-456.</a:t>
            </a:r>
            <a:endParaRPr lang="zh-CN" altLang="zh-CN" dirty="0"/>
          </a:p>
          <a:p>
            <a:r>
              <a:rPr lang="en-US" altLang="zh-CN" dirty="0"/>
              <a:t>Harbsmeier,C.1998. Science and Civilization in China,Vol.7,Part 1:Language and </a:t>
            </a:r>
            <a:r>
              <a:rPr lang="en-US" altLang="zh-CN" dirty="0" err="1"/>
              <a:t>Logic.Cambridge:CambridgeUniversity</a:t>
            </a:r>
            <a:r>
              <a:rPr lang="en-US" altLang="zh-CN" dirty="0"/>
              <a:t> Press. </a:t>
            </a:r>
            <a:endParaRPr lang="zh-CN" altLang="zh-CN" dirty="0"/>
          </a:p>
          <a:p>
            <a:pPr marL="0" indent="0">
              <a:buNone/>
            </a:pPr>
            <a:endParaRPr lang="zh-CN" altLang="en-US" dirty="0"/>
          </a:p>
        </p:txBody>
      </p:sp>
      <p:sp>
        <p:nvSpPr>
          <p:cNvPr id="5" name="日期占位符 4"/>
          <p:cNvSpPr>
            <a:spLocks noGrp="1"/>
          </p:cNvSpPr>
          <p:nvPr>
            <p:ph type="dt" sz="half" idx="10"/>
          </p:nvPr>
        </p:nvSpPr>
        <p:spPr/>
        <p:txBody>
          <a:bodyPr/>
          <a:lstStyle/>
          <a:p>
            <a:fld id="{1AA382B4-E90D-42CD-A4F9-1B43DCB7BEAF}"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72</a:t>
            </a:fld>
            <a:endParaRPr lang="zh-CN" altLang="en-US"/>
          </a:p>
        </p:txBody>
      </p:sp>
    </p:spTree>
    <p:extLst>
      <p:ext uri="{BB962C8B-B14F-4D97-AF65-F5344CB8AC3E}">
        <p14:creationId xmlns:p14="http://schemas.microsoft.com/office/powerpoint/2010/main" val="2190605678"/>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参考文献</a:t>
            </a:r>
            <a:endParaRPr lang="zh-CN" altLang="en-US" dirty="0"/>
          </a:p>
        </p:txBody>
      </p:sp>
      <p:sp>
        <p:nvSpPr>
          <p:cNvPr id="3" name="内容占位符 2"/>
          <p:cNvSpPr>
            <a:spLocks noGrp="1"/>
          </p:cNvSpPr>
          <p:nvPr>
            <p:ph idx="1"/>
          </p:nvPr>
        </p:nvSpPr>
        <p:spPr/>
        <p:txBody>
          <a:bodyPr>
            <a:normAutofit fontScale="92500" lnSpcReduction="20000"/>
          </a:bodyPr>
          <a:lstStyle/>
          <a:p>
            <a:r>
              <a:rPr lang="en-US" altLang="zh-CN" dirty="0" err="1" smtClean="0"/>
              <a:t>Zong</a:t>
            </a:r>
            <a:r>
              <a:rPr lang="en-US" altLang="zh-CN" dirty="0" smtClean="0"/>
              <a:t> </a:t>
            </a:r>
            <a:r>
              <a:rPr lang="en-US" altLang="zh-CN" dirty="0"/>
              <a:t>D.2000. Studies of </a:t>
            </a:r>
            <a:r>
              <a:rPr lang="en-US" altLang="zh-CN" dirty="0" err="1"/>
              <a:t>Intensional</a:t>
            </a:r>
            <a:r>
              <a:rPr lang="en-US" altLang="zh-CN" dirty="0"/>
              <a:t> Contexts in </a:t>
            </a:r>
            <a:r>
              <a:rPr lang="en-US" altLang="zh-CN" dirty="0" err="1"/>
              <a:t>Mohist</a:t>
            </a:r>
            <a:r>
              <a:rPr lang="en-US" altLang="zh-CN" dirty="0"/>
              <a:t> Writings[J]. Philosophy East  &amp; West, 50(2):208-228.</a:t>
            </a:r>
          </a:p>
          <a:p>
            <a:r>
              <a:rPr lang="en-US" altLang="zh-CN" dirty="0" err="1"/>
              <a:t>Willman</a:t>
            </a:r>
            <a:r>
              <a:rPr lang="en-US" altLang="zh-CN" dirty="0"/>
              <a:t> M D.2010. Logical Analysis And Later </a:t>
            </a:r>
            <a:r>
              <a:rPr lang="en-US" altLang="zh-CN" dirty="0" err="1"/>
              <a:t>Mohist</a:t>
            </a:r>
            <a:r>
              <a:rPr lang="en-US" altLang="zh-CN" dirty="0"/>
              <a:t> Logic: Some Comparative Reflections[J].Comparative Philosophy, 1.</a:t>
            </a:r>
            <a:endParaRPr lang="zh-CN" altLang="zh-CN" dirty="0"/>
          </a:p>
          <a:p>
            <a:r>
              <a:rPr lang="en-US" altLang="zh-CN" dirty="0" err="1" smtClean="0"/>
              <a:t>Mou</a:t>
            </a:r>
            <a:r>
              <a:rPr lang="en-US" altLang="zh-CN" dirty="0" smtClean="0"/>
              <a:t> </a:t>
            </a:r>
            <a:r>
              <a:rPr lang="en-US" altLang="zh-CN" dirty="0"/>
              <a:t>B.2016. How the Validity of the Parallel Inference is Possible: From the Ancient </a:t>
            </a:r>
            <a:r>
              <a:rPr lang="en-US" altLang="zh-CN" dirty="0" err="1"/>
              <a:t>Mohist</a:t>
            </a:r>
            <a:r>
              <a:rPr lang="en-US" altLang="zh-CN" dirty="0"/>
              <a:t> Diagnose to a Modern Logical Treatment of Its Semantic-Syntactic Structure[J]. History &amp; Philosophy of Logic, 1-24.</a:t>
            </a:r>
            <a:endParaRPr lang="zh-CN" altLang="zh-CN" dirty="0"/>
          </a:p>
          <a:p>
            <a:r>
              <a:rPr lang="en-US" altLang="zh-CN" dirty="0"/>
              <a:t>Cheng C Y.1983. Kung-sun Lung: White Horse and Other Issues[J]. Philosophy East &amp; West,33(4):341.</a:t>
            </a:r>
            <a:endParaRPr lang="zh-CN" altLang="zh-CN" dirty="0"/>
          </a:p>
          <a:p>
            <a:r>
              <a:rPr lang="en-US" altLang="zh-CN" dirty="0"/>
              <a:t>Kit Fine.1985.Reasoning with Arbitrary Objects. New York: Blackwell, 1985.</a:t>
            </a:r>
            <a:endParaRPr lang="zh-CN" altLang="zh-CN" dirty="0"/>
          </a:p>
          <a:p>
            <a:r>
              <a:rPr lang="en-US" altLang="zh-CN" dirty="0" err="1"/>
              <a:t>Ellerman</a:t>
            </a:r>
            <a:r>
              <a:rPr lang="en-US" altLang="zh-CN" dirty="0"/>
              <a:t> D.2014. On Concrete Universals: A Modern Treatment using Category Theory[J]. AL-MUKHATABAT</a:t>
            </a:r>
            <a:r>
              <a:rPr lang="en-US" altLang="zh-CN" dirty="0" smtClean="0"/>
              <a:t>.</a:t>
            </a:r>
          </a:p>
          <a:p>
            <a:r>
              <a:rPr lang="en-US" altLang="zh-CN" dirty="0" err="1"/>
              <a:t>Ellerman</a:t>
            </a:r>
            <a:r>
              <a:rPr lang="en-US" altLang="zh-CN" dirty="0"/>
              <a:t> D. 2010.The Logic of Partitions: Introduction to the Dual of the Logic of Subsets[J]. The Review of Symbolic Logic 3(2):287-350.</a:t>
            </a:r>
            <a:endParaRPr lang="zh-CN" altLang="zh-CN" dirty="0"/>
          </a:p>
          <a:p>
            <a:endParaRPr lang="zh-CN" altLang="zh-CN" sz="1000" dirty="0"/>
          </a:p>
        </p:txBody>
      </p:sp>
      <p:sp>
        <p:nvSpPr>
          <p:cNvPr id="4" name="日期占位符 3"/>
          <p:cNvSpPr>
            <a:spLocks noGrp="1"/>
          </p:cNvSpPr>
          <p:nvPr>
            <p:ph type="dt" sz="half" idx="10"/>
          </p:nvPr>
        </p:nvSpPr>
        <p:spPr/>
        <p:txBody>
          <a:bodyPr/>
          <a:lstStyle/>
          <a:p>
            <a:fld id="{4B34D8E4-6D83-417C-A4CB-3F8117825350}" type="datetime1">
              <a:rPr lang="zh-CN" altLang="en-US" smtClean="0"/>
              <a:t>2017/5/8</a:t>
            </a:fld>
            <a:endParaRPr lang="zh-CN" altLang="en-US"/>
          </a:p>
        </p:txBody>
      </p:sp>
      <p:sp>
        <p:nvSpPr>
          <p:cNvPr id="5" name="灯片编号占位符 4"/>
          <p:cNvSpPr>
            <a:spLocks noGrp="1"/>
          </p:cNvSpPr>
          <p:nvPr>
            <p:ph type="sldNum" sz="quarter" idx="12"/>
          </p:nvPr>
        </p:nvSpPr>
        <p:spPr/>
        <p:txBody>
          <a:bodyPr/>
          <a:lstStyle/>
          <a:p>
            <a:fld id="{D5F432C2-BAF9-4064-A7C7-2E7EA4545CE4}" type="slidenum">
              <a:rPr lang="zh-CN" altLang="en-US" smtClean="0"/>
              <a:t>73</a:t>
            </a:fld>
            <a:endParaRPr lang="zh-CN" altLang="en-US"/>
          </a:p>
        </p:txBody>
      </p:sp>
    </p:spTree>
    <p:extLst>
      <p:ext uri="{BB962C8B-B14F-4D97-AF65-F5344CB8AC3E}">
        <p14:creationId xmlns:p14="http://schemas.microsoft.com/office/powerpoint/2010/main" val="23619402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问题简述</a:t>
            </a:r>
            <a:endParaRPr lang="zh-CN" altLang="en-US" dirty="0"/>
          </a:p>
        </p:txBody>
      </p:sp>
      <p:sp>
        <p:nvSpPr>
          <p:cNvPr id="3" name="内容占位符 2"/>
          <p:cNvSpPr>
            <a:spLocks noGrp="1"/>
          </p:cNvSpPr>
          <p:nvPr>
            <p:ph idx="1"/>
          </p:nvPr>
        </p:nvSpPr>
        <p:spPr/>
        <p:txBody>
          <a:bodyPr>
            <a:normAutofit lnSpcReduction="10000"/>
          </a:bodyPr>
          <a:lstStyle/>
          <a:p>
            <a:r>
              <a:rPr lang="zh-CN" altLang="en-US" sz="2400" dirty="0"/>
              <a:t>胡适：中国传统文化里有逻辑学，这种逻辑学存在于非儒学派里。</a:t>
            </a:r>
          </a:p>
          <a:p>
            <a:r>
              <a:rPr lang="zh-CN" altLang="en-US" sz="2400" dirty="0"/>
              <a:t>金岳霖：严格地说没有“中国逻辑学”，只有“在中国的逻辑学”，即“在中国的欧洲传统演绎逻辑学”。</a:t>
            </a:r>
          </a:p>
          <a:p>
            <a:r>
              <a:rPr lang="zh-CN" altLang="en-US" sz="2400" dirty="0"/>
              <a:t>沈有鼎：“思维规律和形式”是“人类共同具有的”，“企图证明中国没有逻辑学，或者说中国人的思维遵循着一种从人类学术康庄大道游离出来的特殊逻辑”是不对的。</a:t>
            </a:r>
          </a:p>
          <a:p>
            <a:endParaRPr lang="zh-CN" altLang="en-US" sz="2400" dirty="0"/>
          </a:p>
          <a:p>
            <a:r>
              <a:rPr lang="zh-CN" altLang="en-US" sz="2400" dirty="0"/>
              <a:t>中国名辩学与西方逻辑的比较研究</a:t>
            </a:r>
          </a:p>
          <a:p>
            <a:endParaRPr lang="zh-CN" altLang="en-US" sz="2400" dirty="0"/>
          </a:p>
        </p:txBody>
      </p:sp>
      <p:sp>
        <p:nvSpPr>
          <p:cNvPr id="5" name="日期占位符 4"/>
          <p:cNvSpPr>
            <a:spLocks noGrp="1"/>
          </p:cNvSpPr>
          <p:nvPr>
            <p:ph type="dt" sz="half" idx="10"/>
          </p:nvPr>
        </p:nvSpPr>
        <p:spPr/>
        <p:txBody>
          <a:bodyPr/>
          <a:lstStyle/>
          <a:p>
            <a:fld id="{E698C429-3396-4BB3-B004-930B13A15650}"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8</a:t>
            </a:fld>
            <a:endParaRPr lang="zh-CN" altLang="en-US"/>
          </a:p>
        </p:txBody>
      </p:sp>
    </p:spTree>
    <p:extLst>
      <p:ext uri="{BB962C8B-B14F-4D97-AF65-F5344CB8AC3E}">
        <p14:creationId xmlns:p14="http://schemas.microsoft.com/office/powerpoint/2010/main" val="5907831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问题简述</a:t>
            </a:r>
            <a:endParaRPr lang="zh-CN" altLang="en-US" dirty="0"/>
          </a:p>
        </p:txBody>
      </p:sp>
      <p:sp>
        <p:nvSpPr>
          <p:cNvPr id="3" name="内容占位符 2"/>
          <p:cNvSpPr>
            <a:spLocks noGrp="1"/>
          </p:cNvSpPr>
          <p:nvPr>
            <p:ph idx="1"/>
          </p:nvPr>
        </p:nvSpPr>
        <p:spPr/>
        <p:txBody>
          <a:bodyPr>
            <a:normAutofit fontScale="92500"/>
          </a:bodyPr>
          <a:lstStyle/>
          <a:p>
            <a:r>
              <a:rPr lang="zh-CN" altLang="en-US" sz="2400" dirty="0"/>
              <a:t>中国古代思想与西方思想相比有其特殊性，而这种特殊性反映了其背后独特的思维方式</a:t>
            </a:r>
            <a:r>
              <a:rPr lang="zh-CN" altLang="en-US" sz="2400" dirty="0" smtClean="0"/>
              <a:t>。</a:t>
            </a:r>
            <a:endParaRPr lang="en-US" altLang="zh-CN" sz="2400" dirty="0" smtClean="0"/>
          </a:p>
          <a:p>
            <a:r>
              <a:rPr lang="zh-CN" altLang="en-US" sz="2400" dirty="0"/>
              <a:t>这</a:t>
            </a:r>
            <a:r>
              <a:rPr lang="zh-CN" altLang="en-US" sz="2400" dirty="0" smtClean="0"/>
              <a:t>是否能够说明中国有着另一种特殊的逻辑？</a:t>
            </a:r>
          </a:p>
          <a:p>
            <a:r>
              <a:rPr lang="zh-CN" altLang="en-US" sz="2400" dirty="0" smtClean="0"/>
              <a:t>能不能对</a:t>
            </a:r>
            <a:r>
              <a:rPr lang="zh-CN" altLang="en-US" sz="2400" dirty="0"/>
              <a:t>中国典籍中特殊的说理和论证方式做出较为系统的说明？</a:t>
            </a:r>
          </a:p>
          <a:p>
            <a:r>
              <a:rPr lang="zh-CN" altLang="en-US" sz="2400" dirty="0"/>
              <a:t>先秦文献中的逻辑理论，包括其中的一些“怪论”究竟该如何解释，我们又是否能从中得到一些对今天的逻辑理论有用的启发呢</a:t>
            </a:r>
            <a:r>
              <a:rPr lang="zh-CN" altLang="en-US" sz="2400" dirty="0" smtClean="0"/>
              <a:t>？</a:t>
            </a:r>
            <a:endParaRPr lang="en-US" altLang="zh-CN" sz="2400" dirty="0" smtClean="0"/>
          </a:p>
          <a:p>
            <a:r>
              <a:rPr lang="zh-CN" altLang="en-US" sz="2400" dirty="0" smtClean="0"/>
              <a:t>本文</a:t>
            </a:r>
            <a:r>
              <a:rPr lang="zh-CN" altLang="en-US" sz="2400" dirty="0"/>
              <a:t>希望不拘泥于以往的“成说”，也不局限在一些固定的逻辑系统上，用更开放的心态去考察中国古代哲学家们的思维方式，进而探索其推理及论辩背后的思想框架与形式规律。</a:t>
            </a:r>
          </a:p>
        </p:txBody>
      </p:sp>
      <p:sp>
        <p:nvSpPr>
          <p:cNvPr id="5" name="日期占位符 4"/>
          <p:cNvSpPr>
            <a:spLocks noGrp="1"/>
          </p:cNvSpPr>
          <p:nvPr>
            <p:ph type="dt" sz="half" idx="10"/>
          </p:nvPr>
        </p:nvSpPr>
        <p:spPr/>
        <p:txBody>
          <a:bodyPr/>
          <a:lstStyle/>
          <a:p>
            <a:fld id="{E06FCB7A-448A-4D20-B30E-2101C14314CF}" type="datetime1">
              <a:rPr lang="zh-CN" altLang="en-US" smtClean="0"/>
              <a:t>2017/5/8</a:t>
            </a:fld>
            <a:endParaRPr lang="zh-CN" altLang="en-US"/>
          </a:p>
        </p:txBody>
      </p:sp>
      <p:sp>
        <p:nvSpPr>
          <p:cNvPr id="4" name="灯片编号占位符 3"/>
          <p:cNvSpPr>
            <a:spLocks noGrp="1"/>
          </p:cNvSpPr>
          <p:nvPr>
            <p:ph type="sldNum" sz="quarter" idx="12"/>
          </p:nvPr>
        </p:nvSpPr>
        <p:spPr/>
        <p:txBody>
          <a:bodyPr/>
          <a:lstStyle/>
          <a:p>
            <a:fld id="{D5F432C2-BAF9-4064-A7C7-2E7EA4545CE4}" type="slidenum">
              <a:rPr lang="zh-CN" altLang="en-US" smtClean="0"/>
              <a:t>9</a:t>
            </a:fld>
            <a:endParaRPr lang="zh-CN" altLang="en-US"/>
          </a:p>
        </p:txBody>
      </p:sp>
    </p:spTree>
    <p:extLst>
      <p:ext uri="{BB962C8B-B14F-4D97-AF65-F5344CB8AC3E}">
        <p14:creationId xmlns:p14="http://schemas.microsoft.com/office/powerpoint/2010/main" val="1255363237"/>
      </p:ext>
    </p:extLst>
  </p:cSld>
  <p:clrMapOvr>
    <a:masterClrMapping/>
  </p:clrMapOvr>
  <p:timing>
    <p:tnLst>
      <p:par>
        <p:cTn id="1" dur="indefinite" restart="never" nodeType="tmRoot"/>
      </p:par>
    </p:tnLst>
  </p:timing>
</p:sld>
</file>

<file path=ppt/theme/theme1.xml><?xml version="1.0" encoding="utf-8"?>
<a:theme xmlns:a="http://schemas.openxmlformats.org/drawingml/2006/main" name="丝状">
  <a:themeElements>
    <a:clrScheme name="丝状">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丝状">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丝状">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3706</TotalTime>
  <Words>14061</Words>
  <Application>Microsoft Office PowerPoint</Application>
  <PresentationFormat>宽屏</PresentationFormat>
  <Paragraphs>611</Paragraphs>
  <Slides>73</Slides>
  <Notes>23</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73</vt:i4>
      </vt:variant>
    </vt:vector>
  </HeadingPairs>
  <TitlesOfParts>
    <vt:vector size="83" baseType="lpstr">
      <vt:lpstr>楷体</vt:lpstr>
      <vt:lpstr>宋体</vt:lpstr>
      <vt:lpstr>微软雅黑</vt:lpstr>
      <vt:lpstr>幼圆</vt:lpstr>
      <vt:lpstr>Arial</vt:lpstr>
      <vt:lpstr>Calibri</vt:lpstr>
      <vt:lpstr>Century Gothic</vt:lpstr>
      <vt:lpstr>LogicA</vt:lpstr>
      <vt:lpstr>Wingdings 3</vt:lpstr>
      <vt:lpstr>丝状</vt:lpstr>
      <vt:lpstr>从《公孙龙子》到《墨经》  ——名家与墨家逻辑思想的一种当代解释</vt:lpstr>
      <vt:lpstr>内容</vt:lpstr>
      <vt:lpstr>一、前言</vt:lpstr>
      <vt:lpstr>对西方逻辑的研究</vt:lpstr>
      <vt:lpstr>中国古代逻辑研究</vt:lpstr>
      <vt:lpstr>《公孙龙子》</vt:lpstr>
      <vt:lpstr>《墨经》</vt:lpstr>
      <vt:lpstr>问题简述</vt:lpstr>
      <vt:lpstr>问题简述</vt:lpstr>
      <vt:lpstr>研究现状</vt:lpstr>
      <vt:lpstr>研究现状</vt:lpstr>
      <vt:lpstr>研究现状</vt:lpstr>
      <vt:lpstr>二、名墨的名实观</vt:lpstr>
      <vt:lpstr>名实观——唯物无指</vt:lpstr>
      <vt:lpstr>名实观——以实成物，以名举实</vt:lpstr>
      <vt:lpstr>名实观——以实成物，以名举实</vt:lpstr>
      <vt:lpstr>名实观——一名一实</vt:lpstr>
      <vt:lpstr>名实观——一名一实</vt:lpstr>
      <vt:lpstr>名实观——分门别类</vt:lpstr>
      <vt:lpstr>名实观——分门别类</vt:lpstr>
      <vt:lpstr>名实观——分门别类</vt:lpstr>
      <vt:lpstr>名实观——分门别类</vt:lpstr>
      <vt:lpstr>亚里士多德的分类思想</vt:lpstr>
      <vt:lpstr>亚里士多德的分类思想</vt:lpstr>
      <vt:lpstr>三、类名与范例</vt:lpstr>
      <vt:lpstr>类名的不同用法</vt:lpstr>
      <vt:lpstr>范例概述</vt:lpstr>
      <vt:lpstr>范例概述</vt:lpstr>
      <vt:lpstr>“同”的概念</vt:lpstr>
      <vt:lpstr>重同</vt:lpstr>
      <vt:lpstr>类同</vt:lpstr>
      <vt:lpstr>类同</vt:lpstr>
      <vt:lpstr>任意对象与范例</vt:lpstr>
      <vt:lpstr>任意对象与范例</vt:lpstr>
      <vt:lpstr>具体的共相与范例</vt:lpstr>
      <vt:lpstr>两种复名</vt:lpstr>
      <vt:lpstr>两种复名</vt:lpstr>
      <vt:lpstr>四、《墨经》中的推理</vt:lpstr>
      <vt:lpstr>《墨经》中的推理</vt:lpstr>
      <vt:lpstr>“侔”式推理</vt:lpstr>
      <vt:lpstr>类同与推理</vt:lpstr>
      <vt:lpstr>类同与推理</vt:lpstr>
      <vt:lpstr>推类之难</vt:lpstr>
      <vt:lpstr>范例与推理</vt:lpstr>
      <vt:lpstr>范例与推理</vt:lpstr>
      <vt:lpstr>范例与推理</vt:lpstr>
      <vt:lpstr>范例与推理</vt:lpstr>
      <vt:lpstr>范例与推理</vt:lpstr>
      <vt:lpstr>五、理论应用</vt:lpstr>
      <vt:lpstr>白马论</vt:lpstr>
      <vt:lpstr>白马论</vt:lpstr>
      <vt:lpstr>白马论</vt:lpstr>
      <vt:lpstr>白马论</vt:lpstr>
      <vt:lpstr>白马论</vt:lpstr>
      <vt:lpstr>白马论</vt:lpstr>
      <vt:lpstr>白马论</vt:lpstr>
      <vt:lpstr>白马论</vt:lpstr>
      <vt:lpstr>白马论</vt:lpstr>
      <vt:lpstr>兼爱</vt:lpstr>
      <vt:lpstr>兼爱</vt:lpstr>
      <vt:lpstr>兼爱</vt:lpstr>
      <vt:lpstr>兼爱</vt:lpstr>
      <vt:lpstr>是而然与是而不然</vt:lpstr>
      <vt:lpstr>是而然与是而不然</vt:lpstr>
      <vt:lpstr>是而然与是而不然</vt:lpstr>
      <vt:lpstr>是而然与是而不然</vt:lpstr>
      <vt:lpstr>小结</vt:lpstr>
      <vt:lpstr>小结</vt:lpstr>
      <vt:lpstr>小结</vt:lpstr>
      <vt:lpstr>参考文献</vt:lpstr>
      <vt:lpstr>参考文献</vt:lpstr>
      <vt:lpstr>参考文献</vt:lpstr>
      <vt:lpstr>参考文献</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从《公孙龙子》到《墨经》——名家与墨家逻辑思想的一种当代解释</dc:title>
  <dc:creator>王强</dc:creator>
  <cp:lastModifiedBy>王强</cp:lastModifiedBy>
  <cp:revision>391</cp:revision>
  <dcterms:created xsi:type="dcterms:W3CDTF">2017-04-17T03:08:41Z</dcterms:created>
  <dcterms:modified xsi:type="dcterms:W3CDTF">2017-05-08T14:19:52Z</dcterms:modified>
</cp:coreProperties>
</file>