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3" r:id="rId30"/>
    <p:sldId id="285" r:id="rId31"/>
    <p:sldId id="286" r:id="rId32"/>
    <p:sldId id="288" r:id="rId33"/>
    <p:sldId id="287"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08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711891-A29B-4373-BFE0-169E47A15F88}" type="datetimeFigureOut">
              <a:rPr lang="zh-CN" altLang="en-US" smtClean="0"/>
              <a:t>2010/12/27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85064D-297B-42FF-B9DA-262933EFD0EF}" type="slidenum">
              <a:rPr lang="zh-CN" altLang="en-US" smtClean="0"/>
              <a:t>‹#›</a:t>
            </a:fld>
            <a:endParaRPr lang="zh-CN" altLang="en-US"/>
          </a:p>
        </p:txBody>
      </p:sp>
    </p:spTree>
    <p:extLst>
      <p:ext uri="{BB962C8B-B14F-4D97-AF65-F5344CB8AC3E}">
        <p14:creationId xmlns:p14="http://schemas.microsoft.com/office/powerpoint/2010/main" val="3349609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676401"/>
            <a:ext cx="7772400" cy="1538286"/>
          </a:xfrm>
        </p:spPr>
        <p:txBody>
          <a:bodyPr anchor="b"/>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AC96580D-E53D-4BC1-8153-C17D05F42F8B}" type="datetime1">
              <a:rPr lang="zh-CN" altLang="en-US" smtClean="0"/>
              <a:t>2010/12/27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C4FEC97-3A37-4B37-B4B3-673D36FA8A6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64D67239-DB82-428E-91E3-6D11397F1F74}" type="datetime1">
              <a:rPr lang="zh-CN" altLang="en-US" smtClean="0"/>
              <a:t>2010/12/27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C4FEC97-3A37-4B37-B4B3-673D36FA8A6E}"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69D9F6ED-9B7D-40E3-B8B5-C8D10CF29E9C}" type="datetime1">
              <a:rPr lang="zh-CN" altLang="en-US" smtClean="0"/>
              <a:t>2010/12/27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C4FEC97-3A37-4B37-B4B3-673D36FA8A6E}"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B90DF79-2CA1-44EC-A8DB-9E0F9598BC47}" type="datetime1">
              <a:rPr lang="zh-CN" altLang="en-US" smtClean="0"/>
              <a:t>2010/12/27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C4FEC97-3A37-4B37-B4B3-673D36FA8A6E}" type="slidenum">
              <a:rPr lang="zh-CN" altLang="en-US" smtClean="0"/>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79EFBFE6-9B82-486C-AE93-B4C85C5C0D5E}" type="datetime1">
              <a:rPr lang="zh-CN" altLang="en-US" smtClean="0"/>
              <a:t>2010/12/27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C4FEC97-3A37-4B37-B4B3-673D36FA8A6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D7654513-4F7B-4FD7-90F4-F6737DEB48E7}" type="datetime1">
              <a:rPr lang="zh-CN" altLang="en-US" smtClean="0"/>
              <a:t>2010/12/27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C4FEC97-3A37-4B37-B4B3-673D36FA8A6E}" type="slidenum">
              <a:rPr lang="zh-CN" altLang="en-US" smtClean="0"/>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1AF871DE-EE02-4CCC-9811-60396F85E0F9}" type="datetime1">
              <a:rPr lang="zh-CN" altLang="en-US" smtClean="0"/>
              <a:t>2010/12/27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C4FEC97-3A37-4B37-B4B3-673D36FA8A6E}" type="slidenum">
              <a:rPr lang="zh-CN" altLang="en-US" smtClean="0"/>
              <a:t>‹#›</a:t>
            </a:fld>
            <a:endParaRPr lang="zh-CN"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686568" cy="6011882"/>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28449275-DFCB-4CB4-929A-84241380D6E8}" type="datetime1">
              <a:rPr lang="zh-CN" altLang="en-US" smtClean="0"/>
              <a:t>2010/12/27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C4FEC97-3A37-4B37-B4B3-673D36FA8A6E}"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5E5E77E3-0B6E-41E9-BB0F-9201935622E1}" type="datetime1">
              <a:rPr lang="zh-CN" altLang="en-US" smtClean="0"/>
              <a:t>2010/12/27</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FC4FEC97-3A37-4B37-B4B3-673D36FA8A6E}" type="slidenum">
              <a:rPr lang="zh-CN" altLang="en-US" smtClean="0"/>
              <a:t>‹#›</a:t>
            </a:fld>
            <a:endParaRPr lang="zh-CN" altLang="en-US"/>
          </a:p>
        </p:txBody>
      </p:sp>
      <p:cxnSp>
        <p:nvCxnSpPr>
          <p:cNvPr id="11" name="直接连接符 10"/>
          <p:cNvCxnSpPr/>
          <p:nvPr userDrawn="1"/>
        </p:nvCxnSpPr>
        <p:spPr>
          <a:xfrm>
            <a:off x="457200" y="1340768"/>
            <a:ext cx="8229600"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457200" y="940078"/>
            <a:ext cx="2818656" cy="369332"/>
          </a:xfrm>
          <a:prstGeom prst="rect">
            <a:avLst/>
          </a:prstGeom>
          <a:noFill/>
        </p:spPr>
        <p:txBody>
          <a:bodyPr wrap="square" rtlCol="0">
            <a:spAutoFit/>
          </a:bodyPr>
          <a:lstStyle/>
          <a:p>
            <a:r>
              <a:rPr lang="zh-CN" altLang="en-US" dirty="0" smtClean="0">
                <a:latin typeface="隶书" pitchFamily="49" charset="-122"/>
                <a:ea typeface="隶书" pitchFamily="49" charset="-122"/>
              </a:rPr>
              <a:t>内涵逻辑介绍</a:t>
            </a:r>
            <a:endParaRPr lang="zh-CN" altLang="en-US" dirty="0">
              <a:latin typeface="隶书" pitchFamily="49" charset="-122"/>
              <a:ea typeface="隶书" pitchFamily="49" charset="-122"/>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5E5E77E3-0B6E-41E9-BB0F-9201935622E1}" type="datetime1">
              <a:rPr lang="zh-CN" altLang="en-US" smtClean="0"/>
              <a:t>2010/12/27</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FC4FEC97-3A37-4B37-B4B3-673D36FA8A6E}" type="slidenum">
              <a:rPr lang="zh-CN" altLang="en-US" smtClean="0"/>
              <a:t>‹#›</a:t>
            </a:fld>
            <a:endParaRPr lang="zh-CN" altLang="en-US"/>
          </a:p>
        </p:txBody>
      </p:sp>
      <p:cxnSp>
        <p:nvCxnSpPr>
          <p:cNvPr id="11" name="直接连接符 10"/>
          <p:cNvCxnSpPr/>
          <p:nvPr userDrawn="1"/>
        </p:nvCxnSpPr>
        <p:spPr>
          <a:xfrm>
            <a:off x="457200" y="1340768"/>
            <a:ext cx="8229600"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5872855" y="940078"/>
            <a:ext cx="2818656" cy="369332"/>
          </a:xfrm>
          <a:prstGeom prst="rect">
            <a:avLst/>
          </a:prstGeom>
          <a:noFill/>
        </p:spPr>
        <p:txBody>
          <a:bodyPr wrap="square" rtlCol="0">
            <a:spAutoFit/>
          </a:bodyPr>
          <a:lstStyle/>
          <a:p>
            <a:pPr algn="r"/>
            <a:r>
              <a:rPr lang="zh-CN" altLang="en-US" dirty="0" smtClean="0">
                <a:latin typeface="隶书" pitchFamily="49" charset="-122"/>
                <a:ea typeface="隶书" pitchFamily="49" charset="-122"/>
              </a:rPr>
              <a:t>一、问题所在</a:t>
            </a:r>
            <a:endParaRPr lang="zh-CN" altLang="en-US" dirty="0">
              <a:latin typeface="隶书" pitchFamily="49" charset="-122"/>
              <a:ea typeface="隶书" pitchFamily="49" charset="-122"/>
            </a:endParaRPr>
          </a:p>
        </p:txBody>
      </p:sp>
      <p:sp>
        <p:nvSpPr>
          <p:cNvPr id="9" name="TextBox 8"/>
          <p:cNvSpPr txBox="1"/>
          <p:nvPr userDrawn="1"/>
        </p:nvSpPr>
        <p:spPr>
          <a:xfrm>
            <a:off x="457200" y="940078"/>
            <a:ext cx="2818656" cy="369332"/>
          </a:xfrm>
          <a:prstGeom prst="rect">
            <a:avLst/>
          </a:prstGeom>
          <a:noFill/>
        </p:spPr>
        <p:txBody>
          <a:bodyPr wrap="square" rtlCol="0">
            <a:spAutoFit/>
          </a:bodyPr>
          <a:lstStyle/>
          <a:p>
            <a:r>
              <a:rPr lang="zh-CN" altLang="en-US" dirty="0" smtClean="0">
                <a:latin typeface="隶书" pitchFamily="49" charset="-122"/>
                <a:ea typeface="隶书" pitchFamily="49" charset="-122"/>
              </a:rPr>
              <a:t>内涵逻辑介绍</a:t>
            </a:r>
            <a:endParaRPr lang="zh-CN" altLang="en-US" dirty="0">
              <a:latin typeface="隶书" pitchFamily="49" charset="-122"/>
              <a:ea typeface="隶书" pitchFamily="49" charset="-122"/>
            </a:endParaRPr>
          </a:p>
        </p:txBody>
      </p:sp>
    </p:spTree>
    <p:extLst>
      <p:ext uri="{BB962C8B-B14F-4D97-AF65-F5344CB8AC3E}">
        <p14:creationId xmlns:p14="http://schemas.microsoft.com/office/powerpoint/2010/main" val="363810100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5E5E77E3-0B6E-41E9-BB0F-9201935622E1}" type="datetime1">
              <a:rPr lang="zh-CN" altLang="en-US" smtClean="0"/>
              <a:t>2010/12/27</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FC4FEC97-3A37-4B37-B4B3-673D36FA8A6E}" type="slidenum">
              <a:rPr lang="zh-CN" altLang="en-US" smtClean="0"/>
              <a:t>‹#›</a:t>
            </a:fld>
            <a:endParaRPr lang="zh-CN" altLang="en-US"/>
          </a:p>
        </p:txBody>
      </p:sp>
      <p:cxnSp>
        <p:nvCxnSpPr>
          <p:cNvPr id="11" name="直接连接符 10"/>
          <p:cNvCxnSpPr/>
          <p:nvPr userDrawn="1"/>
        </p:nvCxnSpPr>
        <p:spPr>
          <a:xfrm>
            <a:off x="457200" y="1340768"/>
            <a:ext cx="8229600"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5652120" y="940078"/>
            <a:ext cx="3039391" cy="646331"/>
          </a:xfrm>
          <a:prstGeom prst="rect">
            <a:avLst/>
          </a:prstGeom>
          <a:noFill/>
        </p:spPr>
        <p:txBody>
          <a:bodyPr wrap="square" rtlCol="0">
            <a:spAutoFit/>
          </a:bodyPr>
          <a:lstStyle/>
          <a:p>
            <a:pPr algn="r"/>
            <a:r>
              <a:rPr lang="zh-CN" altLang="en-US" dirty="0" smtClean="0">
                <a:latin typeface="隶书" pitchFamily="49" charset="-122"/>
                <a:ea typeface="隶书" pitchFamily="49" charset="-122"/>
              </a:rPr>
              <a:t>二、弗雷格</a:t>
            </a:r>
            <a:r>
              <a:rPr lang="en-US" altLang="zh-CN" dirty="0" smtClean="0">
                <a:latin typeface="隶书" pitchFamily="49" charset="-122"/>
                <a:ea typeface="隶书" pitchFamily="49" charset="-122"/>
              </a:rPr>
              <a:t>-</a:t>
            </a:r>
            <a:r>
              <a:rPr lang="zh-CN" altLang="en-US" dirty="0" smtClean="0">
                <a:latin typeface="隶书" pitchFamily="49" charset="-122"/>
                <a:ea typeface="隶书" pitchFamily="49" charset="-122"/>
              </a:rPr>
              <a:t>丘奇</a:t>
            </a:r>
            <a:r>
              <a:rPr lang="en-US" altLang="zh-CN" dirty="0" smtClean="0">
                <a:latin typeface="隶书" pitchFamily="49" charset="-122"/>
                <a:ea typeface="隶书" pitchFamily="49" charset="-122"/>
              </a:rPr>
              <a:t>-</a:t>
            </a:r>
            <a:r>
              <a:rPr lang="zh-CN" altLang="en-US" dirty="0" smtClean="0">
                <a:latin typeface="隶书" pitchFamily="49" charset="-122"/>
                <a:ea typeface="隶书" pitchFamily="49" charset="-122"/>
              </a:rPr>
              <a:t>卡尔纳普</a:t>
            </a:r>
            <a:br>
              <a:rPr lang="zh-CN" altLang="en-US" dirty="0" smtClean="0">
                <a:latin typeface="隶书" pitchFamily="49" charset="-122"/>
                <a:ea typeface="隶书" pitchFamily="49" charset="-122"/>
              </a:rPr>
            </a:br>
            <a:endParaRPr lang="zh-CN" altLang="en-US" dirty="0">
              <a:latin typeface="隶书" pitchFamily="49" charset="-122"/>
              <a:ea typeface="隶书" pitchFamily="49" charset="-122"/>
            </a:endParaRPr>
          </a:p>
        </p:txBody>
      </p:sp>
      <p:sp>
        <p:nvSpPr>
          <p:cNvPr id="9" name="TextBox 8"/>
          <p:cNvSpPr txBox="1"/>
          <p:nvPr userDrawn="1"/>
        </p:nvSpPr>
        <p:spPr>
          <a:xfrm>
            <a:off x="457200" y="940078"/>
            <a:ext cx="2818656" cy="369332"/>
          </a:xfrm>
          <a:prstGeom prst="rect">
            <a:avLst/>
          </a:prstGeom>
          <a:noFill/>
        </p:spPr>
        <p:txBody>
          <a:bodyPr wrap="square" rtlCol="0">
            <a:spAutoFit/>
          </a:bodyPr>
          <a:lstStyle/>
          <a:p>
            <a:r>
              <a:rPr lang="zh-CN" altLang="en-US" dirty="0" smtClean="0">
                <a:latin typeface="隶书" pitchFamily="49" charset="-122"/>
                <a:ea typeface="隶书" pitchFamily="49" charset="-122"/>
              </a:rPr>
              <a:t>内涵逻辑介绍</a:t>
            </a:r>
            <a:endParaRPr lang="zh-CN" altLang="en-US" dirty="0">
              <a:latin typeface="隶书" pitchFamily="49" charset="-122"/>
              <a:ea typeface="隶书" pitchFamily="49" charset="-122"/>
            </a:endParaRPr>
          </a:p>
        </p:txBody>
      </p:sp>
    </p:spTree>
    <p:extLst>
      <p:ext uri="{BB962C8B-B14F-4D97-AF65-F5344CB8AC3E}">
        <p14:creationId xmlns:p14="http://schemas.microsoft.com/office/powerpoint/2010/main" val="328149128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5E5E77E3-0B6E-41E9-BB0F-9201935622E1}" type="datetime1">
              <a:rPr lang="zh-CN" altLang="en-US" smtClean="0"/>
              <a:t>2010/12/27</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FC4FEC97-3A37-4B37-B4B3-673D36FA8A6E}" type="slidenum">
              <a:rPr lang="zh-CN" altLang="en-US" smtClean="0"/>
              <a:t>‹#›</a:t>
            </a:fld>
            <a:endParaRPr lang="zh-CN" altLang="en-US"/>
          </a:p>
        </p:txBody>
      </p:sp>
      <p:cxnSp>
        <p:nvCxnSpPr>
          <p:cNvPr id="11" name="直接连接符 10"/>
          <p:cNvCxnSpPr/>
          <p:nvPr userDrawn="1"/>
        </p:nvCxnSpPr>
        <p:spPr>
          <a:xfrm>
            <a:off x="457200" y="1340768"/>
            <a:ext cx="8229600"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5652120" y="940078"/>
            <a:ext cx="3039391" cy="369332"/>
          </a:xfrm>
          <a:prstGeom prst="rect">
            <a:avLst/>
          </a:prstGeom>
          <a:noFill/>
        </p:spPr>
        <p:txBody>
          <a:bodyPr wrap="square" rtlCol="0">
            <a:spAutoFit/>
          </a:bodyPr>
          <a:lstStyle/>
          <a:p>
            <a:pPr algn="r"/>
            <a:r>
              <a:rPr lang="zh-CN" altLang="en-US" dirty="0" smtClean="0">
                <a:latin typeface="隶书" pitchFamily="49" charset="-122"/>
                <a:ea typeface="隶书" pitchFamily="49" charset="-122"/>
              </a:rPr>
              <a:t>三、</a:t>
            </a:r>
            <a:r>
              <a:rPr lang="en-US" altLang="zh-CN" dirty="0" err="1" smtClean="0">
                <a:latin typeface="隶书" pitchFamily="49" charset="-122"/>
                <a:ea typeface="隶书" pitchFamily="49" charset="-122"/>
              </a:rPr>
              <a:t>Bealer</a:t>
            </a:r>
            <a:endParaRPr lang="zh-CN" altLang="en-US" dirty="0">
              <a:latin typeface="隶书" pitchFamily="49" charset="-122"/>
              <a:ea typeface="隶书" pitchFamily="49" charset="-122"/>
            </a:endParaRPr>
          </a:p>
        </p:txBody>
      </p:sp>
      <p:sp>
        <p:nvSpPr>
          <p:cNvPr id="9" name="TextBox 8"/>
          <p:cNvSpPr txBox="1"/>
          <p:nvPr userDrawn="1"/>
        </p:nvSpPr>
        <p:spPr>
          <a:xfrm>
            <a:off x="457200" y="940078"/>
            <a:ext cx="2818656" cy="369332"/>
          </a:xfrm>
          <a:prstGeom prst="rect">
            <a:avLst/>
          </a:prstGeom>
          <a:noFill/>
        </p:spPr>
        <p:txBody>
          <a:bodyPr wrap="square" rtlCol="0">
            <a:spAutoFit/>
          </a:bodyPr>
          <a:lstStyle/>
          <a:p>
            <a:r>
              <a:rPr lang="zh-CN" altLang="en-US" dirty="0" smtClean="0">
                <a:latin typeface="隶书" pitchFamily="49" charset="-122"/>
                <a:ea typeface="隶书" pitchFamily="49" charset="-122"/>
              </a:rPr>
              <a:t>内涵逻辑介绍</a:t>
            </a:r>
            <a:endParaRPr lang="zh-CN" altLang="en-US" dirty="0">
              <a:latin typeface="隶书" pitchFamily="49" charset="-122"/>
              <a:ea typeface="隶书" pitchFamily="49" charset="-122"/>
            </a:endParaRPr>
          </a:p>
        </p:txBody>
      </p:sp>
    </p:spTree>
    <p:extLst>
      <p:ext uri="{BB962C8B-B14F-4D97-AF65-F5344CB8AC3E}">
        <p14:creationId xmlns:p14="http://schemas.microsoft.com/office/powerpoint/2010/main" val="363707402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5E5E77E3-0B6E-41E9-BB0F-9201935622E1}" type="datetime1">
              <a:rPr lang="zh-CN" altLang="en-US" smtClean="0"/>
              <a:t>2010/12/27</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FC4FEC97-3A37-4B37-B4B3-673D36FA8A6E}" type="slidenum">
              <a:rPr lang="zh-CN" altLang="en-US" smtClean="0"/>
              <a:t>‹#›</a:t>
            </a:fld>
            <a:endParaRPr lang="zh-CN" altLang="en-US"/>
          </a:p>
        </p:txBody>
      </p:sp>
      <p:cxnSp>
        <p:nvCxnSpPr>
          <p:cNvPr id="11" name="直接连接符 10"/>
          <p:cNvCxnSpPr/>
          <p:nvPr userDrawn="1"/>
        </p:nvCxnSpPr>
        <p:spPr>
          <a:xfrm>
            <a:off x="457200" y="1340768"/>
            <a:ext cx="8229600"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5652120" y="940078"/>
            <a:ext cx="3039391" cy="369332"/>
          </a:xfrm>
          <a:prstGeom prst="rect">
            <a:avLst/>
          </a:prstGeom>
          <a:noFill/>
        </p:spPr>
        <p:txBody>
          <a:bodyPr wrap="square" rtlCol="0">
            <a:spAutoFit/>
          </a:bodyPr>
          <a:lstStyle/>
          <a:p>
            <a:pPr algn="r"/>
            <a:r>
              <a:rPr lang="zh-CN" altLang="en-US" dirty="0" smtClean="0">
                <a:latin typeface="隶书" pitchFamily="49" charset="-122"/>
                <a:ea typeface="隶书" pitchFamily="49" charset="-122"/>
              </a:rPr>
              <a:t>四、总结</a:t>
            </a:r>
            <a:endParaRPr lang="en-US" altLang="zh-CN" dirty="0" smtClean="0">
              <a:latin typeface="隶书" pitchFamily="49" charset="-122"/>
              <a:ea typeface="隶书" pitchFamily="49" charset="-122"/>
            </a:endParaRPr>
          </a:p>
        </p:txBody>
      </p:sp>
      <p:sp>
        <p:nvSpPr>
          <p:cNvPr id="9" name="TextBox 8"/>
          <p:cNvSpPr txBox="1"/>
          <p:nvPr userDrawn="1"/>
        </p:nvSpPr>
        <p:spPr>
          <a:xfrm>
            <a:off x="457200" y="940078"/>
            <a:ext cx="2818656" cy="369332"/>
          </a:xfrm>
          <a:prstGeom prst="rect">
            <a:avLst/>
          </a:prstGeom>
          <a:noFill/>
        </p:spPr>
        <p:txBody>
          <a:bodyPr wrap="square" rtlCol="0">
            <a:spAutoFit/>
          </a:bodyPr>
          <a:lstStyle/>
          <a:p>
            <a:r>
              <a:rPr lang="zh-CN" altLang="en-US" dirty="0" smtClean="0">
                <a:latin typeface="隶书" pitchFamily="49" charset="-122"/>
                <a:ea typeface="隶书" pitchFamily="49" charset="-122"/>
              </a:rPr>
              <a:t>内涵逻辑介绍</a:t>
            </a:r>
            <a:endParaRPr lang="zh-CN" altLang="en-US" dirty="0">
              <a:latin typeface="隶书" pitchFamily="49" charset="-122"/>
              <a:ea typeface="隶书" pitchFamily="49" charset="-122"/>
            </a:endParaRPr>
          </a:p>
        </p:txBody>
      </p:sp>
    </p:spTree>
    <p:extLst>
      <p:ext uri="{BB962C8B-B14F-4D97-AF65-F5344CB8AC3E}">
        <p14:creationId xmlns:p14="http://schemas.microsoft.com/office/powerpoint/2010/main" val="56339406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C3B4396-82E5-4270-958D-48D4C349352C}" type="datetime1">
              <a:rPr lang="zh-CN" altLang="en-US" smtClean="0"/>
              <a:t>2010/12/27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C4FEC97-3A37-4B37-B4B3-673D36FA8A6E}" type="slidenum">
              <a:rPr lang="zh-CN" altLang="en-US" smtClean="0"/>
              <a:t>‹#›</a:t>
            </a:fld>
            <a:endParaRPr lang="zh-CN" altLang="en-US"/>
          </a:p>
        </p:txBody>
      </p:sp>
    </p:spTree>
    <p:extLst>
      <p:ext uri="{BB962C8B-B14F-4D97-AF65-F5344CB8AC3E}">
        <p14:creationId xmlns:p14="http://schemas.microsoft.com/office/powerpoint/2010/main" val="2013955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91444750-3FD1-4607-A572-D6CD15974B8F}" type="datetime1">
              <a:rPr lang="zh-CN" altLang="en-US" smtClean="0"/>
              <a:t>2010/12/27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C4FEC97-3A37-4B37-B4B3-673D36FA8A6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476AF37F-0BD7-44AB-962E-ADB1D2EA80AC}" type="datetime1">
              <a:rPr lang="zh-CN" altLang="en-US" smtClean="0"/>
              <a:t>2010/12/27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C4FEC97-3A37-4B37-B4B3-673D36FA8A6E}"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dirty="0" smtClean="0"/>
              <a:t>单击此处编辑母版标题样式</a:t>
            </a:r>
            <a:endParaRPr kumimoji="0" lang="en-US" dirty="0"/>
          </a:p>
        </p:txBody>
      </p:sp>
      <p:sp>
        <p:nvSpPr>
          <p:cNvPr id="3" name="文本占位符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DC3B4396-82E5-4270-958D-48D4C349352C}" type="datetime1">
              <a:rPr lang="zh-CN" altLang="en-US" smtClean="0"/>
              <a:t>2010/12/27</a:t>
            </a:fld>
            <a:endParaRPr lang="zh-CN" altLang="en-US"/>
          </a:p>
        </p:txBody>
      </p:sp>
      <p:sp>
        <p:nvSpPr>
          <p:cNvPr id="5" name="页脚占位符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CN" altLang="en-US"/>
          </a:p>
        </p:txBody>
      </p:sp>
      <p:sp>
        <p:nvSpPr>
          <p:cNvPr id="6" name="灯片编号占位符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FC4FEC97-3A37-4B37-B4B3-673D36FA8A6E}" type="slidenum">
              <a:rPr lang="zh-CN" altLang="en-US" smtClean="0"/>
              <a:t>‹#›</a:t>
            </a:fld>
            <a:endParaRPr lang="zh-CN"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97" r:id="rId3"/>
    <p:sldLayoutId id="2147483698" r:id="rId4"/>
    <p:sldLayoutId id="2147483699" r:id="rId5"/>
    <p:sldLayoutId id="2147483700" r:id="rId6"/>
    <p:sldLayoutId id="214748369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Lst>
  <p:timing>
    <p:tnLst>
      <p:par>
        <p:cTn id="1" dur="indefinite" restart="never" nodeType="tmRoot"/>
      </p:par>
    </p:tnLst>
  </p:timing>
  <p:hf hdr="0" ftr="0" dt="0"/>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ctrTitle"/>
          </p:nvPr>
        </p:nvSpPr>
        <p:spPr/>
        <p:txBody>
          <a:bodyPr/>
          <a:lstStyle/>
          <a:p>
            <a:r>
              <a:rPr lang="zh-CN" altLang="zh-CN" dirty="0"/>
              <a:t>内涵逻辑简介</a:t>
            </a:r>
            <a:br>
              <a:rPr lang="zh-CN" altLang="zh-CN" dirty="0"/>
            </a:br>
            <a:endParaRPr lang="zh-CN" altLang="en-US" dirty="0"/>
          </a:p>
        </p:txBody>
      </p:sp>
      <p:sp>
        <p:nvSpPr>
          <p:cNvPr id="6" name="副标题 5"/>
          <p:cNvSpPr>
            <a:spLocks noGrp="1"/>
          </p:cNvSpPr>
          <p:nvPr>
            <p:ph type="subTitle" idx="1"/>
          </p:nvPr>
        </p:nvSpPr>
        <p:spPr/>
        <p:txBody>
          <a:bodyPr/>
          <a:lstStyle/>
          <a:p>
            <a:r>
              <a:rPr lang="zh-CN" altLang="zh-CN" sz="2000" dirty="0"/>
              <a:t>陈星群</a:t>
            </a:r>
            <a:r>
              <a:rPr lang="en-US" altLang="zh-CN" sz="2000" dirty="0"/>
              <a:t>	</a:t>
            </a:r>
            <a:r>
              <a:rPr lang="zh-CN" altLang="zh-CN" sz="2000" dirty="0"/>
              <a:t>北京大学哲学系</a:t>
            </a:r>
            <a:r>
              <a:rPr lang="en-US" altLang="zh-CN" sz="2000" dirty="0"/>
              <a:t>2010</a:t>
            </a:r>
            <a:r>
              <a:rPr lang="zh-CN" altLang="zh-CN" sz="2000" dirty="0"/>
              <a:t>级博士</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1</a:t>
            </a:fld>
            <a:endParaRPr lang="zh-CN" altLang="en-US"/>
          </a:p>
        </p:txBody>
      </p:sp>
    </p:spTree>
    <p:extLst>
      <p:ext uri="{BB962C8B-B14F-4D97-AF65-F5344CB8AC3E}">
        <p14:creationId xmlns:p14="http://schemas.microsoft.com/office/powerpoint/2010/main" val="40013286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zh-CN" altLang="zh-CN" dirty="0"/>
              <a:t>在涉及到一个语境是内涵的或者是外延的时候，我们通常采取第二种区分标准，即同指称的表达式在替换后是否保真</a:t>
            </a:r>
            <a:r>
              <a:rPr lang="zh-CN" altLang="zh-CN" dirty="0" smtClean="0"/>
              <a:t>。</a:t>
            </a:r>
            <a:endParaRPr lang="en-US" altLang="zh-CN" dirty="0" smtClean="0"/>
          </a:p>
          <a:p>
            <a:pPr lvl="1"/>
            <a:r>
              <a:rPr lang="en-US" altLang="zh-CN" dirty="0" smtClean="0"/>
              <a:t>2+3=3+2</a:t>
            </a:r>
          </a:p>
          <a:p>
            <a:pPr lvl="1"/>
            <a:r>
              <a:rPr lang="en-US" altLang="zh-CN" dirty="0" smtClean="0"/>
              <a:t>“</a:t>
            </a:r>
            <a:r>
              <a:rPr lang="zh-CN" altLang="zh-CN" dirty="0"/>
              <a:t>某人知道</a:t>
            </a:r>
            <a:r>
              <a:rPr lang="en-US" altLang="zh-CN" dirty="0"/>
              <a:t>……”</a:t>
            </a:r>
            <a:r>
              <a:rPr lang="zh-CN" altLang="zh-CN" dirty="0"/>
              <a:t>、</a:t>
            </a:r>
            <a:r>
              <a:rPr lang="en-US" altLang="zh-CN" dirty="0"/>
              <a:t>“</a:t>
            </a:r>
            <a:r>
              <a:rPr lang="zh-CN" altLang="zh-CN" dirty="0"/>
              <a:t>某人相信</a:t>
            </a:r>
            <a:r>
              <a:rPr lang="en-US" altLang="zh-CN" dirty="0"/>
              <a:t>……”</a:t>
            </a:r>
            <a:r>
              <a:rPr lang="zh-CN" altLang="zh-CN" dirty="0"/>
              <a:t>、</a:t>
            </a:r>
            <a:r>
              <a:rPr lang="en-US" altLang="zh-CN" dirty="0"/>
              <a:t>“</a:t>
            </a:r>
            <a:r>
              <a:rPr lang="zh-CN" altLang="zh-CN" dirty="0"/>
              <a:t>必然</a:t>
            </a:r>
            <a:r>
              <a:rPr lang="en-US" altLang="zh-CN" dirty="0"/>
              <a:t>……”</a:t>
            </a:r>
            <a:r>
              <a:rPr lang="zh-CN" altLang="zh-CN" dirty="0"/>
              <a:t>、</a:t>
            </a:r>
            <a:r>
              <a:rPr lang="en-US" altLang="zh-CN" dirty="0"/>
              <a:t>“</a:t>
            </a:r>
            <a:r>
              <a:rPr lang="zh-CN" altLang="zh-CN" dirty="0"/>
              <a:t>很奇怪</a:t>
            </a:r>
            <a:r>
              <a:rPr lang="en-US" altLang="zh-CN" dirty="0"/>
              <a:t>……”</a:t>
            </a:r>
            <a:r>
              <a:rPr lang="zh-CN" altLang="zh-CN" dirty="0" smtClean="0"/>
              <a:t>等等</a:t>
            </a:r>
            <a:endParaRPr lang="zh-CN" altLang="zh-CN" dirty="0"/>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10</a:t>
            </a:fld>
            <a:endParaRPr lang="zh-CN" altLang="en-US"/>
          </a:p>
        </p:txBody>
      </p:sp>
    </p:spTree>
    <p:extLst>
      <p:ext uri="{BB962C8B-B14F-4D97-AF65-F5344CB8AC3E}">
        <p14:creationId xmlns:p14="http://schemas.microsoft.com/office/powerpoint/2010/main" val="21198078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zh-CN" altLang="zh-CN" dirty="0" smtClean="0"/>
              <a:t>限定摹状词</a:t>
            </a:r>
            <a:r>
              <a:rPr lang="zh-CN" altLang="en-US" dirty="0" smtClean="0"/>
              <a:t>、</a:t>
            </a:r>
            <a:r>
              <a:rPr lang="zh-CN" altLang="zh-CN" dirty="0" smtClean="0"/>
              <a:t>复杂</a:t>
            </a:r>
            <a:r>
              <a:rPr lang="zh-CN" altLang="zh-CN" dirty="0"/>
              <a:t>的词</a:t>
            </a:r>
            <a:r>
              <a:rPr lang="zh-CN" altLang="zh-CN" dirty="0" smtClean="0"/>
              <a:t>项</a:t>
            </a:r>
            <a:endParaRPr lang="en-US" altLang="zh-CN" dirty="0" smtClean="0"/>
          </a:p>
          <a:p>
            <a:endParaRPr lang="en-US" altLang="zh-CN" dirty="0" smtClean="0"/>
          </a:p>
          <a:p>
            <a:r>
              <a:rPr lang="zh-CN" altLang="zh-CN" dirty="0" smtClean="0"/>
              <a:t>专名</a:t>
            </a:r>
            <a:endParaRPr lang="en-US" altLang="zh-CN" dirty="0" smtClean="0"/>
          </a:p>
          <a:p>
            <a:pPr lvl="1"/>
            <a:r>
              <a:rPr lang="zh-CN" altLang="zh-CN" dirty="0" smtClean="0"/>
              <a:t> </a:t>
            </a:r>
            <a:r>
              <a:rPr lang="en-US" altLang="zh-CN" dirty="0" smtClean="0"/>
              <a:t>“</a:t>
            </a:r>
            <a:r>
              <a:rPr lang="zh-CN" altLang="zh-CN" dirty="0"/>
              <a:t>启明是长庚</a:t>
            </a:r>
            <a:r>
              <a:rPr lang="en-US" altLang="zh-CN" dirty="0" smtClean="0"/>
              <a:t>”</a:t>
            </a:r>
          </a:p>
          <a:p>
            <a:pPr lvl="1"/>
            <a:r>
              <a:rPr lang="zh-CN" altLang="en-US" dirty="0" smtClean="0"/>
              <a:t> </a:t>
            </a:r>
            <a:r>
              <a:rPr lang="zh-CN" altLang="zh-CN" dirty="0" smtClean="0"/>
              <a:t>空专名</a:t>
            </a:r>
            <a:endParaRPr lang="en-US" altLang="zh-CN" dirty="0" smtClean="0"/>
          </a:p>
          <a:p>
            <a:pPr lvl="2"/>
            <a:r>
              <a:rPr lang="zh-CN" altLang="zh-CN" dirty="0" smtClean="0"/>
              <a:t> </a:t>
            </a:r>
            <a:r>
              <a:rPr lang="en-US" altLang="zh-CN" dirty="0" smtClean="0"/>
              <a:t>“</a:t>
            </a:r>
            <a:r>
              <a:rPr lang="zh-CN" altLang="zh-CN" dirty="0"/>
              <a:t>超人是克拉克</a:t>
            </a:r>
            <a:r>
              <a:rPr lang="en-US" altLang="zh-CN" dirty="0"/>
              <a:t>·</a:t>
            </a:r>
            <a:r>
              <a:rPr lang="zh-CN" altLang="zh-CN" dirty="0"/>
              <a:t>肯特</a:t>
            </a:r>
            <a:r>
              <a:rPr lang="en-US" altLang="zh-CN" dirty="0" smtClean="0"/>
              <a:t>”</a:t>
            </a:r>
            <a:endParaRPr lang="zh-CN" altLang="zh-CN" dirty="0"/>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11</a:t>
            </a:fld>
            <a:endParaRPr lang="zh-CN" altLang="en-US"/>
          </a:p>
        </p:txBody>
      </p:sp>
    </p:spTree>
    <p:extLst>
      <p:ext uri="{BB962C8B-B14F-4D97-AF65-F5344CB8AC3E}">
        <p14:creationId xmlns:p14="http://schemas.microsoft.com/office/powerpoint/2010/main" val="3777917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77500" lnSpcReduction="20000"/>
          </a:bodyPr>
          <a:lstStyle/>
          <a:p>
            <a:r>
              <a:rPr lang="zh-CN" altLang="zh-CN" dirty="0" smtClean="0"/>
              <a:t>更</a:t>
            </a:r>
            <a:r>
              <a:rPr lang="zh-CN" altLang="zh-CN" dirty="0"/>
              <a:t>高</a:t>
            </a:r>
            <a:r>
              <a:rPr lang="zh-CN" altLang="zh-CN" dirty="0" smtClean="0"/>
              <a:t>阶</a:t>
            </a:r>
            <a:r>
              <a:rPr lang="zh-CN" altLang="en-US" dirty="0" smtClean="0"/>
              <a:t>的</a:t>
            </a:r>
            <a:r>
              <a:rPr lang="zh-CN" altLang="zh-CN" dirty="0"/>
              <a:t>同一不可分辨</a:t>
            </a:r>
            <a:r>
              <a:rPr lang="zh-CN" altLang="zh-CN" dirty="0" smtClean="0"/>
              <a:t>原则</a:t>
            </a:r>
            <a:endParaRPr lang="en-US" altLang="zh-CN" dirty="0" smtClean="0"/>
          </a:p>
          <a:p>
            <a:r>
              <a:rPr lang="zh-CN" altLang="zh-CN" dirty="0" smtClean="0"/>
              <a:t>指向</a:t>
            </a:r>
            <a:r>
              <a:rPr lang="zh-CN" altLang="zh-CN" dirty="0"/>
              <a:t>性质的表达式的同</a:t>
            </a:r>
            <a:r>
              <a:rPr lang="zh-CN" altLang="zh-CN" dirty="0" smtClean="0"/>
              <a:t>一</a:t>
            </a:r>
            <a:endParaRPr lang="en-US" altLang="zh-CN" dirty="0" smtClean="0"/>
          </a:p>
          <a:p>
            <a:r>
              <a:rPr lang="zh-CN" altLang="zh-CN" dirty="0" smtClean="0"/>
              <a:t>两</a:t>
            </a:r>
            <a:r>
              <a:rPr lang="zh-CN" altLang="zh-CN" dirty="0"/>
              <a:t>个性质</a:t>
            </a:r>
            <a:r>
              <a:rPr lang="en-US" altLang="zh-CN" dirty="0"/>
              <a:t>/</a:t>
            </a:r>
            <a:r>
              <a:rPr lang="zh-CN" altLang="zh-CN" dirty="0"/>
              <a:t>概念的外延偶然同一：</a:t>
            </a:r>
            <a:r>
              <a:rPr lang="en-US" altLang="zh-CN" dirty="0"/>
              <a:t>“……</a:t>
            </a:r>
            <a:r>
              <a:rPr lang="zh-CN" altLang="zh-CN" dirty="0"/>
              <a:t>是有心的动物</a:t>
            </a:r>
            <a:r>
              <a:rPr lang="en-US" altLang="zh-CN" dirty="0"/>
              <a:t>”</a:t>
            </a:r>
            <a:r>
              <a:rPr lang="zh-CN" altLang="zh-CN" dirty="0"/>
              <a:t>和</a:t>
            </a:r>
            <a:r>
              <a:rPr lang="en-US" altLang="zh-CN" dirty="0"/>
              <a:t>“……</a:t>
            </a:r>
            <a:r>
              <a:rPr lang="zh-CN" altLang="zh-CN" dirty="0"/>
              <a:t>是有胃的动物</a:t>
            </a:r>
            <a:r>
              <a:rPr lang="en-US" altLang="zh-CN" dirty="0" smtClean="0"/>
              <a:t>”</a:t>
            </a:r>
          </a:p>
          <a:p>
            <a:r>
              <a:rPr lang="zh-CN" altLang="zh-CN" dirty="0" smtClean="0"/>
              <a:t>两</a:t>
            </a:r>
            <a:r>
              <a:rPr lang="zh-CN" altLang="zh-CN" dirty="0"/>
              <a:t>个性质的外延必然同一（如果采取可能世界语义，认为在每个可能世界上数学都是正确的）：</a:t>
            </a:r>
            <a:r>
              <a:rPr lang="en-US" altLang="zh-CN" dirty="0"/>
              <a:t>“……</a:t>
            </a:r>
            <a:r>
              <a:rPr lang="zh-CN" altLang="zh-CN" dirty="0"/>
              <a:t>是三角形</a:t>
            </a:r>
            <a:r>
              <a:rPr lang="en-US" altLang="zh-CN" dirty="0"/>
              <a:t>”</a:t>
            </a:r>
            <a:r>
              <a:rPr lang="zh-CN" altLang="zh-CN" dirty="0"/>
              <a:t>和</a:t>
            </a:r>
            <a:r>
              <a:rPr lang="en-US" altLang="zh-CN" dirty="0"/>
              <a:t>“</a:t>
            </a:r>
            <a:r>
              <a:rPr lang="zh-CN" altLang="zh-CN" dirty="0"/>
              <a:t>是三边形</a:t>
            </a:r>
            <a:r>
              <a:rPr lang="en-US" altLang="zh-CN" dirty="0" smtClean="0"/>
              <a:t>”</a:t>
            </a:r>
          </a:p>
          <a:p>
            <a:r>
              <a:rPr lang="zh-CN" altLang="zh-CN" dirty="0" smtClean="0"/>
              <a:t>两</a:t>
            </a:r>
            <a:r>
              <a:rPr lang="zh-CN" altLang="zh-CN" dirty="0"/>
              <a:t>个公式逻辑</a:t>
            </a:r>
            <a:r>
              <a:rPr lang="zh-CN" altLang="zh-CN" dirty="0" smtClean="0"/>
              <a:t>等价</a:t>
            </a:r>
            <a:endParaRPr lang="en-US" altLang="zh-CN" dirty="0" smtClean="0"/>
          </a:p>
          <a:p>
            <a:r>
              <a:rPr lang="zh-CN" altLang="zh-CN" dirty="0" smtClean="0"/>
              <a:t> </a:t>
            </a:r>
            <a:r>
              <a:rPr lang="en-US" altLang="zh-CN" dirty="0" smtClean="0"/>
              <a:t>“</a:t>
            </a:r>
            <a:r>
              <a:rPr lang="zh-CN" altLang="zh-CN" dirty="0"/>
              <a:t>超内涵</a:t>
            </a:r>
            <a:r>
              <a:rPr lang="en-US" altLang="zh-CN" dirty="0" err="1"/>
              <a:t>hyperintensional</a:t>
            </a:r>
            <a:r>
              <a:rPr lang="zh-CN" altLang="zh-CN" dirty="0"/>
              <a:t>问题</a:t>
            </a:r>
            <a:r>
              <a:rPr lang="en-US" altLang="zh-CN" dirty="0" smtClean="0"/>
              <a:t>”</a:t>
            </a:r>
          </a:p>
          <a:p>
            <a:pPr lvl="1"/>
            <a:r>
              <a:rPr lang="en-US" altLang="zh-CN" dirty="0" smtClean="0"/>
              <a:t>“</a:t>
            </a:r>
            <a:r>
              <a:rPr lang="zh-CN" altLang="zh-CN" dirty="0"/>
              <a:t>超内涵</a:t>
            </a:r>
            <a:r>
              <a:rPr lang="en-US" altLang="zh-CN" dirty="0"/>
              <a:t>”</a:t>
            </a:r>
            <a:r>
              <a:rPr lang="zh-CN" altLang="zh-CN" dirty="0"/>
              <a:t>一词最早由</a:t>
            </a:r>
            <a:r>
              <a:rPr lang="en-US" altLang="zh-CN" dirty="0"/>
              <a:t>Cresswell1975</a:t>
            </a:r>
            <a:r>
              <a:rPr lang="zh-CN" altLang="zh-CN" dirty="0"/>
              <a:t>年的时候提出。他认为，存在一种语境，其中不但外延同一替换失效，而且逻辑等价替换也失效。这种语境被称为超内涵语境</a:t>
            </a:r>
            <a:r>
              <a:rPr lang="zh-CN" altLang="zh-CN" dirty="0" smtClean="0"/>
              <a:t>。</a:t>
            </a:r>
            <a:endParaRPr lang="zh-CN" altLang="zh-CN"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12</a:t>
            </a:fld>
            <a:endParaRPr lang="zh-CN" altLang="en-US"/>
          </a:p>
        </p:txBody>
      </p:sp>
    </p:spTree>
    <p:extLst>
      <p:ext uri="{BB962C8B-B14F-4D97-AF65-F5344CB8AC3E}">
        <p14:creationId xmlns:p14="http://schemas.microsoft.com/office/powerpoint/2010/main" val="23731331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r>
              <a:rPr lang="zh-CN" altLang="zh-CN" dirty="0"/>
              <a:t>另</a:t>
            </a:r>
            <a:r>
              <a:rPr lang="en-US" altLang="zh-CN" dirty="0" err="1"/>
              <a:t>Gallin</a:t>
            </a:r>
            <a:r>
              <a:rPr lang="en-US" altLang="zh-CN" dirty="0"/>
              <a:t> </a:t>
            </a:r>
            <a:r>
              <a:rPr lang="zh-CN" altLang="zh-CN" dirty="0" smtClean="0"/>
              <a:t>还</a:t>
            </a:r>
            <a:r>
              <a:rPr lang="zh-CN" altLang="zh-CN" dirty="0"/>
              <a:t>指出，同一替换原则失效，不一定只在内涵语境</a:t>
            </a:r>
            <a:r>
              <a:rPr lang="en-US" altLang="zh-CN" dirty="0"/>
              <a:t>“</a:t>
            </a:r>
            <a:r>
              <a:rPr lang="zh-CN" altLang="zh-CN" dirty="0"/>
              <a:t>知道</a:t>
            </a:r>
            <a:r>
              <a:rPr lang="en-US" altLang="zh-CN" dirty="0"/>
              <a:t>”</a:t>
            </a:r>
            <a:r>
              <a:rPr lang="zh-CN" altLang="zh-CN" dirty="0"/>
              <a:t>、</a:t>
            </a:r>
            <a:r>
              <a:rPr lang="en-US" altLang="zh-CN" dirty="0"/>
              <a:t>“</a:t>
            </a:r>
            <a:r>
              <a:rPr lang="zh-CN" altLang="zh-CN" dirty="0"/>
              <a:t>相信</a:t>
            </a:r>
            <a:r>
              <a:rPr lang="en-US" altLang="zh-CN" dirty="0"/>
              <a:t>”</a:t>
            </a:r>
            <a:r>
              <a:rPr lang="zh-CN" altLang="zh-CN" dirty="0"/>
              <a:t>等等情况下出现，他举的是</a:t>
            </a:r>
            <a:r>
              <a:rPr lang="en-US" altLang="zh-CN" dirty="0"/>
              <a:t>“</a:t>
            </a:r>
            <a:r>
              <a:rPr lang="zh-CN" altLang="zh-CN" dirty="0"/>
              <a:t>前任同事</a:t>
            </a:r>
            <a:r>
              <a:rPr lang="en-US" altLang="zh-CN" dirty="0"/>
              <a:t>”</a:t>
            </a:r>
            <a:r>
              <a:rPr lang="zh-CN" altLang="zh-CN" dirty="0"/>
              <a:t>的例子</a:t>
            </a:r>
            <a:r>
              <a:rPr lang="zh-CN" altLang="zh-CN" dirty="0" smtClean="0"/>
              <a:t>。</a:t>
            </a:r>
            <a:endParaRPr lang="en-US" altLang="zh-CN" dirty="0" smtClean="0"/>
          </a:p>
          <a:p>
            <a:r>
              <a:rPr lang="zh-CN" altLang="zh-CN" dirty="0" smtClean="0"/>
              <a:t>假设</a:t>
            </a:r>
            <a:r>
              <a:rPr lang="zh-CN" altLang="zh-CN" dirty="0"/>
              <a:t>琼斯是现任的美国参议员，所以</a:t>
            </a:r>
            <a:r>
              <a:rPr lang="en-US" altLang="zh-CN" dirty="0"/>
              <a:t>“</a:t>
            </a:r>
            <a:r>
              <a:rPr lang="zh-CN" altLang="zh-CN" dirty="0"/>
              <a:t>琼斯的同事</a:t>
            </a:r>
            <a:r>
              <a:rPr lang="en-US" altLang="zh-CN" dirty="0"/>
              <a:t>”</a:t>
            </a:r>
            <a:r>
              <a:rPr lang="zh-CN" altLang="zh-CN" dirty="0"/>
              <a:t>就和</a:t>
            </a:r>
            <a:r>
              <a:rPr lang="en-US" altLang="zh-CN" dirty="0"/>
              <a:t>“</a:t>
            </a:r>
            <a:r>
              <a:rPr lang="zh-CN" altLang="zh-CN" dirty="0"/>
              <a:t>美国参议员</a:t>
            </a:r>
            <a:r>
              <a:rPr lang="en-US" altLang="zh-CN" dirty="0"/>
              <a:t>”</a:t>
            </a:r>
            <a:r>
              <a:rPr lang="zh-CN" altLang="zh-CN" dirty="0"/>
              <a:t>有着相同的外延；但是</a:t>
            </a:r>
            <a:r>
              <a:rPr lang="en-US" altLang="zh-CN" dirty="0"/>
              <a:t>“</a:t>
            </a:r>
            <a:r>
              <a:rPr lang="zh-CN" altLang="zh-CN" dirty="0"/>
              <a:t>琼斯的前任同事</a:t>
            </a:r>
            <a:r>
              <a:rPr lang="en-US" altLang="zh-CN" dirty="0"/>
              <a:t>”</a:t>
            </a:r>
            <a:r>
              <a:rPr lang="zh-CN" altLang="zh-CN" dirty="0"/>
              <a:t>和</a:t>
            </a:r>
            <a:r>
              <a:rPr lang="en-US" altLang="zh-CN" dirty="0"/>
              <a:t>“</a:t>
            </a:r>
            <a:r>
              <a:rPr lang="zh-CN" altLang="zh-CN" dirty="0"/>
              <a:t>前任美国参议员</a:t>
            </a:r>
            <a:r>
              <a:rPr lang="en-US" altLang="zh-CN" dirty="0"/>
              <a:t>”</a:t>
            </a:r>
            <a:r>
              <a:rPr lang="zh-CN" altLang="zh-CN" dirty="0"/>
              <a:t>的外延并不同。</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13</a:t>
            </a:fld>
            <a:endParaRPr lang="zh-CN" altLang="en-US"/>
          </a:p>
        </p:txBody>
      </p:sp>
    </p:spTree>
    <p:extLst>
      <p:ext uri="{BB962C8B-B14F-4D97-AF65-F5344CB8AC3E}">
        <p14:creationId xmlns:p14="http://schemas.microsoft.com/office/powerpoint/2010/main" val="32901754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85000" lnSpcReduction="20000"/>
          </a:bodyPr>
          <a:lstStyle/>
          <a:p>
            <a:r>
              <a:rPr lang="zh-CN" altLang="zh-CN" dirty="0">
                <a:latin typeface="Euclid" pitchFamily="18" charset="0"/>
              </a:rPr>
              <a:t>对于个体项，这类规则不适用：</a:t>
            </a:r>
          </a:p>
          <a:p>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rPr>
              <a:t>t</a:t>
            </a:r>
            <a:r>
              <a:rPr lang="en-US" altLang="zh-CN" dirty="0">
                <a:latin typeface="Euclid" pitchFamily="18" charset="0"/>
              </a:rPr>
              <a:t>)</a:t>
            </a:r>
            <a:endParaRPr lang="zh-CN" altLang="zh-CN" dirty="0">
              <a:latin typeface="Euclid" pitchFamily="18" charset="0"/>
            </a:endParaRPr>
          </a:p>
          <a:p>
            <a:r>
              <a:rPr lang="en-US" altLang="zh-CN" i="1" u="sng" dirty="0">
                <a:latin typeface="Euclid" pitchFamily="18" charset="0"/>
              </a:rPr>
              <a:t>t </a:t>
            </a:r>
            <a:r>
              <a:rPr lang="en-US" altLang="zh-CN" u="sng" dirty="0">
                <a:latin typeface="Euclid" pitchFamily="18" charset="0"/>
              </a:rPr>
              <a:t>= </a:t>
            </a:r>
            <a:r>
              <a:rPr lang="en-US" altLang="zh-CN" i="1" u="sng" dirty="0">
                <a:latin typeface="Euclid" pitchFamily="18" charset="0"/>
              </a:rPr>
              <a:t>t’</a:t>
            </a:r>
            <a:endParaRPr lang="zh-CN" altLang="zh-CN" dirty="0">
              <a:latin typeface="Euclid" pitchFamily="18" charset="0"/>
            </a:endParaRPr>
          </a:p>
          <a:p>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rPr>
              <a:t>t</a:t>
            </a:r>
            <a:r>
              <a:rPr lang="en-US" altLang="zh-CN" dirty="0">
                <a:latin typeface="Euclid" pitchFamily="18" charset="0"/>
              </a:rPr>
              <a:t>/</a:t>
            </a:r>
            <a:r>
              <a:rPr lang="en-US" altLang="zh-CN" i="1" dirty="0">
                <a:latin typeface="Euclid" pitchFamily="18" charset="0"/>
              </a:rPr>
              <a:t>t’</a:t>
            </a:r>
            <a:r>
              <a:rPr lang="en-US" altLang="zh-CN" dirty="0">
                <a:latin typeface="Euclid" pitchFamily="18" charset="0"/>
              </a:rPr>
              <a:t>)	</a:t>
            </a:r>
            <a:r>
              <a:rPr lang="zh-CN" altLang="zh-CN" dirty="0">
                <a:latin typeface="Euclid" pitchFamily="18" charset="0"/>
              </a:rPr>
              <a:t>其中</a:t>
            </a:r>
            <a:r>
              <a:rPr lang="en-US" altLang="zh-CN" i="1" dirty="0">
                <a:latin typeface="Euclid" pitchFamily="18" charset="0"/>
              </a:rPr>
              <a:t>t</a:t>
            </a:r>
            <a:r>
              <a:rPr lang="en-US" altLang="zh-CN" dirty="0">
                <a:latin typeface="Euclid" pitchFamily="18" charset="0"/>
              </a:rPr>
              <a:t> = </a:t>
            </a:r>
            <a:r>
              <a:rPr lang="en-US" altLang="zh-CN" i="1" dirty="0">
                <a:latin typeface="Euclid" pitchFamily="18" charset="0"/>
              </a:rPr>
              <a:t>t’</a:t>
            </a:r>
            <a:r>
              <a:rPr lang="zh-CN" altLang="zh-CN" dirty="0">
                <a:latin typeface="Euclid" pitchFamily="18" charset="0"/>
              </a:rPr>
              <a:t>表示</a:t>
            </a:r>
            <a:r>
              <a:rPr lang="en-US" altLang="zh-CN" i="1" dirty="0">
                <a:latin typeface="Euclid" pitchFamily="18" charset="0"/>
              </a:rPr>
              <a:t>t</a:t>
            </a:r>
            <a:r>
              <a:rPr lang="zh-CN" altLang="zh-CN" dirty="0">
                <a:latin typeface="Euclid" pitchFamily="18" charset="0"/>
              </a:rPr>
              <a:t>和</a:t>
            </a:r>
            <a:r>
              <a:rPr lang="en-US" altLang="zh-CN" i="1" dirty="0">
                <a:latin typeface="Euclid" pitchFamily="18" charset="0"/>
              </a:rPr>
              <a:t>t’</a:t>
            </a:r>
            <a:r>
              <a:rPr lang="zh-CN" altLang="zh-CN" dirty="0">
                <a:latin typeface="Euclid" pitchFamily="18" charset="0"/>
              </a:rPr>
              <a:t>外延同一，</a:t>
            </a:r>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rPr>
              <a:t>t</a:t>
            </a:r>
            <a:r>
              <a:rPr lang="en-US" altLang="zh-CN" dirty="0">
                <a:latin typeface="Euclid" pitchFamily="18" charset="0"/>
              </a:rPr>
              <a:t>/</a:t>
            </a:r>
            <a:r>
              <a:rPr lang="en-US" altLang="zh-CN" i="1" dirty="0">
                <a:latin typeface="Euclid" pitchFamily="18" charset="0"/>
              </a:rPr>
              <a:t>t’</a:t>
            </a:r>
            <a:r>
              <a:rPr lang="en-US" altLang="zh-CN" dirty="0">
                <a:latin typeface="Euclid" pitchFamily="18" charset="0"/>
              </a:rPr>
              <a:t>)</a:t>
            </a:r>
            <a:r>
              <a:rPr lang="zh-CN" altLang="zh-CN" dirty="0">
                <a:latin typeface="Euclid" pitchFamily="18" charset="0"/>
              </a:rPr>
              <a:t>表示用</a:t>
            </a:r>
            <a:r>
              <a:rPr lang="en-US" altLang="zh-CN" i="1" dirty="0">
                <a:latin typeface="Euclid" pitchFamily="18" charset="0"/>
              </a:rPr>
              <a:t>t’</a:t>
            </a:r>
            <a:r>
              <a:rPr lang="zh-CN" altLang="zh-CN" dirty="0">
                <a:latin typeface="Euclid" pitchFamily="18" charset="0"/>
              </a:rPr>
              <a:t>代替（不一定是对每次出现都代替）</a:t>
            </a:r>
            <a:r>
              <a:rPr lang="en-US" altLang="zh-CN" i="1" dirty="0">
                <a:latin typeface="Euclid" pitchFamily="18" charset="0"/>
              </a:rPr>
              <a:t>t</a:t>
            </a:r>
            <a:r>
              <a:rPr lang="zh-CN" altLang="zh-CN" dirty="0">
                <a:latin typeface="Euclid" pitchFamily="18" charset="0"/>
              </a:rPr>
              <a:t>后得到的表达式。</a:t>
            </a:r>
          </a:p>
          <a:p>
            <a:r>
              <a:rPr lang="zh-CN" altLang="zh-CN" dirty="0">
                <a:latin typeface="Euclid" pitchFamily="18" charset="0"/>
              </a:rPr>
              <a:t>对于公式，这类规则不适用：</a:t>
            </a:r>
          </a:p>
          <a:p>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sym typeface="Euclid Symbol"/>
              </a:rPr>
              <a:t></a:t>
            </a:r>
            <a:r>
              <a:rPr lang="en-US" altLang="zh-CN" dirty="0">
                <a:latin typeface="Euclid" pitchFamily="18" charset="0"/>
              </a:rPr>
              <a:t>]</a:t>
            </a:r>
            <a:endParaRPr lang="zh-CN" altLang="zh-CN" dirty="0">
              <a:latin typeface="Euclid" pitchFamily="18" charset="0"/>
            </a:endParaRPr>
          </a:p>
          <a:p>
            <a:r>
              <a:rPr lang="en-US" altLang="zh-CN" i="1" u="sng" dirty="0">
                <a:latin typeface="Euclid" pitchFamily="18" charset="0"/>
                <a:sym typeface="Euclid Symbol"/>
              </a:rPr>
              <a:t></a:t>
            </a:r>
            <a:r>
              <a:rPr lang="en-US" altLang="zh-CN" u="sng" dirty="0">
                <a:latin typeface="Euclid" pitchFamily="18" charset="0"/>
                <a:sym typeface="Euclid Symbol"/>
              </a:rPr>
              <a:t></a:t>
            </a:r>
            <a:r>
              <a:rPr lang="en-US" altLang="zh-CN" i="1" u="sng" dirty="0">
                <a:latin typeface="Euclid" pitchFamily="18" charset="0"/>
                <a:sym typeface="Euclid Symbol"/>
              </a:rPr>
              <a:t></a:t>
            </a:r>
            <a:r>
              <a:rPr lang="en-US" altLang="zh-CN" dirty="0">
                <a:latin typeface="Euclid" pitchFamily="18" charset="0"/>
              </a:rPr>
              <a:t> </a:t>
            </a:r>
            <a:endParaRPr lang="zh-CN" altLang="zh-CN" dirty="0">
              <a:latin typeface="Euclid" pitchFamily="18" charset="0"/>
            </a:endParaRPr>
          </a:p>
          <a:p>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sym typeface="Euclid Symbol"/>
              </a:rPr>
              <a:t></a:t>
            </a:r>
            <a:r>
              <a:rPr lang="en-US" altLang="zh-CN" dirty="0">
                <a:latin typeface="Euclid" pitchFamily="18" charset="0"/>
              </a:rPr>
              <a:t>]	</a:t>
            </a:r>
            <a:r>
              <a:rPr lang="zh-CN" altLang="zh-CN" dirty="0">
                <a:latin typeface="Euclid" pitchFamily="18" charset="0"/>
              </a:rPr>
              <a:t>其中</a:t>
            </a:r>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sym typeface="Euclid Symbol"/>
              </a:rPr>
              <a:t></a:t>
            </a:r>
            <a:r>
              <a:rPr lang="en-US" altLang="zh-CN" dirty="0">
                <a:latin typeface="Euclid" pitchFamily="18" charset="0"/>
              </a:rPr>
              <a:t>]</a:t>
            </a:r>
            <a:r>
              <a:rPr lang="zh-CN" altLang="zh-CN" dirty="0">
                <a:latin typeface="Euclid" pitchFamily="18" charset="0"/>
              </a:rPr>
              <a:t>表示</a:t>
            </a:r>
            <a:r>
              <a:rPr lang="en-US" altLang="zh-CN" i="1" dirty="0">
                <a:latin typeface="Euclid" pitchFamily="18" charset="0"/>
                <a:sym typeface="Euclid Symbol"/>
              </a:rPr>
              <a:t></a:t>
            </a:r>
            <a:r>
              <a:rPr lang="zh-CN" altLang="zh-CN" dirty="0">
                <a:latin typeface="Euclid" pitchFamily="18" charset="0"/>
              </a:rPr>
              <a:t>是</a:t>
            </a:r>
            <a:r>
              <a:rPr lang="en-US" altLang="zh-CN" i="1" dirty="0">
                <a:latin typeface="Euclid" pitchFamily="18" charset="0"/>
                <a:sym typeface="Euclid Symbol"/>
              </a:rPr>
              <a:t></a:t>
            </a:r>
            <a:r>
              <a:rPr lang="zh-CN" altLang="zh-CN" dirty="0">
                <a:latin typeface="Euclid" pitchFamily="18" charset="0"/>
              </a:rPr>
              <a:t>的子公式，</a:t>
            </a:r>
            <a:r>
              <a:rPr lang="en-US" altLang="zh-CN" i="1" dirty="0">
                <a:latin typeface="Euclid" pitchFamily="18" charset="0"/>
                <a:sym typeface="Euclid Symbol"/>
              </a:rPr>
              <a:t></a:t>
            </a:r>
            <a:r>
              <a:rPr lang="en-US" altLang="zh-CN" dirty="0">
                <a:latin typeface="Euclid" pitchFamily="18" charset="0"/>
                <a:sym typeface="Euclid Symbol"/>
              </a:rPr>
              <a:t></a:t>
            </a:r>
            <a:r>
              <a:rPr lang="en-US" altLang="zh-CN" i="1" dirty="0">
                <a:latin typeface="Euclid" pitchFamily="18" charset="0"/>
                <a:sym typeface="Euclid Symbol"/>
              </a:rPr>
              <a:t></a:t>
            </a:r>
            <a:r>
              <a:rPr lang="zh-CN" altLang="zh-CN" dirty="0">
                <a:latin typeface="Euclid" pitchFamily="18" charset="0"/>
              </a:rPr>
              <a:t>表示</a:t>
            </a:r>
            <a:r>
              <a:rPr lang="en-US" altLang="zh-CN" i="1" dirty="0">
                <a:latin typeface="Euclid" pitchFamily="18" charset="0"/>
                <a:sym typeface="Euclid Symbol"/>
              </a:rPr>
              <a:t></a:t>
            </a:r>
            <a:r>
              <a:rPr lang="zh-CN" altLang="zh-CN" dirty="0">
                <a:latin typeface="Euclid" pitchFamily="18" charset="0"/>
              </a:rPr>
              <a:t>和</a:t>
            </a:r>
            <a:r>
              <a:rPr lang="en-US" altLang="zh-CN" i="1" dirty="0">
                <a:latin typeface="Euclid" pitchFamily="18" charset="0"/>
                <a:sym typeface="Euclid Symbol"/>
              </a:rPr>
              <a:t></a:t>
            </a:r>
            <a:r>
              <a:rPr lang="zh-CN" altLang="zh-CN" dirty="0">
                <a:latin typeface="Euclid" pitchFamily="18" charset="0"/>
              </a:rPr>
              <a:t>真值等价，</a:t>
            </a:r>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sym typeface="Euclid Symbol"/>
              </a:rPr>
              <a:t></a:t>
            </a:r>
            <a:r>
              <a:rPr lang="en-US" altLang="zh-CN" dirty="0">
                <a:latin typeface="Euclid" pitchFamily="18" charset="0"/>
              </a:rPr>
              <a:t>]</a:t>
            </a:r>
            <a:r>
              <a:rPr lang="zh-CN" altLang="zh-CN" dirty="0">
                <a:latin typeface="Euclid" pitchFamily="18" charset="0"/>
              </a:rPr>
              <a:t>表示在</a:t>
            </a:r>
            <a:r>
              <a:rPr lang="en-US" altLang="zh-CN" i="1" dirty="0">
                <a:latin typeface="Euclid" pitchFamily="18" charset="0"/>
                <a:sym typeface="Euclid Symbol"/>
              </a:rPr>
              <a:t></a:t>
            </a:r>
            <a:r>
              <a:rPr lang="zh-CN" altLang="zh-CN" dirty="0">
                <a:latin typeface="Euclid" pitchFamily="18" charset="0"/>
              </a:rPr>
              <a:t>中用</a:t>
            </a:r>
            <a:r>
              <a:rPr lang="en-US" altLang="zh-CN" i="1" dirty="0">
                <a:latin typeface="Euclid" pitchFamily="18" charset="0"/>
                <a:sym typeface="Euclid Symbol"/>
              </a:rPr>
              <a:t></a:t>
            </a:r>
            <a:r>
              <a:rPr lang="zh-CN" altLang="zh-CN" dirty="0">
                <a:latin typeface="Euclid" pitchFamily="18" charset="0"/>
              </a:rPr>
              <a:t>代替（不一定是对每次出现都代替）</a:t>
            </a:r>
            <a:r>
              <a:rPr lang="en-US" altLang="zh-CN" i="1" dirty="0">
                <a:latin typeface="Euclid" pitchFamily="18" charset="0"/>
                <a:sym typeface="Euclid Symbol"/>
              </a:rPr>
              <a:t></a:t>
            </a:r>
            <a:r>
              <a:rPr lang="zh-CN" altLang="zh-CN" dirty="0">
                <a:latin typeface="Euclid" pitchFamily="18" charset="0"/>
              </a:rPr>
              <a:t>后得到的表达式。</a:t>
            </a:r>
            <a:endParaRPr lang="zh-CN" altLang="en-US" dirty="0">
              <a:latin typeface="Euclid" pitchFamily="18" charset="0"/>
            </a:endParaRPr>
          </a:p>
        </p:txBody>
      </p:sp>
      <p:sp>
        <p:nvSpPr>
          <p:cNvPr id="4" name="灯片编号占位符 3"/>
          <p:cNvSpPr>
            <a:spLocks noGrp="1"/>
          </p:cNvSpPr>
          <p:nvPr>
            <p:ph type="sldNum" sz="quarter" idx="12"/>
          </p:nvPr>
        </p:nvSpPr>
        <p:spPr/>
        <p:txBody>
          <a:bodyPr/>
          <a:lstStyle/>
          <a:p>
            <a:fld id="{FC4FEC97-3A37-4B37-B4B3-673D36FA8A6E}" type="slidenum">
              <a:rPr lang="zh-CN" altLang="en-US" smtClean="0"/>
              <a:t>14</a:t>
            </a:fld>
            <a:endParaRPr lang="zh-CN" altLang="en-US"/>
          </a:p>
        </p:txBody>
      </p:sp>
    </p:spTree>
    <p:extLst>
      <p:ext uri="{BB962C8B-B14F-4D97-AF65-F5344CB8AC3E}">
        <p14:creationId xmlns:p14="http://schemas.microsoft.com/office/powerpoint/2010/main" val="4212114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1000"/>
                                        <p:tgtEl>
                                          <p:spTgt spid="3">
                                            <p:txEl>
                                              <p:pRg st="6" end="6"/>
                                            </p:txEl>
                                          </p:spTgt>
                                        </p:tgtEl>
                                      </p:cBhvr>
                                    </p:animEffect>
                                    <p:anim calcmode="lin" valueType="num">
                                      <p:cBhvr>
                                        <p:cTn id="3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1000"/>
                                        <p:tgtEl>
                                          <p:spTgt spid="3">
                                            <p:txEl>
                                              <p:pRg st="7" end="7"/>
                                            </p:txEl>
                                          </p:spTgt>
                                        </p:tgtEl>
                                      </p:cBhvr>
                                    </p:animEffect>
                                    <p:anim calcmode="lin" valueType="num">
                                      <p:cBhvr>
                                        <p:cTn id="4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10000"/>
          </a:bodyPr>
          <a:lstStyle/>
          <a:p>
            <a:r>
              <a:rPr lang="zh-CN" altLang="zh-CN" dirty="0" smtClean="0"/>
              <a:t>逻辑</a:t>
            </a:r>
            <a:r>
              <a:rPr lang="zh-CN" altLang="zh-CN" dirty="0"/>
              <a:t>全知问题以及量入问题。</a:t>
            </a:r>
          </a:p>
          <a:p>
            <a:r>
              <a:rPr lang="zh-CN" altLang="zh-CN" dirty="0"/>
              <a:t>逻辑全知问题指的是主体知道（或相信）一个公式集合，他就会知道（或相信）这个公式集合的所有逻辑后承</a:t>
            </a:r>
            <a:r>
              <a:rPr lang="zh-CN" altLang="zh-CN" dirty="0" smtClean="0"/>
              <a:t>。</a:t>
            </a:r>
            <a:endParaRPr lang="en-US" altLang="zh-CN" dirty="0" smtClean="0"/>
          </a:p>
          <a:p>
            <a:pPr lvl="1"/>
            <a:r>
              <a:rPr lang="zh-CN" altLang="zh-CN" dirty="0" smtClean="0"/>
              <a:t>之所以</a:t>
            </a:r>
            <a:r>
              <a:rPr lang="zh-CN" altLang="zh-CN" dirty="0"/>
              <a:t>感觉到这是个问题，是因为通常我们假定主体是理性的思考者，具有充分的逻辑推理能力；而这种假定和人们实际上具有的理性能力不符合。</a:t>
            </a:r>
          </a:p>
          <a:p>
            <a:r>
              <a:rPr lang="zh-CN" altLang="zh-CN" dirty="0"/>
              <a:t>量入问题指的是从</a:t>
            </a:r>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rPr>
              <a:t>a</a:t>
            </a:r>
            <a:r>
              <a:rPr lang="en-US" altLang="zh-CN" dirty="0">
                <a:latin typeface="Euclid" pitchFamily="18" charset="0"/>
              </a:rPr>
              <a:t>)</a:t>
            </a:r>
            <a:r>
              <a:rPr lang="zh-CN" altLang="zh-CN" dirty="0">
                <a:latin typeface="Euclid" pitchFamily="18" charset="0"/>
              </a:rPr>
              <a:t>得到</a:t>
            </a:r>
            <a:r>
              <a:rPr lang="en-US" altLang="zh-CN" dirty="0">
                <a:latin typeface="Euclid" pitchFamily="18" charset="0"/>
                <a:sym typeface="Euclid Symbol"/>
              </a:rPr>
              <a:t></a:t>
            </a:r>
            <a:r>
              <a:rPr lang="en-US" altLang="zh-CN" i="1" dirty="0">
                <a:latin typeface="Euclid" pitchFamily="18" charset="0"/>
              </a:rPr>
              <a:t>x</a:t>
            </a:r>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rPr>
              <a:t>x</a:t>
            </a:r>
            <a:r>
              <a:rPr lang="en-US" altLang="zh-CN" dirty="0">
                <a:latin typeface="Euclid" pitchFamily="18" charset="0"/>
              </a:rPr>
              <a:t>)</a:t>
            </a:r>
            <a:r>
              <a:rPr lang="zh-CN" altLang="zh-CN" dirty="0" smtClean="0">
                <a:latin typeface="Euclid" pitchFamily="18" charset="0"/>
              </a:rPr>
              <a:t>。</a:t>
            </a:r>
            <a:endParaRPr lang="en-US" altLang="zh-CN" dirty="0" smtClean="0">
              <a:latin typeface="Euclid" pitchFamily="18" charset="0"/>
            </a:endParaRPr>
          </a:p>
          <a:p>
            <a:pPr lvl="1"/>
            <a:r>
              <a:rPr lang="zh-CN" altLang="zh-CN" dirty="0" smtClean="0"/>
              <a:t>严格</a:t>
            </a:r>
            <a:r>
              <a:rPr lang="zh-CN" altLang="zh-CN" dirty="0"/>
              <a:t>地说，这个问题在所有接受量入原则的逻辑中都存在，并不是内涵逻辑独自所要解决的问题。</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15</a:t>
            </a:fld>
            <a:endParaRPr lang="zh-CN" altLang="en-US"/>
          </a:p>
        </p:txBody>
      </p:sp>
    </p:spTree>
    <p:extLst>
      <p:ext uri="{BB962C8B-B14F-4D97-AF65-F5344CB8AC3E}">
        <p14:creationId xmlns:p14="http://schemas.microsoft.com/office/powerpoint/2010/main" val="31083896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zh-CN" dirty="0"/>
              <a:t>二、弗雷格</a:t>
            </a:r>
            <a:r>
              <a:rPr lang="en-US" altLang="zh-CN" dirty="0"/>
              <a:t>-</a:t>
            </a:r>
            <a:r>
              <a:rPr lang="zh-CN" altLang="zh-CN" dirty="0"/>
              <a:t>丘奇</a:t>
            </a:r>
            <a:r>
              <a:rPr lang="en-US" altLang="zh-CN" dirty="0" smtClean="0"/>
              <a:t>-</a:t>
            </a:r>
            <a:r>
              <a:rPr lang="zh-CN" altLang="en-US" dirty="0" smtClean="0"/>
              <a:t>卡尔纳普</a:t>
            </a:r>
            <a:r>
              <a:rPr lang="zh-CN" altLang="zh-CN" dirty="0"/>
              <a:t/>
            </a:r>
            <a:br>
              <a:rPr lang="zh-CN" altLang="zh-CN" dirty="0"/>
            </a:br>
            <a:endParaRPr lang="zh-CN" altLang="en-US" dirty="0"/>
          </a:p>
        </p:txBody>
      </p:sp>
      <p:sp>
        <p:nvSpPr>
          <p:cNvPr id="6" name="文本占位符 5"/>
          <p:cNvSpPr>
            <a:spLocks noGrp="1"/>
          </p:cNvSpPr>
          <p:nvPr>
            <p:ph type="body" idx="1"/>
          </p:nvPr>
        </p:nvSpPr>
        <p:spPr/>
        <p:txBody>
          <a:bodyPr/>
          <a:lstStyle/>
          <a:p>
            <a:endParaRPr lang="zh-CN" altLang="en-US"/>
          </a:p>
        </p:txBody>
      </p:sp>
      <p:sp>
        <p:nvSpPr>
          <p:cNvPr id="4" name="灯片编号占位符 3"/>
          <p:cNvSpPr>
            <a:spLocks noGrp="1"/>
          </p:cNvSpPr>
          <p:nvPr>
            <p:ph type="sldNum" sz="quarter" idx="12"/>
          </p:nvPr>
        </p:nvSpPr>
        <p:spPr/>
        <p:txBody>
          <a:bodyPr/>
          <a:lstStyle/>
          <a:p>
            <a:fld id="{FC4FEC97-3A37-4B37-B4B3-673D36FA8A6E}" type="slidenum">
              <a:rPr lang="zh-CN" altLang="en-US" smtClean="0"/>
              <a:t>16</a:t>
            </a:fld>
            <a:endParaRPr lang="zh-CN" altLang="en-US"/>
          </a:p>
        </p:txBody>
      </p:sp>
    </p:spTree>
    <p:extLst>
      <p:ext uri="{BB962C8B-B14F-4D97-AF65-F5344CB8AC3E}">
        <p14:creationId xmlns:p14="http://schemas.microsoft.com/office/powerpoint/2010/main" val="8396143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72200" y="1628800"/>
            <a:ext cx="2266950" cy="3257550"/>
          </a:xfrm>
        </p:spPr>
      </p:pic>
      <p:sp>
        <p:nvSpPr>
          <p:cNvPr id="4" name="灯片编号占位符 3"/>
          <p:cNvSpPr>
            <a:spLocks noGrp="1"/>
          </p:cNvSpPr>
          <p:nvPr>
            <p:ph type="sldNum" sz="quarter" idx="12"/>
          </p:nvPr>
        </p:nvSpPr>
        <p:spPr/>
        <p:txBody>
          <a:bodyPr/>
          <a:lstStyle/>
          <a:p>
            <a:fld id="{FC4FEC97-3A37-4B37-B4B3-673D36FA8A6E}" type="slidenum">
              <a:rPr lang="zh-CN" altLang="en-US" smtClean="0"/>
              <a:t>17</a:t>
            </a:fld>
            <a:endParaRPr lang="zh-CN" altLang="en-US"/>
          </a:p>
        </p:txBody>
      </p:sp>
      <p:sp>
        <p:nvSpPr>
          <p:cNvPr id="6" name="TextBox 5"/>
          <p:cNvSpPr txBox="1"/>
          <p:nvPr/>
        </p:nvSpPr>
        <p:spPr>
          <a:xfrm>
            <a:off x="6328132" y="4919134"/>
            <a:ext cx="2376264" cy="461665"/>
          </a:xfrm>
          <a:prstGeom prst="rect">
            <a:avLst/>
          </a:prstGeom>
          <a:noFill/>
        </p:spPr>
        <p:txBody>
          <a:bodyPr wrap="square" rtlCol="0">
            <a:spAutoFit/>
          </a:bodyPr>
          <a:lstStyle/>
          <a:p>
            <a:pPr algn="ctr"/>
            <a:r>
              <a:rPr lang="zh-CN" altLang="en-US" sz="1200" dirty="0" smtClean="0">
                <a:latin typeface="Times New Roman" pitchFamily="18" charset="0"/>
                <a:cs typeface="Times New Roman" pitchFamily="18" charset="0"/>
              </a:rPr>
              <a:t>弗雷格</a:t>
            </a:r>
            <a:endParaRPr lang="en-US" altLang="zh-CN" sz="1200" dirty="0" smtClean="0">
              <a:latin typeface="Times New Roman" pitchFamily="18" charset="0"/>
              <a:cs typeface="Times New Roman" pitchFamily="18" charset="0"/>
            </a:endParaRPr>
          </a:p>
          <a:p>
            <a:pPr algn="ctr"/>
            <a:r>
              <a:rPr lang="en-US" altLang="zh-CN" sz="1200" dirty="0" smtClean="0">
                <a:latin typeface="Times New Roman" pitchFamily="18" charset="0"/>
                <a:cs typeface="Times New Roman" pitchFamily="18" charset="0"/>
              </a:rPr>
              <a:t>1848</a:t>
            </a:r>
            <a:r>
              <a:rPr lang="zh-CN" altLang="en-US" sz="1200" dirty="0">
                <a:latin typeface="Times New Roman" pitchFamily="18" charset="0"/>
                <a:cs typeface="Times New Roman" pitchFamily="18" charset="0"/>
              </a:rPr>
              <a:t>年</a:t>
            </a:r>
            <a:r>
              <a:rPr lang="en-US" altLang="zh-CN" sz="1200" dirty="0">
                <a:latin typeface="Times New Roman" pitchFamily="18" charset="0"/>
                <a:cs typeface="Times New Roman" pitchFamily="18" charset="0"/>
              </a:rPr>
              <a:t>11</a:t>
            </a:r>
            <a:r>
              <a:rPr lang="zh-CN" altLang="en-US" sz="1200" dirty="0">
                <a:latin typeface="Times New Roman" pitchFamily="18" charset="0"/>
                <a:cs typeface="Times New Roman" pitchFamily="18" charset="0"/>
              </a:rPr>
              <a:t>月</a:t>
            </a:r>
            <a:r>
              <a:rPr lang="en-US" altLang="zh-CN" sz="1200" dirty="0">
                <a:latin typeface="Times New Roman" pitchFamily="18" charset="0"/>
                <a:cs typeface="Times New Roman" pitchFamily="18" charset="0"/>
              </a:rPr>
              <a:t>8</a:t>
            </a:r>
            <a:r>
              <a:rPr lang="zh-CN" altLang="en-US" sz="1200" dirty="0">
                <a:latin typeface="Times New Roman" pitchFamily="18" charset="0"/>
                <a:cs typeface="Times New Roman" pitchFamily="18" charset="0"/>
              </a:rPr>
              <a:t>日－</a:t>
            </a:r>
            <a:r>
              <a:rPr lang="en-US" altLang="zh-CN" sz="1200" dirty="0">
                <a:latin typeface="Times New Roman" pitchFamily="18" charset="0"/>
                <a:cs typeface="Times New Roman" pitchFamily="18" charset="0"/>
              </a:rPr>
              <a:t>1925</a:t>
            </a:r>
            <a:r>
              <a:rPr lang="zh-CN" altLang="en-US" sz="1200" dirty="0">
                <a:latin typeface="Times New Roman" pitchFamily="18" charset="0"/>
                <a:cs typeface="Times New Roman" pitchFamily="18" charset="0"/>
              </a:rPr>
              <a:t>年</a:t>
            </a:r>
            <a:r>
              <a:rPr lang="en-US" altLang="zh-CN" sz="1200" dirty="0">
                <a:latin typeface="Times New Roman" pitchFamily="18" charset="0"/>
                <a:cs typeface="Times New Roman" pitchFamily="18" charset="0"/>
              </a:rPr>
              <a:t>7</a:t>
            </a:r>
            <a:r>
              <a:rPr lang="zh-CN" altLang="en-US" sz="1200" dirty="0">
                <a:latin typeface="Times New Roman" pitchFamily="18" charset="0"/>
                <a:cs typeface="Times New Roman" pitchFamily="18" charset="0"/>
              </a:rPr>
              <a:t>月</a:t>
            </a:r>
            <a:r>
              <a:rPr lang="en-US" altLang="zh-CN" sz="1200" dirty="0">
                <a:latin typeface="Times New Roman" pitchFamily="18" charset="0"/>
                <a:cs typeface="Times New Roman" pitchFamily="18" charset="0"/>
              </a:rPr>
              <a:t>26</a:t>
            </a:r>
            <a:r>
              <a:rPr lang="zh-CN" altLang="en-US" sz="1200" dirty="0">
                <a:latin typeface="Times New Roman" pitchFamily="18" charset="0"/>
                <a:cs typeface="Times New Roman" pitchFamily="18" charset="0"/>
              </a:rPr>
              <a:t>日</a:t>
            </a:r>
          </a:p>
        </p:txBody>
      </p:sp>
      <p:sp>
        <p:nvSpPr>
          <p:cNvPr id="7" name="TextBox 6"/>
          <p:cNvSpPr txBox="1"/>
          <p:nvPr/>
        </p:nvSpPr>
        <p:spPr>
          <a:xfrm>
            <a:off x="611560" y="2405787"/>
            <a:ext cx="5400600" cy="2031325"/>
          </a:xfrm>
          <a:prstGeom prst="rect">
            <a:avLst/>
          </a:prstGeom>
          <a:noFill/>
        </p:spPr>
        <p:txBody>
          <a:bodyPr wrap="square" rtlCol="0">
            <a:spAutoFit/>
          </a:bodyPr>
          <a:lstStyle/>
          <a:p>
            <a:r>
              <a:rPr lang="zh-CN" altLang="zh-CN" dirty="0" smtClean="0"/>
              <a:t>弗</a:t>
            </a:r>
            <a:r>
              <a:rPr lang="zh-CN" altLang="zh-CN" dirty="0"/>
              <a:t>雷格</a:t>
            </a:r>
            <a:r>
              <a:rPr lang="en-US" altLang="zh-CN" dirty="0"/>
              <a:t>1892</a:t>
            </a:r>
            <a:r>
              <a:rPr lang="zh-CN" altLang="zh-CN" dirty="0" smtClean="0"/>
              <a:t>年</a:t>
            </a:r>
            <a:r>
              <a:rPr lang="zh-CN" altLang="en-US" dirty="0" smtClean="0"/>
              <a:t>：</a:t>
            </a:r>
            <a:endParaRPr lang="en-US" altLang="zh-CN" dirty="0" smtClean="0"/>
          </a:p>
          <a:p>
            <a:r>
              <a:rPr lang="zh-CN" altLang="zh-CN" dirty="0" smtClean="0"/>
              <a:t>《</a:t>
            </a:r>
            <a:r>
              <a:rPr lang="zh-CN" altLang="zh-CN" dirty="0"/>
              <a:t>论涵义和意谓</a:t>
            </a:r>
            <a:r>
              <a:rPr lang="en-US" altLang="zh-CN" dirty="0"/>
              <a:t>/</a:t>
            </a:r>
            <a:r>
              <a:rPr lang="en-US" altLang="zh-CN" dirty="0" err="1"/>
              <a:t>Über</a:t>
            </a:r>
            <a:r>
              <a:rPr lang="en-US" altLang="zh-CN" dirty="0"/>
              <a:t> Sinn und </a:t>
            </a:r>
            <a:r>
              <a:rPr lang="en-US" altLang="zh-CN" dirty="0" err="1"/>
              <a:t>Bedutung</a:t>
            </a:r>
            <a:r>
              <a:rPr lang="zh-CN" altLang="zh-CN" dirty="0" smtClean="0"/>
              <a:t>》</a:t>
            </a:r>
            <a:endParaRPr lang="en-US" altLang="zh-CN" dirty="0"/>
          </a:p>
          <a:p>
            <a:r>
              <a:rPr lang="zh-CN" altLang="zh-CN" dirty="0" smtClean="0"/>
              <a:t>《概念文字》</a:t>
            </a:r>
            <a:r>
              <a:rPr lang="zh-CN" altLang="en-US" dirty="0" smtClean="0"/>
              <a:t>：</a:t>
            </a:r>
            <a:r>
              <a:rPr lang="zh-CN" altLang="zh-CN" dirty="0" smtClean="0"/>
              <a:t>同一关系</a:t>
            </a:r>
            <a:r>
              <a:rPr lang="zh-CN" altLang="zh-CN" dirty="0"/>
              <a:t>指的是对象的名字或符号之间的</a:t>
            </a:r>
            <a:r>
              <a:rPr lang="zh-CN" altLang="zh-CN" dirty="0" smtClean="0"/>
              <a:t>关系</a:t>
            </a:r>
            <a:endParaRPr lang="en-US" altLang="zh-CN" dirty="0" smtClean="0"/>
          </a:p>
          <a:p>
            <a:r>
              <a:rPr lang="zh-CN" altLang="zh-CN" dirty="0" smtClean="0"/>
              <a:t>但</a:t>
            </a:r>
            <a:r>
              <a:rPr lang="zh-CN" altLang="zh-CN" dirty="0"/>
              <a:t>在这篇文章他意识到情况</a:t>
            </a:r>
            <a:r>
              <a:rPr lang="zh-CN" altLang="zh-CN" dirty="0" smtClean="0"/>
              <a:t>并非如此</a:t>
            </a:r>
            <a:endParaRPr lang="en-US" altLang="zh-CN" dirty="0" smtClean="0"/>
          </a:p>
          <a:p>
            <a:r>
              <a:rPr lang="zh-CN" altLang="zh-CN" dirty="0" smtClean="0"/>
              <a:t>实际上</a:t>
            </a:r>
            <a:r>
              <a:rPr lang="zh-CN" altLang="zh-CN" dirty="0"/>
              <a:t>是</a:t>
            </a:r>
            <a:r>
              <a:rPr lang="en-US" altLang="zh-CN" dirty="0"/>
              <a:t>“</a:t>
            </a:r>
            <a:r>
              <a:rPr lang="zh-CN" altLang="zh-CN" dirty="0"/>
              <a:t>给定方式</a:t>
            </a:r>
            <a:r>
              <a:rPr lang="en-US" altLang="zh-CN" dirty="0"/>
              <a:t>/mode of presentation”——</a:t>
            </a:r>
            <a:r>
              <a:rPr lang="zh-CN" altLang="zh-CN" dirty="0"/>
              <a:t>符号的区别相应于被表达物的给定方式的区别</a:t>
            </a:r>
            <a:r>
              <a:rPr lang="zh-CN" altLang="zh-CN" dirty="0" smtClean="0"/>
              <a:t>。</a:t>
            </a:r>
            <a:endParaRPr lang="zh-CN" altLang="en-US" dirty="0"/>
          </a:p>
        </p:txBody>
      </p:sp>
    </p:spTree>
    <p:extLst>
      <p:ext uri="{BB962C8B-B14F-4D97-AF65-F5344CB8AC3E}">
        <p14:creationId xmlns:p14="http://schemas.microsoft.com/office/powerpoint/2010/main" val="40282725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zh-CN" altLang="zh-CN" dirty="0"/>
              <a:t>一般说来符号有涵义也有指称，但是也有可能一个有涵义的符号并没有指称，例如</a:t>
            </a:r>
            <a:r>
              <a:rPr lang="en-US" altLang="zh-CN" dirty="0"/>
              <a:t>“</a:t>
            </a:r>
            <a:r>
              <a:rPr lang="zh-CN" altLang="zh-CN" dirty="0"/>
              <a:t>最小的收敛级数</a:t>
            </a:r>
            <a:r>
              <a:rPr lang="en-US" altLang="zh-CN" dirty="0"/>
              <a:t>”</a:t>
            </a:r>
            <a:r>
              <a:rPr lang="zh-CN" altLang="zh-CN" dirty="0"/>
              <a:t>、</a:t>
            </a:r>
            <a:r>
              <a:rPr lang="en-US" altLang="zh-CN" dirty="0"/>
              <a:t>“</a:t>
            </a:r>
            <a:r>
              <a:rPr lang="zh-CN" altLang="zh-CN" dirty="0"/>
              <a:t>离地球最远的天体</a:t>
            </a:r>
            <a:r>
              <a:rPr lang="en-US" altLang="zh-CN" dirty="0"/>
              <a:t>”</a:t>
            </a:r>
            <a:r>
              <a:rPr lang="zh-CN" altLang="zh-CN" dirty="0"/>
              <a:t>。</a:t>
            </a:r>
          </a:p>
          <a:p>
            <a:r>
              <a:rPr lang="zh-CN" altLang="zh-CN" dirty="0"/>
              <a:t>陈述句有涵义也有指称。它所表达的命题就是它的涵义，它的真值就是它的指称。逻辑等价的句子因而有相同的指称，但是不一定有相同的涵义</a:t>
            </a:r>
            <a:r>
              <a:rPr lang="zh-CN" altLang="zh-CN" dirty="0" smtClean="0"/>
              <a:t>。</a:t>
            </a:r>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18</a:t>
            </a:fld>
            <a:endParaRPr lang="zh-CN" altLang="en-US"/>
          </a:p>
        </p:txBody>
      </p:sp>
    </p:spTree>
    <p:extLst>
      <p:ext uri="{BB962C8B-B14F-4D97-AF65-F5344CB8AC3E}">
        <p14:creationId xmlns:p14="http://schemas.microsoft.com/office/powerpoint/2010/main" val="2305218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10000"/>
          </a:bodyPr>
          <a:lstStyle/>
          <a:p>
            <a:r>
              <a:rPr lang="zh-CN" altLang="zh-CN" dirty="0"/>
              <a:t>通常在陈述句中，起作用的是符号</a:t>
            </a:r>
            <a:r>
              <a:rPr lang="en-US" altLang="zh-CN" dirty="0"/>
              <a:t>/</a:t>
            </a:r>
            <a:r>
              <a:rPr lang="zh-CN" altLang="zh-CN" dirty="0"/>
              <a:t>表达式的指称。金星和晨星都指示同一个对象。把晨星替换为金星之后，句子</a:t>
            </a:r>
            <a:r>
              <a:rPr lang="en-US" altLang="zh-CN" dirty="0"/>
              <a:t>“</a:t>
            </a:r>
            <a:r>
              <a:rPr lang="zh-CN" altLang="zh-CN" dirty="0"/>
              <a:t>晨星在将要日出时可见</a:t>
            </a:r>
            <a:r>
              <a:rPr lang="en-US" altLang="zh-CN" dirty="0"/>
              <a:t>”</a:t>
            </a:r>
            <a:r>
              <a:rPr lang="zh-CN" altLang="zh-CN" dirty="0"/>
              <a:t>依然是真的。但也有例外的情况，这被称作间接引语语境，例如</a:t>
            </a:r>
            <a:r>
              <a:rPr lang="en-US" altLang="zh-CN" dirty="0"/>
              <a:t>“</a:t>
            </a:r>
            <a:r>
              <a:rPr lang="zh-CN" altLang="zh-CN" dirty="0"/>
              <a:t>知道</a:t>
            </a:r>
            <a:r>
              <a:rPr lang="en-US" altLang="zh-CN" dirty="0"/>
              <a:t>”</a:t>
            </a:r>
            <a:r>
              <a:rPr lang="zh-CN" altLang="zh-CN" dirty="0"/>
              <a:t>、</a:t>
            </a:r>
            <a:r>
              <a:rPr lang="en-US" altLang="zh-CN" dirty="0"/>
              <a:t>“</a:t>
            </a:r>
            <a:r>
              <a:rPr lang="zh-CN" altLang="zh-CN" dirty="0"/>
              <a:t>认识到</a:t>
            </a:r>
            <a:r>
              <a:rPr lang="en-US" altLang="zh-CN" dirty="0"/>
              <a:t>”</a:t>
            </a:r>
            <a:r>
              <a:rPr lang="zh-CN" altLang="zh-CN" dirty="0"/>
              <a:t>、</a:t>
            </a:r>
            <a:r>
              <a:rPr lang="en-US" altLang="zh-CN" dirty="0"/>
              <a:t>“</a:t>
            </a:r>
            <a:r>
              <a:rPr lang="zh-CN" altLang="zh-CN" dirty="0"/>
              <a:t>众所周知</a:t>
            </a:r>
            <a:r>
              <a:rPr lang="en-US" altLang="zh-CN" dirty="0"/>
              <a:t>”</a:t>
            </a:r>
            <a:r>
              <a:rPr lang="zh-CN" altLang="zh-CN" dirty="0"/>
              <a:t>后面接着从句的情况</a:t>
            </a:r>
            <a:r>
              <a:rPr lang="zh-CN" altLang="zh-CN" dirty="0" smtClean="0"/>
              <a:t>。</a:t>
            </a:r>
            <a:endParaRPr lang="en-US" altLang="zh-CN" dirty="0" smtClean="0"/>
          </a:p>
          <a:p>
            <a:r>
              <a:rPr lang="zh-CN" altLang="zh-CN" dirty="0" smtClean="0"/>
              <a:t>真值</a:t>
            </a:r>
            <a:r>
              <a:rPr lang="zh-CN" altLang="zh-CN" dirty="0"/>
              <a:t>并不是从句的全部指称，所以对从句作作相同真值的替换时，句子的整体的真值就不能够保留。一个句子在在间接引语中指称一个思想</a:t>
            </a:r>
            <a:r>
              <a:rPr lang="zh-CN" altLang="zh-CN" dirty="0" smtClean="0"/>
              <a:t>。</a:t>
            </a:r>
            <a:endParaRPr lang="zh-CN" altLang="zh-CN" dirty="0"/>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19</a:t>
            </a:fld>
            <a:endParaRPr lang="zh-CN" altLang="en-US"/>
          </a:p>
        </p:txBody>
      </p:sp>
    </p:spTree>
    <p:extLst>
      <p:ext uri="{BB962C8B-B14F-4D97-AF65-F5344CB8AC3E}">
        <p14:creationId xmlns:p14="http://schemas.microsoft.com/office/powerpoint/2010/main" val="4823516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idx="4294967295"/>
          </p:nvPr>
        </p:nvSpPr>
        <p:spPr>
          <a:xfrm>
            <a:off x="457200" y="274638"/>
            <a:ext cx="8229600" cy="1143000"/>
          </a:xfrm>
        </p:spPr>
        <p:txBody>
          <a:bodyPr/>
          <a:lstStyle/>
          <a:p>
            <a:endParaRPr lang="zh-CN" altLang="en-US"/>
          </a:p>
        </p:txBody>
      </p:sp>
      <p:sp>
        <p:nvSpPr>
          <p:cNvPr id="6" name="内容占位符 5"/>
          <p:cNvSpPr>
            <a:spLocks noGrp="1"/>
          </p:cNvSpPr>
          <p:nvPr>
            <p:ph idx="1"/>
          </p:nvPr>
        </p:nvSpPr>
        <p:spPr/>
        <p:txBody>
          <a:bodyPr/>
          <a:lstStyle/>
          <a:p>
            <a:r>
              <a:rPr lang="zh-CN" altLang="zh-CN" dirty="0"/>
              <a:t>一、问题所在</a:t>
            </a:r>
          </a:p>
          <a:p>
            <a:r>
              <a:rPr lang="zh-CN" altLang="zh-CN" dirty="0"/>
              <a:t>二、弗雷格</a:t>
            </a:r>
            <a:r>
              <a:rPr lang="en-US" altLang="zh-CN" dirty="0"/>
              <a:t>-</a:t>
            </a:r>
            <a:r>
              <a:rPr lang="zh-CN" altLang="zh-CN" dirty="0"/>
              <a:t>丘奇</a:t>
            </a:r>
            <a:r>
              <a:rPr lang="en-US" altLang="zh-CN" dirty="0" smtClean="0"/>
              <a:t>-</a:t>
            </a:r>
            <a:r>
              <a:rPr lang="zh-CN" altLang="en-US" dirty="0" smtClean="0"/>
              <a:t>卡尔纳普</a:t>
            </a:r>
            <a:endParaRPr lang="zh-CN" altLang="zh-CN" dirty="0"/>
          </a:p>
          <a:p>
            <a:r>
              <a:rPr lang="zh-CN" altLang="zh-CN" dirty="0"/>
              <a:t>三、</a:t>
            </a:r>
            <a:r>
              <a:rPr lang="en-US" altLang="zh-CN" dirty="0" err="1"/>
              <a:t>Bealer</a:t>
            </a:r>
            <a:r>
              <a:rPr lang="zh-CN" altLang="zh-CN" dirty="0"/>
              <a:t>的处理方式</a:t>
            </a:r>
          </a:p>
          <a:p>
            <a:r>
              <a:rPr lang="zh-CN" altLang="zh-CN" dirty="0"/>
              <a:t>四、总结</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2</a:t>
            </a:fld>
            <a:endParaRPr lang="zh-CN" altLang="en-US"/>
          </a:p>
        </p:txBody>
      </p:sp>
    </p:spTree>
    <p:extLst>
      <p:ext uri="{BB962C8B-B14F-4D97-AF65-F5344CB8AC3E}">
        <p14:creationId xmlns:p14="http://schemas.microsoft.com/office/powerpoint/2010/main" val="21970174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zh-CN" altLang="zh-CN" dirty="0"/>
              <a:t>对于弗雷格提出的间接语境问题，可能的处理方式有两种</a:t>
            </a:r>
            <a:r>
              <a:rPr lang="zh-CN" altLang="zh-CN" dirty="0" smtClean="0"/>
              <a:t>。</a:t>
            </a:r>
            <a:endParaRPr lang="en-US" altLang="zh-CN" dirty="0" smtClean="0"/>
          </a:p>
          <a:p>
            <a:pPr lvl="1"/>
            <a:r>
              <a:rPr lang="zh-CN" altLang="zh-CN" dirty="0" smtClean="0"/>
              <a:t>第一</a:t>
            </a:r>
            <a:r>
              <a:rPr lang="zh-CN" altLang="zh-CN" dirty="0"/>
              <a:t>种，在把自然语言翻译为逻辑语言时，我们把某个自然中表达式的所有出现写作是同样的东西（即使用相同的符号、表达式）</a:t>
            </a:r>
            <a:r>
              <a:rPr lang="zh-CN" altLang="zh-CN" dirty="0" smtClean="0"/>
              <a:t>。</a:t>
            </a:r>
            <a:endParaRPr lang="en-US" altLang="zh-CN" dirty="0" smtClean="0"/>
          </a:p>
          <a:p>
            <a:pPr lvl="2"/>
            <a:r>
              <a:rPr lang="zh-CN" altLang="zh-CN" dirty="0" smtClean="0"/>
              <a:t>符号</a:t>
            </a:r>
            <a:r>
              <a:rPr lang="zh-CN" altLang="zh-CN" dirty="0"/>
              <a:t>在语言中的指称，取决于它出现的位置</a:t>
            </a:r>
            <a:r>
              <a:rPr lang="zh-CN" altLang="zh-CN" dirty="0" smtClean="0"/>
              <a:t>。</a:t>
            </a:r>
            <a:endParaRPr lang="en-US" altLang="zh-CN" dirty="0" smtClean="0"/>
          </a:p>
          <a:p>
            <a:pPr lvl="1"/>
            <a:r>
              <a:rPr lang="zh-CN" altLang="zh-CN" dirty="0" smtClean="0"/>
              <a:t>第二</a:t>
            </a:r>
            <a:r>
              <a:rPr lang="zh-CN" altLang="zh-CN" dirty="0"/>
              <a:t>种方式则是按照表达式在自然语言中所处的不同语境来重新改写，不同语境中对应着不同的符号。</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20</a:t>
            </a:fld>
            <a:endParaRPr lang="zh-CN" altLang="en-US"/>
          </a:p>
        </p:txBody>
      </p:sp>
    </p:spTree>
    <p:extLst>
      <p:ext uri="{BB962C8B-B14F-4D97-AF65-F5344CB8AC3E}">
        <p14:creationId xmlns:p14="http://schemas.microsoft.com/office/powerpoint/2010/main" val="3497713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2420888"/>
            <a:ext cx="5266928" cy="3865632"/>
          </a:xfrm>
        </p:spPr>
        <p:txBody>
          <a:bodyPr/>
          <a:lstStyle/>
          <a:p>
            <a:r>
              <a:rPr lang="zh-CN" altLang="zh-CN" dirty="0"/>
              <a:t>丘奇</a:t>
            </a:r>
            <a:r>
              <a:rPr lang="en-US" altLang="zh-CN" dirty="0"/>
              <a:t>1951</a:t>
            </a:r>
            <a:r>
              <a:rPr lang="zh-CN" altLang="zh-CN" dirty="0"/>
              <a:t>年的论文建立了一个既包含内涵项也包含外延项的形式逻辑。</a:t>
            </a:r>
          </a:p>
          <a:p>
            <a:r>
              <a:rPr lang="zh-CN" altLang="zh-CN" dirty="0"/>
              <a:t>丘奇列举了三种处理意义同一的备选方案。</a:t>
            </a:r>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21</a:t>
            </a:fld>
            <a:endParaRPr lang="zh-CN" altLang="en-US"/>
          </a:p>
        </p:txBody>
      </p:sp>
      <p:pic>
        <p:nvPicPr>
          <p:cNvPr id="5" name="图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1700808"/>
            <a:ext cx="2427067" cy="2952328"/>
          </a:xfrm>
          <a:prstGeom prst="rect">
            <a:avLst/>
          </a:prstGeom>
        </p:spPr>
      </p:pic>
      <p:sp>
        <p:nvSpPr>
          <p:cNvPr id="6" name="TextBox 5"/>
          <p:cNvSpPr txBox="1"/>
          <p:nvPr/>
        </p:nvSpPr>
        <p:spPr>
          <a:xfrm>
            <a:off x="5774102" y="4825092"/>
            <a:ext cx="2952328" cy="523220"/>
          </a:xfrm>
          <a:prstGeom prst="rect">
            <a:avLst/>
          </a:prstGeom>
          <a:noFill/>
        </p:spPr>
        <p:txBody>
          <a:bodyPr wrap="square" rtlCol="0">
            <a:spAutoFit/>
          </a:bodyPr>
          <a:lstStyle/>
          <a:p>
            <a:pPr algn="ctr"/>
            <a:r>
              <a:rPr lang="zh-CN" altLang="en-US" sz="1400" dirty="0" smtClean="0"/>
              <a:t>阿伦佐</a:t>
            </a:r>
            <a:r>
              <a:rPr lang="en-US" altLang="zh-CN" sz="1400" dirty="0" smtClean="0"/>
              <a:t>·</a:t>
            </a:r>
            <a:r>
              <a:rPr lang="zh-CN" altLang="en-US" sz="1400" dirty="0" smtClean="0"/>
              <a:t>丘奇</a:t>
            </a:r>
            <a:endParaRPr lang="en-US" altLang="zh-CN" sz="1400" dirty="0" smtClean="0"/>
          </a:p>
          <a:p>
            <a:pPr algn="ctr"/>
            <a:r>
              <a:rPr lang="en-US" altLang="zh-CN" sz="1400" dirty="0" smtClean="0"/>
              <a:t>1903</a:t>
            </a:r>
            <a:r>
              <a:rPr lang="zh-CN" altLang="en-US" sz="1400" dirty="0" smtClean="0"/>
              <a:t>年</a:t>
            </a:r>
            <a:r>
              <a:rPr lang="en-US" altLang="zh-CN" sz="1400" dirty="0" smtClean="0"/>
              <a:t>6</a:t>
            </a:r>
            <a:r>
              <a:rPr lang="zh-CN" altLang="en-US" sz="1400" dirty="0" smtClean="0"/>
              <a:t>月</a:t>
            </a:r>
            <a:r>
              <a:rPr lang="en-US" altLang="zh-CN" sz="1400" dirty="0" smtClean="0"/>
              <a:t>14</a:t>
            </a:r>
            <a:r>
              <a:rPr lang="zh-CN" altLang="en-US" sz="1400" dirty="0" smtClean="0"/>
              <a:t>日</a:t>
            </a:r>
            <a:r>
              <a:rPr lang="en-US" altLang="zh-CN" sz="1400" dirty="0" smtClean="0"/>
              <a:t>-1995</a:t>
            </a:r>
            <a:r>
              <a:rPr lang="zh-CN" altLang="en-US" sz="1400" dirty="0" smtClean="0"/>
              <a:t>年</a:t>
            </a:r>
            <a:r>
              <a:rPr lang="en-US" altLang="zh-CN" sz="1400" dirty="0" smtClean="0"/>
              <a:t>8</a:t>
            </a:r>
            <a:r>
              <a:rPr lang="zh-CN" altLang="en-US" sz="1400" dirty="0" smtClean="0"/>
              <a:t>月</a:t>
            </a:r>
            <a:r>
              <a:rPr lang="en-US" altLang="zh-CN" sz="1400" dirty="0" smtClean="0"/>
              <a:t>11</a:t>
            </a:r>
            <a:r>
              <a:rPr lang="zh-CN" altLang="en-US" sz="1400" dirty="0" smtClean="0"/>
              <a:t>日</a:t>
            </a:r>
            <a:endParaRPr lang="zh-CN" altLang="en-US" sz="1400" dirty="0"/>
          </a:p>
        </p:txBody>
      </p:sp>
    </p:spTree>
    <p:extLst>
      <p:ext uri="{BB962C8B-B14F-4D97-AF65-F5344CB8AC3E}">
        <p14:creationId xmlns:p14="http://schemas.microsoft.com/office/powerpoint/2010/main" val="14886008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zh-CN" altLang="zh-CN" dirty="0"/>
              <a:t>备选</a:t>
            </a:r>
            <a:r>
              <a:rPr lang="en-US" altLang="zh-CN" dirty="0"/>
              <a:t>0</a:t>
            </a:r>
            <a:r>
              <a:rPr lang="zh-CN" altLang="zh-CN" dirty="0"/>
              <a:t>、备选</a:t>
            </a:r>
            <a:r>
              <a:rPr lang="en-US" altLang="zh-CN" dirty="0"/>
              <a:t>1</a:t>
            </a:r>
            <a:r>
              <a:rPr lang="zh-CN" altLang="zh-CN" dirty="0"/>
              <a:t>、备选</a:t>
            </a:r>
            <a:r>
              <a:rPr lang="en-US" altLang="zh-CN" dirty="0"/>
              <a:t>2</a:t>
            </a:r>
            <a:r>
              <a:rPr lang="zh-CN" altLang="zh-CN" dirty="0" smtClean="0"/>
              <a:t>。</a:t>
            </a:r>
            <a:endParaRPr lang="en-US" altLang="zh-CN" dirty="0" smtClean="0"/>
          </a:p>
          <a:p>
            <a:r>
              <a:rPr lang="zh-CN" altLang="zh-CN" dirty="0" smtClean="0"/>
              <a:t>备选</a:t>
            </a:r>
            <a:r>
              <a:rPr lang="en-US" altLang="zh-CN" dirty="0" smtClean="0"/>
              <a:t>2</a:t>
            </a:r>
            <a:r>
              <a:rPr lang="zh-CN" altLang="zh-CN" dirty="0" smtClean="0"/>
              <a:t>：</a:t>
            </a:r>
            <a:r>
              <a:rPr lang="zh-CN" altLang="zh-CN" dirty="0"/>
              <a:t>如果两个命题是逻辑等价的，那么它们的涵义就相同</a:t>
            </a:r>
            <a:r>
              <a:rPr lang="zh-CN" altLang="zh-CN" dirty="0" smtClean="0"/>
              <a:t>。</a:t>
            </a:r>
            <a:endParaRPr lang="en-US" altLang="zh-CN" dirty="0" smtClean="0"/>
          </a:p>
          <a:p>
            <a:pPr lvl="1"/>
            <a:r>
              <a:rPr lang="zh-CN" altLang="zh-CN" dirty="0" smtClean="0"/>
              <a:t>丘</a:t>
            </a:r>
            <a:r>
              <a:rPr lang="zh-CN" altLang="zh-CN" dirty="0"/>
              <a:t>奇也承认，在间接语境中，逻辑等价不足以区分两个意义不同的命题</a:t>
            </a:r>
            <a:r>
              <a:rPr lang="zh-CN" altLang="zh-CN" dirty="0" smtClean="0"/>
              <a:t>。</a:t>
            </a:r>
            <a:endParaRPr lang="en-US" altLang="zh-CN" dirty="0" smtClean="0"/>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22</a:t>
            </a:fld>
            <a:endParaRPr lang="zh-CN" altLang="en-US"/>
          </a:p>
        </p:txBody>
      </p:sp>
    </p:spTree>
    <p:extLst>
      <p:ext uri="{BB962C8B-B14F-4D97-AF65-F5344CB8AC3E}">
        <p14:creationId xmlns:p14="http://schemas.microsoft.com/office/powerpoint/2010/main" val="605116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77500" lnSpcReduction="20000"/>
          </a:bodyPr>
          <a:lstStyle/>
          <a:p>
            <a:r>
              <a:rPr lang="zh-CN" altLang="zh-CN" dirty="0"/>
              <a:t>备选</a:t>
            </a:r>
            <a:r>
              <a:rPr lang="en-US" altLang="zh-CN" dirty="0"/>
              <a:t>0</a:t>
            </a:r>
            <a:r>
              <a:rPr lang="zh-CN" altLang="zh-CN" dirty="0"/>
              <a:t>、</a:t>
            </a:r>
            <a:r>
              <a:rPr lang="en-US" altLang="zh-CN" dirty="0"/>
              <a:t>1</a:t>
            </a:r>
            <a:r>
              <a:rPr lang="zh-CN" altLang="zh-CN" dirty="0"/>
              <a:t>可能更加有希望。丘奇用到一个叫做同义同构</a:t>
            </a:r>
            <a:r>
              <a:rPr lang="en-US" altLang="zh-CN" dirty="0"/>
              <a:t>“synonymous isomorphism”</a:t>
            </a:r>
            <a:r>
              <a:rPr lang="zh-CN" altLang="zh-CN" dirty="0"/>
              <a:t>的概念</a:t>
            </a:r>
            <a:r>
              <a:rPr lang="zh-CN" altLang="zh-CN" dirty="0" smtClean="0"/>
              <a:t>。</a:t>
            </a:r>
            <a:endParaRPr lang="en-US" altLang="zh-CN" dirty="0" smtClean="0"/>
          </a:p>
          <a:p>
            <a:pPr lvl="1"/>
            <a:r>
              <a:rPr lang="zh-CN" altLang="zh-CN" dirty="0" smtClean="0"/>
              <a:t>在</a:t>
            </a:r>
            <a:r>
              <a:rPr lang="zh-CN" altLang="zh-CN" dirty="0"/>
              <a:t>自然语言语言中两个命题</a:t>
            </a:r>
            <a:r>
              <a:rPr lang="en-US" altLang="zh-CN" i="1" dirty="0"/>
              <a:t>P</a:t>
            </a:r>
            <a:r>
              <a:rPr lang="zh-CN" altLang="zh-CN" dirty="0"/>
              <a:t>和</a:t>
            </a:r>
            <a:r>
              <a:rPr lang="en-US" altLang="zh-CN" i="1" dirty="0"/>
              <a:t>Q</a:t>
            </a:r>
            <a:r>
              <a:rPr lang="zh-CN" altLang="zh-CN" dirty="0"/>
              <a:t>是同义同构的，当且仅当对</a:t>
            </a:r>
            <a:r>
              <a:rPr lang="en-US" altLang="zh-CN" i="1" dirty="0"/>
              <a:t>P</a:t>
            </a:r>
            <a:r>
              <a:rPr lang="zh-CN" altLang="zh-CN" dirty="0"/>
              <a:t>作有限步的同义代换后能够得到</a:t>
            </a:r>
            <a:r>
              <a:rPr lang="en-US" altLang="zh-CN" i="1" dirty="0"/>
              <a:t>Q</a:t>
            </a:r>
            <a:r>
              <a:rPr lang="zh-CN" altLang="zh-CN" dirty="0" smtClean="0"/>
              <a:t>。</a:t>
            </a:r>
            <a:endParaRPr lang="en-US" altLang="zh-CN" dirty="0" smtClean="0"/>
          </a:p>
          <a:p>
            <a:r>
              <a:rPr lang="en-US" altLang="zh-CN" dirty="0" smtClean="0"/>
              <a:t>“</a:t>
            </a:r>
            <a:r>
              <a:rPr lang="zh-CN" altLang="zh-CN" dirty="0"/>
              <a:t>人</a:t>
            </a:r>
            <a:r>
              <a:rPr lang="en-US" altLang="zh-CN" dirty="0"/>
              <a:t>”</a:t>
            </a:r>
            <a:r>
              <a:rPr lang="zh-CN" altLang="zh-CN" dirty="0"/>
              <a:t>和</a:t>
            </a:r>
            <a:r>
              <a:rPr lang="en-US" altLang="zh-CN" dirty="0"/>
              <a:t>“</a:t>
            </a:r>
            <a:r>
              <a:rPr lang="zh-CN" altLang="zh-CN" dirty="0"/>
              <a:t>无羽两足动物</a:t>
            </a:r>
            <a:r>
              <a:rPr lang="en-US" altLang="zh-CN" dirty="0"/>
              <a:t>”</a:t>
            </a:r>
            <a:r>
              <a:rPr lang="zh-CN" altLang="zh-CN" dirty="0"/>
              <a:t>是同义</a:t>
            </a:r>
            <a:r>
              <a:rPr lang="zh-CN" altLang="zh-CN" dirty="0" smtClean="0"/>
              <a:t>的</a:t>
            </a:r>
            <a:endParaRPr lang="zh-CN" altLang="zh-CN" dirty="0"/>
          </a:p>
          <a:p>
            <a:pPr lvl="1"/>
            <a:r>
              <a:rPr lang="zh-CN" altLang="zh-CN" dirty="0"/>
              <a:t>单身汉是无羽两足动物。</a:t>
            </a:r>
          </a:p>
          <a:p>
            <a:pPr lvl="1"/>
            <a:r>
              <a:rPr lang="zh-CN" altLang="zh-CN" dirty="0"/>
              <a:t>单身汉是</a:t>
            </a:r>
            <a:r>
              <a:rPr lang="zh-CN" altLang="zh-CN" dirty="0" smtClean="0"/>
              <a:t>人。</a:t>
            </a:r>
            <a:endParaRPr lang="en-US" altLang="zh-CN" dirty="0"/>
          </a:p>
          <a:p>
            <a:r>
              <a:rPr lang="en-US" altLang="zh-CN" dirty="0" smtClean="0"/>
              <a:t>“</a:t>
            </a:r>
            <a:r>
              <a:rPr lang="zh-CN" altLang="zh-CN" dirty="0"/>
              <a:t>单身汉</a:t>
            </a:r>
            <a:r>
              <a:rPr lang="en-US" altLang="zh-CN" dirty="0"/>
              <a:t>”</a:t>
            </a:r>
            <a:r>
              <a:rPr lang="zh-CN" altLang="zh-CN" dirty="0"/>
              <a:t>和</a:t>
            </a:r>
            <a:r>
              <a:rPr lang="en-US" altLang="zh-CN" dirty="0"/>
              <a:t>“</a:t>
            </a:r>
            <a:r>
              <a:rPr lang="zh-CN" altLang="zh-CN" dirty="0"/>
              <a:t>未婚男子</a:t>
            </a:r>
            <a:r>
              <a:rPr lang="en-US" altLang="zh-CN" dirty="0"/>
              <a:t>”</a:t>
            </a:r>
            <a:r>
              <a:rPr lang="zh-CN" altLang="zh-CN" dirty="0"/>
              <a:t>是同义</a:t>
            </a:r>
            <a:r>
              <a:rPr lang="zh-CN" altLang="zh-CN" dirty="0" smtClean="0"/>
              <a:t>的</a:t>
            </a:r>
            <a:endParaRPr lang="en-US" altLang="zh-CN" dirty="0" smtClean="0"/>
          </a:p>
          <a:p>
            <a:pPr lvl="1"/>
            <a:r>
              <a:rPr lang="zh-CN" altLang="zh-CN" dirty="0" smtClean="0"/>
              <a:t>未婚</a:t>
            </a:r>
            <a:r>
              <a:rPr lang="zh-CN" altLang="zh-CN" dirty="0"/>
              <a:t>男子是人。</a:t>
            </a:r>
          </a:p>
          <a:p>
            <a:r>
              <a:rPr lang="zh-CN" altLang="zh-CN" dirty="0"/>
              <a:t>这三个命题是同义同构。</a:t>
            </a:r>
          </a:p>
          <a:p>
            <a:r>
              <a:rPr lang="zh-CN" altLang="zh-CN" dirty="0"/>
              <a:t>对这种方案的一个批评是同义同构不能解释为什么</a:t>
            </a:r>
            <a:r>
              <a:rPr lang="en-US" altLang="zh-CN" dirty="0"/>
              <a:t>“</a:t>
            </a:r>
            <a:r>
              <a:rPr lang="zh-CN" altLang="zh-CN" dirty="0"/>
              <a:t>无羽两足动物</a:t>
            </a:r>
            <a:r>
              <a:rPr lang="en-US" altLang="zh-CN" dirty="0"/>
              <a:t>”</a:t>
            </a:r>
            <a:r>
              <a:rPr lang="zh-CN" altLang="zh-CN" dirty="0"/>
              <a:t>和</a:t>
            </a:r>
            <a:r>
              <a:rPr lang="en-US" altLang="zh-CN" dirty="0"/>
              <a:t>“</a:t>
            </a:r>
            <a:r>
              <a:rPr lang="zh-CN" altLang="zh-CN" dirty="0"/>
              <a:t>人</a:t>
            </a:r>
            <a:r>
              <a:rPr lang="en-US" altLang="zh-CN" dirty="0"/>
              <a:t>”</a:t>
            </a:r>
            <a:r>
              <a:rPr lang="zh-CN" altLang="zh-CN" dirty="0"/>
              <a:t>是同义的，这些同义关系只能被事先给定。</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23</a:t>
            </a:fld>
            <a:endParaRPr lang="zh-CN" altLang="en-US"/>
          </a:p>
        </p:txBody>
      </p:sp>
    </p:spTree>
    <p:extLst>
      <p:ext uri="{BB962C8B-B14F-4D97-AF65-F5344CB8AC3E}">
        <p14:creationId xmlns:p14="http://schemas.microsoft.com/office/powerpoint/2010/main" val="1951867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randombar(horizontal)">
                                      <p:cBhvr>
                                        <p:cTn id="5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lnSpcReduction="10000"/>
          </a:bodyPr>
          <a:lstStyle/>
          <a:p>
            <a:r>
              <a:rPr lang="zh-CN" altLang="zh-CN" dirty="0">
                <a:latin typeface="Euclid" pitchFamily="18" charset="0"/>
              </a:rPr>
              <a:t>备选</a:t>
            </a:r>
            <a:r>
              <a:rPr lang="en-US" altLang="zh-CN" dirty="0">
                <a:latin typeface="Euclid" pitchFamily="18" charset="0"/>
              </a:rPr>
              <a:t>0</a:t>
            </a:r>
            <a:r>
              <a:rPr lang="zh-CN" altLang="zh-CN" dirty="0">
                <a:latin typeface="Euclid" pitchFamily="18" charset="0"/>
              </a:rPr>
              <a:t>和备选</a:t>
            </a:r>
            <a:r>
              <a:rPr lang="en-US" altLang="zh-CN" dirty="0">
                <a:latin typeface="Euclid" pitchFamily="18" charset="0"/>
              </a:rPr>
              <a:t>1</a:t>
            </a:r>
            <a:r>
              <a:rPr lang="zh-CN" altLang="zh-CN" dirty="0">
                <a:latin typeface="Euclid" pitchFamily="18" charset="0"/>
              </a:rPr>
              <a:t>的区别在于对</a:t>
            </a:r>
            <a:r>
              <a:rPr lang="en-US" altLang="zh-CN" i="1" dirty="0">
                <a:latin typeface="Euclid" pitchFamily="18" charset="0"/>
                <a:sym typeface="Euclid Symbol"/>
              </a:rPr>
              <a:t></a:t>
            </a:r>
            <a:r>
              <a:rPr lang="en-US" altLang="zh-CN" dirty="0">
                <a:latin typeface="Euclid" pitchFamily="18" charset="0"/>
              </a:rPr>
              <a:t> conversion</a:t>
            </a:r>
            <a:r>
              <a:rPr lang="zh-CN" altLang="zh-CN" dirty="0">
                <a:latin typeface="Euclid" pitchFamily="18" charset="0"/>
              </a:rPr>
              <a:t>的态度上。备选</a:t>
            </a:r>
            <a:r>
              <a:rPr lang="en-US" altLang="zh-CN" dirty="0">
                <a:latin typeface="Euclid" pitchFamily="18" charset="0"/>
              </a:rPr>
              <a:t>1</a:t>
            </a:r>
            <a:r>
              <a:rPr lang="zh-CN" altLang="zh-CN" dirty="0">
                <a:latin typeface="Euclid" pitchFamily="18" charset="0"/>
              </a:rPr>
              <a:t>认为</a:t>
            </a:r>
            <a:r>
              <a:rPr lang="en-US" altLang="zh-CN" i="1" dirty="0">
                <a:latin typeface="Euclid" pitchFamily="18" charset="0"/>
                <a:sym typeface="Euclid Symbol"/>
              </a:rPr>
              <a:t></a:t>
            </a:r>
            <a:r>
              <a:rPr lang="en-US" altLang="zh-CN" dirty="0">
                <a:latin typeface="Euclid" pitchFamily="18" charset="0"/>
              </a:rPr>
              <a:t> conversion</a:t>
            </a:r>
            <a:r>
              <a:rPr lang="zh-CN" altLang="zh-CN" dirty="0">
                <a:latin typeface="Euclid" pitchFamily="18" charset="0"/>
              </a:rPr>
              <a:t>保持涵义不变，备选</a:t>
            </a:r>
            <a:r>
              <a:rPr lang="en-US" altLang="zh-CN" dirty="0">
                <a:latin typeface="Euclid" pitchFamily="18" charset="0"/>
              </a:rPr>
              <a:t>0</a:t>
            </a:r>
            <a:r>
              <a:rPr lang="zh-CN" altLang="zh-CN" dirty="0">
                <a:latin typeface="Euclid" pitchFamily="18" charset="0"/>
              </a:rPr>
              <a:t>则认为涵义变了</a:t>
            </a:r>
            <a:r>
              <a:rPr lang="zh-CN" altLang="zh-CN" dirty="0" smtClean="0">
                <a:latin typeface="Euclid" pitchFamily="18" charset="0"/>
              </a:rPr>
              <a:t>。</a:t>
            </a:r>
            <a:endParaRPr lang="en-US" altLang="zh-CN" dirty="0" smtClean="0">
              <a:latin typeface="Euclid" pitchFamily="18" charset="0"/>
            </a:endParaRPr>
          </a:p>
          <a:p>
            <a:r>
              <a:rPr lang="zh-CN" altLang="zh-CN" dirty="0" smtClean="0">
                <a:latin typeface="Euclid" pitchFamily="18" charset="0"/>
              </a:rPr>
              <a:t>丘</a:t>
            </a:r>
            <a:r>
              <a:rPr lang="zh-CN" altLang="zh-CN" dirty="0">
                <a:latin typeface="Euclid" pitchFamily="18" charset="0"/>
              </a:rPr>
              <a:t>奇用</a:t>
            </a:r>
            <a:r>
              <a:rPr lang="zh-CN" altLang="zh-CN" dirty="0" smtClean="0">
                <a:latin typeface="Euclid" pitchFamily="18" charset="0"/>
              </a:rPr>
              <a:t>的语言</a:t>
            </a:r>
            <a:r>
              <a:rPr lang="zh-CN" altLang="zh-CN" dirty="0">
                <a:latin typeface="Euclid" pitchFamily="18" charset="0"/>
              </a:rPr>
              <a:t>是</a:t>
            </a:r>
            <a:r>
              <a:rPr lang="en-US" altLang="zh-CN" i="1" dirty="0">
                <a:latin typeface="Euclid" pitchFamily="18" charset="0"/>
                <a:sym typeface="Euclid Symbol"/>
              </a:rPr>
              <a:t></a:t>
            </a:r>
            <a:r>
              <a:rPr lang="zh-CN" altLang="zh-CN" dirty="0">
                <a:latin typeface="Euclid" pitchFamily="18" charset="0"/>
              </a:rPr>
              <a:t>演算，</a:t>
            </a:r>
            <a:r>
              <a:rPr lang="en-US" altLang="zh-CN" i="1" dirty="0">
                <a:latin typeface="Euclid" pitchFamily="18" charset="0"/>
                <a:sym typeface="Euclid Symbol"/>
              </a:rPr>
              <a:t></a:t>
            </a:r>
            <a:r>
              <a:rPr lang="zh-CN" altLang="zh-CN" dirty="0">
                <a:latin typeface="Euclid" pitchFamily="18" charset="0"/>
              </a:rPr>
              <a:t>是逻辑符号。对于任意一个变元</a:t>
            </a:r>
            <a:r>
              <a:rPr lang="en-US" altLang="zh-CN" i="1" dirty="0">
                <a:latin typeface="Euclid" pitchFamily="18" charset="0"/>
              </a:rPr>
              <a:t>x</a:t>
            </a:r>
            <a:r>
              <a:rPr lang="zh-CN" altLang="zh-CN" dirty="0">
                <a:latin typeface="Euclid" pitchFamily="18" charset="0"/>
              </a:rPr>
              <a:t>和一个公式</a:t>
            </a:r>
            <a:r>
              <a:rPr lang="en-US" altLang="zh-CN" i="1" dirty="0">
                <a:latin typeface="Euclid" pitchFamily="18" charset="0"/>
                <a:sym typeface="Euclid Symbol"/>
              </a:rPr>
              <a:t></a:t>
            </a:r>
            <a:r>
              <a:rPr lang="zh-CN" altLang="zh-CN" dirty="0">
                <a:latin typeface="Euclid" pitchFamily="18" charset="0"/>
              </a:rPr>
              <a:t>，</a:t>
            </a:r>
            <a:r>
              <a:rPr lang="en-US" altLang="zh-CN" i="1" dirty="0">
                <a:latin typeface="Euclid" pitchFamily="18" charset="0"/>
                <a:sym typeface="Euclid Symbol"/>
              </a:rPr>
              <a:t></a:t>
            </a:r>
            <a:r>
              <a:rPr lang="en-US" altLang="zh-CN" i="1" dirty="0">
                <a:latin typeface="Euclid" pitchFamily="18" charset="0"/>
              </a:rPr>
              <a:t>x</a:t>
            </a:r>
            <a:r>
              <a:rPr lang="en-US" altLang="zh-CN" i="1" dirty="0">
                <a:latin typeface="Euclid" pitchFamily="18" charset="0"/>
                <a:sym typeface="Euclid Symbol"/>
              </a:rPr>
              <a:t></a:t>
            </a:r>
            <a:r>
              <a:rPr lang="zh-CN" altLang="zh-CN" dirty="0">
                <a:latin typeface="Euclid" pitchFamily="18" charset="0"/>
              </a:rPr>
              <a:t>的直观意思就是</a:t>
            </a:r>
            <a:r>
              <a:rPr lang="en-US" altLang="zh-CN" i="1" dirty="0">
                <a:latin typeface="Euclid" pitchFamily="18" charset="0"/>
              </a:rPr>
              <a:t>being x such that </a:t>
            </a:r>
            <a:r>
              <a:rPr lang="en-US" altLang="zh-CN" i="1" dirty="0">
                <a:latin typeface="Euclid" pitchFamily="18" charset="0"/>
                <a:sym typeface="Euclid Symbol"/>
              </a:rPr>
              <a:t></a:t>
            </a:r>
            <a:r>
              <a:rPr lang="zh-CN" altLang="zh-CN" dirty="0" smtClean="0">
                <a:latin typeface="Euclid" pitchFamily="18" charset="0"/>
              </a:rPr>
              <a:t>。</a:t>
            </a:r>
            <a:endParaRPr lang="en-US" altLang="zh-CN" dirty="0" smtClean="0">
              <a:latin typeface="Euclid" pitchFamily="18" charset="0"/>
            </a:endParaRPr>
          </a:p>
          <a:p>
            <a:r>
              <a:rPr lang="en-US" altLang="zh-CN" i="1" dirty="0" smtClean="0">
                <a:latin typeface="Euclid" pitchFamily="18" charset="0"/>
                <a:sym typeface="Euclid Symbol"/>
              </a:rPr>
              <a:t></a:t>
            </a:r>
            <a:r>
              <a:rPr lang="en-US" altLang="zh-CN" dirty="0" smtClean="0">
                <a:latin typeface="Euclid" pitchFamily="18" charset="0"/>
              </a:rPr>
              <a:t> </a:t>
            </a:r>
            <a:r>
              <a:rPr lang="en-US" altLang="zh-CN" dirty="0">
                <a:latin typeface="Euclid" pitchFamily="18" charset="0"/>
              </a:rPr>
              <a:t>conversion</a:t>
            </a:r>
            <a:r>
              <a:rPr lang="zh-CN" altLang="zh-CN" dirty="0">
                <a:latin typeface="Euclid" pitchFamily="18" charset="0"/>
              </a:rPr>
              <a:t>指的是对任意一个公式</a:t>
            </a:r>
            <a:r>
              <a:rPr lang="en-US" altLang="zh-CN" i="1" dirty="0">
                <a:latin typeface="Euclid" pitchFamily="18" charset="0"/>
                <a:sym typeface="Euclid Symbol"/>
              </a:rPr>
              <a:t></a:t>
            </a:r>
            <a:r>
              <a:rPr lang="zh-CN" altLang="zh-CN" dirty="0">
                <a:latin typeface="Euclid" pitchFamily="18" charset="0"/>
              </a:rPr>
              <a:t>以及变元</a:t>
            </a:r>
            <a:r>
              <a:rPr lang="en-US" altLang="zh-CN" i="1" dirty="0">
                <a:latin typeface="Euclid" pitchFamily="18" charset="0"/>
              </a:rPr>
              <a:t>x</a:t>
            </a:r>
            <a:r>
              <a:rPr lang="zh-CN" altLang="zh-CN" dirty="0">
                <a:latin typeface="Euclid" pitchFamily="18" charset="0"/>
              </a:rPr>
              <a:t>，</a:t>
            </a:r>
            <a:r>
              <a:rPr lang="en-US" altLang="zh-CN" dirty="0">
                <a:latin typeface="Euclid" pitchFamily="18" charset="0"/>
              </a:rPr>
              <a:t>(</a:t>
            </a:r>
            <a:r>
              <a:rPr lang="en-US" altLang="zh-CN" i="1" dirty="0">
                <a:latin typeface="Euclid" pitchFamily="18" charset="0"/>
                <a:sym typeface="Euclid Symbol"/>
              </a:rPr>
              <a:t></a:t>
            </a:r>
            <a:r>
              <a:rPr lang="en-US" altLang="zh-CN" i="1" dirty="0">
                <a:latin typeface="Euclid" pitchFamily="18" charset="0"/>
              </a:rPr>
              <a:t>x</a:t>
            </a:r>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rPr>
              <a:t>a</a:t>
            </a:r>
            <a:r>
              <a:rPr lang="en-US" altLang="zh-CN" dirty="0">
                <a:latin typeface="Euclid" pitchFamily="18" charset="0"/>
              </a:rPr>
              <a:t>] = </a:t>
            </a:r>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rPr>
              <a:t>x</a:t>
            </a:r>
            <a:r>
              <a:rPr lang="en-US" altLang="zh-CN" dirty="0">
                <a:latin typeface="Euclid" pitchFamily="18" charset="0"/>
              </a:rPr>
              <a:t>/</a:t>
            </a:r>
            <a:r>
              <a:rPr lang="en-US" altLang="zh-CN" i="1" dirty="0">
                <a:latin typeface="Euclid" pitchFamily="18" charset="0"/>
              </a:rPr>
              <a:t>a</a:t>
            </a:r>
            <a:r>
              <a:rPr lang="en-US" altLang="zh-CN" dirty="0">
                <a:latin typeface="Euclid" pitchFamily="18" charset="0"/>
              </a:rPr>
              <a:t>)</a:t>
            </a:r>
            <a:r>
              <a:rPr lang="zh-CN" altLang="zh-CN" dirty="0">
                <a:latin typeface="Euclid" pitchFamily="18" charset="0"/>
              </a:rPr>
              <a:t>，如果</a:t>
            </a:r>
            <a:r>
              <a:rPr lang="en-US" altLang="zh-CN" i="1" dirty="0">
                <a:latin typeface="Euclid" pitchFamily="18" charset="0"/>
              </a:rPr>
              <a:t>x</a:t>
            </a:r>
            <a:r>
              <a:rPr lang="zh-CN" altLang="zh-CN" dirty="0">
                <a:latin typeface="Euclid" pitchFamily="18" charset="0"/>
              </a:rPr>
              <a:t>和</a:t>
            </a:r>
            <a:r>
              <a:rPr lang="en-US" altLang="zh-CN" i="1" dirty="0">
                <a:latin typeface="Euclid" pitchFamily="18" charset="0"/>
              </a:rPr>
              <a:t>a</a:t>
            </a:r>
            <a:r>
              <a:rPr lang="zh-CN" altLang="zh-CN" dirty="0">
                <a:latin typeface="Euclid" pitchFamily="18" charset="0"/>
              </a:rPr>
              <a:t>同一个类型，并且</a:t>
            </a:r>
            <a:r>
              <a:rPr lang="en-US" altLang="zh-CN" i="1" dirty="0">
                <a:latin typeface="Euclid" pitchFamily="18" charset="0"/>
              </a:rPr>
              <a:t>a</a:t>
            </a:r>
            <a:r>
              <a:rPr lang="zh-CN" altLang="zh-CN" dirty="0">
                <a:latin typeface="Euclid" pitchFamily="18" charset="0"/>
              </a:rPr>
              <a:t>中的自由变元在代入之后不会被约束</a:t>
            </a:r>
            <a:r>
              <a:rPr lang="zh-CN" altLang="zh-CN" dirty="0" smtClean="0">
                <a:latin typeface="Euclid" pitchFamily="18" charset="0"/>
              </a:rPr>
              <a:t>。</a:t>
            </a:r>
            <a:endParaRPr lang="zh-CN" altLang="en-US" dirty="0">
              <a:latin typeface="Euclid" pitchFamily="18" charset="0"/>
            </a:endParaRPr>
          </a:p>
        </p:txBody>
      </p:sp>
      <p:sp>
        <p:nvSpPr>
          <p:cNvPr id="4" name="灯片编号占位符 3"/>
          <p:cNvSpPr>
            <a:spLocks noGrp="1"/>
          </p:cNvSpPr>
          <p:nvPr>
            <p:ph type="sldNum" sz="quarter" idx="12"/>
          </p:nvPr>
        </p:nvSpPr>
        <p:spPr/>
        <p:txBody>
          <a:bodyPr/>
          <a:lstStyle/>
          <a:p>
            <a:fld id="{FC4FEC97-3A37-4B37-B4B3-673D36FA8A6E}" type="slidenum">
              <a:rPr lang="zh-CN" altLang="en-US" smtClean="0"/>
              <a:t>24</a:t>
            </a:fld>
            <a:endParaRPr lang="zh-CN" altLang="en-US"/>
          </a:p>
        </p:txBody>
      </p:sp>
    </p:spTree>
    <p:extLst>
      <p:ext uri="{BB962C8B-B14F-4D97-AF65-F5344CB8AC3E}">
        <p14:creationId xmlns:p14="http://schemas.microsoft.com/office/powerpoint/2010/main" val="1429132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20000"/>
          </a:bodyPr>
          <a:lstStyle/>
          <a:p>
            <a:r>
              <a:rPr lang="zh-CN" altLang="zh-CN" dirty="0">
                <a:latin typeface="Euclid" pitchFamily="18" charset="0"/>
              </a:rPr>
              <a:t>例如</a:t>
            </a:r>
            <a:r>
              <a:rPr lang="en-US" altLang="zh-CN" dirty="0">
                <a:latin typeface="Euclid" pitchFamily="18" charset="0"/>
              </a:rPr>
              <a:t>(</a:t>
            </a:r>
            <a:r>
              <a:rPr lang="en-US" altLang="zh-CN" i="1" dirty="0">
                <a:latin typeface="Euclid" pitchFamily="18" charset="0"/>
                <a:sym typeface="Euclid Symbol"/>
              </a:rPr>
              <a:t></a:t>
            </a:r>
            <a:r>
              <a:rPr lang="en-US" altLang="zh-CN" i="1" dirty="0">
                <a:latin typeface="Euclid" pitchFamily="18" charset="0"/>
              </a:rPr>
              <a:t>x </a:t>
            </a:r>
            <a:r>
              <a:rPr lang="en-US" altLang="zh-CN" i="1" dirty="0" err="1">
                <a:latin typeface="Euclid" pitchFamily="18" charset="0"/>
              </a:rPr>
              <a:t>x</a:t>
            </a:r>
            <a:r>
              <a:rPr lang="en-US" altLang="zh-CN" i="1" dirty="0">
                <a:latin typeface="Euclid" pitchFamily="18" charset="0"/>
              </a:rPr>
              <a:t> </a:t>
            </a:r>
            <a:r>
              <a:rPr lang="en-US" altLang="zh-CN" dirty="0">
                <a:latin typeface="Euclid" pitchFamily="18" charset="0"/>
              </a:rPr>
              <a:t>= 12)</a:t>
            </a:r>
            <a:r>
              <a:rPr lang="zh-CN" altLang="zh-CN" dirty="0">
                <a:latin typeface="Euclid" pitchFamily="18" charset="0"/>
              </a:rPr>
              <a:t>表示的是</a:t>
            </a:r>
            <a:r>
              <a:rPr lang="en-US" altLang="zh-CN" i="1" dirty="0">
                <a:latin typeface="Euclid" pitchFamily="18" charset="0"/>
              </a:rPr>
              <a:t>being x such that x equals to</a:t>
            </a:r>
            <a:r>
              <a:rPr lang="en-US" altLang="zh-CN" dirty="0">
                <a:latin typeface="Euclid" pitchFamily="18" charset="0"/>
              </a:rPr>
              <a:t> 12</a:t>
            </a:r>
            <a:r>
              <a:rPr lang="zh-CN" altLang="zh-CN" dirty="0">
                <a:latin typeface="Euclid" pitchFamily="18" charset="0"/>
              </a:rPr>
              <a:t>，也许可以理解为</a:t>
            </a:r>
            <a:r>
              <a:rPr lang="en-US" altLang="zh-CN" dirty="0">
                <a:latin typeface="Euclid" pitchFamily="18" charset="0"/>
              </a:rPr>
              <a:t>“‘</a:t>
            </a:r>
            <a:r>
              <a:rPr lang="zh-CN" altLang="zh-CN" dirty="0">
                <a:latin typeface="Euclid" pitchFamily="18" charset="0"/>
              </a:rPr>
              <a:t>等同于</a:t>
            </a:r>
            <a:r>
              <a:rPr lang="en-US" altLang="zh-CN" dirty="0">
                <a:latin typeface="Euclid" pitchFamily="18" charset="0"/>
              </a:rPr>
              <a:t>12’</a:t>
            </a:r>
            <a:r>
              <a:rPr lang="zh-CN" altLang="zh-CN" dirty="0">
                <a:latin typeface="Euclid" pitchFamily="18" charset="0"/>
              </a:rPr>
              <a:t>这个概念</a:t>
            </a:r>
            <a:r>
              <a:rPr lang="en-US" altLang="zh-CN" dirty="0">
                <a:latin typeface="Euclid" pitchFamily="18" charset="0"/>
              </a:rPr>
              <a:t>”</a:t>
            </a:r>
            <a:r>
              <a:rPr lang="zh-CN" altLang="zh-CN" dirty="0">
                <a:latin typeface="Euclid" pitchFamily="18" charset="0"/>
              </a:rPr>
              <a:t>，当我们把它应用在</a:t>
            </a:r>
            <a:r>
              <a:rPr lang="en-US" altLang="zh-CN" dirty="0">
                <a:latin typeface="Euclid" pitchFamily="18" charset="0"/>
              </a:rPr>
              <a:t>5 + 7</a:t>
            </a:r>
            <a:r>
              <a:rPr lang="zh-CN" altLang="zh-CN" dirty="0">
                <a:latin typeface="Euclid" pitchFamily="18" charset="0"/>
              </a:rPr>
              <a:t>上的时候，就会有</a:t>
            </a:r>
            <a:r>
              <a:rPr lang="en-US" altLang="zh-CN" dirty="0">
                <a:latin typeface="Euclid" pitchFamily="18" charset="0"/>
              </a:rPr>
              <a:t>(</a:t>
            </a:r>
            <a:r>
              <a:rPr lang="en-US" altLang="zh-CN" i="1" dirty="0">
                <a:latin typeface="Euclid" pitchFamily="18" charset="0"/>
                <a:sym typeface="Euclid Symbol"/>
              </a:rPr>
              <a:t></a:t>
            </a:r>
            <a:r>
              <a:rPr lang="en-US" altLang="zh-CN" i="1" dirty="0">
                <a:latin typeface="Euclid" pitchFamily="18" charset="0"/>
              </a:rPr>
              <a:t>x </a:t>
            </a:r>
            <a:r>
              <a:rPr lang="en-US" altLang="zh-CN" i="1" dirty="0" err="1">
                <a:latin typeface="Euclid" pitchFamily="18" charset="0"/>
              </a:rPr>
              <a:t>x</a:t>
            </a:r>
            <a:r>
              <a:rPr lang="en-US" altLang="zh-CN" i="1" dirty="0">
                <a:latin typeface="Euclid" pitchFamily="18" charset="0"/>
              </a:rPr>
              <a:t> </a:t>
            </a:r>
            <a:r>
              <a:rPr lang="en-US" altLang="zh-CN" dirty="0">
                <a:latin typeface="Euclid" pitchFamily="18" charset="0"/>
              </a:rPr>
              <a:t>= 12)[5 + 7]</a:t>
            </a:r>
            <a:r>
              <a:rPr lang="zh-CN" altLang="zh-CN" dirty="0">
                <a:latin typeface="Euclid" pitchFamily="18" charset="0"/>
              </a:rPr>
              <a:t>，备选</a:t>
            </a:r>
            <a:r>
              <a:rPr lang="en-US" altLang="zh-CN" dirty="0">
                <a:latin typeface="Euclid" pitchFamily="18" charset="0"/>
              </a:rPr>
              <a:t>1</a:t>
            </a:r>
            <a:r>
              <a:rPr lang="zh-CN" altLang="zh-CN" dirty="0">
                <a:latin typeface="Euclid" pitchFamily="18" charset="0"/>
              </a:rPr>
              <a:t>认为它和</a:t>
            </a:r>
            <a:r>
              <a:rPr lang="en-US" altLang="zh-CN" dirty="0">
                <a:latin typeface="Euclid" pitchFamily="18" charset="0"/>
              </a:rPr>
              <a:t>5 + 7 = 12</a:t>
            </a:r>
            <a:r>
              <a:rPr lang="zh-CN" altLang="zh-CN" dirty="0">
                <a:latin typeface="Euclid" pitchFamily="18" charset="0"/>
              </a:rPr>
              <a:t>的涵义是一样的，但是备选</a:t>
            </a:r>
            <a:r>
              <a:rPr lang="en-US" altLang="zh-CN" dirty="0">
                <a:latin typeface="Euclid" pitchFamily="18" charset="0"/>
              </a:rPr>
              <a:t>0</a:t>
            </a:r>
            <a:r>
              <a:rPr lang="zh-CN" altLang="zh-CN" dirty="0">
                <a:latin typeface="Euclid" pitchFamily="18" charset="0"/>
              </a:rPr>
              <a:t>则不接受这种同一标准。按照备选</a:t>
            </a:r>
            <a:r>
              <a:rPr lang="en-US" altLang="zh-CN" dirty="0">
                <a:latin typeface="Euclid" pitchFamily="18" charset="0"/>
              </a:rPr>
              <a:t>1</a:t>
            </a:r>
            <a:r>
              <a:rPr lang="zh-CN" altLang="zh-CN" dirty="0">
                <a:latin typeface="Euclid" pitchFamily="18" charset="0"/>
              </a:rPr>
              <a:t>，如下几个表达式的涵义都是一样的：</a:t>
            </a:r>
          </a:p>
          <a:p>
            <a:r>
              <a:rPr lang="en-US" altLang="zh-CN" dirty="0">
                <a:latin typeface="Euclid" pitchFamily="18" charset="0"/>
              </a:rPr>
              <a:t>(</a:t>
            </a:r>
            <a:r>
              <a:rPr lang="en-US" altLang="zh-CN" i="1" dirty="0">
                <a:latin typeface="Euclid" pitchFamily="18" charset="0"/>
                <a:sym typeface="Euclid Symbol"/>
              </a:rPr>
              <a:t></a:t>
            </a:r>
            <a:r>
              <a:rPr lang="en-US" altLang="zh-CN" i="1" dirty="0">
                <a:latin typeface="Euclid" pitchFamily="18" charset="0"/>
              </a:rPr>
              <a:t>x </a:t>
            </a:r>
            <a:r>
              <a:rPr lang="en-US" altLang="zh-CN" i="1" dirty="0" err="1">
                <a:latin typeface="Euclid" pitchFamily="18" charset="0"/>
              </a:rPr>
              <a:t>x</a:t>
            </a:r>
            <a:r>
              <a:rPr lang="en-US" altLang="zh-CN" i="1" dirty="0">
                <a:latin typeface="Euclid" pitchFamily="18" charset="0"/>
              </a:rPr>
              <a:t> </a:t>
            </a:r>
            <a:r>
              <a:rPr lang="en-US" altLang="zh-CN" dirty="0">
                <a:latin typeface="Euclid" pitchFamily="18" charset="0"/>
              </a:rPr>
              <a:t>= 12)[5 + 7]</a:t>
            </a:r>
            <a:endParaRPr lang="zh-CN" altLang="zh-CN" dirty="0">
              <a:latin typeface="Euclid" pitchFamily="18" charset="0"/>
            </a:endParaRPr>
          </a:p>
          <a:p>
            <a:r>
              <a:rPr lang="en-US" altLang="zh-CN" dirty="0">
                <a:latin typeface="Euclid" pitchFamily="18" charset="0"/>
              </a:rPr>
              <a:t>(</a:t>
            </a:r>
            <a:r>
              <a:rPr lang="en-US" altLang="zh-CN" i="1" dirty="0">
                <a:latin typeface="Euclid" pitchFamily="18" charset="0"/>
                <a:sym typeface="Euclid Symbol"/>
              </a:rPr>
              <a:t></a:t>
            </a:r>
            <a:r>
              <a:rPr lang="en-US" altLang="zh-CN" i="1" dirty="0">
                <a:latin typeface="Euclid" pitchFamily="18" charset="0"/>
              </a:rPr>
              <a:t>x </a:t>
            </a:r>
            <a:r>
              <a:rPr lang="en-US" altLang="zh-CN" i="1" dirty="0" err="1">
                <a:latin typeface="Euclid" pitchFamily="18" charset="0"/>
              </a:rPr>
              <a:t>x</a:t>
            </a:r>
            <a:r>
              <a:rPr lang="en-US" altLang="zh-CN" i="1" dirty="0">
                <a:latin typeface="Euclid" pitchFamily="18" charset="0"/>
              </a:rPr>
              <a:t> </a:t>
            </a:r>
            <a:r>
              <a:rPr lang="en-US" altLang="zh-CN" dirty="0">
                <a:latin typeface="Euclid" pitchFamily="18" charset="0"/>
              </a:rPr>
              <a:t>+ 7</a:t>
            </a:r>
            <a:r>
              <a:rPr lang="en-US" altLang="zh-CN" i="1" dirty="0">
                <a:latin typeface="Euclid" pitchFamily="18" charset="0"/>
              </a:rPr>
              <a:t> </a:t>
            </a:r>
            <a:r>
              <a:rPr lang="en-US" altLang="zh-CN" dirty="0">
                <a:latin typeface="Euclid" pitchFamily="18" charset="0"/>
              </a:rPr>
              <a:t>= 12)[5]</a:t>
            </a:r>
            <a:endParaRPr lang="zh-CN" altLang="zh-CN" dirty="0">
              <a:latin typeface="Euclid" pitchFamily="18" charset="0"/>
            </a:endParaRPr>
          </a:p>
          <a:p>
            <a:r>
              <a:rPr lang="en-US" altLang="zh-CN" dirty="0">
                <a:latin typeface="Euclid" pitchFamily="18" charset="0"/>
              </a:rPr>
              <a:t>(</a:t>
            </a:r>
            <a:r>
              <a:rPr lang="en-US" altLang="zh-CN" i="1" dirty="0">
                <a:latin typeface="Euclid" pitchFamily="18" charset="0"/>
                <a:sym typeface="Euclid Symbol"/>
              </a:rPr>
              <a:t></a:t>
            </a:r>
            <a:r>
              <a:rPr lang="en-US" altLang="zh-CN" i="1" dirty="0">
                <a:latin typeface="Euclid" pitchFamily="18" charset="0"/>
              </a:rPr>
              <a:t>x </a:t>
            </a:r>
            <a:r>
              <a:rPr lang="en-US" altLang="zh-CN" dirty="0">
                <a:latin typeface="Euclid" pitchFamily="18" charset="0"/>
              </a:rPr>
              <a:t>5</a:t>
            </a:r>
            <a:r>
              <a:rPr lang="en-US" altLang="zh-CN" i="1" dirty="0">
                <a:latin typeface="Euclid" pitchFamily="18" charset="0"/>
              </a:rPr>
              <a:t> </a:t>
            </a:r>
            <a:r>
              <a:rPr lang="en-US" altLang="zh-CN" dirty="0">
                <a:latin typeface="Euclid" pitchFamily="18" charset="0"/>
              </a:rPr>
              <a:t>+ </a:t>
            </a:r>
            <a:r>
              <a:rPr lang="en-US" altLang="zh-CN" i="1" dirty="0">
                <a:latin typeface="Euclid" pitchFamily="18" charset="0"/>
              </a:rPr>
              <a:t>x </a:t>
            </a:r>
            <a:r>
              <a:rPr lang="en-US" altLang="zh-CN" dirty="0">
                <a:latin typeface="Euclid" pitchFamily="18" charset="0"/>
              </a:rPr>
              <a:t>= 12)[7]</a:t>
            </a:r>
            <a:endParaRPr lang="zh-CN" altLang="zh-CN" dirty="0">
              <a:latin typeface="Euclid" pitchFamily="18" charset="0"/>
            </a:endParaRPr>
          </a:p>
          <a:p>
            <a:r>
              <a:rPr lang="zh-CN" altLang="zh-CN" dirty="0">
                <a:latin typeface="Euclid" pitchFamily="18" charset="0"/>
              </a:rPr>
              <a:t>因为它们都等同于</a:t>
            </a:r>
            <a:r>
              <a:rPr lang="en-US" altLang="zh-CN" dirty="0">
                <a:latin typeface="Euclid" pitchFamily="18" charset="0"/>
              </a:rPr>
              <a:t>5 + 7 = 12</a:t>
            </a:r>
            <a:r>
              <a:rPr lang="zh-CN" altLang="zh-CN" dirty="0">
                <a:latin typeface="Euclid" pitchFamily="18" charset="0"/>
              </a:rPr>
              <a:t>。</a:t>
            </a:r>
          </a:p>
          <a:p>
            <a:endParaRPr lang="zh-CN" altLang="en-US" dirty="0">
              <a:latin typeface="Euclid" pitchFamily="18" charset="0"/>
            </a:endParaRPr>
          </a:p>
        </p:txBody>
      </p:sp>
      <p:sp>
        <p:nvSpPr>
          <p:cNvPr id="4" name="灯片编号占位符 3"/>
          <p:cNvSpPr>
            <a:spLocks noGrp="1"/>
          </p:cNvSpPr>
          <p:nvPr>
            <p:ph type="sldNum" sz="quarter" idx="12"/>
          </p:nvPr>
        </p:nvSpPr>
        <p:spPr/>
        <p:txBody>
          <a:bodyPr/>
          <a:lstStyle/>
          <a:p>
            <a:fld id="{FC4FEC97-3A37-4B37-B4B3-673D36FA8A6E}" type="slidenum">
              <a:rPr lang="zh-CN" altLang="en-US" smtClean="0"/>
              <a:t>25</a:t>
            </a:fld>
            <a:endParaRPr lang="zh-CN" altLang="en-US"/>
          </a:p>
        </p:txBody>
      </p:sp>
    </p:spTree>
    <p:extLst>
      <p:ext uri="{BB962C8B-B14F-4D97-AF65-F5344CB8AC3E}">
        <p14:creationId xmlns:p14="http://schemas.microsoft.com/office/powerpoint/2010/main" val="19190317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10000"/>
          </a:bodyPr>
          <a:lstStyle/>
          <a:p>
            <a:r>
              <a:rPr lang="en-US" altLang="zh-CN" dirty="0">
                <a:latin typeface="Euclid" pitchFamily="18" charset="0"/>
              </a:rPr>
              <a:t>Bealer1998</a:t>
            </a:r>
            <a:r>
              <a:rPr lang="zh-CN" altLang="zh-CN" dirty="0">
                <a:latin typeface="Euclid" pitchFamily="18" charset="0"/>
              </a:rPr>
              <a:t>年的论文</a:t>
            </a:r>
            <a:r>
              <a:rPr lang="en-US" altLang="zh-CN" i="1" dirty="0">
                <a:latin typeface="Euclid" pitchFamily="18" charset="0"/>
              </a:rPr>
              <a:t>Propositions</a:t>
            </a:r>
            <a:r>
              <a:rPr lang="zh-CN" altLang="zh-CN" dirty="0">
                <a:latin typeface="Euclid" pitchFamily="18" charset="0"/>
              </a:rPr>
              <a:t>中举到过这样一个例子：</a:t>
            </a:r>
          </a:p>
          <a:p>
            <a:r>
              <a:rPr lang="en-US" altLang="zh-CN" i="1" dirty="0">
                <a:latin typeface="Euclid" pitchFamily="18" charset="0"/>
              </a:rPr>
              <a:t>That two is even </a:t>
            </a:r>
            <a:endParaRPr lang="en-US" altLang="zh-CN" i="1" dirty="0" smtClean="0">
              <a:latin typeface="Euclid" pitchFamily="18" charset="0"/>
            </a:endParaRPr>
          </a:p>
          <a:p>
            <a:pPr marL="0" indent="0">
              <a:buNone/>
            </a:pPr>
            <a:r>
              <a:rPr lang="en-US" altLang="zh-CN" dirty="0" smtClean="0">
                <a:latin typeface="Euclid" pitchFamily="18" charset="0"/>
              </a:rPr>
              <a:t>= </a:t>
            </a:r>
            <a:r>
              <a:rPr lang="en-US" altLang="zh-CN" dirty="0">
                <a:latin typeface="Euclid" pitchFamily="18" charset="0"/>
              </a:rPr>
              <a:t>(</a:t>
            </a:r>
            <a:r>
              <a:rPr lang="en-US" altLang="zh-CN" i="1" dirty="0">
                <a:latin typeface="Euclid" pitchFamily="18" charset="0"/>
                <a:sym typeface="Euclid Symbol"/>
              </a:rPr>
              <a:t></a:t>
            </a:r>
            <a:r>
              <a:rPr lang="en-US" altLang="zh-CN" i="1" dirty="0">
                <a:latin typeface="Euclid" pitchFamily="18" charset="0"/>
              </a:rPr>
              <a:t>x</a:t>
            </a:r>
            <a:r>
              <a:rPr lang="en-US" altLang="zh-CN" dirty="0">
                <a:latin typeface="Euclid" pitchFamily="18" charset="0"/>
              </a:rPr>
              <a:t>)(</a:t>
            </a:r>
            <a:r>
              <a:rPr lang="en-US" altLang="zh-CN" i="1" dirty="0">
                <a:latin typeface="Euclid" pitchFamily="18" charset="0"/>
              </a:rPr>
              <a:t>that x is even</a:t>
            </a:r>
            <a:r>
              <a:rPr lang="en-US" altLang="zh-CN" dirty="0">
                <a:latin typeface="Euclid" pitchFamily="18" charset="0"/>
              </a:rPr>
              <a:t>)(</a:t>
            </a:r>
            <a:r>
              <a:rPr lang="en-US" altLang="zh-CN" i="1" dirty="0">
                <a:latin typeface="Euclid" pitchFamily="18" charset="0"/>
              </a:rPr>
              <a:t>two</a:t>
            </a:r>
            <a:r>
              <a:rPr lang="en-US" altLang="zh-CN" dirty="0">
                <a:latin typeface="Euclid" pitchFamily="18" charset="0"/>
              </a:rPr>
              <a:t>) </a:t>
            </a:r>
            <a:endParaRPr lang="en-US" altLang="zh-CN" dirty="0" smtClean="0">
              <a:latin typeface="Euclid" pitchFamily="18" charset="0"/>
            </a:endParaRPr>
          </a:p>
          <a:p>
            <a:pPr marL="0" indent="0">
              <a:buNone/>
            </a:pPr>
            <a:r>
              <a:rPr lang="en-US" altLang="zh-CN" dirty="0" smtClean="0">
                <a:latin typeface="Euclid" pitchFamily="18" charset="0"/>
              </a:rPr>
              <a:t>= </a:t>
            </a:r>
            <a:r>
              <a:rPr lang="en-US" altLang="zh-CN" dirty="0">
                <a:latin typeface="Euclid" pitchFamily="18" charset="0"/>
              </a:rPr>
              <a:t>(</a:t>
            </a:r>
            <a:r>
              <a:rPr lang="en-US" altLang="zh-CN" i="1" dirty="0">
                <a:latin typeface="Euclid" pitchFamily="18" charset="0"/>
                <a:sym typeface="Euclid Symbol"/>
              </a:rPr>
              <a:t></a:t>
            </a:r>
            <a:r>
              <a:rPr lang="en-US" altLang="zh-CN" i="1" dirty="0">
                <a:latin typeface="Euclid" pitchFamily="18" charset="0"/>
              </a:rPr>
              <a:t>x</a:t>
            </a:r>
            <a:r>
              <a:rPr lang="en-US" altLang="zh-CN" dirty="0">
                <a:latin typeface="Euclid" pitchFamily="18" charset="0"/>
              </a:rPr>
              <a:t>)(</a:t>
            </a:r>
            <a:r>
              <a:rPr lang="en-US" altLang="zh-CN" i="1" dirty="0">
                <a:latin typeface="Euclid" pitchFamily="18" charset="0"/>
              </a:rPr>
              <a:t>that x is divisible by two</a:t>
            </a:r>
            <a:r>
              <a:rPr lang="en-US" altLang="zh-CN" dirty="0">
                <a:latin typeface="Euclid" pitchFamily="18" charset="0"/>
              </a:rPr>
              <a:t>)(</a:t>
            </a:r>
            <a:r>
              <a:rPr lang="en-US" altLang="zh-CN" i="1" dirty="0">
                <a:latin typeface="Euclid" pitchFamily="18" charset="0"/>
              </a:rPr>
              <a:t>two</a:t>
            </a:r>
            <a:r>
              <a:rPr lang="en-US" altLang="zh-CN" dirty="0">
                <a:latin typeface="Euclid" pitchFamily="18" charset="0"/>
              </a:rPr>
              <a:t>) </a:t>
            </a:r>
            <a:endParaRPr lang="en-US" altLang="zh-CN" dirty="0" smtClean="0">
              <a:latin typeface="Euclid" pitchFamily="18" charset="0"/>
            </a:endParaRPr>
          </a:p>
          <a:p>
            <a:pPr marL="0" indent="0">
              <a:buNone/>
            </a:pPr>
            <a:r>
              <a:rPr lang="en-US" altLang="zh-CN" dirty="0" smtClean="0">
                <a:latin typeface="Euclid" pitchFamily="18" charset="0"/>
              </a:rPr>
              <a:t>=</a:t>
            </a:r>
            <a:r>
              <a:rPr lang="en-US" altLang="zh-CN" i="1" dirty="0" smtClean="0">
                <a:latin typeface="Euclid" pitchFamily="18" charset="0"/>
              </a:rPr>
              <a:t> </a:t>
            </a:r>
            <a:r>
              <a:rPr lang="en-US" altLang="zh-CN" i="1" dirty="0">
                <a:latin typeface="Euclid" pitchFamily="18" charset="0"/>
              </a:rPr>
              <a:t>that two is divisible by two </a:t>
            </a:r>
            <a:endParaRPr lang="en-US" altLang="zh-CN" i="1" dirty="0" smtClean="0">
              <a:latin typeface="Euclid" pitchFamily="18" charset="0"/>
            </a:endParaRPr>
          </a:p>
          <a:p>
            <a:pPr marL="0" indent="0">
              <a:buNone/>
            </a:pPr>
            <a:r>
              <a:rPr lang="en-US" altLang="zh-CN" dirty="0" smtClean="0">
                <a:latin typeface="Euclid" pitchFamily="18" charset="0"/>
              </a:rPr>
              <a:t>= </a:t>
            </a:r>
            <a:r>
              <a:rPr lang="en-US" altLang="zh-CN" dirty="0">
                <a:latin typeface="Euclid" pitchFamily="18" charset="0"/>
              </a:rPr>
              <a:t>(</a:t>
            </a:r>
            <a:r>
              <a:rPr lang="en-US" altLang="zh-CN" i="1" dirty="0">
                <a:latin typeface="Euclid" pitchFamily="18" charset="0"/>
                <a:sym typeface="Euclid Symbol"/>
              </a:rPr>
              <a:t></a:t>
            </a:r>
            <a:r>
              <a:rPr lang="en-US" altLang="zh-CN" i="1" dirty="0">
                <a:latin typeface="Euclid" pitchFamily="18" charset="0"/>
              </a:rPr>
              <a:t>x</a:t>
            </a:r>
            <a:r>
              <a:rPr lang="en-US" altLang="zh-CN" dirty="0">
                <a:latin typeface="Euclid" pitchFamily="18" charset="0"/>
              </a:rPr>
              <a:t>)(</a:t>
            </a:r>
            <a:r>
              <a:rPr lang="en-US" altLang="zh-CN" i="1" dirty="0">
                <a:latin typeface="Euclid" pitchFamily="18" charset="0"/>
              </a:rPr>
              <a:t>that x is divisible by x</a:t>
            </a:r>
            <a:r>
              <a:rPr lang="en-US" altLang="zh-CN" dirty="0">
                <a:latin typeface="Euclid" pitchFamily="18" charset="0"/>
              </a:rPr>
              <a:t>)(</a:t>
            </a:r>
            <a:r>
              <a:rPr lang="en-US" altLang="zh-CN" i="1" dirty="0">
                <a:latin typeface="Euclid" pitchFamily="18" charset="0"/>
              </a:rPr>
              <a:t>two</a:t>
            </a:r>
            <a:r>
              <a:rPr lang="en-US" altLang="zh-CN" dirty="0">
                <a:latin typeface="Euclid" pitchFamily="18" charset="0"/>
              </a:rPr>
              <a:t>) </a:t>
            </a:r>
            <a:endParaRPr lang="en-US" altLang="zh-CN" dirty="0" smtClean="0">
              <a:latin typeface="Euclid" pitchFamily="18" charset="0"/>
            </a:endParaRPr>
          </a:p>
          <a:p>
            <a:pPr marL="0" indent="0">
              <a:buNone/>
            </a:pPr>
            <a:r>
              <a:rPr lang="en-US" altLang="zh-CN" dirty="0" smtClean="0">
                <a:latin typeface="Euclid" pitchFamily="18" charset="0"/>
              </a:rPr>
              <a:t>= </a:t>
            </a:r>
            <a:r>
              <a:rPr lang="en-US" altLang="zh-CN" dirty="0">
                <a:latin typeface="Euclid" pitchFamily="18" charset="0"/>
              </a:rPr>
              <a:t>(</a:t>
            </a:r>
            <a:r>
              <a:rPr lang="en-US" altLang="zh-CN" i="1" dirty="0">
                <a:latin typeface="Euclid" pitchFamily="18" charset="0"/>
                <a:sym typeface="Euclid Symbol"/>
              </a:rPr>
              <a:t></a:t>
            </a:r>
            <a:r>
              <a:rPr lang="en-US" altLang="zh-CN" i="1" dirty="0">
                <a:latin typeface="Euclid" pitchFamily="18" charset="0"/>
              </a:rPr>
              <a:t>x</a:t>
            </a:r>
            <a:r>
              <a:rPr lang="en-US" altLang="zh-CN" dirty="0">
                <a:latin typeface="Euclid" pitchFamily="18" charset="0"/>
              </a:rPr>
              <a:t>)(</a:t>
            </a:r>
            <a:r>
              <a:rPr lang="en-US" altLang="zh-CN" i="1" dirty="0">
                <a:latin typeface="Euclid" pitchFamily="18" charset="0"/>
              </a:rPr>
              <a:t>that x is self-divisible</a:t>
            </a:r>
            <a:r>
              <a:rPr lang="en-US" altLang="zh-CN" dirty="0">
                <a:latin typeface="Euclid" pitchFamily="18" charset="0"/>
              </a:rPr>
              <a:t>)(</a:t>
            </a:r>
            <a:r>
              <a:rPr lang="en-US" altLang="zh-CN" i="1" dirty="0">
                <a:latin typeface="Euclid" pitchFamily="18" charset="0"/>
              </a:rPr>
              <a:t>two</a:t>
            </a:r>
            <a:r>
              <a:rPr lang="en-US" altLang="zh-CN" dirty="0">
                <a:latin typeface="Euclid" pitchFamily="18" charset="0"/>
              </a:rPr>
              <a:t>) </a:t>
            </a:r>
            <a:endParaRPr lang="en-US" altLang="zh-CN" dirty="0" smtClean="0">
              <a:latin typeface="Euclid" pitchFamily="18" charset="0"/>
            </a:endParaRPr>
          </a:p>
          <a:p>
            <a:pPr marL="0" indent="0">
              <a:buNone/>
            </a:pPr>
            <a:r>
              <a:rPr lang="en-US" altLang="zh-CN" dirty="0" smtClean="0">
                <a:latin typeface="Euclid" pitchFamily="18" charset="0"/>
              </a:rPr>
              <a:t>=</a:t>
            </a:r>
            <a:r>
              <a:rPr lang="en-US" altLang="zh-CN" i="1" dirty="0" smtClean="0">
                <a:latin typeface="Euclid" pitchFamily="18" charset="0"/>
              </a:rPr>
              <a:t> </a:t>
            </a:r>
            <a:r>
              <a:rPr lang="en-US" altLang="zh-CN" i="1" dirty="0">
                <a:latin typeface="Euclid" pitchFamily="18" charset="0"/>
              </a:rPr>
              <a:t>that two is self-divisible</a:t>
            </a:r>
            <a:r>
              <a:rPr lang="en-US" altLang="zh-CN" i="1" dirty="0" smtClean="0">
                <a:latin typeface="Euclid" pitchFamily="18" charset="0"/>
              </a:rPr>
              <a:t>.</a:t>
            </a:r>
          </a:p>
        </p:txBody>
      </p:sp>
      <p:sp>
        <p:nvSpPr>
          <p:cNvPr id="4" name="灯片编号占位符 3"/>
          <p:cNvSpPr>
            <a:spLocks noGrp="1"/>
          </p:cNvSpPr>
          <p:nvPr>
            <p:ph type="sldNum" sz="quarter" idx="12"/>
          </p:nvPr>
        </p:nvSpPr>
        <p:spPr/>
        <p:txBody>
          <a:bodyPr/>
          <a:lstStyle/>
          <a:p>
            <a:fld id="{FC4FEC97-3A37-4B37-B4B3-673D36FA8A6E}" type="slidenum">
              <a:rPr lang="zh-CN" altLang="en-US" smtClean="0"/>
              <a:t>26</a:t>
            </a:fld>
            <a:endParaRPr lang="zh-CN" altLang="en-US"/>
          </a:p>
        </p:txBody>
      </p:sp>
    </p:spTree>
    <p:extLst>
      <p:ext uri="{BB962C8B-B14F-4D97-AF65-F5344CB8AC3E}">
        <p14:creationId xmlns:p14="http://schemas.microsoft.com/office/powerpoint/2010/main" val="37731510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77500" lnSpcReduction="20000"/>
          </a:bodyPr>
          <a:lstStyle/>
          <a:p>
            <a:r>
              <a:rPr lang="zh-CN" altLang="zh-CN" dirty="0"/>
              <a:t>至于具体的形式化，丘奇的系统比较复杂。这里只是简单介绍一下。丘奇用的是类型论的语言。他使用了一个叫做</a:t>
            </a:r>
            <a:r>
              <a:rPr lang="en-US" altLang="zh-CN" dirty="0"/>
              <a:t>“</a:t>
            </a:r>
            <a:r>
              <a:rPr lang="zh-CN" altLang="zh-CN" dirty="0" smtClean="0"/>
              <a:t>概念</a:t>
            </a:r>
            <a:r>
              <a:rPr lang="zh-CN" altLang="en-US" dirty="0"/>
              <a:t>（</a:t>
            </a:r>
            <a:r>
              <a:rPr lang="en-US" altLang="zh-CN" dirty="0" smtClean="0"/>
              <a:t>concept</a:t>
            </a:r>
            <a:r>
              <a:rPr lang="zh-CN" altLang="en-US" dirty="0" smtClean="0"/>
              <a:t>）</a:t>
            </a:r>
            <a:r>
              <a:rPr lang="en-US" altLang="zh-CN" dirty="0" smtClean="0"/>
              <a:t>”</a:t>
            </a:r>
            <a:r>
              <a:rPr lang="zh-CN" altLang="zh-CN" dirty="0"/>
              <a:t>的</a:t>
            </a:r>
            <a:r>
              <a:rPr lang="zh-CN" altLang="zh-CN" dirty="0" smtClean="0"/>
              <a:t>标记</a:t>
            </a:r>
            <a:r>
              <a:rPr lang="zh-CN" altLang="en-US" dirty="0" smtClean="0"/>
              <a:t>（</a:t>
            </a:r>
            <a:r>
              <a:rPr lang="en-US" altLang="zh-CN" dirty="0" smtClean="0"/>
              <a:t>notion</a:t>
            </a:r>
            <a:r>
              <a:rPr lang="zh-CN" altLang="en-US" dirty="0" smtClean="0"/>
              <a:t>）</a:t>
            </a:r>
            <a:r>
              <a:rPr lang="zh-CN" altLang="zh-CN" dirty="0" smtClean="0"/>
              <a:t>，</a:t>
            </a:r>
            <a:r>
              <a:rPr lang="zh-CN" altLang="zh-CN" dirty="0"/>
              <a:t>任何一个物体，它的名字的涵义，就是这个物体的概念。概念是独立于语言的。这个逻辑里有两大类型，一类是</a:t>
            </a:r>
            <a:r>
              <a:rPr lang="en-US" altLang="zh-CN" i="1" dirty="0">
                <a:sym typeface="Euclid Symbol"/>
              </a:rPr>
              <a:t></a:t>
            </a:r>
            <a:r>
              <a:rPr lang="zh-CN" altLang="zh-CN" dirty="0"/>
              <a:t>，另一类是</a:t>
            </a:r>
            <a:r>
              <a:rPr lang="en-US" altLang="zh-CN" i="1" dirty="0">
                <a:sym typeface="Euclid Symbol"/>
              </a:rPr>
              <a:t></a:t>
            </a:r>
            <a:r>
              <a:rPr lang="zh-CN" altLang="zh-CN" dirty="0"/>
              <a:t>，每类各自有着</a:t>
            </a:r>
            <a:r>
              <a:rPr lang="en-US" altLang="zh-CN" i="1" dirty="0">
                <a:sym typeface="Euclid Symbol"/>
              </a:rPr>
              <a:t></a:t>
            </a:r>
            <a:r>
              <a:rPr lang="zh-CN" altLang="zh-CN" dirty="0"/>
              <a:t>层级，递归定义如下：</a:t>
            </a:r>
          </a:p>
          <a:p>
            <a:r>
              <a:rPr lang="en-US" altLang="zh-CN" i="1" dirty="0">
                <a:sym typeface="Euclid Symbol"/>
              </a:rPr>
              <a:t></a:t>
            </a:r>
            <a:r>
              <a:rPr lang="en-US" altLang="zh-CN" baseline="-25000" dirty="0"/>
              <a:t>0</a:t>
            </a:r>
            <a:r>
              <a:rPr lang="zh-CN" altLang="zh-CN" dirty="0"/>
              <a:t>这个类型有两个元素，真和假；</a:t>
            </a:r>
          </a:p>
          <a:p>
            <a:r>
              <a:rPr lang="en-US" altLang="zh-CN" i="1" dirty="0">
                <a:sym typeface="Euclid Symbol"/>
              </a:rPr>
              <a:t></a:t>
            </a:r>
            <a:r>
              <a:rPr lang="en-US" altLang="zh-CN" i="1" baseline="-25000" dirty="0"/>
              <a:t>n </a:t>
            </a:r>
            <a:r>
              <a:rPr lang="en-US" altLang="zh-CN" baseline="-25000" dirty="0"/>
              <a:t>+ 1</a:t>
            </a:r>
            <a:r>
              <a:rPr lang="zh-CN" altLang="zh-CN" dirty="0"/>
              <a:t>这个类型中的元素，是</a:t>
            </a:r>
            <a:r>
              <a:rPr lang="en-US" altLang="zh-CN" i="1" dirty="0">
                <a:sym typeface="Euclid Symbol"/>
              </a:rPr>
              <a:t></a:t>
            </a:r>
            <a:r>
              <a:rPr lang="en-US" altLang="zh-CN" i="1" baseline="-25000" dirty="0"/>
              <a:t>n</a:t>
            </a:r>
            <a:r>
              <a:rPr lang="zh-CN" altLang="zh-CN" dirty="0"/>
              <a:t>中元素的概念；</a:t>
            </a:r>
          </a:p>
          <a:p>
            <a:r>
              <a:rPr lang="en-US" altLang="zh-CN" i="1" dirty="0">
                <a:sym typeface="Euclid Symbol"/>
              </a:rPr>
              <a:t></a:t>
            </a:r>
            <a:r>
              <a:rPr lang="en-US" altLang="zh-CN" baseline="-25000" dirty="0"/>
              <a:t>0</a:t>
            </a:r>
            <a:r>
              <a:rPr lang="zh-CN" altLang="zh-CN" dirty="0"/>
              <a:t>这个类型的元素是个体（</a:t>
            </a:r>
            <a:r>
              <a:rPr lang="en-US" altLang="zh-CN" dirty="0"/>
              <a:t>individual</a:t>
            </a:r>
            <a:r>
              <a:rPr lang="zh-CN" altLang="zh-CN" dirty="0"/>
              <a:t>）；</a:t>
            </a:r>
          </a:p>
          <a:p>
            <a:r>
              <a:rPr lang="en-US" altLang="zh-CN" i="1" dirty="0">
                <a:sym typeface="Euclid Symbol"/>
              </a:rPr>
              <a:t></a:t>
            </a:r>
            <a:r>
              <a:rPr lang="en-US" altLang="zh-CN" i="1" baseline="-25000" dirty="0"/>
              <a:t>n </a:t>
            </a:r>
            <a:r>
              <a:rPr lang="en-US" altLang="zh-CN" baseline="-25000" dirty="0"/>
              <a:t>+ 1</a:t>
            </a:r>
            <a:r>
              <a:rPr lang="zh-CN" altLang="zh-CN" dirty="0"/>
              <a:t>这个类型中的元素，是</a:t>
            </a:r>
            <a:r>
              <a:rPr lang="en-US" altLang="zh-CN" i="1" dirty="0">
                <a:sym typeface="Euclid Symbol"/>
              </a:rPr>
              <a:t></a:t>
            </a:r>
            <a:r>
              <a:rPr lang="en-US" altLang="zh-CN" i="1" baseline="-25000" dirty="0"/>
              <a:t>n</a:t>
            </a:r>
            <a:r>
              <a:rPr lang="zh-CN" altLang="zh-CN" dirty="0"/>
              <a:t>中元素的概念。</a:t>
            </a:r>
          </a:p>
          <a:p>
            <a:r>
              <a:rPr lang="zh-CN" altLang="zh-CN" dirty="0"/>
              <a:t>对任意两个类型</a:t>
            </a:r>
            <a:r>
              <a:rPr lang="en-US" altLang="zh-CN" i="1" dirty="0">
                <a:sym typeface="Euclid Symbol"/>
              </a:rPr>
              <a:t></a:t>
            </a:r>
            <a:r>
              <a:rPr lang="zh-CN" altLang="zh-CN" dirty="0"/>
              <a:t>和</a:t>
            </a:r>
            <a:r>
              <a:rPr lang="en-US" altLang="zh-CN" i="1" dirty="0">
                <a:sym typeface="Euclid Symbol"/>
              </a:rPr>
              <a:t></a:t>
            </a:r>
            <a:r>
              <a:rPr lang="zh-CN" altLang="zh-CN" dirty="0"/>
              <a:t>，有类型为</a:t>
            </a:r>
            <a:r>
              <a:rPr lang="en-US" altLang="zh-CN" dirty="0"/>
              <a:t>(</a:t>
            </a:r>
            <a:r>
              <a:rPr lang="en-US" altLang="zh-CN" i="1" dirty="0">
                <a:sym typeface="Euclid Symbol"/>
              </a:rPr>
              <a:t></a:t>
            </a:r>
            <a:r>
              <a:rPr lang="en-US" altLang="zh-CN" dirty="0"/>
              <a:t>)</a:t>
            </a:r>
            <a:r>
              <a:rPr lang="zh-CN" altLang="zh-CN" dirty="0"/>
              <a:t>的函数，它以</a:t>
            </a:r>
            <a:r>
              <a:rPr lang="en-US" altLang="zh-CN" i="1" dirty="0">
                <a:sym typeface="Euclid Symbol"/>
              </a:rPr>
              <a:t></a:t>
            </a:r>
            <a:r>
              <a:rPr lang="zh-CN" altLang="zh-CN" dirty="0"/>
              <a:t>类型的项为主目，值为</a:t>
            </a:r>
            <a:r>
              <a:rPr lang="en-US" altLang="zh-CN" i="1" dirty="0">
                <a:sym typeface="Euclid Symbol"/>
              </a:rPr>
              <a:t></a:t>
            </a:r>
            <a:r>
              <a:rPr lang="zh-CN" altLang="zh-CN" dirty="0"/>
              <a:t>类型的项。</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27</a:t>
            </a:fld>
            <a:endParaRPr lang="zh-CN" altLang="en-US"/>
          </a:p>
        </p:txBody>
      </p:sp>
    </p:spTree>
    <p:extLst>
      <p:ext uri="{BB962C8B-B14F-4D97-AF65-F5344CB8AC3E}">
        <p14:creationId xmlns:p14="http://schemas.microsoft.com/office/powerpoint/2010/main" val="38034176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2780928"/>
            <a:ext cx="4762872" cy="3505592"/>
          </a:xfrm>
        </p:spPr>
        <p:txBody>
          <a:bodyPr/>
          <a:lstStyle/>
          <a:p>
            <a:r>
              <a:rPr lang="zh-CN" altLang="en-US" dirty="0" smtClean="0"/>
              <a:t>卡尔纳普</a:t>
            </a:r>
            <a:r>
              <a:rPr lang="zh-CN" altLang="zh-CN" dirty="0" smtClean="0"/>
              <a:t>的</a:t>
            </a:r>
            <a:r>
              <a:rPr lang="zh-CN" altLang="zh-CN" dirty="0"/>
              <a:t>思想基于维特根斯坦</a:t>
            </a:r>
            <a:r>
              <a:rPr lang="en-US" altLang="zh-CN" dirty="0" smtClean="0"/>
              <a:t>1921</a:t>
            </a:r>
            <a:r>
              <a:rPr lang="zh-CN" altLang="en-US" dirty="0" smtClean="0"/>
              <a:t>年的</a:t>
            </a:r>
            <a:r>
              <a:rPr lang="en-US" altLang="zh-CN" dirty="0" smtClean="0"/>
              <a:t>《</a:t>
            </a:r>
            <a:r>
              <a:rPr lang="zh-CN" altLang="en-US" dirty="0" smtClean="0"/>
              <a:t>逻辑哲学论</a:t>
            </a:r>
            <a:r>
              <a:rPr lang="en-US" altLang="zh-CN" dirty="0" smtClean="0"/>
              <a:t>》</a:t>
            </a:r>
            <a:r>
              <a:rPr lang="zh-CN" altLang="zh-CN" dirty="0" smtClean="0"/>
              <a:t>。</a:t>
            </a:r>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28</a:t>
            </a:fld>
            <a:endParaRPr lang="zh-CN" altLang="en-US"/>
          </a:p>
        </p:txBody>
      </p:sp>
      <p:sp>
        <p:nvSpPr>
          <p:cNvPr id="5" name="TextBox 4"/>
          <p:cNvSpPr txBox="1"/>
          <p:nvPr/>
        </p:nvSpPr>
        <p:spPr>
          <a:xfrm>
            <a:off x="5652120" y="4581128"/>
            <a:ext cx="2952328" cy="523220"/>
          </a:xfrm>
          <a:prstGeom prst="rect">
            <a:avLst/>
          </a:prstGeom>
          <a:noFill/>
        </p:spPr>
        <p:txBody>
          <a:bodyPr wrap="square" rtlCol="0">
            <a:spAutoFit/>
          </a:bodyPr>
          <a:lstStyle/>
          <a:p>
            <a:pPr algn="ctr"/>
            <a:r>
              <a:rPr lang="zh-CN" altLang="en-US" sz="1400" dirty="0"/>
              <a:t>鲁道夫</a:t>
            </a:r>
            <a:r>
              <a:rPr lang="en-US" altLang="zh-CN" sz="1400" dirty="0" smtClean="0"/>
              <a:t>·</a:t>
            </a:r>
            <a:r>
              <a:rPr lang="zh-CN" altLang="en-US" sz="1400" dirty="0" smtClean="0"/>
              <a:t>卡尔纳普</a:t>
            </a:r>
            <a:endParaRPr lang="en-US" altLang="zh-CN" sz="1400" dirty="0" smtClean="0"/>
          </a:p>
          <a:p>
            <a:pPr algn="ctr"/>
            <a:r>
              <a:rPr lang="en-US" altLang="zh-CN" sz="1400" dirty="0" smtClean="0"/>
              <a:t>1891</a:t>
            </a:r>
            <a:r>
              <a:rPr lang="zh-CN" altLang="en-US" sz="1400" dirty="0"/>
              <a:t>年</a:t>
            </a:r>
            <a:r>
              <a:rPr lang="en-US" altLang="zh-CN" sz="1400" dirty="0"/>
              <a:t>5</a:t>
            </a:r>
            <a:r>
              <a:rPr lang="zh-CN" altLang="en-US" sz="1400" dirty="0"/>
              <a:t>月</a:t>
            </a:r>
            <a:r>
              <a:rPr lang="en-US" altLang="zh-CN" sz="1400" dirty="0"/>
              <a:t>18</a:t>
            </a:r>
            <a:r>
              <a:rPr lang="zh-CN" altLang="en-US" sz="1400" dirty="0"/>
              <a:t>日－</a:t>
            </a:r>
            <a:r>
              <a:rPr lang="en-US" altLang="zh-CN" sz="1400" dirty="0"/>
              <a:t>1970</a:t>
            </a:r>
            <a:r>
              <a:rPr lang="zh-CN" altLang="en-US" sz="1400" dirty="0"/>
              <a:t>年</a:t>
            </a:r>
            <a:r>
              <a:rPr lang="en-US" altLang="zh-CN" sz="1400" dirty="0"/>
              <a:t>9</a:t>
            </a:r>
            <a:r>
              <a:rPr lang="zh-CN" altLang="en-US" sz="1400" dirty="0"/>
              <a:t>月</a:t>
            </a:r>
            <a:r>
              <a:rPr lang="en-US" altLang="zh-CN" sz="1400" dirty="0"/>
              <a:t>14</a:t>
            </a:r>
            <a:r>
              <a:rPr lang="zh-CN" altLang="en-US" sz="1400" dirty="0"/>
              <a:t>日</a:t>
            </a:r>
          </a:p>
        </p:txBody>
      </p:sp>
      <p:pic>
        <p:nvPicPr>
          <p:cNvPr id="6" name="图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8634" y="1988840"/>
            <a:ext cx="1809750" cy="2533650"/>
          </a:xfrm>
          <a:prstGeom prst="rect">
            <a:avLst/>
          </a:prstGeom>
        </p:spPr>
      </p:pic>
    </p:spTree>
    <p:extLst>
      <p:ext uri="{BB962C8B-B14F-4D97-AF65-F5344CB8AC3E}">
        <p14:creationId xmlns:p14="http://schemas.microsoft.com/office/powerpoint/2010/main" val="4107869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lnSpcReduction="10000"/>
          </a:bodyPr>
          <a:lstStyle/>
          <a:p>
            <a:r>
              <a:rPr lang="zh-CN" altLang="zh-CN" dirty="0" smtClean="0"/>
              <a:t>在</a:t>
            </a:r>
            <a:r>
              <a:rPr lang="zh-CN" altLang="zh-CN" dirty="0"/>
              <a:t>《逻辑哲学论》中，维特根斯坦引入了可能世界语义学的初期形式</a:t>
            </a:r>
            <a:r>
              <a:rPr lang="zh-CN" altLang="zh-CN" dirty="0" smtClean="0"/>
              <a:t>。</a:t>
            </a:r>
            <a:endParaRPr lang="en-US" altLang="zh-CN" dirty="0" smtClean="0"/>
          </a:p>
          <a:p>
            <a:r>
              <a:rPr lang="zh-CN" altLang="zh-CN" dirty="0" smtClean="0"/>
              <a:t> </a:t>
            </a:r>
            <a:r>
              <a:rPr lang="en-US" altLang="zh-CN" dirty="0" smtClean="0"/>
              <a:t>“</a:t>
            </a:r>
            <a:r>
              <a:rPr lang="en-US" altLang="zh-CN" dirty="0"/>
              <a:t>1.13 </a:t>
            </a:r>
            <a:r>
              <a:rPr lang="zh-CN" altLang="zh-CN" dirty="0"/>
              <a:t>在逻辑空间中的诸事实就是世界。</a:t>
            </a:r>
            <a:r>
              <a:rPr lang="en-US" altLang="zh-CN" dirty="0" smtClean="0"/>
              <a:t>”</a:t>
            </a:r>
          </a:p>
          <a:p>
            <a:r>
              <a:rPr lang="zh-CN" altLang="zh-CN" dirty="0" smtClean="0"/>
              <a:t> </a:t>
            </a:r>
            <a:r>
              <a:rPr lang="en-US" altLang="zh-CN" dirty="0" smtClean="0"/>
              <a:t>“</a:t>
            </a:r>
            <a:r>
              <a:rPr lang="en-US" altLang="zh-CN" dirty="0"/>
              <a:t>1.21 </a:t>
            </a:r>
            <a:r>
              <a:rPr lang="zh-CN" altLang="zh-CN" dirty="0"/>
              <a:t>每项事情可以发生或者不发生，其余的一切则仍保持原样。</a:t>
            </a:r>
            <a:r>
              <a:rPr lang="en-US" altLang="zh-CN" dirty="0" smtClean="0"/>
              <a:t>”</a:t>
            </a:r>
          </a:p>
          <a:p>
            <a:r>
              <a:rPr lang="zh-CN" altLang="zh-CN" dirty="0" smtClean="0"/>
              <a:t> </a:t>
            </a:r>
            <a:r>
              <a:rPr lang="en-US" altLang="zh-CN" dirty="0" smtClean="0"/>
              <a:t>“</a:t>
            </a:r>
            <a:r>
              <a:rPr lang="en-US" altLang="zh-CN" dirty="0"/>
              <a:t>2.0123 </a:t>
            </a:r>
            <a:r>
              <a:rPr lang="zh-CN" altLang="zh-CN" dirty="0"/>
              <a:t>假如我知道一个对象，我也就知道它出现于诸事态中的所有可能性。（每一个这种可能性必定在该对象的本性中。）之后不可能发生新的可能性。</a:t>
            </a:r>
            <a:r>
              <a:rPr lang="en-US" altLang="zh-CN" dirty="0" smtClean="0"/>
              <a:t>”</a:t>
            </a:r>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29</a:t>
            </a:fld>
            <a:endParaRPr lang="zh-CN" altLang="en-US"/>
          </a:p>
        </p:txBody>
      </p:sp>
    </p:spTree>
    <p:extLst>
      <p:ext uri="{BB962C8B-B14F-4D97-AF65-F5344CB8AC3E}">
        <p14:creationId xmlns:p14="http://schemas.microsoft.com/office/powerpoint/2010/main" val="617155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zh-CN" dirty="0"/>
              <a:t>一、问题所在</a:t>
            </a:r>
            <a:br>
              <a:rPr lang="zh-CN" altLang="zh-CN" dirty="0"/>
            </a:br>
            <a:endParaRPr lang="zh-CN" altLang="en-US" dirty="0"/>
          </a:p>
        </p:txBody>
      </p:sp>
      <p:sp>
        <p:nvSpPr>
          <p:cNvPr id="6" name="文本占位符 5"/>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3</a:t>
            </a:fld>
            <a:endParaRPr lang="zh-CN" altLang="en-US"/>
          </a:p>
        </p:txBody>
      </p:sp>
    </p:spTree>
    <p:extLst>
      <p:ext uri="{BB962C8B-B14F-4D97-AF65-F5344CB8AC3E}">
        <p14:creationId xmlns:p14="http://schemas.microsoft.com/office/powerpoint/2010/main" val="29120230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lnSpcReduction="10000"/>
          </a:bodyPr>
          <a:lstStyle/>
          <a:p>
            <a:r>
              <a:rPr lang="zh-CN" altLang="zh-CN" dirty="0" smtClean="0"/>
              <a:t>一</a:t>
            </a:r>
            <a:r>
              <a:rPr lang="zh-CN" altLang="zh-CN" dirty="0"/>
              <a:t>个状态描述</a:t>
            </a:r>
            <a:r>
              <a:rPr lang="en-US" altLang="zh-CN" dirty="0"/>
              <a:t>state-description</a:t>
            </a:r>
            <a:r>
              <a:rPr lang="zh-CN" altLang="zh-CN" dirty="0"/>
              <a:t>是原子语句的一个类，其中对每个原子语句</a:t>
            </a:r>
            <a:r>
              <a:rPr lang="en-US" altLang="zh-CN" i="1" dirty="0"/>
              <a:t>P</a:t>
            </a:r>
            <a:r>
              <a:rPr lang="zh-CN" altLang="zh-CN" dirty="0"/>
              <a:t>，</a:t>
            </a:r>
            <a:r>
              <a:rPr lang="en-US" altLang="zh-CN" i="1" dirty="0"/>
              <a:t>P</a:t>
            </a:r>
            <a:r>
              <a:rPr lang="zh-CN" altLang="zh-CN" dirty="0"/>
              <a:t>和</a:t>
            </a:r>
            <a:r>
              <a:rPr lang="en-US" altLang="zh-CN" dirty="0"/>
              <a:t>¬</a:t>
            </a:r>
            <a:r>
              <a:rPr lang="en-US" altLang="zh-CN" i="1" dirty="0"/>
              <a:t>P</a:t>
            </a:r>
            <a:r>
              <a:rPr lang="zh-CN" altLang="zh-CN" dirty="0"/>
              <a:t>有且仅有一个属于它</a:t>
            </a:r>
            <a:r>
              <a:rPr lang="zh-CN" altLang="zh-CN" dirty="0" smtClean="0"/>
              <a:t>。</a:t>
            </a:r>
            <a:endParaRPr lang="en-US" altLang="zh-CN" dirty="0" smtClean="0"/>
          </a:p>
          <a:p>
            <a:r>
              <a:rPr lang="zh-CN" altLang="zh-CN" dirty="0" smtClean="0"/>
              <a:t>语言</a:t>
            </a:r>
            <a:r>
              <a:rPr lang="zh-CN" altLang="zh-CN" dirty="0"/>
              <a:t>中的句子相对于每个状态描述的真值，按照传统的方式归纳定义而来。真是相对于一个状态描述而言的</a:t>
            </a:r>
            <a:r>
              <a:rPr lang="zh-CN" altLang="zh-CN" dirty="0" smtClean="0"/>
              <a:t>。</a:t>
            </a:r>
            <a:endParaRPr lang="en-US" altLang="zh-CN" dirty="0" smtClean="0"/>
          </a:p>
          <a:p>
            <a:r>
              <a:rPr lang="zh-CN" altLang="en-US" dirty="0" smtClean="0"/>
              <a:t>卡尔纳普</a:t>
            </a:r>
            <a:r>
              <a:rPr lang="zh-CN" altLang="zh-CN" dirty="0" smtClean="0"/>
              <a:t>引入</a:t>
            </a:r>
            <a:r>
              <a:rPr lang="zh-CN" altLang="zh-CN" dirty="0"/>
              <a:t>了一个比真更强的标记，</a:t>
            </a:r>
            <a:r>
              <a:rPr lang="en-US" altLang="zh-CN" dirty="0"/>
              <a:t>L-</a:t>
            </a:r>
            <a:r>
              <a:rPr lang="zh-CN" altLang="zh-CN" dirty="0"/>
              <a:t>真，试图用它来表示必然或分析真理。他把</a:t>
            </a:r>
            <a:r>
              <a:rPr lang="en-US" altLang="zh-CN" dirty="0"/>
              <a:t>L-</a:t>
            </a:r>
            <a:r>
              <a:rPr lang="zh-CN" altLang="zh-CN" dirty="0"/>
              <a:t>真定义为：一个句子是</a:t>
            </a:r>
            <a:r>
              <a:rPr lang="en-US" altLang="zh-CN" dirty="0"/>
              <a:t>L</a:t>
            </a:r>
            <a:r>
              <a:rPr lang="zh-CN" altLang="zh-CN" dirty="0"/>
              <a:t>真的如果它在每个事态中真。</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30</a:t>
            </a:fld>
            <a:endParaRPr lang="zh-CN" altLang="en-US"/>
          </a:p>
        </p:txBody>
      </p:sp>
    </p:spTree>
    <p:extLst>
      <p:ext uri="{BB962C8B-B14F-4D97-AF65-F5344CB8AC3E}">
        <p14:creationId xmlns:p14="http://schemas.microsoft.com/office/powerpoint/2010/main" val="17825263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62500" lnSpcReduction="20000"/>
          </a:bodyPr>
          <a:lstStyle/>
          <a:p>
            <a:r>
              <a:rPr lang="zh-CN" altLang="zh-CN" dirty="0"/>
              <a:t>我们可以看出，这和可能世界语义学中的必然真极为相似，除了没有可及关系</a:t>
            </a:r>
            <a:r>
              <a:rPr lang="en-US" altLang="zh-CN" dirty="0"/>
              <a:t>——</a:t>
            </a:r>
            <a:r>
              <a:rPr lang="zh-CN" altLang="zh-CN" dirty="0"/>
              <a:t>因而显得像是</a:t>
            </a:r>
            <a:r>
              <a:rPr lang="en-US" altLang="zh-CN" dirty="0"/>
              <a:t>S5</a:t>
            </a:r>
            <a:r>
              <a:rPr lang="zh-CN" altLang="zh-CN" dirty="0"/>
              <a:t>。但是和</a:t>
            </a:r>
            <a:r>
              <a:rPr lang="en-US" altLang="zh-CN" dirty="0"/>
              <a:t>S5</a:t>
            </a:r>
            <a:r>
              <a:rPr lang="zh-CN" altLang="zh-CN" dirty="0"/>
              <a:t>不同的是，如果</a:t>
            </a:r>
            <a:r>
              <a:rPr lang="en-US" altLang="zh-CN" i="1" dirty="0"/>
              <a:t>P</a:t>
            </a:r>
            <a:r>
              <a:rPr lang="zh-CN" altLang="zh-CN" dirty="0"/>
              <a:t>是某个原子命题，那么某个事态描述就会包含</a:t>
            </a:r>
            <a:r>
              <a:rPr lang="en-US" altLang="zh-CN" i="1" dirty="0"/>
              <a:t>P</a:t>
            </a:r>
            <a:r>
              <a:rPr lang="zh-CN" altLang="zh-CN" dirty="0"/>
              <a:t>，所以◇</a:t>
            </a:r>
            <a:r>
              <a:rPr lang="en-US" altLang="zh-CN" i="1" dirty="0"/>
              <a:t>P</a:t>
            </a:r>
            <a:r>
              <a:rPr lang="zh-CN" altLang="zh-CN" dirty="0"/>
              <a:t>就是有效的</a:t>
            </a:r>
            <a:r>
              <a:rPr lang="zh-CN" altLang="zh-CN" dirty="0" smtClean="0"/>
              <a:t>。</a:t>
            </a:r>
            <a:endParaRPr lang="en-US" altLang="zh-CN" dirty="0" smtClean="0"/>
          </a:p>
          <a:p>
            <a:r>
              <a:rPr lang="zh-CN" altLang="en-US" dirty="0" smtClean="0"/>
              <a:t>卡尔纳普</a:t>
            </a:r>
            <a:r>
              <a:rPr lang="zh-CN" altLang="zh-CN" dirty="0" smtClean="0"/>
              <a:t>对</a:t>
            </a:r>
            <a:r>
              <a:rPr lang="zh-CN" altLang="zh-CN" dirty="0"/>
              <a:t>指示性的词项是这样处理的。对于两个谓词</a:t>
            </a:r>
            <a:r>
              <a:rPr lang="en-US" altLang="zh-CN" i="1" dirty="0"/>
              <a:t>P</a:t>
            </a:r>
            <a:r>
              <a:rPr lang="zh-CN" altLang="zh-CN" dirty="0"/>
              <a:t>、</a:t>
            </a:r>
            <a:r>
              <a:rPr lang="en-US" altLang="zh-CN" i="1" dirty="0"/>
              <a:t>Q</a:t>
            </a:r>
            <a:r>
              <a:rPr lang="zh-CN" altLang="zh-CN" dirty="0"/>
              <a:t>，如果</a:t>
            </a:r>
            <a:r>
              <a:rPr lang="en-US" altLang="zh-CN" dirty="0">
                <a:sym typeface="Euclid Symbol"/>
              </a:rPr>
              <a:t></a:t>
            </a:r>
            <a:r>
              <a:rPr lang="en-US" altLang="zh-CN" i="1" dirty="0"/>
              <a:t>x </a:t>
            </a:r>
            <a:r>
              <a:rPr lang="en-US" altLang="zh-CN" dirty="0"/>
              <a:t>(</a:t>
            </a:r>
            <a:r>
              <a:rPr lang="en-US" altLang="zh-CN" i="1" dirty="0" err="1"/>
              <a:t>Px</a:t>
            </a:r>
            <a:r>
              <a:rPr lang="en-US" altLang="zh-CN" i="1" dirty="0"/>
              <a:t> </a:t>
            </a:r>
            <a:r>
              <a:rPr lang="en-US" altLang="zh-CN" dirty="0">
                <a:sym typeface="Euclid Symbol"/>
              </a:rPr>
              <a:t></a:t>
            </a:r>
            <a:r>
              <a:rPr lang="en-US" altLang="zh-CN" i="1" dirty="0"/>
              <a:t> </a:t>
            </a:r>
            <a:r>
              <a:rPr lang="en-US" altLang="zh-CN" i="1" dirty="0" err="1"/>
              <a:t>Qx</a:t>
            </a:r>
            <a:r>
              <a:rPr lang="en-US" altLang="zh-CN" dirty="0"/>
              <a:t>)</a:t>
            </a:r>
            <a:r>
              <a:rPr lang="zh-CN" altLang="zh-CN" dirty="0"/>
              <a:t>在所有的事态描述中都真，即在所有的事态描述中它们都有着相同的外延，它们就是内涵同一的</a:t>
            </a:r>
            <a:r>
              <a:rPr lang="zh-CN" altLang="zh-CN" dirty="0" smtClean="0"/>
              <a:t>。</a:t>
            </a:r>
            <a:endParaRPr lang="en-US" altLang="zh-CN" dirty="0" smtClean="0"/>
          </a:p>
          <a:p>
            <a:r>
              <a:rPr lang="zh-CN" altLang="zh-CN" dirty="0" smtClean="0"/>
              <a:t>谓词</a:t>
            </a:r>
            <a:r>
              <a:rPr lang="en-US" altLang="zh-CN" i="1" dirty="0"/>
              <a:t>H</a:t>
            </a:r>
            <a:r>
              <a:rPr lang="zh-CN" altLang="zh-CN" dirty="0"/>
              <a:t>，人</a:t>
            </a:r>
            <a:r>
              <a:rPr lang="en-US" altLang="zh-CN" dirty="0"/>
              <a:t>human</a:t>
            </a:r>
            <a:r>
              <a:rPr lang="zh-CN" altLang="zh-CN" dirty="0"/>
              <a:t>，和谓词</a:t>
            </a:r>
            <a:r>
              <a:rPr lang="en-US" altLang="zh-CN" i="1" dirty="0"/>
              <a:t>FB</a:t>
            </a:r>
            <a:r>
              <a:rPr lang="zh-CN" altLang="zh-CN" dirty="0"/>
              <a:t>，无羽两足动物</a:t>
            </a:r>
            <a:r>
              <a:rPr lang="en-US" altLang="zh-CN" dirty="0"/>
              <a:t>featherless biped</a:t>
            </a:r>
            <a:r>
              <a:rPr lang="zh-CN" altLang="zh-CN" dirty="0"/>
              <a:t>在现实的事态描述中适用于相同的对象，有着同样的外延，但是可以有某些事态描述，在其上它们适用的对象不同，即这两个谓词有不同的内涵</a:t>
            </a:r>
            <a:r>
              <a:rPr lang="zh-CN" altLang="zh-CN" dirty="0" smtClean="0"/>
              <a:t>。</a:t>
            </a:r>
            <a:endParaRPr lang="en-US" altLang="zh-CN" dirty="0" smtClean="0"/>
          </a:p>
          <a:p>
            <a:r>
              <a:rPr lang="zh-CN" altLang="zh-CN" dirty="0" smtClean="0"/>
              <a:t>类似</a:t>
            </a:r>
            <a:r>
              <a:rPr lang="zh-CN" altLang="zh-CN" dirty="0"/>
              <a:t>地对于名字等个体表达式也可以这么操作。鲁迅和周树人（不把它们当作严格指示词的话）在现实事态描述中指同一个对象，但是可以在其它事态描述中指称不同的对象</a:t>
            </a:r>
            <a:r>
              <a:rPr lang="zh-CN" altLang="zh-CN" dirty="0" smtClean="0"/>
              <a:t>。</a:t>
            </a:r>
            <a:endParaRPr lang="en-US" altLang="zh-CN" dirty="0" smtClean="0"/>
          </a:p>
          <a:p>
            <a:r>
              <a:rPr lang="zh-CN" altLang="en-US" dirty="0" smtClean="0"/>
              <a:t>卡尔纳普</a:t>
            </a:r>
            <a:r>
              <a:rPr lang="zh-CN" altLang="zh-CN" dirty="0" smtClean="0"/>
              <a:t>称</a:t>
            </a:r>
            <a:r>
              <a:rPr lang="zh-CN" altLang="zh-CN" dirty="0"/>
              <a:t>个体表达式的内涵为个体概念（</a:t>
            </a:r>
            <a:r>
              <a:rPr lang="en-US" altLang="zh-CN" dirty="0"/>
              <a:t>individual concept</a:t>
            </a:r>
            <a:r>
              <a:rPr lang="zh-CN" altLang="zh-CN" dirty="0"/>
              <a:t>），这个东西对每个事态描述选取出相应的个体来作为它在该事态描述的指称。</a:t>
            </a:r>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31</a:t>
            </a:fld>
            <a:endParaRPr lang="zh-CN" altLang="en-US"/>
          </a:p>
        </p:txBody>
      </p:sp>
    </p:spTree>
    <p:extLst>
      <p:ext uri="{BB962C8B-B14F-4D97-AF65-F5344CB8AC3E}">
        <p14:creationId xmlns:p14="http://schemas.microsoft.com/office/powerpoint/2010/main" val="3053143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zh-CN" dirty="0"/>
              <a:t>三、</a:t>
            </a:r>
            <a:r>
              <a:rPr lang="en-US" altLang="zh-CN" dirty="0" err="1"/>
              <a:t>Bealer</a:t>
            </a:r>
            <a:r>
              <a:rPr lang="zh-CN" altLang="zh-CN" dirty="0"/>
              <a:t>的处理方式</a:t>
            </a:r>
            <a:br>
              <a:rPr lang="zh-CN" altLang="zh-CN" dirty="0"/>
            </a:br>
            <a:endParaRPr lang="zh-CN" altLang="en-US" dirty="0"/>
          </a:p>
        </p:txBody>
      </p:sp>
      <p:sp>
        <p:nvSpPr>
          <p:cNvPr id="6" name="文本占位符 5"/>
          <p:cNvSpPr>
            <a:spLocks noGrp="1"/>
          </p:cNvSpPr>
          <p:nvPr>
            <p:ph type="body" idx="1"/>
          </p:nvPr>
        </p:nvSpPr>
        <p:spPr/>
        <p:txBody>
          <a:bodyPr/>
          <a:lstStyle/>
          <a:p>
            <a:endParaRPr lang="zh-CN" altLang="en-US"/>
          </a:p>
        </p:txBody>
      </p:sp>
      <p:sp>
        <p:nvSpPr>
          <p:cNvPr id="4" name="灯片编号占位符 3"/>
          <p:cNvSpPr>
            <a:spLocks noGrp="1"/>
          </p:cNvSpPr>
          <p:nvPr>
            <p:ph type="sldNum" sz="quarter" idx="12"/>
          </p:nvPr>
        </p:nvSpPr>
        <p:spPr/>
        <p:txBody>
          <a:bodyPr/>
          <a:lstStyle/>
          <a:p>
            <a:fld id="{FC4FEC97-3A37-4B37-B4B3-673D36FA8A6E}" type="slidenum">
              <a:rPr lang="zh-CN" altLang="en-US" smtClean="0"/>
              <a:t>32</a:t>
            </a:fld>
            <a:endParaRPr lang="zh-CN" altLang="en-US"/>
          </a:p>
        </p:txBody>
      </p:sp>
    </p:spTree>
    <p:extLst>
      <p:ext uri="{BB962C8B-B14F-4D97-AF65-F5344CB8AC3E}">
        <p14:creationId xmlns:p14="http://schemas.microsoft.com/office/powerpoint/2010/main" val="702287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77500" lnSpcReduction="20000"/>
          </a:bodyPr>
          <a:lstStyle/>
          <a:p>
            <a:r>
              <a:rPr lang="zh-CN" altLang="zh-CN" dirty="0" smtClean="0"/>
              <a:t>内涵</a:t>
            </a:r>
            <a:r>
              <a:rPr lang="zh-CN" altLang="zh-CN" dirty="0"/>
              <a:t>模型</a:t>
            </a:r>
            <a:r>
              <a:rPr lang="zh-CN" altLang="zh-CN" dirty="0" smtClean="0"/>
              <a:t>结构</a:t>
            </a:r>
            <a:endParaRPr lang="en-US" altLang="zh-CN" dirty="0" smtClean="0"/>
          </a:p>
          <a:p>
            <a:r>
              <a:rPr lang="zh-CN" altLang="zh-CN" dirty="0" smtClean="0"/>
              <a:t>一</a:t>
            </a:r>
            <a:r>
              <a:rPr lang="zh-CN" altLang="zh-CN" dirty="0"/>
              <a:t>个内涵结构由一个论域、一个逻辑操作的集合、一个可能的外延化函数的集合（</a:t>
            </a:r>
            <a:r>
              <a:rPr lang="en-US" altLang="zh-CN" dirty="0"/>
              <a:t>a domain, a set of logical operations, and a set of possible </a:t>
            </a:r>
            <a:r>
              <a:rPr lang="en-US" altLang="zh-CN" dirty="0" err="1"/>
              <a:t>extensionalization</a:t>
            </a:r>
            <a:r>
              <a:rPr lang="en-US" altLang="zh-CN" dirty="0"/>
              <a:t> functions.</a:t>
            </a:r>
            <a:r>
              <a:rPr lang="zh-CN" altLang="zh-CN" dirty="0"/>
              <a:t>）这三大类组成。论域被区分为许多个子域：殊相、命题、性质、二元关系、三元关系</a:t>
            </a:r>
            <a:r>
              <a:rPr lang="en-US" altLang="zh-CN" dirty="0"/>
              <a:t>……</a:t>
            </a:r>
            <a:r>
              <a:rPr lang="zh-CN" altLang="zh-CN" dirty="0"/>
              <a:t>等等被当作是初始实体。逻辑操作的集合包括合取、否定、存在量化等等。可能的外延化函数则对论域中的每个项指派相应的外延：每个命题被指派一个真值；每个性质被指派到论域中的项的一个集合；每个二元关系则被指派到论域中的项的一个有序对的集合，其它的类似如此</a:t>
            </a:r>
            <a:r>
              <a:rPr lang="zh-CN" altLang="zh-CN" dirty="0" smtClean="0"/>
              <a:t>。</a:t>
            </a:r>
            <a:endParaRPr lang="en-US" altLang="zh-CN" dirty="0" smtClean="0"/>
          </a:p>
          <a:p>
            <a:r>
              <a:rPr lang="zh-CN" altLang="zh-CN" dirty="0" smtClean="0"/>
              <a:t>其中</a:t>
            </a:r>
            <a:r>
              <a:rPr lang="zh-CN" altLang="zh-CN" dirty="0"/>
              <a:t>有一个可能的外延化函数被区分出来，即现实的外延化函数：在这个函数下为真的命题就是现实世界中为真的命题，其它的类似如此。</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33</a:t>
            </a:fld>
            <a:endParaRPr lang="zh-CN" altLang="en-US"/>
          </a:p>
        </p:txBody>
      </p:sp>
    </p:spTree>
    <p:extLst>
      <p:ext uri="{BB962C8B-B14F-4D97-AF65-F5344CB8AC3E}">
        <p14:creationId xmlns:p14="http://schemas.microsoft.com/office/powerpoint/2010/main" val="28028684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10000"/>
          </a:bodyPr>
          <a:lstStyle/>
          <a:p>
            <a:r>
              <a:rPr lang="zh-CN" altLang="zh-CN" dirty="0" smtClean="0">
                <a:latin typeface="Euclid" pitchFamily="18" charset="0"/>
              </a:rPr>
              <a:t>否定</a:t>
            </a:r>
            <a:r>
              <a:rPr lang="zh-CN" altLang="zh-CN" dirty="0">
                <a:latin typeface="Euclid" pitchFamily="18" charset="0"/>
              </a:rPr>
              <a:t>操作</a:t>
            </a:r>
            <a:r>
              <a:rPr lang="en-US" altLang="zh-CN" dirty="0" err="1">
                <a:latin typeface="Euclid" pitchFamily="18" charset="0"/>
              </a:rPr>
              <a:t>neg</a:t>
            </a:r>
            <a:r>
              <a:rPr lang="zh-CN" altLang="zh-CN" dirty="0" smtClean="0">
                <a:latin typeface="Euclid" pitchFamily="18" charset="0"/>
              </a:rPr>
              <a:t>。</a:t>
            </a:r>
            <a:endParaRPr lang="en-US" altLang="zh-CN" dirty="0" smtClean="0">
              <a:latin typeface="Euclid" pitchFamily="18" charset="0"/>
            </a:endParaRPr>
          </a:p>
          <a:p>
            <a:pPr lvl="1"/>
            <a:r>
              <a:rPr lang="zh-CN" altLang="zh-CN" dirty="0" smtClean="0">
                <a:latin typeface="Euclid" pitchFamily="18" charset="0"/>
              </a:rPr>
              <a:t>假设</a:t>
            </a:r>
            <a:r>
              <a:rPr lang="en-US" altLang="zh-CN" i="1" dirty="0">
                <a:latin typeface="Euclid" pitchFamily="18" charset="0"/>
              </a:rPr>
              <a:t>H</a:t>
            </a:r>
            <a:r>
              <a:rPr lang="zh-CN" altLang="zh-CN" dirty="0">
                <a:latin typeface="Euclid" pitchFamily="18" charset="0"/>
              </a:rPr>
              <a:t>是一个外延化函数。那么，</a:t>
            </a:r>
            <a:r>
              <a:rPr lang="en-US" altLang="zh-CN" dirty="0" err="1">
                <a:latin typeface="Euclid" pitchFamily="18" charset="0"/>
              </a:rPr>
              <a:t>neg</a:t>
            </a:r>
            <a:r>
              <a:rPr lang="zh-CN" altLang="zh-CN" dirty="0">
                <a:latin typeface="Euclid" pitchFamily="18" charset="0"/>
              </a:rPr>
              <a:t>就要满足：对论域中的任意命题</a:t>
            </a:r>
            <a:r>
              <a:rPr lang="en-US" altLang="zh-CN" i="1" dirty="0">
                <a:latin typeface="Euclid" pitchFamily="18" charset="0"/>
              </a:rPr>
              <a:t>p</a:t>
            </a:r>
            <a:r>
              <a:rPr lang="zh-CN" altLang="zh-CN" dirty="0">
                <a:latin typeface="Euclid" pitchFamily="18" charset="0"/>
              </a:rPr>
              <a:t>，</a:t>
            </a:r>
            <a:r>
              <a:rPr lang="en-US" altLang="zh-CN" i="1" dirty="0">
                <a:latin typeface="Euclid" pitchFamily="18" charset="0"/>
              </a:rPr>
              <a:t>H</a:t>
            </a:r>
            <a:r>
              <a:rPr lang="en-US" altLang="zh-CN" dirty="0">
                <a:latin typeface="Euclid" pitchFamily="18" charset="0"/>
              </a:rPr>
              <a:t>(</a:t>
            </a:r>
            <a:r>
              <a:rPr lang="en-US" altLang="zh-CN" dirty="0" err="1">
                <a:latin typeface="Euclid" pitchFamily="18" charset="0"/>
              </a:rPr>
              <a:t>neg</a:t>
            </a:r>
            <a:r>
              <a:rPr lang="en-US" altLang="zh-CN" dirty="0">
                <a:latin typeface="Euclid" pitchFamily="18" charset="0"/>
              </a:rPr>
              <a:t>(</a:t>
            </a:r>
            <a:r>
              <a:rPr lang="en-US" altLang="zh-CN" i="1" dirty="0">
                <a:latin typeface="Euclid" pitchFamily="18" charset="0"/>
              </a:rPr>
              <a:t>p</a:t>
            </a:r>
            <a:r>
              <a:rPr lang="en-US" altLang="zh-CN" dirty="0">
                <a:latin typeface="Euclid" pitchFamily="18" charset="0"/>
              </a:rPr>
              <a:t>)) = true </a:t>
            </a:r>
            <a:r>
              <a:rPr lang="zh-CN" altLang="zh-CN" dirty="0">
                <a:latin typeface="Euclid" pitchFamily="18" charset="0"/>
              </a:rPr>
              <a:t>当且仅当</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p</a:t>
            </a:r>
            <a:r>
              <a:rPr lang="en-US" altLang="zh-CN" dirty="0">
                <a:latin typeface="Euclid" pitchFamily="18" charset="0"/>
              </a:rPr>
              <a:t>) = false</a:t>
            </a:r>
            <a:r>
              <a:rPr lang="zh-CN" altLang="zh-CN" dirty="0" smtClean="0">
                <a:latin typeface="Euclid" pitchFamily="18" charset="0"/>
              </a:rPr>
              <a:t>。</a:t>
            </a:r>
            <a:endParaRPr lang="en-US" altLang="zh-CN" dirty="0" smtClean="0">
              <a:latin typeface="Euclid" pitchFamily="18" charset="0"/>
            </a:endParaRPr>
          </a:p>
          <a:p>
            <a:r>
              <a:rPr lang="zh-CN" altLang="zh-CN" dirty="0" smtClean="0">
                <a:latin typeface="Euclid" pitchFamily="18" charset="0"/>
              </a:rPr>
              <a:t>合取操作</a:t>
            </a:r>
            <a:r>
              <a:rPr lang="en-US" altLang="zh-CN" dirty="0" err="1" smtClean="0">
                <a:latin typeface="Euclid" pitchFamily="18" charset="0"/>
              </a:rPr>
              <a:t>conj</a:t>
            </a:r>
            <a:r>
              <a:rPr lang="zh-CN" altLang="en-US" dirty="0" smtClean="0">
                <a:latin typeface="Euclid" pitchFamily="18" charset="0"/>
              </a:rPr>
              <a:t>。</a:t>
            </a:r>
            <a:endParaRPr lang="en-US" altLang="zh-CN" dirty="0" smtClean="0">
              <a:latin typeface="Euclid" pitchFamily="18" charset="0"/>
            </a:endParaRPr>
          </a:p>
          <a:p>
            <a:pPr lvl="1"/>
            <a:r>
              <a:rPr lang="zh-CN" altLang="zh-CN" dirty="0" smtClean="0">
                <a:latin typeface="Euclid" pitchFamily="18" charset="0"/>
              </a:rPr>
              <a:t>对于</a:t>
            </a:r>
            <a:r>
              <a:rPr lang="zh-CN" altLang="zh-CN" dirty="0">
                <a:latin typeface="Euclid" pitchFamily="18" charset="0"/>
              </a:rPr>
              <a:t>论域中的任何命题</a:t>
            </a:r>
            <a:r>
              <a:rPr lang="en-US" altLang="zh-CN" i="1" dirty="0">
                <a:latin typeface="Euclid" pitchFamily="18" charset="0"/>
              </a:rPr>
              <a:t>p</a:t>
            </a:r>
            <a:r>
              <a:rPr lang="zh-CN" altLang="zh-CN" dirty="0">
                <a:latin typeface="Euclid" pitchFamily="18" charset="0"/>
              </a:rPr>
              <a:t>、</a:t>
            </a:r>
            <a:r>
              <a:rPr lang="en-US" altLang="zh-CN" i="1" dirty="0">
                <a:latin typeface="Euclid" pitchFamily="18" charset="0"/>
              </a:rPr>
              <a:t>q</a:t>
            </a:r>
            <a:r>
              <a:rPr lang="zh-CN" altLang="zh-CN" dirty="0">
                <a:latin typeface="Euclid" pitchFamily="18" charset="0"/>
              </a:rPr>
              <a:t>，</a:t>
            </a:r>
            <a:r>
              <a:rPr lang="en-US" altLang="zh-CN" i="1" dirty="0">
                <a:latin typeface="Euclid" pitchFamily="18" charset="0"/>
              </a:rPr>
              <a:t>H</a:t>
            </a:r>
            <a:r>
              <a:rPr lang="en-US" altLang="zh-CN" dirty="0">
                <a:latin typeface="Euclid" pitchFamily="18" charset="0"/>
              </a:rPr>
              <a:t>(</a:t>
            </a:r>
            <a:r>
              <a:rPr lang="en-US" altLang="zh-CN" dirty="0" err="1">
                <a:latin typeface="Euclid" pitchFamily="18" charset="0"/>
              </a:rPr>
              <a:t>conj</a:t>
            </a:r>
            <a:r>
              <a:rPr lang="en-US" altLang="zh-CN" dirty="0">
                <a:latin typeface="Euclid" pitchFamily="18" charset="0"/>
              </a:rPr>
              <a:t>(</a:t>
            </a:r>
            <a:r>
              <a:rPr lang="en-US" altLang="zh-CN" i="1" dirty="0">
                <a:latin typeface="Euclid" pitchFamily="18" charset="0"/>
              </a:rPr>
              <a:t>p</a:t>
            </a:r>
            <a:r>
              <a:rPr lang="en-US" altLang="zh-CN" dirty="0">
                <a:latin typeface="Euclid" pitchFamily="18" charset="0"/>
              </a:rPr>
              <a:t>, </a:t>
            </a:r>
            <a:r>
              <a:rPr lang="en-US" altLang="zh-CN" i="1" dirty="0">
                <a:latin typeface="Euclid" pitchFamily="18" charset="0"/>
              </a:rPr>
              <a:t>q</a:t>
            </a:r>
            <a:r>
              <a:rPr lang="en-US" altLang="zh-CN" dirty="0">
                <a:latin typeface="Euclid" pitchFamily="18" charset="0"/>
              </a:rPr>
              <a:t>)) = true</a:t>
            </a:r>
            <a:r>
              <a:rPr lang="zh-CN" altLang="zh-CN" dirty="0">
                <a:latin typeface="Euclid" pitchFamily="18" charset="0"/>
              </a:rPr>
              <a:t>当且仅当</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p</a:t>
            </a:r>
            <a:r>
              <a:rPr lang="en-US" altLang="zh-CN" dirty="0">
                <a:latin typeface="Euclid" pitchFamily="18" charset="0"/>
              </a:rPr>
              <a:t>) = true</a:t>
            </a:r>
            <a:r>
              <a:rPr lang="zh-CN" altLang="zh-CN" dirty="0">
                <a:latin typeface="Euclid" pitchFamily="18" charset="0"/>
              </a:rPr>
              <a:t>且</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q</a:t>
            </a:r>
            <a:r>
              <a:rPr lang="en-US" altLang="zh-CN" dirty="0">
                <a:latin typeface="Euclid" pitchFamily="18" charset="0"/>
              </a:rPr>
              <a:t>) = true</a:t>
            </a:r>
            <a:r>
              <a:rPr lang="zh-CN" altLang="zh-CN" dirty="0" smtClean="0">
                <a:latin typeface="Euclid" pitchFamily="18" charset="0"/>
              </a:rPr>
              <a:t>。</a:t>
            </a:r>
            <a:endParaRPr lang="en-US" altLang="zh-CN" dirty="0" smtClean="0">
              <a:latin typeface="Euclid" pitchFamily="18" charset="0"/>
            </a:endParaRPr>
          </a:p>
          <a:p>
            <a:r>
              <a:rPr lang="zh-CN" altLang="zh-CN" dirty="0" smtClean="0">
                <a:latin typeface="Euclid" pitchFamily="18" charset="0"/>
              </a:rPr>
              <a:t>单</a:t>
            </a:r>
            <a:r>
              <a:rPr lang="zh-CN" altLang="zh-CN" dirty="0">
                <a:latin typeface="Euclid" pitchFamily="18" charset="0"/>
              </a:rPr>
              <a:t>称谓述（</a:t>
            </a:r>
            <a:r>
              <a:rPr lang="en-US" altLang="zh-CN" dirty="0">
                <a:latin typeface="Euclid" pitchFamily="18" charset="0"/>
              </a:rPr>
              <a:t>singular predication</a:t>
            </a:r>
            <a:r>
              <a:rPr lang="zh-CN" altLang="zh-CN" dirty="0">
                <a:latin typeface="Euclid" pitchFamily="18" charset="0"/>
              </a:rPr>
              <a:t>）</a:t>
            </a:r>
            <a:r>
              <a:rPr lang="en-US" altLang="zh-CN" dirty="0" err="1" smtClean="0">
                <a:latin typeface="Euclid" pitchFamily="18" charset="0"/>
              </a:rPr>
              <a:t>pred</a:t>
            </a:r>
            <a:r>
              <a:rPr lang="en-US" altLang="zh-CN" baseline="-25000" dirty="0" err="1" smtClean="0">
                <a:latin typeface="Euclid" pitchFamily="18" charset="0"/>
              </a:rPr>
              <a:t>s</a:t>
            </a:r>
            <a:r>
              <a:rPr lang="zh-CN" altLang="en-US" dirty="0" smtClean="0">
                <a:latin typeface="Euclid" pitchFamily="18" charset="0"/>
              </a:rPr>
              <a:t>。</a:t>
            </a:r>
            <a:endParaRPr lang="en-US" altLang="zh-CN" dirty="0" smtClean="0">
              <a:latin typeface="Euclid" pitchFamily="18" charset="0"/>
            </a:endParaRPr>
          </a:p>
          <a:p>
            <a:pPr lvl="1"/>
            <a:r>
              <a:rPr lang="zh-CN" altLang="zh-CN" dirty="0" smtClean="0">
                <a:latin typeface="Euclid" pitchFamily="18" charset="0"/>
              </a:rPr>
              <a:t>它</a:t>
            </a:r>
            <a:r>
              <a:rPr lang="zh-CN" altLang="zh-CN" dirty="0">
                <a:latin typeface="Euclid" pitchFamily="18" charset="0"/>
              </a:rPr>
              <a:t>把性质</a:t>
            </a:r>
            <a:r>
              <a:rPr lang="en-US" altLang="zh-CN" i="1" dirty="0">
                <a:latin typeface="Euclid" pitchFamily="18" charset="0"/>
              </a:rPr>
              <a:t>F</a:t>
            </a:r>
            <a:r>
              <a:rPr lang="zh-CN" altLang="zh-CN" dirty="0">
                <a:latin typeface="Euclid" pitchFamily="18" charset="0"/>
              </a:rPr>
              <a:t>和论域中任意的项</a:t>
            </a:r>
            <a:r>
              <a:rPr lang="en-US" altLang="zh-CN" i="1" dirty="0">
                <a:latin typeface="Euclid" pitchFamily="18" charset="0"/>
              </a:rPr>
              <a:t>y</a:t>
            </a:r>
            <a:r>
              <a:rPr lang="zh-CN" altLang="zh-CN" dirty="0">
                <a:latin typeface="Euclid" pitchFamily="18" charset="0"/>
              </a:rPr>
              <a:t>变成论域中的命题，有</a:t>
            </a:r>
            <a:r>
              <a:rPr lang="en-US" altLang="zh-CN" i="1" dirty="0">
                <a:latin typeface="Euclid" pitchFamily="18" charset="0"/>
              </a:rPr>
              <a:t>H</a:t>
            </a:r>
            <a:r>
              <a:rPr lang="en-US" altLang="zh-CN" dirty="0">
                <a:latin typeface="Euclid" pitchFamily="18" charset="0"/>
              </a:rPr>
              <a:t>(</a:t>
            </a:r>
            <a:r>
              <a:rPr lang="en-US" altLang="zh-CN" dirty="0" err="1">
                <a:latin typeface="Euclid" pitchFamily="18" charset="0"/>
              </a:rPr>
              <a:t>pred</a:t>
            </a:r>
            <a:r>
              <a:rPr lang="en-US" altLang="zh-CN" baseline="-25000" dirty="0" err="1">
                <a:latin typeface="Euclid" pitchFamily="18" charset="0"/>
              </a:rPr>
              <a:t>s</a:t>
            </a:r>
            <a:r>
              <a:rPr lang="en-US" altLang="zh-CN" dirty="0">
                <a:latin typeface="Euclid" pitchFamily="18" charset="0"/>
              </a:rPr>
              <a:t>(</a:t>
            </a:r>
            <a:r>
              <a:rPr lang="en-US" altLang="zh-CN" i="1" dirty="0">
                <a:latin typeface="Euclid" pitchFamily="18" charset="0"/>
              </a:rPr>
              <a:t>F</a:t>
            </a:r>
            <a:r>
              <a:rPr lang="en-US" altLang="zh-CN" dirty="0">
                <a:latin typeface="Euclid" pitchFamily="18" charset="0"/>
              </a:rPr>
              <a:t>, </a:t>
            </a:r>
            <a:r>
              <a:rPr lang="en-US" altLang="zh-CN" i="1" dirty="0">
                <a:latin typeface="Euclid" pitchFamily="18" charset="0"/>
              </a:rPr>
              <a:t>y</a:t>
            </a:r>
            <a:r>
              <a:rPr lang="en-US" altLang="zh-CN" dirty="0">
                <a:latin typeface="Euclid" pitchFamily="18" charset="0"/>
              </a:rPr>
              <a:t>)) = true</a:t>
            </a:r>
            <a:r>
              <a:rPr lang="zh-CN" altLang="zh-CN" dirty="0">
                <a:latin typeface="Euclid" pitchFamily="18" charset="0"/>
              </a:rPr>
              <a:t>当且仅当</a:t>
            </a:r>
            <a:r>
              <a:rPr lang="en-US" altLang="zh-CN" i="1" dirty="0">
                <a:latin typeface="Euclid" pitchFamily="18" charset="0"/>
              </a:rPr>
              <a:t>y</a:t>
            </a:r>
            <a:r>
              <a:rPr lang="zh-CN" altLang="zh-CN" dirty="0">
                <a:latin typeface="Euclid" pitchFamily="18" charset="0"/>
              </a:rPr>
              <a:t>在</a:t>
            </a:r>
            <a:r>
              <a:rPr lang="en-US" altLang="zh-CN" i="1" dirty="0">
                <a:latin typeface="Euclid" pitchFamily="18" charset="0"/>
              </a:rPr>
              <a:t>F</a:t>
            </a:r>
            <a:r>
              <a:rPr lang="zh-CN" altLang="zh-CN" dirty="0">
                <a:latin typeface="Euclid" pitchFamily="18" charset="0"/>
              </a:rPr>
              <a:t>的外延</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F</a:t>
            </a:r>
            <a:r>
              <a:rPr lang="en-US" altLang="zh-CN" dirty="0">
                <a:latin typeface="Euclid" pitchFamily="18" charset="0"/>
              </a:rPr>
              <a:t>)</a:t>
            </a:r>
            <a:r>
              <a:rPr lang="zh-CN" altLang="zh-CN" dirty="0">
                <a:latin typeface="Euclid" pitchFamily="18" charset="0"/>
              </a:rPr>
              <a:t>里面。</a:t>
            </a:r>
          </a:p>
          <a:p>
            <a:endParaRPr lang="zh-CN" altLang="en-US" dirty="0">
              <a:latin typeface="Euclid" pitchFamily="18" charset="0"/>
            </a:endParaRPr>
          </a:p>
        </p:txBody>
      </p:sp>
      <p:sp>
        <p:nvSpPr>
          <p:cNvPr id="4" name="灯片编号占位符 3"/>
          <p:cNvSpPr>
            <a:spLocks noGrp="1"/>
          </p:cNvSpPr>
          <p:nvPr>
            <p:ph type="sldNum" sz="quarter" idx="12"/>
          </p:nvPr>
        </p:nvSpPr>
        <p:spPr/>
        <p:txBody>
          <a:bodyPr/>
          <a:lstStyle/>
          <a:p>
            <a:fld id="{FC4FEC97-3A37-4B37-B4B3-673D36FA8A6E}" type="slidenum">
              <a:rPr lang="zh-CN" altLang="en-US" smtClean="0"/>
              <a:t>34</a:t>
            </a:fld>
            <a:endParaRPr lang="zh-CN" altLang="en-US"/>
          </a:p>
        </p:txBody>
      </p:sp>
    </p:spTree>
    <p:extLst>
      <p:ext uri="{BB962C8B-B14F-4D97-AF65-F5344CB8AC3E}">
        <p14:creationId xmlns:p14="http://schemas.microsoft.com/office/powerpoint/2010/main" val="3409614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r>
              <a:rPr lang="zh-CN" altLang="zh-CN" dirty="0" smtClean="0">
                <a:latin typeface="Euclid" pitchFamily="18" charset="0"/>
              </a:rPr>
              <a:t>偶然存在</a:t>
            </a:r>
            <a:r>
              <a:rPr lang="zh-CN" altLang="en-US" dirty="0" smtClean="0">
                <a:latin typeface="Euclid" pitchFamily="18" charset="0"/>
              </a:rPr>
              <a:t>。</a:t>
            </a:r>
            <a:endParaRPr lang="en-US" altLang="zh-CN" dirty="0" smtClean="0">
              <a:latin typeface="Euclid" pitchFamily="18" charset="0"/>
            </a:endParaRPr>
          </a:p>
          <a:p>
            <a:pPr lvl="1"/>
            <a:r>
              <a:rPr lang="en-US" altLang="zh-CN" dirty="0" err="1" smtClean="0">
                <a:latin typeface="Euclid" pitchFamily="18" charset="0"/>
              </a:rPr>
              <a:t>Bealer</a:t>
            </a:r>
            <a:r>
              <a:rPr lang="zh-CN" altLang="zh-CN" dirty="0">
                <a:latin typeface="Euclid" pitchFamily="18" charset="0"/>
              </a:rPr>
              <a:t>单独确定出论域中的一个性质，存在（用</a:t>
            </a:r>
            <a:r>
              <a:rPr lang="en-US" altLang="zh-CN" i="1" dirty="0">
                <a:latin typeface="Euclid" pitchFamily="18" charset="0"/>
              </a:rPr>
              <a:t>E</a:t>
            </a:r>
            <a:r>
              <a:rPr lang="zh-CN" altLang="zh-CN" dirty="0">
                <a:latin typeface="Euclid" pitchFamily="18" charset="0"/>
              </a:rPr>
              <a:t>表示）。对每个可能的外延化函数</a:t>
            </a:r>
            <a:r>
              <a:rPr lang="en-US" altLang="zh-CN" i="1" dirty="0">
                <a:latin typeface="Euclid" pitchFamily="18" charset="0"/>
              </a:rPr>
              <a:t>H</a:t>
            </a:r>
            <a:r>
              <a:rPr lang="zh-CN" altLang="zh-CN" dirty="0">
                <a:latin typeface="Euclid" pitchFamily="18" charset="0"/>
              </a:rPr>
              <a:t>，</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E</a:t>
            </a:r>
            <a:r>
              <a:rPr lang="en-US" altLang="zh-CN" dirty="0">
                <a:latin typeface="Euclid" pitchFamily="18" charset="0"/>
              </a:rPr>
              <a:t>)</a:t>
            </a:r>
            <a:r>
              <a:rPr lang="zh-CN" altLang="zh-CN" dirty="0">
                <a:latin typeface="Euclid" pitchFamily="18" charset="0"/>
              </a:rPr>
              <a:t>就是相对于</a:t>
            </a:r>
            <a:r>
              <a:rPr lang="en-US" altLang="zh-CN" i="1" dirty="0">
                <a:latin typeface="Euclid" pitchFamily="18" charset="0"/>
              </a:rPr>
              <a:t>H</a:t>
            </a:r>
            <a:r>
              <a:rPr lang="zh-CN" altLang="zh-CN" dirty="0">
                <a:latin typeface="Euclid" pitchFamily="18" charset="0"/>
              </a:rPr>
              <a:t>而存在的论域的项的</a:t>
            </a:r>
            <a:r>
              <a:rPr lang="zh-CN" altLang="zh-CN" dirty="0" smtClean="0">
                <a:latin typeface="Euclid" pitchFamily="18" charset="0"/>
              </a:rPr>
              <a:t>集合。</a:t>
            </a:r>
            <a:endParaRPr lang="en-US" altLang="zh-CN" dirty="0" smtClean="0">
              <a:latin typeface="Euclid" pitchFamily="18" charset="0"/>
            </a:endParaRPr>
          </a:p>
          <a:p>
            <a:r>
              <a:rPr lang="zh-CN" altLang="zh-CN" dirty="0" smtClean="0">
                <a:latin typeface="Euclid" pitchFamily="18" charset="0"/>
              </a:rPr>
              <a:t>量词</a:t>
            </a:r>
            <a:r>
              <a:rPr lang="zh-CN" altLang="zh-CN" dirty="0">
                <a:latin typeface="Euclid" pitchFamily="18" charset="0"/>
              </a:rPr>
              <a:t>的处理</a:t>
            </a:r>
            <a:r>
              <a:rPr lang="zh-CN" altLang="zh-CN" dirty="0" smtClean="0">
                <a:latin typeface="Euclid" pitchFamily="18" charset="0"/>
              </a:rPr>
              <a:t>。</a:t>
            </a:r>
            <a:endParaRPr lang="en-US" altLang="zh-CN" dirty="0" smtClean="0">
              <a:latin typeface="Euclid" pitchFamily="18" charset="0"/>
            </a:endParaRPr>
          </a:p>
          <a:p>
            <a:pPr lvl="1"/>
            <a:r>
              <a:rPr lang="zh-CN" altLang="zh-CN" dirty="0" smtClean="0">
                <a:latin typeface="Euclid" pitchFamily="18" charset="0"/>
              </a:rPr>
              <a:t>给定</a:t>
            </a:r>
            <a:r>
              <a:rPr lang="zh-CN" altLang="zh-CN" dirty="0">
                <a:latin typeface="Euclid" pitchFamily="18" charset="0"/>
              </a:rPr>
              <a:t>一个外延化函数</a:t>
            </a:r>
            <a:r>
              <a:rPr lang="en-US" altLang="zh-CN" i="1" dirty="0">
                <a:latin typeface="Euclid" pitchFamily="18" charset="0"/>
              </a:rPr>
              <a:t>H</a:t>
            </a:r>
            <a:r>
              <a:rPr lang="zh-CN" altLang="zh-CN" dirty="0">
                <a:latin typeface="Euclid" pitchFamily="18" charset="0"/>
              </a:rPr>
              <a:t>，对于论域中的性质</a:t>
            </a:r>
            <a:r>
              <a:rPr lang="en-US" altLang="zh-CN" i="1" dirty="0">
                <a:latin typeface="Euclid" pitchFamily="18" charset="0"/>
              </a:rPr>
              <a:t>F</a:t>
            </a:r>
            <a:r>
              <a:rPr lang="zh-CN" altLang="zh-CN" dirty="0">
                <a:latin typeface="Euclid" pitchFamily="18" charset="0"/>
              </a:rPr>
              <a:t>，</a:t>
            </a:r>
            <a:r>
              <a:rPr lang="en-US" altLang="zh-CN" dirty="0">
                <a:latin typeface="Euclid" pitchFamily="18" charset="0"/>
              </a:rPr>
              <a:t>“</a:t>
            </a:r>
            <a:r>
              <a:rPr lang="zh-CN" altLang="zh-CN" dirty="0">
                <a:latin typeface="Euclid" pitchFamily="18" charset="0"/>
              </a:rPr>
              <a:t>存在着某物具有</a:t>
            </a:r>
            <a:r>
              <a:rPr lang="en-US" altLang="zh-CN" i="1" dirty="0">
                <a:latin typeface="Euclid" pitchFamily="18" charset="0"/>
              </a:rPr>
              <a:t>F</a:t>
            </a:r>
            <a:r>
              <a:rPr lang="zh-CN" altLang="zh-CN" dirty="0">
                <a:latin typeface="Euclid" pitchFamily="18" charset="0"/>
              </a:rPr>
              <a:t>性质</a:t>
            </a:r>
            <a:r>
              <a:rPr lang="en-US" altLang="zh-CN" dirty="0">
                <a:latin typeface="Euclid" pitchFamily="18" charset="0"/>
              </a:rPr>
              <a:t>”</a:t>
            </a:r>
            <a:r>
              <a:rPr lang="zh-CN" altLang="zh-CN" dirty="0">
                <a:latin typeface="Euclid" pitchFamily="18" charset="0"/>
              </a:rPr>
              <a:t>这个命题为真当且仅当对于</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E</a:t>
            </a:r>
            <a:r>
              <a:rPr lang="en-US" altLang="zh-CN" dirty="0">
                <a:latin typeface="Euclid" pitchFamily="18" charset="0"/>
              </a:rPr>
              <a:t>)</a:t>
            </a:r>
            <a:r>
              <a:rPr lang="zh-CN" altLang="zh-CN" dirty="0">
                <a:latin typeface="Euclid" pitchFamily="18" charset="0"/>
              </a:rPr>
              <a:t>中的某个</a:t>
            </a:r>
            <a:r>
              <a:rPr lang="en-US" altLang="zh-CN" i="1" dirty="0">
                <a:latin typeface="Euclid" pitchFamily="18" charset="0"/>
              </a:rPr>
              <a:t>y</a:t>
            </a:r>
            <a:r>
              <a:rPr lang="zh-CN" altLang="zh-CN" dirty="0">
                <a:latin typeface="Euclid" pitchFamily="18" charset="0"/>
              </a:rPr>
              <a:t>，</a:t>
            </a:r>
            <a:r>
              <a:rPr lang="en-US" altLang="zh-CN" i="1" dirty="0">
                <a:latin typeface="Euclid" pitchFamily="18" charset="0"/>
              </a:rPr>
              <a:t>y</a:t>
            </a:r>
            <a:r>
              <a:rPr lang="zh-CN" altLang="zh-CN" dirty="0">
                <a:latin typeface="Euclid" pitchFamily="18" charset="0"/>
              </a:rPr>
              <a:t>在</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F</a:t>
            </a:r>
            <a:r>
              <a:rPr lang="en-US" altLang="zh-CN" dirty="0">
                <a:latin typeface="Euclid" pitchFamily="18" charset="0"/>
              </a:rPr>
              <a:t>)</a:t>
            </a:r>
            <a:r>
              <a:rPr lang="zh-CN" altLang="zh-CN" dirty="0">
                <a:latin typeface="Euclid" pitchFamily="18" charset="0"/>
              </a:rPr>
              <a:t>之中。</a:t>
            </a:r>
          </a:p>
          <a:p>
            <a:endParaRPr lang="zh-CN" altLang="en-US" dirty="0">
              <a:latin typeface="Euclid" pitchFamily="18" charset="0"/>
            </a:endParaRPr>
          </a:p>
        </p:txBody>
      </p:sp>
      <p:sp>
        <p:nvSpPr>
          <p:cNvPr id="4" name="灯片编号占位符 3"/>
          <p:cNvSpPr>
            <a:spLocks noGrp="1"/>
          </p:cNvSpPr>
          <p:nvPr>
            <p:ph type="sldNum" sz="quarter" idx="12"/>
          </p:nvPr>
        </p:nvSpPr>
        <p:spPr/>
        <p:txBody>
          <a:bodyPr/>
          <a:lstStyle/>
          <a:p>
            <a:fld id="{FC4FEC97-3A37-4B37-B4B3-673D36FA8A6E}" type="slidenum">
              <a:rPr lang="zh-CN" altLang="en-US" smtClean="0"/>
              <a:t>35</a:t>
            </a:fld>
            <a:endParaRPr lang="zh-CN" altLang="en-US"/>
          </a:p>
        </p:txBody>
      </p:sp>
    </p:spTree>
    <p:extLst>
      <p:ext uri="{BB962C8B-B14F-4D97-AF65-F5344CB8AC3E}">
        <p14:creationId xmlns:p14="http://schemas.microsoft.com/office/powerpoint/2010/main" val="587016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zh-CN" altLang="zh-CN" dirty="0">
                <a:latin typeface="Euclid" pitchFamily="18" charset="0"/>
              </a:rPr>
              <a:t>对摹状词的处理</a:t>
            </a:r>
            <a:r>
              <a:rPr lang="zh-CN" altLang="zh-CN" dirty="0" smtClean="0">
                <a:latin typeface="Euclid" pitchFamily="18" charset="0"/>
              </a:rPr>
              <a:t>。</a:t>
            </a:r>
            <a:endParaRPr lang="en-US" altLang="zh-CN" dirty="0" smtClean="0">
              <a:latin typeface="Euclid" pitchFamily="18" charset="0"/>
            </a:endParaRPr>
          </a:p>
          <a:p>
            <a:pPr lvl="1"/>
            <a:r>
              <a:rPr lang="zh-CN" altLang="zh-CN" dirty="0" smtClean="0">
                <a:latin typeface="Euclid" pitchFamily="18" charset="0"/>
              </a:rPr>
              <a:t>引入</a:t>
            </a:r>
            <a:r>
              <a:rPr lang="zh-CN" altLang="zh-CN" dirty="0">
                <a:latin typeface="Euclid" pitchFamily="18" charset="0"/>
              </a:rPr>
              <a:t>一个操作</a:t>
            </a:r>
            <a:r>
              <a:rPr lang="en-US" altLang="zh-CN" i="1" dirty="0">
                <a:latin typeface="Euclid" pitchFamily="18" charset="0"/>
              </a:rPr>
              <a:t>the</a:t>
            </a:r>
            <a:r>
              <a:rPr lang="zh-CN" altLang="zh-CN" dirty="0">
                <a:latin typeface="Euclid" pitchFamily="18" charset="0"/>
              </a:rPr>
              <a:t>，它作用在一个项上，得到的值是一个</a:t>
            </a:r>
            <a:r>
              <a:rPr lang="en-US" altLang="zh-CN" dirty="0">
                <a:latin typeface="Euclid" pitchFamily="18" charset="0"/>
              </a:rPr>
              <a:t>“</a:t>
            </a:r>
            <a:r>
              <a:rPr lang="zh-CN" altLang="zh-CN" dirty="0">
                <a:latin typeface="Euclid" pitchFamily="18" charset="0"/>
              </a:rPr>
              <a:t>个体概念</a:t>
            </a:r>
            <a:r>
              <a:rPr lang="en-US" altLang="zh-CN" dirty="0">
                <a:latin typeface="Euclid" pitchFamily="18" charset="0"/>
              </a:rPr>
              <a:t>”</a:t>
            </a:r>
            <a:r>
              <a:rPr lang="zh-CN" altLang="zh-CN" dirty="0">
                <a:latin typeface="Euclid" pitchFamily="18" charset="0"/>
              </a:rPr>
              <a:t>：</a:t>
            </a:r>
            <a:r>
              <a:rPr lang="en-US" altLang="zh-CN" i="1" dirty="0">
                <a:latin typeface="Euclid" pitchFamily="18" charset="0"/>
              </a:rPr>
              <a:t>the</a:t>
            </a:r>
            <a:r>
              <a:rPr lang="en-US" altLang="zh-CN" dirty="0">
                <a:latin typeface="Euclid" pitchFamily="18" charset="0"/>
              </a:rPr>
              <a:t>(</a:t>
            </a:r>
            <a:r>
              <a:rPr lang="en-US" altLang="zh-CN" i="1" dirty="0">
                <a:latin typeface="Euclid" pitchFamily="18" charset="0"/>
              </a:rPr>
              <a:t>F</a:t>
            </a:r>
            <a:r>
              <a:rPr lang="en-US" altLang="zh-CN" dirty="0">
                <a:latin typeface="Euclid" pitchFamily="18" charset="0"/>
              </a:rPr>
              <a:t>)</a:t>
            </a:r>
            <a:r>
              <a:rPr lang="zh-CN" altLang="zh-CN" dirty="0">
                <a:latin typeface="Euclid" pitchFamily="18" charset="0"/>
              </a:rPr>
              <a:t>会是</a:t>
            </a:r>
            <a:r>
              <a:rPr lang="en-US" altLang="zh-CN" dirty="0">
                <a:latin typeface="Euclid" pitchFamily="18" charset="0"/>
              </a:rPr>
              <a:t>being the </a:t>
            </a:r>
            <a:r>
              <a:rPr lang="en-US" altLang="zh-CN" i="1" dirty="0">
                <a:latin typeface="Euclid" pitchFamily="18" charset="0"/>
              </a:rPr>
              <a:t>F</a:t>
            </a:r>
            <a:r>
              <a:rPr lang="zh-CN" altLang="zh-CN" dirty="0">
                <a:latin typeface="Euclid" pitchFamily="18" charset="0"/>
              </a:rPr>
              <a:t>这个个体概念（</a:t>
            </a:r>
            <a:r>
              <a:rPr lang="en-US" altLang="zh-CN" dirty="0">
                <a:latin typeface="Euclid" pitchFamily="18" charset="0"/>
              </a:rPr>
              <a:t>the individual concept of being the</a:t>
            </a:r>
            <a:r>
              <a:rPr lang="en-US" altLang="zh-CN" i="1" dirty="0">
                <a:latin typeface="Euclid" pitchFamily="18" charset="0"/>
              </a:rPr>
              <a:t> F</a:t>
            </a:r>
            <a:r>
              <a:rPr lang="zh-CN" altLang="zh-CN" dirty="0">
                <a:latin typeface="Euclid" pitchFamily="18" charset="0"/>
              </a:rPr>
              <a:t>）。对每个可能的外延化函数</a:t>
            </a:r>
            <a:r>
              <a:rPr lang="en-US" altLang="zh-CN" i="1" dirty="0">
                <a:latin typeface="Euclid" pitchFamily="18" charset="0"/>
              </a:rPr>
              <a:t>H</a:t>
            </a:r>
            <a:r>
              <a:rPr lang="zh-CN" altLang="zh-CN" dirty="0">
                <a:latin typeface="Euclid" pitchFamily="18" charset="0"/>
              </a:rPr>
              <a:t>，</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the</a:t>
            </a:r>
            <a:r>
              <a:rPr lang="en-US" altLang="zh-CN" dirty="0">
                <a:latin typeface="Euclid" pitchFamily="18" charset="0"/>
              </a:rPr>
              <a:t>(</a:t>
            </a:r>
            <a:r>
              <a:rPr lang="en-US" altLang="zh-CN" i="1" dirty="0">
                <a:latin typeface="Euclid" pitchFamily="18" charset="0"/>
              </a:rPr>
              <a:t>F</a:t>
            </a:r>
            <a:r>
              <a:rPr lang="en-US" altLang="zh-CN" dirty="0">
                <a:latin typeface="Euclid" pitchFamily="18" charset="0"/>
              </a:rPr>
              <a:t>)) = </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F</a:t>
            </a:r>
            <a:r>
              <a:rPr lang="en-US" altLang="zh-CN" dirty="0">
                <a:latin typeface="Euclid" pitchFamily="18" charset="0"/>
              </a:rPr>
              <a:t>)</a:t>
            </a:r>
            <a:r>
              <a:rPr lang="zh-CN" altLang="zh-CN" dirty="0">
                <a:latin typeface="Euclid" pitchFamily="18" charset="0"/>
              </a:rPr>
              <a:t>如果后者恰好有一个元素，否则，它就是空集</a:t>
            </a:r>
            <a:r>
              <a:rPr lang="zh-CN" altLang="zh-CN" dirty="0" smtClean="0">
                <a:latin typeface="Euclid" pitchFamily="18" charset="0"/>
              </a:rPr>
              <a:t>。</a:t>
            </a:r>
            <a:endParaRPr lang="en-US" altLang="zh-CN" dirty="0" smtClean="0">
              <a:latin typeface="Euclid" pitchFamily="18" charset="0"/>
            </a:endParaRPr>
          </a:p>
          <a:p>
            <a:endParaRPr lang="zh-CN" altLang="en-US" dirty="0">
              <a:latin typeface="Euclid" pitchFamily="18" charset="0"/>
            </a:endParaRPr>
          </a:p>
        </p:txBody>
      </p:sp>
      <p:sp>
        <p:nvSpPr>
          <p:cNvPr id="4" name="灯片编号占位符 3"/>
          <p:cNvSpPr>
            <a:spLocks noGrp="1"/>
          </p:cNvSpPr>
          <p:nvPr>
            <p:ph type="sldNum" sz="quarter" idx="12"/>
          </p:nvPr>
        </p:nvSpPr>
        <p:spPr/>
        <p:txBody>
          <a:bodyPr/>
          <a:lstStyle/>
          <a:p>
            <a:fld id="{FC4FEC97-3A37-4B37-B4B3-673D36FA8A6E}" type="slidenum">
              <a:rPr lang="zh-CN" altLang="en-US" smtClean="0"/>
              <a:t>36</a:t>
            </a:fld>
            <a:endParaRPr lang="zh-CN" altLang="en-US"/>
          </a:p>
        </p:txBody>
      </p:sp>
    </p:spTree>
    <p:extLst>
      <p:ext uri="{BB962C8B-B14F-4D97-AF65-F5344CB8AC3E}">
        <p14:creationId xmlns:p14="http://schemas.microsoft.com/office/powerpoint/2010/main" val="22534579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85000" lnSpcReduction="20000"/>
          </a:bodyPr>
          <a:lstStyle/>
          <a:p>
            <a:r>
              <a:rPr lang="zh-CN" altLang="zh-CN" dirty="0">
                <a:latin typeface="Euclid" pitchFamily="18" charset="0"/>
              </a:rPr>
              <a:t>现在考虑性质</a:t>
            </a:r>
            <a:r>
              <a:rPr lang="en-US" altLang="zh-CN" dirty="0">
                <a:latin typeface="Euclid" pitchFamily="18" charset="0"/>
              </a:rPr>
              <a:t>“being</a:t>
            </a:r>
            <a:r>
              <a:rPr lang="en-US" altLang="zh-CN" i="1" dirty="0">
                <a:latin typeface="Euclid" pitchFamily="18" charset="0"/>
              </a:rPr>
              <a:t> G</a:t>
            </a:r>
            <a:r>
              <a:rPr lang="en-US" altLang="zh-CN" dirty="0">
                <a:latin typeface="Euclid" pitchFamily="18" charset="0"/>
              </a:rPr>
              <a:t>”</a:t>
            </a:r>
            <a:r>
              <a:rPr lang="zh-CN" altLang="zh-CN" dirty="0">
                <a:latin typeface="Euclid" pitchFamily="18" charset="0"/>
              </a:rPr>
              <a:t>和个体概念</a:t>
            </a:r>
            <a:r>
              <a:rPr lang="en-US" altLang="zh-CN" dirty="0">
                <a:latin typeface="Euclid" pitchFamily="18" charset="0"/>
              </a:rPr>
              <a:t>“being the</a:t>
            </a:r>
            <a:r>
              <a:rPr lang="en-US" altLang="zh-CN" i="1" dirty="0">
                <a:latin typeface="Euclid" pitchFamily="18" charset="0"/>
              </a:rPr>
              <a:t> F</a:t>
            </a:r>
            <a:r>
              <a:rPr lang="en-US" altLang="zh-CN" dirty="0">
                <a:latin typeface="Euclid" pitchFamily="18" charset="0"/>
              </a:rPr>
              <a:t>”</a:t>
            </a:r>
            <a:r>
              <a:rPr lang="zh-CN" altLang="zh-CN" dirty="0">
                <a:latin typeface="Euclid" pitchFamily="18" charset="0"/>
              </a:rPr>
              <a:t>。它们和命题</a:t>
            </a:r>
            <a:r>
              <a:rPr lang="en-US" altLang="zh-CN" dirty="0">
                <a:latin typeface="Euclid" pitchFamily="18" charset="0"/>
              </a:rPr>
              <a:t>“the</a:t>
            </a:r>
            <a:r>
              <a:rPr lang="en-US" altLang="zh-CN" i="1" dirty="0">
                <a:latin typeface="Euclid" pitchFamily="18" charset="0"/>
              </a:rPr>
              <a:t> F </a:t>
            </a:r>
            <a:r>
              <a:rPr lang="en-US" altLang="zh-CN" i="1" dirty="0" err="1">
                <a:latin typeface="Euclid" pitchFamily="18" charset="0"/>
              </a:rPr>
              <a:t>G</a:t>
            </a:r>
            <a:r>
              <a:rPr lang="en-US" altLang="zh-CN" dirty="0" err="1">
                <a:latin typeface="Euclid" pitchFamily="18" charset="0"/>
              </a:rPr>
              <a:t>s</a:t>
            </a:r>
            <a:r>
              <a:rPr lang="en-US" altLang="zh-CN" dirty="0">
                <a:latin typeface="Euclid" pitchFamily="18" charset="0"/>
              </a:rPr>
              <a:t>”</a:t>
            </a:r>
            <a:r>
              <a:rPr lang="zh-CN" altLang="zh-CN" dirty="0">
                <a:latin typeface="Euclid" pitchFamily="18" charset="0"/>
              </a:rPr>
              <a:t>（那个</a:t>
            </a:r>
            <a:r>
              <a:rPr lang="en-US" altLang="zh-CN" i="1" dirty="0">
                <a:latin typeface="Euclid" pitchFamily="18" charset="0"/>
              </a:rPr>
              <a:t>F</a:t>
            </a:r>
            <a:r>
              <a:rPr lang="zh-CN" altLang="zh-CN" dirty="0">
                <a:latin typeface="Euclid" pitchFamily="18" charset="0"/>
              </a:rPr>
              <a:t>的东西是</a:t>
            </a:r>
            <a:r>
              <a:rPr lang="en-US" altLang="zh-CN" i="1" dirty="0">
                <a:latin typeface="Euclid" pitchFamily="18" charset="0"/>
              </a:rPr>
              <a:t>G</a:t>
            </a:r>
            <a:r>
              <a:rPr lang="zh-CN" altLang="zh-CN" dirty="0">
                <a:latin typeface="Euclid" pitchFamily="18" charset="0"/>
              </a:rPr>
              <a:t>）有什么关系</a:t>
            </a:r>
            <a:r>
              <a:rPr lang="zh-CN" altLang="zh-CN" dirty="0" smtClean="0">
                <a:latin typeface="Euclid" pitchFamily="18" charset="0"/>
              </a:rPr>
              <a:t>？</a:t>
            </a:r>
            <a:endParaRPr lang="en-US" altLang="zh-CN" dirty="0" smtClean="0">
              <a:latin typeface="Euclid" pitchFamily="18" charset="0"/>
            </a:endParaRPr>
          </a:p>
          <a:p>
            <a:r>
              <a:rPr lang="zh-CN" altLang="zh-CN" dirty="0" smtClean="0">
                <a:latin typeface="Euclid" pitchFamily="18" charset="0"/>
              </a:rPr>
              <a:t>注意</a:t>
            </a:r>
            <a:r>
              <a:rPr lang="zh-CN" altLang="zh-CN" dirty="0">
                <a:latin typeface="Euclid" pitchFamily="18" charset="0"/>
              </a:rPr>
              <a:t>到并不是单称谓述</a:t>
            </a:r>
            <a:r>
              <a:rPr lang="en-US" altLang="zh-CN" dirty="0">
                <a:latin typeface="Euclid" pitchFamily="18" charset="0"/>
              </a:rPr>
              <a:t>singular predication</a:t>
            </a:r>
            <a:r>
              <a:rPr lang="zh-CN" altLang="zh-CN" dirty="0">
                <a:latin typeface="Euclid" pitchFamily="18" charset="0"/>
              </a:rPr>
              <a:t>：当单称谓述操作应用到性质</a:t>
            </a:r>
            <a:r>
              <a:rPr lang="en-US" altLang="zh-CN" dirty="0">
                <a:latin typeface="Euclid" pitchFamily="18" charset="0"/>
              </a:rPr>
              <a:t>“being </a:t>
            </a:r>
            <a:r>
              <a:rPr lang="en-US" altLang="zh-CN" i="1" dirty="0">
                <a:latin typeface="Euclid" pitchFamily="18" charset="0"/>
              </a:rPr>
              <a:t>G</a:t>
            </a:r>
            <a:r>
              <a:rPr lang="en-US" altLang="zh-CN" dirty="0">
                <a:latin typeface="Euclid" pitchFamily="18" charset="0"/>
              </a:rPr>
              <a:t>”</a:t>
            </a:r>
            <a:r>
              <a:rPr lang="zh-CN" altLang="zh-CN" dirty="0">
                <a:latin typeface="Euclid" pitchFamily="18" charset="0"/>
              </a:rPr>
              <a:t>和个体概念</a:t>
            </a:r>
            <a:r>
              <a:rPr lang="en-US" altLang="zh-CN" dirty="0">
                <a:latin typeface="Euclid" pitchFamily="18" charset="0"/>
              </a:rPr>
              <a:t>“being the </a:t>
            </a:r>
            <a:r>
              <a:rPr lang="en-US" altLang="zh-CN" i="1" dirty="0">
                <a:latin typeface="Euclid" pitchFamily="18" charset="0"/>
              </a:rPr>
              <a:t>F</a:t>
            </a:r>
            <a:r>
              <a:rPr lang="en-US" altLang="zh-CN" dirty="0">
                <a:latin typeface="Euclid" pitchFamily="18" charset="0"/>
              </a:rPr>
              <a:t>”</a:t>
            </a:r>
            <a:r>
              <a:rPr lang="zh-CN" altLang="zh-CN" dirty="0">
                <a:latin typeface="Euclid" pitchFamily="18" charset="0"/>
              </a:rPr>
              <a:t>时，即</a:t>
            </a:r>
            <a:r>
              <a:rPr lang="en-US" altLang="zh-CN" dirty="0" err="1">
                <a:latin typeface="Euclid" pitchFamily="18" charset="0"/>
              </a:rPr>
              <a:t>pred</a:t>
            </a:r>
            <a:r>
              <a:rPr lang="en-US" altLang="zh-CN" baseline="-25000" dirty="0" err="1">
                <a:latin typeface="Euclid" pitchFamily="18" charset="0"/>
              </a:rPr>
              <a:t>s</a:t>
            </a:r>
            <a:r>
              <a:rPr lang="en-US" altLang="zh-CN" dirty="0">
                <a:latin typeface="Euclid" pitchFamily="18" charset="0"/>
              </a:rPr>
              <a:t>(</a:t>
            </a:r>
            <a:r>
              <a:rPr lang="en-US" altLang="zh-CN" i="1" dirty="0">
                <a:latin typeface="Euclid" pitchFamily="18" charset="0"/>
              </a:rPr>
              <a:t>G</a:t>
            </a:r>
            <a:r>
              <a:rPr lang="en-US" altLang="zh-CN" dirty="0">
                <a:latin typeface="Euclid" pitchFamily="18" charset="0"/>
              </a:rPr>
              <a:t>, </a:t>
            </a:r>
            <a:r>
              <a:rPr lang="en-US" altLang="zh-CN" i="1" dirty="0">
                <a:latin typeface="Euclid" pitchFamily="18" charset="0"/>
              </a:rPr>
              <a:t>the</a:t>
            </a:r>
            <a:r>
              <a:rPr lang="en-US" altLang="zh-CN" dirty="0">
                <a:latin typeface="Euclid" pitchFamily="18" charset="0"/>
              </a:rPr>
              <a:t>(</a:t>
            </a:r>
            <a:r>
              <a:rPr lang="en-US" altLang="zh-CN" i="1" dirty="0">
                <a:latin typeface="Euclid" pitchFamily="18" charset="0"/>
              </a:rPr>
              <a:t>F</a:t>
            </a:r>
            <a:r>
              <a:rPr lang="en-US" altLang="zh-CN" dirty="0">
                <a:latin typeface="Euclid" pitchFamily="18" charset="0"/>
              </a:rPr>
              <a:t>))</a:t>
            </a:r>
            <a:r>
              <a:rPr lang="zh-CN" altLang="zh-CN" dirty="0">
                <a:latin typeface="Euclid" pitchFamily="18" charset="0"/>
              </a:rPr>
              <a:t>，得到的值是这个命题：</a:t>
            </a:r>
            <a:r>
              <a:rPr lang="en-US" altLang="zh-CN" dirty="0">
                <a:latin typeface="Euclid" pitchFamily="18" charset="0"/>
              </a:rPr>
              <a:t>the concept of being the </a:t>
            </a:r>
            <a:r>
              <a:rPr lang="en-US" altLang="zh-CN" i="1" dirty="0">
                <a:latin typeface="Euclid" pitchFamily="18" charset="0"/>
              </a:rPr>
              <a:t>F </a:t>
            </a:r>
            <a:r>
              <a:rPr lang="en-US" altLang="zh-CN" i="1" dirty="0" err="1">
                <a:latin typeface="Euclid" pitchFamily="18" charset="0"/>
              </a:rPr>
              <a:t>G</a:t>
            </a:r>
            <a:r>
              <a:rPr lang="en-US" altLang="zh-CN" dirty="0" err="1">
                <a:latin typeface="Euclid" pitchFamily="18" charset="0"/>
              </a:rPr>
              <a:t>s</a:t>
            </a:r>
            <a:r>
              <a:rPr lang="zh-CN" altLang="zh-CN" dirty="0">
                <a:latin typeface="Euclid" pitchFamily="18" charset="0"/>
              </a:rPr>
              <a:t>（</a:t>
            </a:r>
            <a:r>
              <a:rPr lang="en-US" altLang="zh-CN" i="1" dirty="0">
                <a:latin typeface="Euclid" pitchFamily="18" charset="0"/>
              </a:rPr>
              <a:t>F</a:t>
            </a:r>
            <a:r>
              <a:rPr lang="zh-CN" altLang="zh-CN" dirty="0">
                <a:latin typeface="Euclid" pitchFamily="18" charset="0"/>
              </a:rPr>
              <a:t>这个概念是</a:t>
            </a:r>
            <a:r>
              <a:rPr lang="en-US" altLang="zh-CN" i="1" dirty="0">
                <a:latin typeface="Euclid" pitchFamily="18" charset="0"/>
              </a:rPr>
              <a:t>G</a:t>
            </a:r>
            <a:r>
              <a:rPr lang="zh-CN" altLang="zh-CN" dirty="0">
                <a:latin typeface="Euclid" pitchFamily="18" charset="0"/>
              </a:rPr>
              <a:t>）。这和</a:t>
            </a:r>
            <a:r>
              <a:rPr lang="en-US" altLang="zh-CN" dirty="0">
                <a:latin typeface="Euclid" pitchFamily="18" charset="0"/>
              </a:rPr>
              <a:t>“the</a:t>
            </a:r>
            <a:r>
              <a:rPr lang="en-US" altLang="zh-CN" i="1" dirty="0">
                <a:latin typeface="Euclid" pitchFamily="18" charset="0"/>
              </a:rPr>
              <a:t> F </a:t>
            </a:r>
            <a:r>
              <a:rPr lang="en-US" altLang="zh-CN" i="1" dirty="0" err="1">
                <a:latin typeface="Euclid" pitchFamily="18" charset="0"/>
              </a:rPr>
              <a:t>G</a:t>
            </a:r>
            <a:r>
              <a:rPr lang="en-US" altLang="zh-CN" dirty="0" err="1">
                <a:latin typeface="Euclid" pitchFamily="18" charset="0"/>
              </a:rPr>
              <a:t>s</a:t>
            </a:r>
            <a:r>
              <a:rPr lang="en-US" altLang="zh-CN" dirty="0">
                <a:latin typeface="Euclid" pitchFamily="18" charset="0"/>
              </a:rPr>
              <a:t>”</a:t>
            </a:r>
            <a:r>
              <a:rPr lang="zh-CN" altLang="zh-CN" dirty="0">
                <a:latin typeface="Euclid" pitchFamily="18" charset="0"/>
              </a:rPr>
              <a:t>是不同的</a:t>
            </a:r>
            <a:r>
              <a:rPr lang="zh-CN" altLang="zh-CN" dirty="0" smtClean="0">
                <a:latin typeface="Euclid" pitchFamily="18" charset="0"/>
              </a:rPr>
              <a:t>。</a:t>
            </a:r>
            <a:endParaRPr lang="en-US" altLang="zh-CN" dirty="0" smtClean="0">
              <a:latin typeface="Euclid" pitchFamily="18" charset="0"/>
            </a:endParaRPr>
          </a:p>
          <a:p>
            <a:r>
              <a:rPr lang="zh-CN" altLang="zh-CN" dirty="0" smtClean="0">
                <a:latin typeface="Euclid" pitchFamily="18" charset="0"/>
              </a:rPr>
              <a:t>摹状词</a:t>
            </a:r>
            <a:r>
              <a:rPr lang="zh-CN" altLang="zh-CN" dirty="0">
                <a:latin typeface="Euclid" pitchFamily="18" charset="0"/>
              </a:rPr>
              <a:t>谓述</a:t>
            </a:r>
            <a:r>
              <a:rPr lang="en-US" altLang="zh-CN" i="1" dirty="0">
                <a:latin typeface="Euclid" pitchFamily="18" charset="0"/>
              </a:rPr>
              <a:t>descriptive predication</a:t>
            </a:r>
            <a:r>
              <a:rPr lang="zh-CN" altLang="zh-CN" dirty="0">
                <a:latin typeface="Euclid" pitchFamily="18" charset="0"/>
              </a:rPr>
              <a:t>，记作</a:t>
            </a:r>
            <a:r>
              <a:rPr lang="en-US" altLang="zh-CN" dirty="0" err="1">
                <a:latin typeface="Euclid" pitchFamily="18" charset="0"/>
              </a:rPr>
              <a:t>pred</a:t>
            </a:r>
            <a:r>
              <a:rPr lang="en-US" altLang="zh-CN" baseline="-25000" dirty="0" err="1">
                <a:latin typeface="Euclid" pitchFamily="18" charset="0"/>
              </a:rPr>
              <a:t>d</a:t>
            </a:r>
            <a:r>
              <a:rPr lang="zh-CN" altLang="zh-CN" dirty="0">
                <a:latin typeface="Euclid" pitchFamily="18" charset="0"/>
              </a:rPr>
              <a:t>。</a:t>
            </a:r>
            <a:r>
              <a:rPr lang="en-US" altLang="zh-CN" dirty="0" err="1">
                <a:latin typeface="Euclid" pitchFamily="18" charset="0"/>
              </a:rPr>
              <a:t>pred</a:t>
            </a:r>
            <a:r>
              <a:rPr lang="en-US" altLang="zh-CN" baseline="-25000" dirty="0" err="1">
                <a:latin typeface="Euclid" pitchFamily="18" charset="0"/>
              </a:rPr>
              <a:t>s</a:t>
            </a:r>
            <a:r>
              <a:rPr lang="en-US" altLang="zh-CN" dirty="0">
                <a:latin typeface="Euclid" pitchFamily="18" charset="0"/>
              </a:rPr>
              <a:t>(</a:t>
            </a:r>
            <a:r>
              <a:rPr lang="en-US" altLang="zh-CN" i="1" dirty="0">
                <a:latin typeface="Euclid" pitchFamily="18" charset="0"/>
              </a:rPr>
              <a:t>G</a:t>
            </a:r>
            <a:r>
              <a:rPr lang="en-US" altLang="zh-CN" dirty="0">
                <a:latin typeface="Euclid" pitchFamily="18" charset="0"/>
              </a:rPr>
              <a:t>, </a:t>
            </a:r>
            <a:r>
              <a:rPr lang="en-US" altLang="zh-CN" i="1" dirty="0">
                <a:latin typeface="Euclid" pitchFamily="18" charset="0"/>
              </a:rPr>
              <a:t>the</a:t>
            </a:r>
            <a:r>
              <a:rPr lang="en-US" altLang="zh-CN" dirty="0">
                <a:latin typeface="Euclid" pitchFamily="18" charset="0"/>
              </a:rPr>
              <a:t>(</a:t>
            </a:r>
            <a:r>
              <a:rPr lang="en-US" altLang="zh-CN" i="1" dirty="0">
                <a:latin typeface="Euclid" pitchFamily="18" charset="0"/>
              </a:rPr>
              <a:t>F</a:t>
            </a:r>
            <a:r>
              <a:rPr lang="en-US" altLang="zh-CN" dirty="0">
                <a:latin typeface="Euclid" pitchFamily="18" charset="0"/>
              </a:rPr>
              <a:t>))</a:t>
            </a:r>
            <a:r>
              <a:rPr lang="zh-CN" altLang="zh-CN" dirty="0">
                <a:latin typeface="Euclid" pitchFamily="18" charset="0"/>
              </a:rPr>
              <a:t>表示的是</a:t>
            </a:r>
            <a:r>
              <a:rPr lang="en-US" altLang="zh-CN" dirty="0">
                <a:latin typeface="Euclid" pitchFamily="18" charset="0"/>
              </a:rPr>
              <a:t>“the</a:t>
            </a:r>
            <a:r>
              <a:rPr lang="en-US" altLang="zh-CN" i="1" dirty="0">
                <a:latin typeface="Euclid" pitchFamily="18" charset="0"/>
              </a:rPr>
              <a:t> F </a:t>
            </a:r>
            <a:r>
              <a:rPr lang="en-US" altLang="zh-CN" i="1" dirty="0" err="1">
                <a:latin typeface="Euclid" pitchFamily="18" charset="0"/>
              </a:rPr>
              <a:t>G</a:t>
            </a:r>
            <a:r>
              <a:rPr lang="en-US" altLang="zh-CN" dirty="0" err="1">
                <a:latin typeface="Euclid" pitchFamily="18" charset="0"/>
              </a:rPr>
              <a:t>s</a:t>
            </a:r>
            <a:r>
              <a:rPr lang="en-US" altLang="zh-CN" dirty="0">
                <a:latin typeface="Euclid" pitchFamily="18" charset="0"/>
              </a:rPr>
              <a:t>”</a:t>
            </a:r>
            <a:r>
              <a:rPr lang="zh-CN" altLang="zh-CN" dirty="0">
                <a:latin typeface="Euclid" pitchFamily="18" charset="0"/>
              </a:rPr>
              <a:t>，它相对于一个外延化函数</a:t>
            </a:r>
            <a:r>
              <a:rPr lang="en-US" altLang="zh-CN" i="1" dirty="0">
                <a:latin typeface="Euclid" pitchFamily="18" charset="0"/>
              </a:rPr>
              <a:t>H</a:t>
            </a:r>
            <a:r>
              <a:rPr lang="zh-CN" altLang="zh-CN" dirty="0">
                <a:latin typeface="Euclid" pitchFamily="18" charset="0"/>
              </a:rPr>
              <a:t>为真，当且仅当，</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F</a:t>
            </a:r>
            <a:r>
              <a:rPr lang="en-US" altLang="zh-CN" dirty="0">
                <a:latin typeface="Euclid" pitchFamily="18" charset="0"/>
              </a:rPr>
              <a:t>)</a:t>
            </a:r>
            <a:r>
              <a:rPr lang="zh-CN" altLang="zh-CN" dirty="0">
                <a:latin typeface="Euclid" pitchFamily="18" charset="0"/>
              </a:rPr>
              <a:t>恰好有一个元素，并且这个元素属于</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G</a:t>
            </a:r>
            <a:r>
              <a:rPr lang="en-US" altLang="zh-CN" dirty="0">
                <a:latin typeface="Euclid" pitchFamily="18" charset="0"/>
              </a:rPr>
              <a:t>)</a:t>
            </a:r>
            <a:r>
              <a:rPr lang="zh-CN" altLang="zh-CN" dirty="0">
                <a:latin typeface="Euclid" pitchFamily="18" charset="0"/>
              </a:rPr>
              <a:t>。</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37</a:t>
            </a:fld>
            <a:endParaRPr lang="zh-CN" altLang="en-US"/>
          </a:p>
        </p:txBody>
      </p:sp>
    </p:spTree>
    <p:extLst>
      <p:ext uri="{BB962C8B-B14F-4D97-AF65-F5344CB8AC3E}">
        <p14:creationId xmlns:p14="http://schemas.microsoft.com/office/powerpoint/2010/main" val="1766417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85000" lnSpcReduction="20000"/>
          </a:bodyPr>
          <a:lstStyle/>
          <a:p>
            <a:r>
              <a:rPr lang="zh-CN" altLang="zh-CN" dirty="0">
                <a:latin typeface="Euclid" pitchFamily="18" charset="0"/>
              </a:rPr>
              <a:t>对于对象的名字，</a:t>
            </a:r>
            <a:r>
              <a:rPr lang="en-US" altLang="zh-CN" dirty="0" err="1">
                <a:latin typeface="Euclid" pitchFamily="18" charset="0"/>
              </a:rPr>
              <a:t>Bealer</a:t>
            </a:r>
            <a:r>
              <a:rPr lang="zh-CN" altLang="zh-CN" dirty="0">
                <a:latin typeface="Euclid" pitchFamily="18" charset="0"/>
              </a:rPr>
              <a:t>假设它们具有某个命名来源、或者某种命名树、或者命名实践</a:t>
            </a:r>
            <a:r>
              <a:rPr lang="en-US" altLang="zh-CN" dirty="0">
                <a:latin typeface="Euclid" pitchFamily="18" charset="0"/>
              </a:rPr>
              <a:t>——</a:t>
            </a:r>
            <a:r>
              <a:rPr lang="zh-CN" altLang="zh-CN" dirty="0">
                <a:latin typeface="Euclid" pitchFamily="18" charset="0"/>
              </a:rPr>
              <a:t>无论它是什么，它都具有弗雷格所说的给定方式</a:t>
            </a:r>
            <a:r>
              <a:rPr lang="en-US" altLang="zh-CN" dirty="0">
                <a:latin typeface="Euclid" pitchFamily="18" charset="0"/>
              </a:rPr>
              <a:t>mode of presentation</a:t>
            </a:r>
            <a:r>
              <a:rPr lang="zh-CN" altLang="zh-CN" dirty="0" smtClean="0">
                <a:latin typeface="Euclid" pitchFamily="18" charset="0"/>
              </a:rPr>
              <a:t>。</a:t>
            </a:r>
            <a:endParaRPr lang="en-US" altLang="zh-CN" dirty="0" smtClean="0">
              <a:latin typeface="Euclid" pitchFamily="18" charset="0"/>
            </a:endParaRPr>
          </a:p>
          <a:p>
            <a:r>
              <a:rPr lang="zh-CN" altLang="zh-CN" dirty="0" smtClean="0">
                <a:latin typeface="Euclid" pitchFamily="18" charset="0"/>
              </a:rPr>
              <a:t>对</a:t>
            </a:r>
            <a:r>
              <a:rPr lang="zh-CN" altLang="zh-CN" dirty="0">
                <a:latin typeface="Euclid" pitchFamily="18" charset="0"/>
              </a:rPr>
              <a:t>一个对象</a:t>
            </a:r>
            <a:r>
              <a:rPr lang="en-US" altLang="zh-CN" dirty="0">
                <a:latin typeface="Euclid" pitchFamily="18" charset="0"/>
              </a:rPr>
              <a:t>N</a:t>
            </a:r>
            <a:r>
              <a:rPr lang="zh-CN" altLang="zh-CN" dirty="0">
                <a:latin typeface="Euclid" pitchFamily="18" charset="0"/>
              </a:rPr>
              <a:t>，在它的名字上加英文双引号表示这种给定方式。例如，</a:t>
            </a:r>
            <a:r>
              <a:rPr lang="zh-CN" altLang="zh-CN" dirty="0" smtClean="0">
                <a:latin typeface="Euclid" pitchFamily="18" charset="0"/>
              </a:rPr>
              <a:t>用</a:t>
            </a:r>
            <a:r>
              <a:rPr lang="en-US" altLang="zh-CN" dirty="0">
                <a:latin typeface="Euclid" pitchFamily="18" charset="0"/>
              </a:rPr>
              <a:t>"</a:t>
            </a:r>
            <a:r>
              <a:rPr lang="en-US" altLang="zh-CN" dirty="0" smtClean="0">
                <a:latin typeface="Euclid" pitchFamily="18" charset="0"/>
              </a:rPr>
              <a:t>Cicero</a:t>
            </a:r>
            <a:r>
              <a:rPr lang="en-US" altLang="zh-CN" dirty="0">
                <a:latin typeface="Euclid" pitchFamily="18" charset="0"/>
              </a:rPr>
              <a:t>"</a:t>
            </a:r>
            <a:r>
              <a:rPr lang="zh-CN" altLang="zh-CN" dirty="0" smtClean="0">
                <a:latin typeface="Euclid" pitchFamily="18" charset="0"/>
              </a:rPr>
              <a:t>、</a:t>
            </a:r>
            <a:r>
              <a:rPr lang="en-US" altLang="zh-CN" dirty="0">
                <a:latin typeface="Euclid" pitchFamily="18" charset="0"/>
              </a:rPr>
              <a:t>"</a:t>
            </a:r>
            <a:r>
              <a:rPr lang="en-US" altLang="zh-CN" dirty="0" smtClean="0">
                <a:latin typeface="Euclid" pitchFamily="18" charset="0"/>
              </a:rPr>
              <a:t>Tully</a:t>
            </a:r>
            <a:r>
              <a:rPr lang="en-US" altLang="zh-CN" dirty="0">
                <a:latin typeface="Euclid" pitchFamily="18" charset="0"/>
              </a:rPr>
              <a:t>"</a:t>
            </a:r>
            <a:r>
              <a:rPr lang="zh-CN" altLang="zh-CN" dirty="0" smtClean="0">
                <a:latin typeface="Euclid" pitchFamily="18" charset="0"/>
              </a:rPr>
              <a:t>相应</a:t>
            </a:r>
            <a:r>
              <a:rPr lang="zh-CN" altLang="zh-CN" dirty="0">
                <a:latin typeface="Euclid" pitchFamily="18" charset="0"/>
              </a:rPr>
              <a:t>地来</a:t>
            </a:r>
            <a:r>
              <a:rPr lang="zh-CN" altLang="zh-CN" dirty="0" smtClean="0">
                <a:latin typeface="Euclid" pitchFamily="18" charset="0"/>
              </a:rPr>
              <a:t>表示</a:t>
            </a:r>
            <a:r>
              <a:rPr lang="zh-CN" altLang="en-US" dirty="0" smtClean="0">
                <a:latin typeface="Euclid" pitchFamily="18" charset="0"/>
              </a:rPr>
              <a:t>“</a:t>
            </a:r>
            <a:r>
              <a:rPr lang="en-US" altLang="zh-CN" dirty="0" smtClean="0">
                <a:latin typeface="Euclid" pitchFamily="18" charset="0"/>
              </a:rPr>
              <a:t>Cicero</a:t>
            </a:r>
            <a:r>
              <a:rPr lang="zh-CN" altLang="en-US" dirty="0" smtClean="0">
                <a:latin typeface="Euclid" pitchFamily="18" charset="0"/>
              </a:rPr>
              <a:t>”</a:t>
            </a:r>
            <a:r>
              <a:rPr lang="zh-CN" altLang="zh-CN" dirty="0" smtClean="0">
                <a:latin typeface="Euclid" pitchFamily="18" charset="0"/>
              </a:rPr>
              <a:t>、</a:t>
            </a:r>
            <a:r>
              <a:rPr lang="zh-CN" altLang="en-US" dirty="0">
                <a:latin typeface="Euclid" pitchFamily="18" charset="0"/>
              </a:rPr>
              <a:t>“</a:t>
            </a:r>
            <a:r>
              <a:rPr lang="en-US" altLang="zh-CN" dirty="0" smtClean="0">
                <a:latin typeface="Euclid" pitchFamily="18" charset="0"/>
              </a:rPr>
              <a:t>Tully</a:t>
            </a:r>
            <a:r>
              <a:rPr lang="zh-CN" altLang="en-US" dirty="0">
                <a:latin typeface="Euclid" pitchFamily="18" charset="0"/>
              </a:rPr>
              <a:t>”</a:t>
            </a:r>
            <a:r>
              <a:rPr lang="zh-CN" altLang="zh-CN" dirty="0" smtClean="0">
                <a:latin typeface="Euclid" pitchFamily="18" charset="0"/>
              </a:rPr>
              <a:t>这</a:t>
            </a:r>
            <a:r>
              <a:rPr lang="zh-CN" altLang="zh-CN" dirty="0">
                <a:latin typeface="Euclid" pitchFamily="18" charset="0"/>
              </a:rPr>
              <a:t>两个</a:t>
            </a:r>
            <a:r>
              <a:rPr lang="zh-CN" altLang="zh-CN" dirty="0" smtClean="0">
                <a:latin typeface="Euclid" pitchFamily="18" charset="0"/>
              </a:rPr>
              <a:t>名字</a:t>
            </a:r>
            <a:r>
              <a:rPr lang="zh-CN" altLang="en-US" dirty="0" smtClean="0">
                <a:latin typeface="Euclid" pitchFamily="18" charset="0"/>
              </a:rPr>
              <a:t>（注意这里名字用的是中文的双引号）</a:t>
            </a:r>
            <a:r>
              <a:rPr lang="zh-CN" altLang="zh-CN" dirty="0" smtClean="0">
                <a:latin typeface="Euclid" pitchFamily="18" charset="0"/>
              </a:rPr>
              <a:t>的</a:t>
            </a:r>
            <a:r>
              <a:rPr lang="zh-CN" altLang="zh-CN" dirty="0">
                <a:latin typeface="Euclid" pitchFamily="18" charset="0"/>
              </a:rPr>
              <a:t>给定方式</a:t>
            </a:r>
            <a:r>
              <a:rPr lang="zh-CN" altLang="zh-CN" dirty="0" smtClean="0">
                <a:latin typeface="Euclid" pitchFamily="18" charset="0"/>
              </a:rPr>
              <a:t>。</a:t>
            </a:r>
            <a:r>
              <a:rPr lang="en-US" altLang="zh-CN" dirty="0">
                <a:latin typeface="Euclid" pitchFamily="18" charset="0"/>
              </a:rPr>
              <a:t>"</a:t>
            </a:r>
            <a:r>
              <a:rPr lang="en-US" altLang="zh-CN" dirty="0" smtClean="0">
                <a:latin typeface="Euclid" pitchFamily="18" charset="0"/>
              </a:rPr>
              <a:t>Cicero</a:t>
            </a:r>
            <a:r>
              <a:rPr lang="en-US" altLang="zh-CN" dirty="0">
                <a:latin typeface="Euclid" pitchFamily="18" charset="0"/>
              </a:rPr>
              <a:t>"</a:t>
            </a:r>
            <a:r>
              <a:rPr lang="zh-CN" altLang="zh-CN" dirty="0" smtClean="0">
                <a:latin typeface="Euclid" pitchFamily="18" charset="0"/>
              </a:rPr>
              <a:t>也</a:t>
            </a:r>
            <a:r>
              <a:rPr lang="zh-CN" altLang="zh-CN" dirty="0">
                <a:latin typeface="Euclid" pitchFamily="18" charset="0"/>
              </a:rPr>
              <a:t>许是我们</a:t>
            </a:r>
            <a:r>
              <a:rPr lang="zh-CN" altLang="zh-CN" dirty="0" smtClean="0">
                <a:latin typeface="Euclid" pitchFamily="18" charset="0"/>
              </a:rPr>
              <a:t>使用</a:t>
            </a:r>
            <a:r>
              <a:rPr lang="zh-CN" altLang="en-US" dirty="0">
                <a:latin typeface="Euclid" pitchFamily="18" charset="0"/>
              </a:rPr>
              <a:t>“</a:t>
            </a:r>
            <a:r>
              <a:rPr lang="en-US" altLang="zh-CN" dirty="0" smtClean="0">
                <a:latin typeface="Euclid" pitchFamily="18" charset="0"/>
              </a:rPr>
              <a:t>Cicero</a:t>
            </a:r>
            <a:r>
              <a:rPr lang="zh-CN" altLang="en-US" dirty="0">
                <a:latin typeface="Euclid" pitchFamily="18" charset="0"/>
              </a:rPr>
              <a:t>”</a:t>
            </a:r>
            <a:r>
              <a:rPr lang="zh-CN" altLang="zh-CN" dirty="0" smtClean="0">
                <a:latin typeface="Euclid" pitchFamily="18" charset="0"/>
              </a:rPr>
              <a:t>这个</a:t>
            </a:r>
            <a:r>
              <a:rPr lang="zh-CN" altLang="zh-CN" dirty="0">
                <a:latin typeface="Euclid" pitchFamily="18" charset="0"/>
              </a:rPr>
              <a:t>名字来指示</a:t>
            </a:r>
            <a:r>
              <a:rPr lang="en-US" altLang="zh-CN" dirty="0">
                <a:latin typeface="Euclid" pitchFamily="18" charset="0"/>
              </a:rPr>
              <a:t>Cicero</a:t>
            </a:r>
            <a:r>
              <a:rPr lang="zh-CN" altLang="zh-CN" dirty="0">
                <a:latin typeface="Euclid" pitchFamily="18" charset="0"/>
              </a:rPr>
              <a:t>这个个体的实践活动</a:t>
            </a:r>
            <a:r>
              <a:rPr lang="zh-CN" altLang="zh-CN" dirty="0" smtClean="0">
                <a:latin typeface="Euclid" pitchFamily="18" charset="0"/>
              </a:rPr>
              <a:t>，</a:t>
            </a:r>
            <a:r>
              <a:rPr lang="en-US" altLang="zh-CN" dirty="0">
                <a:latin typeface="Euclid" pitchFamily="18" charset="0"/>
              </a:rPr>
              <a:t>"</a:t>
            </a:r>
            <a:r>
              <a:rPr lang="en-US" altLang="zh-CN" dirty="0" smtClean="0">
                <a:latin typeface="Euclid" pitchFamily="18" charset="0"/>
              </a:rPr>
              <a:t>Cicero</a:t>
            </a:r>
            <a:r>
              <a:rPr lang="en-US" altLang="zh-CN" dirty="0">
                <a:latin typeface="Euclid" pitchFamily="18" charset="0"/>
              </a:rPr>
              <a:t>"</a:t>
            </a:r>
            <a:r>
              <a:rPr lang="zh-CN" altLang="zh-CN" dirty="0" smtClean="0">
                <a:latin typeface="Euclid" pitchFamily="18" charset="0"/>
              </a:rPr>
              <a:t>也</a:t>
            </a:r>
            <a:r>
              <a:rPr lang="zh-CN" altLang="zh-CN" dirty="0">
                <a:latin typeface="Euclid" pitchFamily="18" charset="0"/>
              </a:rPr>
              <a:t>许是这个实践活动所关联的历史命名树；总之，它的意思</a:t>
            </a:r>
            <a:r>
              <a:rPr lang="zh-CN" altLang="zh-CN" dirty="0" smtClean="0">
                <a:latin typeface="Euclid" pitchFamily="18" charset="0"/>
              </a:rPr>
              <a:t>是</a:t>
            </a:r>
            <a:r>
              <a:rPr lang="zh-CN" altLang="en-US" dirty="0">
                <a:latin typeface="Euclid" pitchFamily="18" charset="0"/>
              </a:rPr>
              <a:t>“</a:t>
            </a:r>
            <a:r>
              <a:rPr lang="en-US" altLang="zh-CN" dirty="0" smtClean="0">
                <a:latin typeface="Euclid" pitchFamily="18" charset="0"/>
              </a:rPr>
              <a:t>Cicero</a:t>
            </a:r>
            <a:r>
              <a:rPr lang="zh-CN" altLang="en-US" dirty="0">
                <a:latin typeface="Euclid" pitchFamily="18" charset="0"/>
              </a:rPr>
              <a:t>”</a:t>
            </a:r>
            <a:r>
              <a:rPr lang="zh-CN" altLang="zh-CN" dirty="0" smtClean="0">
                <a:latin typeface="Euclid" pitchFamily="18" charset="0"/>
              </a:rPr>
              <a:t>这个</a:t>
            </a:r>
            <a:r>
              <a:rPr lang="zh-CN" altLang="zh-CN" dirty="0">
                <a:latin typeface="Euclid" pitchFamily="18" charset="0"/>
              </a:rPr>
              <a:t>名字相应于</a:t>
            </a:r>
            <a:r>
              <a:rPr lang="en-US" altLang="zh-CN" dirty="0">
                <a:latin typeface="Euclid" pitchFamily="18" charset="0"/>
              </a:rPr>
              <a:t>Cicero</a:t>
            </a:r>
            <a:r>
              <a:rPr lang="zh-CN" altLang="zh-CN" dirty="0">
                <a:latin typeface="Euclid" pitchFamily="18" charset="0"/>
              </a:rPr>
              <a:t>这个个体的给定方式。</a:t>
            </a:r>
          </a:p>
          <a:p>
            <a:endParaRPr lang="zh-CN" altLang="en-US" dirty="0">
              <a:latin typeface="Euclid" pitchFamily="18" charset="0"/>
            </a:endParaRPr>
          </a:p>
        </p:txBody>
      </p:sp>
      <p:sp>
        <p:nvSpPr>
          <p:cNvPr id="4" name="灯片编号占位符 3"/>
          <p:cNvSpPr>
            <a:spLocks noGrp="1"/>
          </p:cNvSpPr>
          <p:nvPr>
            <p:ph type="sldNum" sz="quarter" idx="12"/>
          </p:nvPr>
        </p:nvSpPr>
        <p:spPr/>
        <p:txBody>
          <a:bodyPr/>
          <a:lstStyle/>
          <a:p>
            <a:fld id="{FC4FEC97-3A37-4B37-B4B3-673D36FA8A6E}" type="slidenum">
              <a:rPr lang="zh-CN" altLang="en-US" smtClean="0"/>
              <a:t>38</a:t>
            </a:fld>
            <a:endParaRPr lang="zh-CN" altLang="en-US"/>
          </a:p>
        </p:txBody>
      </p:sp>
    </p:spTree>
    <p:extLst>
      <p:ext uri="{BB962C8B-B14F-4D97-AF65-F5344CB8AC3E}">
        <p14:creationId xmlns:p14="http://schemas.microsoft.com/office/powerpoint/2010/main" val="43158809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20000"/>
          </a:bodyPr>
          <a:lstStyle/>
          <a:p>
            <a:r>
              <a:rPr lang="zh-CN" altLang="zh-CN" dirty="0" smtClean="0">
                <a:latin typeface="Euclid" pitchFamily="18" charset="0"/>
              </a:rPr>
              <a:t>因为</a:t>
            </a:r>
            <a:r>
              <a:rPr lang="en-US" altLang="zh-CN" dirty="0">
                <a:latin typeface="Euclid" pitchFamily="18" charset="0"/>
              </a:rPr>
              <a:t>"</a:t>
            </a:r>
            <a:r>
              <a:rPr lang="en-US" altLang="zh-CN" dirty="0" smtClean="0">
                <a:latin typeface="Euclid" pitchFamily="18" charset="0"/>
              </a:rPr>
              <a:t>Cicero</a:t>
            </a:r>
            <a:r>
              <a:rPr lang="en-US" altLang="zh-CN" dirty="0">
                <a:latin typeface="Euclid" pitchFamily="18" charset="0"/>
              </a:rPr>
              <a:t> "</a:t>
            </a:r>
            <a:r>
              <a:rPr lang="zh-CN" altLang="zh-CN" dirty="0" smtClean="0">
                <a:latin typeface="Euclid" pitchFamily="18" charset="0"/>
              </a:rPr>
              <a:t>和</a:t>
            </a:r>
            <a:r>
              <a:rPr lang="en-US" altLang="zh-CN" dirty="0" smtClean="0">
                <a:latin typeface="Euclid" pitchFamily="18" charset="0"/>
              </a:rPr>
              <a:t>"Tully </a:t>
            </a:r>
            <a:r>
              <a:rPr lang="en-US" altLang="zh-CN" dirty="0">
                <a:latin typeface="Euclid" pitchFamily="18" charset="0"/>
              </a:rPr>
              <a:t>"</a:t>
            </a:r>
            <a:r>
              <a:rPr lang="zh-CN" altLang="zh-CN" dirty="0" smtClean="0">
                <a:latin typeface="Euclid" pitchFamily="18" charset="0"/>
              </a:rPr>
              <a:t>都</a:t>
            </a:r>
            <a:r>
              <a:rPr lang="zh-CN" altLang="zh-CN" dirty="0">
                <a:latin typeface="Euclid" pitchFamily="18" charset="0"/>
              </a:rPr>
              <a:t>给定</a:t>
            </a:r>
            <a:r>
              <a:rPr lang="en-US" altLang="zh-CN" dirty="0">
                <a:latin typeface="Euclid" pitchFamily="18" charset="0"/>
              </a:rPr>
              <a:t>Cicero</a:t>
            </a:r>
            <a:r>
              <a:rPr lang="zh-CN" altLang="zh-CN" dirty="0">
                <a:latin typeface="Euclid" pitchFamily="18" charset="0"/>
              </a:rPr>
              <a:t>（</a:t>
            </a:r>
            <a:r>
              <a:rPr lang="en-US" altLang="zh-CN" dirty="0">
                <a:latin typeface="Euclid" pitchFamily="18" charset="0"/>
              </a:rPr>
              <a:t>Tully</a:t>
            </a:r>
            <a:r>
              <a:rPr lang="zh-CN" altLang="zh-CN" dirty="0">
                <a:latin typeface="Euclid" pitchFamily="18" charset="0"/>
              </a:rPr>
              <a:t>）这个对象，所以外延化函数</a:t>
            </a:r>
            <a:r>
              <a:rPr lang="en-US" altLang="zh-CN" i="1" dirty="0">
                <a:latin typeface="Euclid" pitchFamily="18" charset="0"/>
              </a:rPr>
              <a:t>H</a:t>
            </a:r>
            <a:r>
              <a:rPr lang="zh-CN" altLang="zh-CN" dirty="0">
                <a:latin typeface="Euclid" pitchFamily="18" charset="0"/>
              </a:rPr>
              <a:t>会这样运作：</a:t>
            </a:r>
            <a:r>
              <a:rPr lang="en-US" altLang="zh-CN" i="1" dirty="0" smtClean="0">
                <a:latin typeface="Euclid" pitchFamily="18" charset="0"/>
              </a:rPr>
              <a:t>H</a:t>
            </a:r>
            <a:r>
              <a:rPr lang="en-US" altLang="zh-CN" dirty="0" smtClean="0">
                <a:latin typeface="Euclid" pitchFamily="18" charset="0"/>
              </a:rPr>
              <a:t>("Cicero</a:t>
            </a:r>
            <a:r>
              <a:rPr lang="en-US" altLang="zh-CN" dirty="0">
                <a:latin typeface="Euclid" pitchFamily="18" charset="0"/>
              </a:rPr>
              <a:t>"</a:t>
            </a:r>
            <a:r>
              <a:rPr lang="en-US" altLang="zh-CN" dirty="0" smtClean="0">
                <a:latin typeface="Euclid" pitchFamily="18" charset="0"/>
              </a:rPr>
              <a:t>) </a:t>
            </a:r>
            <a:r>
              <a:rPr lang="en-US" altLang="zh-CN" dirty="0">
                <a:latin typeface="Euclid" pitchFamily="18" charset="0"/>
              </a:rPr>
              <a:t>= {Cicero} = {Tully} = </a:t>
            </a:r>
            <a:r>
              <a:rPr lang="en-US" altLang="zh-CN" i="1" dirty="0">
                <a:latin typeface="Euclid" pitchFamily="18" charset="0"/>
              </a:rPr>
              <a:t>H</a:t>
            </a:r>
            <a:r>
              <a:rPr lang="en-US" altLang="zh-CN" dirty="0" smtClean="0">
                <a:latin typeface="Euclid" pitchFamily="18" charset="0"/>
              </a:rPr>
              <a:t>("Tully</a:t>
            </a:r>
            <a:r>
              <a:rPr lang="en-US" altLang="zh-CN" dirty="0">
                <a:latin typeface="Euclid" pitchFamily="18" charset="0"/>
              </a:rPr>
              <a:t>"</a:t>
            </a:r>
            <a:r>
              <a:rPr lang="en-US" altLang="zh-CN" dirty="0" smtClean="0">
                <a:latin typeface="Euclid" pitchFamily="18" charset="0"/>
              </a:rPr>
              <a:t>)</a:t>
            </a:r>
            <a:r>
              <a:rPr lang="zh-CN" altLang="zh-CN" dirty="0">
                <a:latin typeface="Euclid" pitchFamily="18" charset="0"/>
              </a:rPr>
              <a:t>。尽管这两个给定方式不同（</a:t>
            </a:r>
            <a:r>
              <a:rPr lang="en-US" altLang="zh-CN" dirty="0">
                <a:latin typeface="Euclid" pitchFamily="18" charset="0"/>
              </a:rPr>
              <a:t>"</a:t>
            </a:r>
            <a:r>
              <a:rPr lang="en-US" altLang="zh-CN" dirty="0" err="1" smtClean="0">
                <a:latin typeface="Euclid" pitchFamily="18" charset="0"/>
              </a:rPr>
              <a:t>Cicero</a:t>
            </a:r>
            <a:r>
              <a:rPr lang="en-US" altLang="zh-CN" dirty="0" err="1">
                <a:latin typeface="Euclid" pitchFamily="18" charset="0"/>
              </a:rPr>
              <a:t>"</a:t>
            </a:r>
            <a:r>
              <a:rPr lang="en-US" altLang="zh-CN" dirty="0" err="1" smtClean="0">
                <a:latin typeface="Euclid" pitchFamily="18" charset="0"/>
                <a:sym typeface="Euclid Symbol"/>
              </a:rPr>
              <a:t></a:t>
            </a:r>
            <a:r>
              <a:rPr lang="en-US" altLang="zh-CN" dirty="0" err="1">
                <a:latin typeface="Euclid" pitchFamily="18" charset="0"/>
              </a:rPr>
              <a:t>"</a:t>
            </a:r>
            <a:r>
              <a:rPr lang="en-US" altLang="zh-CN" dirty="0" err="1" smtClean="0">
                <a:latin typeface="Euclid" pitchFamily="18" charset="0"/>
              </a:rPr>
              <a:t>Tully</a:t>
            </a:r>
            <a:r>
              <a:rPr lang="en-US" altLang="zh-CN" dirty="0">
                <a:latin typeface="Euclid" pitchFamily="18" charset="0"/>
              </a:rPr>
              <a:t>"</a:t>
            </a:r>
            <a:r>
              <a:rPr lang="zh-CN" altLang="zh-CN" dirty="0" smtClean="0">
                <a:latin typeface="Euclid" pitchFamily="18" charset="0"/>
              </a:rPr>
              <a:t>）。</a:t>
            </a:r>
            <a:endParaRPr lang="en-US" altLang="zh-CN" dirty="0" smtClean="0">
              <a:latin typeface="Euclid" pitchFamily="18" charset="0"/>
            </a:endParaRPr>
          </a:p>
          <a:p>
            <a:r>
              <a:rPr lang="zh-CN" altLang="zh-CN" dirty="0" smtClean="0">
                <a:latin typeface="Euclid" pitchFamily="18" charset="0"/>
              </a:rPr>
              <a:t>给定</a:t>
            </a:r>
            <a:r>
              <a:rPr lang="zh-CN" altLang="zh-CN" dirty="0">
                <a:latin typeface="Euclid" pitchFamily="18" charset="0"/>
              </a:rPr>
              <a:t>方式和性质的关系，也被类似地用摹状谓述操作来处理，例如</a:t>
            </a:r>
            <a:r>
              <a:rPr lang="en-US" altLang="zh-CN" dirty="0">
                <a:latin typeface="Euclid" pitchFamily="18" charset="0"/>
              </a:rPr>
              <a:t>being a person</a:t>
            </a:r>
            <a:r>
              <a:rPr lang="zh-CN" altLang="zh-CN" dirty="0">
                <a:latin typeface="Euclid" pitchFamily="18" charset="0"/>
              </a:rPr>
              <a:t>这个性质</a:t>
            </a:r>
            <a:r>
              <a:rPr lang="zh-CN" altLang="zh-CN" dirty="0" smtClean="0">
                <a:latin typeface="Euclid" pitchFamily="18" charset="0"/>
              </a:rPr>
              <a:t>和</a:t>
            </a:r>
            <a:r>
              <a:rPr lang="en-US" altLang="zh-CN" dirty="0">
                <a:latin typeface="Euclid" pitchFamily="18" charset="0"/>
              </a:rPr>
              <a:t>"</a:t>
            </a:r>
            <a:r>
              <a:rPr lang="en-US" altLang="zh-CN" dirty="0" smtClean="0">
                <a:latin typeface="Euclid" pitchFamily="18" charset="0"/>
              </a:rPr>
              <a:t>Cicero</a:t>
            </a:r>
            <a:r>
              <a:rPr lang="en-US" altLang="zh-CN" dirty="0">
                <a:latin typeface="Euclid" pitchFamily="18" charset="0"/>
              </a:rPr>
              <a:t>"</a:t>
            </a:r>
            <a:r>
              <a:rPr lang="zh-CN" altLang="zh-CN" dirty="0" smtClean="0">
                <a:latin typeface="Euclid" pitchFamily="18" charset="0"/>
              </a:rPr>
              <a:t>处理</a:t>
            </a:r>
            <a:r>
              <a:rPr lang="zh-CN" altLang="zh-CN" dirty="0">
                <a:latin typeface="Euclid" pitchFamily="18" charset="0"/>
              </a:rPr>
              <a:t>成</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(being a person, "</a:t>
            </a:r>
            <a:r>
              <a:rPr lang="en-US" altLang="zh-CN" dirty="0" smtClean="0">
                <a:latin typeface="Euclid" pitchFamily="18" charset="0"/>
              </a:rPr>
              <a:t>Cicero</a:t>
            </a:r>
            <a:r>
              <a:rPr lang="en-US" altLang="zh-CN" dirty="0">
                <a:latin typeface="Euclid" pitchFamily="18" charset="0"/>
              </a:rPr>
              <a:t>"</a:t>
            </a:r>
            <a:r>
              <a:rPr lang="en-US" altLang="zh-CN" dirty="0" smtClean="0">
                <a:latin typeface="Euclid" pitchFamily="18" charset="0"/>
              </a:rPr>
              <a:t>)</a:t>
            </a:r>
            <a:r>
              <a:rPr lang="zh-CN" altLang="zh-CN" dirty="0">
                <a:latin typeface="Euclid" pitchFamily="18" charset="0"/>
              </a:rPr>
              <a:t>，得到的值是命题：</a:t>
            </a:r>
            <a:r>
              <a:rPr lang="en-US" altLang="zh-CN" dirty="0">
                <a:latin typeface="Euclid" pitchFamily="18" charset="0"/>
              </a:rPr>
              <a:t>Cicero</a:t>
            </a:r>
            <a:r>
              <a:rPr lang="zh-CN" altLang="zh-CN" dirty="0">
                <a:latin typeface="Euclid" pitchFamily="18" charset="0"/>
              </a:rPr>
              <a:t>是人。和摹状词类似，对于一个名字</a:t>
            </a:r>
            <a:r>
              <a:rPr lang="en-US" altLang="zh-CN" i="1" dirty="0">
                <a:latin typeface="Euclid" pitchFamily="18" charset="0"/>
              </a:rPr>
              <a:t>N</a:t>
            </a:r>
            <a:r>
              <a:rPr lang="zh-CN" altLang="zh-CN" dirty="0">
                <a:latin typeface="Euclid" pitchFamily="18" charset="0"/>
              </a:rPr>
              <a:t>和一个性质</a:t>
            </a:r>
            <a:r>
              <a:rPr lang="en-US" altLang="zh-CN" i="1" dirty="0">
                <a:latin typeface="Euclid" pitchFamily="18" charset="0"/>
              </a:rPr>
              <a:t>P</a:t>
            </a:r>
            <a:r>
              <a:rPr lang="zh-CN" altLang="zh-CN" dirty="0">
                <a:latin typeface="Euclid" pitchFamily="18" charset="0"/>
              </a:rPr>
              <a:t>，</a:t>
            </a:r>
            <a:r>
              <a:rPr lang="en-US" altLang="zh-CN" i="1" dirty="0">
                <a:latin typeface="Euclid" pitchFamily="18" charset="0"/>
              </a:rPr>
              <a:t>H</a:t>
            </a:r>
            <a:r>
              <a:rPr lang="en-US" altLang="zh-CN" dirty="0">
                <a:latin typeface="Euclid" pitchFamily="18" charset="0"/>
              </a:rPr>
              <a:t>(</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a:t>
            </a:r>
            <a:r>
              <a:rPr lang="en-US" altLang="zh-CN" i="1" dirty="0">
                <a:latin typeface="Euclid" pitchFamily="18" charset="0"/>
              </a:rPr>
              <a:t>P</a:t>
            </a:r>
            <a:r>
              <a:rPr lang="en-US" altLang="zh-CN" dirty="0">
                <a:latin typeface="Euclid" pitchFamily="18" charset="0"/>
              </a:rPr>
              <a:t>, "</a:t>
            </a:r>
            <a:r>
              <a:rPr lang="en-US" altLang="zh-CN" i="1" dirty="0" smtClean="0">
                <a:latin typeface="Euclid" pitchFamily="18" charset="0"/>
              </a:rPr>
              <a:t>N</a:t>
            </a:r>
            <a:r>
              <a:rPr lang="en-US" altLang="zh-CN" dirty="0">
                <a:latin typeface="Euclid" pitchFamily="18" charset="0"/>
              </a:rPr>
              <a:t>"</a:t>
            </a:r>
            <a:r>
              <a:rPr lang="en-US" altLang="zh-CN" dirty="0" smtClean="0">
                <a:latin typeface="Euclid" pitchFamily="18" charset="0"/>
              </a:rPr>
              <a:t>)) </a:t>
            </a:r>
            <a:r>
              <a:rPr lang="en-US" altLang="zh-CN" dirty="0">
                <a:latin typeface="Euclid" pitchFamily="18" charset="0"/>
              </a:rPr>
              <a:t>= true</a:t>
            </a:r>
            <a:r>
              <a:rPr lang="zh-CN" altLang="zh-CN" dirty="0">
                <a:latin typeface="Euclid" pitchFamily="18" charset="0"/>
              </a:rPr>
              <a:t>当且仅当</a:t>
            </a:r>
            <a:r>
              <a:rPr lang="en-US" altLang="zh-CN" i="1" dirty="0">
                <a:latin typeface="Euclid" pitchFamily="18" charset="0"/>
              </a:rPr>
              <a:t>H</a:t>
            </a:r>
            <a:r>
              <a:rPr lang="en-US" altLang="zh-CN" dirty="0" smtClean="0">
                <a:latin typeface="Euclid" pitchFamily="18" charset="0"/>
              </a:rPr>
              <a:t>(</a:t>
            </a:r>
            <a:r>
              <a:rPr lang="en-US" altLang="zh-CN" dirty="0">
                <a:latin typeface="Euclid" pitchFamily="18" charset="0"/>
              </a:rPr>
              <a:t>"</a:t>
            </a:r>
            <a:r>
              <a:rPr lang="en-US" altLang="zh-CN" i="1" dirty="0" smtClean="0">
                <a:latin typeface="Euclid" pitchFamily="18" charset="0"/>
              </a:rPr>
              <a:t>N</a:t>
            </a:r>
            <a:r>
              <a:rPr lang="en-US" altLang="zh-CN" dirty="0">
                <a:latin typeface="Euclid" pitchFamily="18" charset="0"/>
              </a:rPr>
              <a:t>"</a:t>
            </a:r>
            <a:r>
              <a:rPr lang="en-US" altLang="zh-CN" dirty="0" smtClean="0">
                <a:latin typeface="Euclid" pitchFamily="18" charset="0"/>
              </a:rPr>
              <a:t>)</a:t>
            </a:r>
            <a:r>
              <a:rPr lang="zh-CN" altLang="zh-CN" dirty="0">
                <a:latin typeface="Euclid" pitchFamily="18" charset="0"/>
              </a:rPr>
              <a:t>恰好有一个元素，并且这个元素属于</a:t>
            </a:r>
            <a:r>
              <a:rPr lang="en-US" altLang="zh-CN" i="1" dirty="0">
                <a:latin typeface="Euclid" pitchFamily="18" charset="0"/>
              </a:rPr>
              <a:t>H</a:t>
            </a:r>
            <a:r>
              <a:rPr lang="en-US" altLang="zh-CN" dirty="0">
                <a:latin typeface="Euclid" pitchFamily="18" charset="0"/>
              </a:rPr>
              <a:t>(</a:t>
            </a:r>
            <a:r>
              <a:rPr lang="en-US" altLang="zh-CN" i="1" dirty="0">
                <a:latin typeface="Euclid" pitchFamily="18" charset="0"/>
              </a:rPr>
              <a:t>P</a:t>
            </a:r>
            <a:r>
              <a:rPr lang="en-US" altLang="zh-CN" dirty="0">
                <a:latin typeface="Euclid" pitchFamily="18" charset="0"/>
              </a:rPr>
              <a:t>)</a:t>
            </a:r>
            <a:r>
              <a:rPr lang="zh-CN" altLang="zh-CN" dirty="0">
                <a:latin typeface="Euclid" pitchFamily="18" charset="0"/>
              </a:rPr>
              <a:t>。</a:t>
            </a:r>
          </a:p>
          <a:p>
            <a:endParaRPr lang="zh-CN" altLang="en-US" dirty="0">
              <a:latin typeface="Euclid" pitchFamily="18" charset="0"/>
            </a:endParaRPr>
          </a:p>
        </p:txBody>
      </p:sp>
      <p:sp>
        <p:nvSpPr>
          <p:cNvPr id="4" name="灯片编号占位符 3"/>
          <p:cNvSpPr>
            <a:spLocks noGrp="1"/>
          </p:cNvSpPr>
          <p:nvPr>
            <p:ph type="sldNum" sz="quarter" idx="12"/>
          </p:nvPr>
        </p:nvSpPr>
        <p:spPr/>
        <p:txBody>
          <a:bodyPr/>
          <a:lstStyle/>
          <a:p>
            <a:fld id="{FC4FEC97-3A37-4B37-B4B3-673D36FA8A6E}" type="slidenum">
              <a:rPr lang="zh-CN" altLang="en-US" smtClean="0"/>
              <a:t>39</a:t>
            </a:fld>
            <a:endParaRPr lang="zh-CN" altLang="en-US"/>
          </a:p>
        </p:txBody>
      </p:sp>
    </p:spTree>
    <p:extLst>
      <p:ext uri="{BB962C8B-B14F-4D97-AF65-F5344CB8AC3E}">
        <p14:creationId xmlns:p14="http://schemas.microsoft.com/office/powerpoint/2010/main" val="180330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idx="1"/>
          </p:nvPr>
        </p:nvSpPr>
        <p:spPr/>
        <p:txBody>
          <a:bodyPr/>
          <a:lstStyle/>
          <a:p>
            <a:r>
              <a:rPr lang="zh-CN" altLang="zh-CN" dirty="0" smtClean="0"/>
              <a:t>表达式</a:t>
            </a:r>
            <a:endParaRPr lang="en-US" altLang="zh-CN" dirty="0" smtClean="0"/>
          </a:p>
          <a:p>
            <a:pPr lvl="1"/>
            <a:r>
              <a:rPr lang="zh-CN" altLang="en-US" dirty="0" smtClean="0"/>
              <a:t>指称</a:t>
            </a:r>
            <a:endParaRPr lang="en-US" altLang="zh-CN" dirty="0" smtClean="0"/>
          </a:p>
          <a:p>
            <a:pPr lvl="1"/>
            <a:r>
              <a:rPr lang="zh-CN" altLang="en-US" dirty="0" smtClean="0"/>
              <a:t>意义</a:t>
            </a:r>
            <a:endParaRPr lang="en-US" altLang="zh-CN" dirty="0" smtClean="0"/>
          </a:p>
          <a:p>
            <a:pPr lvl="1"/>
            <a:endParaRPr lang="en-US" altLang="zh-CN" dirty="0"/>
          </a:p>
          <a:p>
            <a:r>
              <a:rPr lang="zh-CN" altLang="zh-CN" dirty="0"/>
              <a:t>内涵逻辑研究的</a:t>
            </a:r>
            <a:r>
              <a:rPr lang="zh-CN" altLang="zh-CN" dirty="0" smtClean="0"/>
              <a:t>对象</a:t>
            </a:r>
            <a:r>
              <a:rPr lang="zh-CN" altLang="en-US" dirty="0" smtClean="0"/>
              <a:t>：</a:t>
            </a:r>
            <a:endParaRPr lang="en-US" altLang="zh-CN" dirty="0" smtClean="0"/>
          </a:p>
          <a:p>
            <a:pPr marL="0" indent="0">
              <a:buNone/>
            </a:pPr>
            <a:r>
              <a:rPr lang="en-US" altLang="zh-CN" dirty="0"/>
              <a:t>	</a:t>
            </a:r>
            <a:r>
              <a:rPr lang="zh-CN" altLang="zh-CN" dirty="0" smtClean="0"/>
              <a:t>指</a:t>
            </a:r>
            <a:r>
              <a:rPr lang="zh-CN" altLang="zh-CN" dirty="0"/>
              <a:t>称和意义，以及它们之间的关系。</a:t>
            </a:r>
            <a:endParaRPr lang="en-US" altLang="zh-CN"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4</a:t>
            </a:fld>
            <a:endParaRPr lang="zh-CN" altLang="en-US"/>
          </a:p>
        </p:txBody>
      </p:sp>
    </p:spTree>
    <p:extLst>
      <p:ext uri="{BB962C8B-B14F-4D97-AF65-F5344CB8AC3E}">
        <p14:creationId xmlns:p14="http://schemas.microsoft.com/office/powerpoint/2010/main" val="3515070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fade">
                                      <p:cBhvr>
                                        <p:cTn id="7" dur="1000"/>
                                        <p:tgtEl>
                                          <p:spTgt spid="6">
                                            <p:txEl>
                                              <p:pRg st="4" end="4"/>
                                            </p:txEl>
                                          </p:spTgt>
                                        </p:tgtEl>
                                      </p:cBhvr>
                                    </p:animEffect>
                                    <p:anim calcmode="lin" valueType="num">
                                      <p:cBhvr>
                                        <p:cTn id="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4" end="4"/>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5" end="5"/>
                                            </p:txEl>
                                          </p:spTgt>
                                        </p:tgtEl>
                                        <p:attrNameLst>
                                          <p:attrName>style.visibility</p:attrName>
                                        </p:attrNameLst>
                                      </p:cBhvr>
                                      <p:to>
                                        <p:strVal val="visible"/>
                                      </p:to>
                                    </p:set>
                                    <p:animEffect transition="in" filter="fade">
                                      <p:cBhvr>
                                        <p:cTn id="12" dur="1000"/>
                                        <p:tgtEl>
                                          <p:spTgt spid="6">
                                            <p:txEl>
                                              <p:pRg st="5" end="5"/>
                                            </p:txEl>
                                          </p:spTgt>
                                        </p:tgtEl>
                                      </p:cBhvr>
                                    </p:animEffect>
                                    <p:anim calcmode="lin" valueType="num">
                                      <p:cBhvr>
                                        <p:cTn id="1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77500" lnSpcReduction="20000"/>
          </a:bodyPr>
          <a:lstStyle/>
          <a:p>
            <a:r>
              <a:rPr lang="zh-CN" altLang="zh-CN" dirty="0">
                <a:latin typeface="Euclid" pitchFamily="18" charset="0"/>
              </a:rPr>
              <a:t>考虑</a:t>
            </a:r>
            <a:r>
              <a:rPr lang="en-US" altLang="zh-CN" dirty="0">
                <a:latin typeface="Euclid" pitchFamily="18" charset="0"/>
              </a:rPr>
              <a:t>Cicero is Tully</a:t>
            </a:r>
            <a:r>
              <a:rPr lang="zh-CN" altLang="zh-CN" dirty="0">
                <a:latin typeface="Euclid" pitchFamily="18" charset="0"/>
              </a:rPr>
              <a:t>的例子。它被表示为</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(identity, "</a:t>
            </a:r>
            <a:r>
              <a:rPr lang="en-US" altLang="zh-CN" dirty="0" smtClean="0">
                <a:latin typeface="Euclid" pitchFamily="18" charset="0"/>
              </a:rPr>
              <a:t>Tully</a:t>
            </a:r>
            <a:r>
              <a:rPr lang="en-US" altLang="zh-CN" dirty="0">
                <a:latin typeface="Euclid" pitchFamily="18" charset="0"/>
              </a:rPr>
              <a:t>"), "</a:t>
            </a:r>
            <a:r>
              <a:rPr lang="en-US" altLang="zh-CN" dirty="0" smtClean="0">
                <a:latin typeface="Euclid" pitchFamily="18" charset="0"/>
              </a:rPr>
              <a:t>Cicero</a:t>
            </a:r>
            <a:r>
              <a:rPr lang="en-US" altLang="zh-CN" dirty="0">
                <a:latin typeface="Euclid" pitchFamily="18" charset="0"/>
              </a:rPr>
              <a:t>"</a:t>
            </a:r>
            <a:r>
              <a:rPr lang="en-US" altLang="zh-CN" dirty="0" smtClean="0">
                <a:latin typeface="Euclid" pitchFamily="18" charset="0"/>
              </a:rPr>
              <a:t>)</a:t>
            </a:r>
            <a:r>
              <a:rPr lang="zh-CN" altLang="zh-CN" dirty="0">
                <a:latin typeface="Euclid" pitchFamily="18" charset="0"/>
              </a:rPr>
              <a:t>，即命题：</a:t>
            </a:r>
            <a:r>
              <a:rPr lang="en-US" altLang="zh-CN" dirty="0">
                <a:latin typeface="Euclid" pitchFamily="18" charset="0"/>
              </a:rPr>
              <a:t>Cicero</a:t>
            </a:r>
            <a:r>
              <a:rPr lang="zh-CN" altLang="zh-CN" dirty="0">
                <a:latin typeface="Euclid" pitchFamily="18" charset="0"/>
              </a:rPr>
              <a:t>具有性质</a:t>
            </a:r>
            <a:r>
              <a:rPr lang="en-US" altLang="zh-CN" dirty="0">
                <a:latin typeface="Euclid" pitchFamily="18" charset="0"/>
              </a:rPr>
              <a:t>“</a:t>
            </a:r>
            <a:r>
              <a:rPr lang="zh-CN" altLang="zh-CN" dirty="0">
                <a:latin typeface="Euclid" pitchFamily="18" charset="0"/>
              </a:rPr>
              <a:t>与</a:t>
            </a:r>
            <a:r>
              <a:rPr lang="en-US" altLang="zh-CN" dirty="0">
                <a:latin typeface="Euclid" pitchFamily="18" charset="0"/>
              </a:rPr>
              <a:t>Tully</a:t>
            </a:r>
            <a:r>
              <a:rPr lang="zh-CN" altLang="zh-CN" dirty="0">
                <a:latin typeface="Euclid" pitchFamily="18" charset="0"/>
              </a:rPr>
              <a:t>同一</a:t>
            </a:r>
            <a:r>
              <a:rPr lang="en-US" altLang="zh-CN" dirty="0">
                <a:latin typeface="Euclid" pitchFamily="18" charset="0"/>
              </a:rPr>
              <a:t>”</a:t>
            </a:r>
            <a:r>
              <a:rPr lang="zh-CN" altLang="zh-CN" dirty="0" smtClean="0">
                <a:latin typeface="Euclid" pitchFamily="18" charset="0"/>
              </a:rPr>
              <a:t>。</a:t>
            </a:r>
            <a:endParaRPr lang="en-US" altLang="zh-CN" dirty="0" smtClean="0">
              <a:latin typeface="Euclid" pitchFamily="18" charset="0"/>
            </a:endParaRPr>
          </a:p>
          <a:p>
            <a:r>
              <a:rPr lang="zh-CN" altLang="zh-CN" dirty="0" smtClean="0">
                <a:latin typeface="Euclid" pitchFamily="18" charset="0"/>
              </a:rPr>
              <a:t>对于</a:t>
            </a:r>
            <a:r>
              <a:rPr lang="zh-CN" altLang="zh-CN" dirty="0">
                <a:latin typeface="Euclid" pitchFamily="18" charset="0"/>
              </a:rPr>
              <a:t>一个外延化函数</a:t>
            </a:r>
            <a:r>
              <a:rPr lang="en-US" altLang="zh-CN" i="1" dirty="0">
                <a:latin typeface="Euclid" pitchFamily="18" charset="0"/>
              </a:rPr>
              <a:t>H</a:t>
            </a:r>
            <a:r>
              <a:rPr lang="zh-CN" altLang="zh-CN" dirty="0">
                <a:latin typeface="Euclid" pitchFamily="18" charset="0"/>
              </a:rPr>
              <a:t>，</a:t>
            </a:r>
            <a:r>
              <a:rPr lang="en-US" altLang="zh-CN" i="1" dirty="0">
                <a:latin typeface="Euclid" pitchFamily="18" charset="0"/>
              </a:rPr>
              <a:t>H</a:t>
            </a:r>
            <a:r>
              <a:rPr lang="en-US" altLang="zh-CN" dirty="0">
                <a:latin typeface="Euclid" pitchFamily="18" charset="0"/>
              </a:rPr>
              <a:t>(</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(identity, "</a:t>
            </a:r>
            <a:r>
              <a:rPr lang="en-US" altLang="zh-CN" dirty="0" smtClean="0">
                <a:latin typeface="Euclid" pitchFamily="18" charset="0"/>
              </a:rPr>
              <a:t>Tully</a:t>
            </a:r>
            <a:r>
              <a:rPr lang="en-US" altLang="zh-CN" dirty="0">
                <a:latin typeface="Euclid" pitchFamily="18" charset="0"/>
              </a:rPr>
              <a:t>"</a:t>
            </a:r>
            <a:r>
              <a:rPr lang="en-US" altLang="zh-CN" dirty="0" smtClean="0">
                <a:latin typeface="Euclid" pitchFamily="18" charset="0"/>
              </a:rPr>
              <a:t>), </a:t>
            </a:r>
            <a:r>
              <a:rPr lang="en-US" altLang="zh-CN" dirty="0">
                <a:latin typeface="Euclid" pitchFamily="18" charset="0"/>
              </a:rPr>
              <a:t>"</a:t>
            </a:r>
            <a:r>
              <a:rPr lang="en-US" altLang="zh-CN" dirty="0" smtClean="0">
                <a:latin typeface="Euclid" pitchFamily="18" charset="0"/>
              </a:rPr>
              <a:t>Cicero</a:t>
            </a:r>
            <a:r>
              <a:rPr lang="en-US" altLang="zh-CN" dirty="0">
                <a:latin typeface="Euclid" pitchFamily="18" charset="0"/>
              </a:rPr>
              <a:t>"</a:t>
            </a:r>
            <a:r>
              <a:rPr lang="en-US" altLang="zh-CN" dirty="0" smtClean="0">
                <a:latin typeface="Euclid" pitchFamily="18" charset="0"/>
              </a:rPr>
              <a:t>)) </a:t>
            </a:r>
            <a:r>
              <a:rPr lang="en-US" altLang="zh-CN" dirty="0">
                <a:latin typeface="Euclid" pitchFamily="18" charset="0"/>
              </a:rPr>
              <a:t>= true </a:t>
            </a:r>
            <a:r>
              <a:rPr lang="zh-CN" altLang="zh-CN" dirty="0">
                <a:latin typeface="Euclid" pitchFamily="18" charset="0"/>
              </a:rPr>
              <a:t>当且仅当</a:t>
            </a:r>
            <a:r>
              <a:rPr lang="en-US" altLang="zh-CN" i="1" dirty="0">
                <a:latin typeface="Euclid" pitchFamily="18" charset="0"/>
              </a:rPr>
              <a:t>H</a:t>
            </a:r>
            <a:r>
              <a:rPr lang="en-US" altLang="zh-CN" dirty="0" smtClean="0">
                <a:latin typeface="Euclid" pitchFamily="18" charset="0"/>
              </a:rPr>
              <a:t>(</a:t>
            </a:r>
            <a:r>
              <a:rPr lang="en-US" altLang="zh-CN" dirty="0">
                <a:latin typeface="Euclid" pitchFamily="18" charset="0"/>
              </a:rPr>
              <a:t>"</a:t>
            </a:r>
            <a:r>
              <a:rPr lang="en-US" altLang="zh-CN" dirty="0" smtClean="0">
                <a:latin typeface="Euclid" pitchFamily="18" charset="0"/>
              </a:rPr>
              <a:t>Cicero</a:t>
            </a:r>
            <a:r>
              <a:rPr lang="en-US" altLang="zh-CN" dirty="0">
                <a:latin typeface="Euclid" pitchFamily="18" charset="0"/>
              </a:rPr>
              <a:t>"</a:t>
            </a:r>
            <a:r>
              <a:rPr lang="en-US" altLang="zh-CN" dirty="0" smtClean="0">
                <a:latin typeface="Euclid" pitchFamily="18" charset="0"/>
              </a:rPr>
              <a:t>) </a:t>
            </a:r>
            <a:r>
              <a:rPr lang="zh-CN" altLang="zh-CN" dirty="0">
                <a:latin typeface="Euclid" pitchFamily="18" charset="0"/>
              </a:rPr>
              <a:t>有恰好一个元素 并且它属于</a:t>
            </a:r>
            <a:r>
              <a:rPr lang="en-US" altLang="zh-CN" i="1" dirty="0">
                <a:latin typeface="Euclid" pitchFamily="18" charset="0"/>
              </a:rPr>
              <a:t>H</a:t>
            </a:r>
            <a:r>
              <a:rPr lang="en-US" altLang="zh-CN" dirty="0">
                <a:latin typeface="Euclid" pitchFamily="18" charset="0"/>
              </a:rPr>
              <a:t>(</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(identity, "</a:t>
            </a:r>
            <a:r>
              <a:rPr lang="en-US" altLang="zh-CN" dirty="0" smtClean="0">
                <a:latin typeface="Euclid" pitchFamily="18" charset="0"/>
              </a:rPr>
              <a:t>Tully</a:t>
            </a:r>
            <a:r>
              <a:rPr lang="en-US" altLang="zh-CN" dirty="0">
                <a:latin typeface="Euclid" pitchFamily="18" charset="0"/>
              </a:rPr>
              <a:t>")), </a:t>
            </a:r>
            <a:r>
              <a:rPr lang="zh-CN" altLang="zh-CN" dirty="0">
                <a:latin typeface="Euclid" pitchFamily="18" charset="0"/>
              </a:rPr>
              <a:t>而</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(identity, "</a:t>
            </a:r>
            <a:r>
              <a:rPr lang="en-US" altLang="zh-CN" dirty="0" smtClean="0">
                <a:latin typeface="Euclid" pitchFamily="18" charset="0"/>
              </a:rPr>
              <a:t>Tully</a:t>
            </a:r>
            <a:r>
              <a:rPr lang="en-US" altLang="zh-CN" dirty="0">
                <a:latin typeface="Euclid" pitchFamily="18" charset="0"/>
              </a:rPr>
              <a:t>")</a:t>
            </a:r>
            <a:r>
              <a:rPr lang="zh-CN" altLang="zh-CN" dirty="0">
                <a:latin typeface="Euclid" pitchFamily="18" charset="0"/>
              </a:rPr>
              <a:t>是</a:t>
            </a:r>
            <a:r>
              <a:rPr lang="zh-CN" altLang="zh-CN" dirty="0" smtClean="0">
                <a:latin typeface="Euclid" pitchFamily="18" charset="0"/>
              </a:rPr>
              <a:t>性质</a:t>
            </a:r>
            <a:r>
              <a:rPr lang="en-US" altLang="zh-CN" dirty="0">
                <a:latin typeface="Euclid" pitchFamily="18" charset="0"/>
              </a:rPr>
              <a:t>“</a:t>
            </a:r>
            <a:r>
              <a:rPr lang="zh-CN" altLang="zh-CN" dirty="0">
                <a:latin typeface="Euclid" pitchFamily="18" charset="0"/>
              </a:rPr>
              <a:t>与</a:t>
            </a:r>
            <a:r>
              <a:rPr lang="en-US" altLang="zh-CN" dirty="0">
                <a:latin typeface="Euclid" pitchFamily="18" charset="0"/>
              </a:rPr>
              <a:t>Tully</a:t>
            </a:r>
            <a:r>
              <a:rPr lang="zh-CN" altLang="zh-CN" dirty="0">
                <a:latin typeface="Euclid" pitchFamily="18" charset="0"/>
              </a:rPr>
              <a:t>同一</a:t>
            </a:r>
            <a:r>
              <a:rPr lang="en-US" altLang="zh-CN" dirty="0">
                <a:latin typeface="Euclid" pitchFamily="18" charset="0"/>
              </a:rPr>
              <a:t>” </a:t>
            </a:r>
            <a:r>
              <a:rPr lang="zh-CN" altLang="zh-CN" dirty="0" smtClean="0">
                <a:latin typeface="Euclid" pitchFamily="18" charset="0"/>
              </a:rPr>
              <a:t>。</a:t>
            </a:r>
            <a:r>
              <a:rPr lang="zh-CN" altLang="zh-CN" dirty="0">
                <a:latin typeface="Euclid" pitchFamily="18" charset="0"/>
              </a:rPr>
              <a:t>因为严格指示词的缘故，所以在任何</a:t>
            </a:r>
            <a:r>
              <a:rPr lang="en-US" altLang="zh-CN" i="1" dirty="0">
                <a:latin typeface="Euclid" pitchFamily="18" charset="0"/>
              </a:rPr>
              <a:t>H</a:t>
            </a:r>
            <a:r>
              <a:rPr lang="zh-CN" altLang="zh-CN" dirty="0">
                <a:latin typeface="Euclid" pitchFamily="18" charset="0"/>
              </a:rPr>
              <a:t>都有两者相等</a:t>
            </a:r>
            <a:r>
              <a:rPr lang="zh-CN" altLang="zh-CN" dirty="0" smtClean="0">
                <a:latin typeface="Euclid" pitchFamily="18" charset="0"/>
              </a:rPr>
              <a:t>。</a:t>
            </a:r>
            <a:endParaRPr lang="en-US" altLang="zh-CN" dirty="0" smtClean="0">
              <a:latin typeface="Euclid" pitchFamily="18" charset="0"/>
            </a:endParaRPr>
          </a:p>
          <a:p>
            <a:r>
              <a:rPr lang="zh-CN" altLang="zh-CN" dirty="0" smtClean="0">
                <a:latin typeface="Euclid" pitchFamily="18" charset="0"/>
              </a:rPr>
              <a:t>所以</a:t>
            </a:r>
            <a:r>
              <a:rPr lang="en-US" altLang="zh-CN" dirty="0">
                <a:latin typeface="Euclid" pitchFamily="18" charset="0"/>
              </a:rPr>
              <a:t>Tully is Cicero</a:t>
            </a:r>
            <a:r>
              <a:rPr lang="zh-CN" altLang="zh-CN" dirty="0">
                <a:latin typeface="Euclid" pitchFamily="18" charset="0"/>
              </a:rPr>
              <a:t>是必然真理，但是因为</a:t>
            </a:r>
            <a:r>
              <a:rPr lang="en-US" altLang="zh-CN" dirty="0">
                <a:latin typeface="Euclid" pitchFamily="18" charset="0"/>
              </a:rPr>
              <a:t>“</a:t>
            </a:r>
            <a:r>
              <a:rPr lang="zh-CN" altLang="zh-CN" dirty="0">
                <a:latin typeface="Euclid" pitchFamily="18" charset="0"/>
              </a:rPr>
              <a:t>我相信</a:t>
            </a:r>
            <a:r>
              <a:rPr lang="en-US" altLang="zh-CN" dirty="0">
                <a:latin typeface="Euclid" pitchFamily="18" charset="0"/>
              </a:rPr>
              <a:t>Tully is Cicero”</a:t>
            </a:r>
            <a:r>
              <a:rPr lang="zh-CN" altLang="zh-CN" dirty="0">
                <a:latin typeface="Euclid" pitchFamily="18" charset="0"/>
              </a:rPr>
              <a:t>被表示为</a:t>
            </a:r>
            <a:r>
              <a:rPr lang="en-US" altLang="zh-CN" dirty="0">
                <a:latin typeface="Euclid" pitchFamily="18" charset="0"/>
              </a:rPr>
              <a:t>“</a:t>
            </a:r>
            <a:r>
              <a:rPr lang="zh-CN" altLang="zh-CN" dirty="0">
                <a:latin typeface="Euclid" pitchFamily="18" charset="0"/>
              </a:rPr>
              <a:t>我</a:t>
            </a:r>
            <a:r>
              <a:rPr lang="en-US" altLang="zh-CN" dirty="0">
                <a:latin typeface="Euclid" pitchFamily="18" charset="0"/>
              </a:rPr>
              <a:t>”</a:t>
            </a:r>
            <a:r>
              <a:rPr lang="zh-CN" altLang="zh-CN" dirty="0">
                <a:latin typeface="Euclid" pitchFamily="18" charset="0"/>
              </a:rPr>
              <a:t>和命题</a:t>
            </a:r>
            <a:r>
              <a:rPr lang="en-US" altLang="zh-CN" dirty="0">
                <a:latin typeface="Euclid" pitchFamily="18" charset="0"/>
              </a:rPr>
              <a:t>“Tully is Cicero”</a:t>
            </a:r>
            <a:r>
              <a:rPr lang="zh-CN" altLang="zh-CN" dirty="0">
                <a:latin typeface="Euclid" pitchFamily="18" charset="0"/>
              </a:rPr>
              <a:t>的关系，所以可以是假的</a:t>
            </a:r>
            <a:r>
              <a:rPr lang="zh-CN" altLang="zh-CN" dirty="0" smtClean="0">
                <a:latin typeface="Euclid" pitchFamily="18" charset="0"/>
              </a:rPr>
              <a:t>。</a:t>
            </a:r>
            <a:endParaRPr lang="en-US" altLang="zh-CN" dirty="0" smtClean="0">
              <a:latin typeface="Euclid" pitchFamily="18" charset="0"/>
            </a:endParaRPr>
          </a:p>
          <a:p>
            <a:r>
              <a:rPr lang="zh-CN" altLang="zh-CN" dirty="0" smtClean="0">
                <a:latin typeface="Euclid" pitchFamily="18" charset="0"/>
              </a:rPr>
              <a:t>即</a:t>
            </a:r>
            <a:r>
              <a:rPr lang="zh-CN" altLang="zh-CN" dirty="0">
                <a:latin typeface="Euclid" pitchFamily="18" charset="0"/>
              </a:rPr>
              <a:t>在这种理解下，</a:t>
            </a:r>
            <a:r>
              <a:rPr lang="en-US" altLang="zh-CN" dirty="0">
                <a:latin typeface="Euclid" pitchFamily="18" charset="0"/>
              </a:rPr>
              <a:t>Cicero is Tully</a:t>
            </a:r>
            <a:r>
              <a:rPr lang="zh-CN" altLang="zh-CN" dirty="0">
                <a:latin typeface="Euclid" pitchFamily="18" charset="0"/>
              </a:rPr>
              <a:t>虽然是必然命题，但是又是后天为真的。</a:t>
            </a:r>
          </a:p>
          <a:p>
            <a:endParaRPr lang="zh-CN" altLang="en-US" dirty="0">
              <a:latin typeface="Euclid" pitchFamily="18" charset="0"/>
            </a:endParaRPr>
          </a:p>
        </p:txBody>
      </p:sp>
      <p:sp>
        <p:nvSpPr>
          <p:cNvPr id="4" name="灯片编号占位符 3"/>
          <p:cNvSpPr>
            <a:spLocks noGrp="1"/>
          </p:cNvSpPr>
          <p:nvPr>
            <p:ph type="sldNum" sz="quarter" idx="12"/>
          </p:nvPr>
        </p:nvSpPr>
        <p:spPr/>
        <p:txBody>
          <a:bodyPr/>
          <a:lstStyle/>
          <a:p>
            <a:fld id="{FC4FEC97-3A37-4B37-B4B3-673D36FA8A6E}" type="slidenum">
              <a:rPr lang="zh-CN" altLang="en-US" smtClean="0"/>
              <a:t>40</a:t>
            </a:fld>
            <a:endParaRPr lang="zh-CN" altLang="en-US"/>
          </a:p>
        </p:txBody>
      </p:sp>
    </p:spTree>
    <p:extLst>
      <p:ext uri="{BB962C8B-B14F-4D97-AF65-F5344CB8AC3E}">
        <p14:creationId xmlns:p14="http://schemas.microsoft.com/office/powerpoint/2010/main" val="44972371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10000"/>
          </a:bodyPr>
          <a:lstStyle/>
          <a:p>
            <a:r>
              <a:rPr lang="zh-CN" altLang="zh-CN" dirty="0">
                <a:latin typeface="Euclid" pitchFamily="18" charset="0"/>
              </a:rPr>
              <a:t>在看到一张标有</a:t>
            </a:r>
            <a:r>
              <a:rPr lang="en-US" altLang="zh-CN" dirty="0" err="1">
                <a:latin typeface="Euclid" pitchFamily="18" charset="0"/>
              </a:rPr>
              <a:t>Londres</a:t>
            </a:r>
            <a:r>
              <a:rPr lang="zh-CN" altLang="zh-CN" dirty="0">
                <a:latin typeface="Euclid" pitchFamily="18" charset="0"/>
              </a:rPr>
              <a:t>城市的风景画后，</a:t>
            </a:r>
            <a:r>
              <a:rPr lang="en-US" altLang="zh-CN" dirty="0">
                <a:latin typeface="Euclid" pitchFamily="18" charset="0"/>
              </a:rPr>
              <a:t>Pierre</a:t>
            </a:r>
            <a:r>
              <a:rPr lang="zh-CN" altLang="zh-CN" dirty="0">
                <a:latin typeface="Euclid" pitchFamily="18" charset="0"/>
              </a:rPr>
              <a:t>说</a:t>
            </a:r>
            <a:r>
              <a:rPr lang="en-US" altLang="zh-CN" dirty="0">
                <a:latin typeface="Euclid" pitchFamily="18" charset="0"/>
              </a:rPr>
              <a:t>“</a:t>
            </a:r>
            <a:r>
              <a:rPr lang="en-US" altLang="zh-CN" dirty="0" err="1">
                <a:latin typeface="Euclid" pitchFamily="18" charset="0"/>
              </a:rPr>
              <a:t>Londres</a:t>
            </a:r>
            <a:r>
              <a:rPr lang="en-US" altLang="zh-CN" dirty="0">
                <a:latin typeface="Euclid" pitchFamily="18" charset="0"/>
              </a:rPr>
              <a:t> </a:t>
            </a:r>
            <a:r>
              <a:rPr lang="en-US" altLang="zh-CN" dirty="0" err="1">
                <a:latin typeface="Euclid" pitchFamily="18" charset="0"/>
              </a:rPr>
              <a:t>est</a:t>
            </a:r>
            <a:r>
              <a:rPr lang="en-US" altLang="zh-CN" dirty="0">
                <a:latin typeface="Euclid" pitchFamily="18" charset="0"/>
              </a:rPr>
              <a:t> </a:t>
            </a:r>
            <a:r>
              <a:rPr lang="en-US" altLang="zh-CN" dirty="0" err="1">
                <a:latin typeface="Euclid" pitchFamily="18" charset="0"/>
              </a:rPr>
              <a:t>jolie</a:t>
            </a:r>
            <a:r>
              <a:rPr lang="en-US" altLang="zh-CN" dirty="0">
                <a:latin typeface="Euclid" pitchFamily="18" charset="0"/>
              </a:rPr>
              <a:t>”</a:t>
            </a:r>
            <a:r>
              <a:rPr lang="zh-CN" altLang="zh-CN" dirty="0">
                <a:latin typeface="Euclid" pitchFamily="18" charset="0"/>
              </a:rPr>
              <a:t>。后来，他搬到伦敦之后，他声称</a:t>
            </a:r>
            <a:r>
              <a:rPr lang="en-US" altLang="zh-CN" dirty="0">
                <a:latin typeface="Euclid" pitchFamily="18" charset="0"/>
              </a:rPr>
              <a:t>“London is not pretty”</a:t>
            </a:r>
            <a:r>
              <a:rPr lang="zh-CN" altLang="zh-CN" dirty="0">
                <a:latin typeface="Euclid" pitchFamily="18" charset="0"/>
              </a:rPr>
              <a:t>。假设</a:t>
            </a:r>
            <a:r>
              <a:rPr lang="en-US" altLang="zh-CN" dirty="0">
                <a:latin typeface="Euclid" pitchFamily="18" charset="0"/>
              </a:rPr>
              <a:t>Pierre</a:t>
            </a:r>
            <a:r>
              <a:rPr lang="zh-CN" altLang="zh-CN" dirty="0">
                <a:latin typeface="Euclid" pitchFamily="18" charset="0"/>
              </a:rPr>
              <a:t>的信念是一致的，那么他究竟相信什么</a:t>
            </a:r>
            <a:r>
              <a:rPr lang="zh-CN" altLang="zh-CN" dirty="0" smtClean="0">
                <a:latin typeface="Euclid" pitchFamily="18" charset="0"/>
              </a:rPr>
              <a:t>？</a:t>
            </a:r>
            <a:endParaRPr lang="en-US" altLang="zh-CN" dirty="0" smtClean="0">
              <a:latin typeface="Euclid" pitchFamily="18" charset="0"/>
            </a:endParaRPr>
          </a:p>
          <a:p>
            <a:r>
              <a:rPr lang="en-US" altLang="zh-CN" dirty="0" err="1" smtClean="0">
                <a:latin typeface="Euclid" pitchFamily="18" charset="0"/>
              </a:rPr>
              <a:t>Bealer</a:t>
            </a:r>
            <a:r>
              <a:rPr lang="zh-CN" altLang="zh-CN" dirty="0">
                <a:latin typeface="Euclid" pitchFamily="18" charset="0"/>
              </a:rPr>
              <a:t>的回答是，他一开始相信的命题是</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(being pretty, "</a:t>
            </a:r>
            <a:r>
              <a:rPr lang="en-US" altLang="zh-CN" dirty="0" err="1" smtClean="0">
                <a:latin typeface="Euclid" pitchFamily="18" charset="0"/>
              </a:rPr>
              <a:t>Londres</a:t>
            </a:r>
            <a:r>
              <a:rPr lang="en-US" altLang="zh-CN" dirty="0">
                <a:latin typeface="Euclid" pitchFamily="18" charset="0"/>
              </a:rPr>
              <a:t>"</a:t>
            </a:r>
            <a:r>
              <a:rPr lang="en-US" altLang="zh-CN" dirty="0" smtClean="0">
                <a:latin typeface="Euclid" pitchFamily="18" charset="0"/>
              </a:rPr>
              <a:t>)</a:t>
            </a:r>
            <a:r>
              <a:rPr lang="zh-CN" altLang="zh-CN" dirty="0">
                <a:latin typeface="Euclid" pitchFamily="18" charset="0"/>
              </a:rPr>
              <a:t>，后来相信的命题是</a:t>
            </a:r>
            <a:r>
              <a:rPr lang="en-US" altLang="zh-CN" dirty="0" err="1">
                <a:latin typeface="Euclid" pitchFamily="18" charset="0"/>
              </a:rPr>
              <a:t>neg</a:t>
            </a:r>
            <a:r>
              <a:rPr lang="en-US" altLang="zh-CN" dirty="0">
                <a:latin typeface="Euclid" pitchFamily="18" charset="0"/>
              </a:rPr>
              <a:t>(</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(being pretty, "</a:t>
            </a:r>
            <a:r>
              <a:rPr lang="en-US" altLang="zh-CN" dirty="0" smtClean="0">
                <a:latin typeface="Euclid" pitchFamily="18" charset="0"/>
              </a:rPr>
              <a:t>London</a:t>
            </a:r>
            <a:r>
              <a:rPr lang="en-US" altLang="zh-CN" dirty="0">
                <a:latin typeface="Euclid" pitchFamily="18" charset="0"/>
              </a:rPr>
              <a:t>"</a:t>
            </a:r>
            <a:r>
              <a:rPr lang="en-US" altLang="zh-CN" dirty="0" smtClean="0">
                <a:latin typeface="Euclid" pitchFamily="18" charset="0"/>
              </a:rPr>
              <a:t>))</a:t>
            </a:r>
            <a:r>
              <a:rPr lang="zh-CN" altLang="zh-CN" dirty="0">
                <a:latin typeface="Euclid" pitchFamily="18" charset="0"/>
              </a:rPr>
              <a:t>。这两个信念不矛盾，因为命题</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(being pretty, "</a:t>
            </a:r>
            <a:r>
              <a:rPr lang="en-US" altLang="zh-CN" dirty="0" smtClean="0">
                <a:latin typeface="Euclid" pitchFamily="18" charset="0"/>
              </a:rPr>
              <a:t>London</a:t>
            </a:r>
            <a:r>
              <a:rPr lang="en-US" altLang="zh-CN" dirty="0">
                <a:latin typeface="Euclid" pitchFamily="18" charset="0"/>
              </a:rPr>
              <a:t>"</a:t>
            </a:r>
            <a:r>
              <a:rPr lang="en-US" altLang="zh-CN" dirty="0" smtClean="0">
                <a:latin typeface="Euclid" pitchFamily="18" charset="0"/>
              </a:rPr>
              <a:t>)</a:t>
            </a:r>
            <a:r>
              <a:rPr lang="zh-CN" altLang="zh-CN" dirty="0">
                <a:latin typeface="Euclid" pitchFamily="18" charset="0"/>
              </a:rPr>
              <a:t>和命题</a:t>
            </a:r>
            <a:r>
              <a:rPr lang="en-US" altLang="zh-CN" dirty="0" err="1">
                <a:latin typeface="Euclid" pitchFamily="18" charset="0"/>
              </a:rPr>
              <a:t>pred</a:t>
            </a:r>
            <a:r>
              <a:rPr lang="en-US" altLang="zh-CN" baseline="-25000" dirty="0" err="1">
                <a:latin typeface="Euclid" pitchFamily="18" charset="0"/>
              </a:rPr>
              <a:t>d</a:t>
            </a:r>
            <a:r>
              <a:rPr lang="en-US" altLang="zh-CN" dirty="0">
                <a:latin typeface="Euclid" pitchFamily="18" charset="0"/>
              </a:rPr>
              <a:t>(being pretty, "</a:t>
            </a:r>
            <a:r>
              <a:rPr lang="en-US" altLang="zh-CN" dirty="0" err="1" smtClean="0">
                <a:latin typeface="Euclid" pitchFamily="18" charset="0"/>
              </a:rPr>
              <a:t>Londres</a:t>
            </a:r>
            <a:r>
              <a:rPr lang="en-US" altLang="zh-CN" dirty="0">
                <a:latin typeface="Euclid" pitchFamily="18" charset="0"/>
              </a:rPr>
              <a:t>"</a:t>
            </a:r>
            <a:r>
              <a:rPr lang="en-US" altLang="zh-CN" dirty="0" smtClean="0">
                <a:latin typeface="Euclid" pitchFamily="18" charset="0"/>
              </a:rPr>
              <a:t>)</a:t>
            </a:r>
            <a:r>
              <a:rPr lang="zh-CN" altLang="zh-CN" dirty="0">
                <a:latin typeface="Euclid" pitchFamily="18" charset="0"/>
              </a:rPr>
              <a:t>不一样，</a:t>
            </a:r>
            <a:r>
              <a:rPr lang="zh-CN" altLang="zh-CN" dirty="0" smtClean="0">
                <a:latin typeface="Euclid" pitchFamily="18" charset="0"/>
              </a:rPr>
              <a:t>源于</a:t>
            </a:r>
            <a:r>
              <a:rPr lang="en-US" altLang="zh-CN" dirty="0">
                <a:latin typeface="Euclid" pitchFamily="18" charset="0"/>
              </a:rPr>
              <a:t>"</a:t>
            </a:r>
            <a:r>
              <a:rPr lang="en-US" altLang="zh-CN" dirty="0" smtClean="0">
                <a:latin typeface="Euclid" pitchFamily="18" charset="0"/>
              </a:rPr>
              <a:t>London</a:t>
            </a:r>
            <a:r>
              <a:rPr lang="en-US" altLang="zh-CN" dirty="0">
                <a:latin typeface="Euclid" pitchFamily="18" charset="0"/>
              </a:rPr>
              <a:t>"</a:t>
            </a:r>
            <a:r>
              <a:rPr lang="en-US" altLang="zh-CN" dirty="0" smtClean="0">
                <a:latin typeface="Euclid" pitchFamily="18" charset="0"/>
                <a:sym typeface="Euclid Symbol"/>
              </a:rPr>
              <a:t></a:t>
            </a:r>
            <a:r>
              <a:rPr lang="en-US" altLang="zh-CN" dirty="0">
                <a:latin typeface="Euclid" pitchFamily="18" charset="0"/>
              </a:rPr>
              <a:t>"</a:t>
            </a:r>
            <a:r>
              <a:rPr lang="en-US" altLang="zh-CN" dirty="0" err="1" smtClean="0">
                <a:latin typeface="Euclid" pitchFamily="18" charset="0"/>
              </a:rPr>
              <a:t>Londres</a:t>
            </a:r>
            <a:r>
              <a:rPr lang="en-US" altLang="zh-CN" dirty="0">
                <a:latin typeface="Euclid" pitchFamily="18" charset="0"/>
              </a:rPr>
              <a:t>"</a:t>
            </a:r>
            <a:r>
              <a:rPr lang="zh-CN" altLang="zh-CN" dirty="0" smtClean="0">
                <a:latin typeface="Euclid" pitchFamily="18" charset="0"/>
              </a:rPr>
              <a:t>。</a:t>
            </a:r>
            <a:endParaRPr lang="zh-CN" altLang="zh-CN" dirty="0">
              <a:latin typeface="Euclid" pitchFamily="18" charset="0"/>
            </a:endParaRPr>
          </a:p>
          <a:p>
            <a:endParaRPr lang="zh-CN" altLang="en-US" dirty="0">
              <a:latin typeface="Euclid" pitchFamily="18" charset="0"/>
            </a:endParaRPr>
          </a:p>
        </p:txBody>
      </p:sp>
      <p:sp>
        <p:nvSpPr>
          <p:cNvPr id="4" name="灯片编号占位符 3"/>
          <p:cNvSpPr>
            <a:spLocks noGrp="1"/>
          </p:cNvSpPr>
          <p:nvPr>
            <p:ph type="sldNum" sz="quarter" idx="12"/>
          </p:nvPr>
        </p:nvSpPr>
        <p:spPr/>
        <p:txBody>
          <a:bodyPr/>
          <a:lstStyle/>
          <a:p>
            <a:fld id="{FC4FEC97-3A37-4B37-B4B3-673D36FA8A6E}" type="slidenum">
              <a:rPr lang="zh-CN" altLang="en-US" smtClean="0"/>
              <a:t>41</a:t>
            </a:fld>
            <a:endParaRPr lang="zh-CN" altLang="en-US"/>
          </a:p>
        </p:txBody>
      </p:sp>
    </p:spTree>
    <p:extLst>
      <p:ext uri="{BB962C8B-B14F-4D97-AF65-F5344CB8AC3E}">
        <p14:creationId xmlns:p14="http://schemas.microsoft.com/office/powerpoint/2010/main" val="357288314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zh-CN" dirty="0"/>
              <a:t>四、总结</a:t>
            </a:r>
            <a:br>
              <a:rPr lang="zh-CN" altLang="zh-CN" dirty="0"/>
            </a:br>
            <a:endParaRPr lang="zh-CN" altLang="en-US" dirty="0"/>
          </a:p>
        </p:txBody>
      </p:sp>
      <p:sp>
        <p:nvSpPr>
          <p:cNvPr id="6" name="文本占位符 5"/>
          <p:cNvSpPr>
            <a:spLocks noGrp="1"/>
          </p:cNvSpPr>
          <p:nvPr>
            <p:ph type="body" idx="1"/>
          </p:nvPr>
        </p:nvSpPr>
        <p:spPr/>
        <p:txBody>
          <a:bodyPr/>
          <a:lstStyle/>
          <a:p>
            <a:endParaRPr lang="zh-CN" altLang="en-US"/>
          </a:p>
        </p:txBody>
      </p:sp>
      <p:sp>
        <p:nvSpPr>
          <p:cNvPr id="4" name="灯片编号占位符 3"/>
          <p:cNvSpPr>
            <a:spLocks noGrp="1"/>
          </p:cNvSpPr>
          <p:nvPr>
            <p:ph type="sldNum" sz="quarter" idx="12"/>
          </p:nvPr>
        </p:nvSpPr>
        <p:spPr/>
        <p:txBody>
          <a:bodyPr/>
          <a:lstStyle/>
          <a:p>
            <a:fld id="{FC4FEC97-3A37-4B37-B4B3-673D36FA8A6E}" type="slidenum">
              <a:rPr lang="zh-CN" altLang="en-US" smtClean="0"/>
              <a:t>42</a:t>
            </a:fld>
            <a:endParaRPr lang="zh-CN" altLang="en-US"/>
          </a:p>
        </p:txBody>
      </p:sp>
    </p:spTree>
    <p:extLst>
      <p:ext uri="{BB962C8B-B14F-4D97-AF65-F5344CB8AC3E}">
        <p14:creationId xmlns:p14="http://schemas.microsoft.com/office/powerpoint/2010/main" val="27440476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idx="1"/>
          </p:nvPr>
        </p:nvSpPr>
        <p:spPr/>
        <p:txBody>
          <a:bodyPr>
            <a:normAutofit fontScale="62500" lnSpcReduction="20000"/>
          </a:bodyPr>
          <a:lstStyle/>
          <a:p>
            <a:r>
              <a:rPr lang="en-US" altLang="zh-CN" dirty="0" smtClean="0"/>
              <a:t>Pollard</a:t>
            </a:r>
            <a:r>
              <a:rPr lang="zh-CN" altLang="zh-CN" dirty="0" smtClean="0"/>
              <a:t>总结</a:t>
            </a:r>
            <a:r>
              <a:rPr lang="zh-CN" altLang="zh-CN" dirty="0"/>
              <a:t>了大部分人对内涵的观点如下：</a:t>
            </a:r>
          </a:p>
          <a:p>
            <a:pPr lvl="1"/>
            <a:r>
              <a:rPr lang="en-US" altLang="zh-CN" dirty="0"/>
              <a:t>1</a:t>
            </a:r>
            <a:r>
              <a:rPr lang="zh-CN" altLang="zh-CN" dirty="0"/>
              <a:t>，意义是从表达式到对象的函数，被称作</a:t>
            </a:r>
            <a:r>
              <a:rPr lang="zh-CN" altLang="zh-CN" b="1" dirty="0"/>
              <a:t>涵义</a:t>
            </a:r>
            <a:r>
              <a:rPr lang="en-US" altLang="zh-CN" b="1" dirty="0"/>
              <a:t>sense</a:t>
            </a:r>
            <a:r>
              <a:rPr lang="zh-CN" altLang="zh-CN" dirty="0" smtClean="0"/>
              <a:t>；</a:t>
            </a:r>
            <a:endParaRPr lang="en-US" altLang="zh-CN" dirty="0" smtClean="0"/>
          </a:p>
          <a:p>
            <a:pPr lvl="1"/>
            <a:r>
              <a:rPr lang="en-US" altLang="zh-CN" dirty="0" smtClean="0"/>
              <a:t>2</a:t>
            </a:r>
            <a:r>
              <a:rPr lang="zh-CN" altLang="zh-CN" dirty="0"/>
              <a:t>，陈述句的意义被称作</a:t>
            </a:r>
            <a:r>
              <a:rPr lang="zh-CN" altLang="zh-CN" b="1" dirty="0"/>
              <a:t>命题</a:t>
            </a:r>
            <a:r>
              <a:rPr lang="zh-CN" altLang="zh-CN" dirty="0" smtClean="0"/>
              <a:t>；</a:t>
            </a:r>
            <a:endParaRPr lang="en-US" altLang="zh-CN" dirty="0"/>
          </a:p>
          <a:p>
            <a:pPr lvl="1"/>
            <a:r>
              <a:rPr lang="en-US" altLang="zh-CN" dirty="0" smtClean="0"/>
              <a:t>3</a:t>
            </a:r>
            <a:r>
              <a:rPr lang="zh-CN" altLang="zh-CN" dirty="0"/>
              <a:t>，名字的意义被称作</a:t>
            </a:r>
            <a:r>
              <a:rPr lang="zh-CN" altLang="zh-CN" b="1" dirty="0"/>
              <a:t>个体概念</a:t>
            </a:r>
            <a:r>
              <a:rPr lang="zh-CN" altLang="zh-CN" dirty="0" smtClean="0"/>
              <a:t>；</a:t>
            </a:r>
            <a:endParaRPr lang="en-US" altLang="zh-CN" dirty="0"/>
          </a:p>
          <a:p>
            <a:pPr lvl="1"/>
            <a:r>
              <a:rPr lang="en-US" altLang="zh-CN" dirty="0" smtClean="0"/>
              <a:t>4</a:t>
            </a:r>
            <a:r>
              <a:rPr lang="zh-CN" altLang="zh-CN" dirty="0"/>
              <a:t>，涵义有</a:t>
            </a:r>
            <a:r>
              <a:rPr lang="zh-CN" altLang="zh-CN" b="1" dirty="0"/>
              <a:t>外延</a:t>
            </a:r>
            <a:r>
              <a:rPr lang="zh-CN" altLang="zh-CN" dirty="0"/>
              <a:t>，它是什么通常取决于偶然的事实（事物是什么）</a:t>
            </a:r>
            <a:r>
              <a:rPr lang="zh-CN" altLang="zh-CN" dirty="0" smtClean="0"/>
              <a:t>；</a:t>
            </a:r>
            <a:endParaRPr lang="en-US" altLang="zh-CN" dirty="0"/>
          </a:p>
          <a:p>
            <a:pPr lvl="1"/>
            <a:r>
              <a:rPr lang="en-US" altLang="zh-CN" dirty="0" smtClean="0"/>
              <a:t>5</a:t>
            </a:r>
            <a:r>
              <a:rPr lang="zh-CN" altLang="zh-CN" dirty="0"/>
              <a:t>，表达式的意义的外延被称作表达式的</a:t>
            </a:r>
            <a:r>
              <a:rPr lang="zh-CN" altLang="zh-CN" b="1" dirty="0"/>
              <a:t>指称</a:t>
            </a:r>
            <a:r>
              <a:rPr lang="zh-CN" altLang="zh-CN" dirty="0" smtClean="0"/>
              <a:t>；</a:t>
            </a:r>
            <a:endParaRPr lang="en-US" altLang="zh-CN" dirty="0"/>
          </a:p>
          <a:p>
            <a:pPr lvl="1"/>
            <a:r>
              <a:rPr lang="en-US" altLang="zh-CN" dirty="0" smtClean="0"/>
              <a:t>6</a:t>
            </a:r>
            <a:r>
              <a:rPr lang="zh-CN" altLang="zh-CN" dirty="0"/>
              <a:t>，命题的外延（因此是相对应的陈述句的指称）被称作是</a:t>
            </a:r>
            <a:r>
              <a:rPr lang="zh-CN" altLang="zh-CN" b="1" dirty="0"/>
              <a:t>真值</a:t>
            </a:r>
            <a:r>
              <a:rPr lang="zh-CN" altLang="zh-CN" dirty="0"/>
              <a:t>，真值有两个，分别被称作真和假</a:t>
            </a:r>
            <a:r>
              <a:rPr lang="zh-CN" altLang="zh-CN" dirty="0" smtClean="0"/>
              <a:t>；</a:t>
            </a:r>
            <a:endParaRPr lang="en-US" altLang="zh-CN" dirty="0"/>
          </a:p>
          <a:p>
            <a:pPr lvl="1"/>
            <a:r>
              <a:rPr lang="en-US" altLang="zh-CN" dirty="0" smtClean="0"/>
              <a:t>7</a:t>
            </a:r>
            <a:r>
              <a:rPr lang="zh-CN" altLang="zh-CN" dirty="0"/>
              <a:t>，一个命题</a:t>
            </a:r>
            <a:r>
              <a:rPr lang="zh-CN" altLang="zh-CN" b="1" dirty="0"/>
              <a:t>严格蕴含（</a:t>
            </a:r>
            <a:r>
              <a:rPr lang="en-US" altLang="zh-CN" b="1" dirty="0"/>
              <a:t>entail</a:t>
            </a:r>
            <a:r>
              <a:rPr lang="zh-CN" altLang="zh-CN" b="1" dirty="0"/>
              <a:t>）</a:t>
            </a:r>
            <a:r>
              <a:rPr lang="zh-CN" altLang="zh-CN" dirty="0"/>
              <a:t>另一个命题，如果无论事物是什么样子，只要前者的外延是真，则后者的外延也是真</a:t>
            </a:r>
            <a:r>
              <a:rPr lang="zh-CN" altLang="zh-CN" dirty="0" smtClean="0"/>
              <a:t>；</a:t>
            </a:r>
            <a:endParaRPr lang="en-US" altLang="zh-CN" dirty="0"/>
          </a:p>
          <a:p>
            <a:pPr lvl="1"/>
            <a:r>
              <a:rPr lang="en-US" altLang="zh-CN" dirty="0" smtClean="0"/>
              <a:t>8</a:t>
            </a:r>
            <a:r>
              <a:rPr lang="zh-CN" altLang="zh-CN" dirty="0"/>
              <a:t>，由</a:t>
            </a:r>
            <a:r>
              <a:rPr lang="en-US" altLang="zh-CN" dirty="0"/>
              <a:t>7</a:t>
            </a:r>
            <a:r>
              <a:rPr lang="zh-CN" altLang="zh-CN" dirty="0"/>
              <a:t>可见严格蕴含是命题上的前序关系（</a:t>
            </a:r>
            <a:r>
              <a:rPr lang="en-US" altLang="zh-CN" dirty="0"/>
              <a:t>preorder</a:t>
            </a:r>
            <a:r>
              <a:rPr lang="zh-CN" altLang="zh-CN" dirty="0"/>
              <a:t>，自反传递），所以相互严格蕴含则是一个等价关系，也被称做</a:t>
            </a:r>
            <a:r>
              <a:rPr lang="zh-CN" altLang="zh-CN" b="1" dirty="0"/>
              <a:t>真值条件等价</a:t>
            </a:r>
            <a:r>
              <a:rPr lang="zh-CN" altLang="zh-CN" dirty="0" smtClean="0"/>
              <a:t>；</a:t>
            </a:r>
            <a:endParaRPr lang="en-US" altLang="zh-CN" dirty="0"/>
          </a:p>
          <a:p>
            <a:pPr lvl="1"/>
            <a:r>
              <a:rPr lang="en-US" altLang="zh-CN" dirty="0" smtClean="0"/>
              <a:t>9</a:t>
            </a:r>
            <a:r>
              <a:rPr lang="zh-CN" altLang="zh-CN" dirty="0"/>
              <a:t>，一个陈述句是（</a:t>
            </a:r>
            <a:r>
              <a:rPr lang="en-US" altLang="zh-CN" dirty="0"/>
              <a:t>follow from</a:t>
            </a:r>
            <a:r>
              <a:rPr lang="zh-CN" altLang="zh-CN" dirty="0"/>
              <a:t>）另一个陈述句的</a:t>
            </a:r>
            <a:r>
              <a:rPr lang="zh-CN" altLang="zh-CN" b="1" dirty="0"/>
              <a:t>后承</a:t>
            </a:r>
            <a:r>
              <a:rPr lang="zh-CN" altLang="zh-CN" dirty="0"/>
              <a:t>当且仅当它表达的命题由后者严格蕴含</a:t>
            </a:r>
            <a:r>
              <a:rPr lang="zh-CN" altLang="zh-CN" dirty="0" smtClean="0"/>
              <a:t>；</a:t>
            </a:r>
            <a:endParaRPr lang="en-US" altLang="zh-CN" dirty="0"/>
          </a:p>
          <a:p>
            <a:pPr lvl="1"/>
            <a:r>
              <a:rPr lang="en-US" altLang="zh-CN" dirty="0" smtClean="0"/>
              <a:t>10</a:t>
            </a:r>
            <a:r>
              <a:rPr lang="zh-CN" altLang="zh-CN" dirty="0"/>
              <a:t>，可以作为个体概念的外延的东西被称做是</a:t>
            </a:r>
            <a:r>
              <a:rPr lang="zh-CN" altLang="zh-CN" b="1" dirty="0"/>
              <a:t>实体</a:t>
            </a:r>
            <a:r>
              <a:rPr lang="zh-CN" altLang="zh-CN" dirty="0" smtClean="0"/>
              <a:t>；</a:t>
            </a:r>
            <a:endParaRPr lang="en-US" altLang="zh-CN" dirty="0"/>
          </a:p>
          <a:p>
            <a:pPr lvl="1"/>
            <a:r>
              <a:rPr lang="en-US" altLang="zh-CN" dirty="0" smtClean="0"/>
              <a:t>11</a:t>
            </a:r>
            <a:r>
              <a:rPr lang="zh-CN" altLang="zh-CN" dirty="0"/>
              <a:t>，由名字所表达的个体概念通常是</a:t>
            </a:r>
            <a:r>
              <a:rPr lang="zh-CN" altLang="zh-CN" b="1" dirty="0"/>
              <a:t>严格</a:t>
            </a:r>
            <a:r>
              <a:rPr lang="zh-CN" altLang="zh-CN" dirty="0"/>
              <a:t>的，它们的外延和事物是怎么样的没有关系</a:t>
            </a:r>
            <a:r>
              <a:rPr lang="zh-CN" altLang="zh-CN" dirty="0" smtClean="0"/>
              <a:t>。</a:t>
            </a:r>
            <a:endParaRPr lang="zh-CN" altLang="zh-CN"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43</a:t>
            </a:fld>
            <a:endParaRPr lang="zh-CN" altLang="en-US"/>
          </a:p>
        </p:txBody>
      </p:sp>
    </p:spTree>
    <p:extLst>
      <p:ext uri="{BB962C8B-B14F-4D97-AF65-F5344CB8AC3E}">
        <p14:creationId xmlns:p14="http://schemas.microsoft.com/office/powerpoint/2010/main" val="3679501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fade">
                                      <p:cBhvr>
                                        <p:cTn id="21" dur="1000"/>
                                        <p:tgtEl>
                                          <p:spTgt spid="6">
                                            <p:txEl>
                                              <p:pRg st="3" end="3"/>
                                            </p:txEl>
                                          </p:spTgt>
                                        </p:tgtEl>
                                      </p:cBhvr>
                                    </p:animEffect>
                                    <p:anim calcmode="lin" valueType="num">
                                      <p:cBhvr>
                                        <p:cTn id="22"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Effect transition="in" filter="fade">
                                      <p:cBhvr>
                                        <p:cTn id="28" dur="1000"/>
                                        <p:tgtEl>
                                          <p:spTgt spid="6">
                                            <p:txEl>
                                              <p:pRg st="4" end="4"/>
                                            </p:txEl>
                                          </p:spTgt>
                                        </p:tgtEl>
                                      </p:cBhvr>
                                    </p:animEffect>
                                    <p:anim calcmode="lin" valueType="num">
                                      <p:cBhvr>
                                        <p:cTn id="29"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animEffect transition="in" filter="fade">
                                      <p:cBhvr>
                                        <p:cTn id="35" dur="1000"/>
                                        <p:tgtEl>
                                          <p:spTgt spid="6">
                                            <p:txEl>
                                              <p:pRg st="5" end="5"/>
                                            </p:txEl>
                                          </p:spTgt>
                                        </p:tgtEl>
                                      </p:cBhvr>
                                    </p:animEffect>
                                    <p:anim calcmode="lin" valueType="num">
                                      <p:cBhvr>
                                        <p:cTn id="36"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6" end="6"/>
                                            </p:txEl>
                                          </p:spTgt>
                                        </p:tgtEl>
                                        <p:attrNameLst>
                                          <p:attrName>style.visibility</p:attrName>
                                        </p:attrNameLst>
                                      </p:cBhvr>
                                      <p:to>
                                        <p:strVal val="visible"/>
                                      </p:to>
                                    </p:set>
                                    <p:animEffect transition="in" filter="fade">
                                      <p:cBhvr>
                                        <p:cTn id="42" dur="1000"/>
                                        <p:tgtEl>
                                          <p:spTgt spid="6">
                                            <p:txEl>
                                              <p:pRg st="6" end="6"/>
                                            </p:txEl>
                                          </p:spTgt>
                                        </p:tgtEl>
                                      </p:cBhvr>
                                    </p:animEffect>
                                    <p:anim calcmode="lin" valueType="num">
                                      <p:cBhvr>
                                        <p:cTn id="43"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Effect transition="in" filter="fade">
                                      <p:cBhvr>
                                        <p:cTn id="49" dur="1000"/>
                                        <p:tgtEl>
                                          <p:spTgt spid="6">
                                            <p:txEl>
                                              <p:pRg st="7" end="7"/>
                                            </p:txEl>
                                          </p:spTgt>
                                        </p:tgtEl>
                                      </p:cBhvr>
                                    </p:animEffect>
                                    <p:anim calcmode="lin" valueType="num">
                                      <p:cBhvr>
                                        <p:cTn id="50"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
                                            <p:txEl>
                                              <p:pRg st="8" end="8"/>
                                            </p:txEl>
                                          </p:spTgt>
                                        </p:tgtEl>
                                        <p:attrNameLst>
                                          <p:attrName>style.visibility</p:attrName>
                                        </p:attrNameLst>
                                      </p:cBhvr>
                                      <p:to>
                                        <p:strVal val="visible"/>
                                      </p:to>
                                    </p:set>
                                    <p:animEffect transition="in" filter="fade">
                                      <p:cBhvr>
                                        <p:cTn id="56" dur="1000"/>
                                        <p:tgtEl>
                                          <p:spTgt spid="6">
                                            <p:txEl>
                                              <p:pRg st="8" end="8"/>
                                            </p:txEl>
                                          </p:spTgt>
                                        </p:tgtEl>
                                      </p:cBhvr>
                                    </p:animEffect>
                                    <p:anim calcmode="lin" valueType="num">
                                      <p:cBhvr>
                                        <p:cTn id="57"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6">
                                            <p:txEl>
                                              <p:pRg st="9" end="9"/>
                                            </p:txEl>
                                          </p:spTgt>
                                        </p:tgtEl>
                                        <p:attrNameLst>
                                          <p:attrName>style.visibility</p:attrName>
                                        </p:attrNameLst>
                                      </p:cBhvr>
                                      <p:to>
                                        <p:strVal val="visible"/>
                                      </p:to>
                                    </p:set>
                                    <p:animEffect transition="in" filter="fade">
                                      <p:cBhvr>
                                        <p:cTn id="63" dur="1000"/>
                                        <p:tgtEl>
                                          <p:spTgt spid="6">
                                            <p:txEl>
                                              <p:pRg st="9" end="9"/>
                                            </p:txEl>
                                          </p:spTgt>
                                        </p:tgtEl>
                                      </p:cBhvr>
                                    </p:animEffect>
                                    <p:anim calcmode="lin" valueType="num">
                                      <p:cBhvr>
                                        <p:cTn id="64" dur="1000" fill="hold"/>
                                        <p:tgtEl>
                                          <p:spTgt spid="6">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6">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6">
                                            <p:txEl>
                                              <p:pRg st="10" end="10"/>
                                            </p:txEl>
                                          </p:spTgt>
                                        </p:tgtEl>
                                        <p:attrNameLst>
                                          <p:attrName>style.visibility</p:attrName>
                                        </p:attrNameLst>
                                      </p:cBhvr>
                                      <p:to>
                                        <p:strVal val="visible"/>
                                      </p:to>
                                    </p:set>
                                    <p:animEffect transition="in" filter="fade">
                                      <p:cBhvr>
                                        <p:cTn id="70" dur="1000"/>
                                        <p:tgtEl>
                                          <p:spTgt spid="6">
                                            <p:txEl>
                                              <p:pRg st="10" end="10"/>
                                            </p:txEl>
                                          </p:spTgt>
                                        </p:tgtEl>
                                      </p:cBhvr>
                                    </p:animEffect>
                                    <p:anim calcmode="lin" valueType="num">
                                      <p:cBhvr>
                                        <p:cTn id="71" dur="1000" fill="hold"/>
                                        <p:tgtEl>
                                          <p:spTgt spid="6">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6">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6">
                                            <p:txEl>
                                              <p:pRg st="11" end="11"/>
                                            </p:txEl>
                                          </p:spTgt>
                                        </p:tgtEl>
                                        <p:attrNameLst>
                                          <p:attrName>style.visibility</p:attrName>
                                        </p:attrNameLst>
                                      </p:cBhvr>
                                      <p:to>
                                        <p:strVal val="visible"/>
                                      </p:to>
                                    </p:set>
                                    <p:animEffect transition="in" filter="fade">
                                      <p:cBhvr>
                                        <p:cTn id="77" dur="1000"/>
                                        <p:tgtEl>
                                          <p:spTgt spid="6">
                                            <p:txEl>
                                              <p:pRg st="11" end="11"/>
                                            </p:txEl>
                                          </p:spTgt>
                                        </p:tgtEl>
                                      </p:cBhvr>
                                    </p:animEffect>
                                    <p:anim calcmode="lin" valueType="num">
                                      <p:cBhvr>
                                        <p:cTn id="78" dur="1000" fill="hold"/>
                                        <p:tgtEl>
                                          <p:spTgt spid="6">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6">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10000"/>
          </a:bodyPr>
          <a:lstStyle/>
          <a:p>
            <a:r>
              <a:rPr lang="zh-CN" altLang="zh-CN" dirty="0"/>
              <a:t>根据前面所举出的问题，我认为也许一个成功的内涵逻辑应该做到的是：</a:t>
            </a:r>
          </a:p>
          <a:p>
            <a:r>
              <a:rPr lang="en-US" altLang="zh-CN" dirty="0"/>
              <a:t>1</a:t>
            </a:r>
            <a:r>
              <a:rPr lang="zh-CN" altLang="zh-CN" dirty="0"/>
              <a:t>，对于个体项的替换问题，能够区分个体项的外延同一和意义同一，以及给出判断这两种同一是否成立的条件；</a:t>
            </a:r>
          </a:p>
          <a:p>
            <a:r>
              <a:rPr lang="en-US" altLang="zh-CN" dirty="0"/>
              <a:t>2</a:t>
            </a:r>
            <a:r>
              <a:rPr lang="zh-CN" altLang="zh-CN" dirty="0"/>
              <a:t>，对于公式的替换问题，类似地能够区分公式的真值同一和意义同一，以及给出判断这两种同一是否成立的条件；</a:t>
            </a:r>
          </a:p>
          <a:p>
            <a:r>
              <a:rPr lang="en-US" altLang="zh-CN" dirty="0"/>
              <a:t>3</a:t>
            </a:r>
            <a:r>
              <a:rPr lang="zh-CN" altLang="zh-CN" dirty="0"/>
              <a:t>，对于逻辑全知问题，加入一些限制，以削弱</a:t>
            </a:r>
            <a:r>
              <a:rPr lang="en-US" altLang="zh-CN" dirty="0"/>
              <a:t>“</a:t>
            </a:r>
            <a:r>
              <a:rPr lang="zh-CN" altLang="zh-CN" dirty="0"/>
              <a:t>绝对理性的主体</a:t>
            </a:r>
            <a:r>
              <a:rPr lang="en-US" altLang="zh-CN" dirty="0"/>
              <a:t>”</a:t>
            </a:r>
            <a:r>
              <a:rPr lang="zh-CN" altLang="zh-CN" dirty="0"/>
              <a:t>这一预设。</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44</a:t>
            </a:fld>
            <a:endParaRPr lang="zh-CN" altLang="en-US"/>
          </a:p>
        </p:txBody>
      </p:sp>
    </p:spTree>
    <p:extLst>
      <p:ext uri="{BB962C8B-B14F-4D97-AF65-F5344CB8AC3E}">
        <p14:creationId xmlns:p14="http://schemas.microsoft.com/office/powerpoint/2010/main" val="18443601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62500" lnSpcReduction="20000"/>
          </a:bodyPr>
          <a:lstStyle/>
          <a:p>
            <a:pPr marL="0" indent="0">
              <a:buNone/>
            </a:pPr>
            <a:r>
              <a:rPr lang="zh-CN" altLang="zh-CN" dirty="0" smtClean="0">
                <a:latin typeface="Times New Roman" pitchFamily="18" charset="0"/>
                <a:cs typeface="Times New Roman" pitchFamily="18" charset="0"/>
              </a:rPr>
              <a:t>一些</a:t>
            </a:r>
            <a:r>
              <a:rPr lang="zh-CN" altLang="en-US" dirty="0">
                <a:latin typeface="Times New Roman" pitchFamily="18" charset="0"/>
                <a:cs typeface="Times New Roman" pitchFamily="18" charset="0"/>
              </a:rPr>
              <a:t>参考</a:t>
            </a:r>
            <a:r>
              <a:rPr lang="zh-CN" altLang="zh-CN" dirty="0" smtClean="0">
                <a:latin typeface="Times New Roman" pitchFamily="18" charset="0"/>
                <a:cs typeface="Times New Roman" pitchFamily="18" charset="0"/>
              </a:rPr>
              <a:t>文献</a:t>
            </a:r>
            <a:r>
              <a:rPr lang="zh-CN" altLang="zh-CN" dirty="0">
                <a:latin typeface="Times New Roman" pitchFamily="18" charset="0"/>
                <a:cs typeface="Times New Roman" pitchFamily="18" charset="0"/>
              </a:rPr>
              <a:t>，供进一步阅读。</a:t>
            </a:r>
          </a:p>
          <a:p>
            <a:pPr lvl="1"/>
            <a:r>
              <a:rPr lang="en-US" altLang="zh-CN" dirty="0" err="1">
                <a:latin typeface="Times New Roman" pitchFamily="18" charset="0"/>
                <a:cs typeface="Times New Roman" pitchFamily="18" charset="0"/>
              </a:rPr>
              <a:t>Bealer</a:t>
            </a:r>
            <a:r>
              <a:rPr lang="en-US" altLang="zh-CN" dirty="0">
                <a:latin typeface="Times New Roman" pitchFamily="18" charset="0"/>
                <a:cs typeface="Times New Roman" pitchFamily="18" charset="0"/>
              </a:rPr>
              <a:t>, G. 1998, ‘</a:t>
            </a:r>
            <a:r>
              <a:rPr lang="en-US" altLang="zh-CN" dirty="0" err="1">
                <a:latin typeface="Times New Roman" pitchFamily="18" charset="0"/>
                <a:cs typeface="Times New Roman" pitchFamily="18" charset="0"/>
              </a:rPr>
              <a:t>Propositons</a:t>
            </a:r>
            <a:r>
              <a:rPr lang="en-US" altLang="zh-CN" dirty="0">
                <a:latin typeface="Times New Roman" pitchFamily="18" charset="0"/>
                <a:cs typeface="Times New Roman" pitchFamily="18" charset="0"/>
              </a:rPr>
              <a:t>’, Mind, New Series, Vol. 107, No. 425 (Jan., 1998), pp. 1-32</a:t>
            </a:r>
            <a:endParaRPr lang="zh-CN" altLang="zh-CN" dirty="0">
              <a:latin typeface="Times New Roman" pitchFamily="18" charset="0"/>
              <a:cs typeface="Times New Roman" pitchFamily="18" charset="0"/>
            </a:endParaRPr>
          </a:p>
          <a:p>
            <a:pPr lvl="1"/>
            <a:r>
              <a:rPr lang="en-US" altLang="zh-CN" dirty="0">
                <a:latin typeface="Times New Roman" pitchFamily="18" charset="0"/>
                <a:cs typeface="Times New Roman" pitchFamily="18" charset="0"/>
              </a:rPr>
              <a:t>David Kaplan, “Foundations of </a:t>
            </a:r>
            <a:r>
              <a:rPr lang="en-US" altLang="zh-CN" dirty="0" err="1">
                <a:latin typeface="Times New Roman" pitchFamily="18" charset="0"/>
                <a:cs typeface="Times New Roman" pitchFamily="18" charset="0"/>
              </a:rPr>
              <a:t>Intensional</a:t>
            </a:r>
            <a:r>
              <a:rPr lang="en-US" altLang="zh-CN" dirty="0">
                <a:latin typeface="Times New Roman" pitchFamily="18" charset="0"/>
                <a:cs typeface="Times New Roman" pitchFamily="18" charset="0"/>
              </a:rPr>
              <a:t> Logic,” Ph.D. diss., University of California, 1964.</a:t>
            </a:r>
            <a:endParaRPr lang="zh-CN" altLang="zh-CN" dirty="0">
              <a:latin typeface="Times New Roman" pitchFamily="18" charset="0"/>
              <a:cs typeface="Times New Roman" pitchFamily="18" charset="0"/>
            </a:endParaRPr>
          </a:p>
          <a:p>
            <a:pPr lvl="1"/>
            <a:r>
              <a:rPr lang="en-US" altLang="zh-CN" dirty="0" err="1">
                <a:latin typeface="Times New Roman" pitchFamily="18" charset="0"/>
                <a:cs typeface="Times New Roman" pitchFamily="18" charset="0"/>
              </a:rPr>
              <a:t>Klement</a:t>
            </a:r>
            <a:r>
              <a:rPr lang="en-US" altLang="zh-CN" dirty="0">
                <a:latin typeface="Times New Roman" pitchFamily="18" charset="0"/>
                <a:cs typeface="Times New Roman" pitchFamily="18" charset="0"/>
              </a:rPr>
              <a:t>. 2002. </a:t>
            </a:r>
            <a:r>
              <a:rPr lang="en-US" altLang="zh-CN" dirty="0" err="1">
                <a:latin typeface="Times New Roman" pitchFamily="18" charset="0"/>
                <a:cs typeface="Times New Roman" pitchFamily="18" charset="0"/>
              </a:rPr>
              <a:t>Frege</a:t>
            </a:r>
            <a:r>
              <a:rPr lang="en-US" altLang="zh-CN" dirty="0">
                <a:latin typeface="Times New Roman" pitchFamily="18" charset="0"/>
                <a:cs typeface="Times New Roman" pitchFamily="18" charset="0"/>
              </a:rPr>
              <a:t> and the Logic of Sense and Reference, 98, </a:t>
            </a:r>
            <a:r>
              <a:rPr lang="en-US" altLang="zh-CN" dirty="0" err="1">
                <a:latin typeface="Times New Roman" pitchFamily="18" charset="0"/>
                <a:cs typeface="Times New Roman" pitchFamily="18" charset="0"/>
              </a:rPr>
              <a:t>Routledge</a:t>
            </a:r>
            <a:r>
              <a:rPr lang="en-US" altLang="zh-CN" dirty="0">
                <a:latin typeface="Times New Roman" pitchFamily="18" charset="0"/>
                <a:cs typeface="Times New Roman" pitchFamily="18" charset="0"/>
              </a:rPr>
              <a:t>.</a:t>
            </a:r>
            <a:endParaRPr lang="zh-CN" altLang="zh-CN" dirty="0">
              <a:latin typeface="Times New Roman" pitchFamily="18" charset="0"/>
              <a:cs typeface="Times New Roman" pitchFamily="18" charset="0"/>
            </a:endParaRPr>
          </a:p>
          <a:p>
            <a:pPr lvl="1"/>
            <a:r>
              <a:rPr lang="zh-CN" altLang="zh-CN" dirty="0">
                <a:latin typeface="Times New Roman" pitchFamily="18" charset="0"/>
                <a:cs typeface="Times New Roman" pitchFamily="18" charset="0"/>
              </a:rPr>
              <a:t>Pollard, C. 2007. ‘Hyperintensions’, Journal of Logic and ComputationVolume18, Issue2Pp. 257-282</a:t>
            </a:r>
          </a:p>
          <a:p>
            <a:pPr lvl="1"/>
            <a:r>
              <a:rPr lang="zh-CN" altLang="zh-CN" dirty="0">
                <a:latin typeface="Times New Roman" pitchFamily="18" charset="0"/>
                <a:cs typeface="Times New Roman" pitchFamily="18" charset="0"/>
              </a:rPr>
              <a:t>Zalta, E. N. 1983. Abstract Objects: an Introduction to Axiomatic Metaphysics, Dordrecht: D. Reidel.</a:t>
            </a:r>
          </a:p>
          <a:p>
            <a:pPr lvl="1"/>
            <a:r>
              <a:rPr lang="zh-CN" altLang="zh-CN" dirty="0">
                <a:latin typeface="Times New Roman" pitchFamily="18" charset="0"/>
                <a:cs typeface="Times New Roman" pitchFamily="18" charset="0"/>
              </a:rPr>
              <a:t>文学锋，2009，《面向知识表示与推理的自然语言逻辑》第三章，鞠实儿等著，经济科学出版社。</a:t>
            </a:r>
          </a:p>
          <a:p>
            <a:endParaRPr lang="en-US" altLang="zh-CN" dirty="0" smtClean="0">
              <a:latin typeface="Times New Roman" pitchFamily="18" charset="0"/>
              <a:cs typeface="Times New Roman" pitchFamily="18" charset="0"/>
            </a:endParaRPr>
          </a:p>
          <a:p>
            <a:endParaRPr lang="en-US" altLang="zh-CN" dirty="0">
              <a:latin typeface="Times New Roman" pitchFamily="18" charset="0"/>
              <a:cs typeface="Times New Roman" pitchFamily="18" charset="0"/>
            </a:endParaRPr>
          </a:p>
          <a:p>
            <a:pPr marL="0" indent="0" algn="ctr">
              <a:buNone/>
            </a:pPr>
            <a:r>
              <a:rPr lang="zh-CN" altLang="en-US" dirty="0" smtClean="0">
                <a:latin typeface="Times New Roman" pitchFamily="18" charset="0"/>
                <a:cs typeface="Times New Roman" pitchFamily="18" charset="0"/>
              </a:rPr>
              <a:t>报告结束，谢谢大家！</a:t>
            </a:r>
            <a:endParaRPr lang="en-US" altLang="zh-CN" dirty="0" smtClean="0">
              <a:latin typeface="Times New Roman" pitchFamily="18" charset="0"/>
              <a:cs typeface="Times New Roman" pitchFamily="18" charset="0"/>
            </a:endParaRPr>
          </a:p>
          <a:p>
            <a:pPr marL="0" indent="0" algn="ctr">
              <a:buNone/>
            </a:pPr>
            <a:r>
              <a:rPr lang="zh-CN" altLang="en-US" dirty="0">
                <a:latin typeface="Times New Roman" pitchFamily="18" charset="0"/>
                <a:cs typeface="Times New Roman" pitchFamily="18" charset="0"/>
              </a:rPr>
              <a:t>祝</a:t>
            </a:r>
            <a:r>
              <a:rPr lang="zh-CN" altLang="en-US" dirty="0" smtClean="0">
                <a:latin typeface="Times New Roman" pitchFamily="18" charset="0"/>
                <a:cs typeface="Times New Roman" pitchFamily="18" charset="0"/>
              </a:rPr>
              <a:t>新年快乐！</a:t>
            </a:r>
            <a:endParaRPr lang="zh-CN" altLang="en-US" dirty="0">
              <a:latin typeface="Times New Roman" pitchFamily="18" charset="0"/>
              <a:cs typeface="Times New Roman" pitchFamily="18" charset="0"/>
            </a:endParaRPr>
          </a:p>
        </p:txBody>
      </p:sp>
      <p:sp>
        <p:nvSpPr>
          <p:cNvPr id="4" name="灯片编号占位符 3"/>
          <p:cNvSpPr>
            <a:spLocks noGrp="1"/>
          </p:cNvSpPr>
          <p:nvPr>
            <p:ph type="sldNum" sz="quarter" idx="12"/>
          </p:nvPr>
        </p:nvSpPr>
        <p:spPr/>
        <p:txBody>
          <a:bodyPr/>
          <a:lstStyle/>
          <a:p>
            <a:fld id="{FC4FEC97-3A37-4B37-B4B3-673D36FA8A6E}" type="slidenum">
              <a:rPr lang="zh-CN" altLang="en-US" smtClean="0"/>
              <a:t>45</a:t>
            </a:fld>
            <a:endParaRPr lang="zh-CN" altLang="en-US"/>
          </a:p>
        </p:txBody>
      </p:sp>
    </p:spTree>
    <p:extLst>
      <p:ext uri="{BB962C8B-B14F-4D97-AF65-F5344CB8AC3E}">
        <p14:creationId xmlns:p14="http://schemas.microsoft.com/office/powerpoint/2010/main" val="269830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fade">
                                      <p:cBhvr>
                                        <p:cTn id="7" dur="1000"/>
                                        <p:tgtEl>
                                          <p:spTgt spid="3">
                                            <p:txEl>
                                              <p:pRg st="9" end="9"/>
                                            </p:txEl>
                                          </p:spTgt>
                                        </p:tgtEl>
                                      </p:cBhvr>
                                    </p:animEffect>
                                    <p:anim calcmode="lin" valueType="num">
                                      <p:cBhvr>
                                        <p:cTn id="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9" end="9"/>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0" end="10"/>
                                            </p:txEl>
                                          </p:spTgt>
                                        </p:tgtEl>
                                        <p:attrNameLst>
                                          <p:attrName>style.visibility</p:attrName>
                                        </p:attrNameLst>
                                      </p:cBhvr>
                                      <p:to>
                                        <p:strVal val="visible"/>
                                      </p:to>
                                    </p:set>
                                    <p:animEffect transition="in" filter="fade">
                                      <p:cBhvr>
                                        <p:cTn id="12" dur="1000"/>
                                        <p:tgtEl>
                                          <p:spTgt spid="3">
                                            <p:txEl>
                                              <p:pRg st="10" end="10"/>
                                            </p:txEl>
                                          </p:spTgt>
                                        </p:tgtEl>
                                      </p:cBhvr>
                                    </p:animEffect>
                                    <p:anim calcmode="lin" valueType="num">
                                      <p:cBhvr>
                                        <p:cTn id="1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zh-CN" altLang="zh-CN" dirty="0"/>
              <a:t>内涵实体的</a:t>
            </a:r>
            <a:r>
              <a:rPr lang="zh-CN" altLang="zh-CN" dirty="0" smtClean="0"/>
              <a:t>世界</a:t>
            </a:r>
            <a:r>
              <a:rPr lang="zh-CN" altLang="en-US" dirty="0" smtClean="0"/>
              <a:t>：</a:t>
            </a:r>
            <a:r>
              <a:rPr lang="zh-CN" altLang="zh-CN" dirty="0" smtClean="0"/>
              <a:t>彼此</a:t>
            </a:r>
            <a:r>
              <a:rPr lang="zh-CN" altLang="zh-CN" dirty="0"/>
              <a:t>间区别细致的实体（</a:t>
            </a:r>
            <a:r>
              <a:rPr lang="en-US" altLang="zh-CN" dirty="0"/>
              <a:t>finely grained entities</a:t>
            </a:r>
            <a:r>
              <a:rPr lang="zh-CN" altLang="zh-CN" dirty="0" smtClean="0"/>
              <a:t>）</a:t>
            </a:r>
            <a:endParaRPr lang="en-US" altLang="zh-CN" dirty="0" smtClean="0"/>
          </a:p>
          <a:p>
            <a:pPr lvl="1"/>
            <a:r>
              <a:rPr lang="zh-CN" altLang="zh-CN" dirty="0" smtClean="0"/>
              <a:t>命题</a:t>
            </a:r>
            <a:r>
              <a:rPr lang="zh-CN" altLang="zh-CN" dirty="0"/>
              <a:t>、共相、性质、心理表现形式（</a:t>
            </a:r>
            <a:r>
              <a:rPr lang="en-US" altLang="zh-CN" dirty="0"/>
              <a:t>mental representation</a:t>
            </a:r>
            <a:r>
              <a:rPr lang="zh-CN" altLang="zh-CN" dirty="0"/>
              <a:t>）以及意义或涵义的具体化的其他的形式</a:t>
            </a:r>
            <a:r>
              <a:rPr lang="zh-CN" altLang="zh-CN" dirty="0" smtClean="0"/>
              <a:t>。</a:t>
            </a:r>
            <a:endParaRPr lang="en-US" altLang="zh-CN" dirty="0" smtClean="0"/>
          </a:p>
          <a:p>
            <a:r>
              <a:rPr lang="zh-CN" altLang="zh-CN" dirty="0" smtClean="0"/>
              <a:t>外延</a:t>
            </a:r>
            <a:r>
              <a:rPr lang="zh-CN" altLang="zh-CN" dirty="0"/>
              <a:t>实体的</a:t>
            </a:r>
            <a:r>
              <a:rPr lang="zh-CN" altLang="zh-CN" dirty="0" smtClean="0"/>
              <a:t>世界</a:t>
            </a:r>
            <a:r>
              <a:rPr lang="zh-CN" altLang="en-US" dirty="0" smtClean="0"/>
              <a:t>：</a:t>
            </a:r>
            <a:r>
              <a:rPr lang="zh-CN" altLang="zh-CN" dirty="0" smtClean="0"/>
              <a:t>彼此</a:t>
            </a:r>
            <a:r>
              <a:rPr lang="zh-CN" altLang="zh-CN" dirty="0"/>
              <a:t>间区别更粗糙的实体（</a:t>
            </a:r>
            <a:r>
              <a:rPr lang="en-US" altLang="zh-CN" dirty="0"/>
              <a:t>more coarsely grained entities</a:t>
            </a:r>
            <a:r>
              <a:rPr lang="zh-CN" altLang="zh-CN" dirty="0" smtClean="0"/>
              <a:t>）</a:t>
            </a:r>
            <a:endParaRPr lang="en-US" altLang="zh-CN" dirty="0" smtClean="0"/>
          </a:p>
          <a:p>
            <a:pPr lvl="1"/>
            <a:r>
              <a:rPr lang="zh-CN" altLang="zh-CN" dirty="0" smtClean="0"/>
              <a:t>集合</a:t>
            </a:r>
            <a:r>
              <a:rPr lang="zh-CN" altLang="zh-CN" dirty="0"/>
              <a:t>、类、日常的物理对象</a:t>
            </a:r>
            <a:r>
              <a:rPr lang="zh-CN" altLang="zh-CN" dirty="0" smtClean="0"/>
              <a:t>。</a:t>
            </a:r>
            <a:endParaRPr lang="en-US" altLang="zh-CN" dirty="0" smtClean="0"/>
          </a:p>
        </p:txBody>
      </p:sp>
      <p:sp>
        <p:nvSpPr>
          <p:cNvPr id="4" name="灯片编号占位符 3"/>
          <p:cNvSpPr>
            <a:spLocks noGrp="1"/>
          </p:cNvSpPr>
          <p:nvPr>
            <p:ph type="sldNum" sz="quarter" idx="12"/>
          </p:nvPr>
        </p:nvSpPr>
        <p:spPr/>
        <p:txBody>
          <a:bodyPr/>
          <a:lstStyle/>
          <a:p>
            <a:fld id="{FC4FEC97-3A37-4B37-B4B3-673D36FA8A6E}" type="slidenum">
              <a:rPr lang="zh-CN" altLang="en-US" smtClean="0"/>
              <a:t>5</a:t>
            </a:fld>
            <a:endParaRPr lang="zh-CN" altLang="en-US"/>
          </a:p>
        </p:txBody>
      </p:sp>
    </p:spTree>
    <p:extLst>
      <p:ext uri="{BB962C8B-B14F-4D97-AF65-F5344CB8AC3E}">
        <p14:creationId xmlns:p14="http://schemas.microsoft.com/office/powerpoint/2010/main" val="2109527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20000"/>
          </a:bodyPr>
          <a:lstStyle/>
          <a:p>
            <a:r>
              <a:rPr lang="zh-CN" altLang="zh-CN" dirty="0"/>
              <a:t>内涵逻辑</a:t>
            </a:r>
            <a:r>
              <a:rPr lang="zh-CN" altLang="en-US" dirty="0"/>
              <a:t>：</a:t>
            </a:r>
            <a:r>
              <a:rPr lang="zh-CN" altLang="zh-CN" dirty="0"/>
              <a:t>关于内涵实体的推理、关于它们的同一条件等等的逻辑。</a:t>
            </a:r>
            <a:endParaRPr lang="zh-CN" altLang="en-US" dirty="0"/>
          </a:p>
          <a:p>
            <a:r>
              <a:rPr lang="zh-CN" altLang="zh-CN" dirty="0"/>
              <a:t>一个逻辑系统是外延</a:t>
            </a:r>
            <a:r>
              <a:rPr lang="zh-CN" altLang="zh-CN" dirty="0" smtClean="0"/>
              <a:t>的</a:t>
            </a:r>
            <a:r>
              <a:rPr lang="zh-CN" altLang="en-US" dirty="0" smtClean="0"/>
              <a:t>：</a:t>
            </a:r>
            <a:endParaRPr lang="en-US" altLang="zh-CN" dirty="0" smtClean="0"/>
          </a:p>
          <a:p>
            <a:pPr lvl="1"/>
            <a:r>
              <a:rPr lang="en-US" altLang="zh-CN" dirty="0" smtClean="0"/>
              <a:t>. </a:t>
            </a:r>
            <a:r>
              <a:rPr lang="en-US" altLang="zh-CN" dirty="0"/>
              <a:t>. . requires for the statement and justification of its general principles only such concepts as truth and falsity, identity and difference of truth values (of sentences or propositions), sets or classes, and </a:t>
            </a:r>
            <a:r>
              <a:rPr lang="en-US" altLang="zh-CN" dirty="0" err="1"/>
              <a:t>coextensiveness</a:t>
            </a:r>
            <a:r>
              <a:rPr lang="en-US" altLang="zh-CN" dirty="0"/>
              <a:t> or divergence (of predicates or properties)</a:t>
            </a:r>
            <a:r>
              <a:rPr lang="zh-CN" altLang="zh-CN" dirty="0"/>
              <a:t>；</a:t>
            </a:r>
          </a:p>
          <a:p>
            <a:r>
              <a:rPr lang="zh-CN" altLang="zh-CN" dirty="0"/>
              <a:t>相应地，认为一个逻辑系统是内涵</a:t>
            </a:r>
            <a:r>
              <a:rPr lang="zh-CN" altLang="zh-CN" dirty="0" smtClean="0"/>
              <a:t>的</a:t>
            </a:r>
            <a:r>
              <a:rPr lang="zh-CN" altLang="en-US" dirty="0" smtClean="0"/>
              <a:t>：</a:t>
            </a:r>
            <a:endParaRPr lang="en-US" altLang="zh-CN" dirty="0" smtClean="0"/>
          </a:p>
          <a:p>
            <a:pPr lvl="1"/>
            <a:r>
              <a:rPr lang="en-US" altLang="zh-CN" dirty="0" smtClean="0"/>
              <a:t>such </a:t>
            </a:r>
            <a:r>
              <a:rPr lang="en-US" altLang="zh-CN" dirty="0"/>
              <a:t>notions as synonymy, identity and difference of intension, proposition, property or concepts.</a:t>
            </a:r>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6</a:t>
            </a:fld>
            <a:endParaRPr lang="zh-CN" altLang="en-US"/>
          </a:p>
        </p:txBody>
      </p:sp>
    </p:spTree>
    <p:extLst>
      <p:ext uri="{BB962C8B-B14F-4D97-AF65-F5344CB8AC3E}">
        <p14:creationId xmlns:p14="http://schemas.microsoft.com/office/powerpoint/2010/main" val="1800494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20000"/>
          </a:bodyPr>
          <a:lstStyle/>
          <a:p>
            <a:r>
              <a:rPr lang="zh-CN" altLang="zh-CN" dirty="0" smtClean="0"/>
              <a:t>另外</a:t>
            </a:r>
            <a:r>
              <a:rPr lang="zh-CN" altLang="zh-CN" dirty="0"/>
              <a:t>一</a:t>
            </a:r>
            <a:r>
              <a:rPr lang="zh-CN" altLang="zh-CN" dirty="0" smtClean="0"/>
              <a:t>种区分</a:t>
            </a:r>
            <a:r>
              <a:rPr lang="zh-CN" altLang="zh-CN" dirty="0"/>
              <a:t>方式</a:t>
            </a:r>
            <a:r>
              <a:rPr lang="zh-CN" altLang="zh-CN" dirty="0" smtClean="0"/>
              <a:t>。</a:t>
            </a:r>
            <a:endParaRPr lang="en-US" altLang="zh-CN" dirty="0" smtClean="0"/>
          </a:p>
          <a:p>
            <a:r>
              <a:rPr lang="zh-CN" altLang="zh-CN" dirty="0" smtClean="0"/>
              <a:t>我们</a:t>
            </a:r>
            <a:r>
              <a:rPr lang="zh-CN" altLang="zh-CN" dirty="0"/>
              <a:t>不妨称前面的理解为外延</a:t>
            </a:r>
            <a:r>
              <a:rPr lang="en-US" altLang="zh-CN" baseline="-25000" dirty="0"/>
              <a:t>1</a:t>
            </a:r>
            <a:r>
              <a:rPr lang="zh-CN" altLang="zh-CN" dirty="0"/>
              <a:t>和内涵</a:t>
            </a:r>
            <a:r>
              <a:rPr lang="en-US" altLang="zh-CN" baseline="-25000" dirty="0"/>
              <a:t>1</a:t>
            </a:r>
            <a:r>
              <a:rPr lang="zh-CN" altLang="zh-CN" dirty="0" smtClean="0"/>
              <a:t>。</a:t>
            </a:r>
            <a:endParaRPr lang="en-US" altLang="zh-CN" dirty="0" smtClean="0"/>
          </a:p>
          <a:p>
            <a:r>
              <a:rPr lang="zh-CN" altLang="zh-CN" dirty="0" smtClean="0"/>
              <a:t>外延</a:t>
            </a:r>
            <a:r>
              <a:rPr lang="en-US" altLang="zh-CN" baseline="-25000" dirty="0" smtClean="0"/>
              <a:t>1</a:t>
            </a:r>
            <a:r>
              <a:rPr lang="zh-CN" altLang="en-US" dirty="0" smtClean="0"/>
              <a:t>逻辑系统的特征</a:t>
            </a:r>
            <a:r>
              <a:rPr lang="zh-CN" altLang="en-US" baseline="-25000" dirty="0" smtClean="0"/>
              <a:t>：</a:t>
            </a:r>
            <a:endParaRPr lang="en-US" altLang="zh-CN" baseline="-25000" dirty="0" smtClean="0"/>
          </a:p>
          <a:p>
            <a:pPr lvl="1"/>
            <a:r>
              <a:rPr lang="zh-CN" altLang="zh-CN" dirty="0" smtClean="0"/>
              <a:t>外延</a:t>
            </a:r>
            <a:r>
              <a:rPr lang="zh-CN" altLang="zh-CN" dirty="0"/>
              <a:t>相同的性质</a:t>
            </a:r>
            <a:r>
              <a:rPr lang="zh-CN" altLang="zh-CN" dirty="0" smtClean="0"/>
              <a:t>、概念</a:t>
            </a:r>
            <a:r>
              <a:rPr lang="zh-CN" altLang="zh-CN" dirty="0"/>
              <a:t>处理为相同的</a:t>
            </a:r>
            <a:r>
              <a:rPr lang="zh-CN" altLang="zh-CN" dirty="0" smtClean="0"/>
              <a:t>，</a:t>
            </a:r>
            <a:endParaRPr lang="en-US" altLang="zh-CN" dirty="0" smtClean="0"/>
          </a:p>
          <a:p>
            <a:pPr lvl="1"/>
            <a:r>
              <a:rPr lang="zh-CN" altLang="zh-CN" dirty="0" smtClean="0"/>
              <a:t>真值</a:t>
            </a:r>
            <a:r>
              <a:rPr lang="zh-CN" altLang="zh-CN" dirty="0"/>
              <a:t>相同的</a:t>
            </a:r>
            <a:r>
              <a:rPr lang="zh-CN" altLang="zh-CN" dirty="0" smtClean="0"/>
              <a:t>句子同一；</a:t>
            </a:r>
            <a:endParaRPr lang="en-US" altLang="zh-CN" dirty="0" smtClean="0"/>
          </a:p>
          <a:p>
            <a:pPr lvl="1"/>
            <a:r>
              <a:rPr lang="zh-CN" altLang="zh-CN" dirty="0" smtClean="0"/>
              <a:t>允许</a:t>
            </a:r>
            <a:r>
              <a:rPr lang="zh-CN" altLang="zh-CN" dirty="0"/>
              <a:t>对外延相同的表达式进行保真替换</a:t>
            </a:r>
            <a:r>
              <a:rPr lang="zh-CN" altLang="zh-CN" dirty="0" smtClean="0"/>
              <a:t>。</a:t>
            </a:r>
            <a:endParaRPr lang="en-US" altLang="zh-CN" dirty="0" smtClean="0"/>
          </a:p>
          <a:p>
            <a:pPr lvl="1"/>
            <a:r>
              <a:rPr lang="zh-CN" altLang="zh-CN" dirty="0" smtClean="0"/>
              <a:t>莱布尼茨律</a:t>
            </a:r>
            <a:r>
              <a:rPr lang="zh-CN" altLang="zh-CN" dirty="0"/>
              <a:t>在这种系统是成立</a:t>
            </a:r>
            <a:r>
              <a:rPr lang="zh-CN" altLang="zh-CN" dirty="0" smtClean="0"/>
              <a:t>的。</a:t>
            </a:r>
            <a:endParaRPr lang="en-US" altLang="zh-CN" dirty="0" smtClean="0"/>
          </a:p>
          <a:p>
            <a:r>
              <a:rPr lang="zh-CN" altLang="zh-CN" dirty="0" smtClean="0"/>
              <a:t>我们</a:t>
            </a:r>
            <a:r>
              <a:rPr lang="zh-CN" altLang="zh-CN" dirty="0"/>
              <a:t>称一个逻辑系统是外延</a:t>
            </a:r>
            <a:r>
              <a:rPr lang="en-US" altLang="zh-CN" baseline="-25000" dirty="0"/>
              <a:t>2</a:t>
            </a:r>
            <a:r>
              <a:rPr lang="zh-CN" altLang="zh-CN" dirty="0"/>
              <a:t>的，如果这个系统有这个特征；相应地，称一个逻辑系统是内涵</a:t>
            </a:r>
            <a:r>
              <a:rPr lang="en-US" altLang="zh-CN" baseline="-25000" dirty="0"/>
              <a:t>2</a:t>
            </a:r>
            <a:r>
              <a:rPr lang="zh-CN" altLang="zh-CN" dirty="0"/>
              <a:t>的，如果这个系统在对相同指称的表达式作替换后不能保持真值不变。</a:t>
            </a: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7</a:t>
            </a:fld>
            <a:endParaRPr lang="zh-CN" altLang="en-US"/>
          </a:p>
        </p:txBody>
      </p:sp>
    </p:spTree>
    <p:extLst>
      <p:ext uri="{BB962C8B-B14F-4D97-AF65-F5344CB8AC3E}">
        <p14:creationId xmlns:p14="http://schemas.microsoft.com/office/powerpoint/2010/main" val="176846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zh-CN" altLang="zh-CN" dirty="0"/>
              <a:t>内涵逻辑想要解决的问题主要是</a:t>
            </a:r>
            <a:r>
              <a:rPr lang="en-US" altLang="zh-CN" dirty="0"/>
              <a:t>“</a:t>
            </a:r>
            <a:r>
              <a:rPr lang="zh-CN" altLang="zh-CN" dirty="0"/>
              <a:t>同一替换问题</a:t>
            </a:r>
            <a:r>
              <a:rPr lang="en-US" altLang="zh-CN" dirty="0"/>
              <a:t>”</a:t>
            </a:r>
            <a:r>
              <a:rPr lang="zh-CN" altLang="zh-CN" dirty="0" smtClean="0"/>
              <a:t>。</a:t>
            </a:r>
            <a:endParaRPr lang="en-US" altLang="zh-CN" dirty="0" smtClean="0"/>
          </a:p>
          <a:p>
            <a:r>
              <a:rPr lang="zh-CN" altLang="zh-CN" dirty="0" smtClean="0"/>
              <a:t>莱布尼茨</a:t>
            </a:r>
            <a:r>
              <a:rPr lang="zh-CN" altLang="zh-CN" dirty="0"/>
              <a:t>的同一不可分辨</a:t>
            </a:r>
            <a:r>
              <a:rPr lang="zh-CN" altLang="zh-CN" dirty="0" smtClean="0"/>
              <a:t>原则</a:t>
            </a:r>
            <a:endParaRPr lang="en-US" altLang="zh-CN" dirty="0" smtClean="0"/>
          </a:p>
          <a:p>
            <a:r>
              <a:rPr lang="zh-CN" altLang="zh-CN" dirty="0" smtClean="0"/>
              <a:t>这个</a:t>
            </a:r>
            <a:r>
              <a:rPr lang="zh-CN" altLang="zh-CN" dirty="0"/>
              <a:t>原则的</a:t>
            </a:r>
            <a:r>
              <a:rPr lang="zh-CN" altLang="zh-CN" dirty="0" smtClean="0"/>
              <a:t>一半</a:t>
            </a:r>
            <a:r>
              <a:rPr lang="zh-CN" altLang="en-US" dirty="0" smtClean="0"/>
              <a:t>：</a:t>
            </a:r>
            <a:r>
              <a:rPr lang="zh-CN" altLang="zh-CN" dirty="0" smtClean="0"/>
              <a:t>如果</a:t>
            </a:r>
            <a:r>
              <a:rPr lang="zh-CN" altLang="zh-CN" dirty="0"/>
              <a:t>两个对象同一，那么关于它们的任何陈述都是不可分辨的</a:t>
            </a:r>
            <a:r>
              <a:rPr lang="zh-CN" altLang="zh-CN" dirty="0" smtClean="0"/>
              <a:t>。</a:t>
            </a:r>
            <a:endParaRPr lang="zh-CN" altLang="zh-CN" dirty="0"/>
          </a:p>
          <a:p>
            <a:pPr lvl="1"/>
            <a:endParaRPr lang="en-US" altLang="zh-CN" dirty="0" smtClean="0">
              <a:latin typeface="Euclid" pitchFamily="18" charset="0"/>
              <a:sym typeface="Euclid Symbol"/>
            </a:endParaRPr>
          </a:p>
          <a:p>
            <a:pPr algn="ctr"/>
            <a:r>
              <a:rPr lang="en-US" altLang="zh-CN" dirty="0" smtClean="0">
                <a:latin typeface="Euclid" pitchFamily="18" charset="0"/>
                <a:sym typeface="Euclid Symbol"/>
              </a:rPr>
              <a:t></a:t>
            </a:r>
            <a:r>
              <a:rPr lang="en-US" altLang="zh-CN" i="1" dirty="0" err="1">
                <a:latin typeface="Euclid" pitchFamily="18" charset="0"/>
              </a:rPr>
              <a:t>x</a:t>
            </a:r>
            <a:r>
              <a:rPr lang="en-US" altLang="zh-CN" dirty="0" err="1">
                <a:latin typeface="Euclid" pitchFamily="18" charset="0"/>
                <a:sym typeface="Euclid Symbol"/>
              </a:rPr>
              <a:t></a:t>
            </a:r>
            <a:r>
              <a:rPr lang="en-US" altLang="zh-CN" i="1" dirty="0" err="1">
                <a:latin typeface="Euclid" pitchFamily="18" charset="0"/>
              </a:rPr>
              <a:t>y</a:t>
            </a:r>
            <a:r>
              <a:rPr lang="en-US" altLang="zh-CN" i="1" dirty="0">
                <a:latin typeface="Euclid" pitchFamily="18" charset="0"/>
              </a:rPr>
              <a:t> </a:t>
            </a:r>
            <a:r>
              <a:rPr lang="en-US" altLang="zh-CN" dirty="0">
                <a:latin typeface="Euclid" pitchFamily="18" charset="0"/>
              </a:rPr>
              <a:t>[</a:t>
            </a:r>
            <a:r>
              <a:rPr lang="en-US" altLang="zh-CN" i="1" dirty="0">
                <a:latin typeface="Euclid" pitchFamily="18" charset="0"/>
              </a:rPr>
              <a:t>x</a:t>
            </a:r>
            <a:r>
              <a:rPr lang="en-US" altLang="zh-CN" dirty="0">
                <a:latin typeface="Euclid" pitchFamily="18" charset="0"/>
              </a:rPr>
              <a:t> = </a:t>
            </a:r>
            <a:r>
              <a:rPr lang="en-US" altLang="zh-CN" i="1" dirty="0">
                <a:latin typeface="Euclid" pitchFamily="18" charset="0"/>
              </a:rPr>
              <a:t>y</a:t>
            </a:r>
            <a:r>
              <a:rPr lang="en-US" altLang="zh-CN" dirty="0">
                <a:latin typeface="Euclid" pitchFamily="18" charset="0"/>
              </a:rPr>
              <a:t> </a:t>
            </a:r>
            <a:r>
              <a:rPr lang="en-US" altLang="zh-CN" dirty="0">
                <a:latin typeface="Euclid" pitchFamily="18" charset="0"/>
                <a:sym typeface="Euclid Symbol"/>
              </a:rPr>
              <a:t></a:t>
            </a:r>
            <a:r>
              <a:rPr lang="en-US" altLang="zh-CN" dirty="0">
                <a:latin typeface="Euclid" pitchFamily="18" charset="0"/>
              </a:rPr>
              <a:t> </a:t>
            </a:r>
            <a:r>
              <a:rPr lang="en-US" altLang="zh-CN" dirty="0">
                <a:latin typeface="Euclid" pitchFamily="18" charset="0"/>
                <a:sym typeface="Euclid Symbol"/>
              </a:rPr>
              <a:t></a:t>
            </a:r>
            <a:r>
              <a:rPr lang="en-US" altLang="zh-CN" i="1" dirty="0">
                <a:latin typeface="Euclid" pitchFamily="18" charset="0"/>
                <a:sym typeface="Euclid Symbol"/>
              </a:rPr>
              <a:t></a:t>
            </a:r>
            <a:r>
              <a:rPr lang="en-US" altLang="zh-CN" i="1" dirty="0">
                <a:latin typeface="Euclid" pitchFamily="18" charset="0"/>
              </a:rPr>
              <a:t> </a:t>
            </a:r>
            <a:r>
              <a:rPr lang="en-US" altLang="zh-CN" dirty="0">
                <a:latin typeface="Euclid" pitchFamily="18" charset="0"/>
              </a:rPr>
              <a:t>(</a:t>
            </a:r>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rPr>
              <a:t>x</a:t>
            </a:r>
            <a:r>
              <a:rPr lang="en-US" altLang="zh-CN" dirty="0">
                <a:latin typeface="Euclid" pitchFamily="18" charset="0"/>
              </a:rPr>
              <a:t>) </a:t>
            </a:r>
            <a:r>
              <a:rPr lang="en-US" altLang="zh-CN" dirty="0">
                <a:latin typeface="Euclid" pitchFamily="18" charset="0"/>
                <a:sym typeface="Euclid Symbol"/>
              </a:rPr>
              <a:t></a:t>
            </a:r>
            <a:r>
              <a:rPr lang="en-US" altLang="zh-CN" dirty="0">
                <a:latin typeface="Euclid" pitchFamily="18" charset="0"/>
              </a:rPr>
              <a:t> </a:t>
            </a:r>
            <a:r>
              <a:rPr lang="en-US" altLang="zh-CN" i="1" dirty="0">
                <a:latin typeface="Euclid" pitchFamily="18" charset="0"/>
                <a:sym typeface="Euclid Symbol"/>
              </a:rPr>
              <a:t></a:t>
            </a:r>
            <a:r>
              <a:rPr lang="en-US" altLang="zh-CN" dirty="0">
                <a:latin typeface="Euclid" pitchFamily="18" charset="0"/>
              </a:rPr>
              <a:t>(</a:t>
            </a:r>
            <a:r>
              <a:rPr lang="en-US" altLang="zh-CN" i="1" dirty="0">
                <a:latin typeface="Euclid" pitchFamily="18" charset="0"/>
              </a:rPr>
              <a:t>y</a:t>
            </a:r>
            <a:r>
              <a:rPr lang="en-US" altLang="zh-CN" dirty="0">
                <a:latin typeface="Euclid" pitchFamily="18" charset="0"/>
              </a:rPr>
              <a:t>))]</a:t>
            </a:r>
            <a:endParaRPr lang="zh-CN" altLang="zh-CN" dirty="0">
              <a:latin typeface="Euclid" pitchFamily="18" charset="0"/>
            </a:endParaRPr>
          </a:p>
          <a:p>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8</a:t>
            </a:fld>
            <a:endParaRPr lang="zh-CN" altLang="en-US"/>
          </a:p>
        </p:txBody>
      </p:sp>
    </p:spTree>
    <p:extLst>
      <p:ext uri="{BB962C8B-B14F-4D97-AF65-F5344CB8AC3E}">
        <p14:creationId xmlns:p14="http://schemas.microsoft.com/office/powerpoint/2010/main" val="141160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wipe(left)">
                                      <p:cBhvr>
                                        <p:cTn id="14" dur="2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r>
              <a:rPr lang="en-US" altLang="zh-CN" dirty="0"/>
              <a:t>“</a:t>
            </a:r>
            <a:r>
              <a:rPr lang="zh-CN" altLang="zh-CN" dirty="0"/>
              <a:t>晨星</a:t>
            </a:r>
            <a:r>
              <a:rPr lang="en-US" altLang="zh-CN" dirty="0"/>
              <a:t>-</a:t>
            </a:r>
            <a:r>
              <a:rPr lang="zh-CN" altLang="zh-CN" dirty="0"/>
              <a:t>昏星</a:t>
            </a:r>
            <a:r>
              <a:rPr lang="en-US" altLang="zh-CN" dirty="0" smtClean="0"/>
              <a:t>”</a:t>
            </a:r>
            <a:r>
              <a:rPr lang="zh-CN" altLang="zh-CN" dirty="0" smtClean="0"/>
              <a:t>。</a:t>
            </a:r>
            <a:endParaRPr lang="en-US" altLang="zh-CN" dirty="0" smtClean="0"/>
          </a:p>
          <a:p>
            <a:pPr lvl="1"/>
            <a:r>
              <a:rPr lang="zh-CN" altLang="zh-CN" dirty="0" smtClean="0"/>
              <a:t>把</a:t>
            </a:r>
            <a:r>
              <a:rPr lang="en-US" altLang="zh-CN" dirty="0"/>
              <a:t>“</a:t>
            </a:r>
            <a:r>
              <a:rPr lang="zh-CN" altLang="zh-CN" dirty="0"/>
              <a:t>外延</a:t>
            </a:r>
            <a:r>
              <a:rPr lang="zh-CN" altLang="zh-CN" dirty="0" smtClean="0"/>
              <a:t>同一</a:t>
            </a:r>
            <a:r>
              <a:rPr lang="en-US" altLang="zh-CN" dirty="0"/>
              <a:t>”</a:t>
            </a:r>
            <a:r>
              <a:rPr lang="zh-CN" altLang="zh-CN" dirty="0"/>
              <a:t>当作了莱布尼茨意义上的</a:t>
            </a:r>
            <a:r>
              <a:rPr lang="en-US" altLang="zh-CN" dirty="0"/>
              <a:t>“</a:t>
            </a:r>
            <a:r>
              <a:rPr lang="zh-CN" altLang="zh-CN" dirty="0"/>
              <a:t>同一</a:t>
            </a:r>
            <a:r>
              <a:rPr lang="en-US" altLang="zh-CN" dirty="0" smtClean="0"/>
              <a:t>”</a:t>
            </a:r>
            <a:r>
              <a:rPr lang="zh-CN" altLang="en-US" dirty="0" smtClean="0"/>
              <a:t>。</a:t>
            </a:r>
            <a:endParaRPr lang="en-US" altLang="zh-CN" dirty="0" smtClean="0"/>
          </a:p>
          <a:p>
            <a:r>
              <a:rPr lang="zh-CN" altLang="zh-CN" dirty="0"/>
              <a:t>这并不意味着莱布尼茨律出错。而是它的</a:t>
            </a:r>
            <a:r>
              <a:rPr lang="en-US" altLang="zh-CN" dirty="0"/>
              <a:t>“</a:t>
            </a:r>
            <a:r>
              <a:rPr lang="zh-CN" altLang="zh-CN" dirty="0"/>
              <a:t>同一</a:t>
            </a:r>
            <a:r>
              <a:rPr lang="en-US" altLang="zh-CN" dirty="0"/>
              <a:t>”</a:t>
            </a:r>
            <a:r>
              <a:rPr lang="zh-CN" altLang="zh-CN" dirty="0"/>
              <a:t>太强，这种同一是绝对同一，它要求的是在模态性质、或者是认知性质等一切性质上两个词项都是同一的。</a:t>
            </a:r>
            <a:endParaRPr lang="zh-CN" altLang="en-US" dirty="0"/>
          </a:p>
        </p:txBody>
      </p:sp>
      <p:sp>
        <p:nvSpPr>
          <p:cNvPr id="4" name="灯片编号占位符 3"/>
          <p:cNvSpPr>
            <a:spLocks noGrp="1"/>
          </p:cNvSpPr>
          <p:nvPr>
            <p:ph type="sldNum" sz="quarter" idx="12"/>
          </p:nvPr>
        </p:nvSpPr>
        <p:spPr/>
        <p:txBody>
          <a:bodyPr/>
          <a:lstStyle/>
          <a:p>
            <a:fld id="{FC4FEC97-3A37-4B37-B4B3-673D36FA8A6E}" type="slidenum">
              <a:rPr lang="zh-CN" altLang="en-US" smtClean="0"/>
              <a:t>9</a:t>
            </a:fld>
            <a:endParaRPr lang="zh-CN" altLang="en-US"/>
          </a:p>
        </p:txBody>
      </p:sp>
    </p:spTree>
    <p:extLst>
      <p:ext uri="{BB962C8B-B14F-4D97-AF65-F5344CB8AC3E}">
        <p14:creationId xmlns:p14="http://schemas.microsoft.com/office/powerpoint/2010/main" val="3202137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262</TotalTime>
  <Words>4360</Words>
  <Application>Microsoft Office PowerPoint</Application>
  <PresentationFormat>全屏显示(4:3)</PresentationFormat>
  <Paragraphs>240</Paragraphs>
  <Slides>45</Slides>
  <Notes>0</Notes>
  <HiddenSlides>0</HiddenSlides>
  <MMClips>0</MMClips>
  <ScaleCrop>false</ScaleCrop>
  <HeadingPairs>
    <vt:vector size="4" baseType="variant">
      <vt:variant>
        <vt:lpstr>主题</vt:lpstr>
      </vt:variant>
      <vt:variant>
        <vt:i4>1</vt:i4>
      </vt:variant>
      <vt:variant>
        <vt:lpstr>幻灯片标题</vt:lpstr>
      </vt:variant>
      <vt:variant>
        <vt:i4>45</vt:i4>
      </vt:variant>
    </vt:vector>
  </HeadingPairs>
  <TitlesOfParts>
    <vt:vector size="46" baseType="lpstr">
      <vt:lpstr>暗香扑面</vt:lpstr>
      <vt:lpstr>内涵逻辑简介 </vt:lpstr>
      <vt:lpstr>PowerPoint 演示文稿</vt:lpstr>
      <vt:lpstr>一、问题所在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二、弗雷格-丘奇-卡尔纳普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三、Bealer的处理方式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四、总结 </vt:lpstr>
      <vt:lpstr>PowerPoint 演示文稿</vt:lpstr>
      <vt:lpstr>PowerPoint 演示文稿</vt:lpstr>
      <vt:lpstr>PowerPoint 演示文稿</vt:lpstr>
    </vt:vector>
  </TitlesOfParts>
  <Company>Peking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内涵逻辑简介 </dc:title>
  <dc:creator>Yang Wenli</dc:creator>
  <cp:lastModifiedBy>Yang Wenli</cp:lastModifiedBy>
  <cp:revision>30</cp:revision>
  <dcterms:created xsi:type="dcterms:W3CDTF">2010-12-26T14:38:57Z</dcterms:created>
  <dcterms:modified xsi:type="dcterms:W3CDTF">2010-12-27T06:23:11Z</dcterms:modified>
</cp:coreProperties>
</file>