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60" r:id="rId6"/>
    <p:sldId id="292" r:id="rId7"/>
    <p:sldId id="259" r:id="rId8"/>
    <p:sldId id="325" r:id="rId9"/>
    <p:sldId id="327" r:id="rId10"/>
    <p:sldId id="326" r:id="rId11"/>
    <p:sldId id="328" r:id="rId12"/>
    <p:sldId id="330" r:id="rId13"/>
    <p:sldId id="293" r:id="rId14"/>
    <p:sldId id="324"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7" r:id="rId28"/>
    <p:sldId id="308" r:id="rId29"/>
    <p:sldId id="316" r:id="rId30"/>
    <p:sldId id="309" r:id="rId31"/>
    <p:sldId id="310" r:id="rId32"/>
    <p:sldId id="311" r:id="rId33"/>
    <p:sldId id="312" r:id="rId34"/>
    <p:sldId id="313" r:id="rId35"/>
    <p:sldId id="314" r:id="rId36"/>
    <p:sldId id="320" r:id="rId37"/>
    <p:sldId id="319" r:id="rId38"/>
    <p:sldId id="321" r:id="rId39"/>
    <p:sldId id="322" r:id="rId40"/>
    <p:sldId id="332" r:id="rId41"/>
    <p:sldId id="323" r:id="rId42"/>
    <p:sldId id="334" r:id="rId43"/>
    <p:sldId id="333" r:id="rId44"/>
    <p:sldId id="335" r:id="rId45"/>
    <p:sldId id="364" r:id="rId46"/>
    <p:sldId id="291" r:id="rId4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p>
            <a:pPr lvl="0"/>
            <a:endParaRPr lang="zh-CN" altLang="en-US"/>
          </a:p>
        </p:txBody>
      </p:sp>
      <p:sp>
        <p:nvSpPr>
          <p:cNvPr id="266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p>
            <a:pPr lvl="0"/>
            <a:endParaRPr lang="zh-CN" altLang="en-US"/>
          </a:p>
        </p:txBody>
      </p:sp>
      <p:sp>
        <p:nvSpPr>
          <p:cNvPr id="286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p>
            <a:pPr lvl="0"/>
            <a:endParaRPr lang="zh-CN" altLang="en-US"/>
          </a:p>
        </p:txBody>
      </p:sp>
      <p:sp>
        <p:nvSpPr>
          <p:cNvPr id="286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p:sp>
      <p:sp>
        <p:nvSpPr>
          <p:cNvPr id="94210" name="备注占位符 2"/>
          <p:cNvSpPr>
            <a:spLocks noGrp="1"/>
          </p:cNvSpPr>
          <p:nvPr>
            <p:ph type="body"/>
          </p:nvPr>
        </p:nvSpPr>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35.xml"/><Relationship Id="rId3" Type="http://schemas.openxmlformats.org/officeDocument/2006/relationships/image" Target="../media/image7.png"/><Relationship Id="rId2" Type="http://schemas.openxmlformats.org/officeDocument/2006/relationships/tags" Target="../tags/tag34.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56.xml"/><Relationship Id="rId3" Type="http://schemas.openxmlformats.org/officeDocument/2006/relationships/image" Target="../media/image1.png"/><Relationship Id="rId2" Type="http://schemas.openxmlformats.org/officeDocument/2006/relationships/tags" Target="../tags/tag55.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tags" Target="../tags/tag65.xml"/><Relationship Id="rId5" Type="http://schemas.openxmlformats.org/officeDocument/2006/relationships/image" Target="../media/image14.png"/><Relationship Id="rId4" Type="http://schemas.openxmlformats.org/officeDocument/2006/relationships/image" Target="../media/image13.emf"/><Relationship Id="rId3" Type="http://schemas.openxmlformats.org/officeDocument/2006/relationships/image" Target="../media/image12.png"/><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7.xml"/><Relationship Id="rId1" Type="http://schemas.openxmlformats.org/officeDocument/2006/relationships/tags" Target="../tags/tag66.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1.xml"/><Relationship Id="rId7" Type="http://schemas.openxmlformats.org/officeDocument/2006/relationships/image" Target="../media/image21.png"/><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 Id="rId3" Type="http://schemas.openxmlformats.org/officeDocument/2006/relationships/image" Target="../media/image17.emf"/><Relationship Id="rId2" Type="http://schemas.openxmlformats.org/officeDocument/2006/relationships/tags" Target="../tags/tag70.xml"/><Relationship Id="rId10" Type="http://schemas.openxmlformats.org/officeDocument/2006/relationships/notesSlide" Target="../notesSlides/notesSlide20.xml"/><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80.xml"/><Relationship Id="rId3" Type="http://schemas.openxmlformats.org/officeDocument/2006/relationships/image" Target="../media/image22.png"/><Relationship Id="rId2" Type="http://schemas.openxmlformats.org/officeDocument/2006/relationships/tags" Target="../tags/tag79.xml"/><Relationship Id="rId1" Type="http://schemas.openxmlformats.org/officeDocument/2006/relationships/tags" Target="../tags/tag78.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image" Target="../media/image22.png"/><Relationship Id="rId2" Type="http://schemas.openxmlformats.org/officeDocument/2006/relationships/tags" Target="../tags/tag82.xml"/><Relationship Id="rId1" Type="http://schemas.openxmlformats.org/officeDocument/2006/relationships/tags" Target="../tags/tag81.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86.xml"/><Relationship Id="rId3" Type="http://schemas.openxmlformats.org/officeDocument/2006/relationships/image" Target="../media/image23.png"/><Relationship Id="rId2" Type="http://schemas.openxmlformats.org/officeDocument/2006/relationships/tags" Target="../tags/tag85.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xml"/><Relationship Id="rId4" Type="http://schemas.openxmlformats.org/officeDocument/2006/relationships/tags" Target="../tags/tag96.xml"/><Relationship Id="rId3" Type="http://schemas.openxmlformats.org/officeDocument/2006/relationships/image" Target="../media/image24.png"/><Relationship Id="rId2" Type="http://schemas.openxmlformats.org/officeDocument/2006/relationships/tags" Target="../tags/tag95.xml"/><Relationship Id="rId1" Type="http://schemas.openxmlformats.org/officeDocument/2006/relationships/tags" Target="../tags/tag94.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xml"/><Relationship Id="rId5" Type="http://schemas.openxmlformats.org/officeDocument/2006/relationships/tags" Target="../tags/tag99.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tags" Target="../tags/tag98.xml"/><Relationship Id="rId1" Type="http://schemas.openxmlformats.org/officeDocument/2006/relationships/tags" Target="../tags/tag97.xml"/></Relationships>
</file>

<file path=ppt/slides/_rels/slide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tags" Target="../tags/tag14.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tags" Target="../tags/tag102.xml"/><Relationship Id="rId3" Type="http://schemas.openxmlformats.org/officeDocument/2006/relationships/image" Target="../media/image27.png"/><Relationship Id="rId2" Type="http://schemas.openxmlformats.org/officeDocument/2006/relationships/tags" Target="../tags/tag101.xml"/><Relationship Id="rId1" Type="http://schemas.openxmlformats.org/officeDocument/2006/relationships/tags" Target="../tags/tag100.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tags" Target="../tags/tag117.xml"/><Relationship Id="rId3" Type="http://schemas.openxmlformats.org/officeDocument/2006/relationships/image" Target="../media/image29.png"/><Relationship Id="rId2" Type="http://schemas.openxmlformats.org/officeDocument/2006/relationships/tags" Target="../tags/tag116.xml"/><Relationship Id="rId1" Type="http://schemas.openxmlformats.org/officeDocument/2006/relationships/tags" Target="../tags/tag115.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1.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6.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
          <p:cNvSpPr>
            <a:spLocks noGrp="1"/>
          </p:cNvSpPr>
          <p:nvPr>
            <p:ph type="ctrTitle" hasCustomPrompt="1"/>
            <p:custDataLst>
              <p:tags r:id="rId1"/>
            </p:custDataLst>
          </p:nvPr>
        </p:nvSpPr>
        <p:spPr>
          <a:xfrm>
            <a:off x="3225800" y="3775710"/>
            <a:ext cx="6703695" cy="1089025"/>
          </a:xfrm>
        </p:spPr>
        <p:txBody>
          <a:bodyPr vert="horz" wrap="square" lIns="90000" tIns="46800" rIns="90000" bIns="46800" anchor="ctr">
            <a:normAutofit fontScale="90000"/>
          </a:bodyPr>
          <a:p>
            <a:pPr defTabSz="685800">
              <a:buNone/>
            </a:pPr>
            <a:r>
              <a:rPr lang="zh-CN" altLang="en-US" kern="1200">
                <a:solidFill>
                  <a:srgbClr val="0070C0"/>
                </a:solidFill>
                <a:latin typeface="微软雅黑" panose="020B0503020204020204" charset="-122"/>
                <a:ea typeface="微软雅黑" panose="020B0503020204020204" charset="-122"/>
                <a:cs typeface="微软雅黑" panose="020B0503020204020204" charset="-122"/>
              </a:rPr>
              <a:t>塔斯基的</a:t>
            </a:r>
            <a:r>
              <a:rPr lang="en-US" altLang="zh-CN" kern="1200">
                <a:solidFill>
                  <a:srgbClr val="0070C0"/>
                </a:solidFill>
                <a:latin typeface="微软雅黑" panose="020B0503020204020204" charset="-122"/>
                <a:ea typeface="微软雅黑" panose="020B0503020204020204" charset="-122"/>
                <a:cs typeface="微软雅黑" panose="020B0503020204020204" charset="-122"/>
              </a:rPr>
              <a:t>“</a:t>
            </a:r>
            <a:r>
              <a:rPr lang="zh-CN" altLang="en-US" kern="1200">
                <a:solidFill>
                  <a:srgbClr val="0070C0"/>
                </a:solidFill>
                <a:latin typeface="微软雅黑" panose="020B0503020204020204" charset="-122"/>
                <a:ea typeface="微软雅黑" panose="020B0503020204020204" charset="-122"/>
                <a:cs typeface="微软雅黑" panose="020B0503020204020204" charset="-122"/>
              </a:rPr>
              <a:t>真</a:t>
            </a:r>
            <a:r>
              <a:rPr lang="en-US" altLang="zh-CN" kern="1200">
                <a:solidFill>
                  <a:srgbClr val="0070C0"/>
                </a:solidFill>
                <a:latin typeface="微软雅黑" panose="020B0503020204020204" charset="-122"/>
                <a:ea typeface="微软雅黑" panose="020B0503020204020204" charset="-122"/>
                <a:cs typeface="微软雅黑" panose="020B0503020204020204" charset="-122"/>
              </a:rPr>
              <a:t>”</a:t>
            </a:r>
            <a:r>
              <a:rPr lang="zh-CN" altLang="en-US" kern="1200">
                <a:solidFill>
                  <a:srgbClr val="0070C0"/>
                </a:solidFill>
                <a:latin typeface="微软雅黑" panose="020B0503020204020204" charset="-122"/>
                <a:ea typeface="微软雅黑" panose="020B0503020204020204" charset="-122"/>
                <a:cs typeface="微软雅黑" panose="020B0503020204020204" charset="-122"/>
              </a:rPr>
              <a:t>理论与物理主义</a:t>
            </a:r>
            <a:endParaRPr lang="zh-CN" altLang="en-US" kern="120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24578" name="文本框 9"/>
          <p:cNvSpPr txBox="1"/>
          <p:nvPr/>
        </p:nvSpPr>
        <p:spPr>
          <a:xfrm>
            <a:off x="8085138" y="5194300"/>
            <a:ext cx="2187575" cy="645160"/>
          </a:xfrm>
          <a:prstGeom prst="rect">
            <a:avLst/>
          </a:prstGeom>
          <a:noFill/>
          <a:ln w="9525">
            <a:noFill/>
          </a:ln>
        </p:spPr>
        <p:txBody>
          <a:bodyPr wrap="square" anchor="t">
            <a:spAutoFit/>
          </a:bodyPr>
          <a:p>
            <a:pPr algn="ctr"/>
            <a:r>
              <a:rPr lang="zh-CN" altLang="en-US">
                <a:latin typeface="Arial" panose="020B0604020202020204" pitchFamily="34" charset="0"/>
                <a:ea typeface="宋体" panose="02010600030101010101" pitchFamily="2" charset="-122"/>
              </a:rPr>
              <a:t>胡兰双</a:t>
            </a:r>
            <a:endParaRPr lang="zh-CN" altLang="en-US">
              <a:latin typeface="Arial" panose="020B0604020202020204" pitchFamily="34" charset="0"/>
              <a:ea typeface="宋体" panose="02010600030101010101" pitchFamily="2" charset="-122"/>
            </a:endParaRPr>
          </a:p>
          <a:p>
            <a:pPr algn="ctr"/>
            <a:r>
              <a:rPr lang="en-US" altLang="zh-CN">
                <a:latin typeface="Arial" panose="020B0604020202020204" pitchFamily="34" charset="0"/>
                <a:ea typeface="宋体" panose="02010600030101010101" pitchFamily="2" charset="-122"/>
              </a:rPr>
              <a:t>2018.12.18</a:t>
            </a:r>
            <a:endParaRPr lang="en-US" altLang="zh-CN">
              <a:latin typeface="Arial" panose="020B0604020202020204" pitchFamily="34" charset="0"/>
              <a:ea typeface="宋体" panose="02010600030101010101" pitchFamily="2" charset="-122"/>
            </a:endParaRPr>
          </a:p>
        </p:txBody>
      </p:sp>
      <p:pic>
        <p:nvPicPr>
          <p:cNvPr id="24579" name="图片 3"/>
          <p:cNvPicPr>
            <a:picLocks noChangeAspect="1"/>
          </p:cNvPicPr>
          <p:nvPr/>
        </p:nvPicPr>
        <p:blipFill>
          <a:blip r:embed="rId2"/>
          <a:srcRect l="11894" r="12727"/>
          <a:stretch>
            <a:fillRect/>
          </a:stretch>
        </p:blipFill>
        <p:spPr>
          <a:xfrm>
            <a:off x="5148898" y="706120"/>
            <a:ext cx="1895475" cy="2428875"/>
          </a:xfrm>
          <a:prstGeom prst="rect">
            <a:avLst/>
          </a:prstGeom>
          <a:noFill/>
          <a:ln w="9525">
            <a:noFill/>
          </a:ln>
        </p:spPr>
      </p:pic>
      <p:sp>
        <p:nvSpPr>
          <p:cNvPr id="7" name="圆角矩形 6"/>
          <p:cNvSpPr/>
          <p:nvPr/>
        </p:nvSpPr>
        <p:spPr>
          <a:xfrm>
            <a:off x="785495" y="243205"/>
            <a:ext cx="11074400" cy="6315075"/>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781790" cy="649859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3380105" cy="521970"/>
          </a:xfrm>
          <a:prstGeom prst="rect">
            <a:avLst/>
          </a:prstGeom>
          <a:noFill/>
        </p:spPr>
        <p:txBody>
          <a:bodyPr wrap="square" rtlCol="0">
            <a:spAutoFit/>
          </a:bodyPr>
          <a:p>
            <a:r>
              <a:rPr lang="en-US" altLang="zh-CN" sz="2800"/>
              <a:t>1.2 </a:t>
            </a:r>
            <a:r>
              <a:rPr lang="zh-CN" altLang="en-US" sz="2800"/>
              <a:t>悖论问题</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pic>
        <p:nvPicPr>
          <p:cNvPr id="4" name="图片 3"/>
          <p:cNvPicPr>
            <a:picLocks noChangeAspect="1"/>
          </p:cNvPicPr>
          <p:nvPr/>
        </p:nvPicPr>
        <p:blipFill>
          <a:blip r:embed="rId3"/>
          <a:stretch>
            <a:fillRect/>
          </a:stretch>
        </p:blipFill>
        <p:spPr>
          <a:xfrm>
            <a:off x="390525" y="2948305"/>
            <a:ext cx="11410950" cy="213995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9051925" cy="521970"/>
          </a:xfrm>
          <a:prstGeom prst="rect">
            <a:avLst/>
          </a:prstGeom>
          <a:noFill/>
        </p:spPr>
        <p:txBody>
          <a:bodyPr wrap="square" rtlCol="0">
            <a:spAutoFit/>
          </a:bodyPr>
          <a:p>
            <a:r>
              <a:rPr lang="en-US" altLang="zh-CN" sz="2800"/>
              <a:t>1.4 </a:t>
            </a:r>
            <a:r>
              <a:rPr lang="zh-CN" altLang="en-US" sz="2800"/>
              <a:t>形式正确性原则（</a:t>
            </a:r>
            <a:r>
              <a:rPr lang="en-US" altLang="zh-CN" sz="2800"/>
              <a:t>FORMAL CORRECTNESS PRINCIPLE)</a:t>
            </a:r>
            <a:endParaRPr lang="en-US" altLang="zh-CN"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pic>
        <p:nvPicPr>
          <p:cNvPr id="2" name="图片 1"/>
          <p:cNvPicPr>
            <a:picLocks noChangeAspect="1"/>
          </p:cNvPicPr>
          <p:nvPr/>
        </p:nvPicPr>
        <p:blipFill>
          <a:blip r:embed="rId3"/>
          <a:stretch>
            <a:fillRect/>
          </a:stretch>
        </p:blipFill>
        <p:spPr>
          <a:xfrm>
            <a:off x="507365" y="3089910"/>
            <a:ext cx="10850880" cy="1906905"/>
          </a:xfrm>
          <a:prstGeom prst="rect">
            <a:avLst/>
          </a:prstGeom>
          <a:ln w="41275">
            <a:solidFill>
              <a:schemeClr val="accent1"/>
            </a:solidFill>
          </a:ln>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9051925" cy="521970"/>
          </a:xfrm>
          <a:prstGeom prst="rect">
            <a:avLst/>
          </a:prstGeom>
          <a:noFill/>
        </p:spPr>
        <p:txBody>
          <a:bodyPr wrap="square" rtlCol="0">
            <a:spAutoFit/>
          </a:bodyPr>
          <a:p>
            <a:r>
              <a:rPr lang="en-US" altLang="zh-CN" sz="2800"/>
              <a:t>1.2 </a:t>
            </a:r>
            <a:r>
              <a:rPr lang="zh-CN" altLang="en-US" sz="2800"/>
              <a:t>形式正确性原则（</a:t>
            </a:r>
            <a:r>
              <a:rPr lang="en-US" altLang="zh-CN" sz="2800"/>
              <a:t>FORMAL CORRECTNESS PRINCIPLE)</a:t>
            </a:r>
            <a:endParaRPr lang="en-US" altLang="zh-CN"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4" name="文本框 3"/>
          <p:cNvSpPr txBox="1"/>
          <p:nvPr/>
        </p:nvSpPr>
        <p:spPr>
          <a:xfrm>
            <a:off x="1042035" y="2827020"/>
            <a:ext cx="9325610" cy="230695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）区分语言层次</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对象语言和元语言</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避免语义封闭性</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）这两个语言必需有清晰的结构，可以让我们可以根据语言结构做递归定义。</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）元语言必须必对象语言更加丰富。</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169670" y="2148205"/>
            <a:ext cx="4963160" cy="521970"/>
          </a:xfrm>
          <a:prstGeom prst="rect">
            <a:avLst/>
          </a:prstGeom>
          <a:noFill/>
        </p:spPr>
        <p:txBody>
          <a:bodyPr wrap="square" rtlCol="0">
            <a:spAutoFit/>
          </a:bodyPr>
          <a:p>
            <a:r>
              <a:rPr lang="en-US" altLang="zh-CN" sz="2800"/>
              <a:t>1.3 </a:t>
            </a:r>
            <a:r>
              <a:rPr lang="zh-CN" altLang="en-US" sz="2800"/>
              <a:t>塔斯基的</a:t>
            </a:r>
            <a:r>
              <a:rPr lang="en-US" altLang="zh-CN" sz="2800"/>
              <a:t>“</a:t>
            </a:r>
            <a:r>
              <a:rPr lang="zh-CN" altLang="en-US" sz="2800"/>
              <a:t>真</a:t>
            </a:r>
            <a:r>
              <a:rPr lang="en-US" altLang="zh-CN" sz="2800"/>
              <a:t>”</a:t>
            </a:r>
            <a:r>
              <a:rPr lang="zh-CN" altLang="en-US" sz="2800"/>
              <a:t>定义</a:t>
            </a:r>
            <a:r>
              <a:rPr lang="en-US" altLang="zh-CN" sz="2800"/>
              <a:t>——T</a:t>
            </a:r>
            <a:r>
              <a:rPr lang="en-US" altLang="zh-CN" sz="2800" baseline="-25000"/>
              <a:t>1</a:t>
            </a:r>
            <a:r>
              <a:rPr lang="en-US" altLang="zh-CN" sz="2800"/>
              <a:t> </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12" name="右箭头 11"/>
          <p:cNvSpPr/>
          <p:nvPr>
            <p:custDataLst>
              <p:tags r:id="rId3"/>
            </p:custDataLst>
          </p:nvPr>
        </p:nvSpPr>
        <p:spPr>
          <a:xfrm>
            <a:off x="1398905" y="3841750"/>
            <a:ext cx="8256905" cy="504190"/>
          </a:xfrm>
          <a:prstGeom prst="rightArrow">
            <a:avLst/>
          </a:prstGeom>
          <a:solidFill>
            <a:srgbClr val="0F6FC6">
              <a:lumMod val="20000"/>
              <a:lumOff val="80000"/>
            </a:srgbClr>
          </a:solidFill>
          <a:ln>
            <a:noFill/>
          </a:ln>
        </p:spPr>
        <p:style>
          <a:lnRef idx="2">
            <a:srgbClr val="0F6FC6">
              <a:shade val="50000"/>
            </a:srgbClr>
          </a:lnRef>
          <a:fillRef idx="1">
            <a:srgbClr val="0F6FC6"/>
          </a:fillRef>
          <a:effectRef idx="0">
            <a:srgbClr val="0F6FC6"/>
          </a:effectRef>
          <a:fontRef idx="minor">
            <a:sysClr val="window" lastClr="FFFFFF"/>
          </a:fontRef>
        </p:style>
        <p:txBody>
          <a:bodyPr rtlCol="0" anchor="ctr"/>
          <a:p>
            <a:pPr algn="ctr"/>
            <a:endParaRPr lang="zh-CN" altLang="en-US" sz="2000">
              <a:sym typeface="Arial" panose="020B0604020202020204" pitchFamily="34" charset="0"/>
            </a:endParaRPr>
          </a:p>
        </p:txBody>
      </p:sp>
      <p:sp>
        <p:nvSpPr>
          <p:cNvPr id="8" name="任意多边形 7"/>
          <p:cNvSpPr/>
          <p:nvPr>
            <p:custDataLst>
              <p:tags r:id="rId4"/>
            </p:custDataLst>
          </p:nvPr>
        </p:nvSpPr>
        <p:spPr>
          <a:xfrm>
            <a:off x="1950720" y="3205480"/>
            <a:ext cx="1325880" cy="1337310"/>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给出语言</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4" name="任意多边形 3"/>
          <p:cNvSpPr/>
          <p:nvPr>
            <p:custDataLst>
              <p:tags r:id="rId5"/>
            </p:custDataLst>
          </p:nvPr>
        </p:nvSpPr>
        <p:spPr>
          <a:xfrm>
            <a:off x="4642485" y="3256915"/>
            <a:ext cx="1331595" cy="1336675"/>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定义公式</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11" name="任意多边形 10"/>
          <p:cNvSpPr/>
          <p:nvPr>
            <p:custDataLst>
              <p:tags r:id="rId6"/>
            </p:custDataLst>
          </p:nvPr>
        </p:nvSpPr>
        <p:spPr>
          <a:xfrm>
            <a:off x="7268845" y="3205480"/>
            <a:ext cx="1395095" cy="1387475"/>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给出语义解释</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任意多边形 7"/>
          <p:cNvSpPr/>
          <p:nvPr>
            <p:custDataLst>
              <p:tags r:id="rId1"/>
            </p:custDataLst>
          </p:nvPr>
        </p:nvSpPr>
        <p:spPr>
          <a:xfrm>
            <a:off x="9602470" y="701675"/>
            <a:ext cx="1325880" cy="1337310"/>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给出语言</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pic>
        <p:nvPicPr>
          <p:cNvPr id="12" name="图片 11"/>
          <p:cNvPicPr>
            <a:picLocks noChangeAspect="1"/>
          </p:cNvPicPr>
          <p:nvPr/>
        </p:nvPicPr>
        <p:blipFill>
          <a:blip r:embed="rId2"/>
          <a:stretch>
            <a:fillRect/>
          </a:stretch>
        </p:blipFill>
        <p:spPr>
          <a:xfrm>
            <a:off x="1209675" y="320040"/>
            <a:ext cx="4497070" cy="2998470"/>
          </a:xfrm>
          <a:prstGeom prst="rect">
            <a:avLst/>
          </a:prstGeom>
        </p:spPr>
      </p:pic>
      <p:pic>
        <p:nvPicPr>
          <p:cNvPr id="13" name="图片 12"/>
          <p:cNvPicPr>
            <a:picLocks noChangeAspect="1"/>
          </p:cNvPicPr>
          <p:nvPr/>
        </p:nvPicPr>
        <p:blipFill>
          <a:blip r:embed="rId3"/>
          <a:stretch>
            <a:fillRect/>
          </a:stretch>
        </p:blipFill>
        <p:spPr>
          <a:xfrm>
            <a:off x="1200785" y="3849370"/>
            <a:ext cx="9464040" cy="1889125"/>
          </a:xfrm>
          <a:prstGeom prst="rect">
            <a:avLst/>
          </a:prstGeom>
        </p:spPr>
      </p:pic>
      <p:sp>
        <p:nvSpPr>
          <p:cNvPr id="4" name="任意多边形 3"/>
          <p:cNvSpPr/>
          <p:nvPr>
            <p:custDataLst>
              <p:tags r:id="rId4"/>
            </p:custDataLst>
          </p:nvPr>
        </p:nvSpPr>
        <p:spPr>
          <a:xfrm>
            <a:off x="9602470" y="3170555"/>
            <a:ext cx="1331595" cy="1336675"/>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定义项和公式</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2" name="图片 1"/>
          <p:cNvPicPr>
            <a:picLocks noChangeAspect="1"/>
          </p:cNvPicPr>
          <p:nvPr/>
        </p:nvPicPr>
        <p:blipFill>
          <a:blip r:embed="rId1"/>
          <a:stretch>
            <a:fillRect/>
          </a:stretch>
        </p:blipFill>
        <p:spPr>
          <a:xfrm>
            <a:off x="572135" y="1228090"/>
            <a:ext cx="10721340" cy="3846830"/>
          </a:xfrm>
          <a:prstGeom prst="rect">
            <a:avLst/>
          </a:prstGeom>
        </p:spPr>
      </p:pic>
      <p:sp>
        <p:nvSpPr>
          <p:cNvPr id="11" name="任意多边形 10"/>
          <p:cNvSpPr/>
          <p:nvPr>
            <p:custDataLst>
              <p:tags r:id="rId2"/>
            </p:custDataLst>
          </p:nvPr>
        </p:nvSpPr>
        <p:spPr>
          <a:xfrm>
            <a:off x="9504045" y="1141095"/>
            <a:ext cx="1395095" cy="1387475"/>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给出语义解释</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4" name="文本框 3"/>
          <p:cNvSpPr txBox="1"/>
          <p:nvPr/>
        </p:nvSpPr>
        <p:spPr>
          <a:xfrm>
            <a:off x="1512570" y="5429885"/>
            <a:ext cx="8373745" cy="645160"/>
          </a:xfrm>
          <a:prstGeom prst="rect">
            <a:avLst/>
          </a:prstGeom>
          <a:noFill/>
        </p:spPr>
        <p:txBody>
          <a:bodyPr wrap="square" rtlCol="0">
            <a:spAutoFit/>
          </a:bodyPr>
          <a:p>
            <a:r>
              <a:rPr lang="zh-CN" altLang="en-US"/>
              <a:t>用满足去定义</a:t>
            </a:r>
            <a:r>
              <a:rPr lang="en-US" altLang="zh-CN"/>
              <a:t>“</a:t>
            </a:r>
            <a:r>
              <a:rPr lang="zh-CN" altLang="en-US"/>
              <a:t>真</a:t>
            </a:r>
            <a:r>
              <a:rPr lang="en-US" altLang="zh-CN"/>
              <a:t>”</a:t>
            </a:r>
            <a:r>
              <a:rPr lang="zh-CN" altLang="en-US"/>
              <a:t>，又用递归定义将</a:t>
            </a:r>
            <a:r>
              <a:rPr lang="en-US" altLang="zh-CN"/>
              <a:t>“</a:t>
            </a:r>
            <a:r>
              <a:rPr lang="zh-CN" altLang="en-US"/>
              <a:t>满足</a:t>
            </a:r>
            <a:r>
              <a:rPr lang="en-US" altLang="zh-CN"/>
              <a:t>”</a:t>
            </a:r>
            <a:r>
              <a:rPr lang="zh-CN" altLang="en-US"/>
              <a:t>消除，</a:t>
            </a:r>
            <a:r>
              <a:rPr lang="en-US" altLang="zh-CN"/>
              <a:t>“</a:t>
            </a:r>
            <a:r>
              <a:rPr lang="zh-CN" altLang="en-US"/>
              <a:t>真</a:t>
            </a:r>
            <a:r>
              <a:rPr lang="en-US" altLang="zh-CN"/>
              <a:t>”</a:t>
            </a:r>
            <a:r>
              <a:rPr lang="zh-CN" altLang="en-US"/>
              <a:t>概念的定义中只剩下可感的物理概念。</a:t>
            </a:r>
            <a:endParaRPr lang="zh-CN" altLang="en-US"/>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1701800"/>
            <a:ext cx="4723130" cy="521970"/>
          </a:xfrm>
          <a:prstGeom prst="rect">
            <a:avLst/>
          </a:prstGeom>
          <a:noFill/>
        </p:spPr>
        <p:txBody>
          <a:bodyPr wrap="square" rtlCol="0">
            <a:spAutoFit/>
          </a:bodyPr>
          <a:p>
            <a:r>
              <a:rPr lang="en-US" altLang="zh-CN" sz="2800"/>
              <a:t>1.4 </a:t>
            </a:r>
            <a:r>
              <a:rPr lang="zh-CN" altLang="en-US" sz="2800"/>
              <a:t>对物理主义的意义</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grpSp>
        <p:nvGrpSpPr>
          <p:cNvPr id="58372" name="组合 6"/>
          <p:cNvGrpSpPr/>
          <p:nvPr/>
        </p:nvGrpSpPr>
        <p:grpSpPr>
          <a:xfrm>
            <a:off x="1663700" y="3644900"/>
            <a:ext cx="9246870" cy="2677160"/>
            <a:chOff x="1644" y="2373"/>
            <a:chExt cx="11465" cy="4213"/>
          </a:xfrm>
        </p:grpSpPr>
        <p:pic>
          <p:nvPicPr>
            <p:cNvPr id="58373" name="图片 8"/>
            <p:cNvPicPr>
              <a:picLocks noChangeAspect="1"/>
            </p:cNvPicPr>
            <p:nvPr/>
          </p:nvPicPr>
          <p:blipFill>
            <a:blip r:embed="rId3"/>
            <a:srcRect l="11894" r="12727"/>
            <a:stretch>
              <a:fillRect/>
            </a:stretch>
          </p:blipFill>
          <p:spPr>
            <a:xfrm>
              <a:off x="1817" y="2879"/>
              <a:ext cx="2297" cy="3202"/>
            </a:xfrm>
            <a:prstGeom prst="rect">
              <a:avLst/>
            </a:prstGeom>
            <a:noFill/>
            <a:ln w="9525">
              <a:noFill/>
            </a:ln>
          </p:spPr>
        </p:pic>
        <p:sp>
          <p:nvSpPr>
            <p:cNvPr id="58374" name="文本框 99"/>
            <p:cNvSpPr txBox="1"/>
            <p:nvPr/>
          </p:nvSpPr>
          <p:spPr>
            <a:xfrm>
              <a:off x="4407" y="2374"/>
              <a:ext cx="8702" cy="4212"/>
            </a:xfrm>
            <a:prstGeom prst="rect">
              <a:avLst/>
            </a:prstGeom>
            <a:noFill/>
            <a:ln w="9525">
              <a:noFill/>
            </a:ln>
          </p:spPr>
          <p:txBody>
            <a:bodyPr wrap="square" anchor="t">
              <a:spAutoFit/>
            </a:bodyPr>
            <a:p>
              <a:r>
                <a:rPr lang="en-US" altLang="zh-CN" sz="2400">
                  <a:latin typeface="Times New Roman" panose="02020603050405020304" charset="0"/>
                  <a:ea typeface="宋体" panose="02010600030101010101" pitchFamily="2" charset="-122"/>
                </a:rPr>
                <a:t> I shall not make use of any semantical concept if I am not able previously to reduce it to other concepts" (CTFL 152/3）</a:t>
              </a:r>
              <a:endParaRPr lang="en-US" altLang="zh-CN" sz="2400">
                <a:latin typeface="Times New Roman" panose="02020603050405020304" charset="0"/>
                <a:ea typeface="宋体" panose="02010600030101010101" pitchFamily="2" charset="-122"/>
              </a:endParaRPr>
            </a:p>
            <a:p>
              <a:endParaRPr lang="en-US" altLang="zh-CN" sz="2400">
                <a:latin typeface="Times New Roman" panose="02020603050405020304" charset="0"/>
                <a:ea typeface="宋体" panose="02010600030101010101" pitchFamily="2" charset="-122"/>
              </a:endParaRPr>
            </a:p>
            <a:p>
              <a:r>
                <a:rPr lang="en-US" altLang="zh-CN" sz="2400">
                  <a:latin typeface="Times New Roman" panose="02020603050405020304" charset="0"/>
                  <a:ea typeface="宋体" panose="02010600030101010101" pitchFamily="2" charset="-122"/>
                </a:rPr>
                <a:t>“ the doctrine that chemical facts, biological facts, psychological facts, and semantical facts, are all explicable (in principle) in terms of physical facts”</a:t>
              </a:r>
              <a:endParaRPr lang="zh-CN" altLang="en-US" sz="2400">
                <a:latin typeface="Arial" panose="020B0604020202020204" pitchFamily="34" charset="0"/>
                <a:ea typeface="宋体" panose="02010600030101010101" pitchFamily="2" charset="-122"/>
              </a:endParaRPr>
            </a:p>
          </p:txBody>
        </p:sp>
        <p:sp>
          <p:nvSpPr>
            <p:cNvPr id="2" name="圆角矩形 1"/>
            <p:cNvSpPr/>
            <p:nvPr/>
          </p:nvSpPr>
          <p:spPr>
            <a:xfrm>
              <a:off x="1644" y="2373"/>
              <a:ext cx="11099" cy="42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100" name="文本框 99"/>
          <p:cNvSpPr txBox="1"/>
          <p:nvPr/>
        </p:nvSpPr>
        <p:spPr>
          <a:xfrm>
            <a:off x="1663700" y="2285365"/>
            <a:ext cx="8304530" cy="1014730"/>
          </a:xfrm>
          <a:prstGeom prst="rect">
            <a:avLst/>
          </a:prstGeom>
          <a:ln w="44450">
            <a:solidFill>
              <a:schemeClr val="accent1">
                <a:alpha val="98000"/>
              </a:schemeClr>
            </a:solidFill>
          </a:ln>
        </p:spPr>
        <p:style>
          <a:lnRef idx="2">
            <a:schemeClr val="accent1"/>
          </a:lnRef>
          <a:fillRef idx="1">
            <a:schemeClr val="lt1"/>
          </a:fillRef>
          <a:effectRef idx="0">
            <a:schemeClr val="accent1"/>
          </a:effectRef>
          <a:fontRef idx="minor">
            <a:schemeClr val="dk1"/>
          </a:fontRef>
        </p:style>
        <p:txBody>
          <a:bodyPr wrap="square">
            <a:spAutoFit/>
          </a:bodyPr>
          <a:p>
            <a:pPr indent="0"/>
            <a:r>
              <a:rPr lang="zh-CN" sz="2000" b="0">
                <a:latin typeface="宋体" panose="02010600030101010101" pitchFamily="2" charset="-122"/>
                <a:ea typeface="宋体" panose="02010600030101010101" pitchFamily="2" charset="-122"/>
                <a:cs typeface="宋体" panose="02010600030101010101" pitchFamily="2" charset="-122"/>
              </a:rPr>
              <a:t>在</a:t>
            </a:r>
            <a:r>
              <a:rPr lang="en-US" sz="2000" b="0">
                <a:latin typeface="宋体" panose="02010600030101010101" pitchFamily="2" charset="-122"/>
                <a:ea typeface="宋体" panose="02010600030101010101" pitchFamily="2" charset="-122"/>
                <a:cs typeface="宋体" panose="02010600030101010101" pitchFamily="2" charset="-122"/>
              </a:rPr>
              <a:t>20</a:t>
            </a:r>
            <a:r>
              <a:rPr lang="zh-CN" sz="2000" b="0">
                <a:latin typeface="宋体" panose="02010600030101010101" pitchFamily="2" charset="-122"/>
                <a:ea typeface="宋体" panose="02010600030101010101" pitchFamily="2" charset="-122"/>
                <a:cs typeface="宋体" panose="02010600030101010101" pitchFamily="2" charset="-122"/>
              </a:rPr>
              <a:t>世纪</a:t>
            </a:r>
            <a:r>
              <a:rPr lang="en-US" sz="2000" b="0">
                <a:latin typeface="宋体" panose="02010600030101010101" pitchFamily="2" charset="-122"/>
                <a:ea typeface="宋体" panose="02010600030101010101" pitchFamily="2" charset="-122"/>
                <a:cs typeface="宋体" panose="02010600030101010101" pitchFamily="2" charset="-122"/>
              </a:rPr>
              <a:t>30</a:t>
            </a:r>
            <a:r>
              <a:rPr lang="zh-CN" sz="2000" b="0">
                <a:latin typeface="宋体" panose="02010600030101010101" pitchFamily="2" charset="-122"/>
                <a:ea typeface="宋体" panose="02010600030101010101" pitchFamily="2" charset="-122"/>
                <a:cs typeface="宋体" panose="02010600030101010101" pitchFamily="2" charset="-122"/>
              </a:rPr>
              <a:t>年代，很多物理主义的学者就提出取消掉“真”和“指称”这样的语义概念，而塔斯基工作的重要性部分地就在于，告诉这些人走错了路，应该努力的用非语义概念去解释它们，而不仅仅是回避它们。</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4" name="文本框 3"/>
          <p:cNvSpPr txBox="1"/>
          <p:nvPr/>
        </p:nvSpPr>
        <p:spPr>
          <a:xfrm>
            <a:off x="979170" y="2546985"/>
            <a:ext cx="9907270" cy="1014730"/>
          </a:xfrm>
          <a:prstGeom prst="rect">
            <a:avLst/>
          </a:prstGeom>
          <a:noFill/>
        </p:spPr>
        <p:txBody>
          <a:bodyPr wrap="square" rtlCol="0" anchor="t">
            <a:spAutoFit/>
          </a:bodyPr>
          <a:p>
            <a:r>
              <a:rPr lang="zh-CN" altLang="en-US" sz="2000" b="1">
                <a:latin typeface="Times New Roman" panose="02020603050405020304" charset="0"/>
                <a:cs typeface="Times New Roman" panose="02020603050405020304" charset="0"/>
              </a:rPr>
              <a:t>Hartry H. Field</a:t>
            </a:r>
            <a:r>
              <a:rPr lang="zh-CN" altLang="en-US" sz="2000">
                <a:latin typeface="Times New Roman" panose="02020603050405020304" charset="0"/>
                <a:cs typeface="Times New Roman" panose="02020603050405020304" charset="0"/>
              </a:rPr>
              <a:t> (born November 30, 1946)[2] is an American philosopher. He is Silver Professor of Philosophy at New York University and a notable contributor to philosophy of language, mind, and mathematics.</a:t>
            </a:r>
            <a:endParaRPr lang="zh-CN" altLang="en-US" sz="2000">
              <a:latin typeface="Times New Roman" panose="02020603050405020304" charset="0"/>
              <a:cs typeface="Times New Roman" panose="02020603050405020304" charset="0"/>
            </a:endParaRPr>
          </a:p>
        </p:txBody>
      </p:sp>
      <p:sp>
        <p:nvSpPr>
          <p:cNvPr id="5" name="正五边形 4"/>
          <p:cNvSpPr/>
          <p:nvPr/>
        </p:nvSpPr>
        <p:spPr>
          <a:xfrm>
            <a:off x="1113155" y="4467860"/>
            <a:ext cx="466725" cy="452755"/>
          </a:xfrm>
          <a:prstGeom prst="pentag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784985" y="4467860"/>
            <a:ext cx="8527415" cy="1383665"/>
          </a:xfrm>
          <a:prstGeom prst="rect">
            <a:avLst/>
          </a:prstGeom>
          <a:noFill/>
        </p:spPr>
        <p:txBody>
          <a:bodyPr wrap="square" rtlCol="0">
            <a:spAutoFit/>
          </a:bodyPr>
          <a:p>
            <a:r>
              <a:rPr lang="en-US" altLang="zh-CN" sz="2800"/>
              <a:t>Field </a:t>
            </a:r>
            <a:r>
              <a:rPr lang="zh-CN" altLang="zh-CN" sz="2800"/>
              <a:t>认为，物理主义不仅要求在概念解释的时候，避免使用语义概念，更要求用物理关系解释去解释语义关系。而塔斯基的定义显然只做到了前者。</a:t>
            </a:r>
            <a:endParaRPr lang="zh-CN" altLang="en-US" sz="2800"/>
          </a:p>
        </p:txBody>
      </p:sp>
      <p:sp>
        <p:nvSpPr>
          <p:cNvPr id="8" name="文本框 7"/>
          <p:cNvSpPr txBox="1"/>
          <p:nvPr/>
        </p:nvSpPr>
        <p:spPr>
          <a:xfrm>
            <a:off x="1113155" y="1837055"/>
            <a:ext cx="6788785" cy="460375"/>
          </a:xfrm>
          <a:prstGeom prst="rect">
            <a:avLst/>
          </a:prstGeom>
          <a:noFill/>
        </p:spPr>
        <p:txBody>
          <a:bodyPr wrap="square" rtlCol="0">
            <a:spAutoFit/>
          </a:bodyPr>
          <a:p>
            <a:r>
              <a:rPr lang="en-US" altLang="zh-CN" sz="2400"/>
              <a:t>2.1 Field </a:t>
            </a:r>
            <a:r>
              <a:rPr lang="zh-CN" altLang="en-US" sz="2400"/>
              <a:t>对塔斯基真理论的分析</a:t>
            </a:r>
            <a:endParaRPr lang="zh-CN" altLang="en-US" sz="240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cxnSp>
        <p:nvCxnSpPr>
          <p:cNvPr id="2" name="直接连接符 1"/>
          <p:cNvCxnSpPr>
            <a:endCxn id="13" idx="2"/>
          </p:cNvCxnSpPr>
          <p:nvPr/>
        </p:nvCxnSpPr>
        <p:spPr>
          <a:xfrm flipH="1">
            <a:off x="5932805" y="1766570"/>
            <a:ext cx="63500" cy="43275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12570" y="2733675"/>
            <a:ext cx="3677285" cy="310769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成功的将</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真</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概念化约（</a:t>
            </a:r>
            <a:r>
              <a:rPr lang="en-US" altLang="zh-CN" sz="2800">
                <a:latin typeface="宋体" panose="02010600030101010101" pitchFamily="2" charset="-122"/>
                <a:ea typeface="宋体" panose="02010600030101010101" pitchFamily="2" charset="-122"/>
                <a:cs typeface="宋体" panose="02010600030101010101" pitchFamily="2" charset="-122"/>
              </a:rPr>
              <a:t>reduct</a:t>
            </a:r>
            <a:r>
              <a:rPr lang="zh-CN" altLang="en-US" sz="2800">
                <a:latin typeface="宋体" panose="02010600030101010101" pitchFamily="2" charset="-122"/>
                <a:ea typeface="宋体" panose="02010600030101010101" pitchFamily="2" charset="-122"/>
                <a:cs typeface="宋体" panose="02010600030101010101" pitchFamily="2" charset="-122"/>
              </a:rPr>
              <a:t>）为</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满足</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概念</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en-US" altLang="zh-CN"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将复合式的</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满足</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化约为简单式子的</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满足</a:t>
            </a:r>
            <a:r>
              <a:rPr lang="en-US" altLang="zh-CN" sz="2800">
                <a:latin typeface="宋体" panose="02010600030101010101" pitchFamily="2" charset="-122"/>
                <a:ea typeface="宋体" panose="02010600030101010101" pitchFamily="2" charset="-122"/>
                <a:cs typeface="宋体" panose="02010600030101010101" pitchFamily="2" charset="-122"/>
              </a:rPr>
              <a:t>”</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2771775" y="1837055"/>
            <a:ext cx="1018540" cy="368300"/>
          </a:xfrm>
          <a:prstGeom prst="rect">
            <a:avLst/>
          </a:prstGeom>
          <a:noFill/>
        </p:spPr>
        <p:txBody>
          <a:bodyPr wrap="square" rtlCol="0">
            <a:spAutoFit/>
          </a:bodyPr>
          <a:p>
            <a:r>
              <a:rPr lang="zh-CN" altLang="en-US" b="1">
                <a:solidFill>
                  <a:srgbClr val="0070C0"/>
                </a:solidFill>
                <a:latin typeface="微软雅黑" panose="020B0503020204020204" charset="-122"/>
                <a:ea typeface="微软雅黑" panose="020B0503020204020204" charset="-122"/>
              </a:rPr>
              <a:t>做到</a:t>
            </a:r>
            <a:endParaRPr lang="zh-CN" altLang="en-US" b="1">
              <a:solidFill>
                <a:srgbClr val="0070C0"/>
              </a:solidFill>
              <a:latin typeface="微软雅黑" panose="020B0503020204020204" charset="-122"/>
              <a:ea typeface="微软雅黑" panose="020B0503020204020204" charset="-122"/>
            </a:endParaRPr>
          </a:p>
        </p:txBody>
      </p:sp>
      <p:sp>
        <p:nvSpPr>
          <p:cNvPr id="11" name="文本框 10"/>
          <p:cNvSpPr txBox="1"/>
          <p:nvPr/>
        </p:nvSpPr>
        <p:spPr>
          <a:xfrm>
            <a:off x="7566025" y="1837055"/>
            <a:ext cx="1018540" cy="368300"/>
          </a:xfrm>
          <a:prstGeom prst="rect">
            <a:avLst/>
          </a:prstGeom>
          <a:noFill/>
        </p:spPr>
        <p:txBody>
          <a:bodyPr wrap="square" rtlCol="0">
            <a:spAutoFit/>
          </a:bodyPr>
          <a:p>
            <a:r>
              <a:rPr lang="zh-CN" altLang="en-US" b="1">
                <a:solidFill>
                  <a:srgbClr val="0070C0"/>
                </a:solidFill>
                <a:latin typeface="微软雅黑" panose="020B0503020204020204" charset="-122"/>
                <a:ea typeface="微软雅黑" panose="020B0503020204020204" charset="-122"/>
              </a:rPr>
              <a:t>未做到</a:t>
            </a:r>
            <a:endParaRPr lang="zh-CN" altLang="en-US" b="1">
              <a:solidFill>
                <a:srgbClr val="0070C0"/>
              </a:solidFill>
              <a:latin typeface="微软雅黑" panose="020B0503020204020204" charset="-122"/>
              <a:ea typeface="微软雅黑" panose="020B0503020204020204" charset="-122"/>
            </a:endParaRPr>
          </a:p>
        </p:txBody>
      </p:sp>
      <p:sp>
        <p:nvSpPr>
          <p:cNvPr id="12" name="文本框 11"/>
          <p:cNvSpPr txBox="1"/>
          <p:nvPr/>
        </p:nvSpPr>
        <p:spPr>
          <a:xfrm>
            <a:off x="6604635" y="2416810"/>
            <a:ext cx="4328160" cy="310769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未对从一个名称到它的所指之间的关系进行物理关系的说明</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未对一个简单式子与一个序列之间的满足关系，做物理关系的解读</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3" name="流程图: 可选过程 12"/>
          <p:cNvSpPr/>
          <p:nvPr/>
        </p:nvSpPr>
        <p:spPr>
          <a:xfrm>
            <a:off x="975360" y="1766570"/>
            <a:ext cx="9914890" cy="4327525"/>
          </a:xfrm>
          <a:prstGeom prst="flowChartAlternateProcess">
            <a:avLst/>
          </a:prstGeom>
          <a:noFill/>
          <a:ln w="381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pic>
        <p:nvPicPr>
          <p:cNvPr id="66563" name="图片 4"/>
          <p:cNvPicPr>
            <a:picLocks noChangeAspect="1"/>
          </p:cNvPicPr>
          <p:nvPr/>
        </p:nvPicPr>
        <p:blipFill>
          <a:blip r:embed="rId3"/>
          <a:stretch>
            <a:fillRect/>
          </a:stretch>
        </p:blipFill>
        <p:spPr>
          <a:xfrm>
            <a:off x="1828165" y="1293495"/>
            <a:ext cx="8484235" cy="1736725"/>
          </a:xfrm>
          <a:prstGeom prst="rect">
            <a:avLst/>
          </a:prstGeom>
          <a:noFill/>
          <a:ln w="9525">
            <a:noFill/>
          </a:ln>
        </p:spPr>
      </p:pic>
      <p:pic>
        <p:nvPicPr>
          <p:cNvPr id="66564" name="图片 10"/>
          <p:cNvPicPr>
            <a:picLocks noChangeAspect="1"/>
          </p:cNvPicPr>
          <p:nvPr/>
        </p:nvPicPr>
        <p:blipFill>
          <a:blip r:embed="rId4"/>
          <a:srcRect l="-1805" t="42455" r="-1997"/>
          <a:stretch>
            <a:fillRect/>
          </a:stretch>
        </p:blipFill>
        <p:spPr>
          <a:xfrm>
            <a:off x="2014855" y="2895600"/>
            <a:ext cx="8110220" cy="2018030"/>
          </a:xfrm>
          <a:prstGeom prst="rect">
            <a:avLst/>
          </a:prstGeom>
          <a:noFill/>
          <a:ln w="9525">
            <a:noFill/>
          </a:ln>
        </p:spPr>
      </p:pic>
      <p:pic>
        <p:nvPicPr>
          <p:cNvPr id="66565" name="图片 11"/>
          <p:cNvPicPr>
            <a:picLocks noChangeAspect="1"/>
          </p:cNvPicPr>
          <p:nvPr/>
        </p:nvPicPr>
        <p:blipFill>
          <a:blip r:embed="rId5"/>
          <a:stretch>
            <a:fillRect/>
          </a:stretch>
        </p:blipFill>
        <p:spPr>
          <a:xfrm>
            <a:off x="2119630" y="5175885"/>
            <a:ext cx="8005445" cy="988695"/>
          </a:xfrm>
          <a:prstGeom prst="rect">
            <a:avLst/>
          </a:prstGeom>
          <a:noFill/>
          <a:ln w="9525">
            <a:noFill/>
          </a:ln>
        </p:spPr>
      </p:pic>
      <p:sp>
        <p:nvSpPr>
          <p:cNvPr id="3" name="文本框 2"/>
          <p:cNvSpPr txBox="1"/>
          <p:nvPr/>
        </p:nvSpPr>
        <p:spPr>
          <a:xfrm>
            <a:off x="805180" y="2237105"/>
            <a:ext cx="693420" cy="2676525"/>
          </a:xfrm>
          <a:prstGeom prst="rect">
            <a:avLst/>
          </a:prstGeom>
          <a:noFill/>
        </p:spPr>
        <p:txBody>
          <a:bodyPr wrap="square" rtlCol="0">
            <a:spAutoFit/>
          </a:bodyPr>
          <a:p>
            <a:r>
              <a:rPr lang="zh-CN" altLang="en-US" sz="2800" b="1"/>
              <a:t>塔斯基的做法</a:t>
            </a:r>
            <a:endParaRPr lang="zh-CN" altLang="en-US" sz="2800" b="1"/>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3"/>
          <p:cNvSpPr txBox="1"/>
          <p:nvPr>
            <p:custDataLst>
              <p:tags r:id="rId1"/>
            </p:custDataLst>
          </p:nvPr>
        </p:nvSpPr>
        <p:spPr>
          <a:xfrm>
            <a:off x="3355975" y="2790825"/>
            <a:ext cx="1277938" cy="1303338"/>
          </a:xfrm>
          <a:prstGeom prst="rect">
            <a:avLst/>
          </a:prstGeom>
          <a:noFill/>
          <a:ln w="9525">
            <a:noFill/>
          </a:ln>
        </p:spPr>
        <p:txBody>
          <a:bodyPr wrap="none" lIns="90000" tIns="46800" rIns="90000" bIns="46800" anchor="ctr"/>
          <a:p>
            <a:pPr algn="ctr">
              <a:lnSpc>
                <a:spcPct val="90000"/>
              </a:lnSpc>
            </a:pPr>
            <a:r>
              <a:rPr lang="en-US" altLang="zh-CN" sz="8000">
                <a:solidFill>
                  <a:schemeClr val="bg1"/>
                </a:solidFill>
                <a:latin typeface="Arial" panose="020B0604020202020204" pitchFamily="34" charset="0"/>
                <a:ea typeface="微软雅黑" panose="020B0503020204020204" charset="-122"/>
              </a:rPr>
              <a:t>01</a:t>
            </a:r>
            <a:endParaRPr lang="en-US" altLang="zh-CN" sz="8000">
              <a:solidFill>
                <a:schemeClr val="bg1"/>
              </a:solidFill>
              <a:latin typeface="Arial" panose="020B0604020202020204" pitchFamily="34" charset="0"/>
              <a:ea typeface="微软雅黑" panose="020B0503020204020204" charset="-122"/>
            </a:endParaRPr>
          </a:p>
        </p:txBody>
      </p:sp>
      <p:sp>
        <p:nvSpPr>
          <p:cNvPr id="2" name="文本框 1"/>
          <p:cNvSpPr txBox="1"/>
          <p:nvPr/>
        </p:nvSpPr>
        <p:spPr>
          <a:xfrm>
            <a:off x="2059940" y="859790"/>
            <a:ext cx="8131810" cy="829945"/>
          </a:xfrm>
          <a:prstGeom prst="rect">
            <a:avLst/>
          </a:prstGeom>
          <a:ln w="38100"/>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p>
            <a:pPr algn="ctr" fontAlgn="base"/>
            <a:r>
              <a:rPr lang="en-US" altLang="zh-CN" sz="2400" strike="noStrike" noProof="1">
                <a:latin typeface="Times New Roman" panose="02020603050405020304" charset="0"/>
                <a:cs typeface="Times New Roman" panose="02020603050405020304" charset="0"/>
              </a:rPr>
              <a:t>1930s </a:t>
            </a:r>
            <a:r>
              <a:rPr lang="zh-CN" altLang="en-US" sz="2400" strike="noStrike" noProof="1">
                <a:latin typeface="Times New Roman" panose="02020603050405020304" charset="0"/>
                <a:cs typeface="Times New Roman" panose="02020603050405020304" charset="0"/>
              </a:rPr>
              <a:t>像是</a:t>
            </a:r>
            <a:r>
              <a:rPr lang="en-US" altLang="zh-CN" sz="2400" strike="noStrike" noProof="1">
                <a:latin typeface="Times New Roman" panose="02020603050405020304" charset="0"/>
                <a:cs typeface="Times New Roman" panose="02020603050405020304" charset="0"/>
              </a:rPr>
              <a:t>“</a:t>
            </a:r>
            <a:r>
              <a:rPr lang="zh-CN" altLang="en-US" sz="2400" strike="noStrike" noProof="1">
                <a:latin typeface="Times New Roman" panose="02020603050405020304" charset="0"/>
                <a:cs typeface="Times New Roman" panose="02020603050405020304" charset="0"/>
              </a:rPr>
              <a:t>真</a:t>
            </a:r>
            <a:r>
              <a:rPr lang="en-US" altLang="zh-CN" sz="2400" strike="noStrike" noProof="1">
                <a:latin typeface="Times New Roman" panose="02020603050405020304" charset="0"/>
                <a:cs typeface="Times New Roman" panose="02020603050405020304" charset="0"/>
              </a:rPr>
              <a:t>”</a:t>
            </a:r>
            <a:r>
              <a:rPr lang="zh-CN" altLang="en-US" sz="2400" strike="noStrike" noProof="1">
                <a:latin typeface="Times New Roman" panose="02020603050405020304" charset="0"/>
                <a:cs typeface="Times New Roman" panose="02020603050405020304" charset="0"/>
              </a:rPr>
              <a:t>和</a:t>
            </a:r>
            <a:r>
              <a:rPr lang="en-US" altLang="zh-CN" sz="2400" strike="noStrike" noProof="1">
                <a:latin typeface="Times New Roman" panose="02020603050405020304" charset="0"/>
                <a:cs typeface="Times New Roman" panose="02020603050405020304" charset="0"/>
              </a:rPr>
              <a:t>“</a:t>
            </a:r>
            <a:r>
              <a:rPr lang="zh-CN" altLang="en-US" sz="2400" strike="noStrike" noProof="1">
                <a:latin typeface="Times New Roman" panose="02020603050405020304" charset="0"/>
                <a:cs typeface="Times New Roman" panose="02020603050405020304" charset="0"/>
              </a:rPr>
              <a:t>指称</a:t>
            </a:r>
            <a:r>
              <a:rPr lang="en-US" altLang="zh-CN" sz="2400" strike="noStrike" noProof="1">
                <a:latin typeface="Times New Roman" panose="02020603050405020304" charset="0"/>
                <a:cs typeface="Times New Roman" panose="02020603050405020304" charset="0"/>
              </a:rPr>
              <a:t>”</a:t>
            </a:r>
            <a:r>
              <a:rPr lang="zh-CN" altLang="en-US" sz="2400" strike="noStrike" noProof="1">
                <a:latin typeface="Times New Roman" panose="02020603050405020304" charset="0"/>
                <a:cs typeface="Times New Roman" panose="02020603050405020304" charset="0"/>
              </a:rPr>
              <a:t>这样的语义概念是</a:t>
            </a:r>
            <a:r>
              <a:rPr lang="en-US" altLang="zh-CN" sz="2400" strike="noStrike" noProof="1">
                <a:latin typeface="Times New Roman" panose="02020603050405020304" charset="0"/>
                <a:cs typeface="Times New Roman" panose="02020603050405020304" charset="0"/>
              </a:rPr>
              <a:t>illegitimate</a:t>
            </a:r>
            <a:r>
              <a:rPr lang="zh-CN" altLang="en-US" sz="2400" strike="noStrike" noProof="1">
                <a:latin typeface="Times New Roman" panose="02020603050405020304" charset="0"/>
                <a:cs typeface="Times New Roman" panose="02020603050405020304" charset="0"/>
              </a:rPr>
              <a:t>的：因为他们不能被还原为科学概念。</a:t>
            </a:r>
            <a:endParaRPr lang="zh-CN" altLang="en-US" sz="2400" strike="noStrike" noProof="1">
              <a:latin typeface="Times New Roman" panose="02020603050405020304" charset="0"/>
              <a:cs typeface="Times New Roman" panose="02020603050405020304" charset="0"/>
            </a:endParaRPr>
          </a:p>
        </p:txBody>
      </p:sp>
      <p:sp>
        <p:nvSpPr>
          <p:cNvPr id="3" name="下箭头 2"/>
          <p:cNvSpPr/>
          <p:nvPr/>
        </p:nvSpPr>
        <p:spPr>
          <a:xfrm>
            <a:off x="5561330" y="1969135"/>
            <a:ext cx="516890" cy="542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 name="文本框 3"/>
          <p:cNvSpPr txBox="1"/>
          <p:nvPr/>
        </p:nvSpPr>
        <p:spPr>
          <a:xfrm>
            <a:off x="3724910" y="2626360"/>
            <a:ext cx="4189730" cy="521970"/>
          </a:xfrm>
          <a:prstGeom prst="rect">
            <a:avLst/>
          </a:prstGeom>
          <a:ln w="28575">
            <a:solidFill>
              <a:srgbClr val="00B0F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p>
            <a:pPr algn="ctr" fontAlgn="base"/>
            <a:r>
              <a:rPr lang="zh-CN" altLang="en-US" sz="2800" strike="noStrike" noProof="1"/>
              <a:t>塔斯基的</a:t>
            </a:r>
            <a:r>
              <a:rPr lang="en-US" altLang="zh-CN" sz="2800" strike="noStrike" noProof="1"/>
              <a:t>“</a:t>
            </a:r>
            <a:r>
              <a:rPr lang="zh-CN" altLang="en-US" sz="2800" strike="noStrike" noProof="1"/>
              <a:t>真</a:t>
            </a:r>
            <a:r>
              <a:rPr lang="en-US" altLang="zh-CN" sz="2800" strike="noStrike" noProof="1"/>
              <a:t>”</a:t>
            </a:r>
            <a:r>
              <a:rPr lang="zh-CN" altLang="en-US" sz="2800" strike="noStrike" noProof="1"/>
              <a:t>理论</a:t>
            </a:r>
            <a:endParaRPr lang="zh-CN" altLang="en-US" sz="2800" strike="noStrike" noProof="1"/>
          </a:p>
        </p:txBody>
      </p:sp>
      <p:sp>
        <p:nvSpPr>
          <p:cNvPr id="6" name="下箭头 5"/>
          <p:cNvSpPr/>
          <p:nvPr/>
        </p:nvSpPr>
        <p:spPr>
          <a:xfrm>
            <a:off x="5498465" y="3324860"/>
            <a:ext cx="643255" cy="476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25606" name="组合 8"/>
          <p:cNvGrpSpPr/>
          <p:nvPr/>
        </p:nvGrpSpPr>
        <p:grpSpPr>
          <a:xfrm>
            <a:off x="1903413" y="3853803"/>
            <a:ext cx="8648700" cy="2522576"/>
            <a:chOff x="844" y="5303"/>
            <a:chExt cx="13620" cy="3974"/>
          </a:xfrm>
        </p:grpSpPr>
        <p:sp>
          <p:nvSpPr>
            <p:cNvPr id="7" name="文本框 6"/>
            <p:cNvSpPr txBox="1"/>
            <p:nvPr/>
          </p:nvSpPr>
          <p:spPr>
            <a:xfrm>
              <a:off x="844" y="5303"/>
              <a:ext cx="13620" cy="3974"/>
            </a:xfrm>
            <a:prstGeom prst="rect">
              <a:avLst/>
            </a:prstGeom>
            <a:ln w="44450">
              <a:solidFill>
                <a:schemeClr val="accent1"/>
              </a:solidFill>
            </a:ln>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p>
              <a:pPr fontAlgn="base"/>
              <a:r>
                <a:rPr lang="en-US" altLang="zh-CN" strike="noStrike" noProof="1"/>
                <a:t>                      </a:t>
              </a:r>
              <a:endParaRPr lang="en-US" altLang="zh-CN" strike="noStrike" noProof="1"/>
            </a:p>
            <a:p>
              <a:pPr fontAlgn="base"/>
              <a:r>
                <a:rPr lang="en-US" altLang="zh-CN" strike="noStrike" noProof="1"/>
                <a:t>                     </a:t>
              </a:r>
              <a:r>
                <a:rPr lang="en-US" altLang="zh-CN" sz="3200" strike="noStrike" noProof="1"/>
                <a:t>        </a:t>
              </a:r>
              <a:r>
                <a:rPr lang="en-US" altLang="zh-CN" sz="2400" strike="noStrike" noProof="1"/>
                <a:t>“</a:t>
              </a:r>
              <a:r>
                <a:rPr lang="zh-CN" altLang="en-US" sz="2400" strike="noStrike" noProof="1">
                  <a:latin typeface="Times New Roman" panose="02020603050405020304" charset="0"/>
                  <a:cs typeface="Times New Roman" panose="02020603050405020304" charset="0"/>
                </a:rPr>
                <a:t>  As a result of Tarski's  teaching, I no longer hesitate </a:t>
              </a:r>
              <a:endParaRPr lang="zh-CN" altLang="en-US" sz="2400" strike="noStrike" noProof="1">
                <a:latin typeface="Times New Roman" panose="02020603050405020304" charset="0"/>
                <a:cs typeface="Times New Roman" panose="02020603050405020304" charset="0"/>
              </a:endParaRPr>
            </a:p>
            <a:p>
              <a:pPr fontAlgn="base"/>
              <a:r>
                <a:rPr lang="zh-CN" altLang="en-US" sz="2400" strike="noStrike" noProof="1">
                  <a:latin typeface="Times New Roman" panose="02020603050405020304" charset="0"/>
                  <a:cs typeface="Times New Roman" panose="02020603050405020304" charset="0"/>
                </a:rPr>
                <a:t>                         to speak of 'truth' and  'falsity',"</a:t>
              </a:r>
              <a:endParaRPr lang="zh-CN" altLang="en-US" sz="2400" strike="noStrike" noProof="1">
                <a:latin typeface="Times New Roman" panose="02020603050405020304" charset="0"/>
                <a:cs typeface="Times New Roman" panose="02020603050405020304" charset="0"/>
              </a:endParaRPr>
            </a:p>
            <a:p>
              <a:pPr fontAlgn="base"/>
              <a:endParaRPr lang="zh-CN" altLang="en-US" sz="2400" strike="noStrike" noProof="1">
                <a:latin typeface="Times New Roman" panose="02020603050405020304" charset="0"/>
                <a:cs typeface="Times New Roman" panose="02020603050405020304" charset="0"/>
              </a:endParaRPr>
            </a:p>
            <a:p>
              <a:pPr fontAlgn="base"/>
              <a:r>
                <a:rPr lang="zh-CN" altLang="en-US" sz="2400" strike="noStrike" noProof="1">
                  <a:latin typeface="Times New Roman" panose="02020603050405020304" charset="0"/>
                  <a:cs typeface="Times New Roman" panose="02020603050405020304" charset="0"/>
                </a:rPr>
                <a:t>                              </a:t>
              </a:r>
              <a:r>
                <a:rPr lang="zh-CN" altLang="en-US" strike="noStrike" noProof="1">
                  <a:latin typeface="Times New Roman" panose="02020603050405020304" charset="0"/>
                  <a:cs typeface="Times New Roman" panose="02020603050405020304" charset="0"/>
                </a:rPr>
                <a:t> </a:t>
              </a:r>
              <a:r>
                <a:rPr lang="en-US" altLang="zh-CN" strike="noStrike" noProof="1">
                  <a:latin typeface="Times New Roman" panose="02020603050405020304" charset="0"/>
                  <a:cs typeface="Times New Roman" panose="02020603050405020304" charset="0"/>
                </a:rPr>
                <a:t>------Popper</a:t>
              </a:r>
              <a:r>
                <a:rPr lang="zh-CN" altLang="en-US" sz="2400" strike="noStrike" noProof="1">
                  <a:latin typeface="Times New Roman" panose="02020603050405020304" charset="0"/>
                  <a:cs typeface="Times New Roman" panose="02020603050405020304" charset="0"/>
                </a:rPr>
                <a:t> </a:t>
              </a:r>
              <a:r>
                <a:rPr lang="zh-CN" altLang="en-US" i="1" strike="noStrike" noProof="1">
                  <a:latin typeface="Times New Roman" panose="02020603050405020304" charset="0"/>
                  <a:cs typeface="Times New Roman" panose="02020603050405020304" charset="0"/>
                </a:rPr>
                <a:t> Logic of Scientific Discovery</a:t>
              </a:r>
              <a:r>
                <a:rPr lang="zh-CN" altLang="en-US" strike="noStrike" noProof="1">
                  <a:latin typeface="Times New Roman" panose="02020603050405020304" charset="0"/>
                  <a:cs typeface="Times New Roman" panose="02020603050405020304" charset="0"/>
                </a:rPr>
                <a:t> (New York: Basic </a:t>
              </a:r>
              <a:endParaRPr lang="zh-CN" altLang="en-US" strike="noStrike" noProof="1">
                <a:latin typeface="Times New Roman" panose="02020603050405020304" charset="0"/>
                <a:cs typeface="Times New Roman" panose="02020603050405020304" charset="0"/>
              </a:endParaRPr>
            </a:p>
            <a:p>
              <a:pPr fontAlgn="base"/>
              <a:r>
                <a:rPr lang="zh-CN" altLang="en-US" strike="noStrike" noProof="1">
                  <a:latin typeface="Times New Roman" panose="02020603050405020304" charset="0"/>
                  <a:cs typeface="Times New Roman" panose="02020603050405020304" charset="0"/>
                </a:rPr>
                <a:t>                                                                                         Book</a:t>
              </a:r>
              <a:r>
                <a:rPr lang="en-US" altLang="zh-CN" strike="noStrike" noProof="1">
                  <a:latin typeface="Times New Roman" panose="02020603050405020304" charset="0"/>
                  <a:cs typeface="Times New Roman" panose="02020603050405020304" charset="0"/>
                </a:rPr>
                <a:t>s </a:t>
              </a:r>
              <a:r>
                <a:rPr lang="zh-CN" altLang="en-US" strike="noStrike" noProof="1">
                  <a:latin typeface="Times New Roman" panose="02020603050405020304" charset="0"/>
                  <a:cs typeface="Times New Roman" panose="02020603050405020304" charset="0"/>
                </a:rPr>
                <a:t>1968), p. 274.</a:t>
              </a:r>
              <a:endParaRPr lang="zh-CN" altLang="en-US" strike="noStrike" noProof="1">
                <a:latin typeface="Times New Roman" panose="02020603050405020304" charset="0"/>
                <a:cs typeface="Times New Roman" panose="02020603050405020304" charset="0"/>
              </a:endParaRPr>
            </a:p>
            <a:p>
              <a:pPr fontAlgn="base"/>
              <a:endParaRPr lang="zh-CN" altLang="en-US" strike="noStrike" noProof="1">
                <a:latin typeface="Times New Roman" panose="02020603050405020304" charset="0"/>
                <a:cs typeface="Times New Roman" panose="02020603050405020304" charset="0"/>
              </a:endParaRPr>
            </a:p>
          </p:txBody>
        </p:sp>
        <p:pic>
          <p:nvPicPr>
            <p:cNvPr id="25608" name="图片 7"/>
            <p:cNvPicPr>
              <a:picLocks noChangeAspect="1"/>
            </p:cNvPicPr>
            <p:nvPr/>
          </p:nvPicPr>
          <p:blipFill>
            <a:blip r:embed="rId2"/>
            <a:stretch>
              <a:fillRect/>
            </a:stretch>
          </p:blipFill>
          <p:spPr>
            <a:xfrm flipH="1">
              <a:off x="1090" y="5682"/>
              <a:ext cx="2784" cy="3216"/>
            </a:xfrm>
            <a:prstGeom prst="rect">
              <a:avLst/>
            </a:prstGeom>
            <a:noFill/>
            <a:ln w="9525">
              <a:solidFill>
                <a:schemeClr val="accent1"/>
              </a:solidFill>
            </a:ln>
          </p:spPr>
        </p:pic>
      </p:grpSp>
      <p:sp>
        <p:nvSpPr>
          <p:cNvPr id="5" name="圆角矩形 4"/>
          <p:cNvSpPr/>
          <p:nvPr/>
        </p:nvSpPr>
        <p:spPr>
          <a:xfrm>
            <a:off x="464185" y="357505"/>
            <a:ext cx="11598275" cy="6412230"/>
          </a:xfrm>
          <a:prstGeom prst="round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pic>
        <p:nvPicPr>
          <p:cNvPr id="66566" name="图片 12"/>
          <p:cNvPicPr>
            <a:picLocks noChangeAspect="1"/>
          </p:cNvPicPr>
          <p:nvPr/>
        </p:nvPicPr>
        <p:blipFill>
          <a:blip r:embed="rId3"/>
          <a:stretch>
            <a:fillRect/>
          </a:stretch>
        </p:blipFill>
        <p:spPr>
          <a:xfrm>
            <a:off x="2068830" y="1746250"/>
            <a:ext cx="7727950" cy="979170"/>
          </a:xfrm>
          <a:prstGeom prst="rect">
            <a:avLst/>
          </a:prstGeom>
          <a:noFill/>
          <a:ln w="9525">
            <a:noFill/>
          </a:ln>
        </p:spPr>
      </p:pic>
      <p:pic>
        <p:nvPicPr>
          <p:cNvPr id="3" name="图片 2"/>
          <p:cNvPicPr>
            <a:picLocks noChangeAspect="1"/>
          </p:cNvPicPr>
          <p:nvPr/>
        </p:nvPicPr>
        <p:blipFill>
          <a:blip r:embed="rId4"/>
          <a:stretch>
            <a:fillRect/>
          </a:stretch>
        </p:blipFill>
        <p:spPr>
          <a:xfrm>
            <a:off x="2181860" y="3046730"/>
            <a:ext cx="7183120" cy="3119120"/>
          </a:xfrm>
          <a:prstGeom prst="rect">
            <a:avLst/>
          </a:prstGeom>
        </p:spPr>
      </p:pic>
      <p:sp>
        <p:nvSpPr>
          <p:cNvPr id="8" name="文本框 7"/>
          <p:cNvSpPr txBox="1"/>
          <p:nvPr/>
        </p:nvSpPr>
        <p:spPr>
          <a:xfrm>
            <a:off x="805180" y="2237105"/>
            <a:ext cx="693420" cy="2676525"/>
          </a:xfrm>
          <a:prstGeom prst="rect">
            <a:avLst/>
          </a:prstGeom>
          <a:noFill/>
        </p:spPr>
        <p:txBody>
          <a:bodyPr wrap="square" rtlCol="0">
            <a:spAutoFit/>
          </a:bodyPr>
          <a:p>
            <a:r>
              <a:rPr lang="zh-CN" altLang="en-US" sz="2800" b="1"/>
              <a:t>塔斯基的做法</a:t>
            </a:r>
            <a:endParaRPr lang="zh-CN" altLang="en-US" sz="2800" b="1"/>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pic>
        <p:nvPicPr>
          <p:cNvPr id="68610" name="图片 4"/>
          <p:cNvPicPr>
            <a:picLocks noChangeAspect="1"/>
          </p:cNvPicPr>
          <p:nvPr/>
        </p:nvPicPr>
        <p:blipFill>
          <a:blip r:embed="rId3"/>
          <a:srcRect t="32834"/>
          <a:stretch>
            <a:fillRect/>
          </a:stretch>
        </p:blipFill>
        <p:spPr>
          <a:xfrm>
            <a:off x="1490345" y="1604645"/>
            <a:ext cx="9019540" cy="1788160"/>
          </a:xfrm>
          <a:prstGeom prst="rect">
            <a:avLst/>
          </a:prstGeom>
          <a:noFill/>
          <a:ln w="9525">
            <a:noFill/>
          </a:ln>
        </p:spPr>
      </p:pic>
      <p:pic>
        <p:nvPicPr>
          <p:cNvPr id="2" name="图片 1"/>
          <p:cNvPicPr>
            <a:picLocks noChangeAspect="1"/>
          </p:cNvPicPr>
          <p:nvPr/>
        </p:nvPicPr>
        <p:blipFill>
          <a:blip r:embed="rId4"/>
          <a:srcRect r="17339" b="-14386"/>
          <a:stretch>
            <a:fillRect/>
          </a:stretch>
        </p:blipFill>
        <p:spPr>
          <a:xfrm>
            <a:off x="1861185" y="1692275"/>
            <a:ext cx="579755" cy="414020"/>
          </a:xfrm>
          <a:prstGeom prst="rect">
            <a:avLst/>
          </a:prstGeom>
        </p:spPr>
      </p:pic>
      <p:pic>
        <p:nvPicPr>
          <p:cNvPr id="3" name="图片 2"/>
          <p:cNvPicPr>
            <a:picLocks noChangeAspect="1"/>
          </p:cNvPicPr>
          <p:nvPr/>
        </p:nvPicPr>
        <p:blipFill>
          <a:blip r:embed="rId4"/>
          <a:srcRect r="17339" b="-14386"/>
          <a:stretch>
            <a:fillRect/>
          </a:stretch>
        </p:blipFill>
        <p:spPr>
          <a:xfrm>
            <a:off x="2221865" y="2978785"/>
            <a:ext cx="664845" cy="414020"/>
          </a:xfrm>
          <a:prstGeom prst="rect">
            <a:avLst/>
          </a:prstGeom>
        </p:spPr>
      </p:pic>
      <p:pic>
        <p:nvPicPr>
          <p:cNvPr id="68611" name="图片 7"/>
          <p:cNvPicPr>
            <a:picLocks noChangeAspect="1"/>
          </p:cNvPicPr>
          <p:nvPr/>
        </p:nvPicPr>
        <p:blipFill>
          <a:blip r:embed="rId5"/>
          <a:stretch>
            <a:fillRect/>
          </a:stretch>
        </p:blipFill>
        <p:spPr>
          <a:xfrm>
            <a:off x="1905000" y="3535680"/>
            <a:ext cx="8330565" cy="810895"/>
          </a:xfrm>
          <a:prstGeom prst="rect">
            <a:avLst/>
          </a:prstGeom>
          <a:noFill/>
          <a:ln w="9525">
            <a:noFill/>
          </a:ln>
        </p:spPr>
      </p:pic>
      <p:cxnSp>
        <p:nvCxnSpPr>
          <p:cNvPr id="8" name="直接连接符 7"/>
          <p:cNvCxnSpPr/>
          <p:nvPr/>
        </p:nvCxnSpPr>
        <p:spPr>
          <a:xfrm flipV="1">
            <a:off x="2300288" y="3984625"/>
            <a:ext cx="3941763" cy="1588"/>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上下箭头 11"/>
          <p:cNvSpPr/>
          <p:nvPr/>
        </p:nvSpPr>
        <p:spPr>
          <a:xfrm>
            <a:off x="1731963" y="3698875"/>
            <a:ext cx="360363" cy="360363"/>
          </a:xfrm>
          <a:prstGeom prst="up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68615" name="图片 11"/>
          <p:cNvPicPr>
            <a:picLocks noChangeAspect="1"/>
          </p:cNvPicPr>
          <p:nvPr/>
        </p:nvPicPr>
        <p:blipFill>
          <a:blip r:embed="rId6"/>
          <a:stretch>
            <a:fillRect/>
          </a:stretch>
        </p:blipFill>
        <p:spPr>
          <a:xfrm>
            <a:off x="1161733" y="4346575"/>
            <a:ext cx="8805862" cy="428625"/>
          </a:xfrm>
          <a:prstGeom prst="rect">
            <a:avLst/>
          </a:prstGeom>
          <a:noFill/>
          <a:ln w="9525">
            <a:noFill/>
          </a:ln>
        </p:spPr>
      </p:pic>
      <p:pic>
        <p:nvPicPr>
          <p:cNvPr id="68616" name="图片 12"/>
          <p:cNvPicPr>
            <a:picLocks noChangeAspect="1"/>
          </p:cNvPicPr>
          <p:nvPr/>
        </p:nvPicPr>
        <p:blipFill>
          <a:blip r:embed="rId7"/>
          <a:stretch>
            <a:fillRect/>
          </a:stretch>
        </p:blipFill>
        <p:spPr>
          <a:xfrm>
            <a:off x="1666558" y="4914900"/>
            <a:ext cx="7132637" cy="1450975"/>
          </a:xfrm>
          <a:prstGeom prst="rect">
            <a:avLst/>
          </a:prstGeom>
          <a:noFill/>
          <a:ln w="9525">
            <a:noFill/>
          </a:ln>
        </p:spPr>
      </p:pic>
      <p:sp>
        <p:nvSpPr>
          <p:cNvPr id="13" name="文本框 12"/>
          <p:cNvSpPr txBox="1"/>
          <p:nvPr/>
        </p:nvSpPr>
        <p:spPr>
          <a:xfrm>
            <a:off x="9645650" y="3972560"/>
            <a:ext cx="1032510" cy="1014730"/>
          </a:xfrm>
          <a:prstGeom prst="rect">
            <a:avLst/>
          </a:prstGeom>
          <a:noFill/>
        </p:spPr>
        <p:txBody>
          <a:bodyPr wrap="square" rtlCol="0">
            <a:spAutoFit/>
          </a:bodyPr>
          <a:p>
            <a:r>
              <a:rPr lang="zh-CN" altLang="en-US" sz="2000"/>
              <a:t>罗素</a:t>
            </a:r>
            <a:endParaRPr lang="zh-CN" altLang="en-US" sz="2000"/>
          </a:p>
          <a:p>
            <a:r>
              <a:rPr lang="zh-CN" altLang="en-US" sz="2000"/>
              <a:t>描述论观点</a:t>
            </a:r>
            <a:endParaRPr lang="zh-CN" altLang="en-US" sz="2000"/>
          </a:p>
        </p:txBody>
      </p:sp>
      <p:pic>
        <p:nvPicPr>
          <p:cNvPr id="4" name="图片 3"/>
          <p:cNvPicPr>
            <a:picLocks noChangeAspect="1"/>
          </p:cNvPicPr>
          <p:nvPr/>
        </p:nvPicPr>
        <p:blipFill>
          <a:blip r:embed="rId4"/>
          <a:srcRect r="17339" b="-14386"/>
          <a:stretch>
            <a:fillRect/>
          </a:stretch>
        </p:blipFill>
        <p:spPr>
          <a:xfrm>
            <a:off x="2965450" y="2106295"/>
            <a:ext cx="577850" cy="414020"/>
          </a:xfrm>
          <a:prstGeom prst="rect">
            <a:avLst/>
          </a:prstGeom>
        </p:spPr>
      </p:pic>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11" name="文本框 10"/>
          <p:cNvSpPr txBox="1"/>
          <p:nvPr/>
        </p:nvSpPr>
        <p:spPr>
          <a:xfrm>
            <a:off x="1146175" y="1802130"/>
            <a:ext cx="9477375" cy="1322070"/>
          </a:xfrm>
          <a:prstGeom prst="rect">
            <a:avLst/>
          </a:prstGeom>
          <a:noFill/>
          <a:ln w="9525">
            <a:noFill/>
          </a:ln>
        </p:spPr>
        <p:txBody>
          <a:bodyPr wrap="square">
            <a:spAutoFit/>
          </a:bodyPr>
          <a:p>
            <a:pPr indent="0"/>
            <a:r>
              <a:rPr lang="en-US" altLang="zh-CN" sz="2000" b="0">
                <a:latin typeface="Calibri" panose="020F0502020204030204" charset="0"/>
                <a:ea typeface="宋体" panose="02010600030101010101" pitchFamily="2" charset="-122"/>
              </a:rPr>
              <a:t>      </a:t>
            </a:r>
            <a:r>
              <a:rPr lang="zh-CN" sz="2000" b="0">
                <a:latin typeface="Calibri" panose="020F0502020204030204" charset="0"/>
                <a:ea typeface="宋体" panose="02010600030101010101" pitchFamily="2" charset="-122"/>
              </a:rPr>
              <a:t>但是，这里可能出</a:t>
            </a:r>
            <a:r>
              <a:rPr lang="zh-CN" sz="2000" b="1">
                <a:latin typeface="Calibri" panose="020F0502020204030204" charset="0"/>
                <a:ea typeface="宋体" panose="02010600030101010101" pitchFamily="2" charset="-122"/>
              </a:rPr>
              <a:t>现循环定义的问题</a:t>
            </a:r>
            <a:r>
              <a:rPr lang="zh-CN" sz="2000" b="0">
                <a:latin typeface="Calibri" panose="020F0502020204030204" charset="0"/>
                <a:ea typeface="宋体" panose="02010600030101010101" pitchFamily="2" charset="-122"/>
              </a:rPr>
              <a:t>：这里就是把</a:t>
            </a:r>
            <a:r>
              <a:rPr lang="en-US" sz="2000" b="0">
                <a:latin typeface="Calibri" panose="020F0502020204030204" charset="0"/>
                <a:cs typeface="Times New Roman" panose="02020603050405020304" charset="0"/>
              </a:rPr>
              <a:t>name</a:t>
            </a:r>
            <a:r>
              <a:rPr lang="zh-CN" sz="2000" b="0">
                <a:latin typeface="Calibri" panose="020F0502020204030204" charset="0"/>
                <a:ea typeface="宋体" panose="02010600030101010101" pitchFamily="2" charset="-122"/>
              </a:rPr>
              <a:t>的指称问题，转移到了与</a:t>
            </a:r>
            <a:r>
              <a:rPr lang="en-US" sz="2000" b="0">
                <a:latin typeface="Calibri" panose="020F0502020204030204" charset="0"/>
              </a:rPr>
              <a:t>name</a:t>
            </a:r>
            <a:r>
              <a:rPr lang="zh-CN" sz="2000" b="0">
                <a:latin typeface="Calibri" panose="020F0502020204030204" charset="0"/>
                <a:ea typeface="宋体" panose="02010600030101010101" pitchFamily="2" charset="-122"/>
              </a:rPr>
              <a:t>相关的描述（</a:t>
            </a:r>
            <a:r>
              <a:rPr lang="en-US" sz="2000" b="0">
                <a:latin typeface="Calibri" panose="020F0502020204030204" charset="0"/>
              </a:rPr>
              <a:t>description</a:t>
            </a:r>
            <a:r>
              <a:rPr lang="zh-CN" sz="2000" b="0">
                <a:latin typeface="Calibri" panose="020F0502020204030204" charset="0"/>
                <a:ea typeface="宋体" panose="02010600030101010101" pitchFamily="2" charset="-122"/>
              </a:rPr>
              <a:t>）的指称问题上。我们对于</a:t>
            </a:r>
            <a:r>
              <a:rPr lang="en-US" sz="2000" b="0">
                <a:latin typeface="Calibri" panose="020F0502020204030204" charset="0"/>
              </a:rPr>
              <a:t>description</a:t>
            </a:r>
            <a:r>
              <a:rPr lang="zh-CN" sz="2000" b="0">
                <a:latin typeface="Calibri" panose="020F0502020204030204" charset="0"/>
                <a:ea typeface="宋体" panose="02010600030101010101" pitchFamily="2" charset="-122"/>
              </a:rPr>
              <a:t>的指称问题的就是一般在于对这个</a:t>
            </a:r>
            <a:r>
              <a:rPr lang="en-US" sz="2000" b="0">
                <a:latin typeface="Calibri" panose="020F0502020204030204" charset="0"/>
              </a:rPr>
              <a:t>description</a:t>
            </a:r>
            <a:r>
              <a:rPr lang="zh-CN" sz="2000" b="0">
                <a:latin typeface="Calibri" panose="020F0502020204030204" charset="0"/>
                <a:ea typeface="宋体" panose="02010600030101010101" pitchFamily="2" charset="-122"/>
              </a:rPr>
              <a:t>的关键部分的构建上，很能出现的情况是，这个关键部分的构建包含</a:t>
            </a:r>
            <a:r>
              <a:rPr lang="en-US" sz="2000" b="0">
                <a:latin typeface="Calibri" panose="020F0502020204030204" charset="0"/>
              </a:rPr>
              <a:t>name.</a:t>
            </a:r>
            <a:endParaRPr lang="zh-CN" altLang="en-US" sz="2000"/>
          </a:p>
        </p:txBody>
      </p:sp>
      <p:sp>
        <p:nvSpPr>
          <p:cNvPr id="12" name="文本框 11"/>
          <p:cNvSpPr txBox="1"/>
          <p:nvPr/>
        </p:nvSpPr>
        <p:spPr>
          <a:xfrm>
            <a:off x="1271270" y="3312795"/>
            <a:ext cx="9227820" cy="2861310"/>
          </a:xfrm>
          <a:prstGeom prst="rect">
            <a:avLst/>
          </a:prstGeom>
          <a:noFill/>
          <a:ln w="9525">
            <a:noFill/>
          </a:ln>
        </p:spPr>
        <p:txBody>
          <a:bodyPr wrap="square">
            <a:spAutoFit/>
          </a:bodyPr>
          <a:p>
            <a:pPr indent="266700"/>
            <a:r>
              <a:rPr lang="en-US" sz="2000" b="0">
                <a:latin typeface="Times New Roman" panose="02020603050405020304" charset="0"/>
                <a:ea typeface="宋体" panose="02010600030101010101" pitchFamily="2" charset="-122"/>
                <a:cs typeface="Times New Roman" panose="02020603050405020304" charset="0"/>
              </a:rPr>
              <a:t>Field</a:t>
            </a:r>
            <a:r>
              <a:rPr lang="zh-CN" sz="2000" b="0">
                <a:latin typeface="Times New Roman" panose="02020603050405020304" charset="0"/>
                <a:ea typeface="宋体" panose="02010600030101010101" pitchFamily="2" charset="-122"/>
              </a:rPr>
              <a:t>猜想，也许是因为罗素的这种方法可能是塔斯基写作时候的唯一方法，并且面临着困境，因为塔斯基才使用（</a:t>
            </a:r>
            <a:r>
              <a:rPr lang="en-US" sz="2000" b="0">
                <a:latin typeface="Times New Roman" panose="02020603050405020304" charset="0"/>
                <a:ea typeface="宋体" panose="02010600030101010101" pitchFamily="2" charset="-122"/>
              </a:rPr>
              <a:t>DG</a:t>
            </a:r>
            <a:r>
              <a:rPr lang="zh-CN" sz="2000" b="0">
                <a:latin typeface="Times New Roman" panose="02020603050405020304" charset="0"/>
                <a:ea typeface="宋体" panose="02010600030101010101" pitchFamily="2" charset="-122"/>
              </a:rPr>
              <a:t>）或（</a:t>
            </a:r>
            <a:r>
              <a:rPr lang="en-US" sz="2000" b="0">
                <a:latin typeface="Times New Roman" panose="02020603050405020304" charset="0"/>
                <a:ea typeface="宋体" panose="02010600030101010101" pitchFamily="2" charset="-122"/>
              </a:rPr>
              <a:t>DE</a:t>
            </a:r>
            <a:r>
              <a:rPr lang="zh-CN" sz="2000" b="0">
                <a:latin typeface="Times New Roman" panose="02020603050405020304" charset="0"/>
                <a:ea typeface="宋体" panose="02010600030101010101" pitchFamily="2" charset="-122"/>
              </a:rPr>
              <a:t>）的方法来解释名字与他们所指对象的关系，正是因为罗素观点的弊端，使得塔斯基当时的观点得到了广泛的接受。</a:t>
            </a:r>
            <a:endParaRPr lang="zh-CN" sz="2000" b="0">
              <a:latin typeface="Times New Roman" panose="02020603050405020304" charset="0"/>
              <a:ea typeface="宋体" panose="02010600030101010101" pitchFamily="2" charset="-122"/>
            </a:endParaRPr>
          </a:p>
          <a:p>
            <a:pPr indent="266700"/>
            <a:r>
              <a:rPr lang="zh-CN" sz="2000" b="0">
                <a:latin typeface="Times New Roman" panose="02020603050405020304" charset="0"/>
                <a:ea typeface="宋体" panose="02010600030101010101" pitchFamily="2" charset="-122"/>
              </a:rPr>
              <a:t>       但是，随着克里普克的历史因果指称理论以及其他的理论的发展，塔斯基的理论变得并不具有说服力了，根据新近的理论发展，</a:t>
            </a:r>
            <a:r>
              <a:rPr lang="en-US" sz="2000" b="0">
                <a:latin typeface="Times New Roman" panose="02020603050405020304" charset="0"/>
                <a:ea typeface="宋体" panose="02010600030101010101" pitchFamily="2" charset="-122"/>
                <a:cs typeface="Times New Roman" panose="02020603050405020304" charset="0"/>
              </a:rPr>
              <a:t> Cicero</a:t>
            </a:r>
            <a:r>
              <a:rPr lang="zh-CN" sz="2000" b="0">
                <a:latin typeface="Times New Roman" panose="02020603050405020304" charset="0"/>
                <a:ea typeface="宋体" panose="02010600030101010101" pitchFamily="2" charset="-122"/>
              </a:rPr>
              <a:t>这个词的指称是根据因果关系网来决定的：不仅是根据社会关系（例如第一个使用 </a:t>
            </a:r>
            <a:r>
              <a:rPr lang="en-US" sz="2000" b="0">
                <a:latin typeface="Times New Roman" panose="02020603050405020304" charset="0"/>
                <a:ea typeface="宋体" panose="02010600030101010101" pitchFamily="2" charset="-122"/>
              </a:rPr>
              <a:t>Cicero</a:t>
            </a:r>
            <a:r>
              <a:rPr lang="zh-CN" sz="2000" b="0">
                <a:latin typeface="Times New Roman" panose="02020603050405020304" charset="0"/>
                <a:ea typeface="宋体" panose="02010600030101010101" pitchFamily="2" charset="-122"/>
              </a:rPr>
              <a:t>这个名字的人），而且还有其他的关系（最初使用接近于 </a:t>
            </a:r>
            <a:r>
              <a:rPr lang="en-US" sz="2000" b="0">
                <a:latin typeface="Times New Roman" panose="02020603050405020304" charset="0"/>
                <a:ea typeface="宋体" panose="02010600030101010101" pitchFamily="2" charset="-122"/>
              </a:rPr>
              <a:t>Cicero</a:t>
            </a:r>
            <a:r>
              <a:rPr lang="zh-CN" sz="2000" b="0">
                <a:latin typeface="Times New Roman" panose="02020603050405020304" charset="0"/>
                <a:ea typeface="宋体" panose="02010600030101010101" pitchFamily="2" charset="-122"/>
              </a:rPr>
              <a:t>这个词的证据链）。</a:t>
            </a:r>
            <a:endParaRPr lang="zh-CN" altLang="en-US" sz="200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76802" name="文本框 99"/>
          <p:cNvSpPr txBox="1"/>
          <p:nvPr/>
        </p:nvSpPr>
        <p:spPr>
          <a:xfrm>
            <a:off x="1796415" y="1587500"/>
            <a:ext cx="7112000" cy="460375"/>
          </a:xfrm>
          <a:prstGeom prst="rect">
            <a:avLst/>
          </a:prstGeom>
          <a:noFill/>
          <a:ln w="9525">
            <a:noFill/>
          </a:ln>
        </p:spPr>
        <p:txBody>
          <a:bodyPr wrap="square" anchor="t">
            <a:spAutoFit/>
          </a:bodyPr>
          <a:p>
            <a:r>
              <a:rPr lang="zh-CN" altLang="zh-CN" sz="2400" b="1">
                <a:latin typeface="Times New Roman" panose="02020603050405020304" charset="0"/>
                <a:ea typeface="宋体" panose="02010600030101010101" pitchFamily="2" charset="-122"/>
              </a:rPr>
              <a:t>塔斯基是如何评价自己的这种对</a:t>
            </a:r>
            <a:r>
              <a:rPr lang="en-US" altLang="zh-CN" sz="2400" b="1">
                <a:latin typeface="Times New Roman" panose="02020603050405020304" charset="0"/>
                <a:ea typeface="宋体" panose="02010600030101010101" pitchFamily="2" charset="-122"/>
              </a:rPr>
              <a:t>denotation</a:t>
            </a:r>
            <a:r>
              <a:rPr lang="zh-CN" altLang="zh-CN" sz="2400" b="1">
                <a:latin typeface="Times New Roman" panose="02020603050405020304" charset="0"/>
                <a:ea typeface="宋体" panose="02010600030101010101" pitchFamily="2" charset="-122"/>
              </a:rPr>
              <a:t>定义的呢？</a:t>
            </a:r>
            <a:endParaRPr lang="zh-CN" altLang="en-US" sz="2400" b="1">
              <a:latin typeface="Arial" panose="020B0604020202020204" pitchFamily="34" charset="0"/>
              <a:ea typeface="宋体" panose="02010600030101010101" pitchFamily="2" charset="-122"/>
            </a:endParaRPr>
          </a:p>
        </p:txBody>
      </p:sp>
      <p:sp>
        <p:nvSpPr>
          <p:cNvPr id="100" name="文本框 99"/>
          <p:cNvSpPr txBox="1"/>
          <p:nvPr/>
        </p:nvSpPr>
        <p:spPr>
          <a:xfrm>
            <a:off x="1188720" y="2186305"/>
            <a:ext cx="9304655" cy="4154170"/>
          </a:xfrm>
          <a:prstGeom prst="rect">
            <a:avLst/>
          </a:prstGeom>
          <a:noFill/>
          <a:ln w="9525">
            <a:noFill/>
          </a:ln>
        </p:spPr>
        <p:txBody>
          <a:bodyPr wrap="square">
            <a:spAutoFit/>
          </a:bodyPr>
          <a:p>
            <a:pPr indent="0"/>
            <a:r>
              <a:rPr lang="zh-CN" sz="2400" b="0">
                <a:latin typeface="Times New Roman" panose="02020603050405020304" charset="0"/>
                <a:ea typeface="宋体" panose="02010600030101010101" pitchFamily="2" charset="-122"/>
              </a:rPr>
              <a:t>他将</a:t>
            </a:r>
            <a:r>
              <a:rPr lang="en-US" sz="2400" b="0">
                <a:latin typeface="Times New Roman" panose="02020603050405020304" charset="0"/>
                <a:ea typeface="宋体" panose="02010600030101010101" pitchFamily="2" charset="-122"/>
                <a:cs typeface="Times New Roman" panose="02020603050405020304" charset="0"/>
              </a:rPr>
              <a:t>semantic </a:t>
            </a:r>
            <a:r>
              <a:rPr lang="zh-CN" sz="2400" b="0">
                <a:latin typeface="Times New Roman" panose="02020603050405020304" charset="0"/>
                <a:ea typeface="宋体" panose="02010600030101010101" pitchFamily="2" charset="-122"/>
              </a:rPr>
              <a:t>定义为：</a:t>
            </a:r>
            <a:r>
              <a:rPr lang="en-US" sz="2400" b="0">
                <a:latin typeface="Times New Roman" panose="02020603050405020304" charset="0"/>
                <a:ea typeface="宋体" panose="02010600030101010101" pitchFamily="2" charset="-122"/>
              </a:rPr>
              <a:t>"the totality of considerations concerning those concepts which, roughly speaking, express certain connecions between the expressions of a language and the objects and states of affairs referred to by those expressions</a:t>
            </a:r>
            <a:r>
              <a:rPr lang="zh-CN" sz="2400" b="0">
                <a:latin typeface="Times New Roman" panose="02020603050405020304" charset="0"/>
                <a:ea typeface="宋体" panose="02010600030101010101" pitchFamily="2" charset="-122"/>
              </a:rPr>
              <a:t>”（</a:t>
            </a:r>
            <a:r>
              <a:rPr lang="en-US" sz="2400" b="0">
                <a:latin typeface="Times New Roman" panose="02020603050405020304" charset="0"/>
                <a:ea typeface="宋体" panose="02010600030101010101" pitchFamily="2" charset="-122"/>
              </a:rPr>
              <a:t>ESS401</a:t>
            </a:r>
            <a:r>
              <a:rPr lang="zh-CN" sz="2400" b="0">
                <a:latin typeface="Times New Roman" panose="02020603050405020304" charset="0"/>
                <a:ea typeface="宋体" panose="02010600030101010101" pitchFamily="2" charset="-122"/>
              </a:rPr>
              <a:t>）然后，他又将夸张的认为，自己的这种概念解决了将语义概念建立在科学基础上的问题，并且同样夸张的说，如果不能给出像</a:t>
            </a:r>
            <a:r>
              <a:rPr lang="en-US" sz="2400" b="0">
                <a:latin typeface="Times New Roman" panose="02020603050405020304" charset="0"/>
                <a:ea typeface="宋体" panose="02010600030101010101" pitchFamily="2" charset="-122"/>
              </a:rPr>
              <a:t>DG</a:t>
            </a:r>
            <a:r>
              <a:rPr lang="zh-CN" sz="2400" b="0">
                <a:latin typeface="Times New Roman" panose="02020603050405020304" charset="0"/>
                <a:ea typeface="宋体" panose="02010600030101010101" pitchFamily="2" charset="-122"/>
              </a:rPr>
              <a:t>或</a:t>
            </a:r>
            <a:r>
              <a:rPr lang="en-US" sz="2400" b="0">
                <a:latin typeface="Times New Roman" panose="02020603050405020304" charset="0"/>
                <a:ea typeface="宋体" panose="02010600030101010101" pitchFamily="2" charset="-122"/>
              </a:rPr>
              <a:t>DE</a:t>
            </a:r>
            <a:r>
              <a:rPr lang="zh-CN" sz="2400" b="0">
                <a:latin typeface="Times New Roman" panose="02020603050405020304" charset="0"/>
                <a:ea typeface="宋体" panose="02010600030101010101" pitchFamily="2" charset="-122"/>
              </a:rPr>
              <a:t>这样的概念，像“指称”这样的语义概念就无法与物理主义相融洽。</a:t>
            </a:r>
            <a:endParaRPr lang="zh-CN" sz="2400" b="0">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但是</a:t>
            </a:r>
            <a:r>
              <a:rPr lang="zh-CN" sz="2400" b="0">
                <a:latin typeface="Times New Roman" panose="02020603050405020304" charset="0"/>
                <a:ea typeface="宋体" panose="02010600030101010101" pitchFamily="2" charset="-122"/>
              </a:rPr>
              <a:t>，</a:t>
            </a:r>
            <a:r>
              <a:rPr lang="en-US" sz="2400" b="0">
                <a:latin typeface="Times New Roman" panose="02020603050405020304" charset="0"/>
                <a:ea typeface="宋体" panose="02010600030101010101" pitchFamily="2" charset="-122"/>
                <a:cs typeface="Times New Roman" panose="02020603050405020304" charset="0"/>
              </a:rPr>
              <a:t>Field</a:t>
            </a:r>
            <a:r>
              <a:rPr lang="zh-CN" sz="2400" b="0">
                <a:latin typeface="Times New Roman" panose="02020603050405020304" charset="0"/>
                <a:ea typeface="宋体" panose="02010600030101010101" pitchFamily="2" charset="-122"/>
              </a:rPr>
              <a:t>认为，按照这样的标准，巫术也能和物理主义相融洽，因为这样的话很笨不需要解释巫术的咒语，这要列出（巫师</a:t>
            </a:r>
            <a:r>
              <a:rPr lang="en-US" sz="2400" b="0">
                <a:latin typeface="Times New Roman" panose="02020603050405020304" charset="0"/>
                <a:ea typeface="宋体" panose="02010600030101010101" pitchFamily="2" charset="-122"/>
              </a:rPr>
              <a:t>-</a:t>
            </a:r>
            <a:r>
              <a:rPr lang="zh-CN" sz="2400" b="0">
                <a:latin typeface="Times New Roman" panose="02020603050405020304" charset="0"/>
                <a:ea typeface="宋体" panose="02010600030101010101" pitchFamily="2" charset="-122"/>
              </a:rPr>
              <a:t>受害者）这样的对即可。</a:t>
            </a:r>
            <a:endParaRPr lang="zh-CN" altLang="en-US" sz="240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4" name="文本框 3"/>
          <p:cNvSpPr txBox="1"/>
          <p:nvPr/>
        </p:nvSpPr>
        <p:spPr>
          <a:xfrm>
            <a:off x="738505" y="1793875"/>
            <a:ext cx="9907270" cy="2553335"/>
          </a:xfrm>
          <a:prstGeom prst="rect">
            <a:avLst/>
          </a:prstGeom>
          <a:noFill/>
        </p:spPr>
        <p:txBody>
          <a:bodyPr wrap="square" rtlCol="0" anchor="t">
            <a:spAutoFit/>
          </a:bodyPr>
          <a:p>
            <a:r>
              <a:rPr lang="zh-CN" altLang="en-US" sz="2000">
                <a:latin typeface="微软雅黑" panose="020B0503020204020204" charset="-122"/>
                <a:ea typeface="微软雅黑" panose="020B0503020204020204" charset="-122"/>
                <a:cs typeface="微软雅黑" panose="020B0503020204020204" charset="-122"/>
              </a:rPr>
              <a:t>总之，</a:t>
            </a:r>
            <a:r>
              <a:rPr lang="en-US" altLang="zh-CN" sz="2000">
                <a:latin typeface="微软雅黑" panose="020B0503020204020204" charset="-122"/>
                <a:ea typeface="微软雅黑" panose="020B0503020204020204" charset="-122"/>
                <a:cs typeface="微软雅黑" panose="020B0503020204020204" charset="-122"/>
              </a:rPr>
              <a:t>Fied </a:t>
            </a:r>
            <a:r>
              <a:rPr lang="zh-CN" altLang="en-US" sz="2000">
                <a:latin typeface="微软雅黑" panose="020B0503020204020204" charset="-122"/>
                <a:ea typeface="微软雅黑" panose="020B0503020204020204" charset="-122"/>
                <a:cs typeface="微软雅黑" panose="020B0503020204020204" charset="-122"/>
              </a:rPr>
              <a:t>就是不满塔斯基这种列清单的方式来解释</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指称</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和</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满足</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关系。</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首先，这样的做法依赖于语言，从对象语言来讲，若名称和谓词有无数个，那么清单列不完；从元语言来讲，每一种不同的元语言对应了一份不同的清单。</a:t>
            </a:r>
            <a:endParaRPr lang="zh-CN" altLang="en-US" sz="2000">
              <a:latin typeface="Times New Roman" panose="02020603050405020304" charset="0"/>
              <a:cs typeface="Times New Roman" panose="02020603050405020304" charset="0"/>
            </a:endParaRPr>
          </a:p>
          <a:p>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其次，这样的做法并不能彻底达到物理主义的需求。这种方法可能很好了捕捉了外延，但对于一个概念的化约定义来讲是不够的。</a:t>
            </a:r>
            <a:endParaRPr lang="zh-CN" altLang="en-US" sz="2000">
              <a:latin typeface="Times New Roman" panose="02020603050405020304" charset="0"/>
              <a:cs typeface="Times New Roman" panose="02020603050405020304" charset="0"/>
            </a:endParaRPr>
          </a:p>
          <a:p>
            <a:endParaRPr lang="zh-CN" altLang="en-US" sz="2000">
              <a:latin typeface="Times New Roman" panose="02020603050405020304" charset="0"/>
              <a:cs typeface="Times New Roman" panose="02020603050405020304" charset="0"/>
            </a:endParaRPr>
          </a:p>
        </p:txBody>
      </p:sp>
      <p:pic>
        <p:nvPicPr>
          <p:cNvPr id="64515" name="图片 8"/>
          <p:cNvPicPr>
            <a:picLocks noChangeAspect="1"/>
          </p:cNvPicPr>
          <p:nvPr/>
        </p:nvPicPr>
        <p:blipFill>
          <a:blip r:embed="rId3"/>
          <a:stretch>
            <a:fillRect/>
          </a:stretch>
        </p:blipFill>
        <p:spPr>
          <a:xfrm>
            <a:off x="942975" y="4347210"/>
            <a:ext cx="9498330" cy="927735"/>
          </a:xfrm>
          <a:prstGeom prst="rect">
            <a:avLst/>
          </a:prstGeom>
          <a:noFill/>
          <a:ln w="9525">
            <a:noFill/>
          </a:ln>
        </p:spPr>
      </p:pic>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pic>
        <p:nvPicPr>
          <p:cNvPr id="64515" name="图片 8"/>
          <p:cNvPicPr>
            <a:picLocks noChangeAspect="1"/>
          </p:cNvPicPr>
          <p:nvPr/>
        </p:nvPicPr>
        <p:blipFill>
          <a:blip r:embed="rId3"/>
          <a:stretch>
            <a:fillRect/>
          </a:stretch>
        </p:blipFill>
        <p:spPr>
          <a:xfrm>
            <a:off x="977265" y="1491615"/>
            <a:ext cx="9498330" cy="927735"/>
          </a:xfrm>
          <a:prstGeom prst="rect">
            <a:avLst/>
          </a:prstGeom>
          <a:noFill/>
          <a:ln w="9525">
            <a:noFill/>
          </a:ln>
        </p:spPr>
      </p:pic>
      <p:sp>
        <p:nvSpPr>
          <p:cNvPr id="2" name="文本框 1"/>
          <p:cNvSpPr txBox="1"/>
          <p:nvPr/>
        </p:nvSpPr>
        <p:spPr>
          <a:xfrm>
            <a:off x="595630" y="2557145"/>
            <a:ext cx="10884535" cy="3784600"/>
          </a:xfrm>
          <a:prstGeom prst="rect">
            <a:avLst/>
          </a:prstGeom>
          <a:noFill/>
        </p:spPr>
        <p:txBody>
          <a:bodyPr wrap="square" rtlCol="0" anchor="t">
            <a:spAutoFit/>
          </a:bodyPr>
          <a:p>
            <a:r>
              <a:rPr lang="zh-CN" altLang="en-US">
                <a:latin typeface="Arial" panose="020B0604020202020204" pitchFamily="3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化学上通常是通过原子的结构性质来解释原子的价态：</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1</a:t>
            </a:r>
            <a:r>
              <a:rPr lang="zh-CN" altLang="en-US" sz="2400">
                <a:latin typeface="Times New Roman" panose="02020603050405020304" charset="0"/>
                <a:ea typeface="宋体" panose="02010600030101010101" pitchFamily="2" charset="-122"/>
                <a:cs typeface="Times New Roman" panose="02020603050405020304" charset="0"/>
                <a:sym typeface="+mn-ea"/>
              </a:rPr>
              <a:t>）先给出</a:t>
            </a:r>
            <a:r>
              <a:rPr lang="en-US" altLang="zh-CN" sz="2400">
                <a:latin typeface="Times New Roman" panose="02020603050405020304" charset="0"/>
                <a:ea typeface="宋体" panose="02010600030101010101" pitchFamily="2" charset="-122"/>
                <a:cs typeface="Times New Roman" panose="02020603050405020304" charset="0"/>
                <a:sym typeface="+mn-ea"/>
              </a:rPr>
              <a:t>element</a:t>
            </a:r>
            <a:r>
              <a:rPr lang="zh-CN" altLang="en-US" sz="2400">
                <a:latin typeface="Times New Roman" panose="02020603050405020304" charset="0"/>
                <a:ea typeface="宋体" panose="02010600030101010101" pitchFamily="2" charset="-122"/>
                <a:cs typeface="Times New Roman" panose="02020603050405020304" charset="0"/>
                <a:sym typeface="+mn-ea"/>
              </a:rPr>
              <a:t>的价态</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2</a:t>
            </a:r>
            <a:r>
              <a:rPr lang="zh-CN" altLang="en-US" sz="2400">
                <a:latin typeface="Times New Roman" panose="02020603050405020304" charset="0"/>
                <a:ea typeface="宋体" panose="02010600030101010101" pitchFamily="2" charset="-122"/>
                <a:cs typeface="Times New Roman" panose="02020603050405020304" charset="0"/>
                <a:sym typeface="+mn-ea"/>
              </a:rPr>
              <a:t>）根据configuration中</a:t>
            </a:r>
            <a:r>
              <a:rPr lang="en-US" altLang="zh-CN" sz="2400">
                <a:latin typeface="Times New Roman" panose="02020603050405020304" charset="0"/>
                <a:ea typeface="宋体" panose="02010600030101010101" pitchFamily="2" charset="-122"/>
                <a:cs typeface="Times New Roman" panose="02020603050405020304" charset="0"/>
                <a:sym typeface="+mn-ea"/>
              </a:rPr>
              <a:t>elements</a:t>
            </a:r>
            <a:r>
              <a:rPr lang="zh-CN" altLang="en-US" sz="2400">
                <a:latin typeface="Times New Roman" panose="02020603050405020304" charset="0"/>
                <a:ea typeface="宋体" panose="02010600030101010101" pitchFamily="2" charset="-122"/>
                <a:cs typeface="Times New Roman" panose="02020603050405020304" charset="0"/>
                <a:sym typeface="+mn-ea"/>
              </a:rPr>
              <a:t>的组合结构给出configuration的价态。</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那么，有两种给出</a:t>
            </a:r>
            <a:r>
              <a:rPr lang="en-US" altLang="zh-CN" sz="2400">
                <a:latin typeface="Times New Roman" panose="02020603050405020304" charset="0"/>
                <a:ea typeface="宋体" panose="02010600030101010101" pitchFamily="2" charset="-122"/>
                <a:cs typeface="Times New Roman" panose="02020603050405020304" charset="0"/>
                <a:sym typeface="+mn-ea"/>
              </a:rPr>
              <a:t>element</a:t>
            </a:r>
            <a:r>
              <a:rPr lang="zh-CN" altLang="en-US" sz="2400">
                <a:latin typeface="Times New Roman" panose="02020603050405020304" charset="0"/>
                <a:ea typeface="宋体" panose="02010600030101010101" pitchFamily="2" charset="-122"/>
                <a:cs typeface="Times New Roman" panose="02020603050405020304" charset="0"/>
                <a:sym typeface="+mn-ea"/>
              </a:rPr>
              <a:t>价态的方式：</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第一种，将</a:t>
            </a:r>
            <a:r>
              <a:rPr lang="en-US" altLang="zh-CN" sz="2400">
                <a:latin typeface="Times New Roman" panose="02020603050405020304" charset="0"/>
                <a:ea typeface="宋体" panose="02010600030101010101" pitchFamily="2" charset="-122"/>
                <a:cs typeface="Times New Roman" panose="02020603050405020304" charset="0"/>
                <a:sym typeface="微软雅黑" panose="020B0503020204020204" charset="-122"/>
              </a:rPr>
              <a:t>element</a:t>
            </a:r>
            <a:r>
              <a:rPr lang="zh-CN" altLang="en-US" sz="2400">
                <a:latin typeface="Times New Roman" panose="02020603050405020304" charset="0"/>
                <a:ea typeface="宋体" panose="02010600030101010101" pitchFamily="2" charset="-122"/>
                <a:cs typeface="Times New Roman" panose="02020603050405020304" charset="0"/>
                <a:sym typeface="+mn-ea"/>
              </a:rPr>
              <a:t>的价态还原为它的结构性质。</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第二种，给出一个像（3）一样的示例定义。</a:t>
            </a:r>
            <a:endParaRPr lang="zh-CN" altLang="en-US" sz="2400">
              <a:latin typeface="Times New Roman" panose="02020603050405020304" charset="0"/>
              <a:ea typeface="宋体" panose="02010600030101010101" pitchFamily="2" charset="-122"/>
              <a:cs typeface="Times New Roman" panose="02020603050405020304" charset="0"/>
            </a:endParaRPr>
          </a:p>
          <a:p>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sym typeface="+mn-ea"/>
              </a:rPr>
              <a:t>显然，</a:t>
            </a:r>
            <a:r>
              <a:rPr lang="en-US" altLang="zh-CN" sz="2400">
                <a:latin typeface="Times New Roman" panose="02020603050405020304" charset="0"/>
                <a:ea typeface="宋体" panose="02010600030101010101" pitchFamily="2" charset="-122"/>
                <a:cs typeface="Times New Roman" panose="02020603050405020304" charset="0"/>
                <a:sym typeface="+mn-ea"/>
              </a:rPr>
              <a:t>Field</a:t>
            </a:r>
            <a:r>
              <a:rPr lang="zh-CN" altLang="en-US" sz="2400">
                <a:latin typeface="Times New Roman" panose="02020603050405020304" charset="0"/>
                <a:ea typeface="宋体" panose="02010600030101010101" pitchFamily="2" charset="-122"/>
                <a:cs typeface="Times New Roman" panose="02020603050405020304" charset="0"/>
                <a:sym typeface="+mn-ea"/>
              </a:rPr>
              <a:t>在这里是推崇第一种方式的，而认为第二种方式是不够的。在这里，作者就是要将第二种方式与塔斯基给出theory of denotation for names 的方式进行类比。</a:t>
            </a:r>
            <a:endParaRPr lang="zh-CN" altLang="en-US" sz="2400">
              <a:latin typeface="Times New Roman" panose="02020603050405020304" charset="0"/>
              <a:ea typeface="宋体" panose="02010600030101010101" pitchFamily="2" charset="-122"/>
              <a:cs typeface="Times New Roman" panose="02020603050405020304" charset="0"/>
            </a:endParaRPr>
          </a:p>
        </p:txBody>
      </p:sp>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2" name="文本框 1"/>
          <p:cNvSpPr txBox="1"/>
          <p:nvPr/>
        </p:nvSpPr>
        <p:spPr>
          <a:xfrm>
            <a:off x="1723390" y="1293495"/>
            <a:ext cx="547370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2.2 Field </a:t>
            </a:r>
            <a:r>
              <a:rPr lang="zh-CN" altLang="en-US" sz="2400">
                <a:latin typeface="Times New Roman" panose="02020603050405020304" charset="0"/>
                <a:cs typeface="Times New Roman" panose="02020603050405020304" charset="0"/>
              </a:rPr>
              <a:t>的改良</a:t>
            </a:r>
            <a:r>
              <a:rPr lang="en-US" altLang="zh-CN" sz="2400">
                <a:latin typeface="Times New Roman" panose="02020603050405020304" charset="0"/>
                <a:cs typeface="Times New Roman" panose="02020603050405020304" charset="0"/>
              </a:rPr>
              <a:t>——T2+</a:t>
            </a:r>
            <a:r>
              <a:rPr lang="zh-CN" altLang="en-US" sz="2400">
                <a:latin typeface="Times New Roman" panose="02020603050405020304" charset="0"/>
                <a:cs typeface="Times New Roman" panose="02020603050405020304" charset="0"/>
              </a:rPr>
              <a:t>因果指称</a:t>
            </a:r>
            <a:endParaRPr lang="zh-CN" altLang="en-US" sz="2400">
              <a:latin typeface="Times New Roman" panose="02020603050405020304" charset="0"/>
              <a:cs typeface="Times New Roman" panose="02020603050405020304" charset="0"/>
            </a:endParaRPr>
          </a:p>
        </p:txBody>
      </p:sp>
      <p:sp>
        <p:nvSpPr>
          <p:cNvPr id="3" name="文本框 2"/>
          <p:cNvSpPr txBox="1"/>
          <p:nvPr/>
        </p:nvSpPr>
        <p:spPr>
          <a:xfrm>
            <a:off x="1287780" y="1753870"/>
            <a:ext cx="9999345" cy="398780"/>
          </a:xfrm>
          <a:prstGeom prst="rect">
            <a:avLst/>
          </a:prstGeom>
          <a:noFill/>
        </p:spPr>
        <p:txBody>
          <a:bodyPr wrap="square" rtlCol="0">
            <a:spAutoFit/>
          </a:bodyPr>
          <a:p>
            <a:r>
              <a:rPr lang="en-US" altLang="zh-CN" sz="2000"/>
              <a:t>Field</a:t>
            </a:r>
            <a:r>
              <a:rPr lang="zh-CN" altLang="en-US" sz="2000"/>
              <a:t>认为，塔斯基真定义，其实只做到的如下：</a:t>
            </a:r>
            <a:endParaRPr lang="zh-CN" altLang="en-US" sz="2000"/>
          </a:p>
        </p:txBody>
      </p:sp>
      <p:pic>
        <p:nvPicPr>
          <p:cNvPr id="8" name="图片 7"/>
          <p:cNvPicPr>
            <a:picLocks noChangeAspect="1"/>
          </p:cNvPicPr>
          <p:nvPr/>
        </p:nvPicPr>
        <p:blipFill>
          <a:blip r:embed="rId3"/>
          <a:stretch>
            <a:fillRect/>
          </a:stretch>
        </p:blipFill>
        <p:spPr>
          <a:xfrm>
            <a:off x="887730" y="2252345"/>
            <a:ext cx="10090150" cy="3994785"/>
          </a:xfrm>
          <a:prstGeom prst="rect">
            <a:avLst/>
          </a:prstGeom>
          <a:ln w="44450" cmpd="sng">
            <a:solidFill>
              <a:schemeClr val="accent1">
                <a:shade val="50000"/>
              </a:schemeClr>
            </a:solidFill>
            <a:prstDash val="solid"/>
          </a:ln>
          <a:effectLst>
            <a:outerShdw blurRad="50800" dist="38100" dir="18900000" algn="bl" rotWithShape="0">
              <a:prstClr val="black">
                <a:alpha val="40000"/>
              </a:prstClr>
            </a:outerShdw>
          </a:effectLst>
        </p:spPr>
      </p:pic>
      <p:sp>
        <p:nvSpPr>
          <p:cNvPr id="10" name="圆角矩形 9"/>
          <p:cNvSpPr/>
          <p:nvPr/>
        </p:nvSpPr>
        <p:spPr>
          <a:xfrm>
            <a:off x="4113530" y="3032760"/>
            <a:ext cx="666115" cy="3308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1" name="圆角矩形 10"/>
          <p:cNvSpPr/>
          <p:nvPr/>
        </p:nvSpPr>
        <p:spPr>
          <a:xfrm>
            <a:off x="6657340" y="4179570"/>
            <a:ext cx="666115" cy="3308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2" name="圆角矩形 11"/>
          <p:cNvSpPr/>
          <p:nvPr/>
        </p:nvSpPr>
        <p:spPr>
          <a:xfrm>
            <a:off x="6628130" y="3787775"/>
            <a:ext cx="666115" cy="3308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3" name="圆角矩形 12"/>
          <p:cNvSpPr/>
          <p:nvPr/>
        </p:nvSpPr>
        <p:spPr>
          <a:xfrm>
            <a:off x="4127500" y="3480435"/>
            <a:ext cx="666115" cy="3308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grpSp>
        <p:nvGrpSpPr>
          <p:cNvPr id="2" name="组合 1"/>
          <p:cNvGrpSpPr/>
          <p:nvPr/>
        </p:nvGrpSpPr>
        <p:grpSpPr>
          <a:xfrm>
            <a:off x="1398905" y="1748155"/>
            <a:ext cx="8256270" cy="1387475"/>
            <a:chOff x="2203" y="5048"/>
            <a:chExt cx="13002" cy="2185"/>
          </a:xfrm>
        </p:grpSpPr>
        <p:sp>
          <p:nvSpPr>
            <p:cNvPr id="12" name="右箭头 11"/>
            <p:cNvSpPr/>
            <p:nvPr>
              <p:custDataLst>
                <p:tags r:id="rId3"/>
              </p:custDataLst>
            </p:nvPr>
          </p:nvSpPr>
          <p:spPr>
            <a:xfrm>
              <a:off x="2203" y="6050"/>
              <a:ext cx="13003" cy="794"/>
            </a:xfrm>
            <a:prstGeom prst="rightArrow">
              <a:avLst/>
            </a:prstGeom>
            <a:solidFill>
              <a:srgbClr val="0F6FC6">
                <a:lumMod val="20000"/>
                <a:lumOff val="80000"/>
              </a:srgbClr>
            </a:solidFill>
            <a:ln>
              <a:noFill/>
            </a:ln>
          </p:spPr>
          <p:style>
            <a:lnRef idx="2">
              <a:srgbClr val="0F6FC6">
                <a:shade val="50000"/>
              </a:srgbClr>
            </a:lnRef>
            <a:fillRef idx="1">
              <a:srgbClr val="0F6FC6"/>
            </a:fillRef>
            <a:effectRef idx="0">
              <a:srgbClr val="0F6FC6"/>
            </a:effectRef>
            <a:fontRef idx="minor">
              <a:sysClr val="window" lastClr="FFFFFF"/>
            </a:fontRef>
          </p:style>
          <p:txBody>
            <a:bodyPr rtlCol="0" anchor="ctr"/>
            <a:p>
              <a:pPr algn="ctr"/>
              <a:endParaRPr lang="zh-CN" altLang="en-US" sz="2000">
                <a:sym typeface="Arial" panose="020B0604020202020204" pitchFamily="34" charset="0"/>
              </a:endParaRPr>
            </a:p>
          </p:txBody>
        </p:sp>
        <p:sp>
          <p:nvSpPr>
            <p:cNvPr id="8" name="任意多边形 7"/>
            <p:cNvSpPr/>
            <p:nvPr>
              <p:custDataLst>
                <p:tags r:id="rId4"/>
              </p:custDataLst>
            </p:nvPr>
          </p:nvSpPr>
          <p:spPr>
            <a:xfrm>
              <a:off x="3072" y="5048"/>
              <a:ext cx="2088" cy="2106"/>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为</a:t>
              </a:r>
              <a:r>
                <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a:t>
              </a: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真</a:t>
              </a:r>
              <a:r>
                <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a:t>
              </a:r>
              <a:endPar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4" name="任意多边形 3"/>
            <p:cNvSpPr/>
            <p:nvPr>
              <p:custDataLst>
                <p:tags r:id="rId5"/>
              </p:custDataLst>
            </p:nvPr>
          </p:nvSpPr>
          <p:spPr>
            <a:xfrm>
              <a:off x="7311" y="5129"/>
              <a:ext cx="2097" cy="2105"/>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满足</a:t>
              </a:r>
              <a:endPar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11" name="任意多边形 10"/>
            <p:cNvSpPr/>
            <p:nvPr>
              <p:custDataLst>
                <p:tags r:id="rId6"/>
              </p:custDataLst>
            </p:nvPr>
          </p:nvSpPr>
          <p:spPr>
            <a:xfrm>
              <a:off x="11447" y="5048"/>
              <a:ext cx="2197" cy="2185"/>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p>
              <a:pPr algn="ctr"/>
              <a:r>
                <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a:t>
              </a: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指称</a:t>
              </a:r>
              <a:r>
                <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a:t>
              </a:r>
              <a:endPar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a:p>
              <a:pPr algn="ctr"/>
              <a:r>
                <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a:t>
              </a:r>
              <a:r>
                <a:rPr lang="zh-CN" altLang="en-US"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适用</a:t>
              </a:r>
              <a:r>
                <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rPr>
                <a:t>”</a:t>
              </a:r>
              <a:endParaRPr lang="en-US" altLang="zh-CN" sz="2000" smtClean="0">
                <a:solidFill>
                  <a:srgbClr val="0F6FC6">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grpSp>
      <p:sp>
        <p:nvSpPr>
          <p:cNvPr id="3" name="文本框 2"/>
          <p:cNvSpPr txBox="1"/>
          <p:nvPr/>
        </p:nvSpPr>
        <p:spPr>
          <a:xfrm>
            <a:off x="1287780" y="3619500"/>
            <a:ext cx="8895715" cy="2676525"/>
          </a:xfrm>
          <a:prstGeom prst="rect">
            <a:avLst/>
          </a:prstGeom>
          <a:noFill/>
        </p:spPr>
        <p:txBody>
          <a:bodyPr wrap="square" rtlCol="0">
            <a:spAutoFit/>
          </a:bodyPr>
          <a:p>
            <a:r>
              <a:rPr lang="en-US" altLang="zh-CN" sz="2400"/>
              <a:t>Field </a:t>
            </a:r>
            <a:r>
              <a:rPr lang="zh-CN" altLang="en-US" sz="2400"/>
              <a:t>认为，塔斯基真正做到的只是将</a:t>
            </a:r>
            <a:r>
              <a:rPr lang="en-US" altLang="zh-CN" sz="2400"/>
              <a:t>“</a:t>
            </a:r>
            <a:r>
              <a:rPr lang="zh-CN" altLang="en-US" sz="2400"/>
              <a:t>真</a:t>
            </a:r>
            <a:r>
              <a:rPr lang="en-US" altLang="zh-CN" sz="2400"/>
              <a:t>”</a:t>
            </a:r>
            <a:r>
              <a:rPr lang="zh-CN" altLang="en-US" sz="2400"/>
              <a:t>还原成了指称</a:t>
            </a:r>
            <a:r>
              <a:rPr lang="en-US" altLang="zh-CN" sz="2400"/>
              <a:t>*</a:t>
            </a:r>
            <a:r>
              <a:rPr lang="zh-CN" altLang="en-US" sz="2400"/>
              <a:t>、适用等其它的语义概念，并且并没有对这些概念进行任何物理性的解释，并没有达到他所宣称解决了</a:t>
            </a:r>
            <a:r>
              <a:rPr lang="en-US" altLang="zh-CN" sz="2400"/>
              <a:t>“</a:t>
            </a:r>
            <a:r>
              <a:rPr lang="zh-CN" altLang="en-US" sz="2400"/>
              <a:t>真</a:t>
            </a:r>
            <a:r>
              <a:rPr lang="en-US" altLang="zh-CN" sz="2400"/>
              <a:t>”</a:t>
            </a:r>
            <a:r>
              <a:rPr lang="zh-CN" altLang="en-US" sz="2400"/>
              <a:t>概念的物理化解读。</a:t>
            </a:r>
            <a:endParaRPr lang="zh-CN" altLang="en-US" sz="2400"/>
          </a:p>
          <a:p>
            <a:endParaRPr lang="en-US" altLang="zh-CN" sz="2400"/>
          </a:p>
          <a:p>
            <a:r>
              <a:rPr lang="zh-CN" altLang="en-US" sz="2400"/>
              <a:t>因而</a:t>
            </a:r>
            <a:r>
              <a:rPr lang="en-US" altLang="zh-CN" sz="2400"/>
              <a:t>T</a:t>
            </a:r>
            <a:r>
              <a:rPr lang="en-US" altLang="zh-CN" sz="2400" baseline="-25000"/>
              <a:t>2</a:t>
            </a:r>
            <a:r>
              <a:rPr lang="zh-CN" altLang="en-US" sz="2400"/>
              <a:t>才是塔斯基的工作的真正价值所在，塔斯基用了一种让人十分误解的方式</a:t>
            </a:r>
            <a:r>
              <a:rPr lang="en-US" altLang="zh-CN" sz="2400"/>
              <a:t>—T</a:t>
            </a:r>
            <a:r>
              <a:rPr lang="en-US" altLang="zh-CN" sz="2400" baseline="-25000"/>
              <a:t>1</a:t>
            </a:r>
            <a:r>
              <a:rPr lang="zh-CN" altLang="en-US" sz="2400"/>
              <a:t>给出了他的理论，让人们误解了他理论的价值。</a:t>
            </a:r>
            <a:endParaRPr lang="zh-CN" altLang="en-US" sz="2400" baseline="-25000"/>
          </a:p>
        </p:txBody>
      </p:sp>
    </p:spTree>
    <p:custDataLst>
      <p:tags r:id="rId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5" name="正五边形 4"/>
          <p:cNvSpPr/>
          <p:nvPr/>
        </p:nvSpPr>
        <p:spPr>
          <a:xfrm>
            <a:off x="1056640" y="1921510"/>
            <a:ext cx="466725" cy="452755"/>
          </a:xfrm>
          <a:prstGeom prst="pentag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950720" y="2005965"/>
            <a:ext cx="782193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cs typeface="微软雅黑" panose="020B0503020204020204" charset="-122"/>
              </a:rPr>
              <a:t>塔斯基可能并不认同</a:t>
            </a:r>
            <a:r>
              <a:rPr lang="en-US" altLang="zh-CN">
                <a:latin typeface="微软雅黑" panose="020B0503020204020204" charset="-122"/>
                <a:ea typeface="微软雅黑" panose="020B0503020204020204" charset="-122"/>
                <a:cs typeface="微软雅黑" panose="020B0503020204020204" charset="-122"/>
              </a:rPr>
              <a:t>T2</a:t>
            </a:r>
            <a:r>
              <a:rPr lang="zh-CN" altLang="en-US">
                <a:latin typeface="微软雅黑" panose="020B0503020204020204" charset="-122"/>
                <a:ea typeface="微软雅黑" panose="020B0503020204020204" charset="-122"/>
                <a:cs typeface="微软雅黑" panose="020B0503020204020204" charset="-122"/>
              </a:rPr>
              <a:t>是他的实际工作，因为他曾强调：</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1550035" y="2582545"/>
            <a:ext cx="8765540" cy="2557780"/>
            <a:chOff x="2399" y="4401"/>
            <a:chExt cx="13804" cy="4028"/>
          </a:xfrm>
        </p:grpSpPr>
        <p:pic>
          <p:nvPicPr>
            <p:cNvPr id="78851" name="图片 17"/>
            <p:cNvPicPr>
              <a:picLocks noChangeAspect="1"/>
            </p:cNvPicPr>
            <p:nvPr/>
          </p:nvPicPr>
          <p:blipFill>
            <a:blip r:embed="rId3"/>
            <a:stretch>
              <a:fillRect/>
            </a:stretch>
          </p:blipFill>
          <p:spPr>
            <a:xfrm>
              <a:off x="2399" y="4401"/>
              <a:ext cx="13804" cy="4028"/>
            </a:xfrm>
            <a:prstGeom prst="rect">
              <a:avLst/>
            </a:prstGeom>
          </p:spPr>
          <p:style>
            <a:lnRef idx="2">
              <a:schemeClr val="dk1"/>
            </a:lnRef>
            <a:fillRef idx="1">
              <a:schemeClr val="lt1"/>
            </a:fillRef>
            <a:effectRef idx="0">
              <a:schemeClr val="dk1"/>
            </a:effectRef>
            <a:fontRef idx="minor">
              <a:schemeClr val="dk1"/>
            </a:fontRef>
          </p:style>
        </p:pic>
        <p:cxnSp>
          <p:nvCxnSpPr>
            <p:cNvPr id="3" name="直接连接符 2"/>
            <p:cNvCxnSpPr/>
            <p:nvPr/>
          </p:nvCxnSpPr>
          <p:spPr>
            <a:xfrm>
              <a:off x="8106" y="7962"/>
              <a:ext cx="7796" cy="0"/>
            </a:xfrm>
            <a:prstGeom prst="line">
              <a:avLst/>
            </a:prstGeom>
          </p:spPr>
          <p:style>
            <a:lnRef idx="2">
              <a:schemeClr val="dk1"/>
            </a:lnRef>
            <a:fillRef idx="1">
              <a:schemeClr val="lt1"/>
            </a:fillRef>
            <a:effectRef idx="0">
              <a:schemeClr val="dk1"/>
            </a:effectRef>
            <a:fontRef idx="minor">
              <a:schemeClr val="dk1"/>
            </a:fontRef>
          </p:style>
        </p:cxnSp>
        <p:cxnSp>
          <p:nvCxnSpPr>
            <p:cNvPr id="4" name="直接连接符 3"/>
            <p:cNvCxnSpPr/>
            <p:nvPr/>
          </p:nvCxnSpPr>
          <p:spPr>
            <a:xfrm>
              <a:off x="2671" y="8407"/>
              <a:ext cx="4500" cy="22"/>
            </a:xfrm>
            <a:prstGeom prst="line">
              <a:avLst/>
            </a:prstGeom>
          </p:spPr>
          <p:style>
            <a:lnRef idx="2">
              <a:schemeClr val="dk1"/>
            </a:lnRef>
            <a:fillRef idx="1">
              <a:schemeClr val="lt1"/>
            </a:fillRef>
            <a:effectRef idx="0">
              <a:schemeClr val="dk1"/>
            </a:effectRef>
            <a:fontRef idx="minor">
              <a:schemeClr val="dk1"/>
            </a:fontRef>
          </p:style>
        </p:cxnSp>
      </p:grpSp>
      <p:sp>
        <p:nvSpPr>
          <p:cNvPr id="8" name="文本框 7"/>
          <p:cNvSpPr txBox="1"/>
          <p:nvPr/>
        </p:nvSpPr>
        <p:spPr>
          <a:xfrm>
            <a:off x="1823720" y="5443855"/>
            <a:ext cx="7991475" cy="645160"/>
          </a:xfrm>
          <a:prstGeom prst="rect">
            <a:avLst/>
          </a:prstGeom>
          <a:noFill/>
        </p:spPr>
        <p:txBody>
          <a:bodyPr wrap="square" rtlCol="0">
            <a:spAutoFit/>
          </a:bodyPr>
          <a:p>
            <a:r>
              <a:rPr lang="zh-CN" altLang="en-US"/>
              <a:t>也就是说，语义概念再被定义的过程中，所用的</a:t>
            </a:r>
            <a:r>
              <a:rPr lang="en-US" altLang="zh-CN"/>
              <a:t>term</a:t>
            </a:r>
            <a:r>
              <a:rPr lang="zh-CN" altLang="en-US"/>
              <a:t>不能是为未加解释的，带有某种哲学立场（philosophical interest）的。</a:t>
            </a:r>
            <a:endParaRPr lang="zh-CN" altLang="en-US"/>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5" name="正五边形 4"/>
          <p:cNvSpPr/>
          <p:nvPr/>
        </p:nvSpPr>
        <p:spPr>
          <a:xfrm>
            <a:off x="1056640" y="1921510"/>
            <a:ext cx="466725" cy="452755"/>
          </a:xfrm>
          <a:prstGeom prst="pentag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837690" y="2005965"/>
            <a:ext cx="7821930" cy="398780"/>
          </a:xfrm>
          <a:prstGeom prst="rect">
            <a:avLst/>
          </a:prstGeom>
          <a:noFill/>
        </p:spPr>
        <p:txBody>
          <a:bodyPr wrap="square" rtlCol="0">
            <a:spAutoFit/>
          </a:bodyPr>
          <a:p>
            <a:r>
              <a:rPr lang="en-US" altLang="zh-CN" sz="2000">
                <a:latin typeface="微软雅黑" panose="020B0503020204020204" charset="-122"/>
                <a:ea typeface="微软雅黑" panose="020B0503020204020204" charset="-122"/>
                <a:cs typeface="微软雅黑" panose="020B0503020204020204" charset="-122"/>
              </a:rPr>
              <a:t>Field </a:t>
            </a:r>
            <a:r>
              <a:rPr lang="zh-CN" altLang="en-US" sz="2000">
                <a:latin typeface="微软雅黑" panose="020B0503020204020204" charset="-122"/>
                <a:ea typeface="微软雅黑" panose="020B0503020204020204" charset="-122"/>
                <a:cs typeface="微软雅黑" panose="020B0503020204020204" charset="-122"/>
              </a:rPr>
              <a:t>认为，</a:t>
            </a:r>
            <a:r>
              <a:rPr lang="en-US" altLang="zh-CN" sz="2000">
                <a:latin typeface="微软雅黑" panose="020B0503020204020204" charset="-122"/>
                <a:ea typeface="微软雅黑" panose="020B0503020204020204" charset="-122"/>
                <a:cs typeface="微软雅黑" panose="020B0503020204020204" charset="-122"/>
              </a:rPr>
              <a:t>T1</a:t>
            </a:r>
            <a:r>
              <a:rPr lang="zh-CN" altLang="en-US" sz="2000">
                <a:latin typeface="微软雅黑" panose="020B0503020204020204" charset="-122"/>
                <a:ea typeface="微软雅黑" panose="020B0503020204020204" charset="-122"/>
                <a:cs typeface="微软雅黑" panose="020B0503020204020204" charset="-122"/>
              </a:rPr>
              <a:t>和</a:t>
            </a:r>
            <a:r>
              <a:rPr lang="en-US" altLang="zh-CN" sz="2000">
                <a:latin typeface="微软雅黑" panose="020B0503020204020204" charset="-122"/>
                <a:ea typeface="微软雅黑" panose="020B0503020204020204" charset="-122"/>
                <a:cs typeface="微软雅黑" panose="020B0503020204020204" charset="-122"/>
              </a:rPr>
              <a:t>T2</a:t>
            </a:r>
            <a:r>
              <a:rPr lang="zh-CN" altLang="en-US" sz="2000">
                <a:latin typeface="微软雅黑" panose="020B0503020204020204" charset="-122"/>
                <a:ea typeface="微软雅黑" panose="020B0503020204020204" charset="-122"/>
                <a:cs typeface="微软雅黑" panose="020B0503020204020204" charset="-122"/>
              </a:rPr>
              <a:t>享用共同的理论立场。</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82947" name="图片 18"/>
          <p:cNvPicPr>
            <a:picLocks noChangeAspect="1"/>
          </p:cNvPicPr>
          <p:nvPr/>
        </p:nvPicPr>
        <p:blipFill>
          <a:blip r:embed="rId3"/>
          <a:stretch>
            <a:fillRect/>
          </a:stretch>
        </p:blipFill>
        <p:spPr>
          <a:xfrm>
            <a:off x="532765" y="2831465"/>
            <a:ext cx="8366760" cy="660400"/>
          </a:xfrm>
          <a:prstGeom prst="rect">
            <a:avLst/>
          </a:prstGeom>
          <a:noFill/>
          <a:ln w="9525">
            <a:noFill/>
          </a:ln>
        </p:spPr>
      </p:pic>
      <p:pic>
        <p:nvPicPr>
          <p:cNvPr id="82949" name="图片 19"/>
          <p:cNvPicPr>
            <a:picLocks noChangeAspect="1"/>
          </p:cNvPicPr>
          <p:nvPr/>
        </p:nvPicPr>
        <p:blipFill>
          <a:blip r:embed="rId4"/>
          <a:stretch>
            <a:fillRect/>
          </a:stretch>
        </p:blipFill>
        <p:spPr>
          <a:xfrm>
            <a:off x="731520" y="4603115"/>
            <a:ext cx="7969250" cy="826135"/>
          </a:xfrm>
          <a:prstGeom prst="rect">
            <a:avLst/>
          </a:prstGeom>
          <a:noFill/>
          <a:ln w="9525">
            <a:noFill/>
          </a:ln>
        </p:spPr>
      </p:pic>
      <p:sp>
        <p:nvSpPr>
          <p:cNvPr id="3" name="下箭头 2"/>
          <p:cNvSpPr/>
          <p:nvPr/>
        </p:nvSpPr>
        <p:spPr>
          <a:xfrm>
            <a:off x="3447415" y="3875405"/>
            <a:ext cx="353695" cy="48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8550275" y="2846705"/>
            <a:ext cx="907415" cy="6451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zh-CN" altLang="en-US"/>
              <a:t>塔斯基的做法</a:t>
            </a:r>
            <a:endParaRPr lang="zh-CN" altLang="en-US"/>
          </a:p>
        </p:txBody>
      </p:sp>
      <p:sp>
        <p:nvSpPr>
          <p:cNvPr id="6" name="文本框 5"/>
          <p:cNvSpPr txBox="1"/>
          <p:nvPr/>
        </p:nvSpPr>
        <p:spPr>
          <a:xfrm>
            <a:off x="8550275" y="4603115"/>
            <a:ext cx="907415" cy="9220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zh-CN" altLang="en-US"/>
              <a:t>仿照塔斯基的做法</a:t>
            </a:r>
            <a:endParaRPr lang="zh-CN" altLang="en-US"/>
          </a:p>
        </p:txBody>
      </p:sp>
      <p:sp>
        <p:nvSpPr>
          <p:cNvPr id="8" name="右弧形箭头 7"/>
          <p:cNvSpPr/>
          <p:nvPr/>
        </p:nvSpPr>
        <p:spPr>
          <a:xfrm>
            <a:off x="9815195" y="3053715"/>
            <a:ext cx="311785" cy="22485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文本框 9"/>
          <p:cNvSpPr txBox="1"/>
          <p:nvPr/>
        </p:nvSpPr>
        <p:spPr>
          <a:xfrm>
            <a:off x="10312400" y="3491865"/>
            <a:ext cx="890905" cy="9220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a:t>都不带有哲学立场</a:t>
            </a:r>
            <a:endParaRPr lang="zh-CN" altLang="en-US"/>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custDataLst>
              <p:tags r:id="rId1"/>
            </p:custDataLst>
          </p:nvPr>
        </p:nvSpPr>
        <p:spPr>
          <a:xfrm>
            <a:off x="4187825" y="613410"/>
            <a:ext cx="3663950" cy="898525"/>
          </a:xfrm>
          <a:prstGeom prst="roundRect">
            <a:avLst>
              <a:gd name="adj" fmla="val 5000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lnSpcReduction="20000"/>
          </a:bodyPr>
          <a:lstStyle/>
          <a:p>
            <a:pPr algn="ctr" fontAlgn="base"/>
            <a:r>
              <a:rPr lang="en-US" altLang="zh-CN" sz="3600" strike="noStrike" noProof="1" smtClean="0">
                <a:solidFill>
                  <a:schemeClr val="bg1"/>
                </a:solidFill>
                <a:latin typeface="+mj-lt"/>
                <a:ea typeface="+mj-ea"/>
                <a:cs typeface="+mj-cs"/>
              </a:rPr>
              <a:t>CONTENTS</a:t>
            </a:r>
            <a:endParaRPr lang="en-US" altLang="zh-CN" sz="3600" strike="noStrike" noProof="1" smtClean="0">
              <a:solidFill>
                <a:schemeClr val="bg1"/>
              </a:solidFill>
              <a:latin typeface="+mj-lt"/>
              <a:ea typeface="+mj-ea"/>
              <a:cs typeface="+mj-cs"/>
            </a:endParaRPr>
          </a:p>
        </p:txBody>
      </p:sp>
      <p:sp>
        <p:nvSpPr>
          <p:cNvPr id="9" name="立方体 8"/>
          <p:cNvSpPr/>
          <p:nvPr>
            <p:custDataLst>
              <p:tags r:id="rId2"/>
            </p:custDataLst>
          </p:nvPr>
        </p:nvSpPr>
        <p:spPr>
          <a:xfrm>
            <a:off x="1217295" y="1863725"/>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27651" name="文本框 1"/>
          <p:cNvSpPr txBox="1"/>
          <p:nvPr>
            <p:custDataLst>
              <p:tags r:id="rId3"/>
            </p:custDataLst>
          </p:nvPr>
        </p:nvSpPr>
        <p:spPr>
          <a:xfrm>
            <a:off x="2738755" y="1863090"/>
            <a:ext cx="6329045"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微软雅黑" panose="020B0503020204020204" charset="-122"/>
                <a:ea typeface="微软雅黑" panose="020B0503020204020204" charset="-122"/>
              </a:rPr>
              <a:t>塔斯基真理论简介</a:t>
            </a:r>
            <a:endParaRPr lang="zh-CN" altLang="en-US" sz="3600" dirty="0">
              <a:solidFill>
                <a:srgbClr val="404040"/>
              </a:solidFill>
              <a:latin typeface="微软雅黑" panose="020B0503020204020204" charset="-122"/>
              <a:ea typeface="微软雅黑" panose="020B0503020204020204" charset="-122"/>
            </a:endParaRPr>
          </a:p>
        </p:txBody>
      </p:sp>
      <p:sp>
        <p:nvSpPr>
          <p:cNvPr id="4" name="立方体 3"/>
          <p:cNvSpPr/>
          <p:nvPr>
            <p:custDataLst>
              <p:tags r:id="rId4"/>
            </p:custDataLst>
          </p:nvPr>
        </p:nvSpPr>
        <p:spPr>
          <a:xfrm>
            <a:off x="1217295" y="2868930"/>
            <a:ext cx="663575" cy="69532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27653" name="文本框 4"/>
          <p:cNvSpPr txBox="1"/>
          <p:nvPr>
            <p:custDataLst>
              <p:tags r:id="rId5"/>
            </p:custDataLst>
          </p:nvPr>
        </p:nvSpPr>
        <p:spPr>
          <a:xfrm>
            <a:off x="2738755" y="2869565"/>
            <a:ext cx="461772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Times New Roman" panose="02020603050405020304" charset="0"/>
                <a:ea typeface="微软雅黑" panose="020B0503020204020204" charset="-122"/>
                <a:cs typeface="Times New Roman" panose="02020603050405020304" charset="0"/>
              </a:rPr>
              <a:t>Field</a:t>
            </a:r>
            <a:r>
              <a:rPr lang="en-US" altLang="zh-CN" sz="3600" dirty="0">
                <a:solidFill>
                  <a:srgbClr val="404040"/>
                </a:solidFill>
                <a:latin typeface="微软雅黑" panose="020B0503020204020204" charset="-122"/>
                <a:ea typeface="微软雅黑" panose="020B0503020204020204" charset="-122"/>
                <a:cs typeface="微软雅黑" panose="020B0503020204020204" charset="-122"/>
              </a:rPr>
              <a:t> </a:t>
            </a:r>
            <a:r>
              <a:rPr lang="zh-CN" altLang="en-US" sz="3600" dirty="0">
                <a:solidFill>
                  <a:srgbClr val="404040"/>
                </a:solidFill>
                <a:latin typeface="微软雅黑" panose="020B0503020204020204" charset="-122"/>
                <a:ea typeface="微软雅黑" panose="020B0503020204020204" charset="-122"/>
                <a:cs typeface="微软雅黑" panose="020B0503020204020204" charset="-122"/>
              </a:rPr>
              <a:t>的反驳</a:t>
            </a:r>
            <a:endParaRPr lang="zh-CN" altLang="en-US" sz="3600" dirty="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6" name="立方体 5"/>
          <p:cNvSpPr/>
          <p:nvPr>
            <p:custDataLst>
              <p:tags r:id="rId6"/>
            </p:custDataLst>
          </p:nvPr>
        </p:nvSpPr>
        <p:spPr>
          <a:xfrm>
            <a:off x="1217295" y="3974465"/>
            <a:ext cx="662305" cy="62103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sp>
        <p:nvSpPr>
          <p:cNvPr id="27655" name="文本框 7"/>
          <p:cNvSpPr txBox="1"/>
          <p:nvPr>
            <p:custDataLst>
              <p:tags r:id="rId7"/>
            </p:custDataLst>
          </p:nvPr>
        </p:nvSpPr>
        <p:spPr>
          <a:xfrm>
            <a:off x="2738755" y="4130040"/>
            <a:ext cx="9413240" cy="621030"/>
          </a:xfrm>
          <a:prstGeom prst="rect">
            <a:avLst/>
          </a:prstGeom>
          <a:noFill/>
          <a:ln w="9525">
            <a:noFill/>
          </a:ln>
        </p:spPr>
        <p:txBody>
          <a:bodyPr wrap="square" lIns="90000" tIns="46800" rIns="90000" bIns="46800" anchor="ctr"/>
          <a:p>
            <a:pPr>
              <a:lnSpc>
                <a:spcPct val="90000"/>
              </a:lnSpc>
            </a:pPr>
            <a:r>
              <a:rPr lang="zh-CN" altLang="en-US" sz="3200" dirty="0">
                <a:solidFill>
                  <a:srgbClr val="404040"/>
                </a:solidFill>
                <a:latin typeface="微软雅黑" panose="020B0503020204020204" charset="-122"/>
                <a:ea typeface="微软雅黑" panose="020B0503020204020204" charset="-122"/>
                <a:cs typeface="微软雅黑" panose="020B0503020204020204" charset="-122"/>
              </a:rPr>
              <a:t>对</a:t>
            </a:r>
            <a:r>
              <a:rPr lang="en-US" altLang="zh-CN" sz="3200" dirty="0">
                <a:solidFill>
                  <a:srgbClr val="404040"/>
                </a:solidFill>
                <a:latin typeface="Times New Roman" panose="02020603050405020304" charset="0"/>
                <a:ea typeface="微软雅黑" panose="020B0503020204020204" charset="-122"/>
                <a:cs typeface="Times New Roman" panose="02020603050405020304" charset="0"/>
              </a:rPr>
              <a:t>Filed</a:t>
            </a:r>
            <a:r>
              <a:rPr lang="zh-CN" altLang="en-US" sz="3200" dirty="0">
                <a:solidFill>
                  <a:srgbClr val="404040"/>
                </a:solidFill>
                <a:latin typeface="微软雅黑" panose="020B0503020204020204" charset="-122"/>
                <a:ea typeface="微软雅黑" panose="020B0503020204020204" charset="-122"/>
                <a:cs typeface="微软雅黑" panose="020B0503020204020204" charset="-122"/>
              </a:rPr>
              <a:t>的反驳的讨论</a:t>
            </a:r>
            <a:r>
              <a:rPr lang="en-US" altLang="zh-CN" sz="3200" dirty="0">
                <a:solidFill>
                  <a:srgbClr val="404040"/>
                </a:solidFill>
                <a:latin typeface="微软雅黑" panose="020B0503020204020204" charset="-122"/>
                <a:ea typeface="微软雅黑" panose="020B0503020204020204" charset="-122"/>
                <a:cs typeface="微软雅黑" panose="020B0503020204020204" charset="-122"/>
              </a:rPr>
              <a:t>——Kirkham ,Soames,</a:t>
            </a:r>
            <a:endParaRPr lang="en-US" altLang="zh-CN" sz="3200" dirty="0">
              <a:solidFill>
                <a:srgbClr val="404040"/>
              </a:solidFill>
              <a:latin typeface="微软雅黑" panose="020B0503020204020204" charset="-122"/>
              <a:ea typeface="微软雅黑" panose="020B0503020204020204" charset="-122"/>
              <a:cs typeface="微软雅黑" panose="020B0503020204020204" charset="-122"/>
            </a:endParaRPr>
          </a:p>
          <a:p>
            <a:pPr>
              <a:lnSpc>
                <a:spcPct val="90000"/>
              </a:lnSpc>
            </a:pPr>
            <a:r>
              <a:rPr lang="en-US" altLang="zh-CN" sz="3200" dirty="0">
                <a:solidFill>
                  <a:srgbClr val="404040"/>
                </a:solidFill>
                <a:latin typeface="微软雅黑" panose="020B0503020204020204" charset="-122"/>
                <a:ea typeface="微软雅黑" panose="020B0503020204020204" charset="-122"/>
                <a:cs typeface="微软雅黑" panose="020B0503020204020204" charset="-122"/>
              </a:rPr>
              <a:t>                                       </a:t>
            </a:r>
            <a:r>
              <a:rPr lang="zh-CN" altLang="en-US" sz="3200" dirty="0">
                <a:solidFill>
                  <a:srgbClr val="404040"/>
                </a:solidFill>
                <a:latin typeface="微软雅黑" panose="020B0503020204020204" charset="-122"/>
                <a:ea typeface="微软雅黑" panose="020B0503020204020204" charset="-122"/>
                <a:cs typeface="微软雅黑" panose="020B0503020204020204" charset="-122"/>
              </a:rPr>
              <a:t>王文方</a:t>
            </a:r>
            <a:r>
              <a:rPr lang="en-US" altLang="zh-CN" dirty="0">
                <a:solidFill>
                  <a:srgbClr val="404040"/>
                </a:solidFill>
                <a:latin typeface="Arial" panose="020B0604020202020204" pitchFamily="34" charset="0"/>
                <a:ea typeface="宋体" panose="02010600030101010101" pitchFamily="2" charset="-122"/>
              </a:rPr>
              <a:t> </a:t>
            </a:r>
            <a:endParaRPr lang="en-US" altLang="zh-CN" dirty="0">
              <a:solidFill>
                <a:srgbClr val="404040"/>
              </a:solidFill>
              <a:latin typeface="Arial" panose="020B0604020202020204" pitchFamily="34" charset="0"/>
              <a:ea typeface="宋体" panose="02010600030101010101" pitchFamily="2" charset="-122"/>
            </a:endParaRPr>
          </a:p>
        </p:txBody>
      </p:sp>
      <p:grpSp>
        <p:nvGrpSpPr>
          <p:cNvPr id="27656" name="组合 1"/>
          <p:cNvGrpSpPr/>
          <p:nvPr/>
        </p:nvGrpSpPr>
        <p:grpSpPr>
          <a:xfrm>
            <a:off x="1216978" y="4913627"/>
            <a:ext cx="4868470" cy="745363"/>
            <a:chOff x="3537" y="6735"/>
            <a:chExt cx="7665" cy="1172"/>
          </a:xfrm>
        </p:grpSpPr>
        <p:sp>
          <p:nvSpPr>
            <p:cNvPr id="10" name="立方体 9"/>
            <p:cNvSpPr/>
            <p:nvPr>
              <p:custDataLst>
                <p:tags r:id="rId8"/>
              </p:custDataLst>
            </p:nvPr>
          </p:nvSpPr>
          <p:spPr>
            <a:xfrm>
              <a:off x="3537" y="6785"/>
              <a:ext cx="1045" cy="1122"/>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solidFill>
                    <a:schemeClr val="bg1"/>
                  </a:solidFill>
                </a:rPr>
                <a:t>4</a:t>
              </a:r>
              <a:endParaRPr lang="en-US" altLang="zh-CN" sz="1500" b="1" strike="noStrike" noProof="1" dirty="0">
                <a:solidFill>
                  <a:schemeClr val="bg1"/>
                </a:solidFill>
              </a:endParaRPr>
            </a:p>
          </p:txBody>
        </p:sp>
        <p:sp>
          <p:nvSpPr>
            <p:cNvPr id="27658" name="文本框 10"/>
            <p:cNvSpPr txBox="1"/>
            <p:nvPr>
              <p:custDataLst>
                <p:tags r:id="rId9"/>
              </p:custDataLst>
            </p:nvPr>
          </p:nvSpPr>
          <p:spPr>
            <a:xfrm>
              <a:off x="6115" y="6735"/>
              <a:ext cx="5087" cy="977"/>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微软雅黑" panose="020B0503020204020204" charset="-122"/>
                  <a:ea typeface="微软雅黑" panose="020B0503020204020204" charset="-122"/>
                </a:rPr>
                <a:t>总结</a:t>
              </a:r>
              <a:endParaRPr lang="zh-CN" altLang="en-US" sz="3600" dirty="0">
                <a:solidFill>
                  <a:srgbClr val="404040"/>
                </a:solidFill>
                <a:latin typeface="微软雅黑" panose="020B0503020204020204" charset="-122"/>
                <a:ea typeface="微软雅黑" panose="020B0503020204020204" charset="-122"/>
              </a:endParaRPr>
            </a:p>
          </p:txBody>
        </p:sp>
      </p:grpSp>
      <p:sp>
        <p:nvSpPr>
          <p:cNvPr id="2" name="圆角矩形 1"/>
          <p:cNvSpPr/>
          <p:nvPr/>
        </p:nvSpPr>
        <p:spPr>
          <a:xfrm>
            <a:off x="267335" y="207645"/>
            <a:ext cx="11611610" cy="62166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10"/>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023572" y="748294"/>
            <a:ext cx="5473873" cy="457904"/>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344295" y="406400"/>
            <a:ext cx="456156" cy="49329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pic>
        <p:nvPicPr>
          <p:cNvPr id="2" name="图片 1"/>
          <p:cNvPicPr>
            <a:picLocks noChangeAspect="1"/>
          </p:cNvPicPr>
          <p:nvPr/>
        </p:nvPicPr>
        <p:blipFill>
          <a:blip r:embed="rId3"/>
          <a:stretch>
            <a:fillRect/>
          </a:stretch>
        </p:blipFill>
        <p:spPr>
          <a:xfrm>
            <a:off x="1570990" y="1112520"/>
            <a:ext cx="9049385" cy="5327650"/>
          </a:xfrm>
          <a:prstGeom prst="rect">
            <a:avLst/>
          </a:prstGeom>
        </p:spPr>
      </p:pic>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357120" y="826135"/>
            <a:ext cx="7955280" cy="665480"/>
          </a:xfrm>
          <a:prstGeom prst="rect">
            <a:avLst/>
          </a:prstGeom>
          <a:noFill/>
          <a:ln w="9525">
            <a:noFill/>
          </a:ln>
        </p:spPr>
        <p:txBody>
          <a:bodyPr wrap="square" lIns="90000" tIns="46800" rIns="90000" bIns="46800" anchor="ctr"/>
          <a:p>
            <a:pPr>
              <a:lnSpc>
                <a:spcPct val="90000"/>
              </a:lnSpc>
            </a:pP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2</a:t>
            </a:r>
            <a:endParaRPr lang="zh-CN" altLang="en-US" sz="1500" b="1" strike="noStrike" noProof="1" dirty="0">
              <a:solidFill>
                <a:schemeClr val="bg1"/>
              </a:solidFill>
            </a:endParaRPr>
          </a:p>
        </p:txBody>
      </p:sp>
      <p:sp>
        <p:nvSpPr>
          <p:cNvPr id="2" name="文本框 1"/>
          <p:cNvSpPr txBox="1"/>
          <p:nvPr/>
        </p:nvSpPr>
        <p:spPr>
          <a:xfrm>
            <a:off x="826770" y="1878965"/>
            <a:ext cx="9717405" cy="3415030"/>
          </a:xfrm>
          <a:prstGeom prst="rect">
            <a:avLst/>
          </a:prstGeom>
          <a:noFill/>
        </p:spPr>
        <p:txBody>
          <a:bodyPr wrap="square" rtlCol="0">
            <a:spAutoFit/>
          </a:bodyPr>
          <a:p>
            <a:r>
              <a:rPr lang="en-US" altLang="zh-CN"/>
              <a:t> </a:t>
            </a:r>
            <a:r>
              <a:rPr lang="zh-CN" altLang="en-US" sz="2400"/>
              <a:t>当然，</a:t>
            </a:r>
            <a:r>
              <a:rPr lang="en-US" altLang="zh-CN" sz="2400"/>
              <a:t>Field</a:t>
            </a:r>
            <a:r>
              <a:rPr lang="zh-CN" altLang="en-US" sz="2400"/>
              <a:t>并不满意将</a:t>
            </a:r>
            <a:r>
              <a:rPr lang="en-US" altLang="zh-CN" sz="2400"/>
              <a:t>“</a:t>
            </a:r>
            <a:r>
              <a:rPr lang="zh-CN" altLang="en-US" sz="2400"/>
              <a:t>指称</a:t>
            </a:r>
            <a:r>
              <a:rPr lang="en-US" altLang="zh-CN" sz="2400"/>
              <a:t>”</a:t>
            </a:r>
            <a:r>
              <a:rPr lang="zh-CN" altLang="en-US" sz="2400"/>
              <a:t>和</a:t>
            </a:r>
            <a:r>
              <a:rPr lang="en-US" altLang="zh-CN" sz="2400"/>
              <a:t>“</a:t>
            </a:r>
            <a:r>
              <a:rPr lang="zh-CN" altLang="en-US" sz="2400"/>
              <a:t>适用</a:t>
            </a:r>
            <a:r>
              <a:rPr lang="en-US" altLang="zh-CN" sz="2400"/>
              <a:t>”</a:t>
            </a:r>
            <a:r>
              <a:rPr lang="zh-CN" altLang="en-US" sz="2400"/>
              <a:t>这样的概念 用（</a:t>
            </a:r>
            <a:r>
              <a:rPr lang="en-US" altLang="zh-CN" sz="2400"/>
              <a:t>A2</a:t>
            </a:r>
            <a:r>
              <a:rPr lang="zh-CN" altLang="en-US" sz="2400"/>
              <a:t>）和（</a:t>
            </a:r>
            <a:r>
              <a:rPr lang="en-US" altLang="zh-CN" sz="2400"/>
              <a:t>F2</a:t>
            </a:r>
            <a:r>
              <a:rPr lang="zh-CN" altLang="en-US" sz="2400"/>
              <a:t>）这样的清单式的刻画。</a:t>
            </a:r>
            <a:endParaRPr lang="zh-CN" altLang="en-US" sz="2400"/>
          </a:p>
          <a:p>
            <a:endParaRPr lang="zh-CN" altLang="en-US" sz="2400"/>
          </a:p>
          <a:p>
            <a:r>
              <a:rPr lang="zh-CN" altLang="en-US" sz="2400"/>
              <a:t>他希望一种理论能将这两种关系成功地解释为物理关系，才能真正的达到将</a:t>
            </a:r>
            <a:r>
              <a:rPr lang="en-US" altLang="zh-CN" sz="2400"/>
              <a:t>“</a:t>
            </a:r>
            <a:r>
              <a:rPr lang="zh-CN" altLang="en-US" sz="2400"/>
              <a:t>真</a:t>
            </a:r>
            <a:r>
              <a:rPr lang="en-US" altLang="zh-CN" sz="2400"/>
              <a:t>”</a:t>
            </a:r>
            <a:r>
              <a:rPr lang="zh-CN" altLang="en-US" sz="2400"/>
              <a:t>物理化的目的。</a:t>
            </a:r>
            <a:endParaRPr lang="zh-CN" altLang="en-US" sz="2400"/>
          </a:p>
          <a:p>
            <a:endParaRPr lang="zh-CN" altLang="en-US" sz="2400"/>
          </a:p>
          <a:p>
            <a:r>
              <a:rPr lang="en-US" altLang="zh-CN" sz="2400"/>
              <a:t>Field</a:t>
            </a:r>
            <a:r>
              <a:rPr lang="zh-CN" altLang="en-US" sz="2400"/>
              <a:t>在文章中倾向地选择克里普克的因果指称理论来作为这个补充理论。但他也强调因果指称理论可能有一定的不足，但至少它给了我们一个将这两种关系物理化的方向</a:t>
            </a:r>
            <a:endParaRPr lang="zh-CN" altLang="en-US" sz="2400"/>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3" name="组合 2"/>
          <p:cNvGrpSpPr/>
          <p:nvPr/>
        </p:nvGrpSpPr>
        <p:grpSpPr>
          <a:xfrm>
            <a:off x="1287780" y="576580"/>
            <a:ext cx="9024620" cy="915035"/>
            <a:chOff x="2028" y="908"/>
            <a:chExt cx="14212" cy="1441"/>
          </a:xfrm>
        </p:grpSpPr>
        <p:sp>
          <p:nvSpPr>
            <p:cNvPr id="27651"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9" name="立方体 8"/>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8" name="文本框 7"/>
          <p:cNvSpPr txBox="1"/>
          <p:nvPr/>
        </p:nvSpPr>
        <p:spPr>
          <a:xfrm>
            <a:off x="994410" y="1419225"/>
            <a:ext cx="6788785" cy="460375"/>
          </a:xfrm>
          <a:prstGeom prst="rect">
            <a:avLst/>
          </a:prstGeom>
          <a:noFill/>
        </p:spPr>
        <p:txBody>
          <a:bodyPr wrap="square" rtlCol="0">
            <a:spAutoFit/>
          </a:bodyPr>
          <a:p>
            <a:r>
              <a:rPr lang="en-US" altLang="zh-CN" sz="2400"/>
              <a:t>3.1 Kirkham</a:t>
            </a:r>
            <a:r>
              <a:rPr lang="zh-CN" altLang="en-US" sz="2400"/>
              <a:t>对</a:t>
            </a:r>
            <a:r>
              <a:rPr lang="en-US" altLang="zh-CN" sz="2400"/>
              <a:t>Field </a:t>
            </a:r>
            <a:r>
              <a:rPr lang="zh-CN" altLang="en-US" sz="2400"/>
              <a:t>的反驳</a:t>
            </a:r>
            <a:r>
              <a:rPr lang="en-US" altLang="zh-CN" sz="2400"/>
              <a:t> </a:t>
            </a:r>
            <a:endParaRPr lang="en-US" altLang="zh-CN" sz="2400"/>
          </a:p>
        </p:txBody>
      </p:sp>
      <p:sp>
        <p:nvSpPr>
          <p:cNvPr id="2" name="文本框 1"/>
          <p:cNvSpPr txBox="1"/>
          <p:nvPr/>
        </p:nvSpPr>
        <p:spPr>
          <a:xfrm>
            <a:off x="994410" y="1879600"/>
            <a:ext cx="10327005" cy="4399915"/>
          </a:xfrm>
          <a:prstGeom prst="rect">
            <a:avLst/>
          </a:prstGeom>
          <a:noFill/>
        </p:spPr>
        <p:txBody>
          <a:bodyPr wrap="square" rtlCol="0">
            <a:spAutoFit/>
          </a:bodyPr>
          <a:p>
            <a:pPr algn="l"/>
            <a:r>
              <a:rPr lang="en-US" altLang="zh-CN" sz="2000">
                <a:latin typeface="Times New Roman" panose="02020603050405020304" charset="0"/>
                <a:cs typeface="Times New Roman" panose="02020603050405020304" charset="0"/>
              </a:rPr>
              <a:t>Kirkham</a:t>
            </a:r>
            <a:r>
              <a:rPr lang="zh-CN" altLang="en-US" sz="2000"/>
              <a:t>认为，</a:t>
            </a:r>
            <a:r>
              <a:rPr lang="en-US" altLang="zh-CN" sz="2000"/>
              <a:t>Field</a:t>
            </a:r>
            <a:r>
              <a:rPr lang="zh-CN" altLang="en-US" sz="2000"/>
              <a:t>误解了塔斯基的物理主义立场</a:t>
            </a:r>
            <a:endParaRPr lang="en-US" altLang="zh-CN" sz="2000"/>
          </a:p>
          <a:p>
            <a:pPr algn="l"/>
            <a:r>
              <a:rPr lang="en-US" altLang="zh-CN" sz="2000"/>
              <a:t>Field</a:t>
            </a:r>
            <a:r>
              <a:rPr lang="zh-CN" altLang="en-US" sz="2000"/>
              <a:t>认为的物理主义是：</a:t>
            </a:r>
            <a:endParaRPr lang="zh-CN" altLang="en-US" sz="2000"/>
          </a:p>
          <a:p>
            <a:pPr algn="l"/>
            <a:r>
              <a:rPr lang="zh-CN" altLang="en-US" sz="2000"/>
              <a:t>( l) 将所有的语意概念最终都化约为物理学的概念, 并且</a:t>
            </a:r>
            <a:endParaRPr lang="zh-CN" altLang="en-US" sz="2000"/>
          </a:p>
          <a:p>
            <a:pPr algn="l"/>
            <a:r>
              <a:rPr lang="zh-CN" altLang="en-US" sz="2000"/>
              <a:t>( 2) 以这样的化约去解释语义关系究竟是一些什么样的物理关系。</a:t>
            </a:r>
            <a:endParaRPr lang="zh-CN" altLang="en-US" sz="2000"/>
          </a:p>
          <a:p>
            <a:pPr algn="l"/>
            <a:endParaRPr lang="zh-CN" altLang="en-US" sz="2000"/>
          </a:p>
          <a:p>
            <a:pPr algn="l"/>
            <a:r>
              <a:rPr lang="en-US" altLang="zh-CN" sz="2000"/>
              <a:t>而与塔斯基的同时期的物理主义者，例如卡尔纳普，他们只要求：</a:t>
            </a:r>
            <a:endParaRPr lang="zh-CN" altLang="en-US" sz="2000"/>
          </a:p>
          <a:p>
            <a:pPr algn="l"/>
            <a:r>
              <a:rPr lang="zh-CN" altLang="en-US" sz="2000"/>
              <a:t>将涉及不可观察事物的语句都化约为只涉及时空次序的、可被观察为日常事务的语句，因而, 上述的目标( l) 显然并不是塔斯基 的目标; </a:t>
            </a:r>
            <a:endParaRPr lang="zh-CN" altLang="en-US" sz="2000"/>
          </a:p>
          <a:p>
            <a:pPr algn="l"/>
            <a:endParaRPr lang="zh-CN" altLang="en-US" sz="2000"/>
          </a:p>
          <a:p>
            <a:pPr algn="l"/>
            <a:r>
              <a:rPr lang="zh-CN" altLang="en-US" sz="2000"/>
              <a:t> 而这种物理论化约的目标并不在于解释被化约的语句, 而仅在于以观察语句去测试被化约语句的真假值，</a:t>
            </a:r>
            <a:r>
              <a:rPr lang="en-US" altLang="zh-CN" sz="2000">
                <a:latin typeface="Times New Roman" panose="02020603050405020304" charset="0"/>
                <a:cs typeface="Times New Roman" panose="02020603050405020304" charset="0"/>
                <a:sym typeface="+mn-ea"/>
              </a:rPr>
              <a:t>Kirkham</a:t>
            </a:r>
            <a:r>
              <a:rPr lang="zh-CN" altLang="en-US" sz="2000">
                <a:latin typeface="Times New Roman" panose="02020603050405020304" charset="0"/>
                <a:cs typeface="Times New Roman" panose="02020603050405020304" charset="0"/>
                <a:sym typeface="+mn-ea"/>
              </a:rPr>
              <a:t>强调：</a:t>
            </a:r>
            <a:r>
              <a:rPr lang="zh-CN" altLang="en-US" sz="2000"/>
              <a:t>“ 认为 化约性的观察语句解释了 被化约的语句, 是荒谬的</a:t>
            </a:r>
            <a:endParaRPr lang="zh-CN" altLang="en-US" sz="2000"/>
          </a:p>
          <a:p>
            <a:pPr algn="l"/>
            <a:endParaRPr lang="zh-CN" altLang="en-US" sz="2000"/>
          </a:p>
          <a:p>
            <a:pPr algn="l"/>
            <a:r>
              <a:rPr lang="en-US" altLang="zh-CN" sz="2000"/>
              <a:t>EG:</a:t>
            </a:r>
            <a:r>
              <a:rPr lang="zh-CN" altLang="en-US" sz="2000"/>
              <a:t>有关于约翰的脸红以及他的血压的事实并没有解释为什么约翰会生气。”</a:t>
            </a:r>
            <a:endParaRPr lang="zh-CN" altLang="en-US" sz="2000"/>
          </a:p>
          <a:p>
            <a:pPr algn="l"/>
            <a:endParaRPr lang="zh-CN" altLang="en-US" sz="2000"/>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2" name="图片 1"/>
          <p:cNvPicPr>
            <a:picLocks noChangeAspect="1"/>
          </p:cNvPicPr>
          <p:nvPr/>
        </p:nvPicPr>
        <p:blipFill>
          <a:blip r:embed="rId1"/>
          <a:stretch>
            <a:fillRect/>
          </a:stretch>
        </p:blipFill>
        <p:spPr>
          <a:xfrm>
            <a:off x="1075055" y="2489200"/>
            <a:ext cx="9288780" cy="1278255"/>
          </a:xfrm>
          <a:prstGeom prst="rect">
            <a:avLst/>
          </a:prstGeom>
        </p:spPr>
      </p:pic>
      <p:sp>
        <p:nvSpPr>
          <p:cNvPr id="3" name="文本框 2"/>
          <p:cNvSpPr txBox="1"/>
          <p:nvPr/>
        </p:nvSpPr>
        <p:spPr>
          <a:xfrm>
            <a:off x="1292225" y="1907540"/>
            <a:ext cx="8853805" cy="368300"/>
          </a:xfrm>
          <a:prstGeom prst="rect">
            <a:avLst/>
          </a:prstGeom>
          <a:noFill/>
        </p:spPr>
        <p:txBody>
          <a:bodyPr wrap="square" rtlCol="0">
            <a:spAutoFit/>
          </a:bodyPr>
          <a:p>
            <a:r>
              <a:rPr lang="zh-CN" altLang="en-US"/>
              <a:t>其实，塔斯基曾经表明过自己真理论的目的：</a:t>
            </a:r>
            <a:endParaRPr lang="zh-CN" altLang="en-US"/>
          </a:p>
        </p:txBody>
      </p:sp>
      <p:sp>
        <p:nvSpPr>
          <p:cNvPr id="100" name="文本框 99"/>
          <p:cNvSpPr txBox="1"/>
          <p:nvPr/>
        </p:nvSpPr>
        <p:spPr>
          <a:xfrm>
            <a:off x="3188335" y="4024630"/>
            <a:ext cx="8121015" cy="398780"/>
          </a:xfrm>
          <a:prstGeom prst="rect">
            <a:avLst/>
          </a:prstGeom>
          <a:noFill/>
          <a:ln w="9525">
            <a:noFill/>
          </a:ln>
        </p:spPr>
        <p:txBody>
          <a:bodyPr wrap="square">
            <a:spAutoFit/>
          </a:bodyPr>
          <a:p>
            <a:pPr indent="266700"/>
            <a:r>
              <a:rPr lang="en-US" sz="2000" b="0" i="1">
                <a:latin typeface="Times New Roman" panose="02020603050405020304" charset="0"/>
              </a:rPr>
              <a:t>——The Semantic Conception of Truth and the Foundations of Semantics</a:t>
            </a:r>
            <a:endParaRPr lang="zh-CN" altLang="en-US" sz="2000" i="1"/>
          </a:p>
        </p:txBody>
      </p:sp>
      <p:sp>
        <p:nvSpPr>
          <p:cNvPr id="4" name="文本框 3"/>
          <p:cNvSpPr txBox="1"/>
          <p:nvPr/>
        </p:nvSpPr>
        <p:spPr>
          <a:xfrm>
            <a:off x="1602740" y="4836160"/>
            <a:ext cx="8543290" cy="922020"/>
          </a:xfrm>
          <a:prstGeom prst="rect">
            <a:avLst/>
          </a:prstGeom>
          <a:noFill/>
        </p:spPr>
        <p:txBody>
          <a:bodyPr wrap="square" rtlCol="0">
            <a:spAutoFit/>
          </a:bodyPr>
          <a:p>
            <a:r>
              <a:rPr lang="zh-CN" altLang="en-US"/>
              <a:t>从传统的真理论角度讲，就是对</a:t>
            </a:r>
            <a:r>
              <a:rPr lang="en-US" altLang="zh-CN"/>
              <a:t>“</a:t>
            </a:r>
            <a:r>
              <a:rPr lang="zh-CN" altLang="en-US"/>
              <a:t>真</a:t>
            </a:r>
            <a:r>
              <a:rPr lang="en-US" altLang="zh-CN"/>
              <a:t>”</a:t>
            </a:r>
            <a:r>
              <a:rPr lang="zh-CN" altLang="en-US"/>
              <a:t>这个概念进行解释，由此看出塔斯基的</a:t>
            </a:r>
            <a:r>
              <a:rPr lang="en-US" altLang="zh-CN"/>
              <a:t>“</a:t>
            </a:r>
            <a:r>
              <a:rPr lang="zh-CN" altLang="en-US"/>
              <a:t>真</a:t>
            </a:r>
            <a:r>
              <a:rPr lang="en-US" altLang="zh-CN"/>
              <a:t>”</a:t>
            </a:r>
            <a:r>
              <a:rPr lang="zh-CN" altLang="en-US"/>
              <a:t>定义的目的也是对</a:t>
            </a:r>
            <a:r>
              <a:rPr lang="en-US" altLang="zh-CN"/>
              <a:t>“</a:t>
            </a:r>
            <a:r>
              <a:rPr lang="zh-CN" altLang="en-US"/>
              <a:t>真</a:t>
            </a:r>
            <a:r>
              <a:rPr lang="en-US" altLang="zh-CN"/>
              <a:t>”</a:t>
            </a:r>
            <a:r>
              <a:rPr lang="zh-CN" altLang="en-US"/>
              <a:t>进行解释的，而不仅仅提供某种物理上的</a:t>
            </a:r>
            <a:r>
              <a:rPr lang="en-US" altLang="zh-CN"/>
              <a:t>“</a:t>
            </a:r>
            <a:r>
              <a:rPr lang="zh-CN" altLang="en-US"/>
              <a:t>观察</a:t>
            </a:r>
            <a:r>
              <a:rPr lang="en-US" altLang="zh-CN"/>
              <a:t>”</a:t>
            </a:r>
            <a:r>
              <a:rPr lang="zh-CN" altLang="en-US"/>
              <a:t>。因而</a:t>
            </a:r>
            <a:r>
              <a:rPr lang="zh-CN" altLang="en-US">
                <a:latin typeface="Times New Roman" panose="02020603050405020304" charset="0"/>
                <a:cs typeface="Times New Roman" panose="02020603050405020304" charset="0"/>
                <a:sym typeface="+mn-ea"/>
              </a:rPr>
              <a:t>从塔斯基的对</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真</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定义的初衷出发，</a:t>
            </a:r>
            <a:r>
              <a:rPr lang="en-US" altLang="zh-CN">
                <a:latin typeface="Times New Roman" panose="02020603050405020304" charset="0"/>
                <a:cs typeface="Times New Roman" panose="02020603050405020304" charset="0"/>
                <a:sym typeface="+mn-ea"/>
              </a:rPr>
              <a:t>Kirkham</a:t>
            </a:r>
            <a:r>
              <a:rPr lang="zh-CN" altLang="en-US">
                <a:latin typeface="Times New Roman" panose="02020603050405020304" charset="0"/>
                <a:cs typeface="Times New Roman" panose="02020603050405020304" charset="0"/>
                <a:sym typeface="+mn-ea"/>
              </a:rPr>
              <a:t>对</a:t>
            </a:r>
            <a:r>
              <a:rPr lang="en-US" altLang="zh-CN">
                <a:latin typeface="Times New Roman" panose="02020603050405020304" charset="0"/>
                <a:cs typeface="Times New Roman" panose="02020603050405020304" charset="0"/>
                <a:sym typeface="+mn-ea"/>
              </a:rPr>
              <a:t>Field</a:t>
            </a:r>
            <a:r>
              <a:rPr lang="zh-CN" altLang="en-US">
                <a:latin typeface="Times New Roman" panose="02020603050405020304" charset="0"/>
                <a:cs typeface="Times New Roman" panose="02020603050405020304" charset="0"/>
                <a:sym typeface="+mn-ea"/>
              </a:rPr>
              <a:t>的反驳是不成立的。</a:t>
            </a:r>
            <a:endParaRPr lang="zh-CN" altLang="en-US">
              <a:latin typeface="Times New Roman" panose="02020603050405020304" charset="0"/>
              <a:cs typeface="Times New Roman" panose="02020603050405020304" charset="0"/>
              <a:sym typeface="+mn-ea"/>
            </a:endParaRPr>
          </a:p>
        </p:txBody>
      </p:sp>
      <p:grpSp>
        <p:nvGrpSpPr>
          <p:cNvPr id="5" name="组合 4"/>
          <p:cNvGrpSpPr/>
          <p:nvPr/>
        </p:nvGrpSpPr>
        <p:grpSpPr>
          <a:xfrm>
            <a:off x="1287780" y="576580"/>
            <a:ext cx="9024620" cy="915035"/>
            <a:chOff x="2028" y="908"/>
            <a:chExt cx="14212" cy="1441"/>
          </a:xfrm>
        </p:grpSpPr>
        <p:sp>
          <p:nvSpPr>
            <p:cNvPr id="6" name="文本框 1"/>
            <p:cNvSpPr txBox="1"/>
            <p:nvPr>
              <p:custDataLst>
                <p:tags r:id="rId2"/>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8" name="立方体 7"/>
            <p:cNvSpPr/>
            <p:nvPr>
              <p:custDataLst>
                <p:tags r:id="rId3"/>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文本框 7"/>
          <p:cNvSpPr txBox="1"/>
          <p:nvPr/>
        </p:nvSpPr>
        <p:spPr>
          <a:xfrm>
            <a:off x="994410" y="1419225"/>
            <a:ext cx="6788785" cy="460375"/>
          </a:xfrm>
          <a:prstGeom prst="rect">
            <a:avLst/>
          </a:prstGeom>
          <a:noFill/>
        </p:spPr>
        <p:txBody>
          <a:bodyPr wrap="square" rtlCol="0">
            <a:spAutoFit/>
          </a:bodyPr>
          <a:p>
            <a:r>
              <a:rPr lang="en-US" altLang="zh-CN" sz="2400"/>
              <a:t>3.2 Soames</a:t>
            </a:r>
            <a:r>
              <a:rPr lang="zh-CN" altLang="en-US" sz="2400"/>
              <a:t>对</a:t>
            </a:r>
            <a:r>
              <a:rPr lang="en-US" altLang="zh-CN" sz="2400"/>
              <a:t>Field </a:t>
            </a:r>
            <a:r>
              <a:rPr lang="zh-CN" altLang="en-US" sz="2400"/>
              <a:t>的反驳</a:t>
            </a:r>
            <a:r>
              <a:rPr lang="en-US" altLang="zh-CN" sz="2400"/>
              <a:t> </a:t>
            </a:r>
            <a:endParaRPr lang="en-US" altLang="zh-CN" sz="2400"/>
          </a:p>
        </p:txBody>
      </p:sp>
      <p:sp>
        <p:nvSpPr>
          <p:cNvPr id="5" name="正五边形 4"/>
          <p:cNvSpPr/>
          <p:nvPr/>
        </p:nvSpPr>
        <p:spPr>
          <a:xfrm>
            <a:off x="909955" y="2498725"/>
            <a:ext cx="466725" cy="452755"/>
          </a:xfrm>
          <a:prstGeom prst="pentag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570355" y="2402205"/>
            <a:ext cx="9051925" cy="119888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Soames</a:t>
            </a:r>
            <a:r>
              <a:rPr lang="zh-CN" altLang="en-US" sz="2400">
                <a:latin typeface="Times New Roman" panose="02020603050405020304" charset="0"/>
                <a:cs typeface="Times New Roman" panose="02020603050405020304" charset="0"/>
              </a:rPr>
              <a:t>同意</a:t>
            </a:r>
            <a:r>
              <a:rPr lang="en-US" altLang="zh-CN" sz="2400">
                <a:latin typeface="Times New Roman" panose="02020603050405020304" charset="0"/>
                <a:cs typeface="Times New Roman" panose="02020603050405020304" charset="0"/>
              </a:rPr>
              <a:t>Field </a:t>
            </a:r>
            <a:r>
              <a:rPr lang="zh-CN" altLang="en-US" sz="2400">
                <a:latin typeface="Times New Roman" panose="02020603050405020304" charset="0"/>
                <a:cs typeface="Times New Roman" panose="02020603050405020304" charset="0"/>
              </a:rPr>
              <a:t>的说法，认为一个物理上本体论的化约方法要能够解释指称和满足关系到底是些什么样的关系。但是他并不认同</a:t>
            </a:r>
            <a:r>
              <a:rPr lang="en-US" altLang="zh-CN" sz="2400">
                <a:latin typeface="Times New Roman" panose="02020603050405020304" charset="0"/>
                <a:cs typeface="Times New Roman" panose="02020603050405020304" charset="0"/>
              </a:rPr>
              <a:t>Field</a:t>
            </a:r>
            <a:r>
              <a:rPr lang="zh-CN" altLang="en-US" sz="2400">
                <a:latin typeface="Times New Roman" panose="02020603050405020304" charset="0"/>
                <a:cs typeface="Times New Roman" panose="02020603050405020304" charset="0"/>
              </a:rPr>
              <a:t>的做法。</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1555115" y="3775075"/>
            <a:ext cx="8756650" cy="1198880"/>
          </a:xfrm>
          <a:prstGeom prst="rect">
            <a:avLst/>
          </a:prstGeom>
          <a:noFill/>
        </p:spPr>
        <p:txBody>
          <a:bodyPr wrap="square" rtlCol="0">
            <a:spAutoFit/>
          </a:bodyPr>
          <a:p>
            <a:r>
              <a:rPr lang="zh-CN" altLang="en-US" sz="2400"/>
              <a:t>应该拒绝</a:t>
            </a:r>
            <a:r>
              <a:rPr lang="en-US" altLang="zh-CN" sz="2400">
                <a:latin typeface="Times New Roman" panose="02020603050405020304" charset="0"/>
                <a:cs typeface="Times New Roman" panose="02020603050405020304" charset="0"/>
              </a:rPr>
              <a:t>Field</a:t>
            </a:r>
            <a:r>
              <a:rPr lang="zh-CN" altLang="en-US" sz="2400"/>
              <a:t>对于物理化约提出的要求</a:t>
            </a:r>
            <a:r>
              <a:rPr lang="en-US" altLang="zh-CN" sz="2400"/>
              <a:t>——</a:t>
            </a:r>
            <a:r>
              <a:rPr lang="zh-CN" altLang="en-US" sz="2400"/>
              <a:t>加上因果指称理论。而应该</a:t>
            </a:r>
            <a:r>
              <a:rPr lang="zh-CN" altLang="en-US" sz="2400" b="1"/>
              <a:t>改变我们对语言的看法</a:t>
            </a:r>
            <a:r>
              <a:rPr lang="zh-CN" altLang="en-US" sz="2400"/>
              <a:t>，如果这样做了就可以看出塔斯基的真理论仍然是一个物理主义可接受的理论。</a:t>
            </a:r>
            <a:endParaRPr lang="zh-CN" altLang="en-US" sz="2400"/>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文本框 7"/>
          <p:cNvSpPr txBox="1"/>
          <p:nvPr/>
        </p:nvSpPr>
        <p:spPr>
          <a:xfrm>
            <a:off x="994410" y="1419225"/>
            <a:ext cx="6788785" cy="460375"/>
          </a:xfrm>
          <a:prstGeom prst="rect">
            <a:avLst/>
          </a:prstGeom>
          <a:noFill/>
        </p:spPr>
        <p:txBody>
          <a:bodyPr wrap="square" rtlCol="0">
            <a:spAutoFit/>
          </a:bodyPr>
          <a:p>
            <a:r>
              <a:rPr lang="en-US" altLang="zh-CN" sz="2400"/>
              <a:t>3.2 Soames</a:t>
            </a:r>
            <a:r>
              <a:rPr lang="zh-CN" altLang="en-US" sz="2400"/>
              <a:t>对</a:t>
            </a:r>
            <a:r>
              <a:rPr lang="en-US" altLang="zh-CN" sz="2400"/>
              <a:t>Field </a:t>
            </a:r>
            <a:r>
              <a:rPr lang="zh-CN" altLang="en-US" sz="2400"/>
              <a:t>的反驳</a:t>
            </a:r>
            <a:r>
              <a:rPr lang="en-US" altLang="zh-CN" sz="2400"/>
              <a:t> </a:t>
            </a:r>
            <a:endParaRPr lang="en-US" altLang="zh-CN" sz="2400"/>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pic>
        <p:nvPicPr>
          <p:cNvPr id="11" name="图片 10"/>
          <p:cNvPicPr>
            <a:picLocks noChangeAspect="1"/>
          </p:cNvPicPr>
          <p:nvPr/>
        </p:nvPicPr>
        <p:blipFill>
          <a:blip r:embed="rId3"/>
          <a:stretch>
            <a:fillRect/>
          </a:stretch>
        </p:blipFill>
        <p:spPr>
          <a:xfrm>
            <a:off x="994410" y="1879600"/>
            <a:ext cx="10079355" cy="4387850"/>
          </a:xfrm>
          <a:prstGeom prst="rect">
            <a:avLst/>
          </a:prstGeom>
        </p:spPr>
      </p:pic>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文本框 7"/>
          <p:cNvSpPr txBox="1"/>
          <p:nvPr/>
        </p:nvSpPr>
        <p:spPr>
          <a:xfrm>
            <a:off x="994410" y="1419225"/>
            <a:ext cx="6788785" cy="460375"/>
          </a:xfrm>
          <a:prstGeom prst="rect">
            <a:avLst/>
          </a:prstGeom>
          <a:noFill/>
        </p:spPr>
        <p:txBody>
          <a:bodyPr wrap="square" rtlCol="0">
            <a:spAutoFit/>
          </a:bodyPr>
          <a:p>
            <a:r>
              <a:rPr lang="en-US" altLang="zh-CN" sz="2400"/>
              <a:t>3.2 Soams</a:t>
            </a:r>
            <a:r>
              <a:rPr lang="zh-CN" altLang="en-US" sz="2400"/>
              <a:t>对</a:t>
            </a:r>
            <a:r>
              <a:rPr lang="en-US" altLang="zh-CN" sz="2400"/>
              <a:t>Field </a:t>
            </a:r>
            <a:r>
              <a:rPr lang="zh-CN" altLang="en-US" sz="2400"/>
              <a:t>的反驳</a:t>
            </a:r>
            <a:r>
              <a:rPr lang="en-US" altLang="zh-CN" sz="2400"/>
              <a:t> </a:t>
            </a:r>
            <a:endParaRPr lang="en-US" altLang="zh-CN" sz="2400"/>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2" name="文本框 1"/>
          <p:cNvSpPr txBox="1"/>
          <p:nvPr/>
        </p:nvSpPr>
        <p:spPr>
          <a:xfrm>
            <a:off x="994410" y="2020570"/>
            <a:ext cx="9957435" cy="645160"/>
          </a:xfrm>
          <a:prstGeom prst="rect">
            <a:avLst/>
          </a:prstGeom>
          <a:noFill/>
        </p:spPr>
        <p:txBody>
          <a:bodyPr wrap="square" rtlCol="0">
            <a:spAutoFit/>
          </a:bodyPr>
          <a:p>
            <a:r>
              <a:rPr lang="en-US" altLang="zh-CN" b="1">
                <a:latin typeface="宋体" panose="02010600030101010101" pitchFamily="2" charset="-122"/>
                <a:ea typeface="宋体" panose="02010600030101010101" pitchFamily="2" charset="-122"/>
                <a:cs typeface="宋体" panose="02010600030101010101" pitchFamily="2" charset="-122"/>
              </a:rPr>
              <a:t>Soams</a:t>
            </a:r>
            <a:r>
              <a:rPr lang="zh-CN" altLang="en-US" b="1">
                <a:latin typeface="宋体" panose="02010600030101010101" pitchFamily="2" charset="-122"/>
                <a:ea typeface="宋体" panose="02010600030101010101" pitchFamily="2" charset="-122"/>
                <a:cs typeface="宋体" panose="02010600030101010101" pitchFamily="2" charset="-122"/>
              </a:rPr>
              <a:t>认为可以这样做的理由是</a:t>
            </a:r>
            <a:r>
              <a:rPr lang="zh-CN" altLang="en-US">
                <a:latin typeface="宋体" panose="02010600030101010101" pitchFamily="2" charset="-122"/>
                <a:ea typeface="宋体" panose="02010600030101010101" pitchFamily="2" charset="-122"/>
                <a:cs typeface="宋体" panose="02010600030101010101" pitchFamily="2" charset="-122"/>
              </a:rPr>
              <a:t>：物理论者并不反对去假设有抽象的事物, 尤其不反对去假设有逻辑与集合论中所讨论的抽象事物。</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904875" y="2665730"/>
            <a:ext cx="10381615" cy="286131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cs typeface="宋体" panose="02010600030101010101" pitchFamily="2" charset="-122"/>
              </a:rPr>
              <a:t>这样做产生的问题是</a:t>
            </a:r>
            <a:r>
              <a:rPr lang="zh-CN" altLang="en-US">
                <a:latin typeface="宋体" panose="02010600030101010101" pitchFamily="2" charset="-122"/>
                <a:ea typeface="宋体" panose="02010600030101010101" pitchFamily="2" charset="-122"/>
                <a:cs typeface="宋体" panose="02010600030101010101" pitchFamily="2" charset="-122"/>
              </a:rPr>
              <a:t>：</a:t>
            </a:r>
            <a:r>
              <a:rPr lang="zh-CN" altLang="en-US" b="1">
                <a:latin typeface="宋体" panose="02010600030101010101" pitchFamily="2" charset="-122"/>
                <a:ea typeface="宋体" panose="02010600030101010101" pitchFamily="2" charset="-122"/>
                <a:cs typeface="宋体" panose="02010600030101010101" pitchFamily="2" charset="-122"/>
              </a:rPr>
              <a:t>无法解决</a:t>
            </a:r>
            <a:r>
              <a:rPr lang="en-US" altLang="zh-CN" b="1">
                <a:latin typeface="宋体" panose="02010600030101010101" pitchFamily="2" charset="-122"/>
                <a:ea typeface="宋体" panose="02010600030101010101" pitchFamily="2" charset="-122"/>
                <a:cs typeface="宋体" panose="02010600030101010101" pitchFamily="2" charset="-122"/>
              </a:rPr>
              <a:t>token</a:t>
            </a:r>
            <a:r>
              <a:rPr lang="zh-CN" altLang="en-US" b="1">
                <a:latin typeface="宋体" panose="02010600030101010101" pitchFamily="2" charset="-122"/>
                <a:ea typeface="宋体" panose="02010600030101010101" pitchFamily="2" charset="-122"/>
                <a:cs typeface="宋体" panose="02010600030101010101" pitchFamily="2" charset="-122"/>
              </a:rPr>
              <a:t>句问题</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1</a:t>
            </a:r>
            <a:r>
              <a:rPr lang="zh-CN" altLang="en-US">
                <a:latin typeface="宋体" panose="02010600030101010101" pitchFamily="2" charset="-122"/>
                <a:ea typeface="宋体" panose="02010600030101010101" pitchFamily="2" charset="-122"/>
                <a:cs typeface="宋体" panose="02010600030101010101" pitchFamily="2" charset="-122"/>
              </a:rPr>
              <a:t>）将一个语言看作是一个“本质上带着语义性质” 的抽象事物。</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）该语言中名称与事物之间的指称关系以及述词与事物之间的满足关系都看作是抽象的关系。</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3</a:t>
            </a:r>
            <a:r>
              <a:rPr lang="zh-CN" altLang="en-US">
                <a:latin typeface="宋体" panose="02010600030101010101" pitchFamily="2" charset="-122"/>
                <a:ea typeface="宋体" panose="02010600030101010101" pitchFamily="2" charset="-122"/>
                <a:cs typeface="宋体" panose="02010600030101010101" pitchFamily="2" charset="-122"/>
              </a:rPr>
              <a:t>）显然, 对于语词的语义性质或语义关系的解释并不应该诉诸于任何偶然的事实,尤其不应该诉诸于有关于说话者及说话环境的偶然物理事实。</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4</a:t>
            </a:r>
            <a:r>
              <a:rPr lang="zh-CN" altLang="en-US">
                <a:latin typeface="宋体" panose="02010600030101010101" pitchFamily="2" charset="-122"/>
                <a:ea typeface="宋体" panose="02010600030101010101" pitchFamily="2" charset="-122"/>
                <a:cs typeface="宋体" panose="02010600030101010101" pitchFamily="2" charset="-122"/>
              </a:rPr>
              <a:t>）</a:t>
            </a:r>
            <a:r>
              <a:rPr lang="zh-CN" altLang="en-US" u="sng">
                <a:latin typeface="宋体" panose="02010600030101010101" pitchFamily="2" charset="-122"/>
                <a:ea typeface="宋体" panose="02010600030101010101" pitchFamily="2" charset="-122"/>
                <a:cs typeface="宋体" panose="02010600030101010101" pitchFamily="2" charset="-122"/>
              </a:rPr>
              <a:t>修正过后的真理定义正是这样的一个定义</a:t>
            </a:r>
            <a:r>
              <a:rPr lang="zh-CN" altLang="en-US">
                <a:latin typeface="宋体" panose="02010600030101010101" pitchFamily="2" charset="-122"/>
                <a:ea typeface="宋体" panose="02010600030101010101" pitchFamily="2" charset="-122"/>
                <a:cs typeface="宋体" panose="02010600030101010101" pitchFamily="2" charset="-122"/>
              </a:rPr>
              <a:t>: 它以逻辑及集合论中的抽象关系去解释抽象的语义关系。在这样的理解下, 语义关系是语句类型与事物之间的必然关系, 因而任何语义上的改变也就是语言之间的改变。</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5</a:t>
            </a:r>
            <a:r>
              <a:rPr lang="zh-CN" altLang="en-US">
                <a:latin typeface="宋体" panose="02010600030101010101" pitchFamily="2" charset="-122"/>
                <a:ea typeface="宋体" panose="02010600030101010101" pitchFamily="2" charset="-122"/>
                <a:cs typeface="宋体" panose="02010600030101010101" pitchFamily="2" charset="-122"/>
              </a:rPr>
              <a:t>）而真正偶然的事实, 则是一个语句个例( token) 究竟属于哪一个语言的事实, 但这个事实并不是一个语义的事实, 而是一个语用的事实。</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170305" y="5668645"/>
            <a:ext cx="930846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266700"/>
            <a:r>
              <a:rPr lang="en-US" sz="2000" b="0">
                <a:latin typeface="微软雅黑" panose="020B0503020204020204" charset="-122"/>
                <a:ea typeface="微软雅黑" panose="020B0503020204020204" charset="-122"/>
                <a:cs typeface="微软雅黑" panose="020B0503020204020204" charset="-122"/>
              </a:rPr>
              <a:t>Saomes </a:t>
            </a:r>
            <a:r>
              <a:rPr lang="zh-CN" sz="2000" b="0">
                <a:latin typeface="微软雅黑" panose="020B0503020204020204" charset="-122"/>
                <a:ea typeface="微软雅黑" panose="020B0503020204020204" charset="-122"/>
                <a:cs typeface="微软雅黑" panose="020B0503020204020204" charset="-122"/>
              </a:rPr>
              <a:t>认为</a:t>
            </a:r>
            <a:r>
              <a:rPr lang="en-US" sz="2000" b="0">
                <a:latin typeface="微软雅黑" panose="020B0503020204020204" charset="-122"/>
                <a:ea typeface="微软雅黑" panose="020B0503020204020204" charset="-122"/>
                <a:cs typeface="微软雅黑" panose="020B0503020204020204" charset="-122"/>
              </a:rPr>
              <a:t>, </a:t>
            </a:r>
            <a:r>
              <a:rPr lang="zh-CN" sz="2000" b="0">
                <a:latin typeface="微软雅黑" panose="020B0503020204020204" charset="-122"/>
                <a:ea typeface="微软雅黑" panose="020B0503020204020204" charset="-122"/>
                <a:cs typeface="微软雅黑" panose="020B0503020204020204" charset="-122"/>
              </a:rPr>
              <a:t>一个物理论者可以接受</a:t>
            </a:r>
            <a:r>
              <a:rPr lang="en-US" sz="2000" b="0">
                <a:latin typeface="微软雅黑" panose="020B0503020204020204" charset="-122"/>
                <a:ea typeface="微软雅黑" panose="020B0503020204020204" charset="-122"/>
                <a:cs typeface="微软雅黑" panose="020B0503020204020204" charset="-122"/>
              </a:rPr>
              <a:t>Tarski </a:t>
            </a:r>
            <a:r>
              <a:rPr lang="zh-CN" sz="2000" b="0">
                <a:latin typeface="微软雅黑" panose="020B0503020204020204" charset="-122"/>
                <a:ea typeface="微软雅黑" panose="020B0503020204020204" charset="-122"/>
                <a:cs typeface="微软雅黑" panose="020B0503020204020204" charset="-122"/>
              </a:rPr>
              <a:t>实际上对于真理的定义，他唯一需要伤脑筋的事情只是</a:t>
            </a:r>
            <a:r>
              <a:rPr lang="en-US" sz="2000" b="0">
                <a:latin typeface="微软雅黑" panose="020B0503020204020204" charset="-122"/>
                <a:ea typeface="微软雅黑" panose="020B0503020204020204" charset="-122"/>
                <a:cs typeface="微软雅黑" panose="020B0503020204020204" charset="-122"/>
              </a:rPr>
              <a:t>: </a:t>
            </a:r>
            <a:r>
              <a:rPr lang="zh-CN" sz="2000" b="0">
                <a:latin typeface="微软雅黑" panose="020B0503020204020204" charset="-122"/>
                <a:ea typeface="微软雅黑" panose="020B0503020204020204" charset="-122"/>
                <a:cs typeface="微软雅黑" panose="020B0503020204020204" charset="-122"/>
              </a:rPr>
              <a:t>如何进一步化约语句个例与语句类型之间的偶然语用关系。</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文本框 7"/>
          <p:cNvSpPr txBox="1"/>
          <p:nvPr/>
        </p:nvSpPr>
        <p:spPr>
          <a:xfrm>
            <a:off x="994410" y="1419225"/>
            <a:ext cx="6788785" cy="460375"/>
          </a:xfrm>
          <a:prstGeom prst="rect">
            <a:avLst/>
          </a:prstGeom>
          <a:noFill/>
        </p:spPr>
        <p:txBody>
          <a:bodyPr wrap="square" rtlCol="0">
            <a:spAutoFit/>
          </a:bodyPr>
          <a:p>
            <a:r>
              <a:rPr lang="en-US" altLang="zh-CN" sz="2400"/>
              <a:t>3.3 </a:t>
            </a:r>
            <a:r>
              <a:rPr lang="zh-CN" altLang="en-US" sz="2400"/>
              <a:t>王文方教授对</a:t>
            </a:r>
            <a:r>
              <a:rPr lang="en-US" altLang="zh-CN" sz="2400">
                <a:sym typeface="+mn-ea"/>
              </a:rPr>
              <a:t>Soames</a:t>
            </a:r>
            <a:r>
              <a:rPr lang="zh-CN" altLang="en-US" sz="2400">
                <a:sym typeface="+mn-ea"/>
              </a:rPr>
              <a:t>的反驳：</a:t>
            </a:r>
            <a:endParaRPr lang="zh-CN" altLang="en-US" sz="2400">
              <a:sym typeface="+mn-ea"/>
            </a:endParaRPr>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100" name="文本框 99"/>
          <p:cNvSpPr txBox="1"/>
          <p:nvPr/>
        </p:nvSpPr>
        <p:spPr>
          <a:xfrm>
            <a:off x="1287145" y="2241550"/>
            <a:ext cx="10155555" cy="13220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254000"/>
            <a:r>
              <a:rPr lang="zh-CN" sz="2000" b="0">
                <a:ea typeface="宋体" panose="02010600030101010101" pitchFamily="2" charset="-122"/>
              </a:rPr>
              <a:t>我怀疑一个化约物理论者会认为</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这样的语言观以及对真理的定义算是成功地化约了并解释了语义关系。一个</a:t>
            </a:r>
            <a:r>
              <a:rPr lang="zh-CN" sz="2000" b="0" u="sng">
                <a:ea typeface="宋体" panose="02010600030101010101" pitchFamily="2" charset="-122"/>
              </a:rPr>
              <a:t>函数基本上只是一个清单式的列对</a:t>
            </a:r>
            <a:r>
              <a:rPr lang="en-US" sz="2000" b="0" u="sng">
                <a:latin typeface="Times New Roman" panose="02020603050405020304" charset="0"/>
                <a:ea typeface="宋体" panose="02010600030101010101" pitchFamily="2" charset="-122"/>
              </a:rPr>
              <a:t>,</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因而这个修正后的定义其实只是</a:t>
            </a:r>
            <a:r>
              <a:rPr lang="zh-CN" sz="2000" b="0" u="sng">
                <a:latin typeface="Times New Roman" panose="02020603050405020304" charset="0"/>
                <a:ea typeface="宋体" panose="02010600030101010101" pitchFamily="2" charset="-122"/>
              </a:rPr>
              <a:t>塔斯基</a:t>
            </a:r>
            <a:r>
              <a:rPr lang="zh-CN" sz="2000" b="0" u="sng">
                <a:ea typeface="宋体" panose="02010600030101010101" pitchFamily="2" charset="-122"/>
              </a:rPr>
              <a:t>原本定义的另一个伪装。</a:t>
            </a:r>
            <a:r>
              <a:rPr lang="zh-CN" sz="2000" b="0">
                <a:ea typeface="宋体" panose="02010600030101010101" pitchFamily="2" charset="-122"/>
              </a:rPr>
              <a:t>如果清单式地去说明指称关系与满足关系的作法并不具有解释力</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我们很难理解为什么使用函数关系去说明它们的作法会突然变得有解释力起来。</a:t>
            </a:r>
            <a:endParaRPr lang="zh-CN" altLang="en-US" sz="2000"/>
          </a:p>
        </p:txBody>
      </p:sp>
      <p:sp>
        <p:nvSpPr>
          <p:cNvPr id="3" name="矩形 2"/>
          <p:cNvSpPr/>
          <p:nvPr/>
        </p:nvSpPr>
        <p:spPr>
          <a:xfrm>
            <a:off x="527685" y="2303145"/>
            <a:ext cx="646430" cy="1198880"/>
          </a:xfrm>
          <a:prstGeom prst="rect">
            <a:avLst/>
          </a:prstGeom>
          <a:noFill/>
          <a:ln>
            <a:noFill/>
          </a:ln>
          <a:effectLst>
            <a:outerShdw blurRad="50800" dist="38100" dir="2700000" algn="tl" rotWithShape="0">
              <a:prstClr val="black">
                <a:alpha val="40000"/>
              </a:prstClr>
            </a:outerShdw>
          </a:effectLst>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1</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5" name="矩形 4"/>
          <p:cNvSpPr/>
          <p:nvPr/>
        </p:nvSpPr>
        <p:spPr>
          <a:xfrm>
            <a:off x="527685" y="4184015"/>
            <a:ext cx="646430" cy="1198880"/>
          </a:xfrm>
          <a:prstGeom prst="rect">
            <a:avLst/>
          </a:prstGeom>
          <a:noFill/>
          <a:ln>
            <a:noFill/>
          </a:ln>
          <a:effectLst>
            <a:outerShdw blurRad="50800" dist="38100" dir="2700000" algn="tl" rotWithShape="0">
              <a:prstClr val="black">
                <a:alpha val="40000"/>
              </a:prstClr>
            </a:outerShdw>
          </a:effectLst>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2</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1287145" y="4368165"/>
            <a:ext cx="10064115" cy="10147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241300"/>
            <a:r>
              <a:rPr lang="zh-CN" sz="2000" b="0">
                <a:ea typeface="宋体" panose="02010600030101010101" pitchFamily="2" charset="-122"/>
              </a:rPr>
              <a:t>这样的理解将会使得一切的语</a:t>
            </a:r>
            <a:r>
              <a:rPr lang="zh-CN" sz="2000" b="0">
                <a:latin typeface="Times New Roman" panose="02020603050405020304" charset="0"/>
                <a:ea typeface="宋体" panose="02010600030101010101" pitchFamily="2" charset="-122"/>
              </a:rPr>
              <a:t>义</a:t>
            </a:r>
            <a:r>
              <a:rPr lang="zh-CN" sz="2000" b="0">
                <a:ea typeface="宋体" panose="02010600030101010101" pitchFamily="2" charset="-122"/>
              </a:rPr>
              <a:t>性质都变成必然的性质</a:t>
            </a:r>
            <a:r>
              <a:rPr lang="en-US" sz="2000" b="0">
                <a:latin typeface="Times New Roman" panose="02020603050405020304" charset="0"/>
                <a:ea typeface="宋体" panose="02010600030101010101" pitchFamily="2" charset="-122"/>
                <a:cs typeface="Times New Roman" panose="02020603050405020304" charset="0"/>
              </a:rPr>
              <a:t>,</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举例来说</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每一个语句</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无论是个例或类型</a:t>
            </a:r>
            <a:r>
              <a:rPr lang="en-US" sz="2000" b="0">
                <a:latin typeface="Times New Roman" panose="02020603050405020304" charset="0"/>
                <a:ea typeface="宋体" panose="02010600030101010101" pitchFamily="2" charset="-122"/>
              </a:rPr>
              <a:t>)</a:t>
            </a:r>
            <a:r>
              <a:rPr lang="zh-CN" sz="2000" b="0">
                <a:ea typeface="宋体" panose="02010600030101010101" pitchFamily="2" charset="-122"/>
              </a:rPr>
              <a:t>的真或假都将会是一件必然的事情</a:t>
            </a:r>
            <a:r>
              <a:rPr lang="en-US" sz="2000" b="0">
                <a:latin typeface="Times New Roman" panose="02020603050405020304" charset="0"/>
                <a:ea typeface="宋体" panose="02010600030101010101" pitchFamily="2" charset="-122"/>
              </a:rPr>
              <a:t>( </a:t>
            </a:r>
            <a:r>
              <a:rPr lang="zh-CN" sz="2000" b="0">
                <a:ea typeface="宋体" panose="02010600030101010101" pitchFamily="2" charset="-122"/>
              </a:rPr>
              <a:t>尽管一个语句个例属于哪一个语言仍然会是偶然的事情</a:t>
            </a:r>
            <a:r>
              <a:rPr lang="en-US" sz="2000" b="0">
                <a:latin typeface="Times New Roman" panose="02020603050405020304" charset="0"/>
                <a:ea typeface="宋体" panose="02010600030101010101" pitchFamily="2" charset="-122"/>
              </a:rPr>
              <a:t>)</a:t>
            </a:r>
            <a:r>
              <a:rPr lang="zh-CN" sz="2000" b="0">
                <a:ea typeface="宋体" panose="02010600030101010101" pitchFamily="2" charset="-122"/>
              </a:rPr>
              <a:t>而这无疑是一个令人难以下咽的结果。</a:t>
            </a:r>
            <a:endParaRPr lang="zh-CN" altLang="en-US" sz="2000"/>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2" name="文本框 1"/>
          <p:cNvSpPr txBox="1"/>
          <p:nvPr/>
        </p:nvSpPr>
        <p:spPr>
          <a:xfrm>
            <a:off x="994410" y="1419225"/>
            <a:ext cx="6788785" cy="460375"/>
          </a:xfrm>
          <a:prstGeom prst="rect">
            <a:avLst/>
          </a:prstGeom>
          <a:noFill/>
        </p:spPr>
        <p:txBody>
          <a:bodyPr wrap="square" rtlCol="0">
            <a:spAutoFit/>
          </a:bodyPr>
          <a:p>
            <a:r>
              <a:rPr lang="en-US" altLang="zh-CN" sz="2400"/>
              <a:t>3.3 </a:t>
            </a:r>
            <a:r>
              <a:rPr lang="zh-CN" altLang="en-US" sz="2400"/>
              <a:t>王文方教授对</a:t>
            </a:r>
            <a:r>
              <a:rPr lang="en-US" altLang="zh-CN" sz="2400">
                <a:sym typeface="+mn-ea"/>
              </a:rPr>
              <a:t>Soames</a:t>
            </a:r>
            <a:r>
              <a:rPr lang="zh-CN" altLang="en-US" sz="2400">
                <a:sym typeface="+mn-ea"/>
              </a:rPr>
              <a:t>的反驳：</a:t>
            </a:r>
            <a:endParaRPr lang="zh-CN" altLang="en-US" sz="2400">
              <a:sym typeface="+mn-ea"/>
            </a:endParaRPr>
          </a:p>
        </p:txBody>
      </p:sp>
      <p:sp>
        <p:nvSpPr>
          <p:cNvPr id="3" name="矩形 2"/>
          <p:cNvSpPr/>
          <p:nvPr/>
        </p:nvSpPr>
        <p:spPr>
          <a:xfrm>
            <a:off x="347980" y="3470910"/>
            <a:ext cx="646430" cy="1198880"/>
          </a:xfrm>
          <a:prstGeom prst="rect">
            <a:avLst/>
          </a:prstGeom>
          <a:noFill/>
          <a:ln>
            <a:noFill/>
          </a:ln>
          <a:effectLst>
            <a:outerShdw blurRad="50800" dist="38100" dir="2700000" algn="tl" rotWithShape="0">
              <a:prstClr val="black">
                <a:alpha val="40000"/>
              </a:prstClr>
            </a:outerShdw>
          </a:effectLst>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3</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1" name="文本框 10"/>
          <p:cNvSpPr txBox="1"/>
          <p:nvPr/>
        </p:nvSpPr>
        <p:spPr>
          <a:xfrm>
            <a:off x="1174115" y="3101340"/>
            <a:ext cx="10064115" cy="19380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241300"/>
            <a:r>
              <a:rPr sz="2000" b="0">
                <a:ea typeface="宋体" panose="02010600030101010101" pitchFamily="2" charset="-122"/>
              </a:rPr>
              <a:t>首先, 如果Saomes对于塔斯基实际上所给出的定义的辩护是成功的,。那么, 他大可以使用相同的方式去辩护像原子价这样的定义。他可以说:具有原子价是一个抽象的关系，而该关系可以使用函数关系f 来加以解释: f ( e)=n 。不同的这类函数关系代表了不同的可能化学世界( 而非语言)而每一个化学世界中各元素的原子价都是必然的，真正偶然的事情是我们的世界究竟是哪一个世界.我怀疑有任何的化约物理论者会认为这个化约性的说明成功地解释了什么是原子价</a:t>
            </a:r>
            <a:r>
              <a:rPr lang="zh-CN" sz="2000" b="0">
                <a:ea typeface="宋体" panose="02010600030101010101" pitchFamily="2" charset="-122"/>
              </a:rPr>
              <a:t>。</a:t>
            </a:r>
            <a:endParaRPr lang="zh-CN" altLang="en-US" sz="2000"/>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2" name="文本框 1"/>
          <p:cNvSpPr txBox="1"/>
          <p:nvPr/>
        </p:nvSpPr>
        <p:spPr>
          <a:xfrm>
            <a:off x="994410" y="1419225"/>
            <a:ext cx="6788785" cy="460375"/>
          </a:xfrm>
          <a:prstGeom prst="rect">
            <a:avLst/>
          </a:prstGeom>
          <a:noFill/>
        </p:spPr>
        <p:txBody>
          <a:bodyPr wrap="square" rtlCol="0">
            <a:spAutoFit/>
          </a:bodyPr>
          <a:p>
            <a:r>
              <a:rPr lang="en-US" altLang="zh-CN" sz="2400"/>
              <a:t>3.3 </a:t>
            </a:r>
            <a:r>
              <a:rPr lang="zh-CN" altLang="en-US" sz="2400"/>
              <a:t>王文方教授对</a:t>
            </a:r>
            <a:r>
              <a:rPr lang="en-US" altLang="zh-CN" sz="2400">
                <a:sym typeface="+mn-ea"/>
              </a:rPr>
              <a:t>Soams</a:t>
            </a:r>
            <a:r>
              <a:rPr lang="zh-CN" altLang="en-US" sz="2400">
                <a:sym typeface="+mn-ea"/>
              </a:rPr>
              <a:t>的反驳：</a:t>
            </a:r>
            <a:endParaRPr lang="zh-CN" altLang="en-US" sz="2400">
              <a:sym typeface="+mn-ea"/>
            </a:endParaRPr>
          </a:p>
        </p:txBody>
      </p:sp>
      <p:sp>
        <p:nvSpPr>
          <p:cNvPr id="5" name="矩形 4"/>
          <p:cNvSpPr/>
          <p:nvPr/>
        </p:nvSpPr>
        <p:spPr>
          <a:xfrm>
            <a:off x="456565" y="2829560"/>
            <a:ext cx="646430" cy="1198880"/>
          </a:xfrm>
          <a:prstGeom prst="rect">
            <a:avLst/>
          </a:prstGeom>
          <a:noFill/>
          <a:ln>
            <a:noFill/>
          </a:ln>
          <a:effectLst>
            <a:outerShdw blurRad="50800" dist="38100" dir="2700000" algn="tl" rotWithShape="0">
              <a:prstClr val="black">
                <a:alpha val="40000"/>
              </a:prstClr>
            </a:outerShdw>
          </a:effectLst>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4</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1202690" y="2440940"/>
            <a:ext cx="10064115" cy="25533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241300"/>
            <a:r>
              <a:rPr lang="zh-CN" altLang="en-US" sz="2000"/>
              <a:t>其次, 抽象事物与具体事物之间的一个显著差异就是：</a:t>
            </a:r>
            <a:r>
              <a:rPr lang="zh-CN" altLang="en-US" sz="2000" u="sng"/>
              <a:t>它们不可能进人任何的时空关系, 因而不可能进人任何的物理关系</a:t>
            </a:r>
            <a:r>
              <a:rPr lang="zh-CN" altLang="en-US" sz="2000"/>
              <a:t>( 在假设上, 所有的物理关系都是某种的时空关系）。因此, 如果我们将语句类型当作是抽象的事物, 而将语句个例当作是具体的事物, 那么, 除非我们再将它们之间的关系当成是一种抽象的关系, 否则的话, 我们便很难看出一个</a:t>
            </a:r>
            <a:r>
              <a:rPr lang="zh-CN" altLang="en-US" sz="2000" u="sng"/>
              <a:t>物理论者如何可能“进一步地去化约语句个例与语句类型之间的语用关系”</a:t>
            </a:r>
            <a:r>
              <a:rPr lang="zh-CN" altLang="en-US" sz="2000"/>
              <a:t>; 但如果我们必须将它们之间的关系当作是一种抽象的关系的话, 那么, 我们便很难说这个关系将会是一个偶然的语用关系。因而, 在我看来, 接受的Saomes提议无异等于是放弃物理论“进一步”的化约计画。</a:t>
            </a:r>
            <a:endParaRPr lang="zh-CN" altLang="en-US" sz="200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立方体 8"/>
          <p:cNvSpPr/>
          <p:nvPr>
            <p:custDataLst>
              <p:tags r:id="rId1"/>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27651" name="文本框 1"/>
          <p:cNvSpPr txBox="1"/>
          <p:nvPr>
            <p:custDataLst>
              <p:tags r:id="rId2"/>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2" name="圆角矩形 1"/>
          <p:cNvSpPr/>
          <p:nvPr/>
        </p:nvSpPr>
        <p:spPr>
          <a:xfrm>
            <a:off x="164465" y="243840"/>
            <a:ext cx="11935460" cy="639953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 name="文本框 2"/>
          <p:cNvSpPr txBox="1"/>
          <p:nvPr/>
        </p:nvSpPr>
        <p:spPr>
          <a:xfrm>
            <a:off x="1042035" y="2006600"/>
            <a:ext cx="9787890" cy="521970"/>
          </a:xfrm>
          <a:prstGeom prst="rect">
            <a:avLst/>
          </a:prstGeom>
          <a:noFill/>
        </p:spPr>
        <p:txBody>
          <a:bodyPr wrap="square" rtlCol="0">
            <a:spAutoFit/>
          </a:bodyPr>
          <a:p>
            <a:r>
              <a:rPr lang="en-US" altLang="zh-CN" sz="2800"/>
              <a:t>1.1 </a:t>
            </a:r>
            <a:r>
              <a:rPr lang="zh-CN" altLang="en-US" sz="2800"/>
              <a:t>实质充分性原则（MATERIAL ADEQUA</a:t>
            </a:r>
            <a:r>
              <a:rPr lang="en-US" altLang="zh-CN" sz="2800"/>
              <a:t>TE PRINCIPLE</a:t>
            </a:r>
            <a:r>
              <a:rPr lang="zh-CN" altLang="en-US" sz="2800"/>
              <a:t>）</a:t>
            </a:r>
            <a:endParaRPr lang="zh-CN" altLang="en-US" sz="2800"/>
          </a:p>
        </p:txBody>
      </p:sp>
      <p:pic>
        <p:nvPicPr>
          <p:cNvPr id="5" name="图片 4"/>
          <p:cNvPicPr>
            <a:picLocks noChangeAspect="1"/>
          </p:cNvPicPr>
          <p:nvPr/>
        </p:nvPicPr>
        <p:blipFill>
          <a:blip r:embed="rId3"/>
          <a:stretch>
            <a:fillRect/>
          </a:stretch>
        </p:blipFill>
        <p:spPr>
          <a:xfrm>
            <a:off x="1042035" y="3852545"/>
            <a:ext cx="10548620" cy="1850390"/>
          </a:xfrm>
          <a:prstGeom prst="rect">
            <a:avLst/>
          </a:prstGeom>
          <a:ln w="38100">
            <a:solidFill>
              <a:schemeClr val="accent1"/>
            </a:solidFill>
          </a:ln>
          <a:effectLst/>
        </p:spPr>
      </p:pic>
      <p:pic>
        <p:nvPicPr>
          <p:cNvPr id="11" name="图片 10"/>
          <p:cNvPicPr>
            <a:picLocks noChangeAspect="1"/>
          </p:cNvPicPr>
          <p:nvPr/>
        </p:nvPicPr>
        <p:blipFill>
          <a:blip r:embed="rId4"/>
          <a:stretch>
            <a:fillRect/>
          </a:stretch>
        </p:blipFill>
        <p:spPr>
          <a:xfrm>
            <a:off x="2484120" y="2846705"/>
            <a:ext cx="7132320" cy="427990"/>
          </a:xfrm>
          <a:prstGeom prst="rect">
            <a:avLst/>
          </a:prstGeom>
          <a:ln w="38100">
            <a:solidFill>
              <a:schemeClr val="accent1"/>
            </a:solidFill>
          </a:ln>
        </p:spPr>
      </p:pic>
      <p:sp>
        <p:nvSpPr>
          <p:cNvPr id="12" name="下箭头 11"/>
          <p:cNvSpPr/>
          <p:nvPr/>
        </p:nvSpPr>
        <p:spPr>
          <a:xfrm>
            <a:off x="5986145" y="3377565"/>
            <a:ext cx="291465" cy="372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2" name="文本框 1"/>
          <p:cNvSpPr txBox="1"/>
          <p:nvPr/>
        </p:nvSpPr>
        <p:spPr>
          <a:xfrm>
            <a:off x="994410" y="1419225"/>
            <a:ext cx="6788785" cy="460375"/>
          </a:xfrm>
          <a:prstGeom prst="rect">
            <a:avLst/>
          </a:prstGeom>
          <a:noFill/>
        </p:spPr>
        <p:txBody>
          <a:bodyPr wrap="square" rtlCol="0">
            <a:spAutoFit/>
          </a:bodyPr>
          <a:p>
            <a:r>
              <a:rPr lang="en-US" altLang="zh-CN" sz="2400"/>
              <a:t>3.3 </a:t>
            </a:r>
            <a:r>
              <a:rPr lang="zh-CN" altLang="en-US" sz="2400"/>
              <a:t>王文方教授对</a:t>
            </a:r>
            <a:r>
              <a:rPr lang="en-US" altLang="zh-CN" sz="2400"/>
              <a:t>Field </a:t>
            </a:r>
            <a:r>
              <a:rPr lang="zh-CN" altLang="en-US" sz="2400"/>
              <a:t>的评论</a:t>
            </a:r>
            <a:r>
              <a:rPr lang="zh-CN" altLang="en-US" sz="2400">
                <a:sym typeface="+mn-ea"/>
              </a:rPr>
              <a:t>：</a:t>
            </a:r>
            <a:endParaRPr lang="zh-CN" altLang="en-US" sz="2400">
              <a:sym typeface="+mn-ea"/>
            </a:endParaRPr>
          </a:p>
        </p:txBody>
      </p:sp>
      <p:sp>
        <p:nvSpPr>
          <p:cNvPr id="8" name="正五边形 7"/>
          <p:cNvSpPr/>
          <p:nvPr/>
        </p:nvSpPr>
        <p:spPr>
          <a:xfrm>
            <a:off x="994410" y="2133600"/>
            <a:ext cx="466725" cy="452755"/>
          </a:xfrm>
          <a:prstGeom prst="pentag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751965" y="2176145"/>
            <a:ext cx="9470390" cy="460375"/>
          </a:xfrm>
          <a:prstGeom prst="rect">
            <a:avLst/>
          </a:prstGeom>
          <a:noFill/>
        </p:spPr>
        <p:txBody>
          <a:bodyPr wrap="square" rtlCol="0">
            <a:spAutoFit/>
          </a:bodyPr>
          <a:p>
            <a:r>
              <a:rPr lang="zh-CN" altLang="en-US" sz="2400"/>
              <a:t>就像</a:t>
            </a:r>
            <a:r>
              <a:rPr lang="en-US" altLang="zh-CN" sz="2400"/>
              <a:t>Field</a:t>
            </a:r>
            <a:r>
              <a:rPr lang="zh-CN" altLang="en-US" sz="2400"/>
              <a:t>说的那样，塔斯基的</a:t>
            </a:r>
            <a:r>
              <a:rPr lang="en-US" altLang="zh-CN" sz="2400"/>
              <a:t>”</a:t>
            </a:r>
            <a:r>
              <a:rPr lang="zh-CN" altLang="en-US" sz="2400"/>
              <a:t>真</a:t>
            </a:r>
            <a:r>
              <a:rPr lang="en-US" altLang="zh-CN" sz="2400"/>
              <a:t>“</a:t>
            </a:r>
            <a:r>
              <a:rPr lang="zh-CN" altLang="en-US" sz="2400"/>
              <a:t>定义的确没有做到他所宣称的目标。</a:t>
            </a:r>
            <a:endParaRPr lang="zh-CN" altLang="en-US" sz="2400"/>
          </a:p>
        </p:txBody>
      </p:sp>
      <p:sp>
        <p:nvSpPr>
          <p:cNvPr id="13" name="文本框 12"/>
          <p:cNvSpPr txBox="1"/>
          <p:nvPr/>
        </p:nvSpPr>
        <p:spPr>
          <a:xfrm>
            <a:off x="1583055" y="2827655"/>
            <a:ext cx="9337675" cy="3046095"/>
          </a:xfrm>
          <a:prstGeom prst="rect">
            <a:avLst/>
          </a:prstGeom>
          <a:noFill/>
        </p:spPr>
        <p:txBody>
          <a:bodyPr wrap="square" rtlCol="0">
            <a:spAutoFit/>
          </a:bodyPr>
          <a:p>
            <a:r>
              <a:rPr lang="zh-CN" altLang="en-US" sz="2400"/>
              <a:t>首先，清单式的方法，的确不是一个有说服力的定义模式，这样的定义方式没有解释力。</a:t>
            </a:r>
            <a:endParaRPr lang="zh-CN" altLang="en-US" sz="2400"/>
          </a:p>
          <a:p>
            <a:endParaRPr lang="zh-CN" altLang="en-US" sz="2400"/>
          </a:p>
          <a:p>
            <a:r>
              <a:rPr lang="zh-CN" altLang="en-US" sz="2400"/>
              <a:t>其次，依赖于语言，不同的语言有不同的清单和序对。</a:t>
            </a:r>
            <a:endParaRPr lang="zh-CN" altLang="en-US" sz="2400"/>
          </a:p>
          <a:p>
            <a:endParaRPr lang="zh-CN" altLang="en-US" sz="2400"/>
          </a:p>
          <a:p>
            <a:r>
              <a:rPr lang="zh-CN" altLang="en-US" sz="2400"/>
              <a:t>最后，如同戴文森所的，日常说的</a:t>
            </a:r>
            <a:r>
              <a:rPr lang="en-US" altLang="zh-CN" sz="2400"/>
              <a:t>“</a:t>
            </a:r>
            <a:r>
              <a:rPr lang="zh-CN" altLang="en-US" sz="2400"/>
              <a:t>真</a:t>
            </a:r>
            <a:r>
              <a:rPr lang="en-US" altLang="zh-CN" sz="2400"/>
              <a:t>”</a:t>
            </a:r>
            <a:r>
              <a:rPr lang="zh-CN" altLang="en-US" sz="2400"/>
              <a:t>概念具有能够说明句子意义的性质，但是塔斯基的定义并没有这样的性质，因而他定义的不是我们日常所说的</a:t>
            </a:r>
            <a:r>
              <a:rPr lang="en-US" altLang="zh-CN" sz="2400"/>
              <a:t>“</a:t>
            </a:r>
            <a:r>
              <a:rPr lang="zh-CN" altLang="en-US" sz="2400"/>
              <a:t>真</a:t>
            </a:r>
            <a:r>
              <a:rPr lang="en-US" altLang="zh-CN" sz="2400"/>
              <a:t>”</a:t>
            </a:r>
            <a:r>
              <a:rPr lang="zh-CN" altLang="en-US" sz="2400"/>
              <a:t>概念</a:t>
            </a:r>
            <a:endParaRPr lang="zh-CN" altLang="en-US" sz="2400"/>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4" name="组合 3"/>
          <p:cNvGrpSpPr/>
          <p:nvPr/>
        </p:nvGrpSpPr>
        <p:grpSpPr>
          <a:xfrm>
            <a:off x="1287780" y="576580"/>
            <a:ext cx="9024620" cy="915035"/>
            <a:chOff x="2028" y="908"/>
            <a:chExt cx="14212" cy="1441"/>
          </a:xfrm>
        </p:grpSpPr>
        <p:sp>
          <p:nvSpPr>
            <p:cNvPr id="6" name="文本框 1"/>
            <p:cNvSpPr txBox="1"/>
            <p:nvPr>
              <p:custDataLst>
                <p:tags r:id="rId1"/>
              </p:custDataLst>
            </p:nvPr>
          </p:nvSpPr>
          <p:spPr>
            <a:xfrm>
              <a:off x="3712" y="1301"/>
              <a:ext cx="12528" cy="1048"/>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对</a:t>
              </a:r>
              <a:r>
                <a:rPr lang="en-US" altLang="zh-CN" sz="3600" dirty="0">
                  <a:solidFill>
                    <a:srgbClr val="404040"/>
                  </a:solidFill>
                  <a:latin typeface="Arial" panose="020B0604020202020204" pitchFamily="34" charset="0"/>
                  <a:ea typeface="宋体" panose="02010600030101010101" pitchFamily="2" charset="-122"/>
                </a:rPr>
                <a:t>Field</a:t>
              </a:r>
              <a:r>
                <a:rPr lang="zh-CN" altLang="en-US" sz="3600" dirty="0">
                  <a:solidFill>
                    <a:srgbClr val="404040"/>
                  </a:solidFill>
                  <a:latin typeface="Arial" panose="020B0604020202020204" pitchFamily="34" charset="0"/>
                  <a:ea typeface="宋体" panose="02010600030101010101" pitchFamily="2" charset="-122"/>
                </a:rPr>
                <a:t>的反驳的讨论</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endParaRPr lang="zh-CN" altLang="en-US" sz="2400" dirty="0">
                <a:solidFill>
                  <a:srgbClr val="404040"/>
                </a:solidFill>
                <a:latin typeface="楷体" panose="02010609060101010101" charset="-122"/>
                <a:ea typeface="楷体" panose="02010609060101010101" charset="-122"/>
              </a:endParaRPr>
            </a:p>
          </p:txBody>
        </p:sp>
        <p:sp>
          <p:nvSpPr>
            <p:cNvPr id="10" name="立方体 9"/>
            <p:cNvSpPr/>
            <p:nvPr>
              <p:custDataLst>
                <p:tags r:id="rId2"/>
              </p:custDataLst>
            </p:nvPr>
          </p:nvSpPr>
          <p:spPr>
            <a:xfrm>
              <a:off x="2028" y="908"/>
              <a:ext cx="1044" cy="112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3</a:t>
              </a:r>
              <a:endParaRPr lang="en-US" altLang="zh-CN" sz="1500" b="1" strike="noStrike" noProof="1" dirty="0">
                <a:solidFill>
                  <a:schemeClr val="bg1"/>
                </a:solidFill>
              </a:endParaRPr>
            </a:p>
          </p:txBody>
        </p:sp>
      </p:grpSp>
      <p:sp>
        <p:nvSpPr>
          <p:cNvPr id="2" name="文本框 1"/>
          <p:cNvSpPr txBox="1"/>
          <p:nvPr/>
        </p:nvSpPr>
        <p:spPr>
          <a:xfrm>
            <a:off x="994410" y="1419225"/>
            <a:ext cx="6788785" cy="460375"/>
          </a:xfrm>
          <a:prstGeom prst="rect">
            <a:avLst/>
          </a:prstGeom>
          <a:noFill/>
        </p:spPr>
        <p:txBody>
          <a:bodyPr wrap="square" rtlCol="0">
            <a:spAutoFit/>
          </a:bodyPr>
          <a:p>
            <a:r>
              <a:rPr lang="en-US" altLang="zh-CN" sz="2400"/>
              <a:t>3.3 </a:t>
            </a:r>
            <a:r>
              <a:rPr lang="zh-CN" altLang="en-US" sz="2400"/>
              <a:t>王文方教授对</a:t>
            </a:r>
            <a:r>
              <a:rPr lang="en-US" altLang="zh-CN" sz="2400"/>
              <a:t>Field </a:t>
            </a:r>
            <a:r>
              <a:rPr lang="zh-CN" altLang="en-US" sz="2400"/>
              <a:t>的评论</a:t>
            </a:r>
            <a:r>
              <a:rPr lang="zh-CN" altLang="en-US" sz="2400">
                <a:sym typeface="+mn-ea"/>
              </a:rPr>
              <a:t>：</a:t>
            </a:r>
            <a:endParaRPr lang="zh-CN" altLang="en-US" sz="2400">
              <a:sym typeface="+mn-ea"/>
            </a:endParaRPr>
          </a:p>
        </p:txBody>
      </p:sp>
      <p:sp>
        <p:nvSpPr>
          <p:cNvPr id="8" name="正五边形 7"/>
          <p:cNvSpPr/>
          <p:nvPr/>
        </p:nvSpPr>
        <p:spPr>
          <a:xfrm>
            <a:off x="994410" y="2133600"/>
            <a:ext cx="466725" cy="452755"/>
          </a:xfrm>
          <a:prstGeom prst="pentag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751965" y="2176145"/>
            <a:ext cx="9470390" cy="460375"/>
          </a:xfrm>
          <a:prstGeom prst="rect">
            <a:avLst/>
          </a:prstGeom>
          <a:noFill/>
        </p:spPr>
        <p:txBody>
          <a:bodyPr wrap="square" rtlCol="0">
            <a:spAutoFit/>
          </a:bodyPr>
          <a:p>
            <a:r>
              <a:rPr lang="zh-CN" altLang="en-US" sz="2400"/>
              <a:t>但</a:t>
            </a:r>
            <a:r>
              <a:rPr lang="en-US" altLang="zh-CN" sz="2400"/>
              <a:t>Field</a:t>
            </a:r>
            <a:r>
              <a:rPr lang="zh-CN" altLang="en-US" sz="2400"/>
              <a:t>的改良做法也并不能成立，因为不存在一个</a:t>
            </a:r>
            <a:r>
              <a:rPr lang="en-US" altLang="zh-CN" sz="2400"/>
              <a:t>“</a:t>
            </a:r>
            <a:r>
              <a:rPr lang="zh-CN" altLang="en-US" sz="2400"/>
              <a:t>纯粹的因果理论</a:t>
            </a:r>
            <a:r>
              <a:rPr lang="en-US" altLang="zh-CN" sz="2400"/>
              <a:t>”</a:t>
            </a:r>
            <a:r>
              <a:rPr lang="zh-CN" altLang="en-US" sz="2400"/>
              <a:t>。</a:t>
            </a:r>
            <a:endParaRPr lang="zh-CN" altLang="en-US" sz="2400"/>
          </a:p>
        </p:txBody>
      </p:sp>
      <p:sp>
        <p:nvSpPr>
          <p:cNvPr id="13" name="文本框 12"/>
          <p:cNvSpPr txBox="1"/>
          <p:nvPr/>
        </p:nvSpPr>
        <p:spPr>
          <a:xfrm>
            <a:off x="1102360" y="2827655"/>
            <a:ext cx="9818370" cy="3415030"/>
          </a:xfrm>
          <a:prstGeom prst="rect">
            <a:avLst/>
          </a:prstGeom>
          <a:noFill/>
        </p:spPr>
        <p:txBody>
          <a:bodyPr wrap="square" rtlCol="0">
            <a:spAutoFit/>
          </a:bodyPr>
          <a:p>
            <a:r>
              <a:rPr lang="en-US" altLang="zh-CN" sz="2400"/>
              <a:t>   </a:t>
            </a:r>
            <a:r>
              <a:rPr lang="zh-CN" altLang="en-US" sz="2400"/>
              <a:t>纯粹的因果指称理论上，存在</a:t>
            </a:r>
            <a:r>
              <a:rPr lang="en-US" altLang="zh-CN" sz="2400"/>
              <a:t>qua-</a:t>
            </a:r>
            <a:r>
              <a:rPr lang="zh-CN" altLang="en-US" sz="2400"/>
              <a:t>问题。</a:t>
            </a:r>
            <a:endParaRPr lang="zh-CN" altLang="en-US" sz="2400"/>
          </a:p>
          <a:p>
            <a:r>
              <a:rPr lang="en-US" altLang="zh-CN" sz="2400" b="1"/>
              <a:t>qua-</a:t>
            </a:r>
            <a:r>
              <a:rPr lang="zh-CN" altLang="en-US" sz="2400" b="1"/>
              <a:t>问题</a:t>
            </a:r>
            <a:r>
              <a:rPr lang="zh-CN" altLang="en-US" sz="2400"/>
              <a:t>：简单地讲，就是在命名的过程中，不可避免的要考虑命名者  </a:t>
            </a:r>
            <a:endParaRPr lang="zh-CN" altLang="en-US" sz="2400"/>
          </a:p>
          <a:p>
            <a:r>
              <a:rPr lang="zh-CN" altLang="en-US" sz="2400"/>
              <a:t>                      的意向性。</a:t>
            </a:r>
            <a:endParaRPr lang="zh-CN" altLang="en-US" sz="2400"/>
          </a:p>
          <a:p>
            <a:r>
              <a:rPr lang="zh-CN" altLang="en-US" sz="2400"/>
              <a:t>        因而，现在比较倡导的是因果</a:t>
            </a:r>
            <a:r>
              <a:rPr lang="en-US" altLang="zh-CN" sz="2400"/>
              <a:t>—</a:t>
            </a:r>
            <a:r>
              <a:rPr lang="zh-CN" altLang="en-US" sz="2400"/>
              <a:t>描述理论，但是，这样的理论关解释指称和适用关系时，将不可避免的诉诸于命名者，在命名阶段的意向与信念。</a:t>
            </a:r>
            <a:endParaRPr lang="zh-CN" altLang="en-US" sz="2400"/>
          </a:p>
          <a:p>
            <a:r>
              <a:rPr lang="zh-CN" altLang="en-US" sz="2400"/>
              <a:t>         若要达到物理主义的要求，必然要用物理主义去解释心理架构，而王文方教授认为，这样的建立在二者之间的律则关系是不存在的。</a:t>
            </a:r>
            <a:endParaRPr lang="zh-CN" altLang="en-US" sz="2400"/>
          </a:p>
          <a:p>
            <a:endParaRPr lang="zh-CN" altLang="en-US" sz="2400"/>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27656" name="组合 1"/>
          <p:cNvGrpSpPr/>
          <p:nvPr/>
        </p:nvGrpSpPr>
        <p:grpSpPr>
          <a:xfrm>
            <a:off x="3098483" y="698497"/>
            <a:ext cx="4868470" cy="745363"/>
            <a:chOff x="3537" y="6735"/>
            <a:chExt cx="7665" cy="1172"/>
          </a:xfrm>
        </p:grpSpPr>
        <p:sp>
          <p:nvSpPr>
            <p:cNvPr id="3" name="立方体 2"/>
            <p:cNvSpPr/>
            <p:nvPr>
              <p:custDataLst>
                <p:tags r:id="rId1"/>
              </p:custDataLst>
            </p:nvPr>
          </p:nvSpPr>
          <p:spPr>
            <a:xfrm>
              <a:off x="3537" y="6785"/>
              <a:ext cx="1045" cy="1122"/>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4</a:t>
              </a:r>
              <a:endParaRPr lang="en-US" altLang="zh-CN" sz="1500" b="1" strike="noStrike" noProof="1" dirty="0">
                <a:solidFill>
                  <a:schemeClr val="bg1"/>
                </a:solidFill>
              </a:endParaRPr>
            </a:p>
          </p:txBody>
        </p:sp>
        <p:sp>
          <p:nvSpPr>
            <p:cNvPr id="27658" name="文本框 10"/>
            <p:cNvSpPr txBox="1"/>
            <p:nvPr>
              <p:custDataLst>
                <p:tags r:id="rId2"/>
              </p:custDataLst>
            </p:nvPr>
          </p:nvSpPr>
          <p:spPr>
            <a:xfrm>
              <a:off x="6115" y="6735"/>
              <a:ext cx="5087" cy="977"/>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微软雅黑" panose="020B0503020204020204" charset="-122"/>
                  <a:ea typeface="微软雅黑" panose="020B0503020204020204" charset="-122"/>
                </a:rPr>
                <a:t>总结</a:t>
              </a:r>
              <a:endParaRPr lang="zh-CN" altLang="en-US" sz="3600" dirty="0">
                <a:solidFill>
                  <a:srgbClr val="404040"/>
                </a:solidFill>
                <a:latin typeface="微软雅黑" panose="020B0503020204020204" charset="-122"/>
                <a:ea typeface="微软雅黑" panose="020B0503020204020204" charset="-122"/>
              </a:endParaRPr>
            </a:p>
          </p:txBody>
        </p:sp>
      </p:grpSp>
      <p:sp>
        <p:nvSpPr>
          <p:cNvPr id="5" name="圆角矩形 4"/>
          <p:cNvSpPr/>
          <p:nvPr/>
        </p:nvSpPr>
        <p:spPr>
          <a:xfrm>
            <a:off x="1484630" y="3018790"/>
            <a:ext cx="1258570" cy="82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塔斯基</a:t>
            </a:r>
            <a:endParaRPr lang="zh-CN" altLang="en-US"/>
          </a:p>
        </p:txBody>
      </p:sp>
      <p:sp>
        <p:nvSpPr>
          <p:cNvPr id="9" name="圆角矩形 8"/>
          <p:cNvSpPr/>
          <p:nvPr/>
        </p:nvSpPr>
        <p:spPr>
          <a:xfrm>
            <a:off x="4243070" y="3018790"/>
            <a:ext cx="1258570" cy="82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Field</a:t>
            </a:r>
            <a:endParaRPr lang="en-US" altLang="zh-CN"/>
          </a:p>
        </p:txBody>
      </p:sp>
      <p:sp>
        <p:nvSpPr>
          <p:cNvPr id="12" name="圆角矩形 11"/>
          <p:cNvSpPr/>
          <p:nvPr/>
        </p:nvSpPr>
        <p:spPr>
          <a:xfrm>
            <a:off x="6844030" y="1701800"/>
            <a:ext cx="1258570" cy="82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Kirkham</a:t>
            </a:r>
            <a:endParaRPr lang="en-US" altLang="zh-CN"/>
          </a:p>
        </p:txBody>
      </p:sp>
      <p:sp>
        <p:nvSpPr>
          <p:cNvPr id="14" name="圆角矩形 13"/>
          <p:cNvSpPr/>
          <p:nvPr/>
        </p:nvSpPr>
        <p:spPr>
          <a:xfrm>
            <a:off x="6844030" y="3416300"/>
            <a:ext cx="1258570" cy="82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Soames</a:t>
            </a:r>
            <a:endParaRPr lang="en-US" altLang="zh-CN"/>
          </a:p>
        </p:txBody>
      </p:sp>
      <p:sp>
        <p:nvSpPr>
          <p:cNvPr id="15" name="圆角矩形 14"/>
          <p:cNvSpPr/>
          <p:nvPr/>
        </p:nvSpPr>
        <p:spPr>
          <a:xfrm>
            <a:off x="6844030" y="5159375"/>
            <a:ext cx="1258570" cy="82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王文芳</a:t>
            </a:r>
            <a:endParaRPr lang="zh-CN" altLang="en-US"/>
          </a:p>
        </p:txBody>
      </p:sp>
      <p:cxnSp>
        <p:nvCxnSpPr>
          <p:cNvPr id="16" name="直接箭头连接符 15"/>
          <p:cNvCxnSpPr/>
          <p:nvPr/>
        </p:nvCxnSpPr>
        <p:spPr>
          <a:xfrm flipH="1">
            <a:off x="2997835" y="3421380"/>
            <a:ext cx="1188085" cy="1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124835" y="277050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批判</a:t>
            </a:r>
            <a:endParaRPr lang="zh-CN" altLang="en-US"/>
          </a:p>
        </p:txBody>
      </p:sp>
      <p:cxnSp>
        <p:nvCxnSpPr>
          <p:cNvPr id="18" name="直接箭头连接符 17"/>
          <p:cNvCxnSpPr/>
          <p:nvPr/>
        </p:nvCxnSpPr>
        <p:spPr>
          <a:xfrm flipH="1">
            <a:off x="5557520" y="2261235"/>
            <a:ext cx="1387475" cy="1047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153410" y="3642360"/>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改良</a:t>
            </a:r>
            <a:endParaRPr lang="zh-CN" altLang="en-US"/>
          </a:p>
        </p:txBody>
      </p:sp>
      <p:sp>
        <p:nvSpPr>
          <p:cNvPr id="20" name="文本框 19"/>
          <p:cNvSpPr txBox="1"/>
          <p:nvPr/>
        </p:nvSpPr>
        <p:spPr>
          <a:xfrm>
            <a:off x="5593080" y="240220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反驳</a:t>
            </a:r>
            <a:endParaRPr lang="zh-CN" altLang="en-US"/>
          </a:p>
        </p:txBody>
      </p:sp>
      <p:cxnSp>
        <p:nvCxnSpPr>
          <p:cNvPr id="21" name="直接箭头连接符 20"/>
          <p:cNvCxnSpPr/>
          <p:nvPr/>
        </p:nvCxnSpPr>
        <p:spPr>
          <a:xfrm flipH="1" flipV="1">
            <a:off x="5684520" y="3435350"/>
            <a:ext cx="1033145" cy="353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756275" y="378904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反驳</a:t>
            </a:r>
            <a:endParaRPr lang="zh-CN" altLang="en-US"/>
          </a:p>
        </p:txBody>
      </p:sp>
      <p:sp>
        <p:nvSpPr>
          <p:cNvPr id="25" name="任意多边形 24"/>
          <p:cNvSpPr/>
          <p:nvPr/>
        </p:nvSpPr>
        <p:spPr>
          <a:xfrm>
            <a:off x="2658110" y="3987165"/>
            <a:ext cx="4441190" cy="1049020"/>
          </a:xfrm>
          <a:custGeom>
            <a:avLst/>
            <a:gdLst>
              <a:gd name="connisteX0" fmla="*/ 4441190 w 4441190"/>
              <a:gd name="connsiteY0" fmla="*/ 325120 h 1049020"/>
              <a:gd name="connisteX1" fmla="*/ 4413250 w 4441190"/>
              <a:gd name="connsiteY1" fmla="*/ 410210 h 1049020"/>
              <a:gd name="connisteX2" fmla="*/ 4370705 w 4441190"/>
              <a:gd name="connsiteY2" fmla="*/ 480695 h 1049020"/>
              <a:gd name="connisteX3" fmla="*/ 4342130 w 4441190"/>
              <a:gd name="connsiteY3" fmla="*/ 551180 h 1049020"/>
              <a:gd name="connisteX4" fmla="*/ 4271645 w 4441190"/>
              <a:gd name="connsiteY4" fmla="*/ 608330 h 1049020"/>
              <a:gd name="connisteX5" fmla="*/ 4229100 w 4441190"/>
              <a:gd name="connsiteY5" fmla="*/ 678815 h 1049020"/>
              <a:gd name="connisteX6" fmla="*/ 4158615 w 4441190"/>
              <a:gd name="connsiteY6" fmla="*/ 735330 h 1049020"/>
              <a:gd name="connisteX7" fmla="*/ 4087495 w 4441190"/>
              <a:gd name="connsiteY7" fmla="*/ 777875 h 1049020"/>
              <a:gd name="connisteX8" fmla="*/ 4017010 w 4441190"/>
              <a:gd name="connsiteY8" fmla="*/ 834390 h 1049020"/>
              <a:gd name="connisteX9" fmla="*/ 3946525 w 4441190"/>
              <a:gd name="connsiteY9" fmla="*/ 862330 h 1049020"/>
              <a:gd name="connisteX10" fmla="*/ 3875405 w 4441190"/>
              <a:gd name="connsiteY10" fmla="*/ 904875 h 1049020"/>
              <a:gd name="connisteX11" fmla="*/ 3804920 w 4441190"/>
              <a:gd name="connsiteY11" fmla="*/ 919480 h 1049020"/>
              <a:gd name="connisteX12" fmla="*/ 3734435 w 4441190"/>
              <a:gd name="connsiteY12" fmla="*/ 947420 h 1049020"/>
              <a:gd name="connisteX13" fmla="*/ 3663315 w 4441190"/>
              <a:gd name="connsiteY13" fmla="*/ 961390 h 1049020"/>
              <a:gd name="connisteX14" fmla="*/ 3592830 w 4441190"/>
              <a:gd name="connsiteY14" fmla="*/ 975995 h 1049020"/>
              <a:gd name="connisteX15" fmla="*/ 3522345 w 4441190"/>
              <a:gd name="connsiteY15" fmla="*/ 989965 h 1049020"/>
              <a:gd name="connisteX16" fmla="*/ 3451225 w 4441190"/>
              <a:gd name="connsiteY16" fmla="*/ 1003935 h 1049020"/>
              <a:gd name="connisteX17" fmla="*/ 3380740 w 4441190"/>
              <a:gd name="connsiteY17" fmla="*/ 1017905 h 1049020"/>
              <a:gd name="connisteX18" fmla="*/ 3309620 w 4441190"/>
              <a:gd name="connsiteY18" fmla="*/ 1017905 h 1049020"/>
              <a:gd name="connisteX19" fmla="*/ 3239135 w 4441190"/>
              <a:gd name="connsiteY19" fmla="*/ 1017905 h 1049020"/>
              <a:gd name="connisteX20" fmla="*/ 3168650 w 4441190"/>
              <a:gd name="connsiteY20" fmla="*/ 1017905 h 1049020"/>
              <a:gd name="connisteX21" fmla="*/ 3097530 w 4441190"/>
              <a:gd name="connsiteY21" fmla="*/ 1046480 h 1049020"/>
              <a:gd name="connisteX22" fmla="*/ 3027045 w 4441190"/>
              <a:gd name="connsiteY22" fmla="*/ 1046480 h 1049020"/>
              <a:gd name="connisteX23" fmla="*/ 2956560 w 4441190"/>
              <a:gd name="connsiteY23" fmla="*/ 1046480 h 1049020"/>
              <a:gd name="connisteX24" fmla="*/ 2885440 w 4441190"/>
              <a:gd name="connsiteY24" fmla="*/ 1046480 h 1049020"/>
              <a:gd name="connisteX25" fmla="*/ 2814955 w 4441190"/>
              <a:gd name="connsiteY25" fmla="*/ 1046480 h 1049020"/>
              <a:gd name="connisteX26" fmla="*/ 2743835 w 4441190"/>
              <a:gd name="connsiteY26" fmla="*/ 1046480 h 1049020"/>
              <a:gd name="connisteX27" fmla="*/ 2673350 w 4441190"/>
              <a:gd name="connsiteY27" fmla="*/ 1046480 h 1049020"/>
              <a:gd name="connisteX28" fmla="*/ 2602865 w 4441190"/>
              <a:gd name="connsiteY28" fmla="*/ 1046480 h 1049020"/>
              <a:gd name="connisteX29" fmla="*/ 2531745 w 4441190"/>
              <a:gd name="connsiteY29" fmla="*/ 1046480 h 1049020"/>
              <a:gd name="connisteX30" fmla="*/ 2461260 w 4441190"/>
              <a:gd name="connsiteY30" fmla="*/ 1046480 h 1049020"/>
              <a:gd name="connisteX31" fmla="*/ 2390775 w 4441190"/>
              <a:gd name="connsiteY31" fmla="*/ 1046480 h 1049020"/>
              <a:gd name="connisteX32" fmla="*/ 2319655 w 4441190"/>
              <a:gd name="connsiteY32" fmla="*/ 1046480 h 1049020"/>
              <a:gd name="connisteX33" fmla="*/ 2249170 w 4441190"/>
              <a:gd name="connsiteY33" fmla="*/ 1046480 h 1049020"/>
              <a:gd name="connisteX34" fmla="*/ 2178685 w 4441190"/>
              <a:gd name="connsiteY34" fmla="*/ 1017905 h 1049020"/>
              <a:gd name="connisteX35" fmla="*/ 2107565 w 4441190"/>
              <a:gd name="connsiteY35" fmla="*/ 1017905 h 1049020"/>
              <a:gd name="connisteX36" fmla="*/ 2037080 w 4441190"/>
              <a:gd name="connsiteY36" fmla="*/ 1003935 h 1049020"/>
              <a:gd name="connisteX37" fmla="*/ 1965960 w 4441190"/>
              <a:gd name="connsiteY37" fmla="*/ 989965 h 1049020"/>
              <a:gd name="connisteX38" fmla="*/ 1881505 w 4441190"/>
              <a:gd name="connsiteY38" fmla="*/ 975995 h 1049020"/>
              <a:gd name="connisteX39" fmla="*/ 1810385 w 4441190"/>
              <a:gd name="connsiteY39" fmla="*/ 975995 h 1049020"/>
              <a:gd name="connisteX40" fmla="*/ 1739900 w 4441190"/>
              <a:gd name="connsiteY40" fmla="*/ 947420 h 1049020"/>
              <a:gd name="connisteX41" fmla="*/ 1654810 w 4441190"/>
              <a:gd name="connsiteY41" fmla="*/ 933450 h 1049020"/>
              <a:gd name="connisteX42" fmla="*/ 1570355 w 4441190"/>
              <a:gd name="connsiteY42" fmla="*/ 919480 h 1049020"/>
              <a:gd name="connisteX43" fmla="*/ 1499235 w 4441190"/>
              <a:gd name="connsiteY43" fmla="*/ 904875 h 1049020"/>
              <a:gd name="connisteX44" fmla="*/ 1428750 w 4441190"/>
              <a:gd name="connsiteY44" fmla="*/ 876935 h 1049020"/>
              <a:gd name="connisteX45" fmla="*/ 1343660 w 4441190"/>
              <a:gd name="connsiteY45" fmla="*/ 848360 h 1049020"/>
              <a:gd name="connisteX46" fmla="*/ 1273175 w 4441190"/>
              <a:gd name="connsiteY46" fmla="*/ 820420 h 1049020"/>
              <a:gd name="connisteX47" fmla="*/ 1202690 w 4441190"/>
              <a:gd name="connsiteY47" fmla="*/ 805815 h 1049020"/>
              <a:gd name="connisteX48" fmla="*/ 1131570 w 4441190"/>
              <a:gd name="connsiteY48" fmla="*/ 763905 h 1049020"/>
              <a:gd name="connisteX49" fmla="*/ 1061085 w 4441190"/>
              <a:gd name="connsiteY49" fmla="*/ 735330 h 1049020"/>
              <a:gd name="connisteX50" fmla="*/ 990600 w 4441190"/>
              <a:gd name="connsiteY50" fmla="*/ 706755 h 1049020"/>
              <a:gd name="connisteX51" fmla="*/ 919480 w 4441190"/>
              <a:gd name="connsiteY51" fmla="*/ 678815 h 1049020"/>
              <a:gd name="connisteX52" fmla="*/ 848995 w 4441190"/>
              <a:gd name="connsiteY52" fmla="*/ 636270 h 1049020"/>
              <a:gd name="connisteX53" fmla="*/ 777875 w 4441190"/>
              <a:gd name="connsiteY53" fmla="*/ 593725 h 1049020"/>
              <a:gd name="connisteX54" fmla="*/ 707390 w 4441190"/>
              <a:gd name="connsiteY54" fmla="*/ 551180 h 1049020"/>
              <a:gd name="connisteX55" fmla="*/ 636905 w 4441190"/>
              <a:gd name="connsiteY55" fmla="*/ 494665 h 1049020"/>
              <a:gd name="connisteX56" fmla="*/ 565785 w 4441190"/>
              <a:gd name="connsiteY56" fmla="*/ 452120 h 1049020"/>
              <a:gd name="connisteX57" fmla="*/ 495300 w 4441190"/>
              <a:gd name="connsiteY57" fmla="*/ 395605 h 1049020"/>
              <a:gd name="connisteX58" fmla="*/ 424815 w 4441190"/>
              <a:gd name="connsiteY58" fmla="*/ 325120 h 1049020"/>
              <a:gd name="connisteX59" fmla="*/ 353695 w 4441190"/>
              <a:gd name="connsiteY59" fmla="*/ 282575 h 1049020"/>
              <a:gd name="connisteX60" fmla="*/ 283210 w 4441190"/>
              <a:gd name="connsiteY60" fmla="*/ 226060 h 1049020"/>
              <a:gd name="connisteX61" fmla="*/ 212090 w 4441190"/>
              <a:gd name="connsiteY61" fmla="*/ 183515 h 1049020"/>
              <a:gd name="connisteX62" fmla="*/ 141605 w 4441190"/>
              <a:gd name="connsiteY62" fmla="*/ 127000 h 1049020"/>
              <a:gd name="connisteX63" fmla="*/ 71120 w 4441190"/>
              <a:gd name="connsiteY63" fmla="*/ 56515 h 1049020"/>
              <a:gd name="connisteX64" fmla="*/ 0 w 4441190"/>
              <a:gd name="connsiteY64" fmla="*/ 0 h 1049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Lst>
            <a:rect l="l" t="t" r="r" b="b"/>
            <a:pathLst>
              <a:path w="4441190" h="1049020">
                <a:moveTo>
                  <a:pt x="4441190" y="325120"/>
                </a:moveTo>
                <a:cubicBezTo>
                  <a:pt x="4436745" y="340995"/>
                  <a:pt x="4427220" y="379095"/>
                  <a:pt x="4413250" y="410210"/>
                </a:cubicBezTo>
                <a:cubicBezTo>
                  <a:pt x="4399280" y="441325"/>
                  <a:pt x="4384675" y="452755"/>
                  <a:pt x="4370705" y="480695"/>
                </a:cubicBezTo>
                <a:cubicBezTo>
                  <a:pt x="4356735" y="508635"/>
                  <a:pt x="4361815" y="525780"/>
                  <a:pt x="4342130" y="551180"/>
                </a:cubicBezTo>
                <a:cubicBezTo>
                  <a:pt x="4322445" y="576580"/>
                  <a:pt x="4294505" y="582930"/>
                  <a:pt x="4271645" y="608330"/>
                </a:cubicBezTo>
                <a:cubicBezTo>
                  <a:pt x="4248785" y="633730"/>
                  <a:pt x="4251960" y="653415"/>
                  <a:pt x="4229100" y="678815"/>
                </a:cubicBezTo>
                <a:cubicBezTo>
                  <a:pt x="4206240" y="704215"/>
                  <a:pt x="4187190" y="715645"/>
                  <a:pt x="4158615" y="735330"/>
                </a:cubicBezTo>
                <a:cubicBezTo>
                  <a:pt x="4130040" y="755015"/>
                  <a:pt x="4116070" y="758190"/>
                  <a:pt x="4087495" y="777875"/>
                </a:cubicBezTo>
                <a:cubicBezTo>
                  <a:pt x="4058920" y="797560"/>
                  <a:pt x="4044950" y="817245"/>
                  <a:pt x="4017010" y="834390"/>
                </a:cubicBezTo>
                <a:cubicBezTo>
                  <a:pt x="3989070" y="851535"/>
                  <a:pt x="3975100" y="848360"/>
                  <a:pt x="3946525" y="862330"/>
                </a:cubicBezTo>
                <a:cubicBezTo>
                  <a:pt x="3917950" y="876300"/>
                  <a:pt x="3903980" y="893445"/>
                  <a:pt x="3875405" y="904875"/>
                </a:cubicBezTo>
                <a:cubicBezTo>
                  <a:pt x="3846830" y="916305"/>
                  <a:pt x="3832860" y="911225"/>
                  <a:pt x="3804920" y="919480"/>
                </a:cubicBezTo>
                <a:cubicBezTo>
                  <a:pt x="3776980" y="927735"/>
                  <a:pt x="3763010" y="939165"/>
                  <a:pt x="3734435" y="947420"/>
                </a:cubicBezTo>
                <a:cubicBezTo>
                  <a:pt x="3705860" y="955675"/>
                  <a:pt x="3691890" y="955675"/>
                  <a:pt x="3663315" y="961390"/>
                </a:cubicBezTo>
                <a:cubicBezTo>
                  <a:pt x="3634740" y="967105"/>
                  <a:pt x="3620770" y="970280"/>
                  <a:pt x="3592830" y="975995"/>
                </a:cubicBezTo>
                <a:cubicBezTo>
                  <a:pt x="3564890" y="981710"/>
                  <a:pt x="3550920" y="984250"/>
                  <a:pt x="3522345" y="989965"/>
                </a:cubicBezTo>
                <a:cubicBezTo>
                  <a:pt x="3493770" y="995680"/>
                  <a:pt x="3479800" y="998220"/>
                  <a:pt x="3451225" y="1003935"/>
                </a:cubicBezTo>
                <a:cubicBezTo>
                  <a:pt x="3422650" y="1009650"/>
                  <a:pt x="3409315" y="1015365"/>
                  <a:pt x="3380740" y="1017905"/>
                </a:cubicBezTo>
                <a:cubicBezTo>
                  <a:pt x="3352165" y="1020445"/>
                  <a:pt x="3338195" y="1017905"/>
                  <a:pt x="3309620" y="1017905"/>
                </a:cubicBezTo>
                <a:cubicBezTo>
                  <a:pt x="3281045" y="1017905"/>
                  <a:pt x="3267075" y="1017905"/>
                  <a:pt x="3239135" y="1017905"/>
                </a:cubicBezTo>
                <a:cubicBezTo>
                  <a:pt x="3211195" y="1017905"/>
                  <a:pt x="3197225" y="1012190"/>
                  <a:pt x="3168650" y="1017905"/>
                </a:cubicBezTo>
                <a:cubicBezTo>
                  <a:pt x="3140075" y="1023620"/>
                  <a:pt x="3126105" y="1040765"/>
                  <a:pt x="3097530" y="1046480"/>
                </a:cubicBezTo>
                <a:cubicBezTo>
                  <a:pt x="3068955" y="1052195"/>
                  <a:pt x="3054985" y="1046480"/>
                  <a:pt x="3027045" y="1046480"/>
                </a:cubicBezTo>
                <a:cubicBezTo>
                  <a:pt x="2999105" y="1046480"/>
                  <a:pt x="2985135" y="1046480"/>
                  <a:pt x="2956560" y="1046480"/>
                </a:cubicBezTo>
                <a:cubicBezTo>
                  <a:pt x="2927985" y="1046480"/>
                  <a:pt x="2914015" y="1046480"/>
                  <a:pt x="2885440" y="1046480"/>
                </a:cubicBezTo>
                <a:cubicBezTo>
                  <a:pt x="2856865" y="1046480"/>
                  <a:pt x="2843530" y="1046480"/>
                  <a:pt x="2814955" y="1046480"/>
                </a:cubicBezTo>
                <a:cubicBezTo>
                  <a:pt x="2786380" y="1046480"/>
                  <a:pt x="2772410" y="1046480"/>
                  <a:pt x="2743835" y="1046480"/>
                </a:cubicBezTo>
                <a:cubicBezTo>
                  <a:pt x="2715260" y="1046480"/>
                  <a:pt x="2701290" y="1046480"/>
                  <a:pt x="2673350" y="1046480"/>
                </a:cubicBezTo>
                <a:cubicBezTo>
                  <a:pt x="2645410" y="1046480"/>
                  <a:pt x="2631440" y="1046480"/>
                  <a:pt x="2602865" y="1046480"/>
                </a:cubicBezTo>
                <a:cubicBezTo>
                  <a:pt x="2574290" y="1046480"/>
                  <a:pt x="2560320" y="1046480"/>
                  <a:pt x="2531745" y="1046480"/>
                </a:cubicBezTo>
                <a:cubicBezTo>
                  <a:pt x="2503170" y="1046480"/>
                  <a:pt x="2489200" y="1046480"/>
                  <a:pt x="2461260" y="1046480"/>
                </a:cubicBezTo>
                <a:cubicBezTo>
                  <a:pt x="2433320" y="1046480"/>
                  <a:pt x="2419350" y="1046480"/>
                  <a:pt x="2390775" y="1046480"/>
                </a:cubicBezTo>
                <a:cubicBezTo>
                  <a:pt x="2362200" y="1046480"/>
                  <a:pt x="2348230" y="1046480"/>
                  <a:pt x="2319655" y="1046480"/>
                </a:cubicBezTo>
                <a:cubicBezTo>
                  <a:pt x="2291080" y="1046480"/>
                  <a:pt x="2277110" y="1052195"/>
                  <a:pt x="2249170" y="1046480"/>
                </a:cubicBezTo>
                <a:cubicBezTo>
                  <a:pt x="2221230" y="1040765"/>
                  <a:pt x="2207260" y="1023620"/>
                  <a:pt x="2178685" y="1017905"/>
                </a:cubicBezTo>
                <a:cubicBezTo>
                  <a:pt x="2150110" y="1012190"/>
                  <a:pt x="2136140" y="1020445"/>
                  <a:pt x="2107565" y="1017905"/>
                </a:cubicBezTo>
                <a:cubicBezTo>
                  <a:pt x="2078990" y="1015365"/>
                  <a:pt x="2065655" y="1009650"/>
                  <a:pt x="2037080" y="1003935"/>
                </a:cubicBezTo>
                <a:cubicBezTo>
                  <a:pt x="2008505" y="998220"/>
                  <a:pt x="1997075" y="995680"/>
                  <a:pt x="1965960" y="989965"/>
                </a:cubicBezTo>
                <a:cubicBezTo>
                  <a:pt x="1934845" y="984250"/>
                  <a:pt x="1912620" y="978535"/>
                  <a:pt x="1881505" y="975995"/>
                </a:cubicBezTo>
                <a:cubicBezTo>
                  <a:pt x="1850390" y="973455"/>
                  <a:pt x="1838960" y="981710"/>
                  <a:pt x="1810385" y="975995"/>
                </a:cubicBezTo>
                <a:cubicBezTo>
                  <a:pt x="1781810" y="970280"/>
                  <a:pt x="1771015" y="955675"/>
                  <a:pt x="1739900" y="947420"/>
                </a:cubicBezTo>
                <a:cubicBezTo>
                  <a:pt x="1708785" y="939165"/>
                  <a:pt x="1688465" y="939165"/>
                  <a:pt x="1654810" y="933450"/>
                </a:cubicBezTo>
                <a:cubicBezTo>
                  <a:pt x="1621155" y="927735"/>
                  <a:pt x="1601470" y="925195"/>
                  <a:pt x="1570355" y="919480"/>
                </a:cubicBezTo>
                <a:cubicBezTo>
                  <a:pt x="1539240" y="913765"/>
                  <a:pt x="1527810" y="913130"/>
                  <a:pt x="1499235" y="904875"/>
                </a:cubicBezTo>
                <a:cubicBezTo>
                  <a:pt x="1470660" y="896620"/>
                  <a:pt x="1459865" y="888365"/>
                  <a:pt x="1428750" y="876935"/>
                </a:cubicBezTo>
                <a:cubicBezTo>
                  <a:pt x="1397635" y="865505"/>
                  <a:pt x="1374775" y="859790"/>
                  <a:pt x="1343660" y="848360"/>
                </a:cubicBezTo>
                <a:cubicBezTo>
                  <a:pt x="1312545" y="836930"/>
                  <a:pt x="1301115" y="828675"/>
                  <a:pt x="1273175" y="820420"/>
                </a:cubicBezTo>
                <a:cubicBezTo>
                  <a:pt x="1245235" y="812165"/>
                  <a:pt x="1231265" y="817245"/>
                  <a:pt x="1202690" y="805815"/>
                </a:cubicBezTo>
                <a:cubicBezTo>
                  <a:pt x="1174115" y="794385"/>
                  <a:pt x="1160145" y="777875"/>
                  <a:pt x="1131570" y="763905"/>
                </a:cubicBezTo>
                <a:cubicBezTo>
                  <a:pt x="1102995" y="749935"/>
                  <a:pt x="1089025" y="746760"/>
                  <a:pt x="1061085" y="735330"/>
                </a:cubicBezTo>
                <a:cubicBezTo>
                  <a:pt x="1033145" y="723900"/>
                  <a:pt x="1019175" y="718185"/>
                  <a:pt x="990600" y="706755"/>
                </a:cubicBezTo>
                <a:cubicBezTo>
                  <a:pt x="962025" y="695325"/>
                  <a:pt x="948055" y="692785"/>
                  <a:pt x="919480" y="678815"/>
                </a:cubicBezTo>
                <a:cubicBezTo>
                  <a:pt x="890905" y="664845"/>
                  <a:pt x="877570" y="653415"/>
                  <a:pt x="848995" y="636270"/>
                </a:cubicBezTo>
                <a:cubicBezTo>
                  <a:pt x="820420" y="619125"/>
                  <a:pt x="806450" y="610870"/>
                  <a:pt x="777875" y="593725"/>
                </a:cubicBezTo>
                <a:cubicBezTo>
                  <a:pt x="749300" y="576580"/>
                  <a:pt x="735330" y="570865"/>
                  <a:pt x="707390" y="551180"/>
                </a:cubicBezTo>
                <a:cubicBezTo>
                  <a:pt x="679450" y="531495"/>
                  <a:pt x="665480" y="514350"/>
                  <a:pt x="636905" y="494665"/>
                </a:cubicBezTo>
                <a:cubicBezTo>
                  <a:pt x="608330" y="474980"/>
                  <a:pt x="594360" y="471805"/>
                  <a:pt x="565785" y="452120"/>
                </a:cubicBezTo>
                <a:cubicBezTo>
                  <a:pt x="537210" y="432435"/>
                  <a:pt x="523240" y="421005"/>
                  <a:pt x="495300" y="395605"/>
                </a:cubicBezTo>
                <a:cubicBezTo>
                  <a:pt x="467360" y="370205"/>
                  <a:pt x="453390" y="347980"/>
                  <a:pt x="424815" y="325120"/>
                </a:cubicBezTo>
                <a:cubicBezTo>
                  <a:pt x="396240" y="302260"/>
                  <a:pt x="382270" y="302260"/>
                  <a:pt x="353695" y="282575"/>
                </a:cubicBezTo>
                <a:cubicBezTo>
                  <a:pt x="325120" y="262890"/>
                  <a:pt x="311785" y="245745"/>
                  <a:pt x="283210" y="226060"/>
                </a:cubicBezTo>
                <a:cubicBezTo>
                  <a:pt x="254635" y="206375"/>
                  <a:pt x="240665" y="203200"/>
                  <a:pt x="212090" y="183515"/>
                </a:cubicBezTo>
                <a:cubicBezTo>
                  <a:pt x="183515" y="163830"/>
                  <a:pt x="169545" y="152400"/>
                  <a:pt x="141605" y="127000"/>
                </a:cubicBezTo>
                <a:cubicBezTo>
                  <a:pt x="113665" y="101600"/>
                  <a:pt x="99695" y="81915"/>
                  <a:pt x="71120" y="56515"/>
                </a:cubicBezTo>
                <a:cubicBezTo>
                  <a:pt x="42545" y="31115"/>
                  <a:pt x="12700" y="1016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任意多边形 26"/>
          <p:cNvSpPr/>
          <p:nvPr/>
        </p:nvSpPr>
        <p:spPr>
          <a:xfrm>
            <a:off x="2666365" y="3987165"/>
            <a:ext cx="76835" cy="84455"/>
          </a:xfrm>
          <a:custGeom>
            <a:avLst/>
            <a:gdLst>
              <a:gd name="connisteX0" fmla="*/ 6500 w 76985"/>
              <a:gd name="connsiteY0" fmla="*/ 84455 h 84455"/>
              <a:gd name="connisteX1" fmla="*/ 6500 w 76985"/>
              <a:gd name="connsiteY1" fmla="*/ 13970 h 84455"/>
              <a:gd name="connisteX2" fmla="*/ 76985 w 76985"/>
              <a:gd name="connsiteY2" fmla="*/ 0 h 84455"/>
            </a:gdLst>
            <a:ahLst/>
            <a:cxnLst>
              <a:cxn ang="0">
                <a:pos x="connisteX0" y="connsiteY0"/>
              </a:cxn>
              <a:cxn ang="0">
                <a:pos x="connisteX1" y="connsiteY1"/>
              </a:cxn>
              <a:cxn ang="0">
                <a:pos x="connisteX2" y="connsiteY2"/>
              </a:cxn>
            </a:cxnLst>
            <a:rect l="l" t="t" r="r" b="b"/>
            <a:pathLst>
              <a:path w="76986" h="84455">
                <a:moveTo>
                  <a:pt x="6501" y="84455"/>
                </a:moveTo>
                <a:cubicBezTo>
                  <a:pt x="5231" y="70485"/>
                  <a:pt x="-7469" y="31115"/>
                  <a:pt x="6501" y="13970"/>
                </a:cubicBezTo>
                <a:cubicBezTo>
                  <a:pt x="20471" y="-3175"/>
                  <a:pt x="63016" y="1270"/>
                  <a:pt x="769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4382135" y="503618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改良</a:t>
            </a:r>
            <a:endParaRPr lang="zh-CN" altLang="en-US"/>
          </a:p>
        </p:txBody>
      </p:sp>
      <p:cxnSp>
        <p:nvCxnSpPr>
          <p:cNvPr id="29" name="直接箭头连接符 28"/>
          <p:cNvCxnSpPr/>
          <p:nvPr/>
        </p:nvCxnSpPr>
        <p:spPr>
          <a:xfrm flipV="1">
            <a:off x="7473315" y="4345940"/>
            <a:ext cx="0" cy="602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593965" y="458025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批判</a:t>
            </a:r>
            <a:endParaRPr lang="zh-CN" altLang="en-US"/>
          </a:p>
        </p:txBody>
      </p:sp>
      <p:cxnSp>
        <p:nvCxnSpPr>
          <p:cNvPr id="31" name="直接箭头连接符 30"/>
          <p:cNvCxnSpPr/>
          <p:nvPr/>
        </p:nvCxnSpPr>
        <p:spPr>
          <a:xfrm flipH="1" flipV="1">
            <a:off x="5061585" y="4061460"/>
            <a:ext cx="1604645" cy="134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684520" y="515937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赞同</a:t>
            </a:r>
            <a:endParaRPr lang="zh-CN" altLang="en-US"/>
          </a:p>
        </p:txBody>
      </p:sp>
      <p:sp>
        <p:nvSpPr>
          <p:cNvPr id="34" name="文本框 33"/>
          <p:cNvSpPr txBox="1"/>
          <p:nvPr/>
        </p:nvSpPr>
        <p:spPr>
          <a:xfrm>
            <a:off x="6272530" y="4948555"/>
            <a:ext cx="6794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反驳</a:t>
            </a:r>
            <a:endParaRPr lang="zh-CN" altLang="en-US"/>
          </a:p>
        </p:txBody>
      </p:sp>
      <p:sp>
        <p:nvSpPr>
          <p:cNvPr id="35" name="文本框 34"/>
          <p:cNvSpPr txBox="1"/>
          <p:nvPr/>
        </p:nvSpPr>
        <p:spPr>
          <a:xfrm>
            <a:off x="9347835" y="1744345"/>
            <a:ext cx="948055" cy="3415030"/>
          </a:xfrm>
          <a:prstGeom prst="rect">
            <a:avLst/>
          </a:prstGeom>
          <a:noFill/>
        </p:spPr>
        <p:txBody>
          <a:bodyPr wrap="square" rtlCol="0">
            <a:spAutoFit/>
          </a:bodyPr>
          <a:p>
            <a:r>
              <a:rPr lang="zh-CN" altLang="en-US" sz="5400">
                <a:solidFill>
                  <a:srgbClr val="0070C0"/>
                </a:solidFill>
              </a:rPr>
              <a:t>物理主义</a:t>
            </a:r>
            <a:endParaRPr lang="zh-CN" altLang="en-US" sz="5400">
              <a:solidFill>
                <a:srgbClr val="0070C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圆角矩形 6"/>
          <p:cNvSpPr/>
          <p:nvPr/>
        </p:nvSpPr>
        <p:spPr>
          <a:xfrm>
            <a:off x="247015" y="214630"/>
            <a:ext cx="11371580" cy="6442075"/>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 name="文本框 1"/>
          <p:cNvSpPr txBox="1"/>
          <p:nvPr/>
        </p:nvSpPr>
        <p:spPr>
          <a:xfrm>
            <a:off x="3625215" y="668020"/>
            <a:ext cx="3997960" cy="521970"/>
          </a:xfrm>
          <a:prstGeom prst="rect">
            <a:avLst/>
          </a:prstGeom>
          <a:noFill/>
        </p:spPr>
        <p:txBody>
          <a:bodyPr wrap="square" rtlCol="0">
            <a:spAutoFit/>
          </a:bodyPr>
          <a:p>
            <a:pPr algn="ctr"/>
            <a:r>
              <a:rPr lang="zh-CN" altLang="en-US" sz="2800">
                <a:latin typeface="楷体" panose="02010609060101010101" charset="-122"/>
                <a:ea typeface="楷体" panose="02010609060101010101" charset="-122"/>
              </a:rPr>
              <a:t>参考文献</a:t>
            </a:r>
            <a:endParaRPr lang="zh-CN" altLang="en-US" sz="2800">
              <a:latin typeface="楷体" panose="02010609060101010101" charset="-122"/>
              <a:ea typeface="楷体" panose="02010609060101010101" charset="-122"/>
            </a:endParaRPr>
          </a:p>
        </p:txBody>
      </p:sp>
      <p:sp>
        <p:nvSpPr>
          <p:cNvPr id="4" name="文本框 3"/>
          <p:cNvSpPr txBox="1"/>
          <p:nvPr/>
        </p:nvSpPr>
        <p:spPr>
          <a:xfrm>
            <a:off x="960120" y="1382395"/>
            <a:ext cx="9946005" cy="4092575"/>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[1]H. Field,1972,“Tarski's Theory of Truth”,</a:t>
            </a:r>
            <a:r>
              <a:rPr lang="en-US" altLang="zh-CN" sz="2000" i="1">
                <a:latin typeface="Times New Roman" panose="02020603050405020304" charset="0"/>
                <a:cs typeface="Times New Roman" panose="02020603050405020304" charset="0"/>
              </a:rPr>
              <a:t>the Journal of Philosophy</a:t>
            </a:r>
            <a:r>
              <a:rPr lang="en-US" altLang="zh-CN" sz="2000">
                <a:latin typeface="Times New Roman" panose="02020603050405020304" charset="0"/>
                <a:cs typeface="Times New Roman" panose="02020603050405020304" charset="0"/>
              </a:rPr>
              <a:t>,vol 69,No.13,pp 347-375</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[2]Tarski,1944,“The Semantic Conception of Truth and the Foundations of Semantics”, </a:t>
            </a:r>
            <a:r>
              <a:rPr lang="en-US" altLang="zh-CN" sz="2000" i="1">
                <a:latin typeface="Times New Roman" panose="02020603050405020304" charset="0"/>
                <a:cs typeface="Times New Roman" panose="02020603050405020304" charset="0"/>
              </a:rPr>
              <a:t>Philosophy and Phenomenological Research</a:t>
            </a:r>
            <a:r>
              <a:rPr lang="en-US" altLang="zh-CN" sz="2000">
                <a:latin typeface="Times New Roman" panose="02020603050405020304" charset="0"/>
                <a:cs typeface="Times New Roman" panose="02020603050405020304" charset="0"/>
              </a:rPr>
              <a:t>, 4 (3): 341–376.</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[3]R.L.Kirkham,1993,“Tarski’s Physicalism”,</a:t>
            </a:r>
            <a:r>
              <a:rPr lang="en-US" altLang="zh-CN" sz="2000" i="1">
                <a:latin typeface="Times New Roman" panose="02020603050405020304" charset="0"/>
                <a:cs typeface="Times New Roman" panose="02020603050405020304" charset="0"/>
              </a:rPr>
              <a:t>Erkenntnis</a:t>
            </a:r>
            <a:r>
              <a:rPr lang="en-US" altLang="zh-CN" sz="2000">
                <a:latin typeface="Times New Roman" panose="02020603050405020304" charset="0"/>
                <a:cs typeface="Times New Roman" panose="02020603050405020304" charset="0"/>
              </a:rPr>
              <a:t>,vol.38,pp289-306</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[4]S.Soames,1984,“What is a theory of truth”，</a:t>
            </a:r>
            <a:r>
              <a:rPr lang="en-US" altLang="zh-CN" sz="2000" i="1">
                <a:latin typeface="Times New Roman" panose="02020603050405020304" charset="0"/>
                <a:cs typeface="Times New Roman" panose="02020603050405020304" charset="0"/>
              </a:rPr>
              <a:t>the Journal of Philosophy</a:t>
            </a:r>
            <a:r>
              <a:rPr lang="en-US" altLang="zh-CN" sz="2000">
                <a:latin typeface="Times New Roman" panose="02020603050405020304" charset="0"/>
                <a:cs typeface="Times New Roman" panose="02020603050405020304" charset="0"/>
              </a:rPr>
              <a:t>,vol 81,No.8,pp417-429</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[5]王文方.塔斯基的真理定义与物理论[J].逻辑学研究,2008,1(01):84-102.</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[6]张灏.论Qua-问题——兼为克里普克辩护[J].自然辩证法研究,2010,26(06):6-11.</a:t>
            </a:r>
            <a:endParaRPr lang="en-US" altLang="zh-CN" sz="20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p:cNvSpPr>
          <p:nvPr>
            <p:ph type="title" hasCustomPrompt="1"/>
            <p:custDataLst>
              <p:tags r:id="rId1"/>
            </p:custDataLst>
          </p:nvPr>
        </p:nvSpPr>
        <p:spPr>
          <a:xfrm>
            <a:off x="4016375" y="2252663"/>
            <a:ext cx="4071938" cy="1325562"/>
          </a:xfrm>
        </p:spPr>
        <p:txBody>
          <a:bodyPr vert="horz" lIns="91440" tIns="45720" rIns="91440" bIns="45720" anchor="b"/>
          <a:p>
            <a:pPr defTabSz="685800">
              <a:buNone/>
            </a:pPr>
            <a:r>
              <a:rPr lang="zh-CN" altLang="en-US" kern="1200">
                <a:latin typeface="+mj-lt"/>
                <a:ea typeface="+mj-ea"/>
                <a:cs typeface="+mj-cs"/>
              </a:rPr>
              <a:t>谢谢观看</a:t>
            </a:r>
            <a:endParaRPr lang="zh-CN" altLang="en-US" kern="1200">
              <a:latin typeface="+mj-lt"/>
              <a:ea typeface="+mj-ea"/>
              <a:cs typeface="+mj-cs"/>
            </a:endParaRPr>
          </a:p>
        </p:txBody>
      </p:sp>
      <p:sp>
        <p:nvSpPr>
          <p:cNvPr id="93186" name="文本占位符 2"/>
          <p:cNvSpPr>
            <a:spLocks noGrp="1"/>
          </p:cNvSpPr>
          <p:nvPr>
            <p:ph sz="quarter" idx="13" hasCustomPrompt="1"/>
            <p:custDataLst>
              <p:tags r:id="rId2"/>
            </p:custDataLst>
          </p:nvPr>
        </p:nvSpPr>
        <p:spPr>
          <a:xfrm>
            <a:off x="4295775" y="3617913"/>
            <a:ext cx="3513138" cy="534987"/>
          </a:xfrm>
        </p:spPr>
        <p:txBody>
          <a:bodyPr vert="horz" lIns="91440" tIns="45720" rIns="91440" bIns="45720" anchor="t"/>
          <a:p>
            <a:pPr defTabSz="685800"/>
            <a:r>
              <a:rPr lang="en-US" altLang="zh-CN" kern="1200">
                <a:latin typeface="+mn-lt"/>
                <a:ea typeface="+mn-ea"/>
                <a:cs typeface="+mn-cs"/>
              </a:rPr>
              <a:t>THANK YOU</a:t>
            </a:r>
            <a:endParaRPr lang="en-US" altLang="zh-CN" kern="1200">
              <a:latin typeface="+mn-lt"/>
              <a:ea typeface="+mn-ea"/>
              <a:cs typeface="+mn-cs"/>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781790" cy="649859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3380105" cy="521970"/>
          </a:xfrm>
          <a:prstGeom prst="rect">
            <a:avLst/>
          </a:prstGeom>
          <a:noFill/>
        </p:spPr>
        <p:txBody>
          <a:bodyPr wrap="square" rtlCol="0">
            <a:spAutoFit/>
          </a:bodyPr>
          <a:p>
            <a:r>
              <a:rPr lang="en-US" altLang="zh-CN" sz="2800"/>
              <a:t>1.1 </a:t>
            </a:r>
            <a:r>
              <a:rPr lang="zh-CN" altLang="en-US" sz="2800"/>
              <a:t>实质充分性原则</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pic>
        <p:nvPicPr>
          <p:cNvPr id="2" name="图片 1"/>
          <p:cNvPicPr>
            <a:picLocks noChangeAspect="1"/>
          </p:cNvPicPr>
          <p:nvPr/>
        </p:nvPicPr>
        <p:blipFill>
          <a:blip r:embed="rId3"/>
          <a:stretch>
            <a:fillRect/>
          </a:stretch>
        </p:blipFill>
        <p:spPr>
          <a:xfrm>
            <a:off x="607695" y="2973070"/>
            <a:ext cx="11061065" cy="1987550"/>
          </a:xfrm>
          <a:prstGeom prst="rect">
            <a:avLst/>
          </a:prstGeom>
          <a:ln w="41275" cmpd="sng">
            <a:solidFill>
              <a:schemeClr val="accent1">
                <a:shade val="50000"/>
              </a:schemeClr>
            </a:solidFill>
            <a:prstDash val="solid"/>
          </a:ln>
        </p:spPr>
      </p:pic>
      <p:cxnSp>
        <p:nvCxnSpPr>
          <p:cNvPr id="4" name="直接连接符 3"/>
          <p:cNvCxnSpPr/>
          <p:nvPr/>
        </p:nvCxnSpPr>
        <p:spPr>
          <a:xfrm>
            <a:off x="5572125" y="4368800"/>
            <a:ext cx="551624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33755" y="4792980"/>
            <a:ext cx="104241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781790" cy="649859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3380105" cy="521970"/>
          </a:xfrm>
          <a:prstGeom prst="rect">
            <a:avLst/>
          </a:prstGeom>
          <a:noFill/>
        </p:spPr>
        <p:txBody>
          <a:bodyPr wrap="square" rtlCol="0">
            <a:spAutoFit/>
          </a:bodyPr>
          <a:p>
            <a:r>
              <a:rPr lang="en-US" altLang="zh-CN" sz="2800"/>
              <a:t>1.2 </a:t>
            </a:r>
            <a:r>
              <a:rPr lang="zh-CN" altLang="en-US" sz="2800"/>
              <a:t>悖论问题</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pic>
        <p:nvPicPr>
          <p:cNvPr id="6" name="图片 5"/>
          <p:cNvPicPr>
            <a:picLocks noChangeAspect="1"/>
          </p:cNvPicPr>
          <p:nvPr/>
        </p:nvPicPr>
        <p:blipFill>
          <a:blip r:embed="rId3"/>
          <a:stretch>
            <a:fillRect/>
          </a:stretch>
        </p:blipFill>
        <p:spPr>
          <a:xfrm>
            <a:off x="828675" y="2962910"/>
            <a:ext cx="10618470" cy="190754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781790" cy="649859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3380105" cy="521970"/>
          </a:xfrm>
          <a:prstGeom prst="rect">
            <a:avLst/>
          </a:prstGeom>
          <a:noFill/>
        </p:spPr>
        <p:txBody>
          <a:bodyPr wrap="square" rtlCol="0">
            <a:spAutoFit/>
          </a:bodyPr>
          <a:p>
            <a:r>
              <a:rPr lang="en-US" altLang="zh-CN" sz="2800"/>
              <a:t>1.2 </a:t>
            </a:r>
            <a:r>
              <a:rPr lang="zh-CN" altLang="en-US" sz="2800"/>
              <a:t>悖论问题</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100" name="文本框 99"/>
          <p:cNvSpPr txBox="1"/>
          <p:nvPr/>
        </p:nvSpPr>
        <p:spPr>
          <a:xfrm>
            <a:off x="840105" y="2700655"/>
            <a:ext cx="10313670" cy="3046095"/>
          </a:xfrm>
          <a:prstGeom prst="rect">
            <a:avLst/>
          </a:prstGeom>
          <a:noFill/>
          <a:ln w="9525">
            <a:noFill/>
          </a:ln>
        </p:spPr>
        <p:txBody>
          <a:bodyPr wrap="square">
            <a:spAutoFit/>
          </a:bodyPr>
          <a:p>
            <a:pPr indent="266700"/>
            <a:r>
              <a:rPr lang="en-US" sz="2400" b="0">
                <a:latin typeface="Times New Roman" panose="02020603050405020304" charset="0"/>
                <a:ea typeface="宋体" panose="02010600030101010101" pitchFamily="2" charset="-122"/>
              </a:rPr>
              <a:t>   (I) </a:t>
            </a:r>
            <a:r>
              <a:rPr lang="zh-CN" sz="2400" b="0">
                <a:latin typeface="Times New Roman" panose="02020603050405020304" charset="0"/>
                <a:ea typeface="宋体" panose="02010600030101010101" pitchFamily="2" charset="-122"/>
              </a:rPr>
              <a:t>我们假定</a:t>
            </a:r>
            <a:r>
              <a:rPr lang="en-US" sz="2400" b="0">
                <a:latin typeface="Times New Roman" panose="02020603050405020304" charset="0"/>
                <a:ea typeface="宋体" panose="02010600030101010101" pitchFamily="2" charset="-122"/>
                <a:cs typeface="Times New Roman" panose="02020603050405020304" charset="0"/>
              </a:rPr>
              <a:t>,</a:t>
            </a:r>
            <a:r>
              <a:rPr lang="zh-CN" sz="2400" b="0">
                <a:latin typeface="Times New Roman" panose="02020603050405020304" charset="0"/>
                <a:ea typeface="宋体" panose="02010600030101010101" pitchFamily="2" charset="-122"/>
              </a:rPr>
              <a:t>构成矛盾的语言的表达形式中，除了包含各种</a:t>
            </a:r>
            <a:r>
              <a:rPr lang="en-US" sz="2400" b="0">
                <a:latin typeface="Times New Roman" panose="02020603050405020304" charset="0"/>
                <a:ea typeface="宋体" panose="02010600030101010101" pitchFamily="2" charset="-122"/>
              </a:rPr>
              <a:t>expressions </a:t>
            </a:r>
            <a:r>
              <a:rPr lang="zh-CN" sz="2400" b="0">
                <a:latin typeface="Times New Roman" panose="02020603050405020304" charset="0"/>
                <a:ea typeface="宋体" panose="02010600030101010101" pitchFamily="2" charset="-122"/>
              </a:rPr>
              <a:t>之外，还包含这些</a:t>
            </a:r>
            <a:r>
              <a:rPr lang="en-US" sz="2400" b="0">
                <a:latin typeface="Times New Roman" panose="02020603050405020304" charset="0"/>
                <a:ea typeface="宋体" panose="02010600030101010101" pitchFamily="2" charset="-122"/>
              </a:rPr>
              <a:t>expressions</a:t>
            </a:r>
            <a:r>
              <a:rPr lang="zh-CN" sz="2400" b="0">
                <a:latin typeface="Times New Roman" panose="02020603050405020304" charset="0"/>
                <a:ea typeface="宋体" panose="02010600030101010101" pitchFamily="2" charset="-122"/>
              </a:rPr>
              <a:t>的</a:t>
            </a:r>
            <a:r>
              <a:rPr lang="en-US" sz="2400" b="0">
                <a:latin typeface="Times New Roman" panose="02020603050405020304" charset="0"/>
                <a:ea typeface="宋体" panose="02010600030101010101" pitchFamily="2" charset="-122"/>
              </a:rPr>
              <a:t>name </a:t>
            </a:r>
            <a:r>
              <a:rPr lang="zh-CN" sz="2400" b="0">
                <a:latin typeface="Times New Roman" panose="02020603050405020304" charset="0"/>
                <a:ea typeface="宋体" panose="02010600030101010101" pitchFamily="2" charset="-122"/>
              </a:rPr>
              <a:t>以及语义项“真”。我们还假定了，所有关于这个词项是否被正确使用了的句子也可以在语言中得到断言，称符合这样性质的语言为“</a:t>
            </a:r>
            <a:r>
              <a:rPr lang="zh-CN" sz="2400" b="1">
                <a:latin typeface="Times New Roman" panose="02020603050405020304" charset="0"/>
                <a:ea typeface="宋体" panose="02010600030101010101" pitchFamily="2" charset="-122"/>
              </a:rPr>
              <a:t>语义封闭</a:t>
            </a:r>
            <a:r>
              <a:rPr lang="zh-CN" sz="2400" b="0">
                <a:latin typeface="Times New Roman" panose="02020603050405020304" charset="0"/>
                <a:ea typeface="宋体" panose="02010600030101010101" pitchFamily="2" charset="-122"/>
              </a:rPr>
              <a:t>”。</a:t>
            </a:r>
            <a:endParaRPr lang="zh-CN" sz="2400" b="0">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     (II) </a:t>
            </a:r>
            <a:r>
              <a:rPr lang="zh-CN" sz="2400" b="0">
                <a:latin typeface="Times New Roman" panose="02020603050405020304" charset="0"/>
                <a:ea typeface="宋体" panose="02010600030101010101" pitchFamily="2" charset="-122"/>
              </a:rPr>
              <a:t>我们也假定逻辑规律在这个语言中是成立的。</a:t>
            </a:r>
            <a:endParaRPr lang="zh-CN" sz="2400" b="0">
              <a:latin typeface="Times New Roman" panose="02020603050405020304" charset="0"/>
              <a:ea typeface="宋体" panose="02010600030101010101" pitchFamily="2" charset="-122"/>
            </a:endParaRPr>
          </a:p>
          <a:p>
            <a:pPr indent="266700"/>
            <a:r>
              <a:rPr lang="en-US" sz="2400" b="0">
                <a:latin typeface="Times New Roman" panose="02020603050405020304" charset="0"/>
                <a:ea typeface="宋体" panose="02010600030101010101" pitchFamily="2" charset="-122"/>
              </a:rPr>
              <a:t>     (III) </a:t>
            </a:r>
            <a:r>
              <a:rPr lang="zh-CN" sz="2400" b="0">
                <a:latin typeface="Times New Roman" panose="02020603050405020304" charset="0"/>
                <a:ea typeface="宋体" panose="02010600030101010101" pitchFamily="2" charset="-122"/>
              </a:rPr>
              <a:t>我们也假定在语言中我们可以断定像（</a:t>
            </a:r>
            <a:r>
              <a:rPr lang="en-US" sz="2400" b="0">
                <a:latin typeface="Times New Roman" panose="02020603050405020304" charset="0"/>
                <a:ea typeface="宋体" panose="02010600030101010101" pitchFamily="2" charset="-122"/>
                <a:cs typeface="Times New Roman" panose="02020603050405020304" charset="0"/>
              </a:rPr>
              <a:t>2</a:t>
            </a:r>
            <a:r>
              <a:rPr lang="zh-CN" sz="2400" b="0">
                <a:latin typeface="Times New Roman" panose="02020603050405020304" charset="0"/>
                <a:ea typeface="宋体" panose="02010600030101010101" pitchFamily="2" charset="-122"/>
              </a:rPr>
              <a:t>）这样的经验前提。</a:t>
            </a:r>
            <a:endParaRPr lang="zh-CN" altLang="en-US" sz="2400"/>
          </a:p>
        </p:txBody>
      </p:sp>
      <p:sp>
        <p:nvSpPr>
          <p:cNvPr id="4" name=" 4"/>
          <p:cNvSpPr/>
          <p:nvPr/>
        </p:nvSpPr>
        <p:spPr bwMode="auto">
          <a:xfrm>
            <a:off x="7891780" y="4495800"/>
            <a:ext cx="622300" cy="35369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5" name=" 4"/>
          <p:cNvSpPr/>
          <p:nvPr/>
        </p:nvSpPr>
        <p:spPr bwMode="auto">
          <a:xfrm>
            <a:off x="9998710" y="5429250"/>
            <a:ext cx="622300" cy="35369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781790" cy="649859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1042035" y="2006600"/>
            <a:ext cx="3380105" cy="521970"/>
          </a:xfrm>
          <a:prstGeom prst="rect">
            <a:avLst/>
          </a:prstGeom>
          <a:noFill/>
        </p:spPr>
        <p:txBody>
          <a:bodyPr wrap="square" rtlCol="0">
            <a:spAutoFit/>
          </a:bodyPr>
          <a:p>
            <a:r>
              <a:rPr lang="en-US" altLang="zh-CN" sz="2800"/>
              <a:t>1.3 </a:t>
            </a:r>
            <a:r>
              <a:rPr lang="zh-CN" altLang="en-US" sz="2800"/>
              <a:t>语言分层</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100" name="文本框 99"/>
          <p:cNvSpPr txBox="1"/>
          <p:nvPr/>
        </p:nvSpPr>
        <p:spPr>
          <a:xfrm>
            <a:off x="904875" y="2714625"/>
            <a:ext cx="10382885" cy="3538220"/>
          </a:xfrm>
          <a:prstGeom prst="rect">
            <a:avLst/>
          </a:prstGeom>
          <a:noFill/>
          <a:ln w="9525">
            <a:noFill/>
          </a:ln>
        </p:spPr>
        <p:txBody>
          <a:bodyPr wrap="square">
            <a:spAutoFit/>
          </a:bodyPr>
          <a:p>
            <a:pPr indent="266700"/>
            <a:r>
              <a:rPr lang="en-US" altLang="zh-CN" sz="2800" b="0">
                <a:latin typeface="Times New Roman" panose="02020603050405020304" charset="0"/>
                <a:ea typeface="宋体" panose="02010600030101010101" pitchFamily="2" charset="-122"/>
              </a:rPr>
              <a:t>   </a:t>
            </a:r>
            <a:r>
              <a:rPr lang="zh-CN" sz="2800" b="0">
                <a:latin typeface="Times New Roman" panose="02020603050405020304" charset="0"/>
                <a:ea typeface="宋体" panose="02010600030101010101" pitchFamily="2" charset="-122"/>
              </a:rPr>
              <a:t>对象语言（</a:t>
            </a:r>
            <a:r>
              <a:rPr lang="en-US" sz="2800" b="0">
                <a:latin typeface="Times New Roman" panose="02020603050405020304" charset="0"/>
                <a:ea typeface="宋体" panose="02010600030101010101" pitchFamily="2" charset="-122"/>
                <a:cs typeface="Times New Roman" panose="02020603050405020304" charset="0"/>
              </a:rPr>
              <a:t>object language</a:t>
            </a:r>
            <a:r>
              <a:rPr lang="zh-CN" sz="2800" b="0">
                <a:latin typeface="Times New Roman" panose="02020603050405020304" charset="0"/>
                <a:ea typeface="宋体" panose="02010600030101010101" pitchFamily="2" charset="-122"/>
              </a:rPr>
              <a:t>）：</a:t>
            </a:r>
            <a:r>
              <a:rPr lang="en-US" sz="2800" b="0">
                <a:latin typeface="Times New Roman" panose="02020603050405020304" charset="0"/>
                <a:ea typeface="宋体" panose="02010600030101010101" pitchFamily="2" charset="-122"/>
              </a:rPr>
              <a:t>The first of these languages is the language which is "talked about" and which is the subject-matter of the whole discussion;the definition of truth which we are seeking applies to the sentences of the language </a:t>
            </a:r>
            <a:endParaRPr lang="en-US" sz="2800" b="0">
              <a:latin typeface="Times New Roman" panose="02020603050405020304" charset="0"/>
              <a:ea typeface="宋体" panose="02010600030101010101" pitchFamily="2" charset="-122"/>
            </a:endParaRPr>
          </a:p>
          <a:p>
            <a:pPr indent="266700"/>
            <a:r>
              <a:rPr lang="zh-CN" sz="2800" b="0">
                <a:latin typeface="Times New Roman" panose="02020603050405020304" charset="0"/>
                <a:ea typeface="宋体" panose="02010600030101010101" pitchFamily="2" charset="-122"/>
              </a:rPr>
              <a:t>      元语言（</a:t>
            </a:r>
            <a:r>
              <a:rPr lang="en-US" sz="2800" b="0">
                <a:latin typeface="Times New Roman" panose="02020603050405020304" charset="0"/>
                <a:ea typeface="宋体" panose="02010600030101010101" pitchFamily="2" charset="-122"/>
                <a:cs typeface="Times New Roman" panose="02020603050405020304" charset="0"/>
              </a:rPr>
              <a:t>meta language):The second is the language in which we "talk about" the first language, and in terms of which we wish, in particular, to construct the definition of truth for the first language.</a:t>
            </a:r>
            <a:endParaRPr lang="zh-CN" altLang="en-US" sz="280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47015" y="214630"/>
            <a:ext cx="11781790" cy="649859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7651" name="文本框 1"/>
          <p:cNvSpPr txBox="1"/>
          <p:nvPr>
            <p:custDataLst>
              <p:tags r:id="rId1"/>
            </p:custDataLst>
          </p:nvPr>
        </p:nvSpPr>
        <p:spPr>
          <a:xfrm>
            <a:off x="2413000" y="826135"/>
            <a:ext cx="7955280" cy="665480"/>
          </a:xfrm>
          <a:prstGeom prst="rect">
            <a:avLst/>
          </a:prstGeom>
          <a:noFill/>
          <a:ln w="9525">
            <a:noFill/>
          </a:ln>
        </p:spPr>
        <p:txBody>
          <a:bodyPr wrap="square" lIns="90000" tIns="46800" rIns="90000" bIns="46800" anchor="ctr"/>
          <a:p>
            <a:pPr>
              <a:lnSpc>
                <a:spcPct val="90000"/>
              </a:lnSpc>
            </a:pPr>
            <a:r>
              <a:rPr lang="zh-CN" altLang="en-US" sz="3600" dirty="0">
                <a:solidFill>
                  <a:srgbClr val="404040"/>
                </a:solidFill>
                <a:latin typeface="Arial" panose="020B0604020202020204" pitchFamily="34" charset="0"/>
                <a:ea typeface="宋体" panose="02010600030101010101" pitchFamily="2" charset="-122"/>
              </a:rPr>
              <a:t>塔斯基真理论简介</a:t>
            </a:r>
            <a:r>
              <a:rPr lang="en-US" altLang="zh-CN" sz="3600" dirty="0">
                <a:solidFill>
                  <a:srgbClr val="404040"/>
                </a:solidFill>
                <a:latin typeface="Arial" panose="020B0604020202020204" pitchFamily="34" charset="0"/>
                <a:ea typeface="宋体" panose="02010600030101010101" pitchFamily="2" charset="-122"/>
              </a:rPr>
              <a:t>———</a:t>
            </a:r>
            <a:endParaRPr lang="en-US" altLang="zh-CN" sz="3600" dirty="0">
              <a:solidFill>
                <a:srgbClr val="404040"/>
              </a:solidFill>
              <a:latin typeface="Arial" panose="020B0604020202020204" pitchFamily="34" charset="0"/>
              <a:ea typeface="宋体" panose="02010600030101010101" pitchFamily="2" charset="-122"/>
            </a:endParaRPr>
          </a:p>
          <a:p>
            <a:pPr>
              <a:lnSpc>
                <a:spcPct val="90000"/>
              </a:lnSpc>
            </a:pPr>
            <a:r>
              <a:rPr lang="en-US" altLang="zh-CN" sz="3600" dirty="0">
                <a:solidFill>
                  <a:srgbClr val="404040"/>
                </a:solidFill>
                <a:latin typeface="Arial" panose="020B0604020202020204" pitchFamily="34" charset="0"/>
                <a:ea typeface="宋体" panose="02010600030101010101" pitchFamily="2" charset="-122"/>
              </a:rPr>
              <a:t>                  </a:t>
            </a:r>
            <a:r>
              <a:rPr lang="zh-CN" altLang="en-US" sz="2400" dirty="0">
                <a:solidFill>
                  <a:srgbClr val="404040"/>
                </a:solidFill>
                <a:latin typeface="楷体" panose="02010609060101010101" charset="-122"/>
                <a:ea typeface="楷体" panose="02010609060101010101" charset="-122"/>
              </a:rPr>
              <a:t>基于实质充分性，形式正确性的真理论</a:t>
            </a:r>
            <a:endParaRPr lang="zh-CN" altLang="en-US" sz="2400" dirty="0">
              <a:solidFill>
                <a:srgbClr val="404040"/>
              </a:solidFill>
              <a:latin typeface="楷体" panose="02010609060101010101" charset="-122"/>
              <a:ea typeface="楷体" panose="02010609060101010101" charset="-122"/>
            </a:endParaRPr>
          </a:p>
        </p:txBody>
      </p:sp>
      <p:sp>
        <p:nvSpPr>
          <p:cNvPr id="3" name="文本框 2"/>
          <p:cNvSpPr txBox="1"/>
          <p:nvPr/>
        </p:nvSpPr>
        <p:spPr>
          <a:xfrm>
            <a:off x="914400" y="1596390"/>
            <a:ext cx="3380105" cy="521970"/>
          </a:xfrm>
          <a:prstGeom prst="rect">
            <a:avLst/>
          </a:prstGeom>
          <a:noFill/>
        </p:spPr>
        <p:txBody>
          <a:bodyPr wrap="square" rtlCol="0">
            <a:spAutoFit/>
          </a:bodyPr>
          <a:p>
            <a:r>
              <a:rPr lang="en-US" altLang="zh-CN" sz="2800"/>
              <a:t>1.3 </a:t>
            </a:r>
            <a:r>
              <a:rPr lang="zh-CN" altLang="en-US" sz="2800"/>
              <a:t>语言分层</a:t>
            </a:r>
            <a:endParaRPr lang="zh-CN" altLang="en-US" sz="2800"/>
          </a:p>
        </p:txBody>
      </p:sp>
      <p:sp>
        <p:nvSpPr>
          <p:cNvPr id="9" name="立方体 8"/>
          <p:cNvSpPr/>
          <p:nvPr>
            <p:custDataLst>
              <p:tags r:id="rId2"/>
            </p:custDataLst>
          </p:nvPr>
        </p:nvSpPr>
        <p:spPr>
          <a:xfrm>
            <a:off x="1287780" y="576580"/>
            <a:ext cx="662940" cy="7169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500" b="1" strike="noStrike" noProof="1" dirty="0">
                <a:solidFill>
                  <a:schemeClr val="bg1"/>
                </a:solidFill>
              </a:rPr>
              <a:t>1</a:t>
            </a:r>
            <a:endParaRPr lang="zh-CN" altLang="en-US" sz="1500" b="1" strike="noStrike" noProof="1" dirty="0">
              <a:solidFill>
                <a:schemeClr val="bg1"/>
              </a:solidFill>
            </a:endParaRPr>
          </a:p>
        </p:txBody>
      </p:sp>
      <p:sp>
        <p:nvSpPr>
          <p:cNvPr id="2" name="文本框 1"/>
          <p:cNvSpPr txBox="1"/>
          <p:nvPr/>
        </p:nvSpPr>
        <p:spPr>
          <a:xfrm>
            <a:off x="606425" y="2245360"/>
            <a:ext cx="11062335" cy="3046095"/>
          </a:xfrm>
          <a:prstGeom prst="rect">
            <a:avLst/>
          </a:prstGeom>
          <a:noFill/>
          <a:ln w="9525">
            <a:noFill/>
          </a:ln>
        </p:spPr>
        <p:txBody>
          <a:bodyPr wrap="square">
            <a:spAutoFit/>
          </a:bodyPr>
          <a:p>
            <a:pPr indent="266700"/>
            <a:r>
              <a:rPr lang="zh-CN" sz="2400" b="0">
                <a:latin typeface="Times New Roman" panose="02020603050405020304" charset="0"/>
                <a:ea typeface="宋体" panose="02010600030101010101" pitchFamily="2" charset="-122"/>
              </a:rPr>
              <a:t>元语言的词汇很大程度上取决于形式充分性原则</a:t>
            </a:r>
            <a:r>
              <a:rPr lang="zh-CN" sz="2400" b="0">
                <a:latin typeface="Times New Roman" panose="02020603050405020304" charset="0"/>
                <a:ea typeface="宋体" panose="02010600030101010101" pitchFamily="2" charset="-122"/>
                <a:cs typeface="Times New Roman" panose="02020603050405020304" charset="0"/>
              </a:rPr>
              <a:t>——“真”的定义要包含所有</a:t>
            </a:r>
            <a:r>
              <a:rPr lang="en-US" sz="2400" b="0">
                <a:latin typeface="Times New Roman" panose="02020603050405020304" charset="0"/>
                <a:ea typeface="宋体" panose="02010600030101010101" pitchFamily="2" charset="-122"/>
              </a:rPr>
              <a:t>T</a:t>
            </a:r>
            <a:r>
              <a:rPr lang="zh-CN" sz="2400" b="0">
                <a:latin typeface="Times New Roman" panose="02020603050405020304" charset="0"/>
                <a:ea typeface="宋体" panose="02010600030101010101" pitchFamily="2" charset="-122"/>
              </a:rPr>
              <a:t>模式的定义，</a:t>
            </a:r>
            <a:r>
              <a:rPr lang="en-US" sz="2400" b="0">
                <a:latin typeface="Times New Roman" panose="02020603050405020304" charset="0"/>
                <a:ea typeface="宋体" panose="02010600030101010101" pitchFamily="2" charset="-122"/>
              </a:rPr>
              <a:t>T</a:t>
            </a:r>
            <a:r>
              <a:rPr lang="zh-CN" sz="2400" b="0">
                <a:latin typeface="Times New Roman" panose="02020603050405020304" charset="0"/>
                <a:ea typeface="宋体" panose="02010600030101010101" pitchFamily="2" charset="-122"/>
              </a:rPr>
              <a:t>模式本身，以及它的所有示例必须都包含在元语言当中：（1）对象语言中的句子都要出现在元语言当中，也就是元语言是对象语言的一中扩充。（2）元语言必须有能力命名所有对象语言的句子。（3）元语言必须包含像是</a:t>
            </a:r>
            <a:r>
              <a:rPr lang="zh-CN" sz="2400" b="0">
                <a:latin typeface="Times New Roman" panose="02020603050405020304" charset="0"/>
                <a:ea typeface="宋体" panose="02010600030101010101" pitchFamily="2" charset="-122"/>
                <a:cs typeface="Times New Roman" panose="02020603050405020304" charset="0"/>
              </a:rPr>
              <a:t>“当且仅当”这样的逻辑词汇</a:t>
            </a:r>
            <a:r>
              <a:rPr lang="zh-CN" sz="2400" b="0">
                <a:latin typeface="Times New Roman" panose="02020603050405020304" charset="0"/>
                <a:ea typeface="宋体" panose="02010600030101010101" pitchFamily="2" charset="-122"/>
              </a:rPr>
              <a:t>（4）理想的元语言不应该包括任何除了对象语言的术语，命名对象语言结构的术语，以及逻辑术语之外的未经解释的项，特别是语义项，需解释以后才能使用。</a:t>
            </a:r>
            <a:endParaRPr lang="zh-CN" altLang="en-US" sz="2400"/>
          </a:p>
        </p:txBody>
      </p:sp>
      <p:sp>
        <p:nvSpPr>
          <p:cNvPr id="4" name="文本框 3"/>
          <p:cNvSpPr txBox="1"/>
          <p:nvPr/>
        </p:nvSpPr>
        <p:spPr>
          <a:xfrm>
            <a:off x="1287780" y="5713730"/>
            <a:ext cx="10153015" cy="521970"/>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为了避免再次出现悖论，元语言比对象语言丰富是充分必要的</a:t>
            </a:r>
            <a:endParaRPr lang="zh-CN" altLang="en-US" sz="2800">
              <a:latin typeface="微软雅黑" panose="020B0503020204020204" charset="-122"/>
              <a:ea typeface="微软雅黑" panose="020B0503020204020204" charset="-122"/>
            </a:endParaRPr>
          </a:p>
        </p:txBody>
      </p:sp>
    </p:spTree>
    <p:custDataLst>
      <p:tags r:id="rId3"/>
    </p:custDataLst>
  </p:cSld>
  <p:clrMapOvr>
    <a:masterClrMapping/>
  </p:clrMapOvr>
</p:sld>
</file>

<file path=ppt/tags/tag1.xml><?xml version="1.0" encoding="utf-8"?>
<p:tagLst xmlns:p="http://schemas.openxmlformats.org/presentationml/2006/main">
  <p:tag name="KSO_WM_TEMPLATE_CATEGORY" val="custom"/>
  <p:tag name="KSO_WM_TEMPLATE_INDEX" val="20186830"/>
  <p:tag name="KSO_WM_TAG_VERSION" val="1.0"/>
  <p:tag name="KSO_WM_BEAUTIFY_FLAG" val="#wm#"/>
  <p:tag name="KSO_WM_UNIT_TYPE" val="a"/>
  <p:tag name="KSO_WM_UNIT_INDEX" val="1"/>
  <p:tag name="KSO_WM_UNIT_ID" val="custom20186830_1*a*1"/>
  <p:tag name="KSO_WM_UNIT_LAYERLEVEL" val="1"/>
  <p:tag name="KSO_WM_UNIT_VALUE" val="9"/>
  <p:tag name="KSO_WM_UNIT_ISCONTENTSTITLE" val="0"/>
  <p:tag name="KSO_WM_UNIT_HIGHLIGHT" val="0"/>
  <p:tag name="KSO_WM_UNIT_COMPATIBLE" val="0"/>
  <p:tag name="KSO_WM_UNIT_CLEAR" val="0"/>
  <p:tag name="KSO_WM_UNIT_PRESET_TEXT" val="黑白简约商务通用"/>
</p:tagLst>
</file>

<file path=ppt/tags/tag10.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00.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03.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05.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06.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09.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10.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11.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12.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14.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15.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17.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18.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20.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21.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23.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24.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26.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2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29.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3.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30.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32.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33.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35.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36.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3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139.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 name="KSO_WM_SLIDE_MODEL_TYPE" val="timeline"/>
</p:tagLst>
</file>

<file path=ppt/tags/tag14.xml><?xml version="1.0" encoding="utf-8"?>
<p:tagLst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TEMPLATE_CATEGORY" val="custom"/>
  <p:tag name="KSO_WM_TEMPLATE_INDEX" val="20186830"/>
  <p:tag name="KSO_WM_SLIDE_ID" val="custom20186833_6"/>
  <p:tag name="KSO_WM_SLIDE_INDEX" val="6"/>
  <p:tag name="KSO_WM_DIAGRAM_GROUP_CODE" val="l1-1"/>
  <p:tag name="KSO_WM_TEMPLATE_THUMBS_INDEX" val="1、2、3、4、5、6"/>
  <p:tag name="KSO_WM_SLIDE_SUBTYPE" val="diag"/>
</p:tagLst>
</file>

<file path=ppt/tags/tag140.xml><?xml version="1.0" encoding="utf-8"?>
<p:tagLst xmlns:p="http://schemas.openxmlformats.org/presentationml/2006/main">
  <p:tag name="KSO_WM_TEMPLATE_CATEGORY" val="custom"/>
  <p:tag name="KSO_WM_TEMPLATE_INDEX" val="20186830"/>
  <p:tag name="KSO_WM_TAG_VERSION" val="1.0"/>
  <p:tag name="KSO_WM_BEAUTIFY_FLAG" val="#wm#"/>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UNIT_ID" val="custom20186830_22*a*1"/>
  <p:tag name="KSO_WM_UNIT_PRESET_TEXT" val="谢谢观看"/>
</p:tagLst>
</file>

<file path=ppt/tags/tag141.xml><?xml version="1.0" encoding="utf-8"?>
<p:tagLst xmlns:p="http://schemas.openxmlformats.org/presentationml/2006/main">
  <p:tag name="KSO_WM_TEMPLATE_CATEGORY" val="custom"/>
  <p:tag name="KSO_WM_TEMPLATE_INDEX" val="20186830"/>
  <p:tag name="KSO_WM_TAG_VERSION" val="1.0"/>
  <p:tag name="KSO_WM_BEAUTIFY_FLAG" val="#wm#"/>
  <p:tag name="KSO_WM_UNIT_TYPE" val="b"/>
  <p:tag name="KSO_WM_UNIT_INDEX" val="1"/>
  <p:tag name="KSO_WM_UNIT_ID" val="custom20186830_22*b*1"/>
  <p:tag name="KSO_WM_UNIT_LAYERLEVEL" val="1"/>
  <p:tag name="KSO_WM_UNIT_VALUE" val="13"/>
  <p:tag name="KSO_WM_UNIT_ISCONTENTSTITLE" val="0"/>
  <p:tag name="KSO_WM_UNIT_HIGHLIGHT" val="0"/>
  <p:tag name="KSO_WM_UNIT_COMPATIBLE" val="0"/>
  <p:tag name="KSO_WM_UNIT_CLEAR" val="0"/>
  <p:tag name="KSO_WM_UNIT_PRESET_TEXT" val="THANK YOU"/>
</p:tagLst>
</file>

<file path=ppt/tags/tag142.xml><?xml version="1.0" encoding="utf-8"?>
<p:tagLst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background20181909_19"/>
  <p:tag name="KSO_WM_TEMPLATE_CATEGORY" val="custom"/>
  <p:tag name="KSO_WM_TEMPLATE_INDEX" val="20186830"/>
  <p:tag name="KSO_WM_SLIDE_ID" val="custom20186830_22"/>
  <p:tag name="KSO_WM_SLIDE_INDEX" val="22"/>
  <p:tag name="KSO_WM_TEMPLATE_SUBCATEGORY" val="combine"/>
  <p:tag name="KSO_WM_SLIDE_SUBTYPE" val="pureTxt"/>
</p:tagLst>
</file>

<file path=ppt/tags/tag15.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TEMPLATE_CATEGORY" val="custom"/>
  <p:tag name="KSO_WM_TEMPLATE_INDEX" val="20186830"/>
  <p:tag name="KSO_WM_SLIDE_ID" val="custom20186833_6"/>
  <p:tag name="KSO_WM_SLIDE_INDEX" val="6"/>
  <p:tag name="KSO_WM_DIAGRAM_GROUP_CODE" val="l1-1"/>
  <p:tag name="KSO_WM_TEMPLATE_THUMBS_INDEX" val="1、2、3、4、5、6"/>
  <p:tag name="KSO_WM_SLIDE_SUBTYPE" val="diag"/>
</p:tagLst>
</file>

<file path=ppt/tags/tag18.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20.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21.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24.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2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9.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3.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e"/>
  <p:tag name="KSO_WM_UNIT_INDEX" val="1"/>
  <p:tag name="KSO_WM_UNIT_ID" val="custom20186833_12*e*1"/>
  <p:tag name="KSO_WM_UNIT_LAYERLEVEL" val="1"/>
  <p:tag name="KSO_WM_UNIT_VALUE" val="1"/>
  <p:tag name="KSO_WM_UNIT_HIGHLIGHT" val="0"/>
  <p:tag name="KSO_WM_UNIT_COMPATIBLE" val="1"/>
  <p:tag name="KSO_WM_UNIT_CLEAR" val="0"/>
  <p:tag name="KSO_WM_UNIT_PRESET_TEXT" val="01"/>
</p:tagLst>
</file>

<file path=ppt/tags/tag30.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33.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34.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36.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39.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EMPLATE_CATEGORY" val="custom"/>
  <p:tag name="KSO_WM_TEMPLATE_INDEX" val="20186830"/>
  <p:tag name="KSO_WM_TAG_VERSION" val="1.0"/>
  <p:tag name="KSO_WM_SLIDE_ID" val="custom20186833_12"/>
  <p:tag name="KSO_WM_SLIDE_INDEX" val="12"/>
  <p:tag name="KSO_WM_SLIDE_ITEM_CNT" val="2"/>
  <p:tag name="KSO_WM_SLIDE_LAYOUT" val="a_b_e"/>
  <p:tag name="KSO_WM_SLIDE_LAYOUT_CNT" val="1_1_1"/>
  <p:tag name="KSO_WM_SLIDE_TYPE" val="sectionTitle"/>
  <p:tag name="KSO_WM_BEAUTIFY_FLAG" val="#wm#"/>
  <p:tag name="KSO_WM_SLIDE_SUBTYPE" val="pureTxt"/>
</p:tagLst>
</file>

<file path=ppt/tags/tag40.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42.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i"/>
  <p:tag name="KSO_WM_UNIT_INDEX" val="1_1"/>
  <p:tag name="KSO_WM_UNIT_ID" val="diagram160270_3*m_i*1_1"/>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1_1"/>
  <p:tag name="KSO_WM_UNIT_ID" val="diagram160270_3*m_h_a*1_1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2_1"/>
  <p:tag name="KSO_WM_UNIT_ID" val="diagram160270_3*m_h_a*1_2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3_1"/>
  <p:tag name="KSO_WM_UNIT_ID" val="diagram160270_3*m_h_a*1_3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48.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1_1"/>
  <p:tag name="KSO_WM_UNIT_ID" val="diagram160270_3*m_h_a*1_1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5.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6833_6*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2_1"/>
  <p:tag name="KSO_WM_UNIT_ID" val="diagram160270_3*m_h_a*1_2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51.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3_1"/>
  <p:tag name="KSO_WM_UNIT_ID" val="diagram160270_3*m_h_a*1_3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53.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54.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6.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5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9.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6.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0.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2.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63.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5.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66.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69.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70.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1.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72.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75.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76.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7.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78.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0.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81.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3.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84.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6.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8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i"/>
  <p:tag name="KSO_WM_UNIT_INDEX" val="1_1"/>
  <p:tag name="KSO_WM_UNIT_ID" val="diagram160270_3*m_i*1_1"/>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1_1"/>
  <p:tag name="KSO_WM_UNIT_ID" val="diagram160270_3*m_h_a*1_1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91.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2_1"/>
  <p:tag name="KSO_WM_UNIT_ID" val="diagram160270_3*m_h_a*1_2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3_1"/>
  <p:tag name="KSO_WM_UNIT_ID" val="diagram160270_3*m_h_a*1_3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93.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94.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96.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ags/tag97.xml><?xml version="1.0" encoding="utf-8"?>
<p:tagLst xmlns:p="http://schemas.openxmlformats.org/presentationml/2006/main">
  <p:tag name="KSO_WM_TEMPLATE_CATEGORY" val="custom"/>
  <p:tag name="KSO_WM_TEMPLATE_INDEX" val="20186833"/>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6833_6*l_h_f*1_1_1"/>
  <p:tag name="KSO_WM_UNIT_SHADOW_SCHEMECOLOR_INDEX" val="16"/>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TEMPLATE_CATEGORY" val="custom"/>
  <p:tag name="KSO_WM_TEMPLATE_INDEX" val="20186833"/>
  <p:tag name="KSO_WM_TAG_VERSION" val="1.0"/>
  <p:tag name="KSO_WM_BEAUTIFY_FLAG" val="#wm#"/>
  <p:tag name="KSO_WM_UNIT_CLEAR" val="1"/>
  <p:tag name="KSO_WM_UNIT_TYPE" val="l_h_i"/>
  <p:tag name="KSO_WM_UNIT_INDEX" val="1_1_1"/>
  <p:tag name="KSO_WM_UNIT_ID" val="custom20186833_6*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99.xml><?xml version="1.0" encoding="utf-8"?>
<p:tagLst xmlns:p="http://schemas.openxmlformats.org/presentationml/2006/main">
  <p:tag name="KSO_WM_TEMPLATE_CATEGORY" val="custom"/>
  <p:tag name="KSO_WM_TEMPLATE_INDEX" val="20186830"/>
  <p:tag name="KSO_WM_TAG_VERSION" val="1.0"/>
  <p:tag name="KSO_WM_SLIDE_ID" val="custom20186830_1"/>
  <p:tag name="KSO_WM_SLIDE_INDEX" val="1"/>
  <p:tag name="KSO_WM_SLIDE_ITEM_CNT" val="2"/>
  <p:tag name="KSO_WM_SLIDE_LAYOUT" val="a_b_c"/>
  <p:tag name="KSO_WM_SLIDE_LAYOUT_CNT" val="1_1_1"/>
  <p:tag name="KSO_WM_SLIDE_TYPE" val="title"/>
  <p:tag name="KSO_WM_TEMPLATE_THUMBS_INDEX" val="1、6、10、15、19、22、"/>
  <p:tag name="KSO_WM_BEAUTIFY_FLAG" val="#wm#"/>
  <p:tag name="KSO_WM_SLIDE_SUBTYPE" val="pureTxt"/>
  <p:tag name="KSO_WM_COMBINE_RELATE_SLIDE_ID" val="background20181909_1"/>
  <p:tag name="KSO_WM_TEMPLATE_SUBCATEGORY" val="combin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8734</Words>
  <Application>WPS 演示</Application>
  <PresentationFormat>宽屏</PresentationFormat>
  <Paragraphs>505</Paragraphs>
  <Slides>44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vt:lpstr>
      <vt:lpstr>宋体</vt:lpstr>
      <vt:lpstr>Wingdings</vt:lpstr>
      <vt:lpstr>微软雅黑</vt:lpstr>
      <vt:lpstr>Times New Roman</vt:lpstr>
      <vt:lpstr>楷体</vt:lpstr>
      <vt:lpstr>Calibri</vt:lpstr>
      <vt:lpstr>Arial Unicode MS</vt:lpstr>
      <vt:lpstr>Calibri Light</vt:lpstr>
      <vt:lpstr>Office 主题</vt:lpstr>
      <vt:lpstr>塔斯基的“真”理论与物理主义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Yue</dc:creator>
  <cp:lastModifiedBy>双</cp:lastModifiedBy>
  <cp:revision>12</cp:revision>
  <dcterms:created xsi:type="dcterms:W3CDTF">2018-12-16T06:34:00Z</dcterms:created>
  <dcterms:modified xsi:type="dcterms:W3CDTF">2018-12-17T16:47:40Z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