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126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8"/>
  </p:notesMasterIdLst>
  <p:handoutMasterIdLst>
    <p:handoutMasterId r:id="rId129"/>
  </p:handoutMasterIdLst>
  <p:sldIdLst>
    <p:sldId id="699" r:id="rId2"/>
    <p:sldId id="759" r:id="rId3"/>
    <p:sldId id="781" r:id="rId4"/>
    <p:sldId id="793" r:id="rId5"/>
    <p:sldId id="807" r:id="rId6"/>
    <p:sldId id="792" r:id="rId7"/>
    <p:sldId id="791" r:id="rId8"/>
    <p:sldId id="794" r:id="rId9"/>
    <p:sldId id="789" r:id="rId10"/>
    <p:sldId id="788" r:id="rId11"/>
    <p:sldId id="787" r:id="rId12"/>
    <p:sldId id="797" r:id="rId13"/>
    <p:sldId id="795" r:id="rId14"/>
    <p:sldId id="798" r:id="rId15"/>
    <p:sldId id="782" r:id="rId16"/>
    <p:sldId id="761" r:id="rId17"/>
    <p:sldId id="783" r:id="rId18"/>
    <p:sldId id="799" r:id="rId19"/>
    <p:sldId id="786" r:id="rId20"/>
    <p:sldId id="785" r:id="rId21"/>
    <p:sldId id="784" r:id="rId22"/>
    <p:sldId id="802" r:id="rId23"/>
    <p:sldId id="801" r:id="rId24"/>
    <p:sldId id="800" r:id="rId25"/>
    <p:sldId id="803" r:id="rId26"/>
    <p:sldId id="712" r:id="rId27"/>
    <p:sldId id="714" r:id="rId28"/>
    <p:sldId id="721" r:id="rId29"/>
    <p:sldId id="722" r:id="rId30"/>
    <p:sldId id="723" r:id="rId31"/>
    <p:sldId id="731" r:id="rId32"/>
    <p:sldId id="733" r:id="rId33"/>
    <p:sldId id="768" r:id="rId34"/>
    <p:sldId id="766" r:id="rId35"/>
    <p:sldId id="771" r:id="rId36"/>
    <p:sldId id="736" r:id="rId37"/>
    <p:sldId id="757" r:id="rId38"/>
    <p:sldId id="772" r:id="rId39"/>
    <p:sldId id="777" r:id="rId40"/>
    <p:sldId id="773" r:id="rId41"/>
    <p:sldId id="774" r:id="rId42"/>
    <p:sldId id="813" r:id="rId43"/>
    <p:sldId id="812" r:id="rId44"/>
    <p:sldId id="811" r:id="rId45"/>
    <p:sldId id="810" r:id="rId46"/>
    <p:sldId id="808" r:id="rId47"/>
    <p:sldId id="804" r:id="rId48"/>
    <p:sldId id="819" r:id="rId49"/>
    <p:sldId id="818" r:id="rId50"/>
    <p:sldId id="817" r:id="rId51"/>
    <p:sldId id="816" r:id="rId52"/>
    <p:sldId id="815" r:id="rId53"/>
    <p:sldId id="814" r:id="rId54"/>
    <p:sldId id="805" r:id="rId55"/>
    <p:sldId id="820" r:id="rId56"/>
    <p:sldId id="821" r:id="rId57"/>
    <p:sldId id="822" r:id="rId58"/>
    <p:sldId id="823" r:id="rId59"/>
    <p:sldId id="824" r:id="rId60"/>
    <p:sldId id="825" r:id="rId61"/>
    <p:sldId id="826" r:id="rId62"/>
    <p:sldId id="827" r:id="rId63"/>
    <p:sldId id="828" r:id="rId64"/>
    <p:sldId id="829" r:id="rId65"/>
    <p:sldId id="830" r:id="rId66"/>
    <p:sldId id="831" r:id="rId67"/>
    <p:sldId id="832" r:id="rId68"/>
    <p:sldId id="833" r:id="rId69"/>
    <p:sldId id="834" r:id="rId70"/>
    <p:sldId id="835" r:id="rId71"/>
    <p:sldId id="836" r:id="rId72"/>
    <p:sldId id="837" r:id="rId73"/>
    <p:sldId id="838" r:id="rId74"/>
    <p:sldId id="839" r:id="rId75"/>
    <p:sldId id="840" r:id="rId76"/>
    <p:sldId id="841" r:id="rId77"/>
    <p:sldId id="842" r:id="rId78"/>
    <p:sldId id="843" r:id="rId79"/>
    <p:sldId id="844" r:id="rId80"/>
    <p:sldId id="845" r:id="rId81"/>
    <p:sldId id="846" r:id="rId82"/>
    <p:sldId id="847" r:id="rId83"/>
    <p:sldId id="848" r:id="rId84"/>
    <p:sldId id="849" r:id="rId85"/>
    <p:sldId id="850" r:id="rId86"/>
    <p:sldId id="851" r:id="rId87"/>
    <p:sldId id="852" r:id="rId88"/>
    <p:sldId id="853" r:id="rId89"/>
    <p:sldId id="855" r:id="rId90"/>
    <p:sldId id="856" r:id="rId91"/>
    <p:sldId id="857" r:id="rId92"/>
    <p:sldId id="858" r:id="rId93"/>
    <p:sldId id="859" r:id="rId94"/>
    <p:sldId id="860" r:id="rId95"/>
    <p:sldId id="861" r:id="rId96"/>
    <p:sldId id="862" r:id="rId97"/>
    <p:sldId id="863" r:id="rId98"/>
    <p:sldId id="864" r:id="rId99"/>
    <p:sldId id="876" r:id="rId100"/>
    <p:sldId id="875" r:id="rId101"/>
    <p:sldId id="874" r:id="rId102"/>
    <p:sldId id="873" r:id="rId103"/>
    <p:sldId id="866" r:id="rId104"/>
    <p:sldId id="872" r:id="rId105"/>
    <p:sldId id="871" r:id="rId106"/>
    <p:sldId id="870" r:id="rId107"/>
    <p:sldId id="869" r:id="rId108"/>
    <p:sldId id="868" r:id="rId109"/>
    <p:sldId id="867" r:id="rId110"/>
    <p:sldId id="865" r:id="rId111"/>
    <p:sldId id="880" r:id="rId112"/>
    <p:sldId id="879" r:id="rId113"/>
    <p:sldId id="889" r:id="rId114"/>
    <p:sldId id="888" r:id="rId115"/>
    <p:sldId id="887" r:id="rId116"/>
    <p:sldId id="886" r:id="rId117"/>
    <p:sldId id="885" r:id="rId118"/>
    <p:sldId id="884" r:id="rId119"/>
    <p:sldId id="883" r:id="rId120"/>
    <p:sldId id="882" r:id="rId121"/>
    <p:sldId id="878" r:id="rId122"/>
    <p:sldId id="877" r:id="rId123"/>
    <p:sldId id="890" r:id="rId124"/>
    <p:sldId id="891" r:id="rId125"/>
    <p:sldId id="892" r:id="rId126"/>
    <p:sldId id="755" r:id="rId127"/>
  </p:sldIdLst>
  <p:sldSz cx="9144000" cy="6858000" type="screen4x3"/>
  <p:notesSz cx="6761163" cy="99314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FF00"/>
    <a:srgbClr val="FFCCCC"/>
    <a:srgbClr val="009900"/>
    <a:srgbClr val="CC3300"/>
    <a:srgbClr val="CCFFFF"/>
    <a:srgbClr val="99FF99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719" autoAdjust="0"/>
  </p:normalViewPr>
  <p:slideViewPr>
    <p:cSldViewPr>
      <p:cViewPr>
        <p:scale>
          <a:sx n="75" d="100"/>
          <a:sy n="75" d="100"/>
        </p:scale>
        <p:origin x="-288" y="62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BEE9BE-6277-458E-AE9B-0ADDD67BB093}" type="datetime1">
              <a:rPr lang="zh-CN" altLang="en-US"/>
              <a:pPr/>
              <a:t>2012-5-14</a:t>
            </a:fld>
            <a:endParaRPr lang="en-US" altLang="zh-CN"/>
          </a:p>
        </p:txBody>
      </p:sp>
      <p:sp>
        <p:nvSpPr>
          <p:cNvPr id="325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zh-CN"/>
              <a:t>1</a:t>
            </a:r>
          </a:p>
        </p:txBody>
      </p:sp>
      <p:sp>
        <p:nvSpPr>
          <p:cNvPr id="325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622100-5E6E-4609-97C7-1D7BDEFE30E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9281E6F9-0A9A-4ECA-BF81-88413CDF551E}" type="datetime1">
              <a:rPr lang="zh-CN" altLang="en-US"/>
              <a:pPr/>
              <a:t>2012-5-14</a:t>
            </a:fld>
            <a:endParaRPr lang="en-US" altLang="zh-CN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1700" y="4718050"/>
            <a:ext cx="4957763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en-US" altLang="zh-CN"/>
              <a:t>1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F2BEA82-84CB-4659-A704-2861602EEC6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281E6F9-0A9A-4ECA-BF81-88413CDF551E}" type="datetime1">
              <a:rPr lang="zh-CN" altLang="en-US" smtClean="0"/>
              <a:pPr/>
              <a:t>2012-5-14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1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EA82-84CB-4659-A704-2861602EEC6B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281E6F9-0A9A-4ECA-BF81-88413CDF551E}" type="datetime1">
              <a:rPr lang="zh-CN" altLang="en-US" smtClean="0"/>
              <a:pPr/>
              <a:t>2012-5-14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1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EA82-84CB-4659-A704-2861602EEC6B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9282614-ED55-4DF0-8061-CD81C35697F2}" type="datetime1">
              <a:rPr lang="zh-CN" altLang="en-US"/>
              <a:pPr/>
              <a:t>2012-5-14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zh-CN"/>
              <a:t>1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EC962-A2E6-47D9-A252-CF4CB363F663}" type="slidenum">
              <a:rPr lang="en-US" altLang="zh-CN"/>
              <a:pPr/>
              <a:t>30</a:t>
            </a:fld>
            <a:endParaRPr lang="en-US" altLang="zh-CN"/>
          </a:p>
        </p:txBody>
      </p:sp>
      <p:sp>
        <p:nvSpPr>
          <p:cNvPr id="115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281E6F9-0A9A-4ECA-BF81-88413CDF551E}" type="datetime1">
              <a:rPr lang="zh-CN" altLang="en-US" smtClean="0"/>
              <a:pPr/>
              <a:t>2012-5-14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1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EA82-84CB-4659-A704-2861602EEC6B}" type="slidenum">
              <a:rPr lang="en-US" altLang="zh-CN" smtClean="0"/>
              <a:pPr/>
              <a:t>51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281E6F9-0A9A-4ECA-BF81-88413CDF551E}" type="datetime1">
              <a:rPr lang="zh-CN" altLang="en-US" smtClean="0"/>
              <a:pPr/>
              <a:t>2012-5-14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1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EA82-84CB-4659-A704-2861602EEC6B}" type="slidenum">
              <a:rPr lang="en-US" altLang="zh-CN" smtClean="0"/>
              <a:pPr/>
              <a:t>85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PKU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rgbClr val="CC3300"/>
          </a:solidFill>
          <a:latin typeface="Times New Roman" pitchFamily="18" charset="0"/>
          <a:ea typeface="华文新魏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5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39862"/>
          </a:xfrm>
        </p:spPr>
        <p:txBody>
          <a:bodyPr/>
          <a:lstStyle/>
          <a:p>
            <a:r>
              <a:rPr lang="zh-CN" altLang="en-US" sz="4400" dirty="0" smtClean="0"/>
              <a:t>经典命题演算的能行方法研究</a:t>
            </a:r>
            <a:endParaRPr lang="zh-CN" altLang="en-US" sz="4400" dirty="0"/>
          </a:p>
        </p:txBody>
      </p:sp>
      <p:sp>
        <p:nvSpPr>
          <p:cNvPr id="11315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84538"/>
            <a:ext cx="6400800" cy="2354262"/>
          </a:xfrm>
        </p:spPr>
        <p:txBody>
          <a:bodyPr/>
          <a:lstStyle/>
          <a:p>
            <a:r>
              <a:rPr lang="zh-CN" altLang="en-US" dirty="0" smtClean="0">
                <a:latin typeface="华文楷体" pitchFamily="2" charset="-122"/>
                <a:ea typeface="华文楷体" pitchFamily="2" charset="-122"/>
              </a:rPr>
              <a:t>哲学系    逻辑学</a:t>
            </a:r>
            <a:endParaRPr lang="en-US" altLang="zh-CN" dirty="0" smtClean="0">
              <a:latin typeface="华文楷体" pitchFamily="2" charset="-122"/>
              <a:ea typeface="华文楷体" pitchFamily="2" charset="-122"/>
            </a:endParaRPr>
          </a:p>
          <a:p>
            <a:endParaRPr lang="en-US" altLang="zh-CN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2800" dirty="0" smtClean="0">
                <a:latin typeface="华文楷体" pitchFamily="2" charset="-122"/>
                <a:ea typeface="华文楷体" pitchFamily="2" charset="-122"/>
              </a:rPr>
              <a:t>秦一男</a:t>
            </a:r>
            <a:endParaRPr lang="en-US" altLang="zh-CN" sz="2800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5786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出发逐步寻找到所需要的已知工具和条件的“执果索因”</a:t>
            </a:r>
            <a:endParaRPr lang="en-US" altLang="zh-CN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zh-CN" altLang="en-US" sz="2400" dirty="0" smtClean="0"/>
              <a:t>型的思维方法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/>
              <a:t>2</a:t>
            </a:r>
            <a:r>
              <a:rPr lang="en-US" sz="2400" baseline="30000" dirty="0" smtClean="0">
                <a:sym typeface="Symbol"/>
              </a:rPr>
              <a:t></a:t>
            </a:r>
            <a:r>
              <a:rPr lang="zh-CN" altLang="en-US" sz="2400" dirty="0" smtClean="0"/>
              <a:t>，是一种逆向性思维；如果用通缉令原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理去衡量，它锁定的“通缉对象”正是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；这种思维方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法的运作过程中，前后步骤之间的针对性和方向性强，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推理进程的必然性强，能起到“按图索骥”之功效。显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然，分析法符合要求，那么就确定以分析法作为建立能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行程序的指导性思维原理。如上所示，分析法拥有着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“倒推逆找”的典型特征。关于这一点，我再稍加补充。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打个比方，好比现在有一个盲人希望自己在打靶的时候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能“枪枪十环”，从正常的角度看这简直是</a:t>
            </a:r>
            <a:endParaRPr lang="en-US" altLang="zh-CN" sz="2400" b="0" dirty="0" smtClean="0">
              <a:ea typeface="隶书" pitchFamily="49" charset="-122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4348" y="857232"/>
            <a:ext cx="7786742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071678"/>
            <a:ext cx="7743852" cy="4024322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为方案执行程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得：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[4]</a:t>
            </a:r>
            <a:r>
              <a:rPr lang="zh-CN" altLang="en-US" sz="2400" dirty="0" smtClean="0"/>
              <a:t>中，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[5]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[L2]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，则记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为方案执行程序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[5.1]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[5.2]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[5.3]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[5.2]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[5.2]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[5]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86728" cy="121444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[6]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[L3]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，则记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[6.1]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得：</a:t>
            </a:r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[6.2]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[6.3]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[6.2]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[6.2]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[6]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[7]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endParaRPr lang="zh-CN" altLang="en-US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107157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071678"/>
            <a:ext cx="7743852" cy="4024322"/>
          </a:xfrm>
        </p:spPr>
        <p:txBody>
          <a:bodyPr/>
          <a:lstStyle/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[7.1]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[7.2]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[7.3]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[7.2]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[7.2]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[7]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[8]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[8.1]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代入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107157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071678"/>
            <a:ext cx="7743852" cy="4024322"/>
          </a:xfrm>
        </p:spPr>
        <p:txBody>
          <a:bodyPr/>
          <a:lstStyle/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[8.2]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[8.3]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[8.2]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[8.2]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[8]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[9]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[9.1]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代入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529538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143116"/>
            <a:ext cx="7743852" cy="3952884"/>
          </a:xfrm>
        </p:spPr>
        <p:txBody>
          <a:bodyPr/>
          <a:lstStyle/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[9.2]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[9.3]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[9.2]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[9.2]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[9]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[10]</a:t>
            </a:r>
            <a:r>
              <a:rPr lang="zh-CN" altLang="en-US" sz="2400" dirty="0" smtClean="0"/>
              <a:t>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，即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，则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是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的代入特例，于是直接写入：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1285884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285992"/>
            <a:ext cx="7743852" cy="3810008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[10.1]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</a:t>
            </a:r>
            <a:r>
              <a:rPr lang="zh-CN" altLang="en-US" sz="2400" dirty="0" smtClean="0"/>
              <a:t>：显然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执行子程序</a:t>
            </a:r>
            <a:r>
              <a:rPr lang="en-US" sz="2400" dirty="0" smtClean="0"/>
              <a:t>[L1.1]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[10.2]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返代入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 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[11]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[L2]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允许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Ax2</a:t>
            </a:r>
            <a:r>
              <a:rPr lang="zh-CN" altLang="en-US" sz="2400" dirty="0" smtClean="0"/>
              <a:t>，则记有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且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zh-CN" altLang="en-US" sz="2400" dirty="0" smtClean="0"/>
              <a:t>，从而对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[11.1]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[11.2]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[11.3]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[11.2]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[11.2]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[11]</a:t>
            </a:r>
          </a:p>
          <a:p>
            <a:pPr>
              <a:buNone/>
            </a:pP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[L3]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允许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Ax3</a:t>
            </a:r>
            <a:r>
              <a:rPr lang="zh-CN" altLang="en-US" sz="2400" dirty="0" smtClean="0"/>
              <a:t>，则记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且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 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[12.1]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[12.2]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[12.3]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[12.2]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[12.2]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[12]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[13]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[L4]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[13.1]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；</a:t>
            </a:r>
            <a:r>
              <a:rPr lang="en-US" sz="2400" dirty="0" smtClean="0"/>
              <a:t> 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[13.2]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[13.3]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[13.2]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[13.2]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[13]</a:t>
            </a:r>
          </a:p>
          <a:p>
            <a:pPr>
              <a:buNone/>
            </a:pP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[14]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[L5]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，则</a:t>
            </a:r>
            <a:endParaRPr lang="en-US" altLang="zh-CN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107157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071678"/>
            <a:ext cx="7815290" cy="4024322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为方案执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[14.1]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[14.2]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[14.3]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[14.2]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[14.2]</a:t>
            </a:r>
            <a:r>
              <a:rPr lang="zh-CN" altLang="en-US" sz="2400" dirty="0" smtClean="0"/>
              <a:t>的结果返代回程序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[14]</a:t>
            </a: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[L6]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则记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743852" cy="51913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zh-CN" altLang="en-US" sz="2400" dirty="0" smtClean="0"/>
              <a:t>“天方夜谭”。然而，这个盲人倒真有办法，他每次都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先朝一面空白的墙壁上开一枪，之后再请别人以这个弹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孔为圆心，帮他一圈一圈地把枪靶子画出来，如此这般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还真成了枪枪“正中靶心”。这只打一个比方。但“先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打枪，后画圈”的思维方法，正是分析法思想的生动体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现，是对分析法的“执果索因”功效和“倒推逆找”特</a:t>
            </a:r>
            <a:endParaRPr lang="en-US" altLang="zh-CN" sz="2400" dirty="0" smtClean="0"/>
          </a:p>
          <a:p>
            <a:pPr lvl="0">
              <a:buNone/>
            </a:pPr>
            <a:r>
              <a:rPr lang="zh-CN" altLang="en-US" sz="2400" dirty="0" smtClean="0"/>
              <a:t>征作出的最形象有力的注脚。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121444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dirty="0" smtClean="0">
                <a:sym typeface="SymbolProp BT"/>
              </a:rPr>
              <a:t>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dirty="0" smtClean="0">
                <a:sym typeface="SymbolProp BT"/>
              </a:rPr>
              <a:t>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Prop BT"/>
              </a:rPr>
              <a:t>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Prop BT"/>
              </a:rPr>
              <a:t>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[15.2]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[15.2]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[15]</a:t>
            </a:r>
          </a:p>
          <a:p>
            <a:pPr>
              <a:buNone/>
            </a:pP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[N]</a:t>
            </a:r>
            <a:r>
              <a:rPr lang="zh-CN" altLang="en-US" sz="2400" dirty="0" smtClean="0"/>
              <a:t>对程序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[5.2]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[6.2]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[7.2]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[8.2]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[9.2]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[11.2]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[12.2]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[13.2]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[14.2]</a:t>
            </a:r>
            <a:r>
              <a:rPr lang="zh-CN" altLang="en-US" sz="2400" dirty="0" smtClean="0"/>
              <a:t>和</a:t>
            </a:r>
            <a:r>
              <a:rPr lang="en-US" sz="2400" dirty="0" smtClean="0"/>
              <a:t>[15.2]</a:t>
            </a:r>
            <a:r>
              <a:rPr lang="zh-CN" altLang="en-US" sz="2400" dirty="0" smtClean="0"/>
              <a:t>中尚未进入程序</a:t>
            </a:r>
            <a:r>
              <a:rPr lang="en-US" sz="2400" dirty="0" smtClean="0"/>
              <a:t>[L1]~[L6]</a:t>
            </a:r>
          </a:p>
          <a:p>
            <a:pPr>
              <a:buNone/>
            </a:pPr>
            <a:r>
              <a:rPr lang="zh-CN" altLang="en-US" sz="2400" dirty="0" smtClean="0"/>
              <a:t>的剩余公式同时分别循环执行程序</a:t>
            </a:r>
            <a:r>
              <a:rPr lang="en-US" sz="2400" dirty="0" smtClean="0"/>
              <a:t>[3]~[N]</a:t>
            </a:r>
            <a:r>
              <a:rPr lang="zh-CN" altLang="en-US" sz="2400" dirty="0" smtClean="0"/>
              <a:t>，直至有一条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不再产生新的剩余公式的程序出现；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[N+1]</a:t>
            </a:r>
            <a:r>
              <a:rPr lang="zh-CN" altLang="en-US" sz="2400" dirty="0" smtClean="0"/>
              <a:t>将程序</a:t>
            </a:r>
            <a:r>
              <a:rPr lang="en-US" sz="2400" dirty="0" smtClean="0"/>
              <a:t>[N]</a:t>
            </a:r>
            <a:r>
              <a:rPr lang="zh-CN" altLang="en-US" sz="2400" dirty="0" smtClean="0"/>
              <a:t>的结果返代回前步各相关变项中，消去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所有变项，终止程序。</a:t>
            </a:r>
          </a:p>
          <a:p>
            <a:pPr>
              <a:buNone/>
            </a:pPr>
            <a:r>
              <a:rPr lang="zh-CN" altLang="en-US" sz="2400" dirty="0" smtClean="0"/>
              <a:t>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Ⅱ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[1]</a:t>
            </a:r>
            <a:r>
              <a:rPr lang="zh-CN" altLang="en-US" sz="2400" dirty="0" smtClean="0"/>
              <a:t>执行如下子程序</a:t>
            </a:r>
            <a:r>
              <a:rPr lang="en-US" sz="2400" dirty="0" smtClean="0"/>
              <a:t>[1.1]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121444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5786" y="2214554"/>
            <a:ext cx="7700962" cy="3924296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[2]</a:t>
            </a:r>
            <a:r>
              <a:rPr lang="zh-CN" altLang="en-US" sz="2400" dirty="0" smtClean="0"/>
              <a:t>对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和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分别执行程序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，直至有一条不产生剩余公式的程序出现，消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去所有变项，终止程序。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>
                <a:latin typeface="+mj-ea"/>
                <a:ea typeface="+mj-ea"/>
              </a:rPr>
              <a:t>    -</a:t>
            </a:r>
            <a:r>
              <a:rPr lang="zh-CN" altLang="en-US" sz="2400" dirty="0" smtClean="0">
                <a:latin typeface="+mj-ea"/>
                <a:ea typeface="+mj-ea"/>
              </a:rPr>
              <a:t> 本章小结</a:t>
            </a:r>
          </a:p>
          <a:p>
            <a:pPr>
              <a:buNone/>
            </a:pPr>
            <a:r>
              <a:rPr lang="zh-CN" altLang="en-US" sz="2400" dirty="0" smtClean="0"/>
              <a:t>        本章在之前给出的能行程序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的基础上，又给出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了另外一套经典命题演算系统的能行程序。这套程序的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设计思想和操作方法与之前给出的能行程序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相同，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对这套程序能行性的论证过程也与第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章相仿。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529538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        在探索能行程序的过程中，我发现了</a:t>
            </a:r>
            <a:r>
              <a:rPr lang="en-US" sz="2400" dirty="0" smtClean="0"/>
              <a:t>6</a:t>
            </a:r>
            <a:r>
              <a:rPr lang="zh-CN" altLang="en-US" sz="2400" dirty="0" smtClean="0"/>
              <a:t>个定理的共计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7</a:t>
            </a:r>
            <a:r>
              <a:rPr lang="zh-CN" altLang="en-US" sz="2400" dirty="0" smtClean="0"/>
              <a:t>种新证法，其中有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个是谓词逻辑的定理，有</a:t>
            </a:r>
            <a:r>
              <a:rPr lang="en-US" sz="2400" dirty="0" smtClean="0"/>
              <a:t>3</a:t>
            </a:r>
            <a:r>
              <a:rPr lang="zh-CN" altLang="en-US" sz="2400" dirty="0" smtClean="0"/>
              <a:t>个是模态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逻辑的定理，但都是采用分析法通过“倒推逆找”获得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的新证法。其中，大多数新证法相对于教材中的原有证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法更为简便。这些新证法都是能行程序研究工作的副产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品，都可以作为原教材的补充。下述证明过程中用到的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定理、公理和推理规则的使用规范与题目所引教材保持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一致。</a:t>
            </a:r>
          </a:p>
          <a:p>
            <a:pPr>
              <a:buNone/>
            </a:pPr>
            <a:r>
              <a:rPr lang="en-US" sz="2400" dirty="0" smtClean="0"/>
              <a:t>[P4]</a:t>
            </a:r>
            <a:r>
              <a:rPr lang="zh-CN" altLang="en-US" sz="2400" dirty="0" smtClean="0"/>
              <a:t>┝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原证：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643050"/>
            <a:ext cx="7815290" cy="445295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2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  [P2]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(2)(3)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(1)(4)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2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714488"/>
            <a:ext cx="7815290" cy="4381512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  [P2]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(8)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   (6)(7)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(9)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</a:t>
            </a:r>
          </a:p>
          <a:p>
            <a:pPr>
              <a:buNone/>
            </a:pPr>
            <a:r>
              <a:rPr lang="en-US" sz="2400" dirty="0" smtClean="0"/>
              <a:t>                                                                         (5)(8)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(10)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      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2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714488"/>
            <a:ext cx="7815290" cy="4381512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(11)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                                                (9)(10)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(12)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 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(13)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 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(14)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(12)(13)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(15)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(11)(14)</a:t>
            </a:r>
            <a:r>
              <a:rPr lang="zh-CN" altLang="en-US" sz="2400" dirty="0" smtClean="0"/>
              <a:t>分离</a:t>
            </a:r>
            <a:r>
              <a:rPr lang="en-US" sz="2400" dirty="0" smtClean="0"/>
              <a:t>  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                                      证毕</a:t>
            </a:r>
          </a:p>
          <a:p>
            <a:pPr>
              <a:buNone/>
            </a:pPr>
            <a:r>
              <a:rPr lang="zh-CN" altLang="en-US" sz="2400" dirty="0" smtClean="0"/>
              <a:t>新证：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)))[P3]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785926"/>
            <a:ext cx="7815290" cy="431007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(1)(2)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[P2]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</a:t>
            </a:r>
            <a:r>
              <a:rPr lang="zh-CN" altLang="en-US" sz="2400" dirty="0" smtClean="0"/>
              <a:t>     </a:t>
            </a:r>
            <a:r>
              <a:rPr lang="en-US" sz="2400" dirty="0" smtClean="0"/>
              <a:t>(3)(4)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2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(5)(6)</a:t>
            </a:r>
            <a:r>
              <a:rPr lang="zh-CN" altLang="en-US" sz="2400" dirty="0" smtClean="0"/>
              <a:t>分离</a:t>
            </a:r>
            <a:r>
              <a:rPr lang="en-US" sz="2400" dirty="0" smtClean="0"/>
              <a:t>  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                                    证毕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642942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643050"/>
            <a:ext cx="7815290" cy="445295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[P9]</a:t>
            </a:r>
            <a:r>
              <a:rPr lang="zh-CN" altLang="en-US" sz="2400" dirty="0" smtClean="0"/>
              <a:t>┝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/>
              <a:t>1</a:t>
            </a:r>
            <a:r>
              <a:rPr lang="en-US" sz="2400" baseline="30000" dirty="0" smtClean="0">
                <a:sym typeface="Symbol"/>
              </a:rPr>
              <a:t>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原证：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[P6]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  [P7]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(1)(2)</a:t>
            </a:r>
            <a:r>
              <a:rPr lang="zh-CN" altLang="en-US" sz="2400" dirty="0" smtClean="0"/>
              <a:t>导</a:t>
            </a:r>
            <a:r>
              <a:rPr lang="en-US" sz="2400" dirty="0" smtClean="0"/>
              <a:t>4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(3)</a:t>
            </a:r>
            <a:r>
              <a:rPr lang="zh-CN" altLang="en-US" sz="2400" dirty="0" smtClean="0"/>
              <a:t>导</a:t>
            </a:r>
            <a:r>
              <a:rPr lang="en-US" sz="2400" dirty="0" smtClean="0"/>
              <a:t>5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))  [P3]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))  (4)(5)</a:t>
            </a:r>
            <a:r>
              <a:rPr lang="zh-CN" altLang="en-US" sz="2400" dirty="0" smtClean="0"/>
              <a:t>导</a:t>
            </a:r>
            <a:r>
              <a:rPr lang="en-US" sz="2400" dirty="0" smtClean="0"/>
              <a:t>4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))  (6)</a:t>
            </a:r>
            <a:r>
              <a:rPr lang="zh-CN" altLang="en-US" sz="2400" dirty="0" smtClean="0"/>
              <a:t>导</a:t>
            </a:r>
            <a:r>
              <a:rPr lang="en-US" sz="2400" dirty="0" smtClean="0"/>
              <a:t>5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(8)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  [P8]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714488"/>
            <a:ext cx="7786742" cy="4357718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(9)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  (7)(8)</a:t>
            </a:r>
            <a:r>
              <a:rPr lang="zh-CN" altLang="en-US" sz="2400" dirty="0" smtClean="0"/>
              <a:t>分离</a:t>
            </a:r>
            <a:r>
              <a:rPr lang="en-US" sz="2400" dirty="0" smtClean="0"/>
              <a:t>  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                                  证毕</a:t>
            </a:r>
          </a:p>
          <a:p>
            <a:pPr>
              <a:buNone/>
            </a:pPr>
            <a:r>
              <a:rPr lang="zh-CN" altLang="en-US" sz="2400" dirty="0" smtClean="0"/>
              <a:t>新证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  [P7]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[P3]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(1)(2)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  </a:t>
            </a:r>
            <a:r>
              <a:rPr lang="en-US" sz="2400" dirty="0" smtClean="0"/>
              <a:t>[P8]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))  [P2]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  (4)(5)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  (3)(6)</a:t>
            </a:r>
            <a:r>
              <a:rPr lang="zh-CN" altLang="en-US" sz="2400" dirty="0" smtClean="0"/>
              <a:t>导</a:t>
            </a:r>
            <a:r>
              <a:rPr lang="en-US" sz="2400" dirty="0" smtClean="0"/>
              <a:t>4                       </a:t>
            </a:r>
            <a:r>
              <a:rPr lang="zh-CN" altLang="en-US" sz="2400" dirty="0" smtClean="0"/>
              <a:t>证毕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529538" cy="51913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CN" altLang="en-US" sz="3600" dirty="0" smtClean="0">
                <a:latin typeface="+mj-ea"/>
                <a:ea typeface="+mj-ea"/>
              </a:rPr>
              <a:t>本章小结</a:t>
            </a:r>
          </a:p>
          <a:p>
            <a:pPr>
              <a:buNone/>
            </a:pPr>
            <a:r>
              <a:rPr lang="zh-CN" altLang="en-US" dirty="0" smtClean="0"/>
              <a:t>            本章首先探讨了思维原理的选择标准问题，进而确立分析法作为建立能行程序的指导性思维原理。下面的两章，将围绕着分析法这条思维原理，逐步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</a:t>
            </a:r>
            <a:r>
              <a:rPr lang="zh-CN" altLang="en-US" dirty="0" smtClean="0"/>
              <a:t>给出经典命题演算的能行程序。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85725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714488"/>
            <a:ext cx="7815290" cy="4381512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新证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  </a:t>
            </a:r>
            <a:r>
              <a:rPr lang="en-US" sz="2400" dirty="0" smtClean="0"/>
              <a:t>[P8]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))  [P2]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 </a:t>
            </a:r>
            <a:r>
              <a:rPr lang="en-US" sz="2400" dirty="0" smtClean="0"/>
              <a:t>    </a:t>
            </a:r>
            <a:r>
              <a:rPr lang="en-US" sz="2400" dirty="0" smtClean="0"/>
              <a:t>(1)(2)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  </a:t>
            </a:r>
            <a:r>
              <a:rPr lang="en-US" sz="2400" dirty="0" smtClean="0"/>
              <a:t>[P7]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))  [P3]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  </a:t>
            </a:r>
            <a:r>
              <a:rPr lang="en-US" sz="2400" dirty="0" smtClean="0"/>
              <a:t>   (</a:t>
            </a:r>
            <a:r>
              <a:rPr lang="en-US" sz="2400" dirty="0" smtClean="0"/>
              <a:t>4)(5)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i="1" dirty="0" smtClean="0"/>
              <a:t>B</a:t>
            </a:r>
            <a:r>
              <a:rPr lang="en-US" sz="2400" dirty="0" smtClean="0"/>
              <a:t>) </a:t>
            </a:r>
            <a:r>
              <a:rPr lang="en-US" sz="2400" dirty="0" smtClean="0"/>
              <a:t>          (</a:t>
            </a:r>
            <a:r>
              <a:rPr lang="en-US" sz="2400" dirty="0" smtClean="0"/>
              <a:t>3)(6)</a:t>
            </a:r>
            <a:r>
              <a:rPr lang="zh-CN" altLang="en-US" sz="2400" dirty="0" smtClean="0"/>
              <a:t>导</a:t>
            </a:r>
            <a:r>
              <a:rPr lang="en-US" sz="2400" dirty="0" smtClean="0"/>
              <a:t>4  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                                           证毕</a:t>
            </a: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714488"/>
            <a:ext cx="7743852" cy="4381512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[Q14]</a:t>
            </a:r>
            <a:r>
              <a:rPr lang="zh-CN" altLang="en-US" sz="2400" dirty="0" smtClean="0"/>
              <a:t>┝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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/>
              <a:t>1</a:t>
            </a:r>
            <a:r>
              <a:rPr lang="en-US" sz="2400" baseline="30000" dirty="0" smtClean="0">
                <a:sym typeface="Symbol"/>
              </a:rPr>
              <a:t>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原证：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[P]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(1)</a:t>
            </a:r>
            <a:r>
              <a:rPr lang="zh-CN" altLang="en-US" sz="2400" dirty="0" smtClean="0"/>
              <a:t>全称概括</a:t>
            </a:r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</a:t>
            </a:r>
            <a:r>
              <a:rPr lang="en-US" sz="2400" dirty="0" err="1" smtClean="0">
                <a:cs typeface="Times New Roman"/>
                <a:sym typeface="SymbolProp BT"/>
              </a:rPr>
              <a:t>¬</a:t>
            </a:r>
            <a:r>
              <a:rPr lang="en-US" sz="2400" i="1" dirty="0" err="1" smtClean="0"/>
              <a:t>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[Q13]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</a:t>
            </a:r>
            <a:r>
              <a:rPr lang="en-US" sz="2400" dirty="0" err="1" smtClean="0">
                <a:cs typeface="Times New Roman"/>
                <a:sym typeface="SymbolProp BT"/>
              </a:rPr>
              <a:t>¬</a:t>
            </a:r>
            <a:r>
              <a:rPr lang="en-US" sz="2400" i="1" dirty="0" err="1" smtClean="0"/>
              <a:t>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(2)(3)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(4)</a:t>
            </a:r>
            <a:r>
              <a:rPr lang="zh-CN" altLang="en-US" sz="2400" dirty="0" smtClean="0"/>
              <a:t>等值置换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dirty="0" smtClean="0"/>
              <a:t>6)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(6)</a:t>
            </a:r>
            <a:r>
              <a:rPr lang="zh-CN" altLang="en-US" sz="2400" dirty="0" smtClean="0"/>
              <a:t>全称概括</a:t>
            </a:r>
          </a:p>
          <a:p>
            <a:pPr>
              <a:buNone/>
            </a:pPr>
            <a:r>
              <a:rPr lang="en-US" sz="2400" dirty="0" smtClean="0"/>
              <a:t>(8)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[Q13</a:t>
            </a:r>
            <a:r>
              <a:rPr lang="en-US" sz="2400" dirty="0" smtClean="0"/>
              <a:t>]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785926"/>
            <a:ext cx="7743852" cy="431007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(9)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(7)(8)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(10)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 [P]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(11)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(5)(9)(10)</a:t>
            </a:r>
            <a:r>
              <a:rPr lang="zh-CN" altLang="en-US" sz="2400" dirty="0" smtClean="0"/>
              <a:t>两次分离</a:t>
            </a:r>
          </a:p>
          <a:p>
            <a:pPr>
              <a:buNone/>
            </a:pPr>
            <a:r>
              <a:rPr lang="en-US" sz="2400" dirty="0" smtClean="0"/>
              <a:t>(12)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[P]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(13)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(12)</a:t>
            </a:r>
            <a:r>
              <a:rPr lang="zh-CN" altLang="en-US" sz="2400" dirty="0" smtClean="0"/>
              <a:t>全称概括</a:t>
            </a:r>
          </a:p>
          <a:p>
            <a:pPr>
              <a:buNone/>
            </a:pPr>
            <a:r>
              <a:rPr lang="en-US" sz="2400" dirty="0" smtClean="0"/>
              <a:t>(14)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</a:t>
            </a:r>
            <a:r>
              <a:rPr lang="en-US" sz="2400" i="1" dirty="0" smtClean="0"/>
              <a:t>x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(13)[Q2]</a:t>
            </a:r>
            <a:r>
              <a:rPr lang="zh-CN" altLang="en-US" sz="2400" dirty="0" smtClean="0"/>
              <a:t>导出</a:t>
            </a:r>
          </a:p>
          <a:p>
            <a:pPr>
              <a:buNone/>
            </a:pPr>
            <a:r>
              <a:rPr lang="en-US" sz="2400" dirty="0" smtClean="0"/>
              <a:t>(15)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  [Q13]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(16)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  (14)(15)</a:t>
            </a:r>
            <a:r>
              <a:rPr lang="zh-CN" altLang="en-US" sz="2400" dirty="0" smtClean="0"/>
              <a:t>导</a:t>
            </a:r>
            <a:r>
              <a:rPr lang="en-US" sz="2400" dirty="0" smtClean="0"/>
              <a:t>4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85725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785926"/>
            <a:ext cx="7815290" cy="431007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(17)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  (16)[P]</a:t>
            </a:r>
            <a:r>
              <a:rPr lang="zh-CN" altLang="en-US" sz="2400" dirty="0" smtClean="0"/>
              <a:t>导出</a:t>
            </a:r>
          </a:p>
          <a:p>
            <a:pPr>
              <a:buNone/>
            </a:pPr>
            <a:r>
              <a:rPr lang="en-US" sz="2400" dirty="0" smtClean="0"/>
              <a:t>(18)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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(11)(17)</a:t>
            </a:r>
            <a:r>
              <a:rPr lang="en-US" sz="2400" dirty="0" smtClean="0">
                <a:sym typeface="Symbol"/>
              </a:rPr>
              <a:t></a:t>
            </a:r>
            <a:r>
              <a:rPr lang="zh-CN" altLang="en-US" sz="2400" dirty="0" smtClean="0"/>
              <a:t>定义</a:t>
            </a:r>
            <a:r>
              <a:rPr lang="en-US" sz="2400" dirty="0" smtClean="0"/>
              <a:t>  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                               证</a:t>
            </a:r>
            <a:r>
              <a:rPr lang="zh-CN" altLang="en-US" sz="2400" dirty="0" smtClean="0"/>
              <a:t>毕</a:t>
            </a:r>
          </a:p>
          <a:p>
            <a:pPr>
              <a:buNone/>
            </a:pPr>
            <a:r>
              <a:rPr lang="zh-CN" altLang="en-US" sz="2400" dirty="0" smtClean="0"/>
              <a:t>新证：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(1)</a:t>
            </a:r>
            <a:r>
              <a:rPr lang="zh-CN" altLang="en-US" sz="2400" dirty="0" smtClean="0"/>
              <a:t>全称概括</a:t>
            </a:r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[Q13]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(2)(3)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6</a:t>
            </a:r>
            <a:r>
              <a:rPr lang="zh-CN" altLang="en-US" dirty="0" smtClean="0"/>
              <a:t>章</a:t>
            </a:r>
            <a:r>
              <a:rPr lang="en-US" dirty="0" smtClean="0"/>
              <a:t>  7</a:t>
            </a:r>
            <a:r>
              <a:rPr lang="zh-CN" altLang="en-US" dirty="0" smtClean="0"/>
              <a:t>种新证法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43050"/>
            <a:ext cx="7815290" cy="445295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  </a:t>
            </a:r>
            <a:r>
              <a:rPr lang="en-US" sz="2400" dirty="0" smtClean="0"/>
              <a:t>   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(4)(6)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(8)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)))  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(9)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))  (5)(8)</a:t>
            </a:r>
            <a:r>
              <a:rPr lang="zh-CN" altLang="en-US" sz="2400" dirty="0" smtClean="0"/>
              <a:t>分离</a:t>
            </a:r>
          </a:p>
          <a:p>
            <a:pPr>
              <a:buNone/>
            </a:pPr>
            <a:r>
              <a:rPr lang="en-US" sz="2400" dirty="0" smtClean="0"/>
              <a:t>(10)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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</a:t>
            </a:r>
            <a:r>
              <a:rPr lang="en-US" sz="2400" i="1" dirty="0" err="1" smtClean="0"/>
              <a:t>xB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                                                                (</a:t>
            </a:r>
            <a:r>
              <a:rPr lang="en-US" sz="2400" dirty="0" smtClean="0"/>
              <a:t>7)(9)</a:t>
            </a:r>
            <a:r>
              <a:rPr lang="en-US" sz="2400" dirty="0" smtClean="0">
                <a:sym typeface="Symbol"/>
              </a:rPr>
              <a:t></a:t>
            </a:r>
            <a:r>
              <a:rPr lang="zh-CN" altLang="en-US" sz="2400" dirty="0" smtClean="0"/>
              <a:t>定义</a:t>
            </a:r>
          </a:p>
          <a:p>
            <a:pPr>
              <a:buNone/>
            </a:pPr>
            <a:r>
              <a:rPr lang="en-US" sz="2400" dirty="0" smtClean="0"/>
              <a:t>(11)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</a:t>
            </a:r>
            <a:r>
              <a:rPr lang="en-US" sz="2400" i="1" dirty="0" err="1" smtClean="0"/>
              <a:t>xA</a:t>
            </a:r>
            <a:r>
              <a:rPr lang="en-US" sz="2400" dirty="0" smtClean="0">
                <a:sym typeface="Symbol"/>
              </a:rPr>
              <a:t></a:t>
            </a:r>
            <a:r>
              <a:rPr lang="en-US" sz="2400" i="1" dirty="0" err="1" smtClean="0"/>
              <a:t>xB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</a:t>
            </a:r>
            <a:r>
              <a:rPr lang="en-US" sz="2400" i="1" dirty="0" smtClean="0"/>
              <a:t>x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 </a:t>
            </a:r>
            <a:r>
              <a:rPr lang="en-US" sz="2400" dirty="0" smtClean="0"/>
              <a:t>           (</a:t>
            </a:r>
            <a:r>
              <a:rPr lang="en-US" sz="2400" dirty="0" smtClean="0"/>
              <a:t>10)</a:t>
            </a:r>
            <a:r>
              <a:rPr lang="zh-CN" altLang="en-US" sz="2400" dirty="0" smtClean="0"/>
              <a:t>逆用等值置换</a:t>
            </a:r>
            <a:r>
              <a:rPr lang="en-US" sz="2400" dirty="0" smtClean="0"/>
              <a:t>  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                                 证</a:t>
            </a:r>
            <a:r>
              <a:rPr lang="zh-CN" altLang="en-US" sz="2400" dirty="0" smtClean="0"/>
              <a:t>毕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785818"/>
          </a:xfrm>
        </p:spPr>
        <p:txBody>
          <a:bodyPr/>
          <a:lstStyle/>
          <a:p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结</a:t>
            </a:r>
            <a:r>
              <a:rPr lang="en-US" dirty="0" smtClean="0"/>
              <a:t>  </a:t>
            </a:r>
            <a:r>
              <a:rPr lang="zh-CN" altLang="en-US" dirty="0" smtClean="0"/>
              <a:t>论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714488"/>
            <a:ext cx="7815290" cy="4381512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         通过</a:t>
            </a:r>
            <a:r>
              <a:rPr lang="zh-CN" altLang="en-US" sz="2400" dirty="0" smtClean="0"/>
              <a:t>对经典命题演算能行方法的研究，可以得到</a:t>
            </a:r>
            <a:r>
              <a:rPr lang="zh-CN" altLang="en-US" sz="2400" dirty="0" smtClean="0"/>
              <a:t>如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下结论</a:t>
            </a:r>
            <a:r>
              <a:rPr lang="zh-CN" altLang="en-US" sz="2400" dirty="0" smtClean="0"/>
              <a:t>：</a:t>
            </a:r>
          </a:p>
          <a:p>
            <a:pPr marL="457200" indent="-457200">
              <a:buAutoNum type="arabicParenBoth"/>
            </a:pPr>
            <a:r>
              <a:rPr lang="zh-CN" altLang="en-US" sz="2400" dirty="0" smtClean="0"/>
              <a:t>经典</a:t>
            </a:r>
            <a:r>
              <a:rPr lang="zh-CN" altLang="en-US" sz="2400" dirty="0" smtClean="0"/>
              <a:t>命题逻辑系统的结构本身有丰富的内在</a:t>
            </a:r>
            <a:r>
              <a:rPr lang="zh-CN" altLang="en-US" sz="2400" dirty="0" smtClean="0"/>
              <a:t>规律。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依托于经典命题演算的能行方法，可以改进数理逻辑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课程</a:t>
            </a:r>
            <a:r>
              <a:rPr lang="zh-CN" altLang="en-US" sz="2400" dirty="0" smtClean="0"/>
              <a:t>的教学，拓宽逻辑学研习者的思路，使其更全面</a:t>
            </a:r>
            <a:r>
              <a:rPr lang="zh-CN" altLang="en-US" sz="2400" dirty="0" smtClean="0"/>
              <a:t>地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掌握</a:t>
            </a:r>
            <a:r>
              <a:rPr lang="zh-CN" altLang="en-US" sz="2400" dirty="0" smtClean="0"/>
              <a:t>逻辑演算的技术要领。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938" name="WordArt 2"/>
          <p:cNvSpPr>
            <a:spLocks noChangeArrowheads="1" noChangeShapeType="1" noTextEdit="1"/>
          </p:cNvSpPr>
          <p:nvPr/>
        </p:nvSpPr>
        <p:spPr bwMode="auto">
          <a:xfrm>
            <a:off x="1331913" y="1773238"/>
            <a:ext cx="6408737" cy="360045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CN" altLang="en-US" sz="60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华文新魏"/>
                <a:ea typeface="华文新魏"/>
              </a:rPr>
              <a:t>  谢谢垂听！</a:t>
            </a:r>
          </a:p>
          <a:p>
            <a:pPr algn="ctr"/>
            <a:r>
              <a:rPr lang="zh-CN" altLang="en-US" sz="60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华文新魏"/>
                <a:ea typeface="华文新魏"/>
              </a:rPr>
              <a:t>请多提宝贵意见。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529538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        依据分析法，采用“执果索因</a:t>
            </a:r>
            <a:r>
              <a:rPr lang="en-US" sz="2400" dirty="0" smtClean="0"/>
              <a:t>”</a:t>
            </a:r>
            <a:r>
              <a:rPr lang="zh-CN" altLang="en-US" sz="2400" dirty="0" smtClean="0"/>
              <a:t>的方式，对待证目标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定理进行考察，就得到了一套初步方案。</a:t>
            </a:r>
          </a:p>
          <a:p>
            <a:pPr>
              <a:buNone/>
            </a:pPr>
            <a:r>
              <a:rPr lang="en-US" sz="2400" dirty="0" smtClean="0"/>
              <a:t>2.1  </a:t>
            </a:r>
            <a:r>
              <a:rPr lang="zh-CN" altLang="en-US" sz="2400" dirty="0" smtClean="0"/>
              <a:t>演绎装置</a:t>
            </a:r>
          </a:p>
          <a:p>
            <a:pPr>
              <a:buNone/>
            </a:pPr>
            <a:r>
              <a:rPr lang="zh-CN" altLang="en-US" sz="2400" dirty="0" smtClean="0"/>
              <a:t>公理模式：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   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                     Ax2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                     Ax3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Prop BT"/>
              </a:rPr>
              <a:t>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sym typeface="SymbolProp BT"/>
              </a:rPr>
              <a:t>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推导规则：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：从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zh-CN" altLang="en-US" sz="2400" dirty="0" smtClean="0"/>
              <a:t>可以推出</a:t>
            </a:r>
            <a:r>
              <a:rPr lang="en-US" sz="2400" i="1" dirty="0" smtClean="0"/>
              <a:t>B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2.2  </a:t>
            </a:r>
            <a:r>
              <a:rPr lang="zh-CN" altLang="en-US" sz="2400" dirty="0" smtClean="0"/>
              <a:t>初步方案</a:t>
            </a:r>
          </a:p>
          <a:p>
            <a:pPr>
              <a:buNone/>
            </a:pPr>
            <a:r>
              <a:rPr lang="zh-CN" altLang="en-US" sz="2400" dirty="0" smtClean="0"/>
              <a:t>         设待证目标定理为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，若按照“执果索因</a:t>
            </a:r>
            <a:r>
              <a:rPr lang="en-US" sz="2400" dirty="0" smtClean="0"/>
              <a:t>”</a:t>
            </a:r>
            <a:r>
              <a:rPr lang="zh-CN" altLang="en-US" sz="2400" dirty="0" smtClean="0"/>
              <a:t>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方式来分析，则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必定是以下四种情况之一：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815290" cy="51913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一条公理；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由两条公理经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规则而得；</a:t>
            </a:r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由两条已获得证明的定理经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规则而得；</a:t>
            </a:r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由一条公理和一条已获得证明的定理经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规则而得。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     对于</a:t>
            </a:r>
            <a:r>
              <a:rPr lang="en-US" sz="2400" dirty="0" smtClean="0"/>
              <a:t>(1)</a:t>
            </a:r>
            <a:r>
              <a:rPr lang="zh-CN" altLang="en-US" sz="2400" dirty="0" smtClean="0"/>
              <a:t>而言，形式证明的过程就是待证目标定理本身；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     对于</a:t>
            </a:r>
            <a:r>
              <a:rPr lang="en-US" sz="2400" dirty="0" smtClean="0"/>
              <a:t>(2)(3)(4)</a:t>
            </a:r>
            <a:r>
              <a:rPr lang="zh-CN" altLang="en-US" sz="2400" dirty="0" smtClean="0"/>
              <a:t>而言，不妨将待证定理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看作是由公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式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经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规则而得。于是考察对象就由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转化为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</a:t>
            </a:r>
            <a:r>
              <a:rPr lang="zh-CN" altLang="en-US" sz="2400" dirty="0" smtClean="0"/>
              <a:t>两条公式。</a:t>
            </a:r>
          </a:p>
          <a:p>
            <a:pPr>
              <a:buNone/>
            </a:pPr>
            <a:r>
              <a:rPr lang="zh-CN" altLang="en-US" sz="2400" dirty="0" smtClean="0"/>
              <a:t>     对于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，又可以再次进行如上的“执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果索因</a:t>
            </a:r>
            <a:r>
              <a:rPr lang="en-US" sz="2400" dirty="0" smtClean="0"/>
              <a:t>”</a:t>
            </a:r>
            <a:r>
              <a:rPr lang="zh-CN" altLang="en-US" sz="2400" dirty="0" smtClean="0"/>
              <a:t>式分析，如此循环下去，直至考察对象全都转化</a:t>
            </a:r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458100" cy="51913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为公理或已获得证明的定理。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2.3  </a:t>
            </a:r>
            <a:r>
              <a:rPr lang="zh-CN" altLang="en-US" sz="2400" dirty="0" smtClean="0"/>
              <a:t>实例操作</a:t>
            </a:r>
          </a:p>
          <a:p>
            <a:pPr>
              <a:buNone/>
            </a:pPr>
            <a:r>
              <a:rPr lang="en-US" sz="2400" dirty="0" smtClean="0"/>
              <a:t>2.3.1  </a:t>
            </a:r>
            <a:r>
              <a:rPr lang="zh-CN" altLang="en-US" sz="2400" dirty="0" smtClean="0"/>
              <a:t>实例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[P1]</a:t>
            </a:r>
            <a:r>
              <a:rPr lang="zh-CN" altLang="en-US" sz="2400" dirty="0" smtClean="0"/>
              <a:t>┝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/>
              <a:t>2</a:t>
            </a:r>
            <a:r>
              <a:rPr lang="en-US" sz="2400" baseline="30000" dirty="0" smtClean="0">
                <a:sym typeface="Symbol"/>
              </a:rPr>
              <a:t></a:t>
            </a:r>
            <a:endParaRPr lang="zh-CN" altLang="en-US" sz="2400" dirty="0" smtClean="0"/>
          </a:p>
          <a:p>
            <a:pPr>
              <a:buNone/>
              <a:tabLst>
                <a:tab pos="623888" algn="l"/>
              </a:tabLst>
            </a:pPr>
            <a:r>
              <a:rPr lang="zh-CN" altLang="en-US" sz="2400" dirty="0" smtClean="0"/>
              <a:t>思路如下：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，待证目标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在上述公理模式下不是公理，那么就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不将其看作是由两条公式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经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，得到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的最简方案是将二者都处理为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的代入特例，但这行不通；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57232"/>
            <a:ext cx="7672414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119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428736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，比</a:t>
            </a:r>
            <a:r>
              <a:rPr lang="en-US" sz="2400" dirty="0" smtClean="0"/>
              <a:t>(2)</a:t>
            </a:r>
            <a:r>
              <a:rPr lang="zh-CN" altLang="en-US" sz="2400" dirty="0" smtClean="0"/>
              <a:t>稍微复杂一点的方案是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为公理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代入特例且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为公理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的代入特例，这也行不通</a:t>
            </a:r>
            <a:r>
              <a:rPr lang="en-US" altLang="zh-CN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，比</a:t>
            </a:r>
            <a:r>
              <a:rPr lang="en-US" sz="2400" dirty="0" smtClean="0"/>
              <a:t>(3)</a:t>
            </a:r>
            <a:r>
              <a:rPr lang="zh-CN" altLang="en-US" sz="2400" dirty="0" smtClean="0"/>
              <a:t>稍微复杂一点的方案是将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看作是由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规则而得，且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也为公理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的代入特例，经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简单实验可知，这也行不通；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，比</a:t>
            </a:r>
            <a:r>
              <a:rPr lang="en-US" sz="2400" dirty="0" smtClean="0"/>
              <a:t>(4)</a:t>
            </a:r>
            <a:r>
              <a:rPr lang="zh-CN" altLang="en-US" sz="2400" dirty="0" smtClean="0"/>
              <a:t>稍微复杂一点的方案是将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看作是由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规则而得，且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为公理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的代入特例，这是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完全可以的，最简单的情况是令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，且令</a:t>
            </a:r>
            <a:endParaRPr lang="en-US" altLang="zh-CN" sz="3600" dirty="0" smtClean="0"/>
          </a:p>
          <a:p>
            <a:pPr lvl="0"/>
            <a:endParaRPr lang="en-US" altLang="zh-CN" sz="3600" dirty="0" smtClean="0"/>
          </a:p>
          <a:p>
            <a:pPr lvl="0"/>
            <a:endParaRPr lang="en-US" altLang="zh-CN" sz="3600" dirty="0" smtClean="0"/>
          </a:p>
          <a:p>
            <a:pPr lvl="0"/>
            <a:endParaRPr lang="en-US" altLang="zh-CN" sz="3600" dirty="0" smtClean="0"/>
          </a:p>
          <a:p>
            <a:pPr>
              <a:buNone/>
            </a:pPr>
            <a:r>
              <a:rPr lang="en-US" sz="3600" dirty="0" smtClean="0"/>
              <a:t> </a:t>
            </a:r>
            <a:endParaRPr lang="zh-CN" altLang="en-US" sz="3600" dirty="0" smtClean="0"/>
          </a:p>
          <a:p>
            <a:pPr>
              <a:buNone/>
            </a:pPr>
            <a:endParaRPr lang="zh-CN" altLang="en-US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 。</a:t>
            </a:r>
          </a:p>
          <a:p>
            <a:pPr>
              <a:buNone/>
              <a:tabLst>
                <a:tab pos="623888" algn="l"/>
              </a:tabLst>
            </a:pPr>
            <a:r>
              <a:rPr lang="zh-CN" altLang="en-US" sz="2400" dirty="0" smtClean="0"/>
              <a:t>        将上述步骤整理，得到该定理的形式证明：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  (1, 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 </a:t>
            </a:r>
            <a:r>
              <a:rPr lang="en-US" sz="2400" dirty="0" smtClean="0"/>
              <a:t> (3, 4 MP)   </a:t>
            </a:r>
            <a:r>
              <a:rPr lang="zh-CN" altLang="en-US" sz="2400" dirty="0" smtClean="0"/>
              <a:t>证毕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2.3.2  </a:t>
            </a:r>
            <a:r>
              <a:rPr lang="zh-CN" altLang="en-US" sz="2400" dirty="0" smtClean="0"/>
              <a:t>实例</a:t>
            </a:r>
            <a:r>
              <a:rPr lang="en-US" sz="2400" dirty="0" smtClean="0"/>
              <a:t>2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[P2]</a:t>
            </a:r>
            <a:r>
              <a:rPr lang="zh-CN" altLang="en-US" sz="2400" dirty="0" smtClean="0"/>
              <a:t>┝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思路解析：</a:t>
            </a:r>
          </a:p>
          <a:p>
            <a:pPr>
              <a:buNone/>
            </a:pPr>
            <a:endParaRPr lang="en-US" altLang="zh-CN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待证目标不是公理，那么就不妨将其看作是由两条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公式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zh-CN" altLang="en-US" sz="2400" dirty="0" smtClean="0"/>
              <a:t>经运用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而得；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若仅限于将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zh-CN" altLang="en-US" sz="2400" dirty="0" smtClean="0"/>
              <a:t>本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身看作是公理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的代入特例或公理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的代入特例都无法获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得待证目标；</a:t>
            </a:r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比</a:t>
            </a:r>
            <a:r>
              <a:rPr lang="en-US" sz="2400" dirty="0" smtClean="0"/>
              <a:t>(2)</a:t>
            </a:r>
            <a:r>
              <a:rPr lang="zh-CN" altLang="en-US" sz="2400" dirty="0" smtClean="0"/>
              <a:t>更复杂一点</a:t>
            </a:r>
            <a:r>
              <a:rPr lang="zh-CN" altLang="en-US" sz="1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看作是由公理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86728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500174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而得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且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为公理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经简单实验知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这行不通；</a:t>
            </a:r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1400" dirty="0" smtClean="0"/>
              <a:t>，</a:t>
            </a:r>
            <a:r>
              <a:rPr lang="zh-CN" altLang="en-US" sz="2400" dirty="0" smtClean="0"/>
              <a:t>比</a:t>
            </a:r>
            <a:r>
              <a:rPr lang="en-US" sz="2400" dirty="0" smtClean="0"/>
              <a:t>(3)</a:t>
            </a:r>
            <a:r>
              <a:rPr lang="zh-CN" altLang="en-US" sz="2400" dirty="0" smtClean="0"/>
              <a:t>稍微复杂一点</a:t>
            </a:r>
            <a:r>
              <a:rPr lang="zh-CN" altLang="en-US" sz="1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</a:p>
          <a:p>
            <a:pPr>
              <a:buNone/>
            </a:pPr>
            <a:r>
              <a:rPr lang="zh-CN" altLang="en-US" sz="2400" dirty="0" smtClean="0"/>
              <a:t>看作是由公理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而得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且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为公理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经简单实验知</a:t>
            </a:r>
            <a:r>
              <a:rPr lang="zh-CN" altLang="en-US" sz="1800" dirty="0" smtClean="0"/>
              <a:t>，</a:t>
            </a:r>
            <a:r>
              <a:rPr lang="zh-CN" altLang="en-US" sz="2400" dirty="0" smtClean="0"/>
              <a:t>这行不通；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1400" dirty="0" smtClean="0"/>
              <a:t>，</a:t>
            </a:r>
            <a:r>
              <a:rPr lang="zh-CN" altLang="en-US" sz="2400" dirty="0" smtClean="0"/>
              <a:t>比</a:t>
            </a:r>
            <a:r>
              <a:rPr lang="en-US" sz="2400" dirty="0" smtClean="0"/>
              <a:t>(4)</a:t>
            </a:r>
            <a:r>
              <a:rPr lang="zh-CN" altLang="en-US" sz="2400" dirty="0" smtClean="0"/>
              <a:t>稍微复杂一点</a:t>
            </a:r>
            <a:r>
              <a:rPr lang="zh-CN" altLang="en-US" sz="1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</a:p>
          <a:p>
            <a:pPr>
              <a:buNone/>
            </a:pPr>
            <a:r>
              <a:rPr lang="zh-CN" altLang="en-US" sz="2400" dirty="0" smtClean="0"/>
              <a:t>看作是由公理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而得，且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为公理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的代入特例，经简单实验知这还是行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不通的；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57232"/>
            <a:ext cx="7672414" cy="590568"/>
          </a:xfrm>
        </p:spPr>
        <p:txBody>
          <a:bodyPr/>
          <a:lstStyle/>
          <a:p>
            <a:r>
              <a:rPr lang="zh-CN" altLang="en-US" dirty="0" smtClean="0"/>
              <a:t>报告摘要</a:t>
            </a:r>
            <a:endParaRPr lang="zh-CN" altLang="en-US" dirty="0"/>
          </a:p>
        </p:txBody>
      </p:sp>
      <p:sp>
        <p:nvSpPr>
          <p:cNvPr id="119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643050"/>
            <a:ext cx="7772400" cy="3643338"/>
          </a:xfrm>
        </p:spPr>
        <p:txBody>
          <a:bodyPr/>
          <a:lstStyle/>
          <a:p>
            <a:pPr>
              <a:buNone/>
              <a:tabLst>
                <a:tab pos="617538" algn="l"/>
                <a:tab pos="800100" algn="l"/>
              </a:tabLst>
            </a:pPr>
            <a:r>
              <a:rPr lang="zh-CN" altLang="en-US" sz="2400" dirty="0" smtClean="0">
                <a:latin typeface="+mn-ea"/>
              </a:rPr>
              <a:t>    在经典命题逻辑的常见公理系统中，仅以公理和推</a:t>
            </a:r>
            <a:endParaRPr lang="en-US" altLang="zh-CN" sz="2400" dirty="0" smtClean="0">
              <a:latin typeface="+mn-ea"/>
            </a:endParaRPr>
          </a:p>
          <a:p>
            <a:pPr>
              <a:buNone/>
              <a:tabLst>
                <a:tab pos="617538" algn="l"/>
                <a:tab pos="800100" algn="l"/>
              </a:tabLst>
            </a:pPr>
            <a:r>
              <a:rPr lang="zh-CN" altLang="en-US" sz="2400" dirty="0" smtClean="0">
                <a:latin typeface="+mn-ea"/>
              </a:rPr>
              <a:t>理规则为工具，进行定理的形式证明，往往不易找到证</a:t>
            </a:r>
            <a:endParaRPr lang="en-US" altLang="zh-CN" sz="2400" dirty="0" smtClean="0">
              <a:latin typeface="+mn-ea"/>
            </a:endParaRPr>
          </a:p>
          <a:p>
            <a:pPr>
              <a:buNone/>
              <a:tabLst>
                <a:tab pos="617538" algn="l"/>
                <a:tab pos="800100" algn="l"/>
              </a:tabLst>
            </a:pPr>
            <a:r>
              <a:rPr lang="zh-CN" altLang="en-US" sz="2400" dirty="0" smtClean="0">
                <a:latin typeface="+mn-ea"/>
              </a:rPr>
              <a:t>明的出发点，对于初学者而言尤为困难。本报告试图建</a:t>
            </a:r>
            <a:endParaRPr lang="en-US" altLang="zh-CN" sz="2400" dirty="0" smtClean="0">
              <a:latin typeface="+mn-ea"/>
            </a:endParaRPr>
          </a:p>
          <a:p>
            <a:pPr>
              <a:buNone/>
              <a:tabLst>
                <a:tab pos="617538" algn="l"/>
                <a:tab pos="800100" algn="l"/>
              </a:tabLst>
            </a:pPr>
            <a:r>
              <a:rPr lang="zh-CN" altLang="en-US" sz="2400" dirty="0" smtClean="0">
                <a:latin typeface="+mn-ea"/>
              </a:rPr>
              <a:t>立一套能行程序，使经典命题演算实现能行化。通过对</a:t>
            </a:r>
            <a:endParaRPr lang="en-US" altLang="zh-CN" sz="2400" dirty="0" smtClean="0">
              <a:latin typeface="+mn-ea"/>
            </a:endParaRPr>
          </a:p>
          <a:p>
            <a:pPr>
              <a:buNone/>
              <a:tabLst>
                <a:tab pos="617538" algn="l"/>
                <a:tab pos="800100" algn="l"/>
              </a:tabLst>
            </a:pPr>
            <a:r>
              <a:rPr lang="zh-CN" altLang="en-US" sz="2400" dirty="0" smtClean="0">
                <a:latin typeface="+mn-ea"/>
              </a:rPr>
              <a:t>命题演算能行方法的研究，不仅可以深刻揭示经典命题</a:t>
            </a:r>
            <a:endParaRPr lang="en-US" altLang="zh-CN" sz="2400" dirty="0" smtClean="0">
              <a:latin typeface="+mn-ea"/>
            </a:endParaRPr>
          </a:p>
          <a:p>
            <a:pPr>
              <a:buNone/>
              <a:tabLst>
                <a:tab pos="617538" algn="l"/>
                <a:tab pos="800100" algn="l"/>
              </a:tabLst>
            </a:pPr>
            <a:r>
              <a:rPr lang="zh-CN" altLang="en-US" sz="2400" dirty="0" smtClean="0">
                <a:latin typeface="+mn-ea"/>
              </a:rPr>
              <a:t>演算特有的内在规律，</a:t>
            </a:r>
            <a:r>
              <a:rPr lang="zh-CN" altLang="en-US" sz="2400" dirty="0" smtClean="0"/>
              <a:t>还可以改进数理逻辑课程的教学，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拓宽逻辑学研习者的思路，使其更全面地掌握逻辑演算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的技术要领。</a:t>
            </a:r>
            <a:endParaRPr lang="zh-CN" altLang="en-US" sz="2400" b="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64305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1400" dirty="0" smtClean="0"/>
              <a:t>，</a:t>
            </a:r>
            <a:r>
              <a:rPr lang="zh-CN" altLang="en-US" sz="2400" dirty="0" smtClean="0"/>
              <a:t>比</a:t>
            </a:r>
            <a:r>
              <a:rPr lang="en-US" sz="2400" dirty="0" smtClean="0"/>
              <a:t>(5)</a:t>
            </a:r>
            <a:r>
              <a:rPr lang="zh-CN" altLang="en-US" sz="2400" dirty="0" smtClean="0"/>
              <a:t>稍微复杂一点</a:t>
            </a:r>
            <a:r>
              <a:rPr lang="zh-CN" altLang="en-US" sz="1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</a:p>
          <a:p>
            <a:pPr>
              <a:buNone/>
            </a:pPr>
            <a:r>
              <a:rPr lang="zh-CN" altLang="en-US" sz="2400" dirty="0" smtClean="0"/>
              <a:t>看作是由公理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而得，且将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看作是由公理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规则而得，经简单实验知这还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是行不通的；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en-US" sz="1400" dirty="0" smtClean="0"/>
              <a:t>,</a:t>
            </a:r>
            <a:r>
              <a:rPr lang="zh-CN" altLang="en-US" sz="2400" dirty="0" smtClean="0"/>
              <a:t>比</a:t>
            </a:r>
            <a:r>
              <a:rPr lang="en-US" sz="2400" dirty="0" smtClean="0"/>
              <a:t>(6)</a:t>
            </a:r>
            <a:r>
              <a:rPr lang="zh-CN" altLang="en-US" sz="2400" dirty="0" smtClean="0"/>
              <a:t>稍微复杂一点</a:t>
            </a:r>
            <a:r>
              <a:rPr lang="zh-CN" altLang="en-US" sz="1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</a:p>
          <a:p>
            <a:pPr>
              <a:buNone/>
            </a:pPr>
            <a:r>
              <a:rPr lang="zh-CN" altLang="en-US" sz="2400" dirty="0" smtClean="0"/>
              <a:t>看作是由公理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的代入特例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而得，且将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看作是由公理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的代入特例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和公理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的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代入特例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经过一次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规则而得，这是完全可以的，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只要令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=(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即可。</a:t>
            </a:r>
          </a:p>
          <a:p>
            <a:pPr>
              <a:buNone/>
            </a:pPr>
            <a:r>
              <a:rPr lang="zh-CN" altLang="en-US" sz="2400" dirty="0" smtClean="0"/>
              <a:t>       将上述步骤整理，得到该定理的形式证明：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(1, 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00976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2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初步方案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</a:t>
            </a:r>
          </a:p>
          <a:p>
            <a:pPr>
              <a:buNone/>
            </a:pPr>
            <a:r>
              <a:rPr lang="en-US" sz="2400" dirty="0" smtClean="0"/>
              <a:t>(3, 4 MP)</a:t>
            </a:r>
          </a:p>
          <a:p>
            <a:pPr>
              <a:buNone/>
            </a:pPr>
            <a:r>
              <a:rPr lang="en-US" sz="2400" dirty="0" smtClean="0"/>
              <a:t>6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7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(5, 6 MP)   </a:t>
            </a:r>
            <a:r>
              <a:rPr lang="zh-CN" altLang="en-US" sz="2400" dirty="0" smtClean="0"/>
              <a:t>证毕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>
                <a:latin typeface="+mj-ea"/>
                <a:ea typeface="+mj-ea"/>
              </a:rPr>
              <a:t>-</a:t>
            </a:r>
            <a:r>
              <a:rPr lang="zh-CN" altLang="en-US" sz="2400" dirty="0" smtClean="0">
                <a:latin typeface="+mj-ea"/>
                <a:ea typeface="+mj-ea"/>
              </a:rPr>
              <a:t>本章小结</a:t>
            </a:r>
          </a:p>
          <a:p>
            <a:pPr>
              <a:buNone/>
            </a:pPr>
            <a:r>
              <a:rPr lang="en-US" sz="2400" dirty="0" smtClean="0"/>
              <a:t>             </a:t>
            </a:r>
            <a:r>
              <a:rPr lang="zh-CN" altLang="en-US" sz="2800" dirty="0" smtClean="0"/>
              <a:t>本章采用分析法，通过“执果索因</a:t>
            </a:r>
            <a:r>
              <a:rPr lang="en-US" sz="2800" dirty="0" smtClean="0"/>
              <a:t>”</a:t>
            </a:r>
            <a:r>
              <a:rPr lang="zh-CN" altLang="en-US" sz="2800" dirty="0" smtClean="0"/>
              <a:t>的方式，获得了一套形式证明的初步方案。但这套方案仅是直观性和描述性的粗糙方法，严格性和精确性的演算流程设计，将在下一章给出。</a:t>
            </a:r>
            <a:endParaRPr lang="zh-CN" altLang="en-US" sz="2800" dirty="0" smtClean="0">
              <a:solidFill>
                <a:srgbClr val="CC33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altLang="zh-CN" sz="36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3.1  </a:t>
            </a:r>
            <a:r>
              <a:rPr lang="zh-CN" altLang="en-US" sz="2400" dirty="0" smtClean="0"/>
              <a:t>演绎装置</a:t>
            </a:r>
          </a:p>
          <a:p>
            <a:pPr>
              <a:buNone/>
            </a:pPr>
            <a:r>
              <a:rPr lang="zh-CN" altLang="en-US" sz="2400" dirty="0" smtClean="0"/>
              <a:t>公理模式：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                     Ax2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                     Ax3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Prop BT"/>
              </a:rPr>
              <a:t>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sym typeface="SymbolProp BT"/>
              </a:rPr>
              <a:t> ¬ 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推导规则：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：从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zh-CN" altLang="en-US" sz="2400" dirty="0" smtClean="0"/>
              <a:t>可以推出</a:t>
            </a:r>
            <a:r>
              <a:rPr lang="en-US" sz="2400" i="1" dirty="0" smtClean="0"/>
              <a:t>B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3.2  </a:t>
            </a:r>
            <a:r>
              <a:rPr lang="zh-CN" altLang="en-US" sz="2400" dirty="0" smtClean="0"/>
              <a:t>初始定义</a:t>
            </a:r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：将已知元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B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C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K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T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H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M</a:t>
            </a:r>
            <a:r>
              <a:rPr lang="zh-CN" altLang="en-US" sz="2400" dirty="0" smtClean="0"/>
              <a:t>称为常元；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将引进的未知元</a:t>
            </a:r>
            <a:r>
              <a:rPr lang="en-US" sz="2400" i="1" dirty="0" smtClean="0"/>
              <a:t>X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Y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Z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U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V</a:t>
            </a:r>
            <a:r>
              <a:rPr lang="zh-CN" altLang="en-US" sz="2400" dirty="0" smtClean="0"/>
              <a:t>称为变元；将既能表达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已知元又能表达未知元的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称为通元；常元、变元和通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元都是元语言变项。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5786" y="164305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：对一个含有变元的公式按照某个公理模式进行设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计的过程称为构造。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3</a:t>
            </a:r>
            <a:r>
              <a:rPr lang="zh-CN" altLang="en-US" sz="2400" dirty="0" smtClean="0"/>
              <a:t>：将一个含有变元的目标公式的变元部分进行消除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变元、赋予常元的过程称为落实。</a:t>
            </a:r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：待进行构造或落实处理的公式称为原始公式。</a:t>
            </a:r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5</a:t>
            </a:r>
            <a:r>
              <a:rPr lang="zh-CN" altLang="en-US" sz="2400" dirty="0" smtClean="0"/>
              <a:t>：构造或落实所依据的公式称为方案。</a:t>
            </a:r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6</a:t>
            </a:r>
            <a:r>
              <a:rPr lang="zh-CN" altLang="en-US" sz="2400" dirty="0" smtClean="0"/>
              <a:t>：设原始公式为</a:t>
            </a:r>
            <a:r>
              <a:rPr lang="en-US" sz="2400" dirty="0" smtClean="0"/>
              <a:t> </a:t>
            </a:r>
            <a:r>
              <a:rPr lang="el-GR" sz="2400" dirty="0" smtClean="0"/>
              <a:t>α</a:t>
            </a:r>
            <a:r>
              <a:rPr lang="en-US" sz="2400" baseline="-25000" dirty="0" smtClean="0"/>
              <a:t>0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l-G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altLang="zh-CN" sz="2400" dirty="0" smtClean="0"/>
              <a:t>…</a:t>
            </a:r>
            <a:r>
              <a:rPr lang="en-US" sz="2400" dirty="0" smtClean="0"/>
              <a:t>(</a:t>
            </a:r>
            <a:r>
              <a:rPr lang="el-GR" sz="2400" dirty="0" smtClean="0"/>
              <a:t>α </a:t>
            </a:r>
            <a:r>
              <a:rPr lang="en-US" sz="2400" i="1" baseline="-25000" dirty="0" smtClean="0"/>
              <a:t>m</a:t>
            </a:r>
            <a:r>
              <a:rPr lang="en-US" sz="2400" baseline="-25000" dirty="0" smtClean="0"/>
              <a:t>-2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l-GR" sz="2400" dirty="0" smtClean="0"/>
              <a:t>α </a:t>
            </a:r>
            <a:r>
              <a:rPr lang="en-US" sz="2400" i="1" baseline="-25000" dirty="0" smtClean="0"/>
              <a:t>m</a:t>
            </a:r>
            <a:r>
              <a:rPr lang="en-US" sz="2400" baseline="-25000" dirty="0" smtClean="0"/>
              <a:t>-1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el-GR" sz="2400" dirty="0" smtClean="0"/>
              <a:t>α 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)</a:t>
            </a:r>
            <a:r>
              <a:rPr lang="en-US" altLang="zh-CN" sz="2400" dirty="0" smtClean="0"/>
              <a:t>…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设某个作为方案的公式为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altLang="zh-CN" sz="2400" dirty="0" smtClean="0"/>
              <a:t>…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n</a:t>
            </a:r>
            <a:r>
              <a:rPr lang="en-US" sz="2400" baseline="-25000" dirty="0" smtClean="0"/>
              <a:t>-2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n</a:t>
            </a:r>
            <a:r>
              <a:rPr lang="en-US" sz="2400" baseline="-25000" dirty="0" smtClean="0"/>
              <a:t>-1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)</a:t>
            </a:r>
            <a:r>
              <a:rPr lang="en-US" altLang="zh-CN" sz="2400" dirty="0" smtClean="0"/>
              <a:t>…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，若它们能同时满足下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列三项条件：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2400" i="1" dirty="0" smtClean="0"/>
              <a:t>n</a:t>
            </a:r>
            <a:r>
              <a:rPr lang="en-US" sz="2400" dirty="0" smtClean="0"/>
              <a:t>=</a:t>
            </a:r>
            <a:r>
              <a:rPr lang="en-US" sz="2400" i="1" dirty="0" smtClean="0"/>
              <a:t>m</a:t>
            </a:r>
            <a:r>
              <a:rPr lang="zh-CN" altLang="en-US" sz="2400" dirty="0" smtClean="0"/>
              <a:t>：当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i </a:t>
            </a:r>
            <a:r>
              <a:rPr lang="en-US" sz="2400" dirty="0" smtClean="0"/>
              <a:t>=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(</a:t>
            </a:r>
            <a:r>
              <a:rPr lang="en-US" sz="2400" i="1" dirty="0" err="1" smtClean="0"/>
              <a:t>i</a:t>
            </a:r>
            <a:r>
              <a:rPr lang="en-US" sz="2400" dirty="0" smtClean="0"/>
              <a:t>, </a:t>
            </a:r>
            <a:r>
              <a:rPr lang="en-US" sz="2400" i="1" dirty="0" smtClean="0"/>
              <a:t>j∈ </a:t>
            </a:r>
            <a:r>
              <a:rPr lang="en-US" sz="2400" dirty="0" smtClean="0"/>
              <a:t>N</a:t>
            </a:r>
            <a:r>
              <a:rPr lang="zh-CN" altLang="en-US" sz="2400" dirty="0" smtClean="0"/>
              <a:t>且</a:t>
            </a:r>
            <a:r>
              <a:rPr lang="en-US" sz="2400" i="1" dirty="0" err="1" smtClean="0"/>
              <a:t>i</a:t>
            </a:r>
            <a:r>
              <a:rPr lang="en-US" sz="2400" dirty="0" smtClean="0"/>
              <a:t>, </a:t>
            </a:r>
            <a:r>
              <a:rPr lang="en-US" sz="2400" i="1" dirty="0" smtClean="0"/>
              <a:t>j≤ m</a:t>
            </a:r>
            <a:r>
              <a:rPr lang="zh-CN" altLang="en-US" sz="2400" dirty="0" smtClean="0"/>
              <a:t>且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≠ </a:t>
            </a:r>
            <a:r>
              <a:rPr lang="en-US" sz="2400" i="1" dirty="0" smtClean="0"/>
              <a:t>j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时，有</a:t>
            </a:r>
            <a:r>
              <a:rPr lang="en-US" sz="2400" dirty="0" smtClean="0"/>
              <a:t> </a:t>
            </a:r>
            <a:r>
              <a:rPr lang="el-GR" sz="2400" dirty="0" smtClean="0"/>
              <a:t>α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=</a:t>
            </a:r>
            <a:r>
              <a:rPr lang="el-GR" sz="2400" dirty="0" smtClean="0"/>
              <a:t> α</a:t>
            </a:r>
            <a:r>
              <a:rPr lang="en-US" sz="2400" i="1" baseline="-25000" dirty="0" smtClean="0"/>
              <a:t>j </a:t>
            </a:r>
            <a:r>
              <a:rPr lang="en-US" sz="2400" dirty="0" smtClean="0"/>
              <a:t>(</a:t>
            </a:r>
            <a:r>
              <a:rPr lang="el-GR" sz="2400" dirty="0" smtClean="0"/>
              <a:t>α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,</a:t>
            </a:r>
          </a:p>
          <a:p>
            <a:pPr lvl="0">
              <a:buNone/>
            </a:pPr>
            <a:r>
              <a:rPr lang="en-US" sz="2400" dirty="0" smtClean="0"/>
              <a:t> </a:t>
            </a:r>
            <a:r>
              <a:rPr lang="el-GR" sz="2400" dirty="0" smtClean="0"/>
              <a:t>α</a:t>
            </a:r>
            <a:r>
              <a:rPr lang="en-US" sz="2400" i="1" baseline="-25000" dirty="0" smtClean="0"/>
              <a:t>j</a:t>
            </a:r>
            <a:r>
              <a:rPr lang="zh-CN" altLang="en-US" sz="2400" dirty="0" smtClean="0"/>
              <a:t>中不含变元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或</a:t>
            </a:r>
            <a:r>
              <a:rPr lang="en-US" sz="2400" dirty="0" smtClean="0"/>
              <a:t> </a:t>
            </a:r>
            <a:r>
              <a:rPr lang="el-GR" sz="2400" dirty="0" smtClean="0"/>
              <a:t>α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, </a:t>
            </a:r>
            <a:r>
              <a:rPr lang="el-GR" sz="2400" dirty="0" smtClean="0"/>
              <a:t>α</a:t>
            </a:r>
            <a:r>
              <a:rPr lang="en-US" sz="2400" i="1" baseline="-25000" dirty="0" smtClean="0"/>
              <a:t>j</a:t>
            </a:r>
            <a:r>
              <a:rPr lang="zh-CN" altLang="en-US" sz="2400" dirty="0" smtClean="0"/>
              <a:t>中至少有一个是变元；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en-US" sz="2400" i="1" dirty="0" smtClean="0"/>
              <a:t> n</a:t>
            </a:r>
            <a:r>
              <a:rPr lang="en-US" sz="2400" dirty="0" smtClean="0"/>
              <a:t>&gt;</a:t>
            </a:r>
            <a:r>
              <a:rPr lang="en-US" sz="2400" i="1" dirty="0" smtClean="0"/>
              <a:t>m</a:t>
            </a:r>
            <a:r>
              <a:rPr lang="zh-CN" altLang="en-US" sz="2400" dirty="0" smtClean="0"/>
              <a:t>：</a:t>
            </a:r>
            <a:r>
              <a:rPr lang="el-GR" sz="2400" dirty="0" smtClean="0"/>
              <a:t> α</a:t>
            </a:r>
            <a:r>
              <a:rPr lang="en-US" sz="2400" i="1" baseline="-25000" dirty="0" smtClean="0"/>
              <a:t>m</a:t>
            </a:r>
            <a:r>
              <a:rPr lang="zh-CN" altLang="en-US" sz="2400" dirty="0" smtClean="0"/>
              <a:t>是变元；</a:t>
            </a:r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en-US" sz="2400" i="1" dirty="0" smtClean="0"/>
              <a:t> n</a:t>
            </a:r>
            <a:r>
              <a:rPr lang="en-US" sz="2400" dirty="0" smtClean="0"/>
              <a:t>&lt;</a:t>
            </a:r>
            <a:r>
              <a:rPr lang="en-US" sz="2400" i="1" dirty="0" smtClean="0"/>
              <a:t>m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 ≠ 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n </a:t>
            </a:r>
            <a:r>
              <a:rPr lang="en-US" sz="2400" dirty="0" smtClean="0"/>
              <a:t>(</a:t>
            </a:r>
            <a:r>
              <a:rPr lang="en-US" sz="2400" i="1" dirty="0" smtClean="0"/>
              <a:t>i </a:t>
            </a:r>
            <a:r>
              <a:rPr lang="en-US" sz="2400" dirty="0" smtClean="0"/>
              <a:t>N</a:t>
            </a:r>
            <a:r>
              <a:rPr lang="zh-CN" altLang="en-US" sz="2400" dirty="0" smtClean="0"/>
              <a:t>且</a:t>
            </a:r>
            <a:r>
              <a:rPr lang="en-US" sz="2400" i="1" dirty="0" err="1" smtClean="0"/>
              <a:t>i</a:t>
            </a:r>
            <a:r>
              <a:rPr lang="en-US" sz="2400" dirty="0" smtClean="0"/>
              <a:t>&lt;</a:t>
            </a:r>
            <a:r>
              <a:rPr lang="en-US" sz="2400" i="1" dirty="0" smtClean="0"/>
              <a:t>n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，并且当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i </a:t>
            </a:r>
            <a:r>
              <a:rPr lang="en-US" sz="2400" dirty="0" smtClean="0"/>
              <a:t>=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(</a:t>
            </a:r>
            <a:r>
              <a:rPr lang="en-US" sz="2400" i="1" dirty="0" smtClean="0"/>
              <a:t>i</a:t>
            </a:r>
            <a:r>
              <a:rPr lang="en-US" sz="2400" dirty="0" smtClean="0"/>
              <a:t>, </a:t>
            </a:r>
            <a:r>
              <a:rPr lang="en-US" sz="2400" i="1" dirty="0" smtClean="0"/>
              <a:t>j∈ </a:t>
            </a:r>
            <a:r>
              <a:rPr lang="en-US" sz="2400" dirty="0" smtClean="0"/>
              <a:t>N</a:t>
            </a:r>
            <a:r>
              <a:rPr lang="zh-CN" altLang="en-US" sz="2400" dirty="0" smtClean="0"/>
              <a:t>且</a:t>
            </a:r>
            <a:r>
              <a:rPr lang="en-US" sz="2400" i="1" dirty="0" err="1" smtClean="0"/>
              <a:t>i</a:t>
            </a:r>
            <a:r>
              <a:rPr lang="en-US" sz="2400" dirty="0" smtClean="0"/>
              <a:t>, </a:t>
            </a:r>
          </a:p>
          <a:p>
            <a:pPr>
              <a:buNone/>
            </a:pPr>
            <a:r>
              <a:rPr lang="en-US" sz="2400" i="1" dirty="0" smtClean="0"/>
              <a:t>j</a:t>
            </a:r>
            <a:r>
              <a:rPr lang="en-US" sz="2400" dirty="0" smtClean="0"/>
              <a:t>&lt;</a:t>
            </a:r>
            <a:r>
              <a:rPr lang="en-US" sz="2400" i="1" dirty="0" smtClean="0"/>
              <a:t>m</a:t>
            </a:r>
            <a:r>
              <a:rPr lang="zh-CN" altLang="en-US" sz="2400" dirty="0" smtClean="0"/>
              <a:t>且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≠ </a:t>
            </a:r>
            <a:r>
              <a:rPr lang="en-US" sz="2400" i="1" dirty="0" smtClean="0"/>
              <a:t>j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时有</a:t>
            </a:r>
            <a:r>
              <a:rPr lang="en-US" sz="2400" dirty="0" smtClean="0"/>
              <a:t> </a:t>
            </a:r>
            <a:r>
              <a:rPr lang="el-GR" sz="2400" dirty="0" smtClean="0"/>
              <a:t>α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=</a:t>
            </a:r>
            <a:r>
              <a:rPr lang="el-GR" sz="2400" dirty="0" smtClean="0"/>
              <a:t> α</a:t>
            </a:r>
            <a:r>
              <a:rPr lang="en-US" sz="2400" i="1" baseline="-25000" dirty="0" smtClean="0"/>
              <a:t>j </a:t>
            </a:r>
            <a:r>
              <a:rPr lang="en-US" sz="2400" dirty="0" smtClean="0"/>
              <a:t>(</a:t>
            </a:r>
            <a:r>
              <a:rPr lang="el-GR" sz="2400" dirty="0" smtClean="0"/>
              <a:t>α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,</a:t>
            </a:r>
            <a:r>
              <a:rPr lang="el-GR" sz="2400" dirty="0" smtClean="0"/>
              <a:t> α</a:t>
            </a:r>
            <a:r>
              <a:rPr lang="en-US" sz="2400" i="1" baseline="-25000" dirty="0" smtClean="0"/>
              <a:t>j</a:t>
            </a:r>
            <a:r>
              <a:rPr lang="zh-CN" altLang="en-US" sz="2400" dirty="0" smtClean="0"/>
              <a:t>中不含变元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或</a:t>
            </a:r>
            <a:r>
              <a:rPr lang="en-US" sz="2400" dirty="0" smtClean="0"/>
              <a:t> </a:t>
            </a:r>
            <a:r>
              <a:rPr lang="el-GR" sz="2400" dirty="0" smtClean="0"/>
              <a:t>α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, </a:t>
            </a:r>
            <a:r>
              <a:rPr lang="el-GR" sz="2400" dirty="0" smtClean="0"/>
              <a:t>α</a:t>
            </a:r>
            <a:r>
              <a:rPr lang="en-US" sz="2400" i="1" baseline="-25000" dirty="0" smtClean="0"/>
              <a:t>j</a:t>
            </a:r>
            <a:r>
              <a:rPr lang="zh-CN" altLang="en-US" sz="2400" dirty="0" smtClean="0"/>
              <a:t>中至少有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一个是变元；</a:t>
            </a:r>
          </a:p>
          <a:p>
            <a:pPr>
              <a:buNone/>
            </a:pPr>
            <a:r>
              <a:rPr lang="zh-CN" altLang="en-US" sz="2400" dirty="0" smtClean="0"/>
              <a:t>         就称原始公式允许该方案。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7</a:t>
            </a:r>
            <a:r>
              <a:rPr lang="zh-CN" altLang="en-US" sz="2400" dirty="0" smtClean="0"/>
              <a:t>：原始公式的结构形式和原始公式所允许的并作为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方案的公式的结构形式合称为二重关系。</a:t>
            </a:r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8</a:t>
            </a:r>
            <a:r>
              <a:rPr lang="zh-CN" altLang="en-US" sz="2400" dirty="0" smtClean="0"/>
              <a:t>：对原始公式中依据二重关系的制约能唯一地确定</a:t>
            </a:r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28670"/>
            <a:ext cx="7672414" cy="51913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相应常元的变元部分赋予相应的唯一常元的过程称为制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约落实。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9</a:t>
            </a:r>
            <a:r>
              <a:rPr lang="zh-CN" altLang="en-US" sz="2400" dirty="0" smtClean="0"/>
              <a:t>：对原始公式中无法依据二重关系的制约唯一地确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定相应常元的变元部分赋予从原始公式中任取的一个常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元的过程称为自由落实。</a:t>
            </a:r>
          </a:p>
          <a:p>
            <a:pPr>
              <a:buNone/>
            </a:pPr>
            <a:r>
              <a:rPr lang="zh-CN" altLang="en-US" sz="2400" dirty="0" smtClean="0"/>
              <a:t>定义</a:t>
            </a:r>
            <a:r>
              <a:rPr lang="en-US" sz="2400" dirty="0" smtClean="0"/>
              <a:t>10</a:t>
            </a:r>
            <a:r>
              <a:rPr lang="zh-CN" altLang="en-US" sz="2400" dirty="0" smtClean="0"/>
              <a:t>：无法进入规定程序的公式称为剩余公式。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3.3  </a:t>
            </a:r>
            <a:r>
              <a:rPr lang="zh-CN" altLang="en-US" sz="2400" dirty="0" smtClean="0"/>
              <a:t>能行程序的给出</a:t>
            </a:r>
          </a:p>
          <a:p>
            <a:pPr>
              <a:buNone/>
            </a:pPr>
            <a:r>
              <a:rPr lang="zh-CN" altLang="en-US" sz="2400" dirty="0" smtClean="0"/>
              <a:t>        下面就以分析法为思维原理，以前面的初步方案为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蓝本，并结合实例操作中的若干经验给出一套定理形式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证明的算法方案，进而证明该算法的完全性。</a:t>
            </a:r>
          </a:p>
          <a:p>
            <a:endParaRPr lang="en-US" altLang="zh-CN" sz="24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857232"/>
            <a:ext cx="7602563" cy="6016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14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785926"/>
            <a:ext cx="7786742" cy="4357718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3.3.1  </a:t>
            </a:r>
            <a:r>
              <a:rPr lang="zh-CN" altLang="en-US" sz="2400" dirty="0" smtClean="0"/>
              <a:t>先给出独立工具程序</a:t>
            </a:r>
          </a:p>
          <a:p>
            <a:pPr>
              <a:buNone/>
            </a:pPr>
            <a:r>
              <a:rPr lang="en-US" sz="2400" dirty="0" smtClean="0"/>
              <a:t>[G]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构造程序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：对某原始公式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以其所允许的某个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特定公理为方案实施构造，将其能由二重关系制约落实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的部分制约落实；将其无法由二重关系制约落实的部分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设为变元。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[L1]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1)</a:t>
            </a:r>
            <a:r>
              <a:rPr lang="zh-CN" altLang="en-US" sz="2400" dirty="0" smtClean="0"/>
              <a:t>：若含有变元的某原始公式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Ax1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[L1.1]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落实，即将其能由二重关系制约落实的变元部分制约落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实；将其无法由二重关系制约落实的变元部分自由落实；</a:t>
            </a:r>
          </a:p>
          <a:p>
            <a:pPr>
              <a:buNone/>
            </a:pPr>
            <a:r>
              <a:rPr lang="en-US" sz="2400" dirty="0" smtClean="0"/>
              <a:t>[L2]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2)</a:t>
            </a:r>
            <a:r>
              <a:rPr lang="zh-CN" altLang="en-US" sz="2400" dirty="0" smtClean="0"/>
              <a:t>：若含有变元的某原始公式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endParaRPr lang="en-US" altLang="zh-CN" sz="2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85794"/>
            <a:ext cx="7386662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>
              <a:ea typeface="隶书" pitchFamily="49" charset="-122"/>
            </a:endParaRP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Ax2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[L2.1]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落实，即将其能由二重关系制约落实的变元部分制约落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实；将其无法由二重关系制约落实的变元部分自由落实；</a:t>
            </a:r>
          </a:p>
          <a:p>
            <a:pPr>
              <a:buNone/>
            </a:pPr>
            <a:r>
              <a:rPr lang="en-US" sz="2400" dirty="0" smtClean="0"/>
              <a:t>[L3]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3)</a:t>
            </a:r>
            <a:r>
              <a:rPr lang="zh-CN" altLang="en-US" sz="2400" dirty="0" smtClean="0"/>
              <a:t>：若含有变元的某原始公式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Ax3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[L3.1]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落实，即将其能由二重关系制约落实的变元部分制约落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实；将其无法由二重关系制约落实的变元部分自由落实；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Ax2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[L2.1]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落实，即将其能由二重关系制约落实的变元部分制约</a:t>
            </a:r>
            <a:endParaRPr lang="en-US" altLang="zh-CN" sz="2400" dirty="0" smtClean="0">
              <a:latin typeface="Arial" charset="0"/>
            </a:endParaRPr>
          </a:p>
          <a:p>
            <a:pPr>
              <a:buNone/>
            </a:pPr>
            <a:endParaRPr lang="en-US" altLang="zh-CN" sz="2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85794"/>
            <a:ext cx="7743852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15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落实；将其无法由二重关系制约落实的变元部分自由落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实；</a:t>
            </a:r>
          </a:p>
          <a:p>
            <a:pPr>
              <a:buNone/>
            </a:pPr>
            <a:r>
              <a:rPr lang="en-US" sz="2400" dirty="0" smtClean="0"/>
              <a:t>[L3]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3)</a:t>
            </a:r>
            <a:r>
              <a:rPr lang="zh-CN" altLang="en-US" sz="2400" dirty="0" smtClean="0"/>
              <a:t>：若含有变元的某原始公式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Ax3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[L3.1]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落实，即将其能由二重关系制约落实的变元部分制约落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实；将其无法由二重关系制约落实的变元部分自由落实；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[L4]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4)</a:t>
            </a:r>
            <a:r>
              <a:rPr lang="zh-CN" altLang="en-US" sz="2400" dirty="0" smtClean="0"/>
              <a:t>：若某原始公式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的后件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中含有变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元且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[L4.1]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对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实施落实，即将其能由二重关系制约落实的变元部分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制约落实；将其无法由二重关系制约落实的变元部分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672414" cy="519130"/>
          </a:xfrm>
        </p:spPr>
        <p:txBody>
          <a:bodyPr/>
          <a:lstStyle/>
          <a:p>
            <a:r>
              <a:rPr lang="zh-CN" altLang="en-US" dirty="0" smtClean="0"/>
              <a:t>报告摘要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714488"/>
            <a:ext cx="7815290" cy="4381512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         本报告综合运用了多种方法，试图从探讨实现经典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命题演算能行化的思维原理问题入手，通过确立思维原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理、探索初步方案、给出能行程序、论证程序能行性的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过程建立一套能行程序，使经典命题演算实现能行化。</a:t>
            </a: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关键词 ：经典命题演算；思维原理；分析法；能行程序。</a:t>
            </a:r>
          </a:p>
          <a:p>
            <a:pPr>
              <a:buNone/>
            </a:pPr>
            <a:r>
              <a:rPr lang="en-US" sz="2400" dirty="0" smtClean="0"/>
              <a:t> 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b="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928670"/>
            <a:ext cx="7643866" cy="733444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zh-CN" altLang="en-US" sz="2000" dirty="0" smtClean="0"/>
              <a:t>自由落实；</a:t>
            </a:r>
            <a:endParaRPr lang="en-US" altLang="zh-CN" sz="2000" dirty="0" smtClean="0"/>
          </a:p>
          <a:p>
            <a:pPr>
              <a:buNone/>
            </a:pPr>
            <a:r>
              <a:rPr lang="en-US" sz="2000" dirty="0" smtClean="0"/>
              <a:t>[L5]</a:t>
            </a:r>
            <a:r>
              <a:rPr lang="zh-CN" altLang="en-US" sz="2000" dirty="0" smtClean="0"/>
              <a:t>程序</a:t>
            </a:r>
            <a:r>
              <a:rPr lang="en-US" sz="2000" dirty="0" smtClean="0"/>
              <a:t>(</a:t>
            </a:r>
            <a:r>
              <a:rPr lang="zh-CN" altLang="en-US" sz="2000" dirty="0" smtClean="0"/>
              <a:t>落实程序</a:t>
            </a:r>
            <a:r>
              <a:rPr lang="en-US" sz="2000" dirty="0" smtClean="0"/>
              <a:t>5)</a:t>
            </a:r>
            <a:r>
              <a:rPr lang="zh-CN" altLang="en-US" sz="2000" dirty="0" smtClean="0"/>
              <a:t>：若某原始公式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的后件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中含有变元且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允许</a:t>
            </a:r>
            <a:endParaRPr lang="en-US" altLang="zh-CN" sz="2000" dirty="0" smtClean="0"/>
          </a:p>
          <a:p>
            <a:pPr>
              <a:buNone/>
            </a:pPr>
            <a:r>
              <a:rPr lang="en-US" sz="2000" dirty="0" smtClean="0"/>
              <a:t>Ax2</a:t>
            </a:r>
            <a:r>
              <a:rPr lang="zh-CN" altLang="en-US" sz="2000" dirty="0" smtClean="0"/>
              <a:t>，则执行如下子程序</a:t>
            </a:r>
            <a:r>
              <a:rPr lang="en-US" sz="2000" dirty="0" smtClean="0"/>
              <a:t>[L5.1]</a:t>
            </a:r>
            <a:r>
              <a:rPr lang="zh-CN" altLang="en-US" sz="2000" dirty="0" smtClean="0"/>
              <a:t>：以</a:t>
            </a:r>
            <a:r>
              <a:rPr lang="en-US" sz="2000" dirty="0" smtClean="0"/>
              <a:t>Ax2</a:t>
            </a:r>
            <a:r>
              <a:rPr lang="zh-CN" altLang="en-US" sz="2000" dirty="0" smtClean="0"/>
              <a:t>为方案对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实施落实，即将其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能由二重关系制约落实的变元部分制约落实；将其无法由二重关系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制约落实的变元部分自由落实；</a:t>
            </a:r>
          </a:p>
          <a:p>
            <a:pPr>
              <a:buNone/>
            </a:pPr>
            <a:r>
              <a:rPr lang="en-US" sz="2000" dirty="0" smtClean="0"/>
              <a:t>[L6]</a:t>
            </a:r>
            <a:r>
              <a:rPr lang="zh-CN" altLang="en-US" sz="2000" dirty="0" smtClean="0"/>
              <a:t>程序</a:t>
            </a:r>
            <a:r>
              <a:rPr lang="en-US" sz="2000" dirty="0" smtClean="0"/>
              <a:t>(</a:t>
            </a:r>
            <a:r>
              <a:rPr lang="zh-CN" altLang="en-US" sz="2000" dirty="0" smtClean="0"/>
              <a:t>落实程序</a:t>
            </a:r>
            <a:r>
              <a:rPr lang="en-US" sz="2000" dirty="0" smtClean="0"/>
              <a:t>6)</a:t>
            </a:r>
            <a:r>
              <a:rPr lang="zh-CN" altLang="en-US" sz="2000" dirty="0" smtClean="0"/>
              <a:t>：若某原始公式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的后件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中含有变元且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允许</a:t>
            </a:r>
            <a:endParaRPr lang="en-US" altLang="zh-CN" sz="2000" dirty="0" smtClean="0"/>
          </a:p>
          <a:p>
            <a:pPr>
              <a:buNone/>
            </a:pPr>
            <a:r>
              <a:rPr lang="en-US" sz="2000" dirty="0" smtClean="0"/>
              <a:t>Ax3</a:t>
            </a:r>
            <a:r>
              <a:rPr lang="zh-CN" altLang="en-US" sz="2000" dirty="0" smtClean="0"/>
              <a:t>，则执行如下子程序</a:t>
            </a:r>
            <a:r>
              <a:rPr lang="en-US" sz="2000" dirty="0" smtClean="0"/>
              <a:t>[L6.1]</a:t>
            </a:r>
            <a:r>
              <a:rPr lang="zh-CN" altLang="en-US" sz="2000" dirty="0" smtClean="0"/>
              <a:t>：以</a:t>
            </a:r>
            <a:r>
              <a:rPr lang="en-US" sz="2000" dirty="0" smtClean="0"/>
              <a:t>Ax3</a:t>
            </a:r>
            <a:r>
              <a:rPr lang="zh-CN" altLang="en-US" sz="2000" dirty="0" smtClean="0"/>
              <a:t>为方案对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实施落实，即将其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能由二重关系制约落实的变元部分制约落实；将其无法由二重关系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制约落实的变元部分自由落实。</a:t>
            </a:r>
            <a:endParaRPr lang="en-US" altLang="zh-CN" sz="2000" dirty="0" smtClean="0"/>
          </a:p>
          <a:p>
            <a:pPr>
              <a:buNone/>
            </a:pPr>
            <a:r>
              <a:rPr lang="en-US" sz="2000" dirty="0" smtClean="0"/>
              <a:t>3.3.2  </a:t>
            </a:r>
            <a:r>
              <a:rPr lang="zh-CN" altLang="en-US" sz="2000" dirty="0" smtClean="0"/>
              <a:t>正式程序开始</a:t>
            </a:r>
          </a:p>
          <a:p>
            <a:pPr>
              <a:buNone/>
            </a:pPr>
            <a:r>
              <a:rPr lang="en-US" sz="2000" dirty="0" smtClean="0"/>
              <a:t>[F]</a:t>
            </a:r>
            <a:r>
              <a:rPr lang="zh-CN" altLang="en-US" sz="2000" dirty="0" smtClean="0"/>
              <a:t>若待证目标定理形如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，则执行下述程序组</a:t>
            </a:r>
            <a:r>
              <a:rPr lang="en-US" sz="2000" dirty="0" smtClean="0"/>
              <a:t>(Ⅰ)</a:t>
            </a:r>
            <a:r>
              <a:rPr lang="zh-CN" altLang="en-US" sz="2000" dirty="0" smtClean="0"/>
              <a:t>；若待证</a:t>
            </a:r>
            <a:endParaRPr lang="en-US" altLang="zh-CN" sz="20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57232"/>
            <a:ext cx="7615262" cy="6667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16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772400" cy="4489450"/>
          </a:xfrm>
        </p:spPr>
        <p:txBody>
          <a:bodyPr/>
          <a:lstStyle/>
          <a:p>
            <a:pPr>
              <a:buNone/>
            </a:pPr>
            <a:r>
              <a:rPr lang="zh-CN" altLang="en-US" sz="2000" dirty="0" smtClean="0"/>
              <a:t>目标定理形如</a:t>
            </a:r>
            <a:r>
              <a:rPr lang="en-US" sz="2000" dirty="0" smtClean="0">
                <a:sym typeface="SymbolProp BT"/>
              </a:rPr>
              <a:t></a:t>
            </a:r>
            <a:r>
              <a:rPr lang="en-US" sz="2000" dirty="0" smtClean="0"/>
              <a:t>(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，则执行下述程序组</a:t>
            </a:r>
            <a:r>
              <a:rPr lang="en-US" sz="2000" dirty="0" smtClean="0"/>
              <a:t>(</a:t>
            </a:r>
            <a:r>
              <a:rPr lang="en-US" altLang="zh-CN" sz="2000" dirty="0" smtClean="0"/>
              <a:t>Ⅱ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：</a:t>
            </a:r>
          </a:p>
          <a:p>
            <a:pPr>
              <a:buNone/>
            </a:pPr>
            <a:r>
              <a:rPr lang="zh-CN" altLang="en-US" sz="2000" dirty="0" smtClean="0"/>
              <a:t>程序组</a:t>
            </a:r>
            <a:r>
              <a:rPr lang="en-US" sz="2000" dirty="0" smtClean="0"/>
              <a:t>(Ⅰ)</a:t>
            </a:r>
            <a:r>
              <a:rPr lang="zh-CN" altLang="en-US" sz="2000" dirty="0" smtClean="0"/>
              <a:t>：</a:t>
            </a:r>
            <a:endParaRPr lang="en-US" altLang="zh-CN" sz="2000" dirty="0" smtClean="0"/>
          </a:p>
          <a:p>
            <a:pPr>
              <a:buNone/>
            </a:pPr>
            <a:r>
              <a:rPr lang="en-US" sz="2000" dirty="0" smtClean="0"/>
              <a:t>[1]</a:t>
            </a:r>
            <a:r>
              <a:rPr lang="zh-CN" altLang="en-US" sz="2000" dirty="0" smtClean="0"/>
              <a:t>如果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是公理，则执行如下子程序</a:t>
            </a:r>
            <a:r>
              <a:rPr lang="en-US" sz="2000" dirty="0" smtClean="0"/>
              <a:t>[1.1]</a:t>
            </a:r>
            <a:r>
              <a:rPr lang="zh-CN" altLang="en-US" sz="2000" dirty="0" smtClean="0"/>
              <a:t>：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[2]</a:t>
            </a:r>
            <a:r>
              <a:rPr lang="zh-CN" altLang="en-US" sz="2000" dirty="0" smtClean="0"/>
              <a:t>如果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是公理，则执行如下子程序</a:t>
            </a:r>
            <a:r>
              <a:rPr lang="en-US" sz="2000" dirty="0" smtClean="0"/>
              <a:t>[2.1]</a:t>
            </a:r>
            <a:r>
              <a:rPr lang="zh-CN" altLang="en-US" sz="2000" dirty="0" smtClean="0"/>
              <a:t>：</a:t>
            </a:r>
          </a:p>
          <a:p>
            <a:pPr>
              <a:buNone/>
            </a:pPr>
            <a:r>
              <a:rPr lang="en-US" sz="2000" dirty="0" smtClean="0"/>
              <a:t>1</a:t>
            </a:r>
            <a:r>
              <a:rPr lang="zh-CN" altLang="en-US" sz="2000" dirty="0" smtClean="0"/>
              <a:t>，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endParaRPr lang="zh-CN" altLang="en-US" sz="2000" dirty="0" smtClean="0"/>
          </a:p>
          <a:p>
            <a:pPr>
              <a:buNone/>
            </a:pPr>
            <a:r>
              <a:rPr lang="en-US" sz="2000" dirty="0" smtClean="0"/>
              <a:t>2</a:t>
            </a:r>
            <a:r>
              <a:rPr lang="zh-CN" altLang="en-US" sz="2000" dirty="0" smtClean="0"/>
              <a:t>，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endParaRPr lang="zh-CN" altLang="en-US" sz="2000" dirty="0" smtClean="0"/>
          </a:p>
          <a:p>
            <a:pPr>
              <a:buNone/>
            </a:pPr>
            <a:r>
              <a:rPr lang="en-US" sz="2000" dirty="0" smtClean="0"/>
              <a:t>3</a:t>
            </a:r>
            <a:r>
              <a:rPr lang="zh-CN" altLang="en-US" sz="2000" dirty="0" smtClean="0"/>
              <a:t>，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[3]</a:t>
            </a:r>
            <a:r>
              <a:rPr lang="zh-CN" altLang="en-US" sz="2000" dirty="0" smtClean="0"/>
              <a:t>设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是由变元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zh-CN" altLang="en-US" sz="2000" dirty="0" smtClean="0"/>
              <a:t>和公式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经使用分离规则而得，则首先执行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如下子程序</a:t>
            </a:r>
            <a:r>
              <a:rPr lang="en-US" sz="2000" dirty="0" smtClean="0"/>
              <a:t>[3.1]</a:t>
            </a:r>
            <a:r>
              <a:rPr lang="zh-CN" altLang="en-US" sz="2000" dirty="0" smtClean="0"/>
              <a:t>：</a:t>
            </a:r>
          </a:p>
          <a:p>
            <a:pPr>
              <a:buNone/>
            </a:pPr>
            <a:r>
              <a:rPr lang="en-US" sz="2000" dirty="0" smtClean="0"/>
              <a:t>1</a:t>
            </a:r>
            <a:r>
              <a:rPr lang="zh-CN" altLang="en-US" sz="2000" dirty="0" smtClean="0"/>
              <a:t>，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endParaRPr lang="zh-CN" altLang="en-US" sz="2000" dirty="0" smtClean="0"/>
          </a:p>
          <a:p>
            <a:pPr>
              <a:buNone/>
            </a:pPr>
            <a:r>
              <a:rPr lang="en-US" sz="2000" dirty="0" smtClean="0"/>
              <a:t>2</a:t>
            </a:r>
            <a:r>
              <a:rPr lang="zh-CN" altLang="en-US" sz="2000" dirty="0" smtClean="0"/>
              <a:t>，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endParaRPr lang="zh-CN" altLang="en-US" sz="2000" dirty="0" smtClean="0"/>
          </a:p>
          <a:p>
            <a:pPr>
              <a:buNone/>
            </a:pPr>
            <a:r>
              <a:rPr lang="en-US" sz="2000" dirty="0" smtClean="0"/>
              <a:t>3</a:t>
            </a:r>
            <a:r>
              <a:rPr lang="zh-CN" altLang="en-US" sz="2000" dirty="0" smtClean="0"/>
              <a:t>，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endParaRPr lang="en-US" altLang="zh-CN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85794"/>
            <a:ext cx="7743852" cy="714380"/>
          </a:xfrm>
        </p:spPr>
        <p:txBody>
          <a:bodyPr/>
          <a:lstStyle/>
          <a:p>
            <a:r>
              <a:rPr lang="zh-CN" altLang="en-US" sz="3200" dirty="0" smtClean="0"/>
              <a:t>第</a:t>
            </a:r>
            <a:r>
              <a:rPr lang="en-US" sz="3200" dirty="0" smtClean="0"/>
              <a:t>3</a:t>
            </a:r>
            <a:r>
              <a:rPr lang="zh-CN" altLang="en-US" sz="3200" dirty="0" smtClean="0"/>
              <a:t>章</a:t>
            </a:r>
            <a:r>
              <a:rPr lang="en-US" sz="3200" dirty="0" smtClean="0"/>
              <a:t>  </a:t>
            </a:r>
            <a:r>
              <a:rPr lang="zh-CN" altLang="en-US" sz="3200" dirty="0" smtClean="0"/>
              <a:t>能行程序的给出</a:t>
            </a:r>
            <a:endParaRPr lang="zh-CN" altLang="en-US" sz="3200" dirty="0"/>
          </a:p>
        </p:txBody>
      </p:sp>
      <p:sp>
        <p:nvSpPr>
          <p:cNvPr id="116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继而再执行如下子程序</a:t>
            </a:r>
            <a:r>
              <a:rPr lang="en-US" sz="2400" dirty="0" smtClean="0"/>
              <a:t>[3.2]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为方案执行程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得：</a:t>
            </a:r>
            <a:endParaRPr lang="en-US" altLang="zh-CN" sz="2400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85794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206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[4]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[5]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[L2]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，则记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</a:t>
            </a:r>
          </a:p>
          <a:p>
            <a:pPr>
              <a:buNone/>
            </a:pPr>
            <a:r>
              <a:rPr lang="zh-CN" altLang="en-US" sz="2400" dirty="0" smtClean="0"/>
              <a:t>从而对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[5.1]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>
                <a:sym typeface="Symbol"/>
              </a:rPr>
              <a:t></a:t>
            </a:r>
            <a:r>
              <a:rPr lang="en-US" i="1" dirty="0" smtClean="0"/>
              <a:t>R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zh-CN" altLang="en-US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lnSpc>
                <a:spcPct val="200000"/>
              </a:lnSpc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85794"/>
            <a:ext cx="7672414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204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64305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[5.2]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[5.3]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[5.2]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[5.2]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[5]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[6]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[L3]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，则记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dirty="0" smtClean="0"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[6.1]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得：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[6.2]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[6.3]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[6.2]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[6.2]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[6]</a:t>
            </a:r>
            <a:r>
              <a:rPr lang="zh-CN" altLang="en-US" sz="2400" dirty="0" smtClean="0"/>
              <a:t>中，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857232"/>
            <a:ext cx="7572428" cy="785818"/>
          </a:xfrm>
        </p:spPr>
        <p:txBody>
          <a:bodyPr/>
          <a:lstStyle/>
          <a:p>
            <a:r>
              <a:rPr lang="zh-CN" altLang="en-US" sz="3200" dirty="0" smtClean="0"/>
              <a:t>第</a:t>
            </a:r>
            <a:r>
              <a:rPr lang="en-US" sz="3200" dirty="0" smtClean="0"/>
              <a:t>3</a:t>
            </a:r>
            <a:r>
              <a:rPr lang="zh-CN" altLang="en-US" sz="3200" dirty="0" smtClean="0"/>
              <a:t>章</a:t>
            </a:r>
            <a:r>
              <a:rPr lang="en-US" sz="3200" dirty="0" smtClean="0"/>
              <a:t>  </a:t>
            </a:r>
            <a:r>
              <a:rPr lang="zh-CN" altLang="en-US" sz="3200" dirty="0" smtClean="0"/>
              <a:t>能行程序的给出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20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1827213"/>
            <a:ext cx="7340600" cy="408305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[7]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[7.1]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[7.2]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[7.3]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[7.2]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[7.2]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[7]</a:t>
            </a:r>
          </a:p>
          <a:p>
            <a:pPr>
              <a:buNone/>
            </a:pP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[8]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endParaRPr lang="zh-CN" altLang="en-US" sz="2400" dirty="0" smtClean="0"/>
          </a:p>
          <a:p>
            <a:pPr algn="just">
              <a:lnSpc>
                <a:spcPct val="110000"/>
              </a:lnSpc>
              <a:buNone/>
            </a:pPr>
            <a:endParaRPr lang="zh-CN" altLang="en-US" b="0" dirty="0"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9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20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209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209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209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209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1209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1209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1209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1209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9346" grpId="0" build="p" autoUpdateAnimBg="0"/>
      <p:bldP spid="1209347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57232"/>
            <a:ext cx="7672414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[8.1]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代入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[8.2]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zh-CN" altLang="en-US" sz="2400" dirty="0" smtClean="0"/>
              <a:t>执行程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[8.3]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[8.2]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[8.2]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[8]</a:t>
            </a:r>
            <a:r>
              <a:rPr lang="zh-CN" altLang="en-US" sz="2400" dirty="0" smtClean="0"/>
              <a:t>中，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[9]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endParaRPr lang="en-US" altLang="zh-CN" sz="2400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57232"/>
            <a:ext cx="7600976" cy="714380"/>
          </a:xfrm>
        </p:spPr>
        <p:txBody>
          <a:bodyPr/>
          <a:lstStyle/>
          <a:p>
            <a:r>
              <a:rPr lang="zh-CN" altLang="en-US" sz="3600" dirty="0" smtClean="0"/>
              <a:t>第</a:t>
            </a:r>
            <a:r>
              <a:rPr lang="en-US" sz="3600" dirty="0" smtClean="0"/>
              <a:t>3</a:t>
            </a:r>
            <a:r>
              <a:rPr lang="zh-CN" altLang="en-US" sz="3600" dirty="0" smtClean="0"/>
              <a:t>章</a:t>
            </a:r>
            <a:r>
              <a:rPr lang="en-US" sz="3600" dirty="0" smtClean="0"/>
              <a:t>  </a:t>
            </a:r>
            <a:r>
              <a:rPr lang="zh-CN" altLang="en-US" sz="3600" dirty="0" smtClean="0"/>
              <a:t>能行程序的给出</a:t>
            </a:r>
            <a:endParaRPr lang="zh-CN" altLang="en-US" sz="3600" dirty="0">
              <a:ea typeface="黑体" pitchFamily="49" charset="-122"/>
            </a:endParaRPr>
          </a:p>
        </p:txBody>
      </p:sp>
      <p:sp>
        <p:nvSpPr>
          <p:cNvPr id="119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1643050"/>
            <a:ext cx="7072362" cy="4429156"/>
          </a:xfrm>
          <a:noFill/>
        </p:spPr>
        <p:txBody>
          <a:bodyPr/>
          <a:lstStyle/>
          <a:p>
            <a:pPr>
              <a:buNone/>
            </a:pP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=(</a:t>
            </a:r>
            <a:r>
              <a:rPr lang="en-US" sz="20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[9.1]</a:t>
            </a:r>
            <a:r>
              <a:rPr lang="zh-CN" altLang="en-US" sz="2000" dirty="0" smtClean="0"/>
              <a:t>将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=(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代入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：</a:t>
            </a:r>
          </a:p>
          <a:p>
            <a:pPr>
              <a:buNone/>
            </a:pP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(((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))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[9.2]</a:t>
            </a:r>
            <a:r>
              <a:rPr lang="zh-CN" altLang="en-US" sz="2000" dirty="0" smtClean="0"/>
              <a:t>对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(((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3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))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执行程</a:t>
            </a:r>
            <a:r>
              <a:rPr lang="en-US" sz="2000" dirty="0" smtClean="0"/>
              <a:t>[L1]~[L6]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>
              <a:buNone/>
            </a:pPr>
            <a:r>
              <a:rPr lang="en-US" sz="2400" dirty="0" smtClean="0"/>
              <a:t>[9.3]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[9.2]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[9.2]</a:t>
            </a:r>
            <a:r>
              <a:rPr lang="zh-CN" altLang="en-US" sz="2400" dirty="0" smtClean="0"/>
              <a:t>的结果返代回程序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[9]</a:t>
            </a: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[10]</a:t>
            </a:r>
            <a:r>
              <a:rPr lang="zh-CN" altLang="en-US" sz="2400" dirty="0" smtClean="0"/>
              <a:t>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，即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，则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是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的代入特例，于是直接写入：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[10.1]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</a:t>
            </a:r>
            <a:r>
              <a:rPr lang="zh-CN" altLang="en-US" sz="2400" dirty="0" smtClean="0"/>
              <a:t>：显然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3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3986" grpId="0" build="p" autoUpdateAnimBg="0"/>
      <p:bldP spid="119398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785794"/>
            <a:ext cx="7643842" cy="746144"/>
          </a:xfrm>
        </p:spPr>
        <p:txBody>
          <a:bodyPr/>
          <a:lstStyle/>
          <a:p>
            <a:r>
              <a:rPr lang="zh-CN" altLang="en-US" sz="3600" dirty="0" smtClean="0"/>
              <a:t>第</a:t>
            </a:r>
            <a:r>
              <a:rPr lang="en-US" sz="3600" dirty="0" smtClean="0"/>
              <a:t>3</a:t>
            </a:r>
            <a:r>
              <a:rPr lang="zh-CN" altLang="en-US" sz="3600" dirty="0" smtClean="0"/>
              <a:t>章</a:t>
            </a:r>
            <a:r>
              <a:rPr lang="en-US" sz="3600" dirty="0" smtClean="0"/>
              <a:t>  </a:t>
            </a:r>
            <a:r>
              <a:rPr lang="zh-CN" altLang="en-US" sz="3600" dirty="0" smtClean="0"/>
              <a:t>能行程序的给出</a:t>
            </a:r>
            <a:endParaRPr lang="zh-CN" altLang="en-US" sz="3600" dirty="0"/>
          </a:p>
        </p:txBody>
      </p:sp>
      <p:sp>
        <p:nvSpPr>
          <p:cNvPr id="1217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557339"/>
            <a:ext cx="7739090" cy="4514868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则对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执行子程序</a:t>
            </a:r>
            <a:r>
              <a:rPr lang="en-US" sz="2400" dirty="0" smtClean="0"/>
              <a:t>[L1.1]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[10.2]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返代入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[11]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[L2]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允许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Ax2</a:t>
            </a:r>
            <a:r>
              <a:rPr lang="zh-CN" altLang="en-US" sz="2400" dirty="0" smtClean="0"/>
              <a:t>，则记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且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[11.1]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endParaRPr lang="zh-CN" altLang="en-US" sz="2400" b="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80000"/>
              </a:lnSpc>
              <a:buNone/>
            </a:pPr>
            <a:endParaRPr lang="zh-CN" altLang="en-US" sz="2400" dirty="0"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1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1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1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1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1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17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17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17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17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17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7538" grpId="0" build="p" autoUpdateAnimBg="0"/>
      <p:bldP spid="1217539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85794"/>
            <a:ext cx="7672414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21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[11.2]</a:t>
            </a:r>
            <a:r>
              <a:rPr lang="zh-CN" altLang="en-US" sz="2000" dirty="0" smtClean="0"/>
              <a:t>对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执行程序</a:t>
            </a:r>
            <a:r>
              <a:rPr lang="en-US" sz="2000" dirty="0" smtClean="0"/>
              <a:t>[L1]~[L6]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[11.3]</a:t>
            </a:r>
            <a:r>
              <a:rPr lang="zh-CN" altLang="en-US" sz="2000" dirty="0" smtClean="0"/>
              <a:t>若程序</a:t>
            </a:r>
            <a:r>
              <a:rPr lang="en-US" sz="2000" dirty="0" smtClean="0"/>
              <a:t>[11.2]</a:t>
            </a:r>
            <a:r>
              <a:rPr lang="zh-CN" altLang="en-US" sz="2000" dirty="0" smtClean="0"/>
              <a:t>有效，则将</a:t>
            </a:r>
            <a:r>
              <a:rPr lang="en-US" sz="2000" dirty="0" smtClean="0"/>
              <a:t>[11.2]</a:t>
            </a:r>
            <a:r>
              <a:rPr lang="zh-CN" altLang="en-US" sz="2000" dirty="0" smtClean="0"/>
              <a:t>的结果返代回程序</a:t>
            </a:r>
            <a:r>
              <a:rPr lang="en-US" sz="2000" dirty="0" smtClean="0"/>
              <a:t>[11]</a:t>
            </a:r>
            <a:r>
              <a:rPr lang="zh-CN" altLang="en-US" sz="2000" dirty="0" smtClean="0"/>
              <a:t>中，消去变项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[12]</a:t>
            </a:r>
            <a:r>
              <a:rPr lang="zh-CN" altLang="en-US" sz="2000" dirty="0" smtClean="0"/>
              <a:t>对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执行程序</a:t>
            </a:r>
            <a:r>
              <a:rPr lang="en-US" sz="2000" dirty="0" smtClean="0"/>
              <a:t>[L3]</a:t>
            </a:r>
            <a:r>
              <a:rPr lang="zh-CN" altLang="en-US" sz="2000" dirty="0" smtClean="0"/>
              <a:t>，若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允许</a:t>
            </a:r>
            <a:r>
              <a:rPr lang="en-US" sz="2000" dirty="0" smtClean="0"/>
              <a:t>Ax3</a:t>
            </a:r>
            <a:r>
              <a:rPr lang="zh-CN" altLang="en-US" sz="2000" dirty="0" smtClean="0"/>
              <a:t>，则记</a:t>
            </a:r>
            <a:endParaRPr lang="en-US" altLang="zh-CN" sz="2000" dirty="0" smtClean="0"/>
          </a:p>
          <a:p>
            <a:pPr>
              <a:buNone/>
            </a:pP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 </a:t>
            </a:r>
            <a:r>
              <a:rPr lang="en-US" sz="20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>
                <a:cs typeface="Times New Roman"/>
                <a:sym typeface="SymbolProp BT"/>
              </a:rPr>
              <a:t>¬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zh-CN" altLang="en-US" sz="2000" dirty="0" smtClean="0"/>
              <a:t>且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=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2</a:t>
            </a:r>
            <a:r>
              <a:rPr lang="zh-CN" altLang="en-US" sz="2000" dirty="0" smtClean="0"/>
              <a:t>，从而对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以</a:t>
            </a:r>
            <a:r>
              <a:rPr lang="en-US" sz="2000" dirty="0" smtClean="0"/>
              <a:t>Ax3</a:t>
            </a:r>
            <a:r>
              <a:rPr lang="zh-CN" altLang="en-US" sz="2000" dirty="0" smtClean="0"/>
              <a:t>为方案执行程序</a:t>
            </a:r>
            <a:endParaRPr lang="en-US" altLang="zh-CN" sz="2000" dirty="0" smtClean="0"/>
          </a:p>
          <a:p>
            <a:pPr>
              <a:buNone/>
            </a:pPr>
            <a:r>
              <a:rPr lang="en-US" sz="2000" dirty="0" smtClean="0"/>
              <a:t>[G]</a:t>
            </a:r>
            <a:r>
              <a:rPr lang="zh-CN" altLang="en-US" sz="2000" dirty="0" smtClean="0"/>
              <a:t>：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[12.1]</a:t>
            </a:r>
            <a:r>
              <a:rPr lang="zh-CN" altLang="en-US" sz="2000" dirty="0" smtClean="0"/>
              <a:t>将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zh-CN" altLang="en-US" sz="2000" dirty="0" smtClean="0"/>
              <a:t>代入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zh-CN" altLang="en-US" sz="2000" dirty="0" smtClean="0"/>
              <a:t>：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>
              <a:buNone/>
            </a:pPr>
            <a:r>
              <a:rPr lang="en-US" sz="2000" dirty="0" smtClean="0"/>
              <a:t>[12.2]</a:t>
            </a:r>
            <a:r>
              <a:rPr lang="zh-CN" altLang="en-US" sz="2000" dirty="0" smtClean="0"/>
              <a:t>对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zh-CN" altLang="en-US" sz="2000" dirty="0" smtClean="0"/>
              <a:t>执行程序</a:t>
            </a:r>
            <a:r>
              <a:rPr lang="en-US" sz="2000" dirty="0" smtClean="0"/>
              <a:t>[L1]~[L6]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[12.3]</a:t>
            </a:r>
            <a:r>
              <a:rPr lang="zh-CN" altLang="en-US" sz="2000" dirty="0" smtClean="0"/>
              <a:t>若程序</a:t>
            </a:r>
            <a:r>
              <a:rPr lang="en-US" sz="2000" dirty="0" smtClean="0"/>
              <a:t>[12.2]</a:t>
            </a:r>
            <a:r>
              <a:rPr lang="zh-CN" altLang="en-US" sz="2000" dirty="0" smtClean="0"/>
              <a:t>有效，则将</a:t>
            </a:r>
            <a:r>
              <a:rPr lang="en-US" sz="2000" dirty="0" smtClean="0"/>
              <a:t>[12.2]</a:t>
            </a:r>
            <a:r>
              <a:rPr lang="zh-CN" altLang="en-US" sz="2000" dirty="0" smtClean="0"/>
              <a:t>的结果返代回程序</a:t>
            </a:r>
            <a:r>
              <a:rPr lang="en-US" sz="2000" dirty="0" smtClean="0"/>
              <a:t>[12]</a:t>
            </a:r>
            <a:r>
              <a:rPr lang="zh-CN" altLang="en-US" sz="2000" dirty="0" smtClean="0"/>
              <a:t>中，消去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变项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zh-CN" altLang="en-US" sz="2000" dirty="0" smtClean="0"/>
              <a:t>；</a:t>
            </a:r>
          </a:p>
          <a:p>
            <a:pPr>
              <a:buNone/>
            </a:pPr>
            <a:r>
              <a:rPr lang="en-US" sz="2000" dirty="0" smtClean="0"/>
              <a:t>[13]</a:t>
            </a:r>
            <a:r>
              <a:rPr lang="zh-CN" altLang="en-US" sz="2000" dirty="0" smtClean="0"/>
              <a:t>对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</a:t>
            </a:r>
            <a:r>
              <a:rPr lang="zh-CN" altLang="en-US" sz="2000" dirty="0" smtClean="0"/>
              <a:t>执行程序</a:t>
            </a:r>
            <a:r>
              <a:rPr lang="en-US" sz="2000" dirty="0" smtClean="0"/>
              <a:t>[L4]</a:t>
            </a:r>
            <a:r>
              <a:rPr lang="zh-CN" altLang="en-US" sz="2000" dirty="0" smtClean="0"/>
              <a:t>，若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允许</a:t>
            </a:r>
            <a:r>
              <a:rPr lang="en-US" sz="2000" dirty="0" smtClean="0"/>
              <a:t>Ax1</a:t>
            </a:r>
            <a:r>
              <a:rPr lang="zh-CN" altLang="en-US" sz="2000" dirty="0" smtClean="0"/>
              <a:t>，则记</a:t>
            </a:r>
            <a:endParaRPr lang="en-US" altLang="zh-CN" sz="2000" dirty="0" smtClean="0"/>
          </a:p>
          <a:p>
            <a:pPr>
              <a:buNone/>
            </a:pP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=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zh-CN" altLang="en-US" sz="2000" dirty="0" smtClean="0"/>
              <a:t>，从而对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0</a:t>
            </a:r>
            <a:r>
              <a:rPr lang="zh-CN" altLang="en-US" sz="2000" dirty="0" smtClean="0"/>
              <a:t>以</a:t>
            </a:r>
            <a:r>
              <a:rPr lang="en-US" sz="2000" dirty="0" smtClean="0"/>
              <a:t>Ax1</a:t>
            </a:r>
            <a:r>
              <a:rPr lang="zh-CN" altLang="en-US" sz="2000" dirty="0" smtClean="0"/>
              <a:t>为方案执行程序</a:t>
            </a:r>
            <a:r>
              <a:rPr lang="en-US" sz="2000" dirty="0" smtClean="0"/>
              <a:t>[G]</a:t>
            </a:r>
            <a:r>
              <a:rPr lang="zh-CN" altLang="en-US" sz="2000" dirty="0" smtClean="0"/>
              <a:t>：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R</a:t>
            </a:r>
            <a:r>
              <a:rPr lang="en-US" sz="2000" baseline="-25000" dirty="0" smtClean="0"/>
              <a:t>3</a:t>
            </a:r>
            <a:r>
              <a:rPr lang="zh-CN" altLang="en-US" sz="2000" dirty="0" smtClean="0"/>
              <a:t>；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1000108"/>
            <a:ext cx="7672414" cy="447692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</a:p>
          <a:p>
            <a:pPr>
              <a:buNone/>
            </a:pPr>
            <a:r>
              <a:rPr lang="zh-CN" altLang="en-US" sz="2400" dirty="0" smtClean="0"/>
              <a:t>         要实现能行化，就必须首先选择一条恰到好处的指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导性思维原理。而要选择一条恰到好处的指导性思维原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理，又必须首先给出正确的选择标准。</a:t>
            </a:r>
          </a:p>
          <a:p>
            <a:pPr>
              <a:buNone/>
            </a:pPr>
            <a:r>
              <a:rPr lang="en-US" sz="2400" dirty="0" smtClean="0"/>
              <a:t>1.1  </a:t>
            </a:r>
            <a:r>
              <a:rPr lang="zh-CN" altLang="en-US" sz="2400" dirty="0" smtClean="0"/>
              <a:t>思维原理的选择标准</a:t>
            </a:r>
          </a:p>
          <a:p>
            <a:pPr>
              <a:buNone/>
            </a:pPr>
            <a:r>
              <a:rPr lang="en-US" sz="2400" dirty="0" smtClean="0"/>
              <a:t>1.1.1  </a:t>
            </a:r>
            <a:r>
              <a:rPr lang="zh-CN" altLang="en-US" sz="2400" dirty="0" smtClean="0"/>
              <a:t>通缉令原理</a:t>
            </a:r>
          </a:p>
          <a:p>
            <a:pPr>
              <a:buNone/>
            </a:pPr>
            <a:r>
              <a:rPr lang="zh-CN" altLang="en-US" sz="2400" dirty="0" smtClean="0"/>
              <a:t>现在假定公安部门要通缉一名逃犯</a:t>
            </a:r>
            <a:r>
              <a:rPr lang="en-US" sz="2400" dirty="0" smtClean="0"/>
              <a:t>XX</a:t>
            </a:r>
            <a:r>
              <a:rPr lang="zh-CN" altLang="en-US" sz="2400" dirty="0" smtClean="0"/>
              <a:t>，开列通缉令如下：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第一张通缉令：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逃犯姓名</a:t>
            </a:r>
            <a:r>
              <a:rPr lang="en-US" sz="2400" dirty="0" smtClean="0"/>
              <a:t>XX</a:t>
            </a:r>
            <a:r>
              <a:rPr lang="zh-CN" altLang="en-US" sz="2000" dirty="0" smtClean="0"/>
              <a:t>，</a:t>
            </a:r>
            <a:r>
              <a:rPr lang="zh-CN" altLang="en-US" sz="2400" dirty="0" smtClean="0"/>
              <a:t>年龄不详</a:t>
            </a:r>
            <a:r>
              <a:rPr lang="zh-CN" altLang="en-US" sz="2000" dirty="0" smtClean="0"/>
              <a:t>，</a:t>
            </a:r>
            <a:r>
              <a:rPr lang="zh-CN" altLang="en-US" sz="2400" dirty="0" smtClean="0"/>
              <a:t>相貌不详；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第二张通缉令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：逃犯姓名</a:t>
            </a:r>
            <a:r>
              <a:rPr lang="en-US" sz="2400" dirty="0" smtClean="0"/>
              <a:t>XX</a:t>
            </a:r>
            <a:r>
              <a:rPr lang="zh-CN" altLang="en-US" sz="2400" dirty="0" smtClean="0"/>
              <a:t>，年龄</a:t>
            </a:r>
            <a:r>
              <a:rPr lang="en-US" sz="2400" dirty="0" smtClean="0"/>
              <a:t>YY</a:t>
            </a:r>
            <a:r>
              <a:rPr lang="zh-CN" altLang="en-US" sz="2400" dirty="0" smtClean="0"/>
              <a:t>，相貌不详；</a:t>
            </a:r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第三张通缉令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逃犯姓名</a:t>
            </a:r>
            <a:r>
              <a:rPr lang="en-US" sz="2400" dirty="0" smtClean="0"/>
              <a:t>XX</a:t>
            </a:r>
            <a:r>
              <a:rPr lang="zh-CN" altLang="en-US" sz="2400" dirty="0" smtClean="0"/>
              <a:t>，年龄</a:t>
            </a:r>
            <a:r>
              <a:rPr lang="en-US" sz="2400" dirty="0" smtClean="0"/>
              <a:t>YY</a:t>
            </a:r>
            <a:r>
              <a:rPr lang="zh-CN" altLang="en-US" sz="2400" dirty="0" smtClean="0"/>
              <a:t>，相貌</a:t>
            </a:r>
            <a:r>
              <a:rPr lang="en-US" sz="2400" dirty="0" smtClean="0"/>
              <a:t>ZZ</a:t>
            </a:r>
            <a:r>
              <a:rPr lang="zh-CN" altLang="en-US" sz="2400" dirty="0" smtClean="0"/>
              <a:t>。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2113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[13.1]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[13.2]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[13.3]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[13.2]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[13.2]</a:t>
            </a:r>
            <a:r>
              <a:rPr lang="zh-CN" altLang="en-US" sz="2400" dirty="0" smtClean="0"/>
              <a:t>的结果返代回程序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[13]</a:t>
            </a: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[14]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[L5]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则记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[14.1]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 </a:t>
            </a:r>
          </a:p>
          <a:p>
            <a:pPr>
              <a:buNone/>
            </a:pPr>
            <a:r>
              <a:rPr lang="en-US" sz="2400" dirty="0" smtClean="0"/>
              <a:t>[14.2]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857232"/>
            <a:ext cx="7815290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12124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[14.3]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[14.2]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[14.2]</a:t>
            </a:r>
            <a:r>
              <a:rPr lang="zh-CN" altLang="en-US" sz="2400" dirty="0" smtClean="0"/>
              <a:t>的结果返代回程序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[14]</a:t>
            </a: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[L6]</a:t>
            </a:r>
            <a:r>
              <a:rPr lang="zh-CN" altLang="en-US" sz="2400" dirty="0" smtClean="0"/>
              <a:t>，若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则记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=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，从而对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为方案执行程序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 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[15.3]</a:t>
            </a:r>
            <a:r>
              <a:rPr lang="zh-CN" altLang="en-US" sz="2400" dirty="0" smtClean="0"/>
              <a:t>若程序</a:t>
            </a:r>
            <a:r>
              <a:rPr lang="en-US" sz="2400" dirty="0" smtClean="0"/>
              <a:t>[15.2]</a:t>
            </a:r>
            <a:r>
              <a:rPr lang="zh-CN" altLang="en-US" sz="2400" dirty="0" smtClean="0"/>
              <a:t>有效，则将</a:t>
            </a:r>
            <a:r>
              <a:rPr lang="en-US" sz="2400" dirty="0" smtClean="0"/>
              <a:t>[15.2]</a:t>
            </a:r>
            <a:r>
              <a:rPr lang="zh-CN" altLang="en-US" sz="2400" dirty="0" smtClean="0"/>
              <a:t>的结果返代回程序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[15]</a:t>
            </a:r>
            <a:r>
              <a:rPr lang="zh-CN" altLang="en-US" sz="2400" dirty="0" smtClean="0"/>
              <a:t>中，消去变项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[N]</a:t>
            </a:r>
            <a:r>
              <a:rPr lang="zh-CN" altLang="en-US" sz="2400" dirty="0" smtClean="0"/>
              <a:t>对程序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[5.2]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[6.2]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[7.2]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[8.2]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[9.2]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[11.2]</a:t>
            </a:r>
            <a:r>
              <a:rPr lang="zh-CN" altLang="en-US" sz="2400" dirty="0" smtClean="0"/>
              <a:t>，</a:t>
            </a:r>
            <a:endParaRPr lang="zh-CN" alt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[12.2]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[13.2]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[14.2]</a:t>
            </a:r>
            <a:r>
              <a:rPr lang="zh-CN" altLang="en-US" sz="2400" dirty="0" smtClean="0"/>
              <a:t>和</a:t>
            </a:r>
            <a:r>
              <a:rPr lang="en-US" sz="2400" dirty="0" smtClean="0"/>
              <a:t>[15.2]</a:t>
            </a:r>
            <a:r>
              <a:rPr lang="zh-CN" altLang="en-US" sz="2400" dirty="0" smtClean="0"/>
              <a:t>中尚未进入程序</a:t>
            </a:r>
            <a:r>
              <a:rPr lang="en-US" sz="2400" dirty="0" smtClean="0"/>
              <a:t>[L1]~[L6]</a:t>
            </a:r>
          </a:p>
          <a:p>
            <a:pPr>
              <a:buNone/>
            </a:pPr>
            <a:r>
              <a:rPr lang="zh-CN" altLang="en-US" sz="2400" dirty="0" smtClean="0"/>
              <a:t>的剩余公式同时分别循环执行程序</a:t>
            </a:r>
            <a:r>
              <a:rPr lang="en-US" sz="2400" dirty="0" smtClean="0"/>
              <a:t>[3]~[N]</a:t>
            </a:r>
            <a:r>
              <a:rPr lang="zh-CN" altLang="en-US" sz="2400" dirty="0" smtClean="0"/>
              <a:t>，直至有一条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不再产生新的剩余公式的程序出现；</a:t>
            </a:r>
          </a:p>
          <a:p>
            <a:pPr>
              <a:buNone/>
            </a:pPr>
            <a:r>
              <a:rPr lang="en-US" sz="2400" dirty="0" smtClean="0"/>
              <a:t>[N+1]</a:t>
            </a:r>
            <a:r>
              <a:rPr lang="zh-CN" altLang="en-US" sz="2400" dirty="0" smtClean="0"/>
              <a:t>将程序</a:t>
            </a:r>
            <a:r>
              <a:rPr lang="en-US" sz="2400" dirty="0" smtClean="0"/>
              <a:t>[N]</a:t>
            </a:r>
            <a:r>
              <a:rPr lang="zh-CN" altLang="en-US" sz="2400" dirty="0" smtClean="0"/>
              <a:t>的结果返代回前步各相关变项中，消去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所有变项，终止程序。</a:t>
            </a:r>
          </a:p>
          <a:p>
            <a:pPr>
              <a:buNone/>
            </a:pPr>
            <a:r>
              <a:rPr lang="zh-CN" altLang="en-US" sz="2400" dirty="0" smtClean="0"/>
              <a:t>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Ⅱ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[1]</a:t>
            </a:r>
            <a:r>
              <a:rPr lang="zh-CN" altLang="en-US" sz="2400" dirty="0" smtClean="0"/>
              <a:t>执行如下子程序</a:t>
            </a:r>
            <a:r>
              <a:rPr lang="en-US" sz="2400" dirty="0" smtClean="0"/>
              <a:t>[1.1]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latin typeface="Times New Roman"/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643050"/>
            <a:ext cx="7743852" cy="4381512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[2]</a:t>
            </a:r>
            <a:r>
              <a:rPr lang="zh-CN" altLang="en-US" sz="2400" dirty="0" smtClean="0"/>
              <a:t>对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分别运行程序组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(Ⅰ)</a:t>
            </a:r>
            <a:r>
              <a:rPr lang="zh-CN" altLang="en-US" sz="2400" dirty="0" smtClean="0"/>
              <a:t>，直至有一条不产生剩余公式的程序出现，消去所有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变项，终止程序。</a:t>
            </a:r>
          </a:p>
          <a:p>
            <a:pPr>
              <a:buNone/>
            </a:pPr>
            <a:r>
              <a:rPr lang="en-US" sz="2400" dirty="0" smtClean="0"/>
              <a:t>3.3.3  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的设计思想阐述</a:t>
            </a:r>
          </a:p>
          <a:p>
            <a:pPr>
              <a:buNone/>
            </a:pPr>
            <a:r>
              <a:rPr lang="zh-CN" altLang="en-US" sz="2400" dirty="0" smtClean="0"/>
              <a:t>为便于讲解，将公理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中的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记为前支，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</a:p>
          <a:p>
            <a:pPr>
              <a:buNone/>
            </a:pPr>
            <a:r>
              <a:rPr lang="zh-CN" altLang="en-US" sz="2400" dirty="0" smtClean="0"/>
              <a:t>记为后支，将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zh-CN" altLang="en-US" sz="2400" dirty="0" smtClean="0"/>
              <a:t>记为尾支。</a:t>
            </a:r>
          </a:p>
          <a:p>
            <a:pPr>
              <a:buNone/>
            </a:pPr>
            <a:r>
              <a:rPr lang="zh-CN" altLang="en-US" sz="2400" dirty="0" smtClean="0"/>
              <a:t>能行程序中的程序组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的设计思路如下：以目标定理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作为尾支套用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，套用时要保证使前支和后支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至少有一个进入程序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；若其前支和后支中有一个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未能进入程序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则再次套用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，亦要求使前支和</a:t>
            </a:r>
          </a:p>
          <a:p>
            <a:pPr>
              <a:buNone/>
            </a:pPr>
            <a:r>
              <a:rPr lang="zh-CN" altLang="en-US" sz="2400" dirty="0" smtClean="0"/>
              <a:t>后支至少有一个进入程序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；</a:t>
            </a:r>
            <a:r>
              <a:rPr lang="en-US" altLang="zh-CN" sz="2400" dirty="0" smtClean="0"/>
              <a:t>…</a:t>
            </a:r>
            <a:r>
              <a:rPr lang="zh-CN" altLang="en-US" sz="2400" dirty="0" smtClean="0"/>
              <a:t>如此重复该操作，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直至当某次套用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时出现前支和后支全部进入程序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[1]~[2]</a:t>
            </a:r>
            <a:r>
              <a:rPr lang="zh-CN" altLang="en-US" sz="2400" dirty="0" smtClean="0"/>
              <a:t>的情形，就证得了目标定理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，终止程序。</a:t>
            </a:r>
          </a:p>
          <a:p>
            <a:pPr>
              <a:buNone/>
            </a:pPr>
            <a:r>
              <a:rPr lang="zh-CN" altLang="en-US" sz="2400" dirty="0" smtClean="0"/>
              <a:t>        能行程序中的程序组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Ⅱ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的设计思路如下：以目标定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理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作为公理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中的公式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，以定理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作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为公理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中的公式</a:t>
            </a:r>
            <a:r>
              <a:rPr lang="en-US" sz="2400" i="1" dirty="0" smtClean="0"/>
              <a:t>B</a:t>
            </a:r>
            <a:r>
              <a:rPr lang="zh-CN" altLang="en-US" sz="2400" dirty="0" smtClean="0"/>
              <a:t>，套用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；再转而对剩余公式</a:t>
            </a:r>
            <a:r>
              <a:rPr lang="en-US" sz="2400" dirty="0" smtClean="0">
                <a:sym typeface="SymbolProp BT"/>
              </a:rPr>
              <a:t></a:t>
            </a:r>
            <a:r>
              <a:rPr lang="en-US" sz="2400" dirty="0" smtClean="0">
                <a:cs typeface="Times New Roman"/>
                <a:sym typeface="SymbolProp BT"/>
              </a:rPr>
              <a:t> </a:t>
            </a:r>
          </a:p>
          <a:p>
            <a:pPr>
              <a:buNone/>
            </a:pPr>
            <a:r>
              <a:rPr lang="en-US" sz="2400" dirty="0" smtClean="0">
                <a:cs typeface="Times New Roman"/>
                <a:sym typeface="SymbolProp BT"/>
              </a:rPr>
              <a:t>¬ 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分别运行程序组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直至有一条不产生剩余公式的程序出现，就证得目标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定理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，终止程序。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3.4  </a:t>
            </a:r>
            <a:r>
              <a:rPr lang="zh-CN" altLang="en-US" sz="2400" dirty="0" smtClean="0"/>
              <a:t>对程序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的补充说明</a:t>
            </a:r>
          </a:p>
          <a:p>
            <a:pPr>
              <a:buNone/>
            </a:pPr>
            <a:r>
              <a:rPr lang="en-US" sz="2400" dirty="0" smtClean="0"/>
              <a:t>3.4.1  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Ⅰ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的核心思路</a:t>
            </a:r>
          </a:p>
          <a:p>
            <a:pPr>
              <a:buNone/>
            </a:pPr>
            <a:r>
              <a:rPr lang="zh-CN" altLang="en-US" sz="2400" dirty="0" smtClean="0"/>
              <a:t>依据</a:t>
            </a:r>
            <a:r>
              <a:rPr lang="en-US" sz="2400" dirty="0" smtClean="0"/>
              <a:t>3.3.3</a:t>
            </a:r>
            <a:r>
              <a:rPr lang="zh-CN" altLang="en-US" sz="2400" dirty="0" smtClean="0"/>
              <a:t>的解说知程序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中的程序组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的核心思路为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如下两条：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待证目标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本身是公理，则直接写下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待证目标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的后件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是公理，借助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并依据</a:t>
            </a:r>
            <a:r>
              <a:rPr lang="en-US" sz="2400" dirty="0" smtClean="0"/>
              <a:t>MP</a:t>
            </a:r>
          </a:p>
          <a:p>
            <a:pPr>
              <a:buNone/>
            </a:pPr>
            <a:r>
              <a:rPr lang="zh-CN" altLang="en-US" sz="2400" dirty="0" smtClean="0"/>
              <a:t>规则得到：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 (Ax1)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  </a:t>
            </a:r>
            <a:r>
              <a:rPr lang="en-US" sz="2400" dirty="0" smtClean="0"/>
              <a:t>(1, 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3.4.2  T</a:t>
            </a:r>
            <a:r>
              <a:rPr lang="zh-CN" altLang="en-US" sz="2400" dirty="0" smtClean="0"/>
              <a:t>方案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  (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  (1, 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3.4.3  </a:t>
            </a:r>
            <a:r>
              <a:rPr lang="zh-CN" altLang="en-US" sz="2400" dirty="0" smtClean="0"/>
              <a:t>定理</a:t>
            </a:r>
            <a:r>
              <a:rPr lang="en-US" sz="2400" dirty="0" smtClean="0"/>
              <a:t>T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┝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zh-CN" altLang="en-US" sz="2400" dirty="0" smtClean="0"/>
              <a:t>已知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是某个公理的代入特例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zh-CN" altLang="en-US" sz="2400" dirty="0" smtClean="0"/>
              <a:t>证：</a:t>
            </a:r>
          </a:p>
          <a:p>
            <a:pPr>
              <a:buNone/>
            </a:pPr>
            <a:r>
              <a:rPr lang="en-US" sz="2400" dirty="0" smtClean="0"/>
              <a:t>1,(((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(Ax2)</a:t>
            </a:r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</a:t>
            </a:r>
            <a:r>
              <a:rPr lang="zh-CN" altLang="en-US" sz="2400" dirty="0" smtClean="0"/>
              <a:t>    </a:t>
            </a:r>
            <a:r>
              <a:rPr lang="en-US" sz="2400" dirty="0" smtClean="0"/>
              <a:t>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(1, 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743852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</a:p>
          <a:p>
            <a:pPr>
              <a:buNone/>
            </a:pP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  (Ax2)</a:t>
            </a:r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(3, 4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6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7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64305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8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zh-CN" altLang="en-US" sz="2400" dirty="0" smtClean="0"/>
              <a:t>                          </a:t>
            </a:r>
            <a:r>
              <a:rPr lang="en-US" sz="2400" dirty="0" smtClean="0"/>
              <a:t>(6, 7 MP)</a:t>
            </a:r>
          </a:p>
          <a:p>
            <a:pPr>
              <a:buNone/>
            </a:pPr>
            <a:r>
              <a:rPr lang="en-US" sz="2400" dirty="0" smtClean="0"/>
              <a:t>9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10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(8, 9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(Ax2)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         第一张通缉令公布出去以后的结果可想而知，如石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沉大海，杳无音信；第二张通缉令公布出去以后效果略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好于第一张通缉令，反馈回来一些线索，但依然没能抓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获</a:t>
            </a:r>
            <a:r>
              <a:rPr lang="en-US" sz="2400" dirty="0" smtClean="0"/>
              <a:t>AA</a:t>
            </a:r>
            <a:r>
              <a:rPr lang="zh-CN" altLang="en-US" sz="2400" dirty="0" smtClean="0"/>
              <a:t>；第三张通缉令公布出去以后，警方根据群众举报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很快就将</a:t>
            </a:r>
            <a:r>
              <a:rPr lang="en-US" sz="2400" dirty="0" smtClean="0"/>
              <a:t>AA</a:t>
            </a:r>
            <a:r>
              <a:rPr lang="zh-CN" altLang="en-US" sz="2400" dirty="0" smtClean="0"/>
              <a:t>缉拿归案。这就是我所概括的通缉令原理。</a:t>
            </a:r>
          </a:p>
          <a:p>
            <a:pPr>
              <a:buNone/>
            </a:pPr>
            <a:r>
              <a:rPr lang="zh-CN" altLang="en-US" sz="2400" dirty="0" smtClean="0"/>
              <a:t>         通缉令原理意在说明如下基本事实：</a:t>
            </a:r>
          </a:p>
          <a:p>
            <a:pPr>
              <a:buNone/>
            </a:pPr>
            <a:r>
              <a:rPr lang="en-US" sz="2400" dirty="0" smtClean="0"/>
              <a:t>1)</a:t>
            </a:r>
            <a:r>
              <a:rPr lang="zh-CN" altLang="en-US" sz="2400" dirty="0" smtClean="0"/>
              <a:t>，所探求事物的特征描述得越模糊，解决问题的希望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就越渺茫；</a:t>
            </a:r>
          </a:p>
          <a:p>
            <a:pPr>
              <a:buNone/>
            </a:pPr>
            <a:r>
              <a:rPr lang="en-US" sz="2400" dirty="0" smtClean="0"/>
              <a:t>2)</a:t>
            </a:r>
            <a:r>
              <a:rPr lang="zh-CN" altLang="en-US" sz="2400" dirty="0" smtClean="0"/>
              <a:t>，对所探求事物的特征描述得越清晰，解决问题的希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望就越大。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12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</a:t>
            </a:r>
          </a:p>
          <a:p>
            <a:pPr>
              <a:buNone/>
            </a:pPr>
            <a:r>
              <a:rPr lang="en-US" sz="2400" dirty="0" smtClean="0"/>
              <a:t>                                                                              (11, 12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14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 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                                </a:t>
            </a:r>
          </a:p>
          <a:p>
            <a:pPr>
              <a:buNone/>
            </a:pPr>
            <a:r>
              <a:rPr lang="en-US" sz="2400" dirty="0" smtClean="0"/>
              <a:t>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15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(13, 14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16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  (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86728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17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(Ax1)</a:t>
            </a:r>
          </a:p>
          <a:p>
            <a:pPr>
              <a:buNone/>
            </a:pPr>
            <a:r>
              <a:rPr lang="en-US" sz="2400" dirty="0" smtClean="0"/>
              <a:t>18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(16, 17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19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(15, 18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20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(10, 19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</a:t>
            </a:r>
            <a:r>
              <a:rPr lang="zh-CN" altLang="en-US" sz="2400" dirty="0" smtClean="0"/>
              <a:t>                              </a:t>
            </a:r>
            <a:r>
              <a:rPr lang="en-US" sz="2400" dirty="0" smtClean="0"/>
              <a:t>(5, 20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 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(Ax2)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23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(21, 22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24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25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(23, 24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26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 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27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                       (25, 26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28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29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  (27, 28 MP)   </a:t>
            </a:r>
            <a:r>
              <a:rPr lang="zh-CN" altLang="en-US" sz="2400" dirty="0" smtClean="0"/>
              <a:t>证毕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3.4.4  </a:t>
            </a:r>
            <a:r>
              <a:rPr lang="zh-CN" altLang="en-US" sz="2400" dirty="0" smtClean="0"/>
              <a:t>补充说明</a:t>
            </a:r>
          </a:p>
          <a:p>
            <a:pPr>
              <a:buNone/>
            </a:pPr>
            <a:r>
              <a:rPr lang="en-US" sz="2400" dirty="0" smtClean="0"/>
              <a:t>         3.4.2</a:t>
            </a:r>
            <a:r>
              <a:rPr lang="zh-CN" altLang="en-US" sz="2400" dirty="0" smtClean="0"/>
              <a:t>与</a:t>
            </a:r>
            <a:r>
              <a:rPr lang="en-US" sz="2400" dirty="0" smtClean="0"/>
              <a:t>3.4.3</a:t>
            </a:r>
            <a:r>
              <a:rPr lang="zh-CN" altLang="en-US" sz="2400" dirty="0" smtClean="0"/>
              <a:t>实质上是对于同一个定理</a:t>
            </a:r>
            <a:r>
              <a:rPr lang="en-US" sz="2400" dirty="0" smtClean="0"/>
              <a:t>T</a:t>
            </a:r>
            <a:r>
              <a:rPr lang="zh-CN" altLang="en-US" sz="2400" dirty="0" smtClean="0"/>
              <a:t>的两种不同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证法，即</a:t>
            </a:r>
            <a:r>
              <a:rPr lang="en-US" sz="2400" dirty="0" smtClean="0"/>
              <a:t>T</a:t>
            </a:r>
            <a:r>
              <a:rPr lang="zh-CN" altLang="en-US" sz="2400" dirty="0" smtClean="0"/>
              <a:t>方案可以转化为</a:t>
            </a:r>
            <a:r>
              <a:rPr lang="en-US" sz="2400" dirty="0" smtClean="0"/>
              <a:t>3.4.3</a:t>
            </a:r>
            <a:r>
              <a:rPr lang="zh-CN" altLang="en-US" sz="2400" dirty="0" smtClean="0"/>
              <a:t>，而且</a:t>
            </a:r>
            <a:r>
              <a:rPr lang="en-US" sz="2400" dirty="0" smtClean="0"/>
              <a:t>3.4.3</a:t>
            </a:r>
            <a:r>
              <a:rPr lang="zh-CN" altLang="en-US" sz="2400" dirty="0" smtClean="0"/>
              <a:t>的证法符合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中的程序组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。那么，</a:t>
            </a:r>
            <a:r>
              <a:rPr lang="en-US" sz="2400" dirty="0" smtClean="0"/>
              <a:t>T</a:t>
            </a:r>
            <a:r>
              <a:rPr lang="zh-CN" altLang="en-US" sz="2400" dirty="0" smtClean="0"/>
              <a:t>方案可以转化为符合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中的程序组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的形式。正是由于这个原因才没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有将</a:t>
            </a:r>
            <a:r>
              <a:rPr lang="en-US" sz="2400" dirty="0" smtClean="0"/>
              <a:t>T</a:t>
            </a:r>
            <a:r>
              <a:rPr lang="zh-CN" altLang="en-US" sz="2400" dirty="0" smtClean="0"/>
              <a:t>方案列为程序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中的程序组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的核心思路之一。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3.5  </a:t>
            </a:r>
            <a:r>
              <a:rPr lang="zh-CN" altLang="en-US" sz="2400" dirty="0" smtClean="0"/>
              <a:t>能行程序的操作演示</a:t>
            </a:r>
          </a:p>
          <a:p>
            <a:pPr>
              <a:buNone/>
            </a:pPr>
            <a:r>
              <a:rPr lang="en-US" sz="2400" dirty="0" smtClean="0"/>
              <a:t>3.5.1  </a:t>
            </a:r>
            <a:r>
              <a:rPr lang="zh-CN" altLang="en-US" sz="2400" dirty="0" smtClean="0"/>
              <a:t>示例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[P1]</a:t>
            </a:r>
            <a:r>
              <a:rPr lang="zh-CN" altLang="en-US" sz="2400" dirty="0" smtClean="0"/>
              <a:t>┝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将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记为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，将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记为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，依次执行各条程序：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[1]</a:t>
            </a:r>
            <a:r>
              <a:rPr lang="zh-CN" altLang="en-US" sz="2400" dirty="0" smtClean="0"/>
              <a:t>不符合，转入程序</a:t>
            </a:r>
            <a:r>
              <a:rPr lang="en-US" sz="2400" dirty="0" smtClean="0"/>
              <a:t>[2]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[2]</a:t>
            </a:r>
            <a:r>
              <a:rPr lang="zh-CN" altLang="en-US" sz="2400" dirty="0" smtClean="0"/>
              <a:t>不符合，转入程序</a:t>
            </a:r>
            <a:r>
              <a:rPr lang="en-US" sz="2400" dirty="0" smtClean="0"/>
              <a:t>[3]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[3]</a:t>
            </a:r>
            <a:r>
              <a:rPr lang="zh-CN" altLang="en-US" sz="2400" dirty="0" smtClean="0"/>
              <a:t>设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是由变元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和公式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经使用分离规则而得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则首先执行如下子程序</a:t>
            </a:r>
            <a:r>
              <a:rPr lang="en-US" sz="2400" dirty="0" smtClean="0"/>
              <a:t>[3.1]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zh-CN" altLang="en-US" sz="2400" dirty="0" smtClean="0"/>
              <a:t>继而再执行如下子程序</a:t>
            </a:r>
            <a:r>
              <a:rPr lang="en-US" sz="2400" dirty="0" smtClean="0"/>
              <a:t>[3.2]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743852" cy="642942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为方案执行程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，即对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</a:t>
            </a:r>
          </a:p>
          <a:p>
            <a:pPr>
              <a:buNone/>
            </a:pPr>
            <a:r>
              <a:rPr lang="zh-CN" altLang="en-US" sz="2400" dirty="0" smtClean="0"/>
              <a:t>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有：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[L1]</a:t>
            </a:r>
            <a:r>
              <a:rPr lang="zh-CN" altLang="en-US" sz="2400" dirty="0" smtClean="0"/>
              <a:t>符合，经自由落实得：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[4.3]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有效，将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[4]</a:t>
            </a:r>
            <a:r>
              <a:rPr lang="zh-CN" altLang="en-US" sz="2400" dirty="0" smtClean="0"/>
              <a:t>中，消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 </a:t>
            </a:r>
            <a:r>
              <a:rPr lang="zh-CN" altLang="en-US" sz="2400" dirty="0" smtClean="0"/>
              <a:t>，结束程序。</a:t>
            </a:r>
          </a:p>
          <a:p>
            <a:pPr>
              <a:buNone/>
            </a:pPr>
            <a:r>
              <a:rPr lang="zh-CN" altLang="en-US" sz="2400" dirty="0" smtClean="0"/>
              <a:t>         将程序整理，得到该定理的形式证明：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  (1, 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  (3, 4 MP)  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证毕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3.5.2  </a:t>
            </a:r>
            <a:r>
              <a:rPr lang="zh-CN" altLang="en-US" sz="2400" dirty="0" smtClean="0"/>
              <a:t>示例</a:t>
            </a:r>
            <a:r>
              <a:rPr lang="en-US" sz="2400" dirty="0" smtClean="0"/>
              <a:t>2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[P2]</a:t>
            </a:r>
            <a:r>
              <a:rPr lang="zh-CN" altLang="en-US" sz="2400" dirty="0" smtClean="0"/>
              <a:t>┝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将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记为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，将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zh-CN" altLang="en-US" sz="2400" dirty="0" smtClean="0"/>
              <a:t>记为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，依次执行各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条程序：</a:t>
            </a:r>
          </a:p>
          <a:p>
            <a:pPr>
              <a:buNone/>
            </a:pPr>
            <a:r>
              <a:rPr lang="en-US" sz="2400" dirty="0" smtClean="0"/>
              <a:t>[1]</a:t>
            </a:r>
            <a:r>
              <a:rPr lang="zh-CN" altLang="en-US" sz="2400" dirty="0" smtClean="0"/>
              <a:t>不符合，转入下一条程序；</a:t>
            </a:r>
          </a:p>
          <a:p>
            <a:pPr>
              <a:buNone/>
            </a:pPr>
            <a:r>
              <a:rPr lang="en-US" sz="2400" dirty="0" smtClean="0"/>
              <a:t>[2]</a:t>
            </a:r>
            <a:r>
              <a:rPr lang="zh-CN" altLang="en-US" sz="2400" dirty="0" smtClean="0"/>
              <a:t>不符合，转入下一条程序；</a:t>
            </a:r>
          </a:p>
          <a:p>
            <a:pPr>
              <a:buNone/>
            </a:pPr>
            <a:r>
              <a:rPr lang="en-US" sz="2400" dirty="0" smtClean="0"/>
              <a:t>[3]</a:t>
            </a:r>
            <a:r>
              <a:rPr lang="zh-CN" altLang="en-US" sz="2400" dirty="0" smtClean="0"/>
              <a:t>设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是由变元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和公式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经使用分离规则而得，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则首先执行如下子程序</a:t>
            </a:r>
            <a:r>
              <a:rPr lang="en-US" sz="2400" dirty="0" smtClean="0"/>
              <a:t>[3.1]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zh-CN" altLang="en-US" sz="2400" dirty="0" smtClean="0"/>
              <a:t>继而再执行如下子程序</a:t>
            </a:r>
            <a:r>
              <a:rPr lang="en-US" sz="2400" dirty="0" smtClean="0"/>
              <a:t>[3.2]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[4]</a:t>
            </a:r>
            <a:r>
              <a:rPr lang="zh-CN" altLang="en-US" sz="2400" dirty="0" smtClean="0"/>
              <a:t>显然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为方案执行程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序</a:t>
            </a:r>
            <a:r>
              <a:rPr lang="en-US" sz="2400" dirty="0" smtClean="0"/>
              <a:t>[G]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；</a:t>
            </a:r>
          </a:p>
          <a:p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[4.1]</a:t>
            </a:r>
            <a:r>
              <a:rPr lang="zh-CN" altLang="en-US" sz="2400" dirty="0" smtClean="0"/>
              <a:t>将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代入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[4.2]</a:t>
            </a:r>
            <a:r>
              <a:rPr lang="zh-CN" altLang="en-US" sz="2400" dirty="0" smtClean="0"/>
              <a:t>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执行程序</a:t>
            </a:r>
            <a:r>
              <a:rPr lang="en-US" sz="2400" dirty="0" smtClean="0"/>
              <a:t>[L1]~[L6]</a:t>
            </a:r>
            <a:r>
              <a:rPr lang="zh-CN" altLang="en-US" sz="2400" dirty="0" smtClean="0"/>
              <a:t>，即对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zh-CN" altLang="en-US" sz="2400" dirty="0" smtClean="0"/>
              <a:t>执行程序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[L1]~[L6]</a:t>
            </a:r>
            <a:r>
              <a:rPr lang="zh-CN" altLang="en-US" sz="2400" dirty="0" smtClean="0"/>
              <a:t>有：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[L1]~[L3]</a:t>
            </a:r>
            <a:r>
              <a:rPr lang="zh-CN" altLang="en-US" sz="2400" dirty="0" smtClean="0"/>
              <a:t>不符合，转入程序</a:t>
            </a:r>
            <a:r>
              <a:rPr lang="en-US" sz="2400" dirty="0" smtClean="0"/>
              <a:t>[L4]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[L4]</a:t>
            </a:r>
            <a:r>
              <a:rPr lang="zh-CN" altLang="en-US" sz="2400" dirty="0" smtClean="0"/>
              <a:t>符合，经制约落实得：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[4.3]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有效，将</a:t>
            </a:r>
            <a:r>
              <a:rPr lang="en-US" sz="2400" dirty="0" smtClean="0"/>
              <a:t>[4.2]</a:t>
            </a:r>
            <a:r>
              <a:rPr lang="zh-CN" altLang="en-US" sz="2400" dirty="0" smtClean="0"/>
              <a:t>的结果返代回程序</a:t>
            </a:r>
            <a:r>
              <a:rPr lang="en-US" sz="2400" dirty="0" smtClean="0"/>
              <a:t>[4]</a:t>
            </a:r>
            <a:r>
              <a:rPr lang="zh-CN" altLang="en-US" sz="2400" dirty="0" smtClean="0"/>
              <a:t>中，消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去变项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 </a:t>
            </a:r>
            <a:r>
              <a:rPr lang="zh-CN" altLang="en-US" sz="2400" dirty="0" smtClean="0"/>
              <a:t>，结束程序。</a:t>
            </a:r>
          </a:p>
          <a:p>
            <a:pPr>
              <a:buNone/>
            </a:pPr>
            <a:r>
              <a:rPr lang="zh-CN" altLang="en-US" sz="2400" dirty="0" smtClean="0"/>
              <a:t>         将程序整理，得到该定理的形式证明：</a:t>
            </a:r>
          </a:p>
          <a:p>
            <a:pPr>
              <a:buNone/>
            </a:pPr>
            <a:r>
              <a:rPr lang="zh-CN" altLang="en-US" sz="2400" dirty="0" smtClean="0"/>
              <a:t>证明：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743852" cy="51913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1.1.2  </a:t>
            </a:r>
            <a:r>
              <a:rPr lang="zh-CN" altLang="en-US" sz="2400" dirty="0" smtClean="0"/>
              <a:t>通缉令原理是思维原理的选择标准</a:t>
            </a:r>
          </a:p>
          <a:p>
            <a:pPr>
              <a:buNone/>
            </a:pPr>
            <a:r>
              <a:rPr lang="zh-CN" altLang="en-US" sz="2400" dirty="0" smtClean="0"/>
              <a:t>        设任意定理的证明步骤为公式序列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C</a:t>
            </a:r>
            <a:r>
              <a:rPr lang="en-US" sz="2400" baseline="-25000" dirty="0" smtClean="0"/>
              <a:t>N-1</a:t>
            </a:r>
            <a:r>
              <a:rPr lang="zh-CN" altLang="en-US" sz="2400" dirty="0" smtClean="0"/>
              <a:t> 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。在经典命题逻辑定理的证明过程中，倘若仅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从公理和推理规则出发，那就必定先要找到出发点公式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，然后第二步公式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，然后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N-1</a:t>
            </a:r>
            <a:r>
              <a:rPr lang="zh-CN" altLang="en-US" sz="2400" dirty="0" smtClean="0"/>
              <a:t>，即按部就班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地找到每一步所需之公式，这是最传统的思路。但困难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就此产生：对于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，我们不掌握它的任何具体特征，不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了解任何关于它的详细信息，应用通缉令原理可知，找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的结果就好比执行前面的第一张通缉令，结果必然是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一无所获，因此根本就不应该去找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。这也就是说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(Ax1)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(1, 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))))  (Ax2)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)))  (3, 4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6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(Ax1)</a:t>
            </a: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7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  (5, 6 MP)   </a:t>
            </a:r>
            <a:r>
              <a:rPr lang="zh-CN" altLang="en-US" sz="2400" dirty="0" smtClean="0"/>
              <a:t>证毕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800" dirty="0" smtClean="0">
                <a:latin typeface="+mj-ea"/>
                <a:ea typeface="+mj-ea"/>
              </a:rPr>
              <a:t>-</a:t>
            </a:r>
            <a:r>
              <a:rPr lang="zh-CN" altLang="en-US" sz="2800" dirty="0" smtClean="0">
                <a:latin typeface="+mj-ea"/>
                <a:ea typeface="+mj-ea"/>
              </a:rPr>
              <a:t>本章小结</a:t>
            </a:r>
          </a:p>
          <a:p>
            <a:pPr>
              <a:buNone/>
            </a:pPr>
            <a:r>
              <a:rPr lang="en-US" sz="2400" dirty="0" smtClean="0"/>
              <a:t>           </a:t>
            </a:r>
            <a:r>
              <a:rPr lang="zh-CN" altLang="en-US" dirty="0" smtClean="0"/>
              <a:t>本章给出了经典命题演算的能行程序，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并通过若干道题目展示了该程序的操作方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法。在下一章将给出关于这套程序能行性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的严格证明。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4.1  K</a:t>
            </a:r>
            <a:r>
              <a:rPr lang="zh-CN" altLang="en-US" sz="2400" dirty="0" smtClean="0"/>
              <a:t>模式</a:t>
            </a:r>
          </a:p>
          <a:p>
            <a:pPr>
              <a:buNone/>
            </a:pPr>
            <a:r>
              <a:rPr lang="zh-CN" altLang="en-US" sz="2400" dirty="0" smtClean="0"/>
              <a:t>以任意给定的一个系统内定理┝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作为目标定理展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开讨论。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在经典命题逻辑公理系统中演绎定理及其逆定理成立</a:t>
            </a:r>
            <a:endParaRPr lang="en-US" altLang="zh-CN" sz="2400" dirty="0" smtClean="0"/>
          </a:p>
          <a:p>
            <a:pPr>
              <a:buNone/>
            </a:pP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r>
              <a:rPr lang="zh-CN" altLang="en-US" sz="2400" dirty="0" smtClean="0"/>
              <a:t>，因此存在着定理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的一个演绎证明，记为：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┝ 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不妨将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┝ 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设为如下结构：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假设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  </a:t>
            </a:r>
            <a:r>
              <a:rPr lang="en-US" sz="2400" dirty="0" smtClean="0"/>
              <a:t>(1, 2 MP)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公理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3  </a:t>
            </a:r>
            <a:r>
              <a:rPr lang="en-US" sz="2400" dirty="0" smtClean="0"/>
              <a:t>(3, 4 MP)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┊</a:t>
            </a:r>
          </a:p>
          <a:p>
            <a:pPr>
              <a:buNone/>
            </a:pPr>
            <a:r>
              <a:rPr lang="en-US" sz="2400" dirty="0" smtClean="0"/>
              <a:t>N-6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T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公理或</a:t>
            </a:r>
            <a:r>
              <a:rPr lang="en-US" sz="2400" dirty="0" smtClean="0"/>
              <a:t>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N-5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T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公理或</a:t>
            </a:r>
            <a:r>
              <a:rPr lang="en-US" sz="2400" dirty="0" smtClean="0"/>
              <a:t>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N-4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  </a:t>
            </a:r>
            <a:r>
              <a:rPr lang="en-US" sz="2400" dirty="0" smtClean="0"/>
              <a:t>(N-6, N-5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N-3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公理或</a:t>
            </a:r>
            <a:r>
              <a:rPr lang="en-US" sz="2400" dirty="0" smtClean="0"/>
              <a:t>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N-2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i="1" baseline="-25000" dirty="0" smtClean="0"/>
              <a:t>  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公理或</a:t>
            </a:r>
            <a:r>
              <a:rPr lang="en-US" sz="2400" dirty="0" smtClean="0"/>
              <a:t>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N-1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 </a:t>
            </a:r>
            <a:r>
              <a:rPr lang="en-US" sz="2400" dirty="0" smtClean="0"/>
              <a:t> (N-3, N-2 MP)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N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  </a:t>
            </a:r>
            <a:r>
              <a:rPr lang="en-US" sz="2400" dirty="0" smtClean="0"/>
              <a:t>(N-4, N-1 MP)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根据</a:t>
            </a:r>
            <a:r>
              <a:rPr lang="en-US" sz="2400" dirty="0" smtClean="0"/>
              <a:t>(1)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是由变元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zh-CN" altLang="en-US" sz="2400" dirty="0" smtClean="0"/>
              <a:t>和公式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经使用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而得；再据此以目标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作为尾支套用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有：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  <a:r>
              <a:rPr lang="en-US" sz="2400" dirty="0" smtClean="0"/>
              <a:t>	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zh-CN" altLang="en-US" sz="2400" dirty="0" smtClean="0"/>
              <a:t>作为尾支套用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有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T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T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zh-CN" altLang="en-US" sz="2400" dirty="0" smtClean="0"/>
              <a:t>为尾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支套用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有：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(5)</a:t>
            </a:r>
            <a:r>
              <a:rPr lang="zh-CN" altLang="en-US" sz="2400" dirty="0" smtClean="0"/>
              <a:t>再分别对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T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)</a:t>
            </a:r>
            <a:r>
              <a:rPr lang="zh-CN" altLang="en-US" sz="18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zh-CN" altLang="en-US" sz="18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M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1800" dirty="0" smtClean="0"/>
              <a:t>，</a:t>
            </a:r>
            <a:endParaRPr lang="en-US" altLang="zh-CN" sz="18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</a:t>
            </a:r>
            <a:r>
              <a:rPr lang="zh-CN" altLang="en-US" sz="2400" dirty="0" smtClean="0"/>
              <a:t>仿照</a:t>
            </a:r>
            <a:r>
              <a:rPr lang="en-US" sz="2400" dirty="0" smtClean="0"/>
              <a:t>(3)</a:t>
            </a:r>
            <a:r>
              <a:rPr lang="zh-CN" altLang="en-US" sz="2400" dirty="0" smtClean="0"/>
              <a:t>的模式重复套用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(6)</a:t>
            </a:r>
            <a:r>
              <a:rPr lang="zh-CN" altLang="en-US" sz="2400" dirty="0" smtClean="0"/>
              <a:t>再对</a:t>
            </a:r>
            <a:r>
              <a:rPr lang="en-US" sz="2400" dirty="0" smtClean="0"/>
              <a:t>(5)</a:t>
            </a:r>
            <a:r>
              <a:rPr lang="zh-CN" altLang="en-US" sz="2400" dirty="0" smtClean="0"/>
              <a:t>中新生成的公式仿照</a:t>
            </a:r>
            <a:r>
              <a:rPr lang="en-US" sz="2400" dirty="0" smtClean="0"/>
              <a:t>(3)</a:t>
            </a:r>
            <a:r>
              <a:rPr lang="zh-CN" altLang="en-US" sz="2400" dirty="0" smtClean="0"/>
              <a:t>的模式重复套用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并将此操作一直延续下去，则最后必然会终结于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</a:p>
          <a:p>
            <a:pPr>
              <a:buNone/>
            </a:pP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(7)</a:t>
            </a:r>
            <a:r>
              <a:rPr lang="zh-CN" altLang="en-US" sz="2400" dirty="0" smtClean="0"/>
              <a:t>以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为尾支套用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，记为如下固定形式：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(8)</a:t>
            </a:r>
            <a:r>
              <a:rPr lang="zh-CN" altLang="en-US" sz="2400" dirty="0" smtClean="0"/>
              <a:t>至此每一轮套用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所产生的前支和后支已经全都符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合程序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zh-CN" altLang="en-US" sz="2400" dirty="0" smtClean="0"/>
              <a:t>         综上，系统内任何形如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的定理的证明都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可改写为如下模式：轮番套用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的尾支和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规则，直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至所有公式全都满足程序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中的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         将此模式称为</a:t>
            </a:r>
            <a:r>
              <a:rPr lang="en-US" sz="2400" dirty="0" smtClean="0"/>
              <a:t>K</a:t>
            </a:r>
            <a:r>
              <a:rPr lang="zh-CN" altLang="en-US" sz="2400" dirty="0" smtClean="0"/>
              <a:t>模式。</a:t>
            </a:r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886728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5786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4.2  U</a:t>
            </a:r>
            <a:r>
              <a:rPr lang="zh-CN" altLang="en-US" sz="2400" dirty="0" smtClean="0"/>
              <a:t>形算法</a:t>
            </a:r>
          </a:p>
          <a:p>
            <a:pPr>
              <a:buNone/>
            </a:pPr>
            <a:r>
              <a:rPr lang="en-US" sz="2400" dirty="0" smtClean="0"/>
              <a:t>4.2.1  </a:t>
            </a:r>
            <a:r>
              <a:rPr lang="zh-CN" altLang="en-US" sz="2400" dirty="0" smtClean="0"/>
              <a:t>典型问题</a:t>
            </a:r>
          </a:p>
          <a:p>
            <a:pPr>
              <a:buNone/>
            </a:pPr>
            <a:r>
              <a:rPr lang="zh-CN" altLang="en-US" sz="2400" dirty="0" smtClean="0"/>
              <a:t>现有如下</a:t>
            </a:r>
            <a:r>
              <a:rPr lang="en-US" sz="2400" dirty="0" smtClean="0"/>
              <a:t>5</a:t>
            </a:r>
            <a:r>
              <a:rPr lang="zh-CN" altLang="en-US" sz="2400" dirty="0" smtClean="0"/>
              <a:t>个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有序公式：</a:t>
            </a:r>
          </a:p>
          <a:p>
            <a:pPr>
              <a:buNone/>
            </a:pPr>
            <a:r>
              <a:rPr lang="zh-CN" altLang="en-US" sz="2400" dirty="0" smtClean="0"/>
              <a:t>①</a:t>
            </a:r>
            <a:r>
              <a:rPr lang="en-US" sz="2400" dirty="0" smtClean="0"/>
              <a:t> 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②</a:t>
            </a:r>
            <a:r>
              <a:rPr lang="en-US" sz="2400" dirty="0" smtClean="0"/>
              <a:t> 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③</a:t>
            </a:r>
            <a:r>
              <a:rPr lang="en-US" sz="2400" dirty="0" smtClean="0"/>
              <a:t> 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④</a:t>
            </a:r>
            <a:r>
              <a:rPr lang="en-US" sz="2400" dirty="0" smtClean="0"/>
              <a:t> 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⑤</a:t>
            </a:r>
            <a:r>
              <a:rPr lang="en-US" sz="2400" dirty="0" smtClean="0"/>
              <a:t> 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在上述公式组中，如果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是形式证明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符合程序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中程序组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的两个定理，且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zh-CN" altLang="en-US" sz="2400" dirty="0" smtClean="0"/>
              <a:t>满足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中的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，那么：定理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证明过程必能全部进入程序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。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注：</a:t>
            </a:r>
            <a:r>
              <a:rPr lang="en-US" sz="2400" dirty="0" smtClean="0"/>
              <a:t>5</a:t>
            </a:r>
            <a:r>
              <a:rPr lang="zh-CN" altLang="en-US" sz="2400" dirty="0" smtClean="0"/>
              <a:t>个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有序公式是按照固定顺序排列的，这个顺序是先给出携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带目标公式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的公式①，再给出携带公式①后支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的公式②，且公式②</a:t>
            </a:r>
            <a:r>
              <a:rPr lang="en-US" sz="2400" dirty="0" smtClean="0"/>
              <a:t>~</a:t>
            </a:r>
            <a:r>
              <a:rPr lang="zh-CN" altLang="en-US" sz="2400" dirty="0" smtClean="0"/>
              <a:t>⑤是定理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的证明方案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的逆序给出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证：为了使证明过程更加清晰，将如下证明过程记为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模块：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endParaRPr lang="zh-CN" altLang="en-US" sz="2400" dirty="0" smtClean="0"/>
          </a:p>
          <a:p>
            <a:pPr>
              <a:buNone/>
            </a:pP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815290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以下的证明就采用模块方式进行。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 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3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672414" cy="51913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按部就班地找到每一步所需之公式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N-1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这条思路根本行不通，应更换其他思路为宜。再次应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用通缉令原理，审视公式序列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N-1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能够清晰地描述其特征的只有待证目标公式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在这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里既是待证目标又是已知信息。传统思路遭遇困境的一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个重要原因就在于将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片面地当作未知信息对待而忽视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了其释放已知信息的功能。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有双重作用，它既是待证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的未知目标，又是唯一的已知条件。这样，我们就锁定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作为“通缉对象”。要实现所谓能行化，就必须保证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所给程序是完全机械的，就必须排除直觉等人为因素，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1, 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2,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 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64305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5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6</a:t>
            </a:r>
            <a:r>
              <a:rPr lang="zh-CN" altLang="en-US" sz="2400" dirty="0" smtClean="0"/>
              <a:t>：</a:t>
            </a:r>
          </a:p>
          <a:p>
            <a:endParaRPr lang="zh-CN" altLang="en-US" sz="2400" dirty="0" smtClean="0"/>
          </a:p>
          <a:p>
            <a:pPr>
              <a:buNone/>
            </a:pPr>
            <a:endParaRPr lang="zh-CN" altLang="en-US" sz="2400" dirty="0" smtClean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3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能行程序的给出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7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 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571612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8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 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9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endParaRPr lang="zh-CN" altLang="en-US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10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11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12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13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</a:p>
          <a:p>
            <a:pPr>
              <a:buNone/>
            </a:pPr>
            <a:r>
              <a:rPr lang="en-US" sz="2400" dirty="0" smtClean="0"/>
              <a:t>( 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以上各模块的前支和后支都至少有一个满足程序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中的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，且最后一个模块的后支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是一个证明过程符合程序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</a:p>
          <a:p>
            <a:pPr>
              <a:buNone/>
            </a:pPr>
            <a:r>
              <a:rPr lang="zh-CN" altLang="en-US" sz="2400" dirty="0" smtClean="0"/>
              <a:t>中的定理。以上证明步步可逆，所以定理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的证明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过程必能全部进入程序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。</a:t>
            </a:r>
            <a:r>
              <a:rPr lang="en-US" sz="2400" dirty="0" smtClean="0"/>
              <a:t>             </a:t>
            </a:r>
            <a:r>
              <a:rPr lang="zh-CN" altLang="en-US" sz="2400" dirty="0" smtClean="0"/>
              <a:t>证毕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4.2.2  U</a:t>
            </a:r>
            <a:r>
              <a:rPr lang="zh-CN" altLang="en-US" sz="2400" dirty="0" smtClean="0"/>
              <a:t>形算法阐述</a:t>
            </a:r>
            <a:r>
              <a:rPr lang="en-US" sz="2400" dirty="0" smtClean="0"/>
              <a:t>     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累加阶段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对应于模块</a:t>
            </a:r>
            <a:r>
              <a:rPr lang="en-US" sz="2400" dirty="0" smtClean="0"/>
              <a:t>1~</a:t>
            </a:r>
            <a:r>
              <a:rPr lang="zh-CN" altLang="en-US" sz="2400" dirty="0" smtClean="0"/>
              <a:t>模块</a:t>
            </a:r>
            <a:r>
              <a:rPr lang="en-US" sz="2400" dirty="0" smtClean="0"/>
              <a:t>2)  </a:t>
            </a:r>
            <a:r>
              <a:rPr lang="zh-CN" altLang="en-US" sz="2400" dirty="0" smtClean="0"/>
              <a:t>在这一阶段，将有序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公式组中满足程序组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的全部后支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依据其所属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公式的序号先后，从前到后轮番</a:t>
            </a:r>
            <a:endParaRPr lang="zh-CN" alt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占据模块中后支的位置，即逐次累加，得到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累加法</a:t>
            </a:r>
            <a:r>
              <a:rPr lang="en-US" sz="2400" dirty="0" smtClean="0"/>
              <a:t>  </a:t>
            </a:r>
            <a:r>
              <a:rPr lang="zh-CN" altLang="en-US" sz="2400" dirty="0" smtClean="0"/>
              <a:t>在阶段</a:t>
            </a:r>
            <a:r>
              <a:rPr lang="en-US" sz="2400" dirty="0" smtClean="0"/>
              <a:t>(1)</a:t>
            </a:r>
            <a:r>
              <a:rPr lang="zh-CN" altLang="en-US" sz="2400" dirty="0" smtClean="0"/>
              <a:t>中，将有序公式组中满足程序组</a:t>
            </a:r>
            <a:r>
              <a:rPr lang="en-US" sz="2400" dirty="0" smtClean="0"/>
              <a:t>(Ⅰ)</a:t>
            </a:r>
          </a:p>
          <a:p>
            <a:pPr>
              <a:buNone/>
            </a:pPr>
            <a:r>
              <a:rPr lang="zh-CN" altLang="en-US" sz="2400" dirty="0" smtClean="0"/>
              <a:t>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的全部后支依据其所属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公式的序号先后，从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前到后轮番占据模块中后支的位置，即逐次累加；</a:t>
            </a:r>
          </a:p>
          <a:p>
            <a:pPr>
              <a:buNone/>
            </a:pPr>
            <a:r>
              <a:rPr lang="en-US" sz="2400" dirty="0" smtClean="0"/>
              <a:t>(3)</a:t>
            </a:r>
            <a:r>
              <a:rPr lang="zh-CN" altLang="en-US" sz="2400" dirty="0" smtClean="0"/>
              <a:t>消元阶段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对应于模块</a:t>
            </a:r>
            <a:r>
              <a:rPr lang="en-US" sz="2400" dirty="0" smtClean="0"/>
              <a:t>3~</a:t>
            </a:r>
            <a:r>
              <a:rPr lang="zh-CN" altLang="en-US" sz="2400" dirty="0" smtClean="0"/>
              <a:t>模块</a:t>
            </a:r>
            <a:r>
              <a:rPr lang="en-US" sz="2400" dirty="0" smtClean="0"/>
              <a:t>13)  </a:t>
            </a:r>
            <a:r>
              <a:rPr lang="zh-CN" altLang="en-US" sz="2400" dirty="0" smtClean="0"/>
              <a:t>在这一阶段，将有序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公式组满足程序组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的全部前支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即：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三条公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式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依据其所属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公式序号先后，从后往前逐次与阶段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的最终所得公式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进行消元，直至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00976" cy="662006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就必须摒除一切偶然性、盲目性和不确定性，令操作满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足必然性、明确性和稳定性。只有锁定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作为“通缉对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象”，才能保证满足这些要求。这一选择带有“释坚攻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脆”的效果。</a:t>
            </a:r>
          </a:p>
          <a:p>
            <a:pPr>
              <a:buNone/>
            </a:pPr>
            <a:r>
              <a:rPr lang="en-US" sz="2400" dirty="0" smtClean="0"/>
              <a:t>1.2  </a:t>
            </a:r>
            <a:r>
              <a:rPr lang="zh-CN" altLang="en-US" sz="2400" dirty="0" smtClean="0"/>
              <a:t>思维原理的确立</a:t>
            </a:r>
          </a:p>
          <a:p>
            <a:pPr>
              <a:buNone/>
            </a:pPr>
            <a:r>
              <a:rPr lang="zh-CN" altLang="en-US" sz="2400" dirty="0" smtClean="0"/>
              <a:t>         锁定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作为“通缉对象”之后，我们迫切需要找到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一条具体思维方法作为建立思维原理的载体。在数学证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明中，综合法和分析法是大家熟悉的基本方法，下面就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来分别考察这两种方法。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出现公式①的前支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(4)</a:t>
            </a:r>
            <a:r>
              <a:rPr lang="zh-CN" altLang="en-US" sz="2400" dirty="0" smtClean="0"/>
              <a:t>补</a:t>
            </a:r>
            <a:r>
              <a:rPr lang="en-US" sz="2400" dirty="0" smtClean="0"/>
              <a:t>-</a:t>
            </a:r>
            <a:r>
              <a:rPr lang="zh-CN" altLang="en-US" sz="2400" dirty="0" smtClean="0"/>
              <a:t>消法</a:t>
            </a:r>
            <a:r>
              <a:rPr lang="en-US" sz="2400" dirty="0" smtClean="0"/>
              <a:t>  </a:t>
            </a:r>
            <a:r>
              <a:rPr lang="zh-CN" altLang="en-US" sz="2400" dirty="0" smtClean="0"/>
              <a:t>在阶段</a:t>
            </a:r>
            <a:r>
              <a:rPr lang="en-US" sz="2400" dirty="0" smtClean="0"/>
              <a:t>(2)</a:t>
            </a:r>
            <a:r>
              <a:rPr lang="zh-CN" altLang="en-US" sz="2400" dirty="0" smtClean="0"/>
              <a:t>中，当首次消元时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对应于例题的模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块</a:t>
            </a:r>
            <a:r>
              <a:rPr lang="en-US" sz="2400" dirty="0" smtClean="0"/>
              <a:t>3~5)</a:t>
            </a:r>
            <a:r>
              <a:rPr lang="zh-CN" altLang="en-US" sz="2400" dirty="0" smtClean="0"/>
              <a:t>先利用有序公式组中倒数第一个满足程序组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[1]~[2]</a:t>
            </a:r>
            <a:r>
              <a:rPr lang="zh-CN" altLang="en-US" sz="2400" dirty="0" smtClean="0"/>
              <a:t>的前支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套用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，将阶段</a:t>
            </a:r>
            <a:r>
              <a:rPr lang="en-US" sz="2400" dirty="0" smtClean="0"/>
              <a:t>(1)</a:t>
            </a:r>
            <a:r>
              <a:rPr lang="zh-CN" altLang="en-US" sz="2400" dirty="0" smtClean="0"/>
              <a:t>的最终所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得式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中空缺的元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zh-CN" altLang="en-US" sz="2400" dirty="0" smtClean="0"/>
              <a:t>补上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对应于例题的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3~4)</a:t>
            </a:r>
            <a:r>
              <a:rPr lang="zh-CN" altLang="en-US" sz="2400" dirty="0" smtClean="0"/>
              <a:t>，然后再套用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将新得累加式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zh-CN" altLang="en-US" sz="2400" dirty="0" smtClean="0"/>
              <a:t>的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从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zh-CN" altLang="en-US" sz="2400" dirty="0" smtClean="0"/>
              <a:t>后转移出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对应于模块</a:t>
            </a:r>
            <a:r>
              <a:rPr lang="en-US" sz="2400" dirty="0" smtClean="0"/>
              <a:t>5)</a:t>
            </a:r>
            <a:r>
              <a:rPr lang="zh-CN" altLang="en-US" sz="2400" dirty="0" smtClean="0"/>
              <a:t>，得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到公式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，从而消去了多余元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4</a:t>
            </a:r>
            <a:r>
              <a:rPr lang="zh-CN" altLang="en-US" sz="2400" dirty="0" smtClean="0"/>
              <a:t>，继而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重复执行该操作消去其他各多余元直至出现公式①的前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支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。</a:t>
            </a:r>
          </a:p>
          <a:p>
            <a:pPr>
              <a:buNone/>
            </a:pP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164305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综合</a:t>
            </a:r>
            <a:r>
              <a:rPr lang="en-US" sz="2400" dirty="0" smtClean="0"/>
              <a:t>(1)(2)(3)(4)</a:t>
            </a:r>
            <a:r>
              <a:rPr lang="zh-CN" altLang="en-US" sz="2400" dirty="0" smtClean="0"/>
              <a:t>，就得到了一种以“累加法”和“补</a:t>
            </a:r>
            <a:r>
              <a:rPr lang="en-US" sz="2400" dirty="0" smtClean="0"/>
              <a:t>-</a:t>
            </a:r>
            <a:r>
              <a:rPr lang="zh-CN" altLang="en-US" sz="2400" dirty="0" smtClean="0"/>
              <a:t>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法”为特点的解决类似问题的普遍方法：</a:t>
            </a:r>
            <a:r>
              <a:rPr lang="en-US" sz="2400" dirty="0" smtClean="0"/>
              <a:t>U</a:t>
            </a:r>
            <a:r>
              <a:rPr lang="zh-CN" altLang="en-US" sz="2400" dirty="0" smtClean="0"/>
              <a:t>形算法。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4.3  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能行性的确立</a:t>
            </a:r>
          </a:p>
          <a:p>
            <a:pPr>
              <a:buNone/>
            </a:pPr>
            <a:r>
              <a:rPr lang="en-US" sz="2400" dirty="0" smtClean="0"/>
              <a:t>4.3.1  </a:t>
            </a:r>
            <a:r>
              <a:rPr lang="zh-CN" altLang="en-US" sz="2400" dirty="0" smtClean="0"/>
              <a:t>引理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（化归定理）</a:t>
            </a:r>
          </a:p>
          <a:p>
            <a:pPr>
              <a:buNone/>
            </a:pPr>
            <a:r>
              <a:rPr lang="zh-CN" altLang="en-US" sz="2400" dirty="0" smtClean="0"/>
              <a:t>        在任意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公式中，只要前支和后支的证明过程都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满足程序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，那么尾支的证明过程必能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完全化归入程序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中。</a:t>
            </a:r>
          </a:p>
          <a:p>
            <a:pPr>
              <a:buNone/>
            </a:pPr>
            <a:r>
              <a:rPr lang="zh-CN" altLang="en-US" sz="2400" dirty="0" smtClean="0"/>
              <a:t>        现将该定理用形式语言表述如下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先仿照</a:t>
            </a:r>
            <a:r>
              <a:rPr lang="en-US" sz="2400" dirty="0" smtClean="0"/>
              <a:t>4.2.1</a:t>
            </a:r>
            <a:r>
              <a:rPr lang="zh-CN" altLang="en-US" sz="2400" dirty="0" smtClean="0"/>
              <a:t>典型问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题的排列方法排出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有序公式组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 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现有如下</a:t>
            </a:r>
            <a:r>
              <a:rPr lang="en-US" sz="2400" dirty="0" smtClean="0"/>
              <a:t>N+1</a:t>
            </a:r>
            <a:r>
              <a:rPr lang="zh-CN" altLang="en-US" sz="2400" dirty="0" smtClean="0"/>
              <a:t>个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有序公式：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┊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┊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┊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    ┊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672414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在上述公式组中，如果：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是形式证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明符合程序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的两个定理，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zh-CN" altLang="en-US" sz="2400" dirty="0" smtClean="0"/>
              <a:t>，</a:t>
            </a:r>
            <a:endParaRPr lang="en-US" altLang="zh-CN" sz="2400" i="1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 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zh-CN" altLang="en-US" sz="2400" dirty="0" smtClean="0"/>
              <a:t>满足程序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中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，除了含有这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个后支的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公式，其余</a:t>
            </a:r>
            <a:r>
              <a:rPr lang="en-US" sz="2400" dirty="0" smtClean="0"/>
              <a:t>N-4</a:t>
            </a:r>
            <a:r>
              <a:rPr lang="zh-CN" altLang="en-US" sz="2400" dirty="0" smtClean="0"/>
              <a:t>个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Ax2</a:t>
            </a:r>
            <a:r>
              <a:rPr lang="zh-CN" altLang="en-US" sz="2400" dirty="0" smtClean="0"/>
              <a:t>公式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刨去第一条公式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的前支都满足程序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中的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，那么：定理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的证明必能全部进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入程序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。</a:t>
            </a:r>
          </a:p>
          <a:p>
            <a:pPr>
              <a:buNone/>
            </a:pPr>
            <a:r>
              <a:rPr lang="zh-CN" altLang="en-US" sz="2400" dirty="0" smtClean="0"/>
              <a:t>证：仿照</a:t>
            </a:r>
            <a:r>
              <a:rPr lang="en-US" sz="2400" dirty="0" smtClean="0"/>
              <a:t>4.2.1</a:t>
            </a:r>
            <a:r>
              <a:rPr lang="zh-CN" altLang="en-US" sz="2400" dirty="0" smtClean="0"/>
              <a:t>的典型问题，采用</a:t>
            </a:r>
            <a:r>
              <a:rPr lang="en-US" sz="2400" dirty="0" smtClean="0"/>
              <a:t>4.2.2</a:t>
            </a:r>
            <a:r>
              <a:rPr lang="zh-CN" altLang="en-US" sz="2400" dirty="0" smtClean="0"/>
              <a:t>的</a:t>
            </a:r>
            <a:r>
              <a:rPr lang="en-US" sz="2400" dirty="0" smtClean="0"/>
              <a:t>“U</a:t>
            </a:r>
            <a:r>
              <a:rPr lang="zh-CN" altLang="en-US" sz="2400" dirty="0" smtClean="0"/>
              <a:t>形算法</a:t>
            </a:r>
            <a:r>
              <a:rPr lang="en-US" sz="2400" dirty="0" smtClean="0"/>
              <a:t>”</a:t>
            </a:r>
            <a:r>
              <a:rPr lang="zh-CN" altLang="en-US" sz="2400" dirty="0" smtClean="0"/>
              <a:t>展开证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明：</a:t>
            </a:r>
          </a:p>
          <a:p>
            <a:pPr>
              <a:buNone/>
            </a:pPr>
            <a:r>
              <a:rPr lang="en-US" sz="2400" dirty="0" smtClean="0"/>
              <a:t>(1)</a:t>
            </a:r>
            <a:r>
              <a:rPr lang="zh-CN" altLang="en-US" sz="2400" dirty="0" smtClean="0"/>
              <a:t>累加阶段：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743852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┊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X-1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642942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应用“累加法”，经有限次累加得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(2)</a:t>
            </a:r>
            <a:r>
              <a:rPr lang="zh-CN" altLang="en-US" sz="2400" dirty="0" smtClean="0"/>
              <a:t>消元阶段：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X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))))))</a:t>
            </a:r>
            <a:r>
              <a:rPr lang="en-US" sz="2400" dirty="0" smtClean="0">
                <a:sym typeface="Symbol"/>
              </a:rPr>
              <a:t>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N-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N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K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                     ┊</a:t>
            </a:r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Y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     应用“补</a:t>
            </a:r>
            <a:r>
              <a:rPr lang="en-US" sz="2400" dirty="0" smtClean="0"/>
              <a:t>-</a:t>
            </a:r>
            <a:r>
              <a:rPr lang="zh-CN" altLang="en-US" sz="2400" dirty="0" smtClean="0"/>
              <a:t>消法”，经有限次消元就会出现公式：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zh-CN" altLang="en-US" sz="2400" dirty="0" smtClean="0"/>
              <a:t>        至此，往下再套用一次模块，就出现了所给公式组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中第一条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公式的前支：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模块</a:t>
            </a:r>
            <a:r>
              <a:rPr lang="en-US" sz="2400" dirty="0" smtClean="0"/>
              <a:t>Y+1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 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))))</a:t>
            </a:r>
            <a:endParaRPr lang="zh-CN" altLang="en-US" sz="24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4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</a:p>
          <a:p>
            <a:pPr>
              <a:buNone/>
            </a:pPr>
            <a:r>
              <a:rPr lang="zh-CN" altLang="en-US" sz="2400" dirty="0" smtClean="0"/>
              <a:t>       以上各模块的前支和后支中都有一个满足程序组</a:t>
            </a:r>
            <a:r>
              <a:rPr lang="en-US" sz="2400" dirty="0" smtClean="0"/>
              <a:t>(Ⅰ)</a:t>
            </a:r>
          </a:p>
          <a:p>
            <a:pPr>
              <a:buNone/>
            </a:pPr>
            <a:r>
              <a:rPr lang="zh-CN" altLang="en-US" sz="2400" dirty="0" smtClean="0"/>
              <a:t>中的</a:t>
            </a:r>
            <a:r>
              <a:rPr lang="en-US" sz="2400" dirty="0" smtClean="0"/>
              <a:t>[1]~[2]</a:t>
            </a:r>
            <a:r>
              <a:rPr lang="zh-CN" altLang="en-US" sz="2400" dirty="0" smtClean="0"/>
              <a:t>，且最后一个模块</a:t>
            </a:r>
            <a:r>
              <a:rPr lang="en-US" sz="2400" dirty="0" smtClean="0"/>
              <a:t>Y+1</a:t>
            </a:r>
            <a:r>
              <a:rPr lang="zh-CN" altLang="en-US" sz="2400" dirty="0" smtClean="0"/>
              <a:t>的后支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是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一条形式证明符合程序组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的定理。以上证明过程步步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可逆，所以定理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的证明过程必能全部进入程序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。</a:t>
            </a:r>
            <a:r>
              <a:rPr lang="en-US" sz="2400" dirty="0" smtClean="0"/>
              <a:t>                                      </a:t>
            </a:r>
            <a:r>
              <a:rPr lang="zh-CN" altLang="en-US" sz="2400" dirty="0" smtClean="0"/>
              <a:t>证毕</a:t>
            </a:r>
          </a:p>
          <a:p>
            <a:pPr>
              <a:buNone/>
            </a:pPr>
            <a:r>
              <a:rPr lang="en-US" sz="2400" dirty="0" smtClean="0"/>
              <a:t>4.3.2  </a:t>
            </a:r>
            <a:r>
              <a:rPr lang="zh-CN" altLang="en-US" sz="2400" dirty="0" smtClean="0"/>
              <a:t>引理</a:t>
            </a:r>
            <a:r>
              <a:rPr lang="en-US" sz="2400" dirty="0" smtClean="0"/>
              <a:t>2</a:t>
            </a:r>
            <a:endParaRPr lang="zh-CN" altLang="en-US" sz="2400" dirty="0" smtClean="0"/>
          </a:p>
          <a:p>
            <a:pPr>
              <a:buNone/>
            </a:pPr>
            <a:r>
              <a:rPr lang="zh-CN" altLang="en-US" sz="2400" dirty="0" smtClean="0"/>
              <a:t>   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可以证明全部形如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的定理。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证：依据引理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K</a:t>
            </a:r>
            <a:r>
              <a:rPr lang="zh-CN" altLang="en-US" sz="2400" dirty="0" smtClean="0"/>
              <a:t>模式所辖的任何一种具体情形都可以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化归到程序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上，而系统内任何形如</a:t>
            </a:r>
            <a:endParaRPr lang="en-US" altLang="zh-CN" sz="2400" dirty="0" smtClean="0"/>
          </a:p>
          <a:p>
            <a:pPr>
              <a:buNone/>
            </a:pP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的定理的证明过程都可改写为</a:t>
            </a:r>
            <a:r>
              <a:rPr lang="en-US" sz="2400" dirty="0" smtClean="0"/>
              <a:t>K</a:t>
            </a:r>
            <a:r>
              <a:rPr lang="zh-CN" altLang="en-US" sz="2400" dirty="0" smtClean="0"/>
              <a:t>模式，因此程序组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(Ⅰ)</a:t>
            </a:r>
            <a:r>
              <a:rPr lang="zh-CN" altLang="en-US" sz="2400" dirty="0" smtClean="0"/>
              <a:t>可以证明全部形如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的定理。</a:t>
            </a:r>
            <a:r>
              <a:rPr lang="en-US" sz="2400" dirty="0" smtClean="0"/>
              <a:t>    </a:t>
            </a:r>
            <a:r>
              <a:rPr lang="zh-CN" altLang="en-US" sz="2400" dirty="0" smtClean="0"/>
              <a:t>证毕</a:t>
            </a:r>
          </a:p>
          <a:p>
            <a:pPr>
              <a:buNone/>
            </a:pPr>
            <a:r>
              <a:rPr lang="en-US" sz="2400" dirty="0" smtClean="0"/>
              <a:t>4.3.3  </a:t>
            </a:r>
            <a:r>
              <a:rPr lang="zh-CN" altLang="en-US" sz="2400" dirty="0" smtClean="0"/>
              <a:t>引理</a:t>
            </a:r>
            <a:r>
              <a:rPr lang="en-US" sz="2400" dirty="0" smtClean="0"/>
              <a:t>3</a:t>
            </a:r>
            <a:endParaRPr lang="zh-CN" altLang="en-US" sz="2400" dirty="0" smtClean="0"/>
          </a:p>
          <a:p>
            <a:pPr>
              <a:buNone/>
              <a:tabLst>
                <a:tab pos="622300" algn="l"/>
              </a:tabLst>
            </a:pPr>
            <a:r>
              <a:rPr lang="zh-CN" altLang="en-US" sz="2400" dirty="0" smtClean="0"/>
              <a:t>        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Ⅱ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可以证明全部形如</a:t>
            </a:r>
            <a:r>
              <a:rPr lang="en-US" sz="24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</a:p>
          <a:p>
            <a:pPr>
              <a:buNone/>
              <a:tabLst>
                <a:tab pos="622300" algn="l"/>
              </a:tabLst>
            </a:pPr>
            <a:r>
              <a:rPr lang="zh-CN" altLang="en-US" sz="2400" dirty="0" smtClean="0"/>
              <a:t>的定理。</a:t>
            </a:r>
          </a:p>
          <a:p>
            <a:pPr>
              <a:buNone/>
            </a:pPr>
            <a:r>
              <a:rPr lang="zh-CN" altLang="en-US" sz="2400" dirty="0" smtClean="0"/>
              <a:t>证：在程序组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Ⅱ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中，不难判定</a:t>
            </a:r>
            <a:r>
              <a:rPr lang="en-US" sz="2400" dirty="0" smtClean="0">
                <a:cs typeface="Times New Roman"/>
                <a:sym typeface="SymbolProp BT"/>
              </a:rPr>
              <a:t>¬¬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为重言式，则依据经典命题逻辑系统的语义完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全性定理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r>
              <a:rPr lang="zh-CN" altLang="en-US" sz="2400" dirty="0" smtClean="0"/>
              <a:t>，知 </a:t>
            </a:r>
            <a:r>
              <a:rPr lang="en-US" altLang="zh-CN" sz="2400" dirty="0" smtClean="0"/>
              <a:t>: </a:t>
            </a:r>
            <a:r>
              <a:rPr lang="en-US" sz="2400" dirty="0" smtClean="0">
                <a:cs typeface="Times New Roman"/>
                <a:sym typeface="SymbolProp BT"/>
              </a:rPr>
              <a:t>¬¬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必为</a:t>
            </a:r>
            <a:endParaRPr lang="zh-CN" altLang="en-US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59056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1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能行方法的思维原理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500174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1.2.1  </a:t>
            </a:r>
            <a:r>
              <a:rPr lang="zh-CN" altLang="en-US" sz="2400" dirty="0" smtClean="0"/>
              <a:t>综合法</a:t>
            </a:r>
          </a:p>
          <a:p>
            <a:pPr>
              <a:buNone/>
            </a:pPr>
            <a:r>
              <a:rPr lang="zh-CN" altLang="en-US" sz="2400" dirty="0" smtClean="0"/>
              <a:t>        综合法：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altLang="zh-CN" sz="2400" dirty="0" smtClean="0"/>
              <a:t>……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N-1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。这是一种从已知工具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和条件出发经过若干步推理，推出待证目标的“由因导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果”型的思维方法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/>
              <a:t>1</a:t>
            </a:r>
            <a:r>
              <a:rPr lang="en-US" sz="2400" baseline="30000" dirty="0" smtClean="0">
                <a:sym typeface="Symbol"/>
              </a:rPr>
              <a:t></a:t>
            </a:r>
            <a:r>
              <a:rPr lang="zh-CN" altLang="en-US" sz="2400" dirty="0" smtClean="0"/>
              <a:t>，是一种顺向性思维；如果应用通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缉令原理去衡量，它锁定的“通缉对象”是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而不是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在这种思维方法的运作过程中，前后步骤之间的针对性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和方向性差，思路发展带有很大偶然性和盲目性。显然，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它不符合要求。</a:t>
            </a:r>
          </a:p>
          <a:p>
            <a:pPr>
              <a:buNone/>
            </a:pPr>
            <a:r>
              <a:rPr lang="en-US" sz="2400" dirty="0" smtClean="0"/>
              <a:t>1.2.2  </a:t>
            </a:r>
            <a:r>
              <a:rPr lang="zh-CN" altLang="en-US" sz="2400" dirty="0" smtClean="0"/>
              <a:t>分析法</a:t>
            </a:r>
          </a:p>
          <a:p>
            <a:pPr>
              <a:buNone/>
            </a:pPr>
            <a:r>
              <a:rPr lang="zh-CN" altLang="en-US" sz="2400" dirty="0" smtClean="0"/>
              <a:t>        分析法：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N</a:t>
            </a:r>
            <a:r>
              <a:rPr lang="en-US" sz="2400" baseline="-25000" dirty="0" smtClean="0"/>
              <a:t>-1</a:t>
            </a:r>
            <a:r>
              <a:rPr lang="en-US" sz="2400" dirty="0" smtClean="0"/>
              <a:t> </a:t>
            </a:r>
            <a:r>
              <a:rPr lang="en-US" altLang="zh-CN" sz="2400" dirty="0" smtClean="0"/>
              <a:t>……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。这是一种从待证目标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785794"/>
            <a:ext cx="7886728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内定理。</a:t>
            </a:r>
            <a:r>
              <a:rPr lang="en-US" sz="2400" dirty="0" smtClean="0">
                <a:cs typeface="Times New Roman"/>
                <a:sym typeface="SymbolProp BT"/>
              </a:rPr>
              <a:t>¬¬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 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是形如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</a:p>
          <a:p>
            <a:pPr>
              <a:buNone/>
            </a:pPr>
            <a:r>
              <a:rPr lang="zh-CN" altLang="en-US" sz="2400" dirty="0" smtClean="0"/>
              <a:t>的内定理，则这两条内定理的形式证明过程必定可以由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的程序组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给出。又知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dirty="0" smtClean="0">
                <a:cs typeface="Times New Roman"/>
                <a:sym typeface="SymbolProp BT"/>
              </a:rPr>
              <a:t>¬¬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 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是</a:t>
            </a:r>
            <a:r>
              <a:rPr lang="en-US" sz="2400" dirty="0" smtClean="0"/>
              <a:t>Ax3</a:t>
            </a:r>
          </a:p>
          <a:p>
            <a:pPr>
              <a:buNone/>
            </a:pPr>
            <a:r>
              <a:rPr lang="zh-CN" altLang="en-US" sz="2400" dirty="0" smtClean="0"/>
              <a:t>的代入特例，则对其连续两次应用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规则就可得到定理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。</a:t>
            </a:r>
            <a:r>
              <a:rPr lang="en-US" sz="2400" dirty="0" smtClean="0"/>
              <a:t>     </a:t>
            </a:r>
            <a:r>
              <a:rPr lang="zh-CN" altLang="en-US" sz="2400" dirty="0" smtClean="0"/>
              <a:t>证毕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4.3.4  </a:t>
            </a:r>
            <a:r>
              <a:rPr lang="zh-CN" altLang="en-US" sz="2400" dirty="0" smtClean="0"/>
              <a:t>能行性定理</a:t>
            </a:r>
          </a:p>
          <a:p>
            <a:pPr>
              <a:buNone/>
            </a:pPr>
            <a:r>
              <a:rPr lang="zh-CN" altLang="en-US" sz="2400" dirty="0" smtClean="0"/>
              <a:t>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是一种能行程序。</a:t>
            </a:r>
          </a:p>
          <a:p>
            <a:pPr>
              <a:buNone/>
            </a:pPr>
            <a:r>
              <a:rPr lang="zh-CN" altLang="en-US" sz="2400" dirty="0" smtClean="0"/>
              <a:t>证：依据引理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和引理</a:t>
            </a:r>
            <a:r>
              <a:rPr lang="en-US" sz="2400" dirty="0" smtClean="0"/>
              <a:t>3</a:t>
            </a:r>
            <a:r>
              <a:rPr lang="zh-CN" altLang="en-US" sz="2400" dirty="0" smtClean="0"/>
              <a:t>，程序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具有能行性，是一种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能行程序。                   证毕</a:t>
            </a:r>
          </a:p>
          <a:p>
            <a:pPr>
              <a:buNone/>
            </a:pPr>
            <a:endParaRPr lang="zh-CN" altLang="en-US" sz="2400" dirty="0" smtClean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78581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4.4  </a:t>
            </a:r>
            <a:r>
              <a:rPr lang="zh-CN" altLang="en-US" dirty="0" smtClean="0"/>
              <a:t>重要规律</a:t>
            </a:r>
            <a:endParaRPr lang="en-US" altLang="zh-CN" dirty="0" smtClean="0"/>
          </a:p>
          <a:p>
            <a:pPr>
              <a:buNone/>
            </a:pPr>
            <a:r>
              <a:rPr lang="zh-CN" altLang="en-US" sz="2400" dirty="0" smtClean="0"/>
              <a:t>        显而易见，在论证程序组</a:t>
            </a:r>
            <a:r>
              <a:rPr lang="en-US" sz="2400" dirty="0" smtClean="0"/>
              <a:t>(Ⅰ)</a:t>
            </a:r>
            <a:r>
              <a:rPr lang="zh-CN" altLang="en-US" sz="2400" dirty="0" smtClean="0"/>
              <a:t>对形如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的定理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的能行性时只用到了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、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和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规则。反过来想一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想，这正说明，只要经典命题逻辑系统的演绎装置中具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备以下三个要件，就可以建立起形如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的定理的形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式证明的能行程序：</a:t>
            </a:r>
          </a:p>
          <a:p>
            <a:pPr>
              <a:buNone/>
            </a:pPr>
            <a:r>
              <a:rPr lang="en-US" sz="2400" dirty="0" smtClean="0"/>
              <a:t>(1)Ax1  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(2)Ax2  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en-US" sz="2400" dirty="0" smtClean="0"/>
              <a:t>(3)MP  </a:t>
            </a:r>
            <a:r>
              <a:rPr lang="zh-CN" altLang="en-US" sz="2400" dirty="0" smtClean="0"/>
              <a:t>从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zh-CN" altLang="en-US" sz="2400" dirty="0" smtClean="0"/>
              <a:t>可以推出</a:t>
            </a:r>
            <a:r>
              <a:rPr lang="en-US" sz="2400" i="1" dirty="0" smtClean="0"/>
              <a:t>B</a:t>
            </a:r>
            <a:r>
              <a:rPr lang="zh-CN" altLang="en-US" sz="2400" dirty="0" smtClean="0"/>
              <a:t>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71438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4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对程序</a:t>
            </a:r>
            <a:r>
              <a:rPr lang="en-US" dirty="0" smtClean="0"/>
              <a:t>3.3.2</a:t>
            </a:r>
            <a:r>
              <a:rPr lang="zh-CN" altLang="en-US" dirty="0" smtClean="0"/>
              <a:t>能行性的论证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400" dirty="0" smtClean="0"/>
              <a:t>        换言之，对于任给的一套经典命题逻辑系统，只要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其演绎装置中包含上述三个要件，就一定可以找到一套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与之相匹配的形如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的定理的形式证明的能行程序。</a:t>
            </a:r>
          </a:p>
          <a:p>
            <a:pPr lvl="1"/>
            <a:r>
              <a:rPr lang="zh-CN" altLang="en-US" sz="2400" dirty="0" smtClean="0">
                <a:latin typeface="+mj-ea"/>
                <a:ea typeface="+mj-ea"/>
              </a:rPr>
              <a:t>本章小结</a:t>
            </a:r>
          </a:p>
          <a:p>
            <a:pPr>
              <a:buNone/>
              <a:tabLst>
                <a:tab pos="622300" algn="l"/>
                <a:tab pos="723900" algn="l"/>
              </a:tabLst>
            </a:pPr>
            <a:r>
              <a:rPr lang="zh-CN" altLang="en-US" sz="2400" dirty="0" smtClean="0"/>
              <a:t>        本章给出了程序</a:t>
            </a:r>
            <a:r>
              <a:rPr lang="en-US" sz="2400" dirty="0" smtClean="0"/>
              <a:t>3.3.2</a:t>
            </a:r>
            <a:r>
              <a:rPr lang="zh-CN" altLang="en-US" sz="2400" dirty="0" smtClean="0"/>
              <a:t>能行性的严格证明，至此，经</a:t>
            </a:r>
            <a:endParaRPr lang="en-US" altLang="zh-CN" sz="2400" dirty="0" smtClean="0"/>
          </a:p>
          <a:p>
            <a:pPr>
              <a:buNone/>
              <a:tabLst>
                <a:tab pos="622300" algn="l"/>
                <a:tab pos="723900" algn="l"/>
              </a:tabLst>
            </a:pPr>
            <a:r>
              <a:rPr lang="zh-CN" altLang="en-US" sz="2400" dirty="0" smtClean="0"/>
              <a:t>典命题演算能行程序的体系就完整地建立起来了。在证</a:t>
            </a:r>
            <a:endParaRPr lang="en-US" altLang="zh-CN" sz="2400" dirty="0" smtClean="0"/>
          </a:p>
          <a:p>
            <a:pPr>
              <a:buNone/>
              <a:tabLst>
                <a:tab pos="622300" algn="l"/>
                <a:tab pos="723900" algn="l"/>
              </a:tabLst>
            </a:pPr>
            <a:r>
              <a:rPr lang="zh-CN" altLang="en-US" sz="2400" dirty="0" smtClean="0"/>
              <a:t>明过程中创造出来的技术手段，是本文的一大特色。特</a:t>
            </a:r>
            <a:endParaRPr lang="en-US" altLang="zh-CN" sz="2400" dirty="0" smtClean="0"/>
          </a:p>
          <a:p>
            <a:pPr>
              <a:buNone/>
              <a:tabLst>
                <a:tab pos="622300" algn="l"/>
                <a:tab pos="723900" algn="l"/>
              </a:tabLst>
            </a:pPr>
            <a:r>
              <a:rPr lang="zh-CN" altLang="en-US" sz="2400" dirty="0" smtClean="0"/>
              <a:t>别是</a:t>
            </a:r>
            <a:r>
              <a:rPr lang="en-US" sz="2400" dirty="0" smtClean="0"/>
              <a:t>U</a:t>
            </a:r>
            <a:r>
              <a:rPr lang="zh-CN" altLang="en-US" sz="2400" dirty="0" smtClean="0"/>
              <a:t>形算法的巧妙设计，既揭示了经典命题演算的内</a:t>
            </a:r>
            <a:endParaRPr lang="en-US" altLang="zh-CN" sz="2400" dirty="0" smtClean="0"/>
          </a:p>
          <a:p>
            <a:pPr>
              <a:buNone/>
              <a:tabLst>
                <a:tab pos="622300" algn="l"/>
                <a:tab pos="723900" algn="l"/>
              </a:tabLst>
            </a:pPr>
            <a:r>
              <a:rPr lang="zh-CN" altLang="en-US" sz="2400" dirty="0" smtClean="0"/>
              <a:t>在规律，又突破了能行性证明问题当中的技术难点，是</a:t>
            </a:r>
            <a:endParaRPr lang="en-US" altLang="zh-CN" sz="2400" dirty="0" smtClean="0"/>
          </a:p>
          <a:p>
            <a:pPr>
              <a:buNone/>
              <a:tabLst>
                <a:tab pos="622300" algn="l"/>
                <a:tab pos="723900" algn="l"/>
              </a:tabLst>
            </a:pPr>
            <a:r>
              <a:rPr lang="zh-CN" altLang="en-US" sz="2400" dirty="0" smtClean="0"/>
              <a:t>整个能行性证明过程的核心环节。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72414" cy="107157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071678"/>
            <a:ext cx="7643866" cy="3995734"/>
          </a:xfrm>
        </p:spPr>
        <p:txBody>
          <a:bodyPr/>
          <a:lstStyle/>
          <a:p>
            <a:pPr>
              <a:buNone/>
            </a:pPr>
            <a:r>
              <a:rPr lang="en-US" altLang="zh-CN" sz="2400" dirty="0" smtClean="0"/>
              <a:t>        </a:t>
            </a:r>
            <a:r>
              <a:rPr lang="zh-CN" altLang="en-US" sz="2400" dirty="0" smtClean="0"/>
              <a:t>下面是参考规律</a:t>
            </a:r>
            <a:r>
              <a:rPr lang="en-US" sz="2400" dirty="0" smtClean="0"/>
              <a:t>4.4</a:t>
            </a:r>
            <a:r>
              <a:rPr lang="zh-CN" altLang="en-US" sz="2400" dirty="0" smtClean="0"/>
              <a:t>为其他经典命题逻辑系统的定理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形式证明所设计的能行程序。</a:t>
            </a:r>
          </a:p>
          <a:p>
            <a:pPr>
              <a:buNone/>
            </a:pPr>
            <a:r>
              <a:rPr lang="en-US" sz="2400" dirty="0" smtClean="0"/>
              <a:t>5.1  </a:t>
            </a:r>
            <a:r>
              <a:rPr lang="zh-CN" altLang="en-US" sz="2400" dirty="0" smtClean="0"/>
              <a:t>系统</a:t>
            </a:r>
            <a:r>
              <a:rPr lang="en-US" sz="24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5.1.1  </a:t>
            </a:r>
            <a:r>
              <a:rPr lang="zh-CN" altLang="en-US" sz="2400" dirty="0" smtClean="0"/>
              <a:t>演绎装置</a:t>
            </a:r>
          </a:p>
          <a:p>
            <a:pPr>
              <a:buNone/>
            </a:pPr>
            <a:r>
              <a:rPr lang="zh-CN" altLang="en-US" sz="2400" dirty="0" smtClean="0"/>
              <a:t>公理模式：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                     Ax2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B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C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                     Ax3</a:t>
            </a:r>
            <a:r>
              <a:rPr lang="zh-CN" altLang="en-US" sz="2400" dirty="0" smtClean="0"/>
              <a:t>：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Times New Roman"/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cs typeface="Times New Roman"/>
                <a:sym typeface="SymbolProp BT"/>
              </a:rPr>
              <a:t>¬</a:t>
            </a:r>
            <a:r>
              <a:rPr lang="en-US" sz="2400" i="1" dirty="0" smtClean="0"/>
              <a:t>B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A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zh-CN" altLang="en-US" sz="2400" dirty="0" smtClean="0"/>
              <a:t>推导规则：</a:t>
            </a:r>
            <a:r>
              <a:rPr lang="en-US" sz="2400" dirty="0" smtClean="0"/>
              <a:t>MP</a:t>
            </a:r>
            <a:r>
              <a:rPr lang="zh-CN" altLang="en-US" sz="2400" dirty="0" smtClean="0"/>
              <a:t>：从</a:t>
            </a:r>
            <a:r>
              <a:rPr lang="en-US" sz="2400" i="1" dirty="0" smtClean="0"/>
              <a:t>A</a:t>
            </a:r>
            <a:r>
              <a:rPr lang="zh-CN" altLang="en-US" sz="2400" dirty="0" smtClean="0"/>
              <a:t>和</a:t>
            </a:r>
            <a:r>
              <a:rPr lang="en-US" sz="2400" i="1" dirty="0" smtClean="0"/>
              <a:t>A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B</a:t>
            </a:r>
            <a:r>
              <a:rPr lang="zh-CN" altLang="en-US" sz="2400" dirty="0" smtClean="0"/>
              <a:t>可以推出</a:t>
            </a:r>
            <a:r>
              <a:rPr lang="en-US" sz="2400" i="1" dirty="0" smtClean="0"/>
              <a:t>B</a:t>
            </a:r>
            <a:r>
              <a:rPr lang="en-US" sz="2400" baseline="30000" dirty="0" smtClean="0">
                <a:sym typeface="Symbol"/>
                <a:hlinkClick r:id="" action="ppaction://hlinkfile"/>
              </a:rPr>
              <a:t></a:t>
            </a:r>
            <a:r>
              <a:rPr lang="en-US" sz="2400" baseline="30000" dirty="0" smtClean="0">
                <a:sym typeface="Symbol"/>
              </a:rPr>
              <a:t></a:t>
            </a:r>
            <a:r>
              <a:rPr lang="zh-CN" altLang="en-US" sz="2400" dirty="0" smtClean="0"/>
              <a:t> 。</a:t>
            </a:r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5.1.2  </a:t>
            </a:r>
            <a:r>
              <a:rPr lang="zh-CN" altLang="en-US" sz="2400" dirty="0" smtClean="0"/>
              <a:t>先给出独立操作方案 </a:t>
            </a:r>
          </a:p>
          <a:p>
            <a:pPr>
              <a:buNone/>
            </a:pPr>
            <a:r>
              <a:rPr lang="en-US" sz="2400" dirty="0" smtClean="0"/>
              <a:t>[G]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构造程序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：对某原始公式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r>
              <a:rPr lang="zh-CN" altLang="en-US" sz="2400" dirty="0" smtClean="0"/>
              <a:t>以其所允许的某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个特定公理为方案实施构造，将其能由二重关系制约落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实的部分制约落实；将其无法由二重关系制约落实的部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分设为变元。</a:t>
            </a:r>
          </a:p>
          <a:p>
            <a:pPr>
              <a:buNone/>
            </a:pPr>
            <a:r>
              <a:rPr lang="en-US" sz="2400" dirty="0" smtClean="0"/>
              <a:t>[L1]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1)</a:t>
            </a:r>
            <a:r>
              <a:rPr lang="zh-CN" altLang="en-US" sz="2400" dirty="0" smtClean="0"/>
              <a:t>：若含有变元的某原始公式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[L1.1]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zh-CN" altLang="en-US" sz="2400" dirty="0" smtClean="0"/>
              <a:t>实施落实，即将其能由二重关系制约落实的变元部分制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约落实；将其无法由二重关系制约落实的变元部分自由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958166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落实；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[L2]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2)</a:t>
            </a:r>
            <a:r>
              <a:rPr lang="zh-CN" altLang="en-US" sz="2400" dirty="0" smtClean="0"/>
              <a:t>：若含有变元的某原始公式</a:t>
            </a:r>
            <a:r>
              <a:rPr lang="en-US" sz="2400" dirty="0" smtClean="0"/>
              <a:t> 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[L2.1]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实施落实，即将其能由二重关系制约落实的变元部分制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约落实；将其无法由二重关系制约落实的变元部分自由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落实；</a:t>
            </a:r>
          </a:p>
          <a:p>
            <a:pPr>
              <a:buNone/>
            </a:pPr>
            <a:r>
              <a:rPr lang="en-US" sz="2400" dirty="0" smtClean="0"/>
              <a:t>[L3]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3)</a:t>
            </a:r>
            <a:r>
              <a:rPr lang="zh-CN" altLang="en-US" sz="2400" dirty="0" smtClean="0"/>
              <a:t>：若含有变元的某原始公式</a:t>
            </a:r>
            <a:r>
              <a:rPr lang="en-US" sz="2400" dirty="0" smtClean="0"/>
              <a:t> 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r>
              <a:rPr lang="zh-CN" altLang="en-US" sz="2400" dirty="0" smtClean="0"/>
              <a:t>允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[L3.1]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为方案对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施落实，即将其能由二重关系制约落实的变元部分制约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743852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7815290" cy="3952884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落实；将其无法由二重关系制约落实的变元部分自由落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实；</a:t>
            </a:r>
          </a:p>
          <a:p>
            <a:pPr>
              <a:buNone/>
            </a:pPr>
            <a:r>
              <a:rPr lang="en-US" sz="2400" dirty="0" smtClean="0"/>
              <a:t>[L4]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4)</a:t>
            </a:r>
            <a:r>
              <a:rPr lang="zh-CN" altLang="en-US" sz="2400" dirty="0" smtClean="0"/>
              <a:t>：若某原始公式</a:t>
            </a:r>
            <a:r>
              <a:rPr lang="en-US" sz="2400" dirty="0" smtClean="0"/>
              <a:t> 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的后件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中含有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变元且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[L4.1]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Ax1</a:t>
            </a:r>
            <a:r>
              <a:rPr lang="zh-CN" altLang="en-US" sz="2400" dirty="0" smtClean="0"/>
              <a:t>为方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案对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实施落实，即将其能由二重关系制约落实的变元部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分制约落实；将其无法由二重关系制约落实的变元部分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自由落实；</a:t>
            </a:r>
          </a:p>
          <a:p>
            <a:pPr>
              <a:buNone/>
            </a:pPr>
            <a:r>
              <a:rPr lang="en-US" sz="2400" dirty="0" smtClean="0"/>
              <a:t>[L5]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5)</a:t>
            </a:r>
            <a:r>
              <a:rPr lang="zh-CN" altLang="en-US" sz="2400" dirty="0" smtClean="0"/>
              <a:t>：若某原始公式</a:t>
            </a:r>
            <a:r>
              <a:rPr lang="en-US" sz="2400" dirty="0" smtClean="0"/>
              <a:t> </a:t>
            </a:r>
            <a:r>
              <a:rPr lang="el-GR" altLang="zh-CN" sz="2400" dirty="0" smtClean="0"/>
              <a:t>α</a:t>
            </a:r>
            <a:r>
              <a:rPr lang="en-US" sz="2400" dirty="0" smtClean="0">
                <a:sym typeface="Symbol"/>
              </a:rPr>
              <a:t></a:t>
            </a:r>
            <a:r>
              <a:rPr lang="el-GR" altLang="zh-CN" sz="2400" dirty="0" smtClean="0"/>
              <a:t>β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的后件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中含有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变元且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[L5.1]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Ax2</a:t>
            </a:r>
            <a:r>
              <a:rPr lang="zh-CN" altLang="en-US" sz="2400" dirty="0" smtClean="0"/>
              <a:t>为方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600976" cy="1071570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071678"/>
            <a:ext cx="7786742" cy="4024322"/>
          </a:xfrm>
        </p:spPr>
        <p:txBody>
          <a:bodyPr/>
          <a:lstStyle/>
          <a:p>
            <a:pPr>
              <a:buNone/>
            </a:pPr>
            <a:r>
              <a:rPr lang="zh-CN" altLang="en-US" sz="2400" dirty="0" smtClean="0"/>
              <a:t>案对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实施落实，即将其能由二重关系制约落实的变元部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分制约落实；将其无法由二重关系制约落实的变元部分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自由落实；</a:t>
            </a:r>
          </a:p>
          <a:p>
            <a:pPr>
              <a:buNone/>
            </a:pPr>
            <a:r>
              <a:rPr lang="en-US" sz="2400" dirty="0" smtClean="0"/>
              <a:t>[L6]</a:t>
            </a:r>
            <a:r>
              <a:rPr lang="zh-CN" altLang="en-US" sz="2400" dirty="0" smtClean="0"/>
              <a:t>程序</a:t>
            </a:r>
            <a:r>
              <a:rPr lang="en-US" sz="2400" dirty="0" smtClean="0"/>
              <a:t>(</a:t>
            </a:r>
            <a:r>
              <a:rPr lang="zh-CN" altLang="en-US" sz="2400" dirty="0" smtClean="0"/>
              <a:t>落实程序</a:t>
            </a:r>
            <a:r>
              <a:rPr lang="en-US" sz="2400" dirty="0" smtClean="0"/>
              <a:t>6)</a:t>
            </a:r>
            <a:r>
              <a:rPr lang="zh-CN" altLang="en-US" sz="2400" dirty="0" smtClean="0"/>
              <a:t>：若某原始公式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的后件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中含有变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元且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允许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，则执行如下子程序</a:t>
            </a:r>
            <a:r>
              <a:rPr lang="en-US" sz="2400" dirty="0" smtClean="0"/>
              <a:t>[L6.1]</a:t>
            </a:r>
            <a:r>
              <a:rPr lang="zh-CN" altLang="en-US" sz="2400" dirty="0" smtClean="0"/>
              <a:t>：以</a:t>
            </a:r>
            <a:r>
              <a:rPr lang="en-US" sz="2400" dirty="0" smtClean="0"/>
              <a:t>Ax3</a:t>
            </a:r>
            <a:r>
              <a:rPr lang="zh-CN" altLang="en-US" sz="2400" dirty="0" smtClean="0"/>
              <a:t>为方案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对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实施落实，即将其能由二重关系制约落实的变元部分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制约落实；将其无法由二重关系制约落实的变元部分自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由落实。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5.1.3  </a:t>
            </a:r>
            <a:r>
              <a:rPr lang="zh-CN" altLang="en-US" sz="2400" dirty="0" smtClean="0"/>
              <a:t>正式程序开始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857232"/>
            <a:ext cx="7815290" cy="1143008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000240"/>
            <a:ext cx="7715304" cy="4095760"/>
          </a:xfrm>
        </p:spPr>
        <p:txBody>
          <a:bodyPr/>
          <a:lstStyle/>
          <a:p>
            <a:r>
              <a:rPr lang="en-US" sz="2400" dirty="0" smtClean="0"/>
              <a:t>[F]</a:t>
            </a:r>
            <a:r>
              <a:rPr lang="zh-CN" altLang="en-US" sz="2400" dirty="0" smtClean="0"/>
              <a:t>若待证目标定理形如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，则执行下述程序组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Ⅰ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；若待证目标定理形如</a:t>
            </a:r>
            <a:r>
              <a:rPr lang="en-US" sz="2400" dirty="0" smtClean="0">
                <a:sym typeface="SymbolProp BT"/>
              </a:rPr>
              <a:t>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，则执行下述程序组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Ⅱ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</a:p>
          <a:p>
            <a:r>
              <a:rPr lang="zh-CN" altLang="en-US" sz="2400" dirty="0" smtClean="0"/>
              <a:t>程序组</a:t>
            </a:r>
            <a:r>
              <a:rPr lang="en-US" sz="2400" dirty="0" smtClean="0"/>
              <a:t>(</a:t>
            </a:r>
            <a:r>
              <a:rPr lang="en-US" altLang="zh-CN" sz="2400" dirty="0" smtClean="0"/>
              <a:t>Ⅰ</a:t>
            </a:r>
            <a:r>
              <a:rPr lang="en-US" sz="2400" dirty="0" smtClean="0"/>
              <a:t>)</a:t>
            </a:r>
            <a:r>
              <a:rPr lang="zh-CN" altLang="en-US" sz="2400" dirty="0" smtClean="0"/>
              <a:t>：</a:t>
            </a:r>
          </a:p>
          <a:p>
            <a:r>
              <a:rPr lang="en-US" sz="2400" dirty="0" smtClean="0"/>
              <a:t>[1]</a:t>
            </a:r>
            <a:r>
              <a:rPr lang="zh-CN" altLang="en-US" sz="2400" dirty="0" smtClean="0"/>
              <a:t>如果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是公理，则执行如下子程序</a:t>
            </a:r>
            <a:r>
              <a:rPr lang="en-US" sz="2400" dirty="0" smtClean="0"/>
              <a:t>[1.1]</a:t>
            </a:r>
            <a:r>
              <a:rPr lang="zh-CN" altLang="en-US" sz="2400" dirty="0" smtClean="0"/>
              <a:t>：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r>
              <a:rPr lang="en-US" sz="2400" dirty="0" smtClean="0"/>
              <a:t>[2]</a:t>
            </a:r>
            <a:r>
              <a:rPr lang="zh-CN" altLang="en-US" sz="2400" dirty="0" smtClean="0"/>
              <a:t>如果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是公理，则执行如下子程序</a:t>
            </a:r>
            <a:r>
              <a:rPr lang="en-US" sz="2400" dirty="0" smtClean="0"/>
              <a:t>[2.1]</a:t>
            </a:r>
            <a:r>
              <a:rPr lang="zh-CN" altLang="en-US" sz="2400" dirty="0" smtClean="0"/>
              <a:t>：</a:t>
            </a:r>
          </a:p>
          <a:p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  <a:p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928670"/>
            <a:ext cx="7743852" cy="1000132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en-US" dirty="0" smtClean="0"/>
              <a:t>5</a:t>
            </a:r>
            <a:r>
              <a:rPr lang="zh-CN" altLang="en-US" dirty="0" smtClean="0"/>
              <a:t>章</a:t>
            </a:r>
            <a:r>
              <a:rPr lang="en-US" dirty="0" smtClean="0"/>
              <a:t>  </a:t>
            </a:r>
            <a:r>
              <a:rPr lang="zh-CN" altLang="en-US" dirty="0" smtClean="0"/>
              <a:t>其他经典命题逻辑系统的能行程序研究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071678"/>
            <a:ext cx="7786742" cy="4024322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[3]</a:t>
            </a:r>
            <a:r>
              <a:rPr lang="zh-CN" altLang="en-US" sz="2400" dirty="0" smtClean="0"/>
              <a:t>设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是由变元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zh-CN" altLang="en-US" sz="2400" dirty="0" smtClean="0"/>
              <a:t>和公式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经使用分离规则而得，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则首先执行如下子程序</a:t>
            </a:r>
            <a:r>
              <a:rPr lang="en-US" sz="2400" dirty="0" smtClean="0"/>
              <a:t>[3.1]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zh-CN" altLang="en-US" sz="2400" dirty="0" smtClean="0"/>
              <a:t>；</a:t>
            </a:r>
          </a:p>
          <a:p>
            <a:pPr>
              <a:buNone/>
            </a:pPr>
            <a:r>
              <a:rPr lang="zh-CN" altLang="en-US" sz="2400" dirty="0" smtClean="0"/>
              <a:t>继而再执行如下子程序</a:t>
            </a:r>
            <a:r>
              <a:rPr lang="en-US" sz="2400" dirty="0" smtClean="0"/>
              <a:t>[3.2]</a:t>
            </a:r>
            <a:r>
              <a:rPr lang="zh-CN" altLang="en-US" sz="2400" dirty="0" smtClean="0"/>
              <a:t>：</a:t>
            </a:r>
          </a:p>
          <a:p>
            <a:pPr>
              <a:buNone/>
            </a:pPr>
            <a:r>
              <a:rPr lang="en-US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))</a:t>
            </a:r>
            <a:endParaRPr lang="zh-CN" altLang="en-US" sz="2400" dirty="0" smtClean="0"/>
          </a:p>
          <a:p>
            <a:pPr>
              <a:buNone/>
            </a:pPr>
            <a:r>
              <a:rPr lang="en-US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(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i="1" dirty="0" smtClean="0"/>
              <a:t>R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zh-CN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北大风格ppt">
  <a:themeElements>
    <a:clrScheme name="Office 主题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Times New Roman"/>
        <a:ea typeface="华文新魏"/>
        <a:cs typeface=""/>
      </a:majorFont>
      <a:minorFont>
        <a:latin typeface="Times New Roman"/>
        <a:ea typeface="幼圆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北大风格ppt</Template>
  <TotalTime>1035</TotalTime>
  <Words>20342</Words>
  <Application>Microsoft PowerPoint</Application>
  <PresentationFormat>全屏显示(4:3)</PresentationFormat>
  <Paragraphs>1327</Paragraphs>
  <Slides>126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126</vt:i4>
      </vt:variant>
    </vt:vector>
  </HeadingPairs>
  <TitlesOfParts>
    <vt:vector size="127" baseType="lpstr">
      <vt:lpstr>北大风格ppt</vt:lpstr>
      <vt:lpstr>经典命题演算的能行方法研究</vt:lpstr>
      <vt:lpstr>报告摘要</vt:lpstr>
      <vt:lpstr>报告摘要</vt:lpstr>
      <vt:lpstr>第1章  能行方法的思维原理</vt:lpstr>
      <vt:lpstr>第1章  能行方法的思维原理</vt:lpstr>
      <vt:lpstr>第1章  能行方法的思维原理</vt:lpstr>
      <vt:lpstr>第1章  能行方法的思维原理</vt:lpstr>
      <vt:lpstr>第1章  能行方法的思维原理</vt:lpstr>
      <vt:lpstr>第1章  能行方法的思维原理</vt:lpstr>
      <vt:lpstr>第1章  能行方法的思维原理</vt:lpstr>
      <vt:lpstr>第1章  能行方法的思维原理</vt:lpstr>
      <vt:lpstr>第1章  能行方法的思维原理</vt:lpstr>
      <vt:lpstr>第2章  初步方案</vt:lpstr>
      <vt:lpstr>第2章  初步方案</vt:lpstr>
      <vt:lpstr>第2章  初步方案</vt:lpstr>
      <vt:lpstr>第2章  初步方案</vt:lpstr>
      <vt:lpstr>第2章  初步方案</vt:lpstr>
      <vt:lpstr>第2章  初步方案</vt:lpstr>
      <vt:lpstr>第2章  初步方案</vt:lpstr>
      <vt:lpstr>第2章  初步方案</vt:lpstr>
      <vt:lpstr>第2章  初步方案</vt:lpstr>
      <vt:lpstr>第2章  初步方案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第3章  能行程序的给出</vt:lpstr>
      <vt:lpstr>幻灯片 57</vt:lpstr>
      <vt:lpstr>第3章  能行程序的给出</vt:lpstr>
      <vt:lpstr>幻灯片 59</vt:lpstr>
      <vt:lpstr>第3章  能行程序的给出</vt:lpstr>
      <vt:lpstr>第3章  能行程序的给出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第3章  能行程序的给出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第4章  对程序3.3.2能行性的论证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第5章  其他经典命题逻辑系统的能行程序研究</vt:lpstr>
      <vt:lpstr>第6章  7种新证法</vt:lpstr>
      <vt:lpstr>第6章  7种新证法</vt:lpstr>
      <vt:lpstr>第6章  7种新证法</vt:lpstr>
      <vt:lpstr>第6章  7种新证法</vt:lpstr>
      <vt:lpstr>第6章  7种新证法</vt:lpstr>
      <vt:lpstr>第6章  7种新证法</vt:lpstr>
      <vt:lpstr>第6章  7种新证法</vt:lpstr>
      <vt:lpstr>第6章  7种新证法</vt:lpstr>
      <vt:lpstr>第6章  7种新证法</vt:lpstr>
      <vt:lpstr>第6章  7种新证法</vt:lpstr>
      <vt:lpstr>第6章  7种新证法</vt:lpstr>
      <vt:lpstr>第6章  7种新证法</vt:lpstr>
      <vt:lpstr> 结  论 </vt:lpstr>
      <vt:lpstr>幻灯片 126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自然辩证法绪论</dc:title>
  <dc:creator>a</dc:creator>
  <cp:lastModifiedBy>a</cp:lastModifiedBy>
  <cp:revision>147</cp:revision>
  <dcterms:created xsi:type="dcterms:W3CDTF">2012-05-09T13:19:22Z</dcterms:created>
  <dcterms:modified xsi:type="dcterms:W3CDTF">2012-05-14T04:39:51Z</dcterms:modified>
</cp:coreProperties>
</file>