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6" r:id="rId3"/>
    <p:sldId id="257" r:id="rId4"/>
    <p:sldId id="258" r:id="rId5"/>
    <p:sldId id="259" r:id="rId6"/>
    <p:sldId id="260" r:id="rId7"/>
    <p:sldId id="327" r:id="rId8"/>
    <p:sldId id="261" r:id="rId9"/>
    <p:sldId id="262" r:id="rId10"/>
    <p:sldId id="267" r:id="rId11"/>
    <p:sldId id="268" r:id="rId12"/>
    <p:sldId id="273" r:id="rId13"/>
    <p:sldId id="274" r:id="rId14"/>
    <p:sldId id="275" r:id="rId15"/>
    <p:sldId id="328" r:id="rId16"/>
    <p:sldId id="276" r:id="rId17"/>
    <p:sldId id="277" r:id="rId18"/>
    <p:sldId id="329" r:id="rId19"/>
    <p:sldId id="278" r:id="rId20"/>
    <p:sldId id="279" r:id="rId21"/>
    <p:sldId id="280" r:id="rId22"/>
    <p:sldId id="281" r:id="rId23"/>
    <p:sldId id="282" r:id="rId24"/>
    <p:sldId id="287" r:id="rId25"/>
    <p:sldId id="288" r:id="rId26"/>
    <p:sldId id="289" r:id="rId27"/>
    <p:sldId id="291" r:id="rId28"/>
    <p:sldId id="292" r:id="rId29"/>
    <p:sldId id="293" r:id="rId30"/>
    <p:sldId id="294" r:id="rId31"/>
    <p:sldId id="290" r:id="rId32"/>
    <p:sldId id="295" r:id="rId33"/>
    <p:sldId id="296" r:id="rId34"/>
    <p:sldId id="302" r:id="rId35"/>
    <p:sldId id="375" r:id="rId36"/>
    <p:sldId id="303" r:id="rId37"/>
    <p:sldId id="304" r:id="rId38"/>
    <p:sldId id="305" r:id="rId39"/>
    <p:sldId id="306" r:id="rId40"/>
    <p:sldId id="307" r:id="rId41"/>
    <p:sldId id="308" r:id="rId42"/>
    <p:sldId id="309" r:id="rId43"/>
    <p:sldId id="314" r:id="rId44"/>
    <p:sldId id="315" r:id="rId45"/>
    <p:sldId id="316" r:id="rId46"/>
    <p:sldId id="317" r:id="rId47"/>
    <p:sldId id="318" r:id="rId48"/>
    <p:sldId id="325" r:id="rId49"/>
    <p:sldId id="326" r:id="rId50"/>
    <p:sldId id="319" r:id="rId51"/>
    <p:sldId id="263" r:id="rId52"/>
    <p:sldId id="264" r:id="rId53"/>
    <p:sldId id="265" r:id="rId54"/>
    <p:sldId id="266" r:id="rId55"/>
    <p:sldId id="320" r:id="rId5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0" Type="http://schemas.openxmlformats.org/officeDocument/2006/relationships/tableStyles" Target="tableStyles.xml"/><Relationship Id="rId6" Type="http://schemas.openxmlformats.org/officeDocument/2006/relationships/slide" Target="slides/slide4.xml"/><Relationship Id="rId59" Type="http://schemas.openxmlformats.org/officeDocument/2006/relationships/viewProps" Target="viewProps.xml"/><Relationship Id="rId58" Type="http://schemas.openxmlformats.org/officeDocument/2006/relationships/presProps" Target="presProps.xml"/><Relationship Id="rId57" Type="http://schemas.openxmlformats.org/officeDocument/2006/relationships/notesMaster" Target="notesMasters/notesMaster1.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png"/><Relationship Id="rId1"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1.png"/><Relationship Id="rId1" Type="http://schemas.openxmlformats.org/officeDocument/2006/relationships/image" Target="../media/image10.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3.png"/><Relationship Id="rId1" Type="http://schemas.openxmlformats.org/officeDocument/2006/relationships/image" Target="../media/image12.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r>
              <a:rPr lang="en-US" altLang="zh-CN">
                <a:latin typeface="Times New Roman" pitchFamily="18" charset="0"/>
              </a:rPr>
              <a:t>Kripke's Thoughts of</a:t>
            </a:r>
            <a:br>
              <a:rPr lang="en-US" altLang="zh-CN">
                <a:latin typeface="Times New Roman" pitchFamily="18" charset="0"/>
              </a:rPr>
            </a:br>
            <a:r>
              <a:rPr lang="en-US" altLang="zh-CN">
                <a:latin typeface="Times New Roman" pitchFamily="18" charset="0"/>
              </a:rPr>
              <a:t> Fictional Names</a:t>
            </a:r>
            <a:endParaRPr lang="en-US" altLang="zh-CN">
              <a:latin typeface="Times New Roman" pitchFamily="18" charset="0"/>
            </a:endParaRPr>
          </a:p>
        </p:txBody>
      </p:sp>
      <p:sp>
        <p:nvSpPr>
          <p:cNvPr id="3" name="副标题 2"/>
          <p:cNvSpPr>
            <a:spLocks noGrp="1"/>
          </p:cNvSpPr>
          <p:nvPr>
            <p:ph type="subTitle" idx="1"/>
          </p:nvPr>
        </p:nvSpPr>
        <p:spPr/>
        <p:txBody>
          <a:bodyPr>
            <a:normAutofit lnSpcReduction="20000"/>
          </a:bodyPr>
          <a:p>
            <a:endParaRPr lang="en-US" altLang="zh-CN"/>
          </a:p>
          <a:p>
            <a:r>
              <a:rPr lang="en-US" altLang="zh-CN">
                <a:latin typeface="Times New Roman" pitchFamily="18" charset="0"/>
              </a:rPr>
              <a:t>Peng Shanshan </a:t>
            </a:r>
            <a:endParaRPr lang="en-US" altLang="zh-CN">
              <a:latin typeface="Times New Roman" pitchFamily="18" charset="0"/>
            </a:endParaRPr>
          </a:p>
          <a:p>
            <a:r>
              <a:rPr lang="en-US" altLang="zh-CN">
                <a:latin typeface="Times New Roman" pitchFamily="18" charset="0"/>
              </a:rPr>
              <a:t>2016.5.10</a:t>
            </a:r>
            <a:endParaRPr lang="en-US" altLang="zh-CN">
              <a:latin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err="1">
                <a:latin typeface="Times New Roman" pitchFamily="18" charset="0"/>
                <a:sym typeface="+mn-ea"/>
              </a:rPr>
              <a:t>2. Kripke's</a:t>
            </a:r>
            <a:r>
              <a:rPr lang="en-US" altLang="zh-CN">
                <a:latin typeface="Times New Roman" pitchFamily="18" charset="0"/>
                <a:sym typeface="+mn-ea"/>
              </a:rPr>
              <a:t> Thoughts of Fictional Names</a:t>
            </a:r>
            <a:endParaRPr lang="zh-CN" altLang="en-US"/>
          </a:p>
        </p:txBody>
      </p:sp>
      <p:sp>
        <p:nvSpPr>
          <p:cNvPr id="3" name="内容占位符 2"/>
          <p:cNvSpPr>
            <a:spLocks noGrp="1"/>
          </p:cNvSpPr>
          <p:nvPr>
            <p:ph idx="1"/>
          </p:nvPr>
        </p:nvSpPr>
        <p:spPr/>
        <p:txBody>
          <a:bodyPr>
            <a:normAutofit/>
          </a:bodyPr>
          <a:p>
            <a:r>
              <a:rPr lang="en-US" altLang="zh-CN">
                <a:latin typeface="Times New Roman" pitchFamily="18" charset="0"/>
              </a:rPr>
              <a:t>(1) Existence is a Predicate</a:t>
            </a:r>
            <a:endParaRPr lang="en-US" altLang="zh-CN">
              <a:latin typeface="Times New Roman" pitchFamily="18" charset="0"/>
            </a:endParaRPr>
          </a:p>
          <a:p>
            <a:r>
              <a:rPr lang="en-US" altLang="zh-CN">
                <a:latin typeface="Times New Roman" pitchFamily="18" charset="0"/>
                <a:sym typeface="+mn-ea"/>
              </a:rPr>
              <a:t>      A proper name is not a definite description</a:t>
            </a:r>
            <a:endParaRPr lang="en-US" altLang="zh-CN">
              <a:latin typeface="Times New Roman" pitchFamily="18" charset="0"/>
              <a:sym typeface="+mn-ea"/>
            </a:endParaRPr>
          </a:p>
          <a:p>
            <a:r>
              <a:rPr lang="en-US" altLang="zh-CN">
                <a:latin typeface="Times New Roman" pitchFamily="18" charset="0"/>
                <a:sym typeface="+mn-ea"/>
              </a:rPr>
              <a:t>      Existence is a predicate</a:t>
            </a:r>
            <a:endParaRPr lang="en-US" altLang="zh-CN">
              <a:latin typeface="Times New Roman" pitchFamily="18" charset="0"/>
              <a:sym typeface="+mn-ea"/>
            </a:endParaRPr>
          </a:p>
          <a:p>
            <a:r>
              <a:rPr lang="en-US" altLang="zh-CN">
                <a:latin typeface="Times New Roman" pitchFamily="18" charset="0"/>
                <a:sym typeface="+mn-ea"/>
              </a:rPr>
              <a:t>      How to pick up the referent of a name</a:t>
            </a:r>
            <a:endParaRPr lang="en-US" altLang="zh-CN">
              <a:latin typeface="Times New Roman" pitchFamily="18" charset="0"/>
            </a:endParaRPr>
          </a:p>
          <a:p>
            <a:r>
              <a:rPr lang="en-US" altLang="zh-CN">
                <a:latin typeface="Times New Roman" pitchFamily="18" charset="0"/>
              </a:rPr>
              <a:t>(2) The </a:t>
            </a:r>
            <a:r>
              <a:rPr lang="en-US" altLang="zh-CN">
                <a:latin typeface="Times New Roman" pitchFamily="18" charset="0"/>
                <a:sym typeface="+mn-ea"/>
              </a:rPr>
              <a:t>Artifact Theory</a:t>
            </a:r>
            <a:endParaRPr lang="en-US" altLang="zh-CN">
              <a:latin typeface="Times New Roman" pitchFamily="18" charset="0"/>
              <a:sym typeface="+mn-ea"/>
            </a:endParaRPr>
          </a:p>
          <a:p>
            <a:endParaRPr lang="en-US" altLang="zh-CN">
              <a:latin typeface="Times New Roman" pitchFamily="18" charset="0"/>
              <a:sym typeface="+mn-ea"/>
            </a:endParaRPr>
          </a:p>
          <a:p>
            <a:r>
              <a:rPr lang="en-US" altLang="zh-CN">
                <a:latin typeface="Times New Roman" pitchFamily="18" charset="0"/>
              </a:rPr>
              <a:t>(3) The Pretense Theory</a:t>
            </a:r>
            <a:endParaRPr lang="en-US" altLang="zh-CN">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sym typeface="+mn-ea"/>
              </a:rPr>
              <a:t>(1) Existence is a Predicate</a:t>
            </a:r>
            <a:endParaRPr lang="zh-CN" altLang="en-US">
              <a:latin typeface="Times New Roman" pitchFamily="18" charset="0"/>
            </a:endParaRPr>
          </a:p>
        </p:txBody>
      </p:sp>
      <p:sp>
        <p:nvSpPr>
          <p:cNvPr id="3" name="内容占位符 2"/>
          <p:cNvSpPr>
            <a:spLocks noGrp="1"/>
          </p:cNvSpPr>
          <p:nvPr>
            <p:ph idx="1"/>
          </p:nvPr>
        </p:nvSpPr>
        <p:spPr/>
        <p:txBody>
          <a:bodyPr/>
          <a:p>
            <a:r>
              <a:rPr lang="en-US" altLang="zh-CN">
                <a:latin typeface="Times New Roman" pitchFamily="18" charset="0"/>
              </a:rPr>
              <a:t>Frege-Russell:</a:t>
            </a:r>
            <a:endParaRPr lang="en-US" altLang="zh-CN">
              <a:latin typeface="Times New Roman" pitchFamily="18" charset="0"/>
            </a:endParaRPr>
          </a:p>
          <a:p>
            <a:r>
              <a:rPr lang="en-US" altLang="zh-CN">
                <a:latin typeface="Times New Roman" pitchFamily="18" charset="0"/>
              </a:rPr>
              <a:t>Existence is not a first-level but a second-level concept,  we can meaningfully use the word 'exists' to say of a property or predicate that it is or is not instantiated, as when we say that there are tigers——that tigers eixst, the word 'exists' here is, so to speak, a property of properties, it holds of a property if it is instantiated.</a:t>
            </a:r>
            <a:endParaRPr lang="en-US" altLang="zh-CN">
              <a:latin typeface="Times New Roman" pitchFamily="18" charset="0"/>
            </a:endParaRPr>
          </a:p>
          <a:p>
            <a:r>
              <a:rPr lang="en-US" altLang="zh-CN">
                <a:latin typeface="Times New Roman" pitchFamily="18" charset="0"/>
              </a:rPr>
              <a:t>One cannot say of an object that it exists, or not, beacause, everything exists.</a:t>
            </a:r>
            <a:endParaRPr lang="en-US" altLang="zh-CN">
              <a:latin typeface="Times New Roman" pitchFamily="18" charset="0"/>
            </a:endParaRPr>
          </a:p>
          <a:p>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en-US" altLang="zh-CN">
                <a:latin typeface="Times New Roman" pitchFamily="18" charset="0"/>
              </a:rPr>
              <a:t>This seems to correspond with our intuition.</a:t>
            </a:r>
            <a:endParaRPr lang="en-US" altLang="zh-CN">
              <a:latin typeface="Times New Roman" pitchFamily="18" charset="0"/>
            </a:endParaRPr>
          </a:p>
          <a:p>
            <a:r>
              <a:rPr lang="en-US" altLang="zh-CN">
                <a:latin typeface="Times New Roman" pitchFamily="18" charset="0"/>
              </a:rPr>
              <a:t>What would a historian be doing if he asked whether Napoleon really existed?</a:t>
            </a:r>
            <a:endParaRPr lang="en-US" altLang="zh-CN">
              <a:latin typeface="Times New Roman" pitchFamily="18" charset="0"/>
            </a:endParaRPr>
          </a:p>
          <a:p>
            <a:r>
              <a:rPr lang="en-US" altLang="zh-CN">
                <a:latin typeface="Times New Roman" pitchFamily="18" charset="0"/>
              </a:rPr>
              <a:t> He wouldn't first find Napoleon and then look at him very carefully to see whether or not he really existed. </a:t>
            </a:r>
            <a:endParaRPr lang="en-US" altLang="zh-CN">
              <a:latin typeface="Times New Roman" pitchFamily="18" charset="0"/>
            </a:endParaRPr>
          </a:p>
          <a:p>
            <a:r>
              <a:rPr lang="en-US" altLang="zh-CN">
                <a:latin typeface="Times New Roman" pitchFamily="18" charset="0"/>
              </a:rPr>
              <a:t>Rather, he would see whether there was any one person who anwers to the properties in the stories we have heard about Napoleon, or, at an rate, most or 'enough' of them.</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latin typeface="Times New Roman" pitchFamily="18" charset="0"/>
              </a:rPr>
              <a:t>To affirm the existence of, say, Sherlock Holmes, is to say that there is a unique person satisfying the properties attributed to Holmes in the story. </a:t>
            </a:r>
            <a:endParaRPr lang="zh-CN" altLang="en-US">
              <a:latin typeface="Times New Roman" pitchFamily="18" charset="0"/>
            </a:endParaRPr>
          </a:p>
          <a:p>
            <a:r>
              <a:rPr lang="zh-CN" altLang="en-US">
                <a:latin typeface="Times New Roman" pitchFamily="18" charset="0"/>
              </a:rPr>
              <a:t>To deny Holmes</a:t>
            </a:r>
            <a:r>
              <a:rPr lang="en-US" altLang="zh-CN">
                <a:latin typeface="Times New Roman" pitchFamily="18" charset="0"/>
              </a:rPr>
              <a:t>’ </a:t>
            </a:r>
            <a:r>
              <a:rPr lang="zh-CN" altLang="en-US">
                <a:latin typeface="Times New Roman" pitchFamily="18" charset="0"/>
              </a:rPr>
              <a:t>existence is to say that there isn</a:t>
            </a:r>
            <a:r>
              <a:rPr lang="en-US" altLang="zh-CN">
                <a:latin typeface="Times New Roman" pitchFamily="18" charset="0"/>
              </a:rPr>
              <a:t>’</a:t>
            </a:r>
            <a:r>
              <a:rPr lang="zh-CN" altLang="en-US">
                <a:latin typeface="Times New Roman" pitchFamily="18" charset="0"/>
              </a:rPr>
              <a:t>t any such person, or any such unique person anyway: maybe there are ten of them, and we couldn</a:t>
            </a:r>
            <a:r>
              <a:rPr lang="en-US" altLang="zh-CN">
                <a:latin typeface="Times New Roman" pitchFamily="18" charset="0"/>
                <a:sym typeface="+mn-ea"/>
              </a:rPr>
              <a:t>’ </a:t>
            </a:r>
            <a:r>
              <a:rPr lang="zh-CN" altLang="en-US">
                <a:latin typeface="Times New Roman" pitchFamily="18" charset="0"/>
              </a:rPr>
              <a:t>t say which one was Holmes. </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rPr>
              <a:t>Kripke's Arguments</a:t>
            </a:r>
            <a:endParaRPr lang="en-US" altLang="zh-CN">
              <a:latin typeface="Times New Roman" pitchFamily="18" charset="0"/>
            </a:endParaRPr>
          </a:p>
        </p:txBody>
      </p:sp>
      <p:sp>
        <p:nvSpPr>
          <p:cNvPr id="3" name="内容占位符 2"/>
          <p:cNvSpPr>
            <a:spLocks noGrp="1"/>
          </p:cNvSpPr>
          <p:nvPr>
            <p:ph idx="1"/>
          </p:nvPr>
        </p:nvSpPr>
        <p:spPr/>
        <p:txBody>
          <a:bodyPr/>
          <a:p>
            <a:endParaRPr lang="en-US" altLang="zh-CN">
              <a:latin typeface="Times New Roman" pitchFamily="18" charset="0"/>
              <a:sym typeface="+mn-ea"/>
            </a:endParaRPr>
          </a:p>
          <a:p>
            <a:r>
              <a:rPr lang="en-US" altLang="zh-CN">
                <a:latin typeface="Times New Roman" pitchFamily="18" charset="0"/>
                <a:sym typeface="+mn-ea"/>
              </a:rPr>
              <a:t>A proper name doesn't mean a definite description</a:t>
            </a:r>
            <a:endParaRPr lang="en-US" altLang="zh-CN">
              <a:latin typeface="Times New Roman" pitchFamily="18" charset="0"/>
              <a:sym typeface="+mn-ea"/>
            </a:endParaRPr>
          </a:p>
          <a:p>
            <a:endParaRPr lang="en-US" altLang="zh-CN">
              <a:latin typeface="Times New Roman" pitchFamily="18" charset="0"/>
              <a:sym typeface="+mn-ea"/>
            </a:endParaRPr>
          </a:p>
          <a:p>
            <a:r>
              <a:rPr lang="en-US" altLang="zh-CN">
                <a:latin typeface="Times New Roman" pitchFamily="18" charset="0"/>
                <a:sym typeface="+mn-ea"/>
              </a:rPr>
              <a:t>Existence is a predicate</a:t>
            </a:r>
            <a:endParaRPr lang="en-US" altLang="zh-CN">
              <a:latin typeface="Times New Roman" pitchFamily="18" charset="0"/>
              <a:sym typeface="+mn-ea"/>
            </a:endParaRPr>
          </a:p>
          <a:p>
            <a:endParaRPr lang="en-US" altLang="zh-CN">
              <a:latin typeface="Times New Roman" pitchFamily="18" charset="0"/>
              <a:sym typeface="+mn-ea"/>
            </a:endParaRPr>
          </a:p>
          <a:p>
            <a:r>
              <a:rPr lang="en-US" altLang="zh-CN">
                <a:latin typeface="Times New Roman" pitchFamily="18" charset="0"/>
                <a:sym typeface="+mn-ea"/>
              </a:rPr>
              <a:t>How to pick up the referent of a name</a:t>
            </a:r>
            <a:endParaRPr lang="en-US" altLang="zh-CN">
              <a:latin typeface="Times New Roman" pitchFamily="18" charset="0"/>
            </a:endParaRPr>
          </a:p>
          <a:p>
            <a:endParaRPr lang="en-US" altLang="zh-CN">
              <a:latin typeface="Times New Roman" pitchFamily="18" charset="0"/>
              <a:sym typeface="+mn-ea"/>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a:latin typeface="Times New Roman" pitchFamily="18" charset="0"/>
              </a:rPr>
              <a:t>A proper name is not a definite description</a:t>
            </a:r>
            <a:endParaRPr lang="en-US" altLang="zh-CN">
              <a:latin typeface="Times New Roman" pitchFamily="18" charset="0"/>
            </a:endParaRPr>
          </a:p>
        </p:txBody>
      </p:sp>
      <p:sp>
        <p:nvSpPr>
          <p:cNvPr id="3" name="内容占位符 2"/>
          <p:cNvSpPr>
            <a:spLocks noGrp="1"/>
          </p:cNvSpPr>
          <p:nvPr>
            <p:ph idx="1"/>
          </p:nvPr>
        </p:nvSpPr>
        <p:spPr/>
        <p:txBody>
          <a:bodyPr>
            <a:normAutofit/>
          </a:bodyPr>
          <a:p>
            <a:r>
              <a:rPr lang="zh-CN" altLang="en-US">
                <a:latin typeface="Times New Roman" pitchFamily="18" charset="0"/>
              </a:rPr>
              <a:t>Suppose the term </a:t>
            </a:r>
            <a:r>
              <a:rPr lang="en-US" altLang="zh-CN">
                <a:latin typeface="Times New Roman" pitchFamily="18" charset="0"/>
              </a:rPr>
              <a:t>'</a:t>
            </a:r>
            <a:r>
              <a:rPr lang="zh-CN" altLang="en-US">
                <a:latin typeface="Times New Roman" pitchFamily="18" charset="0"/>
              </a:rPr>
              <a:t>Moses</a:t>
            </a:r>
            <a:r>
              <a:rPr lang="en-US" altLang="zh-CN">
                <a:latin typeface="Times New Roman" pitchFamily="18" charset="0"/>
              </a:rPr>
              <a:t>'</a:t>
            </a:r>
            <a:r>
              <a:rPr lang="zh-CN" altLang="en-US">
                <a:latin typeface="Times New Roman" pitchFamily="18" charset="0"/>
              </a:rPr>
              <a:t> did abbreviate </a:t>
            </a:r>
            <a:r>
              <a:rPr lang="en-US" altLang="zh-CN">
                <a:latin typeface="Times New Roman" pitchFamily="18" charset="0"/>
              </a:rPr>
              <a:t>'</a:t>
            </a:r>
            <a:r>
              <a:rPr lang="zh-CN" altLang="en-US">
                <a:latin typeface="Times New Roman" pitchFamily="18" charset="0"/>
              </a:rPr>
              <a:t>the man x who Led the Israelites Out of Egypt</a:t>
            </a:r>
            <a:r>
              <a:rPr lang="en-US" altLang="zh-CN">
                <a:latin typeface="Times New Roman" pitchFamily="18" charset="0"/>
              </a:rPr>
              <a:t>'</a:t>
            </a:r>
            <a:r>
              <a:rPr lang="zh-CN" altLang="en-US">
                <a:latin typeface="Times New Roman" pitchFamily="18" charset="0"/>
              </a:rPr>
              <a:t>:</a:t>
            </a:r>
            <a:endParaRPr lang="zh-CN" altLang="en-US">
              <a:latin typeface="Times New Roman" pitchFamily="18" charset="0"/>
            </a:endParaRPr>
          </a:p>
          <a:p>
            <a:endParaRPr lang="zh-CN" altLang="en-US">
              <a:latin typeface="Times New Roman" pitchFamily="18" charset="0"/>
            </a:endParaRPr>
          </a:p>
          <a:p>
            <a:r>
              <a:rPr lang="en-US" altLang="zh-CN">
                <a:latin typeface="Times New Roman" pitchFamily="18" charset="0"/>
              </a:rPr>
              <a:t>Then Kripke </a:t>
            </a:r>
            <a:r>
              <a:rPr lang="zh-CN" altLang="en-US">
                <a:latin typeface="Times New Roman" pitchFamily="18" charset="0"/>
              </a:rPr>
              <a:t>argue that </a:t>
            </a:r>
            <a:r>
              <a:rPr lang="en-US" altLang="zh-CN">
                <a:latin typeface="Times New Roman" pitchFamily="18" charset="0"/>
              </a:rPr>
              <a:t>'</a:t>
            </a:r>
            <a:r>
              <a:rPr lang="zh-CN" altLang="en-US">
                <a:latin typeface="Times New Roman" pitchFamily="18" charset="0"/>
              </a:rPr>
              <a:t>Moses</a:t>
            </a:r>
            <a:r>
              <a:rPr lang="en-US" altLang="zh-CN">
                <a:latin typeface="Times New Roman" pitchFamily="18" charset="0"/>
              </a:rPr>
              <a:t>'</a:t>
            </a:r>
            <a:r>
              <a:rPr lang="zh-CN" altLang="en-US">
                <a:latin typeface="Times New Roman" pitchFamily="18" charset="0"/>
              </a:rPr>
              <a:t> doesn</a:t>
            </a:r>
            <a:r>
              <a:rPr lang="en-US" altLang="zh-CN">
                <a:latin typeface="Times New Roman" pitchFamily="18" charset="0"/>
              </a:rPr>
              <a:t>'</a:t>
            </a:r>
            <a:r>
              <a:rPr lang="zh-CN" altLang="en-US">
                <a:latin typeface="Times New Roman" pitchFamily="18" charset="0"/>
              </a:rPr>
              <a:t>t mean this by saying that it is possible that Moses didn</a:t>
            </a:r>
            <a:r>
              <a:rPr lang="en-US" altLang="zh-CN">
                <a:latin typeface="Times New Roman" pitchFamily="18" charset="0"/>
              </a:rPr>
              <a:t>'</a:t>
            </a:r>
            <a:r>
              <a:rPr lang="zh-CN" altLang="en-US">
                <a:latin typeface="Times New Roman" pitchFamily="18" charset="0"/>
              </a:rPr>
              <a:t>t lead the Israelites out of Egypt,</a:t>
            </a:r>
            <a:endParaRPr lang="zh-CN" altLang="en-US">
              <a:latin typeface="Times New Roman" pitchFamily="18" charset="0"/>
            </a:endParaRPr>
          </a:p>
          <a:p>
            <a:endParaRPr lang="zh-CN" altLang="en-US">
              <a:latin typeface="Times New Roman" pitchFamily="18" charset="0"/>
            </a:endParaRPr>
          </a:p>
          <a:p>
            <a:r>
              <a:rPr lang="zh-CN" altLang="en-US">
                <a:latin typeface="Times New Roman" pitchFamily="18" charset="0"/>
              </a:rPr>
              <a:t> whereas it couldn</a:t>
            </a:r>
            <a:r>
              <a:rPr lang="en-US" altLang="zh-CN">
                <a:latin typeface="Times New Roman" pitchFamily="18" charset="0"/>
              </a:rPr>
              <a:t>'</a:t>
            </a:r>
            <a:r>
              <a:rPr lang="zh-CN" altLang="en-US">
                <a:latin typeface="Times New Roman" pitchFamily="18" charset="0"/>
              </a:rPr>
              <a:t>t be possible that </a:t>
            </a:r>
            <a:r>
              <a:rPr lang="en-US" altLang="zh-CN">
                <a:latin typeface="Times New Roman" pitchFamily="18" charset="0"/>
              </a:rPr>
              <a:t>'</a:t>
            </a:r>
            <a:r>
              <a:rPr lang="zh-CN" altLang="en-US">
                <a:latin typeface="Times New Roman" pitchFamily="18" charset="0"/>
              </a:rPr>
              <a:t>the man who led the Israelites out of Egypt</a:t>
            </a:r>
            <a:r>
              <a:rPr lang="en-US" altLang="zh-CN">
                <a:latin typeface="Times New Roman" pitchFamily="18" charset="0"/>
              </a:rPr>
              <a:t>'</a:t>
            </a:r>
            <a:r>
              <a:rPr lang="zh-CN" altLang="en-US">
                <a:latin typeface="Times New Roman" pitchFamily="18" charset="0"/>
              </a:rPr>
              <a:t> didn</a:t>
            </a:r>
            <a:r>
              <a:rPr lang="en-US" altLang="zh-CN">
                <a:latin typeface="Times New Roman" pitchFamily="18" charset="0"/>
              </a:rPr>
              <a:t>'</a:t>
            </a:r>
            <a:r>
              <a:rPr lang="zh-CN" altLang="en-US">
                <a:latin typeface="Times New Roman" pitchFamily="18" charset="0"/>
              </a:rPr>
              <a:t>t lead the Israelites out of Egypt:</a:t>
            </a:r>
            <a:endParaRPr lang="zh-CN" altLang="en-US">
              <a:latin typeface="Times New Roman" pitchFamily="18" charset="0"/>
            </a:endParaRPr>
          </a:p>
          <a:p>
            <a:endParaRPr lang="zh-CN" altLang="en-US">
              <a:latin typeface="Times New Roman" pitchFamily="18" charset="0"/>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pic>
        <p:nvPicPr>
          <p:cNvPr id="5" name="图片 4" descr="QQ图片20160509210613"/>
          <p:cNvPicPr>
            <a:picLocks noChangeAspect="1"/>
          </p:cNvPicPr>
          <p:nvPr/>
        </p:nvPicPr>
        <p:blipFill>
          <a:blip r:embed="rId1"/>
          <a:stretch>
            <a:fillRect/>
          </a:stretch>
        </p:blipFill>
        <p:spPr>
          <a:xfrm>
            <a:off x="921385" y="2712085"/>
            <a:ext cx="3606165" cy="505460"/>
          </a:xfrm>
          <a:prstGeom prst="rect">
            <a:avLst/>
          </a:prstGeom>
        </p:spPr>
      </p:pic>
      <p:pic>
        <p:nvPicPr>
          <p:cNvPr id="6" name="图片 5" descr="QQ截图20160509210757"/>
          <p:cNvPicPr>
            <a:picLocks noChangeAspect="1"/>
          </p:cNvPicPr>
          <p:nvPr/>
        </p:nvPicPr>
        <p:blipFill>
          <a:blip r:embed="rId2"/>
          <a:stretch>
            <a:fillRect/>
          </a:stretch>
        </p:blipFill>
        <p:spPr>
          <a:xfrm>
            <a:off x="898525" y="4177665"/>
            <a:ext cx="2983865" cy="422910"/>
          </a:xfrm>
          <a:prstGeom prst="rect">
            <a:avLst/>
          </a:prstGeom>
        </p:spPr>
      </p:pic>
      <p:pic>
        <p:nvPicPr>
          <p:cNvPr id="7" name="图片 6" descr="QQ图片20160509210951"/>
          <p:cNvPicPr>
            <a:picLocks noChangeAspect="1"/>
          </p:cNvPicPr>
          <p:nvPr/>
        </p:nvPicPr>
        <p:blipFill>
          <a:blip r:embed="rId3"/>
          <a:stretch>
            <a:fillRect/>
          </a:stretch>
        </p:blipFill>
        <p:spPr>
          <a:xfrm>
            <a:off x="885190" y="5568315"/>
            <a:ext cx="4448175" cy="56261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latin typeface="Times New Roman" pitchFamily="18" charset="0"/>
                <a:sym typeface="+mn-ea"/>
              </a:rPr>
              <a:t>It can easily be pointed out that under Russell</a:t>
            </a:r>
            <a:r>
              <a:rPr lang="en-US" altLang="zh-CN">
                <a:latin typeface="Times New Roman" pitchFamily="18" charset="0"/>
                <a:sym typeface="+mn-ea"/>
              </a:rPr>
              <a:t>'</a:t>
            </a:r>
            <a:r>
              <a:rPr lang="zh-CN" altLang="en-US">
                <a:latin typeface="Times New Roman" pitchFamily="18" charset="0"/>
                <a:sym typeface="+mn-ea"/>
              </a:rPr>
              <a:t>s theory of descriptions the statement represented by (2) has two interpretations, owing to Russell</a:t>
            </a:r>
            <a:r>
              <a:rPr lang="en-US" altLang="zh-CN">
                <a:latin typeface="Times New Roman" pitchFamily="18" charset="0"/>
                <a:sym typeface="+mn-ea"/>
              </a:rPr>
              <a:t>'</a:t>
            </a:r>
            <a:r>
              <a:rPr lang="zh-CN" altLang="en-US">
                <a:latin typeface="Times New Roman" pitchFamily="18" charset="0"/>
                <a:sym typeface="+mn-ea"/>
              </a:rPr>
              <a:t>s notion of scope.</a:t>
            </a:r>
            <a:endParaRPr lang="zh-CN" altLang="en-US">
              <a:latin typeface="Times New Roman" pitchFamily="18" charset="0"/>
              <a:sym typeface="+mn-ea"/>
            </a:endParaRPr>
          </a:p>
          <a:p>
            <a:r>
              <a:rPr lang="zh-CN" altLang="en-US">
                <a:latin typeface="Times New Roman" pitchFamily="18" charset="0"/>
                <a:sym typeface="+mn-ea"/>
              </a:rPr>
              <a:t>One interpretation says that it is possible that there is a man such that he was the only man who led the Israelites out of Egypt, and didn</a:t>
            </a:r>
            <a:r>
              <a:rPr lang="en-US" altLang="zh-CN">
                <a:latin typeface="Times New Roman" pitchFamily="18" charset="0"/>
                <a:sym typeface="+mn-ea"/>
              </a:rPr>
              <a:t>'</a:t>
            </a:r>
            <a:r>
              <a:rPr lang="zh-CN" altLang="en-US">
                <a:latin typeface="Times New Roman" pitchFamily="18" charset="0"/>
                <a:sym typeface="+mn-ea"/>
              </a:rPr>
              <a:t>t do so: </a:t>
            </a:r>
            <a:endParaRPr lang="zh-CN" altLang="en-US">
              <a:latin typeface="Times New Roman" pitchFamily="18" charset="0"/>
            </a:endParaRPr>
          </a:p>
          <a:p>
            <a:endParaRPr lang="zh-CN" altLang="en-US">
              <a:latin typeface="Times New Roman" pitchFamily="18" charset="0"/>
            </a:endParaRPr>
          </a:p>
          <a:p>
            <a:r>
              <a:rPr lang="zh-CN" altLang="en-US">
                <a:latin typeface="Times New Roman" pitchFamily="18" charset="0"/>
                <a:sym typeface="+mn-ea"/>
              </a:rPr>
              <a:t>That is certainly a contradiction. </a:t>
            </a:r>
            <a:endParaRPr lang="zh-CN" altLang="en-US">
              <a:latin typeface="Times New Roman" pitchFamily="18" charset="0"/>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pic>
        <p:nvPicPr>
          <p:cNvPr id="6" name="图片 5" descr="QQ截图20160509220740"/>
          <p:cNvPicPr>
            <a:picLocks noChangeAspect="1"/>
          </p:cNvPicPr>
          <p:nvPr/>
        </p:nvPicPr>
        <p:blipFill>
          <a:blip r:embed="rId1"/>
          <a:stretch>
            <a:fillRect/>
          </a:stretch>
        </p:blipFill>
        <p:spPr>
          <a:xfrm>
            <a:off x="902970" y="4305935"/>
            <a:ext cx="5120005" cy="65849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latin typeface="Times New Roman" pitchFamily="18" charset="0"/>
                <a:sym typeface="+mn-ea"/>
              </a:rPr>
              <a:t>But there is another interpretation which would give the description the large scope: </a:t>
            </a:r>
            <a:r>
              <a:rPr lang="en-US" altLang="zh-CN">
                <a:latin typeface="Times New Roman" pitchFamily="18" charset="0"/>
                <a:sym typeface="+mn-ea"/>
              </a:rPr>
              <a:t>'</a:t>
            </a:r>
            <a:r>
              <a:rPr lang="zh-CN" altLang="en-US">
                <a:latin typeface="Times New Roman" pitchFamily="18" charset="0"/>
                <a:sym typeface="+mn-ea"/>
              </a:rPr>
              <a:t>there is an x such that x in fact led the Israelites out of Egypt uniquely and it is possible that he didn</a:t>
            </a:r>
            <a:r>
              <a:rPr lang="en-US" altLang="zh-CN">
                <a:latin typeface="Times New Roman" pitchFamily="18" charset="0"/>
                <a:sym typeface="+mn-ea"/>
              </a:rPr>
              <a:t>'</a:t>
            </a:r>
            <a:r>
              <a:rPr lang="zh-CN" altLang="en-US">
                <a:latin typeface="Times New Roman" pitchFamily="18" charset="0"/>
                <a:sym typeface="+mn-ea"/>
              </a:rPr>
              <a:t>t</a:t>
            </a:r>
            <a:r>
              <a:rPr lang="en-US" altLang="zh-CN">
                <a:latin typeface="Times New Roman" pitchFamily="18" charset="0"/>
                <a:sym typeface="+mn-ea"/>
              </a:rPr>
              <a:t>'</a:t>
            </a:r>
            <a:r>
              <a:rPr lang="zh-CN" altLang="en-US">
                <a:latin typeface="Times New Roman" pitchFamily="18" charset="0"/>
                <a:sym typeface="+mn-ea"/>
              </a:rPr>
              <a:t>:</a:t>
            </a:r>
            <a:endParaRPr lang="zh-CN" altLang="en-US">
              <a:latin typeface="Times New Roman" pitchFamily="18" charset="0"/>
            </a:endParaRPr>
          </a:p>
          <a:p>
            <a:endParaRPr lang="zh-CN" altLang="en-US">
              <a:latin typeface="Times New Roman" pitchFamily="18" charset="0"/>
            </a:endParaRPr>
          </a:p>
          <a:p>
            <a:r>
              <a:rPr lang="zh-CN" altLang="en-US">
                <a:latin typeface="Times New Roman" pitchFamily="18" charset="0"/>
                <a:sym typeface="+mn-ea"/>
              </a:rPr>
              <a:t>And that is not a contradiction. </a:t>
            </a:r>
            <a:endParaRPr lang="zh-CN" altLang="en-US">
              <a:latin typeface="Times New Roman" pitchFamily="18" charset="0"/>
            </a:endParaRPr>
          </a:p>
          <a:p>
            <a:r>
              <a:rPr lang="zh-CN" altLang="en-US">
                <a:latin typeface="Times New Roman" pitchFamily="18" charset="0"/>
                <a:sym typeface="+mn-ea"/>
              </a:rPr>
              <a:t>(4) says that it is possible that someone both led the Israelites out of Egypt and didn</a:t>
            </a:r>
            <a:r>
              <a:rPr lang="en-US" altLang="zh-CN">
                <a:latin typeface="Times New Roman" pitchFamily="18" charset="0"/>
                <a:sym typeface="+mn-ea"/>
              </a:rPr>
              <a:t>'</a:t>
            </a:r>
            <a:r>
              <a:rPr lang="zh-CN" altLang="en-US">
                <a:latin typeface="Times New Roman" pitchFamily="18" charset="0"/>
                <a:sym typeface="+mn-ea"/>
              </a:rPr>
              <a:t>t: that is a contradiction. But it is not a contradiction to say that there is someone who led the Israelites uniquely out of Egypt and it is possible that he might not have.</a:t>
            </a:r>
            <a:endParaRPr lang="zh-CN" altLang="en-US">
              <a:latin typeface="Times New Roman" pitchFamily="18" charset="0"/>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pic>
        <p:nvPicPr>
          <p:cNvPr id="5" name="图片 4" descr="QQ截图20160509225921"/>
          <p:cNvPicPr>
            <a:picLocks noChangeAspect="1"/>
          </p:cNvPicPr>
          <p:nvPr/>
        </p:nvPicPr>
        <p:blipFill>
          <a:blip r:embed="rId1"/>
          <a:stretch>
            <a:fillRect/>
          </a:stretch>
        </p:blipFill>
        <p:spPr>
          <a:xfrm>
            <a:off x="866775" y="3159760"/>
            <a:ext cx="5935980" cy="51181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endParaRPr lang="zh-CN" altLang="en-US">
              <a:latin typeface="Times New Roman" pitchFamily="18" charset="0"/>
              <a:sym typeface="+mn-ea"/>
            </a:endParaRPr>
          </a:p>
          <a:p>
            <a:endParaRPr lang="zh-CN" altLang="en-US">
              <a:latin typeface="Times New Roman" pitchFamily="18" charset="0"/>
              <a:sym typeface="+mn-ea"/>
            </a:endParaRPr>
          </a:p>
          <a:p>
            <a:endParaRPr lang="zh-CN" altLang="en-US">
              <a:latin typeface="Times New Roman" pitchFamily="18" charset="0"/>
              <a:sym typeface="+mn-ea"/>
            </a:endParaRPr>
          </a:p>
          <a:p>
            <a:endParaRPr lang="zh-CN" altLang="en-US">
              <a:latin typeface="Times New Roman" pitchFamily="18" charset="0"/>
              <a:sym typeface="+mn-ea"/>
            </a:endParaRPr>
          </a:p>
          <a:p>
            <a:endParaRPr lang="zh-CN" altLang="en-US">
              <a:latin typeface="Times New Roman" pitchFamily="18" charset="0"/>
              <a:sym typeface="+mn-ea"/>
            </a:endParaRPr>
          </a:p>
          <a:p>
            <a:endParaRPr lang="zh-CN" altLang="en-US">
              <a:latin typeface="Times New Roman" pitchFamily="18" charset="0"/>
              <a:sym typeface="+mn-ea"/>
            </a:endParaRPr>
          </a:p>
          <a:p>
            <a:endParaRPr lang="zh-CN" altLang="en-US">
              <a:latin typeface="Times New Roman" pitchFamily="18" charset="0"/>
              <a:sym typeface="+mn-ea"/>
            </a:endParaRPr>
          </a:p>
          <a:p>
            <a:r>
              <a:rPr lang="en-US" altLang="zh-CN">
                <a:latin typeface="Times New Roman" pitchFamily="18" charset="0"/>
                <a:sym typeface="+mn-ea"/>
              </a:rPr>
              <a:t>A proper name is not a definite description</a:t>
            </a:r>
            <a:endParaRPr lang="en-US" altLang="zh-CN">
              <a:latin typeface="Times New Roman" pitchFamily="18" charset="0"/>
            </a:endParaRPr>
          </a:p>
          <a:p>
            <a:endParaRPr lang="zh-CN" altLang="en-US">
              <a:latin typeface="Times New Roman" pitchFamily="18" charset="0"/>
              <a:sym typeface="+mn-ea"/>
            </a:endParaRPr>
          </a:p>
          <a:p>
            <a:endParaRPr lang="zh-CN" altLang="en-US">
              <a:latin typeface="Times New Roman" pitchFamily="18" charset="0"/>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pic>
        <p:nvPicPr>
          <p:cNvPr id="5" name="图片 4" descr="QQ截图20160509230209"/>
          <p:cNvPicPr>
            <a:picLocks noChangeAspect="1"/>
          </p:cNvPicPr>
          <p:nvPr/>
        </p:nvPicPr>
        <p:blipFill>
          <a:blip r:embed="rId1"/>
          <a:stretch>
            <a:fillRect/>
          </a:stretch>
        </p:blipFill>
        <p:spPr>
          <a:xfrm>
            <a:off x="941070" y="2154555"/>
            <a:ext cx="5858510" cy="289179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br>
              <a:rPr lang="en-US" altLang="zh-CN">
                <a:latin typeface="Times New Roman" pitchFamily="18" charset="0"/>
                <a:sym typeface="+mn-ea"/>
              </a:rPr>
            </a:br>
            <a:r>
              <a:rPr lang="en-US" altLang="zh-CN">
                <a:latin typeface="Times New Roman" pitchFamily="18" charset="0"/>
                <a:sym typeface="+mn-ea"/>
              </a:rPr>
              <a:t>Existence is a predicate</a:t>
            </a:r>
            <a:endParaRPr lang="zh-CN" altLang="en-US">
              <a:latin typeface="Times New Roman" pitchFamily="18" charset="0"/>
            </a:endParaRPr>
          </a:p>
          <a:p>
            <a:endParaRPr lang="zh-CN" altLang="en-US"/>
          </a:p>
        </p:txBody>
      </p:sp>
      <p:sp>
        <p:nvSpPr>
          <p:cNvPr id="3" name="内容占位符 2"/>
          <p:cNvSpPr>
            <a:spLocks noGrp="1"/>
          </p:cNvSpPr>
          <p:nvPr>
            <p:ph idx="1"/>
          </p:nvPr>
        </p:nvSpPr>
        <p:spPr/>
        <p:txBody>
          <a:bodyPr/>
          <a:p>
            <a:r>
              <a:rPr lang="zh-CN" altLang="en-US">
                <a:latin typeface="Times New Roman" pitchFamily="18" charset="0"/>
              </a:rPr>
              <a:t>It is necessary that everything exists, or that for every x there is a y, such that y is x. It by no means follows that existence is a trivial property, in the sense that everything has necessary existence. </a:t>
            </a:r>
            <a:endParaRPr lang="zh-CN" altLang="en-US">
              <a:latin typeface="Times New Roman" pitchFamily="18" charset="0"/>
            </a:endParaRPr>
          </a:p>
          <a:p>
            <a:r>
              <a:rPr lang="zh-CN" altLang="en-US">
                <a:latin typeface="Times New Roman" pitchFamily="18" charset="0"/>
              </a:rPr>
              <a:t>Symbolically, the difference is between              (the fact that Russell invokes) and             , which does not follow. </a:t>
            </a:r>
            <a:endParaRPr lang="zh-CN" altLang="en-US">
              <a:latin typeface="Times New Roman" pitchFamily="18" charset="0"/>
            </a:endParaRPr>
          </a:p>
          <a:p>
            <a:r>
              <a:rPr lang="zh-CN" altLang="en-US">
                <a:latin typeface="Times New Roman" pitchFamily="18" charset="0"/>
              </a:rPr>
              <a:t>Only if the second formula were true would the predicate attributing existence to individuals be trivial. </a:t>
            </a:r>
            <a:endParaRPr lang="zh-CN" altLang="en-US">
              <a:latin typeface="Times New Roman" pitchFamily="18" charset="0"/>
            </a:endParaRPr>
          </a:p>
          <a:p>
            <a:r>
              <a:rPr lang="en-US" altLang="zh-CN">
                <a:latin typeface="Times New Roman" pitchFamily="18" charset="0"/>
              </a:rPr>
              <a:t>Kripke</a:t>
            </a:r>
            <a:r>
              <a:rPr lang="zh-CN" altLang="en-US">
                <a:latin typeface="Times New Roman" pitchFamily="18" charset="0"/>
              </a:rPr>
              <a:t> </a:t>
            </a:r>
            <a:r>
              <a:rPr lang="en-US">
                <a:latin typeface="Times New Roman" pitchFamily="18" charset="0"/>
              </a:rPr>
              <a:t>holds</a:t>
            </a:r>
            <a:r>
              <a:rPr lang="zh-CN" altLang="en-US">
                <a:latin typeface="Times New Roman" pitchFamily="18" charset="0"/>
              </a:rPr>
              <a:t> this confusion as a modal fallacy. </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pic>
        <p:nvPicPr>
          <p:cNvPr id="6" name="图片 5" descr="QQ截图20160509230459"/>
          <p:cNvPicPr>
            <a:picLocks noChangeAspect="1"/>
          </p:cNvPicPr>
          <p:nvPr/>
        </p:nvPicPr>
        <p:blipFill>
          <a:blip r:embed="rId1"/>
          <a:stretch>
            <a:fillRect/>
          </a:stretch>
        </p:blipFill>
        <p:spPr>
          <a:xfrm>
            <a:off x="6833870" y="3054350"/>
            <a:ext cx="1160780" cy="442595"/>
          </a:xfrm>
          <a:prstGeom prst="rect">
            <a:avLst/>
          </a:prstGeom>
        </p:spPr>
      </p:pic>
      <p:pic>
        <p:nvPicPr>
          <p:cNvPr id="7" name="图片 6" descr="QQ截图20160509230645"/>
          <p:cNvPicPr>
            <a:picLocks noChangeAspect="1"/>
          </p:cNvPicPr>
          <p:nvPr/>
        </p:nvPicPr>
        <p:blipFill>
          <a:blip r:embed="rId2"/>
          <a:stretch>
            <a:fillRect/>
          </a:stretch>
        </p:blipFill>
        <p:spPr>
          <a:xfrm>
            <a:off x="3068955" y="3515995"/>
            <a:ext cx="982980" cy="406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err="1">
                <a:latin typeface="Times New Roman" pitchFamily="18" charset="0"/>
                <a:sym typeface="+mn-ea"/>
              </a:rPr>
              <a:t>Kripke's</a:t>
            </a:r>
            <a:r>
              <a:rPr lang="en-US" altLang="zh-CN">
                <a:latin typeface="Times New Roman" pitchFamily="18" charset="0"/>
                <a:sym typeface="+mn-ea"/>
              </a:rPr>
              <a:t>  Works</a:t>
            </a:r>
            <a:endParaRPr lang="zh-CN" altLang="en-US"/>
          </a:p>
        </p:txBody>
      </p:sp>
      <p:sp>
        <p:nvSpPr>
          <p:cNvPr id="3" name="内容占位符 2"/>
          <p:cNvSpPr>
            <a:spLocks noGrp="1"/>
          </p:cNvSpPr>
          <p:nvPr>
            <p:ph idx="1"/>
          </p:nvPr>
        </p:nvSpPr>
        <p:spPr/>
        <p:txBody>
          <a:bodyPr/>
          <a:p>
            <a:pPr>
              <a:lnSpc>
                <a:spcPct val="90000"/>
              </a:lnSpc>
            </a:pPr>
            <a:r>
              <a:rPr lang="en-US" altLang="zh-CN">
                <a:latin typeface="Times New Roman" pitchFamily="18" charset="0"/>
                <a:sym typeface="+mn-ea"/>
              </a:rPr>
              <a:t>Naming and Necessity</a:t>
            </a:r>
            <a:endParaRPr lang="en-US" altLang="zh-CN" kern="1200">
              <a:latin typeface="Times New Roman" pitchFamily="18" charset="0"/>
            </a:endParaRPr>
          </a:p>
          <a:p>
            <a:pPr>
              <a:lnSpc>
                <a:spcPct val="90000"/>
              </a:lnSpc>
            </a:pPr>
            <a:endParaRPr lang="en-US" altLang="zh-CN" kern="1200">
              <a:latin typeface="Times New Roman" pitchFamily="18" charset="0"/>
            </a:endParaRPr>
          </a:p>
          <a:p>
            <a:pPr>
              <a:lnSpc>
                <a:spcPct val="90000"/>
              </a:lnSpc>
            </a:pPr>
            <a:r>
              <a:rPr lang="en-US" altLang="zh-CN">
                <a:latin typeface="Times New Roman" pitchFamily="18" charset="0"/>
                <a:sym typeface="+mn-ea"/>
              </a:rPr>
              <a:t>Philosophical Troubles</a:t>
            </a:r>
            <a:endParaRPr lang="en-US" altLang="zh-CN" kern="1200">
              <a:latin typeface="Times New Roman" pitchFamily="18" charset="0"/>
            </a:endParaRPr>
          </a:p>
          <a:p>
            <a:pPr>
              <a:lnSpc>
                <a:spcPct val="90000"/>
              </a:lnSpc>
            </a:pPr>
            <a:endParaRPr lang="en-US" altLang="zh-CN" kern="1200">
              <a:latin typeface="Times New Roman" pitchFamily="18" charset="0"/>
            </a:endParaRPr>
          </a:p>
          <a:p>
            <a:pPr>
              <a:lnSpc>
                <a:spcPct val="90000"/>
              </a:lnSpc>
            </a:pPr>
            <a:r>
              <a:rPr lang="en-US" altLang="zh-CN">
                <a:latin typeface="Times New Roman" pitchFamily="18" charset="0"/>
                <a:sym typeface="+mn-ea"/>
              </a:rPr>
              <a:t>Reference and Existence</a:t>
            </a:r>
            <a:endParaRPr lang="en-US" altLang="zh-CN" kern="1200">
              <a:latin typeface="Times New Roman" pitchFamily="18" charset="0"/>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en-US" altLang="zh-CN">
                <a:latin typeface="Times New Roman" pitchFamily="18" charset="0"/>
              </a:rPr>
              <a:t>I</a:t>
            </a:r>
            <a:r>
              <a:rPr lang="zh-CN" altLang="en-US">
                <a:latin typeface="Times New Roman" pitchFamily="18" charset="0"/>
              </a:rPr>
              <a:t>n fact, the existence of a particular object is contingent, we can say of that object that it might not have existed and would not have existed under certain specified conditions. </a:t>
            </a:r>
            <a:endParaRPr lang="zh-CN" altLang="en-US">
              <a:latin typeface="Times New Roman" pitchFamily="18" charset="0"/>
            </a:endParaRPr>
          </a:p>
          <a:p>
            <a:r>
              <a:rPr lang="zh-CN" altLang="en-US">
                <a:latin typeface="Times New Roman" pitchFamily="18" charset="0"/>
              </a:rPr>
              <a:t>For example, I would not have existed if my parents had never met. </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lnSpcReduction="20000"/>
          </a:bodyPr>
          <a:p>
            <a:r>
              <a:rPr lang="zh-CN" altLang="en-US">
                <a:latin typeface="Times New Roman" pitchFamily="18" charset="0"/>
              </a:rPr>
              <a:t>We seem to existentially quantify over them when we say, 'There was such a fictional character as Hamlet'. Statements of this form—they are not within the story, because within the story Hamlet is not a fictional character, though Gonzago is—are also not trivial, just as within the story the affirmative existence statements using 'Hamlet' are not trivial.</a:t>
            </a:r>
            <a:endParaRPr lang="zh-CN" altLang="en-US">
              <a:latin typeface="Times New Roman" pitchFamily="18" charset="0"/>
            </a:endParaRPr>
          </a:p>
          <a:p>
            <a:r>
              <a:rPr lang="zh-CN" altLang="en-US">
                <a:latin typeface="Times New Roman" pitchFamily="18" charset="0"/>
              </a:rPr>
              <a:t>Here we can ask, 'Was there such a fictional character as Hamlet?', and the answer is 'Yes'. Was there such a fictional character as Gonzago? The answer is 'No', because it is only the play Hamlet that says that there is a play The Murder of Gonzago. There really isn't any such play, and therefore there isn't any such dramatic character as Gonzago to appear in The Murder of Gonzago.</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rPr>
              <a:t>How to pick up the referent of a name</a:t>
            </a:r>
            <a:endParaRPr lang="en-US" altLang="zh-CN">
              <a:latin typeface="Times New Roman" pitchFamily="18" charset="0"/>
            </a:endParaRPr>
          </a:p>
        </p:txBody>
      </p:sp>
      <p:sp>
        <p:nvSpPr>
          <p:cNvPr id="3" name="内容占位符 2"/>
          <p:cNvSpPr>
            <a:spLocks noGrp="1"/>
          </p:cNvSpPr>
          <p:nvPr>
            <p:ph idx="1"/>
          </p:nvPr>
        </p:nvSpPr>
        <p:spPr/>
        <p:txBody>
          <a:bodyPr>
            <a:normAutofit fontScale="90000"/>
          </a:bodyPr>
          <a:p>
            <a:r>
              <a:rPr lang="en-US" altLang="zh-CN">
                <a:latin typeface="Times New Roman" pitchFamily="18" charset="0"/>
              </a:rPr>
              <a:t>Russell: we use properties which we believe to be satisfied by the objects to pick them out.</a:t>
            </a:r>
            <a:endParaRPr lang="en-US" altLang="zh-CN">
              <a:latin typeface="Times New Roman" pitchFamily="18" charset="0"/>
            </a:endParaRPr>
          </a:p>
          <a:p>
            <a:r>
              <a:rPr lang="en-US" altLang="zh-CN">
                <a:latin typeface="Times New Roman" pitchFamily="18" charset="0"/>
              </a:rPr>
              <a:t>Kripke: Someone initially 'baptizes' the object, picking out the object perhaps by pointing to it, or perhaps by its properties, or perhaps by some other device. </a:t>
            </a:r>
            <a:endParaRPr lang="en-US" altLang="zh-CN">
              <a:latin typeface="Times New Roman" pitchFamily="18" charset="0"/>
            </a:endParaRPr>
          </a:p>
          <a:p>
            <a:r>
              <a:rPr lang="en-US" altLang="zh-CN">
                <a:latin typeface="Times New Roman" pitchFamily="18" charset="0"/>
              </a:rPr>
              <a:t>Then speakers wish only to preserve the reference of the name, and as the name is passed from link to link, if one person wishes to use it in the same way as he heard it, he uses it with the same reference as the man from whom he heard it. </a:t>
            </a:r>
            <a:endParaRPr lang="en-US" altLang="zh-CN">
              <a:latin typeface="Times New Roman" pitchFamily="18" charset="0"/>
            </a:endParaRPr>
          </a:p>
          <a:p>
            <a:r>
              <a:rPr lang="en-US" altLang="zh-CN">
                <a:latin typeface="Times New Roman" pitchFamily="18" charset="0"/>
              </a:rPr>
              <a:t>The name gets spread throughout the community, and down thorough history, with only the reference preserved. </a:t>
            </a:r>
            <a:endParaRPr lang="en-US" altLang="zh-CN">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latin typeface="Times New Roman" pitchFamily="18" charset="0"/>
              </a:rPr>
              <a:t>Suppose the Sherlock Holmes</a:t>
            </a:r>
            <a:r>
              <a:rPr lang="en-US" altLang="zh-CN">
                <a:latin typeface="Times New Roman" pitchFamily="18" charset="0"/>
              </a:rPr>
              <a:t>'</a:t>
            </a:r>
            <a:r>
              <a:rPr lang="zh-CN" altLang="en-US">
                <a:latin typeface="Times New Roman" pitchFamily="18" charset="0"/>
              </a:rPr>
              <a:t> stories were all true of one unique detective: does that amount to concluding that Sherlock Holmes really existed? </a:t>
            </a:r>
            <a:endParaRPr lang="zh-CN" altLang="en-US">
              <a:latin typeface="Times New Roman" pitchFamily="18" charset="0"/>
            </a:endParaRPr>
          </a:p>
          <a:p>
            <a:r>
              <a:rPr lang="zh-CN" altLang="en-US">
                <a:latin typeface="Times New Roman" pitchFamily="18" charset="0"/>
              </a:rPr>
              <a:t>The dustjackets of many books of this type contradict such a thesis. </a:t>
            </a:r>
            <a:endParaRPr lang="zh-CN" altLang="en-US">
              <a:latin typeface="Times New Roman" pitchFamily="18" charset="0"/>
            </a:endParaRPr>
          </a:p>
          <a:p>
            <a:r>
              <a:rPr lang="zh-CN" altLang="en-US">
                <a:latin typeface="Times New Roman" pitchFamily="18" charset="0"/>
              </a:rPr>
              <a:t>The opening page may say </a:t>
            </a:r>
            <a:r>
              <a:rPr lang="en-US" altLang="zh-CN">
                <a:latin typeface="Times New Roman" pitchFamily="18" charset="0"/>
              </a:rPr>
              <a:t>'</a:t>
            </a:r>
            <a:r>
              <a:rPr lang="zh-CN" altLang="en-US">
                <a:latin typeface="Times New Roman" pitchFamily="18" charset="0"/>
              </a:rPr>
              <a:t>The characters in this work are fictional and any resemblance to anyone living or dead is purely coincidental</a:t>
            </a:r>
            <a:r>
              <a:rPr lang="en-US" altLang="zh-CN">
                <a:latin typeface="Times New Roman" pitchFamily="18" charset="0"/>
              </a:rPr>
              <a:t>'</a:t>
            </a:r>
            <a:r>
              <a:rPr lang="zh-CN" altLang="en-US">
                <a:latin typeface="Times New Roman" pitchFamily="18" charset="0"/>
              </a:rPr>
              <a:t>.</a:t>
            </a:r>
            <a:r>
              <a:rPr lang="zh-CN" altLang="en-US"/>
              <a:t> </a:t>
            </a:r>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lnSpcReduction="20000"/>
          </a:bodyPr>
          <a:p>
            <a:pPr fontAlgn="auto">
              <a:lnSpc>
                <a:spcPct val="120000"/>
              </a:lnSpc>
            </a:pPr>
            <a:r>
              <a:rPr lang="zh-CN" altLang="en-US">
                <a:latin typeface="Times New Roman" pitchFamily="18" charset="0"/>
                <a:sym typeface="+mn-ea"/>
              </a:rPr>
              <a:t>What is meant by this is that even if by some bizarre accident the stories told in this work are substantially true of some particular people, and even true of them uniquely, the resemblance is purely fortuitous and was unknown to the author. </a:t>
            </a:r>
            <a:endParaRPr lang="zh-CN" altLang="en-US">
              <a:latin typeface="Times New Roman" pitchFamily="18" charset="0"/>
              <a:sym typeface="+mn-ea"/>
            </a:endParaRPr>
          </a:p>
          <a:p>
            <a:pPr fontAlgn="auto">
              <a:lnSpc>
                <a:spcPct val="120000"/>
              </a:lnSpc>
            </a:pPr>
            <a:r>
              <a:rPr lang="zh-CN" altLang="en-US">
                <a:latin typeface="Times New Roman" pitchFamily="18" charset="0"/>
                <a:sym typeface="+mn-ea"/>
              </a:rPr>
              <a:t>They are not the referents of the names that occur in the story, and it is just a coincidence that the story is substantially true of them. </a:t>
            </a:r>
            <a:endParaRPr lang="zh-CN" altLang="en-US">
              <a:latin typeface="Times New Roman" pitchFamily="18" charset="0"/>
              <a:sym typeface="+mn-ea"/>
            </a:endParaRPr>
          </a:p>
          <a:p>
            <a:pPr fontAlgn="auto">
              <a:lnSpc>
                <a:spcPct val="90000"/>
              </a:lnSpc>
            </a:pPr>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latin typeface="Times New Roman" pitchFamily="18" charset="0"/>
                <a:sym typeface="+mn-ea"/>
              </a:rPr>
              <a:t>If one of these people about whom the story was true sued in court for invasion of privacy, or perhaps slander or libel, he would not win the case solely on the basis of establishing that the story was substantially true of him. The judge, if the coincidence were really established, would rule against the plaintiff</a:t>
            </a:r>
            <a:r>
              <a:rPr lang="en-US" altLang="zh-CN">
                <a:latin typeface="Times New Roman" pitchFamily="18" charset="0"/>
                <a:sym typeface="+mn-ea"/>
              </a:rPr>
              <a:t>.</a:t>
            </a:r>
            <a:endParaRPr lang="en-US" altLang="zh-CN">
              <a:latin typeface="Times New Roman" pitchFamily="18" charset="0"/>
              <a:sym typeface="+mn-ea"/>
            </a:endParaRPr>
          </a:p>
          <a:p>
            <a:r>
              <a:rPr lang="en-US" altLang="zh-CN">
                <a:latin typeface="Times New Roman" pitchFamily="18" charset="0"/>
                <a:sym typeface="+mn-ea"/>
              </a:rPr>
              <a:t>The reason, once again, lies in the lack of any historical connection to an actual person, even though the beliefs are substantially true of the person.</a:t>
            </a:r>
            <a:endParaRPr lang="en-US" altLang="zh-CN">
              <a:latin typeface="Times New Roman" pitchFamily="18" charset="0"/>
              <a:sym typeface="+mn-ea"/>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a:latin typeface="Times New Roman" pitchFamily="18" charset="0"/>
              </a:rPr>
              <a:t>(2) </a:t>
            </a:r>
            <a:r>
              <a:rPr lang="en-US" altLang="zh-CN">
                <a:latin typeface="Times New Roman" pitchFamily="18" charset="0"/>
                <a:sym typeface="+mn-ea"/>
              </a:rPr>
              <a:t>The Artifact Theory</a:t>
            </a:r>
            <a:endParaRPr lang="en-US" altLang="zh-CN"/>
          </a:p>
        </p:txBody>
      </p:sp>
      <p:sp>
        <p:nvSpPr>
          <p:cNvPr id="3" name="内容占位符 2"/>
          <p:cNvSpPr>
            <a:spLocks noGrp="1"/>
          </p:cNvSpPr>
          <p:nvPr>
            <p:ph idx="1"/>
          </p:nvPr>
        </p:nvSpPr>
        <p:spPr/>
        <p:txBody>
          <a:bodyPr/>
          <a:p>
            <a:r>
              <a:rPr lang="zh-CN" altLang="en-US">
                <a:latin typeface="Times New Roman" pitchFamily="18" charset="0"/>
              </a:rPr>
              <a:t>The fictional character can be regarded as an abstract entity which exists in virtue of the activities of human beings, in the same way that nations are abstract entities which exist in virtue of the activities of human beings and their interrelations.</a:t>
            </a:r>
            <a:endParaRPr lang="zh-CN" altLang="en-US">
              <a:latin typeface="Times New Roman" pitchFamily="18" charset="0"/>
            </a:endParaRPr>
          </a:p>
          <a:p>
            <a:r>
              <a:rPr lang="zh-CN" altLang="en-US">
                <a:latin typeface="Times New Roman" pitchFamily="18" charset="0"/>
              </a:rPr>
              <a:t>The question of their existence is a question about the actual world. It depends on whether certain works have actually been written, certain stories in fiction have actually been told.</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90000"/>
          </a:bodyPr>
          <a:p>
            <a:r>
              <a:rPr lang="en-US" altLang="zh-CN">
                <a:latin typeface="Times New Roman" pitchFamily="18" charset="0"/>
              </a:rPr>
              <a:t>J</a:t>
            </a:r>
            <a:r>
              <a:rPr lang="zh-CN" altLang="en-US">
                <a:latin typeface="Times New Roman" pitchFamily="18" charset="0"/>
              </a:rPr>
              <a:t>ust as a toy duck isn</a:t>
            </a:r>
            <a:r>
              <a:rPr lang="en-US" altLang="zh-CN">
                <a:latin typeface="Times New Roman" pitchFamily="18" charset="0"/>
              </a:rPr>
              <a:t>'</a:t>
            </a:r>
            <a:r>
              <a:rPr lang="zh-CN" altLang="en-US">
                <a:latin typeface="Times New Roman" pitchFamily="18" charset="0"/>
              </a:rPr>
              <a:t>t a real duck, though of course that doesn</a:t>
            </a:r>
            <a:r>
              <a:rPr lang="en-US" altLang="zh-CN">
                <a:latin typeface="Times New Roman" pitchFamily="18" charset="0"/>
              </a:rPr>
              <a:t>'</a:t>
            </a:r>
            <a:r>
              <a:rPr lang="zh-CN" altLang="en-US">
                <a:latin typeface="Times New Roman" pitchFamily="18" charset="0"/>
              </a:rPr>
              <a:t>t mean that the toy duck doesn</a:t>
            </a:r>
            <a:r>
              <a:rPr lang="en-US" altLang="zh-CN">
                <a:latin typeface="Times New Roman" pitchFamily="18" charset="0"/>
              </a:rPr>
              <a:t>'</a:t>
            </a:r>
            <a:r>
              <a:rPr lang="zh-CN" altLang="en-US">
                <a:latin typeface="Times New Roman" pitchFamily="18" charset="0"/>
              </a:rPr>
              <a:t>t really exist, so </a:t>
            </a:r>
            <a:r>
              <a:rPr lang="en-US" altLang="zh-CN">
                <a:latin typeface="Times New Roman" pitchFamily="18" charset="0"/>
              </a:rPr>
              <a:t>Kripke</a:t>
            </a:r>
            <a:r>
              <a:rPr lang="zh-CN" altLang="en-US">
                <a:latin typeface="Times New Roman" pitchFamily="18" charset="0"/>
              </a:rPr>
              <a:t> want</a:t>
            </a:r>
            <a:r>
              <a:rPr lang="en-US" altLang="zh-CN">
                <a:latin typeface="Times New Roman" pitchFamily="18" charset="0"/>
              </a:rPr>
              <a:t>s</a:t>
            </a:r>
            <a:r>
              <a:rPr lang="zh-CN" altLang="en-US">
                <a:latin typeface="Times New Roman" pitchFamily="18" charset="0"/>
              </a:rPr>
              <a:t> to say that a fictional person isn</a:t>
            </a:r>
            <a:r>
              <a:rPr lang="en-US" altLang="zh-CN">
                <a:latin typeface="Times New Roman" pitchFamily="18" charset="0"/>
              </a:rPr>
              <a:t>'</a:t>
            </a:r>
            <a:r>
              <a:rPr lang="zh-CN" altLang="en-US">
                <a:latin typeface="Times New Roman" pitchFamily="18" charset="0"/>
              </a:rPr>
              <a:t>t a </a:t>
            </a:r>
            <a:r>
              <a:rPr lang="en-US" altLang="zh-CN">
                <a:latin typeface="Times New Roman" pitchFamily="18" charset="0"/>
              </a:rPr>
              <a:t>'</a:t>
            </a:r>
            <a:r>
              <a:rPr lang="zh-CN" altLang="en-US">
                <a:latin typeface="Times New Roman" pitchFamily="18" charset="0"/>
              </a:rPr>
              <a:t>real</a:t>
            </a:r>
            <a:r>
              <a:rPr lang="en-US" altLang="zh-CN">
                <a:latin typeface="Times New Roman" pitchFamily="18" charset="0"/>
              </a:rPr>
              <a:t>'</a:t>
            </a:r>
            <a:r>
              <a:rPr lang="zh-CN" altLang="en-US">
                <a:latin typeface="Times New Roman" pitchFamily="18" charset="0"/>
              </a:rPr>
              <a:t> person, though that isn</a:t>
            </a:r>
            <a:r>
              <a:rPr lang="en-US" altLang="zh-CN">
                <a:latin typeface="Times New Roman" pitchFamily="18" charset="0"/>
              </a:rPr>
              <a:t>'</a:t>
            </a:r>
            <a:r>
              <a:rPr lang="zh-CN" altLang="en-US">
                <a:latin typeface="Times New Roman" pitchFamily="18" charset="0"/>
              </a:rPr>
              <a:t>t to say that, in and of himself, he doesn</a:t>
            </a:r>
            <a:r>
              <a:rPr lang="en-US" altLang="zh-CN">
                <a:latin typeface="Times New Roman" pitchFamily="18" charset="0"/>
              </a:rPr>
              <a:t>'</a:t>
            </a:r>
            <a:r>
              <a:rPr lang="zh-CN" altLang="en-US">
                <a:latin typeface="Times New Roman" pitchFamily="18" charset="0"/>
              </a:rPr>
              <a:t>t really exist, or isn</a:t>
            </a:r>
            <a:r>
              <a:rPr lang="en-US" altLang="zh-CN">
                <a:latin typeface="Times New Roman" pitchFamily="18" charset="0"/>
              </a:rPr>
              <a:t>'</a:t>
            </a:r>
            <a:r>
              <a:rPr lang="zh-CN" altLang="en-US">
                <a:latin typeface="Times New Roman" pitchFamily="18" charset="0"/>
              </a:rPr>
              <a:t>t real, in the sense of </a:t>
            </a:r>
            <a:r>
              <a:rPr lang="en-US" altLang="zh-CN">
                <a:latin typeface="Times New Roman" pitchFamily="18" charset="0"/>
              </a:rPr>
              <a:t>'</a:t>
            </a:r>
            <a:r>
              <a:rPr lang="zh-CN" altLang="en-US">
                <a:latin typeface="Times New Roman" pitchFamily="18" charset="0"/>
              </a:rPr>
              <a:t>doesn</a:t>
            </a:r>
            <a:r>
              <a:rPr lang="en-US" altLang="zh-CN">
                <a:latin typeface="Times New Roman" pitchFamily="18" charset="0"/>
              </a:rPr>
              <a:t>'</a:t>
            </a:r>
            <a:r>
              <a:rPr lang="zh-CN" altLang="en-US">
                <a:latin typeface="Times New Roman" pitchFamily="18" charset="0"/>
              </a:rPr>
              <a:t>t exist</a:t>
            </a:r>
            <a:r>
              <a:rPr lang="en-US" altLang="zh-CN">
                <a:latin typeface="Times New Roman" pitchFamily="18" charset="0"/>
              </a:rPr>
              <a:t>'.</a:t>
            </a:r>
            <a:r>
              <a:rPr lang="zh-CN" altLang="en-US">
                <a:latin typeface="Times New Roman" pitchFamily="18" charset="0"/>
              </a:rPr>
              <a:t> </a:t>
            </a:r>
            <a:endParaRPr lang="zh-CN" altLang="en-US">
              <a:latin typeface="Times New Roman" pitchFamily="18" charset="0"/>
            </a:endParaRPr>
          </a:p>
          <a:p>
            <a:r>
              <a:rPr lang="zh-CN" altLang="en-US">
                <a:latin typeface="Times New Roman" pitchFamily="18" charset="0"/>
              </a:rPr>
              <a:t>When one originally introduces the term </a:t>
            </a:r>
            <a:r>
              <a:rPr lang="en-US" altLang="zh-CN">
                <a:latin typeface="Times New Roman" pitchFamily="18" charset="0"/>
              </a:rPr>
              <a:t>'</a:t>
            </a:r>
            <a:r>
              <a:rPr lang="zh-CN" altLang="en-US">
                <a:latin typeface="Times New Roman" pitchFamily="18" charset="0"/>
              </a:rPr>
              <a:t>Hamlet</a:t>
            </a:r>
            <a:r>
              <a:rPr lang="en-US" altLang="zh-CN">
                <a:latin typeface="Times New Roman" pitchFamily="18" charset="0"/>
              </a:rPr>
              <a:t>'</a:t>
            </a:r>
            <a:r>
              <a:rPr lang="zh-CN" altLang="en-US">
                <a:latin typeface="Times New Roman" pitchFamily="18" charset="0"/>
              </a:rPr>
              <a:t> there is merely a pretence of reference, and there is no referent, period. But then language, so to speak, supplies a referent by inventing this ontology of fictional characters, so that we can say </a:t>
            </a:r>
            <a:r>
              <a:rPr lang="en-US" altLang="zh-CN">
                <a:latin typeface="Times New Roman" pitchFamily="18" charset="0"/>
              </a:rPr>
              <a:t>'</a:t>
            </a:r>
            <a:r>
              <a:rPr lang="zh-CN" altLang="en-US">
                <a:latin typeface="Times New Roman" pitchFamily="18" charset="0"/>
              </a:rPr>
              <a:t>The story refers to a fictional character</a:t>
            </a:r>
            <a:r>
              <a:rPr lang="en-US" altLang="zh-CN">
                <a:latin typeface="Times New Roman" pitchFamily="18" charset="0"/>
              </a:rPr>
              <a:t>'</a:t>
            </a:r>
            <a:r>
              <a:rPr lang="zh-CN" altLang="en-US">
                <a:latin typeface="Times New Roman" pitchFamily="18" charset="0"/>
              </a:rPr>
              <a:t>, if we like, or </a:t>
            </a:r>
            <a:r>
              <a:rPr lang="en-US" altLang="zh-CN">
                <a:latin typeface="Times New Roman" pitchFamily="18" charset="0"/>
              </a:rPr>
              <a:t>'</a:t>
            </a:r>
            <a:r>
              <a:rPr lang="zh-CN" altLang="en-US">
                <a:latin typeface="Times New Roman" pitchFamily="18" charset="0"/>
              </a:rPr>
              <a:t>The sentence in the story refers to a fictional character</a:t>
            </a:r>
            <a:r>
              <a:rPr lang="en-US" altLang="zh-CN">
                <a:latin typeface="Times New Roman" pitchFamily="18" charset="0"/>
              </a:rPr>
              <a:t>'</a:t>
            </a:r>
            <a:r>
              <a:rPr lang="zh-CN" altLang="en-US">
                <a:latin typeface="Times New Roman" pitchFamily="18" charset="0"/>
              </a:rPr>
              <a:t>, or, when we talk about Hamlet, that we refer to a fictional character.</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lnSpcReduction="20000"/>
          </a:bodyPr>
          <a:p>
            <a:r>
              <a:rPr lang="zh-CN" altLang="en-US">
                <a:latin typeface="Times New Roman" pitchFamily="18" charset="0"/>
              </a:rPr>
              <a:t>Sometimes they really refer to a real person as in the case of the fictional story about Napoleon. In that case we don</a:t>
            </a:r>
            <a:r>
              <a:rPr lang="en-US" altLang="zh-CN">
                <a:latin typeface="Times New Roman" pitchFamily="18" charset="0"/>
              </a:rPr>
              <a:t>'</a:t>
            </a:r>
            <a:r>
              <a:rPr lang="zh-CN" altLang="en-US">
                <a:latin typeface="Times New Roman" pitchFamily="18" charset="0"/>
              </a:rPr>
              <a:t>t create a fictional character to fill the gap, because there is already a real person to be referred to. We can just say that Napoleon is a real person, but that this work is a fictional story about him.</a:t>
            </a:r>
            <a:endParaRPr lang="zh-CN" altLang="en-US">
              <a:latin typeface="Times New Roman" pitchFamily="18" charset="0"/>
            </a:endParaRPr>
          </a:p>
          <a:p>
            <a:r>
              <a:rPr lang="en-US" altLang="zh-CN">
                <a:latin typeface="Times New Roman" pitchFamily="18" charset="0"/>
              </a:rPr>
              <a:t>T</a:t>
            </a:r>
            <a:r>
              <a:rPr lang="zh-CN" altLang="en-US">
                <a:latin typeface="Times New Roman" pitchFamily="18" charset="0"/>
              </a:rPr>
              <a:t>he reason that we can say that </a:t>
            </a:r>
            <a:r>
              <a:rPr lang="zh-CN" altLang="en-US">
                <a:latin typeface="Times New Roman" pitchFamily="18" charset="0"/>
                <a:sym typeface="+mn-ea"/>
              </a:rPr>
              <a:t>Napoleon </a:t>
            </a:r>
            <a:r>
              <a:rPr lang="zh-CN" altLang="en-US">
                <a:latin typeface="Times New Roman" pitchFamily="18" charset="0"/>
              </a:rPr>
              <a:t>really existed, though the stories which have reached us about him are substantially false, is that there is a historical chain of communication in which the name, with perhaps linguistic changes, has reached us, leading back to the man </a:t>
            </a:r>
            <a:r>
              <a:rPr lang="zh-CN" altLang="en-US">
                <a:latin typeface="Times New Roman" pitchFamily="18" charset="0"/>
                <a:sym typeface="+mn-ea"/>
              </a:rPr>
              <a:t>Napoleon </a:t>
            </a:r>
            <a:r>
              <a:rPr lang="zh-CN" altLang="en-US">
                <a:latin typeface="Times New Roman" pitchFamily="18" charset="0"/>
              </a:rPr>
              <a:t>himself and the stories which were erroneously asserted about him.</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latin typeface="Times New Roman" pitchFamily="18" charset="0"/>
              </a:rPr>
              <a:t>The properties of fictional characters can be various. </a:t>
            </a:r>
            <a:endParaRPr lang="zh-CN" altLang="en-US">
              <a:latin typeface="Times New Roman" pitchFamily="18" charset="0"/>
            </a:endParaRPr>
          </a:p>
          <a:p>
            <a:r>
              <a:rPr lang="zh-CN" altLang="en-US">
                <a:latin typeface="Times New Roman" pitchFamily="18" charset="0"/>
              </a:rPr>
              <a:t>Many are not those of people . Thus a fictional character can be widely popular or little read about, much discussed by literary critics, found in several Shakespeare plays, invented by Conan Doyle, and so on. </a:t>
            </a:r>
            <a:endParaRPr lang="zh-CN" altLang="en-US">
              <a:latin typeface="Times New Roman" pitchFamily="18" charset="0"/>
            </a:endParaRPr>
          </a:p>
          <a:p>
            <a:r>
              <a:rPr lang="zh-CN" altLang="en-US">
                <a:latin typeface="Times New Roman" pitchFamily="18" charset="0"/>
              </a:rPr>
              <a:t>On the other hand, a convention of our language allows us to elliptically attribute to them properties in the works where they occur. Thus there was a fictional detective who lived on Baker Street, could draw conclusions from small details, and so on. </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br>
              <a:rPr lang="en-US" altLang="zh-CN">
                <a:latin typeface="Times New Roman" pitchFamily="18" charset="0"/>
                <a:sym typeface="+mn-ea"/>
              </a:rPr>
            </a:br>
            <a:r>
              <a:rPr lang="en-US" altLang="zh-CN">
                <a:latin typeface="Times New Roman" pitchFamily="18" charset="0"/>
                <a:sym typeface="+mn-ea"/>
              </a:rPr>
              <a:t>Outline</a:t>
            </a:r>
            <a:endParaRPr lang="en-US" altLang="zh-CN">
              <a:latin typeface="Times New Roman" pitchFamily="18" charset="0"/>
            </a:endParaRPr>
          </a:p>
          <a:p>
            <a:endParaRPr lang="zh-CN" altLang="en-US"/>
          </a:p>
        </p:txBody>
      </p:sp>
      <p:sp>
        <p:nvSpPr>
          <p:cNvPr id="3" name="内容占位符 2"/>
          <p:cNvSpPr>
            <a:spLocks noGrp="1"/>
          </p:cNvSpPr>
          <p:nvPr>
            <p:ph idx="1"/>
          </p:nvPr>
        </p:nvSpPr>
        <p:spPr/>
        <p:txBody>
          <a:bodyPr/>
          <a:p>
            <a:r>
              <a:rPr lang="en-US" altLang="zh-CN">
                <a:latin typeface="Times New Roman" pitchFamily="18" charset="0"/>
                <a:sym typeface="+mn-ea"/>
              </a:rPr>
              <a:t>Background</a:t>
            </a:r>
            <a:endParaRPr lang="en-US" altLang="zh-CN">
              <a:latin typeface="Times New Roman" pitchFamily="18" charset="0"/>
            </a:endParaRPr>
          </a:p>
          <a:p>
            <a:endParaRPr lang="en-US" altLang="zh-CN">
              <a:latin typeface="Times New Roman" pitchFamily="18" charset="0"/>
            </a:endParaRPr>
          </a:p>
          <a:p>
            <a:r>
              <a:rPr lang="en-US" altLang="zh-CN" err="1">
                <a:latin typeface="Times New Roman" pitchFamily="18" charset="0"/>
                <a:sym typeface="+mn-ea"/>
              </a:rPr>
              <a:t>Kripke's</a:t>
            </a:r>
            <a:r>
              <a:rPr lang="en-US" altLang="zh-CN">
                <a:latin typeface="Times New Roman" pitchFamily="18" charset="0"/>
                <a:sym typeface="+mn-ea"/>
              </a:rPr>
              <a:t> Thoughts of Fictional Names</a:t>
            </a:r>
            <a:endParaRPr lang="en-US" altLang="zh-CN">
              <a:latin typeface="Times New Roman" pitchFamily="18" charset="0"/>
            </a:endParaRPr>
          </a:p>
          <a:p>
            <a:endParaRPr lang="en-US" altLang="zh-CN">
              <a:latin typeface="Times New Roman" pitchFamily="18" charset="0"/>
            </a:endParaRPr>
          </a:p>
          <a:p>
            <a:r>
              <a:rPr lang="en-US" altLang="zh-CN" err="1">
                <a:latin typeface="Times New Roman" pitchFamily="18" charset="0"/>
                <a:sym typeface="+mn-ea"/>
              </a:rPr>
              <a:t>T</a:t>
            </a:r>
            <a:r>
              <a:rPr lang="en-US" altLang="zh-CN">
                <a:latin typeface="Times New Roman" pitchFamily="18" charset="0"/>
                <a:sym typeface="+mn-ea"/>
              </a:rPr>
              <a:t>he Truth Value of Propositions Contain Fictional Names</a:t>
            </a:r>
            <a:endParaRPr lang="en-US" altLang="zh-CN">
              <a:latin typeface="Times New Roman" pitchFamily="18" charset="0"/>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br>
              <a:rPr lang="en-US" altLang="zh-CN"/>
            </a:br>
            <a:r>
              <a:rPr lang="en-US" altLang="zh-CN">
                <a:latin typeface="Times New Roman" pitchFamily="18" charset="0"/>
              </a:rPr>
              <a:t>(3)</a:t>
            </a:r>
            <a:r>
              <a:rPr lang="en-US" altLang="zh-CN"/>
              <a:t> </a:t>
            </a:r>
            <a:r>
              <a:rPr lang="en-US" altLang="zh-CN">
                <a:latin typeface="Times New Roman" pitchFamily="18" charset="0"/>
                <a:sym typeface="+mn-ea"/>
              </a:rPr>
              <a:t>The Pretense Theory</a:t>
            </a:r>
            <a:endParaRPr lang="zh-CN" altLang="en-US">
              <a:latin typeface="Times New Roman" pitchFamily="18" charset="0"/>
            </a:endParaRPr>
          </a:p>
          <a:p>
            <a:endParaRPr lang="en-US" altLang="zh-CN"/>
          </a:p>
        </p:txBody>
      </p:sp>
      <p:sp>
        <p:nvSpPr>
          <p:cNvPr id="3" name="内容占位符 2"/>
          <p:cNvSpPr>
            <a:spLocks noGrp="1"/>
          </p:cNvSpPr>
          <p:nvPr>
            <p:ph idx="1"/>
          </p:nvPr>
        </p:nvSpPr>
        <p:spPr/>
        <p:txBody>
          <a:bodyPr>
            <a:normAutofit/>
          </a:bodyPr>
          <a:p>
            <a:r>
              <a:rPr lang="zh-CN" altLang="en-US">
                <a:latin typeface="Times New Roman" pitchFamily="18" charset="0"/>
              </a:rPr>
              <a:t> A work of fiction, generally speaking of course, is a pretense that what is happening in the story is really going on. </a:t>
            </a:r>
            <a:r>
              <a:rPr lang="zh-CN" altLang="en-US">
                <a:latin typeface="Times New Roman" pitchFamily="18" charset="0"/>
                <a:sym typeface="+mn-ea"/>
              </a:rPr>
              <a:t>What goes on in a work of fiction is a pretense that the actual conditions obtain.</a:t>
            </a:r>
            <a:endParaRPr lang="zh-CN" altLang="en-US">
              <a:latin typeface="Times New Roman" pitchFamily="18" charset="0"/>
            </a:endParaRPr>
          </a:p>
          <a:p>
            <a:r>
              <a:rPr lang="zh-CN" altLang="en-US">
                <a:latin typeface="Times New Roman" pitchFamily="18" charset="0"/>
              </a:rPr>
              <a:t>To write a work of fiction is to imagine that there really is a Sherlock Holmes, that the name </a:t>
            </a:r>
            <a:r>
              <a:rPr lang="en-US" altLang="zh-CN">
                <a:latin typeface="Times New Roman" pitchFamily="18" charset="0"/>
              </a:rPr>
              <a:t>'</a:t>
            </a:r>
            <a:r>
              <a:rPr lang="zh-CN" altLang="en-US">
                <a:latin typeface="Times New Roman" pitchFamily="18" charset="0"/>
              </a:rPr>
              <a:t>Sherlock Holmes</a:t>
            </a:r>
            <a:r>
              <a:rPr lang="en-US" altLang="zh-CN">
                <a:latin typeface="Times New Roman" pitchFamily="18" charset="0"/>
              </a:rPr>
              <a:t>'</a:t>
            </a:r>
            <a:r>
              <a:rPr lang="zh-CN" altLang="en-US">
                <a:latin typeface="Times New Roman" pitchFamily="18" charset="0"/>
              </a:rPr>
              <a:t> as used in this story really refers to some man, Sherlock Holmes, and so on. </a:t>
            </a:r>
            <a:endParaRPr lang="zh-CN" altLang="en-US">
              <a:latin typeface="Times New Roman" pitchFamily="18" charset="0"/>
            </a:endParaRPr>
          </a:p>
          <a:p>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en-US" altLang="zh-CN">
                <a:latin typeface="Times New Roman" pitchFamily="18" charset="0"/>
              </a:rPr>
              <a:t>T</a:t>
            </a:r>
            <a:r>
              <a:rPr lang="zh-CN" altLang="en-US">
                <a:latin typeface="Times New Roman" pitchFamily="18" charset="0"/>
              </a:rPr>
              <a:t>he name, of course, doesn</a:t>
            </a:r>
            <a:r>
              <a:rPr lang="en-US" altLang="zh-CN">
                <a:latin typeface="Times New Roman" pitchFamily="18" charset="0"/>
              </a:rPr>
              <a:t>'</a:t>
            </a:r>
            <a:r>
              <a:rPr lang="zh-CN" altLang="en-US">
                <a:latin typeface="Times New Roman" pitchFamily="18" charset="0"/>
              </a:rPr>
              <a:t>t really have any referent, it is pretended to have a referent;  it follows that here we are only pretending to refer to a certain person and say something about him. </a:t>
            </a:r>
            <a:endParaRPr lang="zh-CN" altLang="en-US">
              <a:latin typeface="Times New Roman" pitchFamily="18" charset="0"/>
            </a:endParaRPr>
          </a:p>
          <a:p>
            <a:r>
              <a:rPr lang="zh-CN" altLang="en-US">
                <a:latin typeface="Times New Roman" pitchFamily="18" charset="0"/>
              </a:rPr>
              <a:t>The propositions that occur in the story, then, are not genuine propositions saying something about some particular person; they are instead merely pretended propositions.</a:t>
            </a:r>
            <a:endParaRPr lang="zh-CN" altLang="en-US">
              <a:latin typeface="Times New Roman" pitchFamily="18" charset="0"/>
            </a:endParaRPr>
          </a:p>
          <a:p>
            <a:r>
              <a:rPr lang="zh-CN" altLang="en-US">
                <a:latin typeface="Times New Roman" pitchFamily="18" charset="0"/>
              </a:rPr>
              <a:t>This is not to say that the entences that occur in the story are meaningless in the strongest possible sense, because one knows, so to speak, what kind of propositions they are pretending to express. </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latin typeface="Times New Roman" pitchFamily="18" charset="0"/>
              </a:rPr>
              <a:t>It seems that people have worried and puzzled about empty names as if their existence is a great paradox, and that it is very hard to find a theory that can possibly account for the possibility of such things. </a:t>
            </a:r>
            <a:r>
              <a:rPr lang="en-US" altLang="zh-CN">
                <a:latin typeface="Times New Roman" pitchFamily="18" charset="0"/>
              </a:rPr>
              <a:t>'</a:t>
            </a:r>
            <a:r>
              <a:rPr lang="zh-CN" altLang="en-US">
                <a:latin typeface="Times New Roman" pitchFamily="18" charset="0"/>
              </a:rPr>
              <a:t>If the function of namingis reference, how could we have empty names?</a:t>
            </a:r>
            <a:r>
              <a:rPr lang="en-US" altLang="zh-CN">
                <a:latin typeface="Times New Roman" pitchFamily="18" charset="0"/>
              </a:rPr>
              <a:t>'</a:t>
            </a:r>
            <a:endParaRPr lang="en-US" altLang="zh-CN">
              <a:latin typeface="Times New Roman" pitchFamily="18" charset="0"/>
            </a:endParaRPr>
          </a:p>
          <a:p>
            <a:r>
              <a:rPr lang="zh-CN" altLang="en-US">
                <a:latin typeface="Times New Roman" pitchFamily="18" charset="0"/>
              </a:rPr>
              <a:t>On the contrary, one has virtually got to have empty names because given any theory of reference—given any theory of how the conditions of reference are fulfilled—one can surely pretend that these conditions are fulfilled when in fact they are not. Thus the existence of pretended names (in fiction) cannot possibly adjudicate among different theories of names.</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en-US" altLang="zh-CN" err="1">
                <a:latin typeface="Times New Roman" pitchFamily="18" charset="0"/>
                <a:sym typeface="+mn-ea"/>
              </a:rPr>
              <a:t>3. T</a:t>
            </a:r>
            <a:r>
              <a:rPr lang="en-US" altLang="zh-CN">
                <a:latin typeface="Times New Roman" pitchFamily="18" charset="0"/>
                <a:sym typeface="+mn-ea"/>
              </a:rPr>
              <a:t>he Truth Value of Propositions Contain Fictional Names</a:t>
            </a:r>
            <a:endParaRPr lang="zh-CN" altLang="en-US"/>
          </a:p>
        </p:txBody>
      </p:sp>
      <p:sp>
        <p:nvSpPr>
          <p:cNvPr id="3" name="内容占位符 2"/>
          <p:cNvSpPr>
            <a:spLocks noGrp="1"/>
          </p:cNvSpPr>
          <p:nvPr>
            <p:ph idx="1"/>
          </p:nvPr>
        </p:nvSpPr>
        <p:spPr/>
        <p:txBody>
          <a:bodyPr/>
          <a:p>
            <a:endParaRPr lang="zh-CN" altLang="en-US"/>
          </a:p>
          <a:p>
            <a:endParaRPr lang="zh-CN" altLang="en-US"/>
          </a:p>
          <a:p>
            <a:r>
              <a:rPr lang="en-US" altLang="zh-CN">
                <a:latin typeface="Times New Roman" pitchFamily="18" charset="0"/>
              </a:rPr>
              <a:t>According to the story: The Pretense Theory</a:t>
            </a:r>
            <a:endParaRPr lang="en-US" altLang="zh-CN">
              <a:latin typeface="Times New Roman" pitchFamily="18" charset="0"/>
            </a:endParaRPr>
          </a:p>
          <a:p>
            <a:r>
              <a:rPr lang="en-US" altLang="zh-CN">
                <a:latin typeface="Times New Roman" pitchFamily="18" charset="0"/>
              </a:rPr>
              <a:t>According to the real life: The </a:t>
            </a:r>
            <a:r>
              <a:rPr lang="en-US" altLang="zh-CN">
                <a:latin typeface="Times New Roman" pitchFamily="18" charset="0"/>
                <a:sym typeface="+mn-ea"/>
              </a:rPr>
              <a:t>Creationism Theory</a:t>
            </a:r>
            <a:endParaRPr lang="en-US" altLang="zh-CN">
              <a:latin typeface="Times New Roman" pitchFamily="18" charset="0"/>
            </a:endParaRPr>
          </a:p>
          <a:p>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en-US" altLang="zh-CN">
                <a:latin typeface="Times New Roman" pitchFamily="18" charset="0"/>
                <a:sym typeface="+mn-ea"/>
              </a:rPr>
              <a:t>(1) The Existential </a:t>
            </a:r>
            <a:r>
              <a:rPr lang="en-US" altLang="zh-CN">
                <a:latin typeface="Times New Roman" pitchFamily="18" charset="0"/>
                <a:sym typeface="+mn-ea"/>
              </a:rPr>
              <a:t>Propositions</a:t>
            </a:r>
            <a:endParaRPr lang="en-US" altLang="zh-CN">
              <a:latin typeface="Times New Roman" pitchFamily="18" charset="0"/>
              <a:sym typeface="+mn-ea"/>
            </a:endParaRPr>
          </a:p>
          <a:p>
            <a:endParaRPr lang="en-US" altLang="zh-CN">
              <a:latin typeface="Times New Roman" pitchFamily="18" charset="0"/>
              <a:sym typeface="+mn-ea"/>
            </a:endParaRPr>
          </a:p>
          <a:p>
            <a:r>
              <a:rPr lang="en-US" altLang="zh-CN">
                <a:latin typeface="Times New Roman" pitchFamily="18" charset="0"/>
                <a:sym typeface="+mn-ea"/>
              </a:rPr>
              <a:t>(2) The Propositions with Properties in the works</a:t>
            </a:r>
            <a:endParaRPr lang="en-US" altLang="zh-CN">
              <a:latin typeface="Times New Roman" pitchFamily="18" charset="0"/>
              <a:sym typeface="+mn-ea"/>
            </a:endParaRPr>
          </a:p>
          <a:p>
            <a:endParaRPr lang="en-US" altLang="zh-CN">
              <a:latin typeface="Times New Roman" pitchFamily="18" charset="0"/>
              <a:sym typeface="+mn-ea"/>
            </a:endParaRPr>
          </a:p>
          <a:p>
            <a:r>
              <a:rPr lang="en-US" altLang="zh-CN">
                <a:latin typeface="Times New Roman" pitchFamily="18" charset="0"/>
                <a:sym typeface="+mn-ea"/>
              </a:rPr>
              <a:t>(3) The Propositions relate to the real life</a:t>
            </a:r>
            <a:endParaRPr lang="zh-CN" altLang="en-US"/>
          </a:p>
          <a:p>
            <a:endParaRPr lang="en-US" altLang="zh-CN">
              <a:latin typeface="Times New Roman" pitchFamily="18" charset="0"/>
              <a:sym typeface="+mn-ea"/>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rPr>
              <a:t>(1) The Existential </a:t>
            </a:r>
            <a:r>
              <a:rPr lang="en-US" altLang="zh-CN">
                <a:latin typeface="Times New Roman" pitchFamily="18" charset="0"/>
                <a:sym typeface="+mn-ea"/>
              </a:rPr>
              <a:t>Propositions</a:t>
            </a:r>
            <a:endParaRPr lang="en-US" altLang="zh-CN">
              <a:latin typeface="Times New Roman" pitchFamily="18" charset="0"/>
            </a:endParaRPr>
          </a:p>
        </p:txBody>
      </p:sp>
      <p:sp>
        <p:nvSpPr>
          <p:cNvPr id="3" name="内容占位符 2"/>
          <p:cNvSpPr>
            <a:spLocks noGrp="1"/>
          </p:cNvSpPr>
          <p:nvPr>
            <p:ph idx="1"/>
          </p:nvPr>
        </p:nvSpPr>
        <p:spPr/>
        <p:txBody>
          <a:bodyPr/>
          <a:p>
            <a:r>
              <a:rPr lang="en-US" altLang="zh-CN">
                <a:latin typeface="Times New Roman" pitchFamily="18" charset="0"/>
              </a:rPr>
              <a:t>Russell:</a:t>
            </a:r>
            <a:endParaRPr lang="en-US" altLang="zh-CN">
              <a:latin typeface="Times New Roman" pitchFamily="18" charset="0"/>
            </a:endParaRPr>
          </a:p>
          <a:p>
            <a:r>
              <a:rPr lang="en-US" altLang="zh-CN">
                <a:latin typeface="Times New Roman" pitchFamily="18" charset="0"/>
                <a:sym typeface="+mn-ea"/>
              </a:rPr>
              <a:t>T</a:t>
            </a:r>
            <a:r>
              <a:rPr lang="zh-CN" altLang="en-US">
                <a:latin typeface="Times New Roman" pitchFamily="18" charset="0"/>
                <a:sym typeface="+mn-ea"/>
              </a:rPr>
              <a:t>he term </a:t>
            </a:r>
            <a:r>
              <a:rPr lang="en-US" altLang="zh-CN">
                <a:latin typeface="Times New Roman" pitchFamily="18" charset="0"/>
                <a:sym typeface="+mn-ea"/>
              </a:rPr>
              <a:t>'</a:t>
            </a:r>
            <a:r>
              <a:rPr lang="zh-CN" altLang="en-US">
                <a:latin typeface="Times New Roman" pitchFamily="18" charset="0"/>
                <a:sym typeface="+mn-ea"/>
              </a:rPr>
              <a:t>Moses</a:t>
            </a:r>
            <a:r>
              <a:rPr lang="en-US" altLang="zh-CN">
                <a:latin typeface="Times New Roman" pitchFamily="18" charset="0"/>
                <a:sym typeface="+mn-ea"/>
              </a:rPr>
              <a:t>'</a:t>
            </a:r>
            <a:r>
              <a:rPr lang="zh-CN" altLang="en-US">
                <a:latin typeface="Times New Roman" pitchFamily="18" charset="0"/>
                <a:sym typeface="+mn-ea"/>
              </a:rPr>
              <a:t> did abbreviate </a:t>
            </a:r>
            <a:r>
              <a:rPr lang="en-US" altLang="zh-CN">
                <a:latin typeface="Times New Roman" pitchFamily="18" charset="0"/>
                <a:sym typeface="+mn-ea"/>
              </a:rPr>
              <a:t>'</a:t>
            </a:r>
            <a:r>
              <a:rPr lang="zh-CN" altLang="en-US">
                <a:latin typeface="Times New Roman" pitchFamily="18" charset="0"/>
                <a:sym typeface="+mn-ea"/>
              </a:rPr>
              <a:t>the man x who Led the Israelites Out of Egypt</a:t>
            </a:r>
            <a:r>
              <a:rPr lang="en-US" altLang="zh-CN">
                <a:latin typeface="Times New Roman" pitchFamily="18" charset="0"/>
                <a:sym typeface="+mn-ea"/>
              </a:rPr>
              <a:t>'</a:t>
            </a:r>
            <a:r>
              <a:rPr lang="zh-CN" altLang="en-US">
                <a:latin typeface="Times New Roman" pitchFamily="18" charset="0"/>
                <a:sym typeface="+mn-ea"/>
              </a:rPr>
              <a:t>:</a:t>
            </a:r>
            <a:endParaRPr lang="zh-CN" altLang="en-US">
              <a:latin typeface="Times New Roman" pitchFamily="18" charset="0"/>
            </a:endParaRPr>
          </a:p>
          <a:p>
            <a:endParaRPr lang="en-US" altLang="zh-CN">
              <a:latin typeface="Times New Roman" pitchFamily="18" charset="0"/>
              <a:sym typeface="+mn-ea"/>
            </a:endParaRPr>
          </a:p>
          <a:p>
            <a:r>
              <a:rPr lang="en-US" altLang="zh-CN">
                <a:latin typeface="Times New Roman" pitchFamily="18" charset="0"/>
                <a:sym typeface="+mn-ea"/>
              </a:rPr>
              <a:t>'</a:t>
            </a:r>
            <a:r>
              <a:rPr lang="zh-CN" altLang="en-US">
                <a:latin typeface="Times New Roman" pitchFamily="18" charset="0"/>
                <a:sym typeface="+mn-ea"/>
              </a:rPr>
              <a:t>Moses </a:t>
            </a:r>
            <a:r>
              <a:rPr lang="en-US" altLang="zh-CN">
                <a:latin typeface="Times New Roman" pitchFamily="18" charset="0"/>
                <a:sym typeface="+mn-ea"/>
              </a:rPr>
              <a:t>exists'</a:t>
            </a:r>
            <a:r>
              <a:rPr lang="zh-CN" altLang="en-US">
                <a:latin typeface="Times New Roman" pitchFamily="18" charset="0"/>
                <a:sym typeface="+mn-ea"/>
              </a:rPr>
              <a:t> did abbreviate </a:t>
            </a:r>
            <a:r>
              <a:rPr lang="en-US" altLang="zh-CN">
                <a:latin typeface="Times New Roman" pitchFamily="18" charset="0"/>
                <a:sym typeface="+mn-ea"/>
              </a:rPr>
              <a:t>'</a:t>
            </a:r>
            <a:r>
              <a:rPr lang="zh-CN" altLang="en-US">
                <a:latin typeface="Times New Roman" pitchFamily="18" charset="0"/>
                <a:sym typeface="+mn-ea"/>
              </a:rPr>
              <a:t>the man x who Led the Israelites Out of Egypt </a:t>
            </a:r>
            <a:r>
              <a:rPr lang="en-US" altLang="zh-CN">
                <a:latin typeface="Times New Roman" pitchFamily="18" charset="0"/>
                <a:sym typeface="+mn-ea"/>
              </a:rPr>
              <a:t>exists'</a:t>
            </a:r>
            <a:r>
              <a:rPr lang="zh-CN" altLang="en-US">
                <a:latin typeface="Times New Roman" pitchFamily="18" charset="0"/>
                <a:sym typeface="+mn-ea"/>
              </a:rPr>
              <a:t>:</a:t>
            </a:r>
            <a:endParaRPr lang="zh-CN" altLang="en-US">
              <a:latin typeface="Times New Roman" pitchFamily="18" charset="0"/>
              <a:sym typeface="+mn-ea"/>
            </a:endParaRPr>
          </a:p>
          <a:p>
            <a:endParaRPr lang="en-US" altLang="zh-CN">
              <a:latin typeface="Times New Roman" pitchFamily="18" charset="0"/>
              <a:sym typeface="+mn-ea"/>
            </a:endParaRPr>
          </a:p>
          <a:p>
            <a:r>
              <a:rPr lang="en-US" altLang="zh-CN">
                <a:latin typeface="Times New Roman" pitchFamily="18" charset="0"/>
              </a:rPr>
              <a:t>There isn't any such</a:t>
            </a:r>
            <a:r>
              <a:rPr lang="zh-CN" altLang="en-US">
                <a:latin typeface="Times New Roman" pitchFamily="18" charset="0"/>
                <a:sym typeface="+mn-ea"/>
              </a:rPr>
              <a:t> unique person</a:t>
            </a:r>
            <a:r>
              <a:rPr lang="en-US">
                <a:latin typeface="Times New Roman" pitchFamily="18" charset="0"/>
                <a:sym typeface="+mn-ea"/>
              </a:rPr>
              <a:t>, the propostion is false.</a:t>
            </a:r>
            <a:endParaRPr 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pic>
        <p:nvPicPr>
          <p:cNvPr id="5" name="图片 4"/>
          <p:cNvPicPr>
            <a:picLocks noChangeAspect="1"/>
          </p:cNvPicPr>
          <p:nvPr/>
        </p:nvPicPr>
        <p:blipFill>
          <a:blip r:embed="rId1"/>
          <a:stretch>
            <a:fillRect/>
          </a:stretch>
        </p:blipFill>
        <p:spPr>
          <a:xfrm>
            <a:off x="909955" y="3251835"/>
            <a:ext cx="2957195" cy="525780"/>
          </a:xfrm>
          <a:prstGeom prst="rect">
            <a:avLst/>
          </a:prstGeom>
        </p:spPr>
      </p:pic>
      <p:pic>
        <p:nvPicPr>
          <p:cNvPr id="6" name="图片 5" descr="QQ截图20160509232422"/>
          <p:cNvPicPr>
            <a:picLocks noChangeAspect="1"/>
          </p:cNvPicPr>
          <p:nvPr/>
        </p:nvPicPr>
        <p:blipFill>
          <a:blip r:embed="rId2"/>
          <a:stretch>
            <a:fillRect/>
          </a:stretch>
        </p:blipFill>
        <p:spPr>
          <a:xfrm>
            <a:off x="932815" y="4634865"/>
            <a:ext cx="3444875" cy="50228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en-US" altLang="zh-CN">
                <a:latin typeface="Times New Roman" pitchFamily="18" charset="0"/>
              </a:rPr>
              <a:t>I</a:t>
            </a:r>
            <a:r>
              <a:rPr lang="zh-CN" altLang="en-US">
                <a:latin typeface="Times New Roman" pitchFamily="18" charset="0"/>
              </a:rPr>
              <a:t>n the case of the singular existential statement, really two very different kinds of cases. They are assimilated in the literature but they are certainly different.</a:t>
            </a:r>
            <a:endParaRPr lang="zh-CN" altLang="en-US">
              <a:latin typeface="Times New Roman" pitchFamily="18" charset="0"/>
            </a:endParaRPr>
          </a:p>
          <a:p>
            <a:r>
              <a:rPr lang="zh-CN" altLang="en-US">
                <a:latin typeface="Times New Roman" pitchFamily="18" charset="0"/>
              </a:rPr>
              <a:t> First, one may use a genuine name and, truly or falsely, say of the object that it exists. For example, I say </a:t>
            </a:r>
            <a:r>
              <a:rPr lang="en-US" altLang="zh-CN">
                <a:latin typeface="Times New Roman" pitchFamily="18" charset="0"/>
              </a:rPr>
              <a:t>'</a:t>
            </a:r>
            <a:r>
              <a:rPr lang="zh-CN" altLang="en-US">
                <a:latin typeface="Times New Roman" pitchFamily="18" charset="0"/>
              </a:rPr>
              <a:t>Napoleon really existed</a:t>
            </a:r>
            <a:r>
              <a:rPr lang="en-US" altLang="zh-CN">
                <a:latin typeface="Times New Roman" pitchFamily="18" charset="0"/>
              </a:rPr>
              <a:t>'</a:t>
            </a:r>
            <a:r>
              <a:rPr lang="zh-CN" altLang="en-US">
                <a:latin typeface="Times New Roman" pitchFamily="18" charset="0"/>
              </a:rPr>
              <a:t> or </a:t>
            </a:r>
            <a:r>
              <a:rPr lang="en-US" altLang="zh-CN">
                <a:latin typeface="Times New Roman" pitchFamily="18" charset="0"/>
              </a:rPr>
              <a:t>'</a:t>
            </a:r>
            <a:r>
              <a:rPr lang="zh-CN" altLang="en-US">
                <a:latin typeface="Times New Roman" pitchFamily="18" charset="0"/>
              </a:rPr>
              <a:t>Napoleon didn</a:t>
            </a:r>
            <a:r>
              <a:rPr lang="en-US" altLang="zh-CN">
                <a:latin typeface="Times New Roman" pitchFamily="18" charset="0"/>
              </a:rPr>
              <a:t>'</a:t>
            </a:r>
            <a:r>
              <a:rPr lang="zh-CN" altLang="en-US">
                <a:latin typeface="Times New Roman" pitchFamily="18" charset="0"/>
              </a:rPr>
              <a:t>t really exist</a:t>
            </a:r>
            <a:r>
              <a:rPr lang="en-US" altLang="zh-CN">
                <a:latin typeface="Times New Roman" pitchFamily="18" charset="0"/>
              </a:rPr>
              <a:t>'.</a:t>
            </a:r>
            <a:r>
              <a:rPr lang="zh-CN" altLang="en-US">
                <a:latin typeface="Times New Roman" pitchFamily="18" charset="0"/>
              </a:rPr>
              <a:t> </a:t>
            </a:r>
            <a:endParaRPr lang="zh-CN" altLang="en-US">
              <a:latin typeface="Times New Roman" pitchFamily="18" charset="0"/>
            </a:endParaRPr>
          </a:p>
          <a:p>
            <a:r>
              <a:rPr lang="en-US" altLang="zh-CN">
                <a:latin typeface="Times New Roman" pitchFamily="18" charset="0"/>
              </a:rPr>
              <a:t>O</a:t>
            </a:r>
            <a:r>
              <a:rPr lang="zh-CN" altLang="en-US">
                <a:latin typeface="Times New Roman" pitchFamily="18" charset="0"/>
              </a:rPr>
              <a:t>ne can say that </a:t>
            </a:r>
            <a:r>
              <a:rPr lang="en-US" altLang="zh-CN">
                <a:latin typeface="Times New Roman" pitchFamily="18" charset="0"/>
              </a:rPr>
              <a:t>'</a:t>
            </a:r>
            <a:r>
              <a:rPr lang="zh-CN" altLang="en-US">
                <a:latin typeface="Times New Roman" pitchFamily="18" charset="0"/>
              </a:rPr>
              <a:t>Napoleon exists</a:t>
            </a:r>
            <a:r>
              <a:rPr lang="en-US" altLang="zh-CN">
                <a:latin typeface="Times New Roman" pitchFamily="18" charset="0"/>
              </a:rPr>
              <a:t>'</a:t>
            </a:r>
            <a:r>
              <a:rPr lang="zh-CN" altLang="en-US">
                <a:latin typeface="Times New Roman" pitchFamily="18" charset="0"/>
              </a:rPr>
              <a:t> doesn</a:t>
            </a:r>
            <a:r>
              <a:rPr lang="en-US" altLang="zh-CN">
                <a:latin typeface="Times New Roman" pitchFamily="18" charset="0"/>
              </a:rPr>
              <a:t>'</a:t>
            </a:r>
            <a:r>
              <a:rPr lang="zh-CN" altLang="en-US">
                <a:latin typeface="Times New Roman" pitchFamily="18" charset="0"/>
              </a:rPr>
              <a:t>t attribute a property to Napoleon. After all, you are not attributing a property to Napoleon when you say he exists; you are saying there is such a thing for properties to be attributed to. </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latin typeface="Times New Roman" pitchFamily="18" charset="0"/>
              </a:rPr>
              <a:t>Quite different is the case where an empty name is used. </a:t>
            </a:r>
            <a:endParaRPr lang="zh-CN" altLang="en-US">
              <a:latin typeface="Times New Roman" pitchFamily="18" charset="0"/>
            </a:endParaRPr>
          </a:p>
          <a:p>
            <a:r>
              <a:rPr lang="zh-CN" altLang="en-US">
                <a:latin typeface="Times New Roman" pitchFamily="18" charset="0"/>
              </a:rPr>
              <a:t>For one surely is not saying anything about Sherlock Holmes when one says that Sherlock Holmes doesn</a:t>
            </a:r>
            <a:r>
              <a:rPr lang="en-US" altLang="zh-CN">
                <a:latin typeface="Times New Roman" pitchFamily="18" charset="0"/>
              </a:rPr>
              <a:t>'</a:t>
            </a:r>
            <a:r>
              <a:rPr lang="zh-CN" altLang="en-US">
                <a:latin typeface="Times New Roman" pitchFamily="18" charset="0"/>
              </a:rPr>
              <a:t>t exist. </a:t>
            </a:r>
            <a:endParaRPr lang="zh-CN" altLang="en-US">
              <a:latin typeface="Times New Roman" pitchFamily="18" charset="0"/>
            </a:endParaRPr>
          </a:p>
          <a:p>
            <a:r>
              <a:rPr lang="en-US" altLang="zh-CN">
                <a:latin typeface="Times New Roman" pitchFamily="18" charset="0"/>
              </a:rPr>
              <a:t>He doesn't say that there has no such a fictional objec, he just means thath </a:t>
            </a:r>
            <a:r>
              <a:rPr lang="zh-CN" altLang="en-US">
                <a:latin typeface="Times New Roman" pitchFamily="18" charset="0"/>
              </a:rPr>
              <a:t>there is no </a:t>
            </a:r>
            <a:r>
              <a:rPr lang="en-US" altLang="zh-CN">
                <a:latin typeface="Times New Roman" pitchFamily="18" charset="0"/>
              </a:rPr>
              <a:t>such an</a:t>
            </a:r>
            <a:r>
              <a:rPr lang="zh-CN" altLang="en-US">
                <a:latin typeface="Times New Roman" pitchFamily="18" charset="0"/>
              </a:rPr>
              <a:t> entity </a:t>
            </a:r>
            <a:r>
              <a:rPr lang="en-US" altLang="zh-CN">
                <a:latin typeface="Times New Roman" pitchFamily="18" charset="0"/>
              </a:rPr>
              <a:t>in our real life.</a:t>
            </a:r>
            <a:endParaRPr lang="en-US" altLang="zh-CN">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latin typeface="Times New Roman" pitchFamily="18" charset="0"/>
              </a:rPr>
              <a:t>One should bear in mind here that one should not confuse levels of language. </a:t>
            </a:r>
            <a:endParaRPr lang="zh-CN" altLang="en-US">
              <a:latin typeface="Times New Roman" pitchFamily="18" charset="0"/>
            </a:endParaRPr>
          </a:p>
          <a:p>
            <a:r>
              <a:rPr lang="zh-CN" altLang="en-US">
                <a:latin typeface="Times New Roman" pitchFamily="18" charset="0"/>
              </a:rPr>
              <a:t>Where </a:t>
            </a:r>
            <a:r>
              <a:rPr lang="en-US" altLang="zh-CN">
                <a:latin typeface="Times New Roman" pitchFamily="18" charset="0"/>
              </a:rPr>
              <a:t>Kripke</a:t>
            </a:r>
            <a:r>
              <a:rPr lang="zh-CN" altLang="en-US">
                <a:latin typeface="Times New Roman" pitchFamily="18" charset="0"/>
              </a:rPr>
              <a:t> said originally that an empty name was just a pretence, as in the case of Hamlet, or a mistake, as in the case of Vulcan (where one thought a name had been properly introduced when it had not), that was one level of language.</a:t>
            </a:r>
            <a:endParaRPr lang="zh-CN" altLang="en-US">
              <a:latin typeface="Times New Roman" pitchFamily="18" charset="0"/>
            </a:endParaRPr>
          </a:p>
          <a:p>
            <a:r>
              <a:rPr lang="zh-CN" altLang="en-US">
                <a:latin typeface="Times New Roman" pitchFamily="18" charset="0"/>
              </a:rPr>
              <a:t> An extended level of language was set up by the invention of an ontology of fictional characters, or legendary objects; and this level uses just the same names for them as were originally empty. This happens especially in the case of pretence in fiction.</a:t>
            </a:r>
            <a:endParaRPr lang="zh-CN" altLang="en-US">
              <a:latin typeface="Times New Roman" pitchFamily="18" charset="0"/>
            </a:endParaRPr>
          </a:p>
          <a:p>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90000"/>
          </a:bodyPr>
          <a:p>
            <a:r>
              <a:rPr lang="en-US" altLang="zh-CN">
                <a:latin typeface="Times New Roman" pitchFamily="18" charset="0"/>
              </a:rPr>
              <a:t>W</a:t>
            </a:r>
            <a:r>
              <a:rPr lang="zh-CN" altLang="en-US">
                <a:latin typeface="Times New Roman" pitchFamily="18" charset="0"/>
              </a:rPr>
              <a:t>e can ask, </a:t>
            </a:r>
            <a:r>
              <a:rPr lang="en-US" altLang="zh-CN">
                <a:latin typeface="Times New Roman" pitchFamily="18" charset="0"/>
              </a:rPr>
              <a:t>'</a:t>
            </a:r>
            <a:r>
              <a:rPr lang="zh-CN" altLang="en-US">
                <a:latin typeface="Times New Roman" pitchFamily="18" charset="0"/>
              </a:rPr>
              <a:t>Was there such a fictional character as Hamlet?</a:t>
            </a:r>
            <a:r>
              <a:rPr lang="en-US" altLang="zh-CN">
                <a:latin typeface="Times New Roman" pitchFamily="18" charset="0"/>
              </a:rPr>
              <a:t>'</a:t>
            </a:r>
            <a:r>
              <a:rPr lang="zh-CN" altLang="en-US">
                <a:latin typeface="Times New Roman" pitchFamily="18" charset="0"/>
              </a:rPr>
              <a:t>, and the answer is </a:t>
            </a:r>
            <a:r>
              <a:rPr lang="en-US" altLang="zh-CN">
                <a:latin typeface="Times New Roman" pitchFamily="18" charset="0"/>
              </a:rPr>
              <a:t>'</a:t>
            </a:r>
            <a:r>
              <a:rPr lang="zh-CN" altLang="en-US">
                <a:latin typeface="Times New Roman" pitchFamily="18" charset="0"/>
              </a:rPr>
              <a:t>Yes</a:t>
            </a:r>
            <a:r>
              <a:rPr lang="en-US" altLang="zh-CN">
                <a:latin typeface="Times New Roman" pitchFamily="18" charset="0"/>
              </a:rPr>
              <a:t>'</a:t>
            </a:r>
            <a:r>
              <a:rPr lang="zh-CN" altLang="en-US">
                <a:latin typeface="Times New Roman" pitchFamily="18" charset="0"/>
              </a:rPr>
              <a:t>. Was there such a fictional character as Gonzago? The answer is </a:t>
            </a:r>
            <a:r>
              <a:rPr lang="en-US" altLang="zh-CN">
                <a:latin typeface="Times New Roman" pitchFamily="18" charset="0"/>
              </a:rPr>
              <a:t>'</a:t>
            </a:r>
            <a:r>
              <a:rPr lang="zh-CN" altLang="en-US">
                <a:latin typeface="Times New Roman" pitchFamily="18" charset="0"/>
              </a:rPr>
              <a:t>No</a:t>
            </a:r>
            <a:r>
              <a:rPr lang="en-US" altLang="zh-CN">
                <a:latin typeface="Times New Roman" pitchFamily="18" charset="0"/>
              </a:rPr>
              <a:t>'</a:t>
            </a:r>
            <a:r>
              <a:rPr lang="zh-CN" altLang="en-US">
                <a:latin typeface="Times New Roman" pitchFamily="18" charset="0"/>
              </a:rPr>
              <a:t>, because it is only the play Hamlet that says that there is a play The Murder of Gonzago. There really isn</a:t>
            </a:r>
            <a:r>
              <a:rPr lang="en-US" altLang="zh-CN">
                <a:latin typeface="Times New Roman" pitchFamily="18" charset="0"/>
              </a:rPr>
              <a:t>'</a:t>
            </a:r>
            <a:r>
              <a:rPr lang="zh-CN" altLang="en-US">
                <a:latin typeface="Times New Roman" pitchFamily="18" charset="0"/>
              </a:rPr>
              <a:t>t any such play, and therefore there isn</a:t>
            </a:r>
            <a:r>
              <a:rPr lang="en-US" altLang="zh-CN">
                <a:latin typeface="Times New Roman" pitchFamily="18" charset="0"/>
              </a:rPr>
              <a:t>'</a:t>
            </a:r>
            <a:r>
              <a:rPr lang="zh-CN" altLang="en-US">
                <a:latin typeface="Times New Roman" pitchFamily="18" charset="0"/>
              </a:rPr>
              <a:t>t any such dramatic character as Gonzago to appear in The Murder of Gonzago.</a:t>
            </a:r>
            <a:endParaRPr lang="zh-CN" altLang="en-US">
              <a:latin typeface="Times New Roman" pitchFamily="18" charset="0"/>
            </a:endParaRPr>
          </a:p>
          <a:p>
            <a:r>
              <a:rPr lang="zh-CN" altLang="en-US">
                <a:latin typeface="Times New Roman" pitchFamily="18" charset="0"/>
              </a:rPr>
              <a:t>Speaking inside the play, we would say that Hamlet is a real person and Gonzago a fictional character. Speaking outside the play, we say that Hamlet is a fictional character and not a real person; Gonzago, on the other hand, is not a fictional character. That is, in a work of fiction there is said to be such a fictional character, but not outside that work of fiction.</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sym typeface="+mn-ea"/>
              </a:rPr>
              <a:t>1. Background</a:t>
            </a:r>
            <a:endParaRPr lang="zh-CN" altLang="en-US"/>
          </a:p>
        </p:txBody>
      </p:sp>
      <p:sp>
        <p:nvSpPr>
          <p:cNvPr id="3" name="内容占位符 2"/>
          <p:cNvSpPr>
            <a:spLocks noGrp="1"/>
          </p:cNvSpPr>
          <p:nvPr>
            <p:ph idx="1"/>
          </p:nvPr>
        </p:nvSpPr>
        <p:spPr/>
        <p:txBody>
          <a:bodyPr/>
          <a:p>
            <a:endParaRPr lang="zh-CN" altLang="en-US"/>
          </a:p>
          <a:p>
            <a:r>
              <a:rPr lang="zh-CN" altLang="en-US"/>
              <a:t>                                          </a:t>
            </a:r>
            <a:r>
              <a:rPr lang="en-US" altLang="zh-CN">
                <a:latin typeface="Times New Roman" pitchFamily="18" charset="0"/>
                <a:sym typeface="+mn-ea"/>
              </a:rPr>
              <a:t>Descriptivist Theory of Names (Russell, Frege)</a:t>
            </a:r>
            <a:endParaRPr lang="en-US" altLang="zh-CN">
              <a:latin typeface="Times New Roman" pitchFamily="18" charset="0"/>
              <a:sym typeface="+mn-ea"/>
            </a:endParaRPr>
          </a:p>
          <a:p>
            <a:endParaRPr lang="en-US" altLang="zh-CN">
              <a:latin typeface="Times New Roman" pitchFamily="18" charset="0"/>
              <a:sym typeface="+mn-ea"/>
            </a:endParaRPr>
          </a:p>
          <a:p>
            <a:r>
              <a:rPr lang="en-US" altLang="zh-CN">
                <a:latin typeface="Times New Roman" pitchFamily="18" charset="0"/>
                <a:sym typeface="+mn-ea"/>
              </a:rPr>
              <a:t>The Theory of Names                </a:t>
            </a:r>
            <a:r>
              <a:rPr lang="en-US" altLang="zh-CN">
                <a:effectLst>
                  <a:glow rad="63500">
                    <a:schemeClr val="accent1">
                      <a:satMod val="175000"/>
                      <a:alpha val="40000"/>
                    </a:schemeClr>
                  </a:glow>
                </a:effectLst>
                <a:latin typeface="Times New Roman" pitchFamily="18" charset="0"/>
                <a:sym typeface="+mn-ea"/>
              </a:rPr>
              <a:t>(Empty Names)</a:t>
            </a:r>
            <a:endParaRPr lang="en-US" altLang="zh-CN">
              <a:effectLst>
                <a:glow rad="63500">
                  <a:schemeClr val="accent1">
                    <a:satMod val="175000"/>
                    <a:alpha val="40000"/>
                  </a:schemeClr>
                </a:glow>
              </a:effectLst>
              <a:latin typeface="Times New Roman" pitchFamily="18" charset="0"/>
              <a:sym typeface="+mn-ea"/>
            </a:endParaRPr>
          </a:p>
          <a:p>
            <a:endParaRPr lang="en-US" altLang="zh-CN">
              <a:effectLst>
                <a:glow rad="63500">
                  <a:schemeClr val="accent1">
                    <a:satMod val="175000"/>
                    <a:alpha val="40000"/>
                  </a:schemeClr>
                </a:glow>
              </a:effectLst>
              <a:latin typeface="Times New Roman" pitchFamily="18" charset="0"/>
              <a:sym typeface="+mn-ea"/>
            </a:endParaRPr>
          </a:p>
          <a:p>
            <a:r>
              <a:rPr lang="en-US" altLang="zh-CN">
                <a:latin typeface="Times New Roman" pitchFamily="18" charset="0"/>
                <a:sym typeface="+mn-ea"/>
              </a:rPr>
              <a:t>                                      </a:t>
            </a:r>
            <a:r>
              <a:rPr lang="en-US" altLang="zh-CN">
                <a:solidFill>
                  <a:srgbClr val="000000"/>
                </a:solidFill>
                <a:latin typeface="Times New Roman" pitchFamily="18" charset="0"/>
                <a:sym typeface="+mn-ea"/>
              </a:rPr>
              <a:t>Causal-Historical Theory of Names</a:t>
            </a:r>
            <a:r>
              <a:rPr lang="en-US" altLang="zh-CN">
                <a:latin typeface="Times New Roman" pitchFamily="18" charset="0"/>
                <a:sym typeface="+mn-ea"/>
              </a:rPr>
              <a:t> (Kripke)                         </a:t>
            </a:r>
            <a:endParaRPr lang="en-US" altLang="zh-CN">
              <a:latin typeface="Times New Roman" pitchFamily="18" charset="0"/>
              <a:sym typeface="+mn-ea"/>
            </a:endParaRPr>
          </a:p>
          <a:p>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latin typeface="Times New Roman" pitchFamily="18" charset="0"/>
              </a:rPr>
              <a:t>Hintikka goes f</a:t>
            </a:r>
            <a:r>
              <a:rPr lang="en-US" altLang="zh-CN">
                <a:latin typeface="Times New Roman" pitchFamily="18" charset="0"/>
              </a:rPr>
              <a:t>u</a:t>
            </a:r>
            <a:r>
              <a:rPr lang="zh-CN" altLang="en-US">
                <a:latin typeface="Times New Roman" pitchFamily="18" charset="0"/>
              </a:rPr>
              <a:t>rther. </a:t>
            </a:r>
            <a:r>
              <a:rPr lang="en-US" altLang="zh-CN">
                <a:latin typeface="Times New Roman" pitchFamily="18" charset="0"/>
              </a:rPr>
              <a:t>H</a:t>
            </a:r>
            <a:r>
              <a:rPr lang="zh-CN" altLang="en-US">
                <a:latin typeface="Times New Roman" pitchFamily="18" charset="0"/>
              </a:rPr>
              <a:t>e argues that the</a:t>
            </a:r>
            <a:r>
              <a:rPr lang="zh-CN" altLang="en-US" i="1">
                <a:latin typeface="Times New Roman" pitchFamily="18" charset="0"/>
              </a:rPr>
              <a:t> Cartesian cogito</a:t>
            </a:r>
            <a:r>
              <a:rPr lang="zh-CN" altLang="en-US">
                <a:latin typeface="Times New Roman" pitchFamily="18" charset="0"/>
              </a:rPr>
              <a:t>, if it is to be taken as a logical inference, would be fallacious; for the inference purports to infer </a:t>
            </a:r>
            <a:r>
              <a:rPr lang="en-US" altLang="zh-CN">
                <a:latin typeface="Times New Roman" pitchFamily="18" charset="0"/>
              </a:rPr>
              <a:t>'</a:t>
            </a:r>
            <a:r>
              <a:rPr lang="zh-CN" altLang="en-US">
                <a:latin typeface="Times New Roman" pitchFamily="18" charset="0"/>
              </a:rPr>
              <a:t>I exist</a:t>
            </a:r>
            <a:r>
              <a:rPr lang="en-US" altLang="zh-CN">
                <a:latin typeface="Times New Roman" pitchFamily="18" charset="0"/>
              </a:rPr>
              <a:t>'</a:t>
            </a:r>
            <a:r>
              <a:rPr lang="zh-CN" altLang="en-US">
                <a:latin typeface="Times New Roman" pitchFamily="18" charset="0"/>
              </a:rPr>
              <a:t> from </a:t>
            </a:r>
            <a:r>
              <a:rPr lang="en-US" altLang="zh-CN">
                <a:latin typeface="Times New Roman" pitchFamily="18" charset="0"/>
              </a:rPr>
              <a:t>'</a:t>
            </a:r>
            <a:r>
              <a:rPr lang="zh-CN" altLang="en-US">
                <a:latin typeface="Times New Roman" pitchFamily="18" charset="0"/>
              </a:rPr>
              <a:t>I think</a:t>
            </a:r>
            <a:r>
              <a:rPr lang="en-US" altLang="zh-CN">
                <a:latin typeface="Times New Roman" pitchFamily="18" charset="0"/>
              </a:rPr>
              <a:t>'</a:t>
            </a:r>
            <a:r>
              <a:rPr lang="zh-CN" altLang="en-US">
                <a:latin typeface="Times New Roman" pitchFamily="18" charset="0"/>
              </a:rPr>
              <a:t>; but Hamlet truly thought many things, and yet Hamlet never existed. </a:t>
            </a:r>
            <a:endParaRPr lang="zh-CN" altLang="en-US">
              <a:latin typeface="Times New Roman" pitchFamily="18" charset="0"/>
            </a:endParaRPr>
          </a:p>
          <a:p>
            <a:r>
              <a:rPr lang="zh-CN" altLang="en-US">
                <a:latin typeface="Times New Roman" pitchFamily="18" charset="0"/>
              </a:rPr>
              <a:t>It seems to </a:t>
            </a:r>
            <a:r>
              <a:rPr lang="en-US" altLang="zh-CN">
                <a:latin typeface="Times New Roman" pitchFamily="18" charset="0"/>
              </a:rPr>
              <a:t>Kripke</a:t>
            </a:r>
            <a:r>
              <a:rPr lang="zh-CN" altLang="en-US">
                <a:latin typeface="Times New Roman" pitchFamily="18" charset="0"/>
              </a:rPr>
              <a:t> that such a conclusion would be quite fallacious. If one wishes to take the premise in such a way that its truth conditions are given by what is said in the story, one must take the conclusion in the same sense in the same way. </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br>
              <a:rPr lang="en-US" altLang="zh-CN">
                <a:latin typeface="Times New Roman" pitchFamily="18" charset="0"/>
                <a:sym typeface="+mn-ea"/>
              </a:rPr>
            </a:br>
            <a:r>
              <a:rPr lang="en-US" altLang="zh-CN">
                <a:latin typeface="Times New Roman" pitchFamily="18" charset="0"/>
                <a:sym typeface="+mn-ea"/>
              </a:rPr>
              <a:t>(2) The Propositions with Properties in the works</a:t>
            </a:r>
            <a:endParaRPr lang="en-US" altLang="zh-CN">
              <a:latin typeface="Times New Roman" pitchFamily="18" charset="0"/>
            </a:endParaRPr>
          </a:p>
          <a:p>
            <a:endParaRPr lang="zh-CN" altLang="en-US"/>
          </a:p>
        </p:txBody>
      </p:sp>
      <p:sp>
        <p:nvSpPr>
          <p:cNvPr id="3" name="内容占位符 2"/>
          <p:cNvSpPr>
            <a:spLocks noGrp="1"/>
          </p:cNvSpPr>
          <p:nvPr>
            <p:ph idx="1"/>
          </p:nvPr>
        </p:nvSpPr>
        <p:spPr/>
        <p:txBody>
          <a:bodyPr/>
          <a:p>
            <a:r>
              <a:rPr lang="en-US" altLang="zh-CN">
                <a:latin typeface="Times New Roman" pitchFamily="18" charset="0"/>
              </a:rPr>
              <a:t>Russell:</a:t>
            </a:r>
            <a:endParaRPr lang="en-US" altLang="zh-CN">
              <a:latin typeface="Times New Roman" pitchFamily="18" charset="0"/>
            </a:endParaRPr>
          </a:p>
          <a:p>
            <a:r>
              <a:rPr lang="en-US" altLang="zh-CN">
                <a:latin typeface="Times New Roman" pitchFamily="18" charset="0"/>
              </a:rPr>
              <a:t>“Pegasus” equals to “</a:t>
            </a:r>
            <a:r>
              <a:rPr lang="zh-CN" altLang="en-US">
                <a:latin typeface="Times New Roman" pitchFamily="18" charset="0"/>
              </a:rPr>
              <a:t>the </a:t>
            </a:r>
            <a:r>
              <a:rPr lang="en-US" altLang="zh-CN">
                <a:latin typeface="Times New Roman" pitchFamily="18" charset="0"/>
              </a:rPr>
              <a:t>winged horse”</a:t>
            </a:r>
            <a:r>
              <a:rPr lang="zh-CN" altLang="en-US">
                <a:latin typeface="Times New Roman" pitchFamily="18" charset="0"/>
              </a:rPr>
              <a:t>：</a:t>
            </a:r>
            <a:endParaRPr lang="zh-CN" altLang="en-US">
              <a:latin typeface="Times New Roman" pitchFamily="18" charset="0"/>
            </a:endParaRPr>
          </a:p>
          <a:p>
            <a:endParaRPr lang="zh-CN" altLang="en-US">
              <a:latin typeface="Times New Roman" pitchFamily="18" charset="0"/>
            </a:endParaRPr>
          </a:p>
          <a:p>
            <a:r>
              <a:rPr lang="en-US" altLang="zh-CN">
                <a:latin typeface="Times New Roman" pitchFamily="18" charset="0"/>
                <a:sym typeface="+mn-ea"/>
              </a:rPr>
              <a:t>“Pegasus is able to fly</a:t>
            </a:r>
            <a:r>
              <a:rPr lang="en-US" altLang="zh-CN">
                <a:latin typeface="Times New Roman" pitchFamily="18" charset="0"/>
              </a:rPr>
              <a:t>” means “</a:t>
            </a:r>
            <a:r>
              <a:rPr lang="en-US" altLang="zh-CN">
                <a:latin typeface="Times New Roman" pitchFamily="18" charset="0"/>
                <a:sym typeface="+mn-ea"/>
              </a:rPr>
              <a:t>T</a:t>
            </a:r>
            <a:r>
              <a:rPr lang="zh-CN" altLang="en-US">
                <a:latin typeface="Times New Roman" pitchFamily="18" charset="0"/>
                <a:sym typeface="+mn-ea"/>
              </a:rPr>
              <a:t>he </a:t>
            </a:r>
            <a:r>
              <a:rPr lang="en-US" altLang="zh-CN">
                <a:latin typeface="Times New Roman" pitchFamily="18" charset="0"/>
                <a:sym typeface="+mn-ea"/>
              </a:rPr>
              <a:t>winged horse is able to fly</a:t>
            </a:r>
            <a:r>
              <a:rPr lang="en-US" altLang="zh-CN">
                <a:latin typeface="Times New Roman" pitchFamily="18" charset="0"/>
              </a:rPr>
              <a:t>”</a:t>
            </a:r>
            <a:r>
              <a:rPr lang="zh-CN" altLang="en-US">
                <a:latin typeface="Times New Roman" pitchFamily="18" charset="0"/>
              </a:rPr>
              <a:t>： </a:t>
            </a:r>
            <a:endParaRPr lang="zh-CN" altLang="en-US">
              <a:latin typeface="Times New Roman" pitchFamily="18" charset="0"/>
            </a:endParaRPr>
          </a:p>
          <a:p>
            <a:endParaRPr lang="zh-CN" altLang="en-US">
              <a:latin typeface="Times New Roman" pitchFamily="18" charset="0"/>
            </a:endParaRPr>
          </a:p>
          <a:p>
            <a:r>
              <a:rPr lang="en-US" altLang="zh-CN">
                <a:latin typeface="Times New Roman" pitchFamily="18" charset="0"/>
                <a:sym typeface="+mn-ea"/>
              </a:rPr>
              <a:t>There isn't any such</a:t>
            </a:r>
            <a:r>
              <a:rPr lang="zh-CN" altLang="en-US">
                <a:latin typeface="Times New Roman" pitchFamily="18" charset="0"/>
                <a:sym typeface="+mn-ea"/>
              </a:rPr>
              <a:t> unique </a:t>
            </a:r>
            <a:r>
              <a:rPr lang="en-US" altLang="zh-CN">
                <a:latin typeface="Times New Roman" pitchFamily="18" charset="0"/>
                <a:sym typeface="+mn-ea"/>
              </a:rPr>
              <a:t>object</a:t>
            </a:r>
            <a:r>
              <a:rPr lang="en-US">
                <a:latin typeface="Times New Roman" pitchFamily="18" charset="0"/>
                <a:sym typeface="+mn-ea"/>
              </a:rPr>
              <a:t>, the propostion is false.</a:t>
            </a:r>
            <a:endParaRPr lang="en-US"/>
          </a:p>
          <a:p>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pic>
        <p:nvPicPr>
          <p:cNvPr id="5" name="图片 4" descr="QQ截图20160509232910"/>
          <p:cNvPicPr>
            <a:picLocks noChangeAspect="1"/>
          </p:cNvPicPr>
          <p:nvPr/>
        </p:nvPicPr>
        <p:blipFill>
          <a:blip r:embed="rId1"/>
          <a:stretch>
            <a:fillRect/>
          </a:stretch>
        </p:blipFill>
        <p:spPr>
          <a:xfrm>
            <a:off x="928370" y="2875280"/>
            <a:ext cx="2033270" cy="419100"/>
          </a:xfrm>
          <a:prstGeom prst="rect">
            <a:avLst/>
          </a:prstGeom>
        </p:spPr>
      </p:pic>
      <p:pic>
        <p:nvPicPr>
          <p:cNvPr id="7" name="图片 6" descr="QQ截图20160509233156"/>
          <p:cNvPicPr>
            <a:picLocks noChangeAspect="1"/>
          </p:cNvPicPr>
          <p:nvPr/>
        </p:nvPicPr>
        <p:blipFill>
          <a:blip r:embed="rId2"/>
          <a:stretch>
            <a:fillRect/>
          </a:stretch>
        </p:blipFill>
        <p:spPr>
          <a:xfrm>
            <a:off x="885825" y="3859530"/>
            <a:ext cx="5466715" cy="523240"/>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90000" lnSpcReduction="10000"/>
          </a:bodyPr>
          <a:p>
            <a:pPr fontAlgn="auto">
              <a:lnSpc>
                <a:spcPct val="120000"/>
              </a:lnSpc>
            </a:pPr>
            <a:r>
              <a:rPr lang="zh-CN" altLang="en-US">
                <a:latin typeface="Times New Roman" pitchFamily="18" charset="0"/>
              </a:rPr>
              <a:t> </a:t>
            </a:r>
            <a:r>
              <a:rPr lang="en-US" altLang="zh-CN">
                <a:latin typeface="Times New Roman" pitchFamily="18" charset="0"/>
              </a:rPr>
              <a:t>A </a:t>
            </a:r>
            <a:r>
              <a:rPr lang="zh-CN" altLang="en-US">
                <a:latin typeface="Times New Roman" pitchFamily="18" charset="0"/>
              </a:rPr>
              <a:t>convention of our language allows us to elliptically attribute to them properties in the works where they occur</a:t>
            </a:r>
            <a:r>
              <a:rPr lang="en-US" altLang="zh-CN">
                <a:latin typeface="Times New Roman" pitchFamily="18" charset="0"/>
              </a:rPr>
              <a:t>. Kripke means that such a phrase as 'in the relevant stories' can be, and usually is, omitted.</a:t>
            </a:r>
            <a:endParaRPr lang="en-US" altLang="zh-CN">
              <a:latin typeface="Times New Roman" pitchFamily="18" charset="0"/>
            </a:endParaRPr>
          </a:p>
          <a:p>
            <a:pPr fontAlgn="auto">
              <a:lnSpc>
                <a:spcPct val="120000"/>
              </a:lnSpc>
            </a:pPr>
            <a:r>
              <a:rPr lang="en-US" altLang="zh-CN">
                <a:latin typeface="Times New Roman" pitchFamily="18" charset="0"/>
              </a:rPr>
              <a:t>It would seem that in such a usage we count a statement involving a fictional name as true if it is true according to the appropriate story in which the fictional entity or fictional name appears. If so, such a statement might be interpreted simply as having the implicit qualifier 'in the story'. </a:t>
            </a:r>
            <a:endParaRPr lang="en-US" altLang="zh-CN">
              <a:latin typeface="Times New Roman" pitchFamily="18" charset="0"/>
            </a:endParaRPr>
          </a:p>
          <a:p>
            <a:pPr fontAlgn="auto">
              <a:lnSpc>
                <a:spcPct val="120000"/>
              </a:lnSpc>
            </a:pPr>
            <a:r>
              <a:rPr lang="en-US" altLang="zh-CN">
                <a:latin typeface="Times New Roman" pitchFamily="18" charset="0"/>
                <a:sym typeface="+mn-ea"/>
              </a:rPr>
              <a:t>A pupil would receive a low mark if, on a true-false test, he marked 'Hamlet soliloquized' as false. </a:t>
            </a:r>
            <a:endParaRPr lang="en-US" altLang="zh-CN">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lnSpcReduction="10000"/>
          </a:bodyPr>
          <a:p>
            <a:pPr fontAlgn="auto">
              <a:lnSpc>
                <a:spcPct val="130000"/>
              </a:lnSpc>
            </a:pPr>
            <a:r>
              <a:rPr lang="zh-CN" altLang="en-US">
                <a:latin typeface="Times New Roman" pitchFamily="18" charset="0"/>
              </a:rPr>
              <a:t>Such a way of looking at things, and such a problem, is important for us</a:t>
            </a:r>
            <a:r>
              <a:rPr lang="en-US" altLang="zh-CN">
                <a:latin typeface="Times New Roman" pitchFamily="18" charset="0"/>
              </a:rPr>
              <a:t>, </a:t>
            </a:r>
            <a:r>
              <a:rPr lang="zh-CN" altLang="en-US">
                <a:latin typeface="Times New Roman" pitchFamily="18" charset="0"/>
              </a:rPr>
              <a:t>as well as for Russell; because just as Russell might be faced with the objection that according to him the statements would be one and all false.</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a:latin typeface="Times New Roman" pitchFamily="18" charset="0"/>
                <a:sym typeface="+mn-ea"/>
              </a:rPr>
              <a:t>(3) The Propositions relate to the real life</a:t>
            </a:r>
            <a:endParaRPr lang="zh-CN" altLang="en-US"/>
          </a:p>
        </p:txBody>
      </p:sp>
      <p:sp>
        <p:nvSpPr>
          <p:cNvPr id="3" name="内容占位符 2"/>
          <p:cNvSpPr>
            <a:spLocks noGrp="1"/>
          </p:cNvSpPr>
          <p:nvPr>
            <p:ph idx="1"/>
          </p:nvPr>
        </p:nvSpPr>
        <p:spPr/>
        <p:txBody>
          <a:bodyPr>
            <a:normAutofit lnSpcReduction="10000"/>
          </a:bodyPr>
          <a:p>
            <a:r>
              <a:rPr lang="en-US" altLang="zh-CN">
                <a:latin typeface="Times New Roman" pitchFamily="18" charset="0"/>
              </a:rPr>
              <a:t>'</a:t>
            </a:r>
            <a:r>
              <a:rPr lang="zh-CN" altLang="en-US">
                <a:latin typeface="Times New Roman" pitchFamily="18" charset="0"/>
              </a:rPr>
              <a:t>Hamlet was a fictional character</a:t>
            </a:r>
            <a:r>
              <a:rPr lang="en-US" altLang="zh-CN">
                <a:latin typeface="Times New Roman" pitchFamily="18" charset="0"/>
              </a:rPr>
              <a:t>';</a:t>
            </a:r>
            <a:endParaRPr lang="en-US" altLang="zh-CN">
              <a:latin typeface="Times New Roman" pitchFamily="18" charset="0"/>
            </a:endParaRPr>
          </a:p>
          <a:p>
            <a:r>
              <a:rPr lang="en-US" altLang="zh-CN">
                <a:latin typeface="Times New Roman" pitchFamily="18" charset="0"/>
              </a:rPr>
              <a:t>'</a:t>
            </a:r>
            <a:r>
              <a:rPr lang="zh-CN" altLang="en-US">
                <a:latin typeface="Times New Roman" pitchFamily="18" charset="0"/>
              </a:rPr>
              <a:t>the Greeks worshipped Zeus</a:t>
            </a:r>
            <a:r>
              <a:rPr lang="en-US" altLang="zh-CN">
                <a:latin typeface="Times New Roman" pitchFamily="18" charset="0"/>
              </a:rPr>
              <a:t>';</a:t>
            </a:r>
            <a:endParaRPr lang="en-US" altLang="zh-CN">
              <a:latin typeface="Times New Roman" pitchFamily="18" charset="0"/>
            </a:endParaRPr>
          </a:p>
          <a:p>
            <a:r>
              <a:rPr lang="en-US" altLang="zh-CN">
                <a:latin typeface="Times New Roman" pitchFamily="18" charset="0"/>
              </a:rPr>
              <a:t>'Is there a fictional object'……</a:t>
            </a:r>
            <a:endParaRPr lang="en-US" altLang="zh-CN">
              <a:latin typeface="Times New Roman" pitchFamily="18" charset="0"/>
            </a:endParaRPr>
          </a:p>
          <a:p>
            <a:endParaRPr lang="en-US" altLang="zh-CN">
              <a:latin typeface="Times New Roman" pitchFamily="18" charset="0"/>
            </a:endParaRPr>
          </a:p>
          <a:p>
            <a:r>
              <a:rPr lang="en-US" altLang="zh-CN">
                <a:latin typeface="Times New Roman" pitchFamily="18" charset="0"/>
              </a:rPr>
              <a:t>Neither of them seems to be analyzable according to the paradigm we just suggested, as reports on what is in a particular story, with their truth conditions being given by that story. The story doesn’t say that Hamlet is a fictional character.</a:t>
            </a:r>
            <a:endParaRPr lang="en-US" altLang="zh-CN">
              <a:latin typeface="Times New Roman" pitchFamily="18" charset="0"/>
            </a:endParaRPr>
          </a:p>
          <a:p>
            <a:r>
              <a:rPr lang="en-US" altLang="zh-CN">
                <a:latin typeface="Times New Roman" pitchFamily="18" charset="0"/>
              </a:rPr>
              <a:t>To these propositions, Kripke holds that applying the predicate on the level of reality.</a:t>
            </a:r>
            <a:endParaRPr lang="en-US" altLang="zh-CN">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latin typeface="Times New Roman" pitchFamily="18" charset="0"/>
              </a:rPr>
              <a:t>More obviously general is that a term like </a:t>
            </a:r>
            <a:r>
              <a:rPr lang="en-US" altLang="zh-CN">
                <a:latin typeface="Times New Roman" pitchFamily="18" charset="0"/>
              </a:rPr>
              <a:t>'</a:t>
            </a:r>
            <a:r>
              <a:rPr lang="zh-CN" altLang="en-US">
                <a:latin typeface="Times New Roman" pitchFamily="18" charset="0"/>
              </a:rPr>
              <a:t>worship</a:t>
            </a:r>
            <a:r>
              <a:rPr lang="en-US" altLang="zh-CN">
                <a:latin typeface="Times New Roman" pitchFamily="18" charset="0"/>
              </a:rPr>
              <a:t>'</a:t>
            </a:r>
            <a:r>
              <a:rPr lang="zh-CN" altLang="en-US">
                <a:latin typeface="Times New Roman" pitchFamily="18" charset="0"/>
              </a:rPr>
              <a:t> relates a thing to a Fregean Sinn. Here, when you say that the pagan worships Zeus, the term </a:t>
            </a:r>
            <a:r>
              <a:rPr lang="en-US" altLang="zh-CN">
                <a:latin typeface="Times New Roman" pitchFamily="18" charset="0"/>
              </a:rPr>
              <a:t>'</a:t>
            </a:r>
            <a:r>
              <a:rPr lang="zh-CN" altLang="en-US">
                <a:latin typeface="Times New Roman" pitchFamily="18" charset="0"/>
              </a:rPr>
              <a:t>worships</a:t>
            </a:r>
            <a:r>
              <a:rPr lang="en-US" altLang="zh-CN">
                <a:latin typeface="Times New Roman" pitchFamily="18" charset="0"/>
              </a:rPr>
              <a:t>' </a:t>
            </a:r>
            <a:r>
              <a:rPr lang="zh-CN" altLang="en-US">
                <a:latin typeface="Times New Roman" pitchFamily="18" charset="0"/>
              </a:rPr>
              <a:t>expresses a relation between him and the Fregean Sinn of the term </a:t>
            </a:r>
            <a:r>
              <a:rPr lang="en-US" altLang="zh-CN">
                <a:latin typeface="Times New Roman" pitchFamily="18" charset="0"/>
              </a:rPr>
              <a:t>'</a:t>
            </a:r>
            <a:r>
              <a:rPr lang="zh-CN" altLang="en-US">
                <a:latin typeface="Times New Roman" pitchFamily="18" charset="0"/>
              </a:rPr>
              <a:t>Zeus</a:t>
            </a:r>
            <a:r>
              <a:rPr lang="en-US" altLang="zh-CN">
                <a:latin typeface="Times New Roman" pitchFamily="18" charset="0"/>
              </a:rPr>
              <a:t>'.</a:t>
            </a:r>
            <a:endParaRPr lang="en-US" altLang="zh-CN">
              <a:latin typeface="Times New Roman" pitchFamily="18" charset="0"/>
            </a:endParaRPr>
          </a:p>
          <a:p>
            <a:r>
              <a:rPr lang="en-US" altLang="zh-CN">
                <a:latin typeface="Times New Roman" pitchFamily="18" charset="0"/>
              </a:rPr>
              <a:t> It implies that the verb 'worship' is intensional, in the sense of not being subject to ordinary substitutivity of identity. But this seems to Kripke not to be so. And similarly for 'admires'.</a:t>
            </a:r>
            <a:endParaRPr lang="en-US" altLang="zh-CN">
              <a:latin typeface="Times New Roman" pitchFamily="18" charset="0"/>
            </a:endParaRPr>
          </a:p>
          <a:p>
            <a:r>
              <a:rPr lang="en-US" altLang="zh-CN">
                <a:latin typeface="Times New Roman" pitchFamily="18" charset="0"/>
              </a:rPr>
              <a:t>Suppose Jones, or say Schmidt, admired Hitler. If Hitler was the most murderous man in history, then it seems to me that Schmidt did admire the most murderous man in history. </a:t>
            </a:r>
            <a:endParaRPr lang="en-US" altLang="zh-CN">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latin typeface="Times New Roman" pitchFamily="18" charset="0"/>
              </a:rPr>
              <a:t>Now even when </a:t>
            </a:r>
            <a:r>
              <a:rPr lang="en-US" altLang="zh-CN">
                <a:latin typeface="Times New Roman" pitchFamily="18" charset="0"/>
              </a:rPr>
              <a:t>'</a:t>
            </a:r>
            <a:r>
              <a:rPr lang="zh-CN" altLang="en-US">
                <a:latin typeface="Times New Roman" pitchFamily="18" charset="0"/>
              </a:rPr>
              <a:t>workships</a:t>
            </a:r>
            <a:r>
              <a:rPr lang="en-US" altLang="zh-CN">
                <a:latin typeface="Times New Roman" pitchFamily="18" charset="0"/>
              </a:rPr>
              <a:t>'</a:t>
            </a:r>
            <a:r>
              <a:rPr lang="zh-CN" altLang="en-US">
                <a:latin typeface="Times New Roman" pitchFamily="18" charset="0"/>
              </a:rPr>
              <a:t> is followed by an apparently empty name we can make such substitutions. Suppose the Greeks worshipped Zeus, and Zeus is the tenth god mentioned by Livy. Then the Greeks did worship the tenth god mentioned by Livy. </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sym typeface="+mn-ea"/>
              </a:rPr>
              <a:t> </a:t>
            </a:r>
            <a:br>
              <a:rPr lang="zh-CN" altLang="en-US">
                <a:sym typeface="+mn-ea"/>
              </a:rPr>
            </a:br>
            <a:r>
              <a:rPr lang="zh-CN" altLang="en-US">
                <a:latin typeface="Times New Roman" pitchFamily="18" charset="0"/>
                <a:sym typeface="+mn-ea"/>
              </a:rPr>
              <a:t>Summary</a:t>
            </a:r>
            <a:endParaRPr lang="zh-CN" altLang="en-US">
              <a:latin typeface="Times New Roman" pitchFamily="18" charset="0"/>
            </a:endParaRPr>
          </a:p>
          <a:p>
            <a:endParaRPr lang="zh-CN" altLang="en-US"/>
          </a:p>
        </p:txBody>
      </p:sp>
      <p:sp>
        <p:nvSpPr>
          <p:cNvPr id="3" name="内容占位符 2"/>
          <p:cNvSpPr>
            <a:spLocks noGrp="1"/>
          </p:cNvSpPr>
          <p:nvPr>
            <p:ph idx="1"/>
          </p:nvPr>
        </p:nvSpPr>
        <p:spPr/>
        <p:txBody>
          <a:bodyPr/>
          <a:p>
            <a:r>
              <a:rPr lang="en-US" altLang="zh-CN">
                <a:latin typeface="Times New Roman" pitchFamily="18" charset="0"/>
              </a:rPr>
              <a:t>(1) </a:t>
            </a:r>
            <a:r>
              <a:rPr lang="en-US" altLang="zh-CN">
                <a:latin typeface="Times New Roman" pitchFamily="18" charset="0"/>
                <a:sym typeface="+mn-ea"/>
              </a:rPr>
              <a:t> Existence is a predicate</a:t>
            </a:r>
            <a:endParaRPr lang="en-US" altLang="zh-CN">
              <a:latin typeface="Times New Roman" pitchFamily="18" charset="0"/>
              <a:sym typeface="+mn-ea"/>
            </a:endParaRPr>
          </a:p>
          <a:p>
            <a:r>
              <a:rPr lang="en-US" altLang="zh-CN">
                <a:latin typeface="Times New Roman" pitchFamily="18" charset="0"/>
                <a:sym typeface="+mn-ea"/>
              </a:rPr>
              <a:t>(2) </a:t>
            </a:r>
            <a:r>
              <a:rPr lang="zh-CN" altLang="en-US">
                <a:latin typeface="Times New Roman" pitchFamily="18" charset="0"/>
                <a:sym typeface="+mn-ea"/>
              </a:rPr>
              <a:t>The fictional character can be regarded as an abstract entity which exists in virtue of the activities of human beings</a:t>
            </a:r>
            <a:r>
              <a:rPr lang="en-US" altLang="zh-CN">
                <a:latin typeface="Times New Roman" pitchFamily="18" charset="0"/>
                <a:sym typeface="+mn-ea"/>
              </a:rPr>
              <a:t>.</a:t>
            </a:r>
            <a:endParaRPr lang="en-US" altLang="zh-CN">
              <a:latin typeface="Times New Roman" pitchFamily="18" charset="0"/>
              <a:sym typeface="+mn-ea"/>
            </a:endParaRPr>
          </a:p>
          <a:p>
            <a:r>
              <a:rPr lang="en-US" altLang="zh-CN">
                <a:latin typeface="Times New Roman" pitchFamily="18" charset="0"/>
                <a:sym typeface="+mn-ea"/>
              </a:rPr>
              <a:t>(3) </a:t>
            </a:r>
            <a:r>
              <a:rPr lang="zh-CN" altLang="en-US">
                <a:latin typeface="Times New Roman" pitchFamily="18" charset="0"/>
                <a:sym typeface="+mn-ea"/>
              </a:rPr>
              <a:t>A work of fiction is a pretense that what is happening in the story is really going on. </a:t>
            </a:r>
            <a:endParaRPr lang="zh-CN" altLang="en-US">
              <a:latin typeface="Times New Roman" pitchFamily="18" charset="0"/>
              <a:sym typeface="+mn-ea"/>
            </a:endParaRPr>
          </a:p>
          <a:p>
            <a:r>
              <a:rPr lang="en-US" altLang="zh-CN">
                <a:latin typeface="Times New Roman" pitchFamily="18" charset="0"/>
                <a:sym typeface="+mn-ea"/>
              </a:rPr>
              <a:t>(4) When we analyze a propostion we should distinguish the levels of laguage.</a:t>
            </a:r>
            <a:endParaRPr lang="en-US" altLang="zh-CN">
              <a:latin typeface="Times New Roman" pitchFamily="18" charset="0"/>
              <a:sym typeface="+mn-ea"/>
            </a:endParaRPr>
          </a:p>
          <a:p>
            <a:r>
              <a:rPr lang="en-US" altLang="zh-CN">
                <a:latin typeface="Times New Roman" pitchFamily="18" charset="0"/>
                <a:sym typeface="+mn-ea"/>
              </a:rPr>
              <a:t>According to the story: The Pretense Theory</a:t>
            </a:r>
            <a:endParaRPr lang="en-US" altLang="zh-CN">
              <a:latin typeface="Times New Roman" pitchFamily="18" charset="0"/>
            </a:endParaRPr>
          </a:p>
          <a:p>
            <a:r>
              <a:rPr lang="en-US" altLang="zh-CN">
                <a:latin typeface="Times New Roman" pitchFamily="18" charset="0"/>
                <a:sym typeface="+mn-ea"/>
              </a:rPr>
              <a:t>According to the real life: The Creationism Theory</a:t>
            </a:r>
            <a:endParaRPr lang="en-US" altLang="zh-CN">
              <a:latin typeface="Times New Roman" pitchFamily="18" charset="0"/>
              <a:sym typeface="+mn-ea"/>
            </a:endParaRPr>
          </a:p>
          <a:p>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rPr>
              <a:t>D</a:t>
            </a:r>
            <a:r>
              <a:rPr lang="zh-CN" altLang="en-US">
                <a:latin typeface="Times New Roman" pitchFamily="18" charset="0"/>
              </a:rPr>
              <a:t>eficienc</a:t>
            </a:r>
            <a:r>
              <a:rPr lang="en-US" altLang="zh-CN">
                <a:latin typeface="Times New Roman" pitchFamily="18" charset="0"/>
              </a:rPr>
              <a:t>ies</a:t>
            </a:r>
            <a:endParaRPr lang="en-US" altLang="zh-CN">
              <a:latin typeface="Times New Roman" pitchFamily="18" charset="0"/>
            </a:endParaRPr>
          </a:p>
        </p:txBody>
      </p:sp>
      <p:sp>
        <p:nvSpPr>
          <p:cNvPr id="3" name="内容占位符 2"/>
          <p:cNvSpPr>
            <a:spLocks noGrp="1"/>
          </p:cNvSpPr>
          <p:nvPr>
            <p:ph idx="1"/>
          </p:nvPr>
        </p:nvSpPr>
        <p:spPr/>
        <p:txBody>
          <a:bodyPr>
            <a:normAutofit lnSpcReduction="20000"/>
          </a:bodyPr>
          <a:p>
            <a:r>
              <a:rPr lang="en-US" altLang="zh-CN">
                <a:latin typeface="Times New Roman" pitchFamily="18" charset="0"/>
              </a:rPr>
              <a:t>(1) About </a:t>
            </a:r>
            <a:r>
              <a:rPr lang="en-US" altLang="zh-CN">
                <a:latin typeface="Times New Roman" pitchFamily="18" charset="0"/>
                <a:sym typeface="+mn-ea"/>
              </a:rPr>
              <a:t>the levels of laguage</a:t>
            </a:r>
            <a:endParaRPr lang="en-US" altLang="zh-CN">
              <a:latin typeface="Times New Roman" pitchFamily="18" charset="0"/>
            </a:endParaRPr>
          </a:p>
          <a:p>
            <a:r>
              <a:rPr lang="en-US" altLang="zh-CN">
                <a:latin typeface="Times New Roman" pitchFamily="18" charset="0"/>
                <a:sym typeface="+mn-ea"/>
              </a:rPr>
              <a:t>     How can we distinguish the levels of laguage without context?</a:t>
            </a:r>
            <a:endParaRPr lang="en-US" altLang="zh-CN">
              <a:latin typeface="Times New Roman" pitchFamily="18" charset="0"/>
              <a:sym typeface="+mn-ea"/>
            </a:endParaRPr>
          </a:p>
          <a:p>
            <a:r>
              <a:rPr lang="en-US" altLang="zh-CN">
                <a:latin typeface="Times New Roman" pitchFamily="18" charset="0"/>
                <a:sym typeface="+mn-ea"/>
              </a:rPr>
              <a:t>     Are there inferences between “inner sentences” and “outside       sentences”?</a:t>
            </a:r>
            <a:endParaRPr lang="en-US" altLang="zh-CN">
              <a:latin typeface="Times New Roman" pitchFamily="18" charset="0"/>
              <a:sym typeface="+mn-ea"/>
            </a:endParaRPr>
          </a:p>
          <a:p>
            <a:r>
              <a:rPr lang="en-US" altLang="zh-CN">
                <a:latin typeface="Times New Roman" pitchFamily="18" charset="0"/>
                <a:sym typeface="+mn-ea"/>
              </a:rPr>
              <a:t>(2) About the Pretence Theory</a:t>
            </a:r>
            <a:endParaRPr lang="en-US" altLang="zh-CN">
              <a:latin typeface="Times New Roman" pitchFamily="18" charset="0"/>
              <a:sym typeface="+mn-ea"/>
            </a:endParaRPr>
          </a:p>
          <a:p>
            <a:r>
              <a:rPr lang="en-US" altLang="zh-CN">
                <a:latin typeface="Times New Roman" pitchFamily="18" charset="0"/>
                <a:sym typeface="+mn-ea"/>
              </a:rPr>
              <a:t>     How to pick up the referent of a fictional names?</a:t>
            </a:r>
            <a:endParaRPr lang="en-US" altLang="zh-CN">
              <a:latin typeface="Times New Roman" pitchFamily="18" charset="0"/>
              <a:sym typeface="+mn-ea"/>
            </a:endParaRPr>
          </a:p>
          <a:p>
            <a:r>
              <a:rPr lang="en-US" altLang="zh-CN">
                <a:latin typeface="Times New Roman" pitchFamily="18" charset="0"/>
                <a:sym typeface="+mn-ea"/>
              </a:rPr>
              <a:t>     How to play the pretence game?</a:t>
            </a:r>
            <a:endParaRPr lang="en-US" altLang="zh-CN">
              <a:latin typeface="Times New Roman" pitchFamily="18" charset="0"/>
              <a:sym typeface="+mn-ea"/>
            </a:endParaRPr>
          </a:p>
          <a:p>
            <a:r>
              <a:rPr lang="en-US" altLang="zh-CN">
                <a:latin typeface="Times New Roman" pitchFamily="18" charset="0"/>
                <a:sym typeface="+mn-ea"/>
              </a:rPr>
              <a:t>(3) About the Artifact Theory</a:t>
            </a:r>
            <a:endParaRPr lang="en-US" altLang="zh-CN">
              <a:latin typeface="Times New Roman" pitchFamily="18" charset="0"/>
              <a:sym typeface="+mn-ea"/>
            </a:endParaRPr>
          </a:p>
          <a:p>
            <a:r>
              <a:rPr lang="en-US" altLang="zh-CN">
                <a:latin typeface="Times New Roman" pitchFamily="18" charset="0"/>
                <a:sym typeface="+mn-ea"/>
              </a:rPr>
              <a:t>     When is a fictional object born and die?</a:t>
            </a:r>
            <a:endParaRPr lang="en-US" altLang="zh-CN">
              <a:latin typeface="Times New Roman" pitchFamily="18" charset="0"/>
              <a:sym typeface="+mn-ea"/>
            </a:endParaRPr>
          </a:p>
          <a:p>
            <a:r>
              <a:rPr lang="en-US" altLang="zh-CN">
                <a:latin typeface="Times New Roman" pitchFamily="18" charset="0"/>
                <a:sym typeface="+mn-ea"/>
              </a:rPr>
              <a:t>     How to ensure the identity of one fictional object?</a:t>
            </a:r>
            <a:endParaRPr lang="en-US" altLang="zh-CN">
              <a:latin typeface="Times New Roman" pitchFamily="18" charset="0"/>
              <a:sym typeface="+mn-ea"/>
            </a:endParaRPr>
          </a:p>
          <a:p>
            <a:endParaRPr lang="en-US" altLang="zh-CN">
              <a:latin typeface="Times New Roman" pitchFamily="18" charset="0"/>
              <a:sym typeface="+mn-ea"/>
            </a:endParaRPr>
          </a:p>
          <a:p>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latin typeface="Times New Roman" pitchFamily="18" charset="0"/>
            </a:endParaRPr>
          </a:p>
        </p:txBody>
      </p:sp>
      <p:sp>
        <p:nvSpPr>
          <p:cNvPr id="3" name="内容占位符 2"/>
          <p:cNvSpPr>
            <a:spLocks noGrp="1"/>
          </p:cNvSpPr>
          <p:nvPr>
            <p:ph idx="1"/>
          </p:nvPr>
        </p:nvSpPr>
        <p:spPr/>
        <p:txBody>
          <a:bodyPr/>
          <a:p>
            <a:endParaRPr lang="en-US" altLang="zh-CN">
              <a:latin typeface="Times New Roman" pitchFamily="18" charset="0"/>
              <a:sym typeface="+mn-ea"/>
            </a:endParaRPr>
          </a:p>
          <a:p>
            <a:endParaRPr lang="en-US" altLang="zh-CN">
              <a:latin typeface="Times New Roman" pitchFamily="18" charset="0"/>
              <a:sym typeface="+mn-ea"/>
            </a:endParaRPr>
          </a:p>
          <a:p>
            <a:r>
              <a:rPr lang="en-US" altLang="zh-CN">
                <a:latin typeface="Times New Roman" pitchFamily="18" charset="0"/>
                <a:sym typeface="+mn-ea"/>
              </a:rPr>
              <a:t>                 Kripke is one of the pioneers, but not enough. </a:t>
            </a:r>
            <a:endParaRPr lang="en-US" altLang="zh-CN">
              <a:latin typeface="Times New Roman" pitchFamily="18" charset="0"/>
              <a:sym typeface="+mn-ea"/>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rPr>
              <a:t>solutions</a:t>
            </a:r>
            <a:endParaRPr lang="en-US" altLang="zh-CN">
              <a:latin typeface="Times New Roman" pitchFamily="18" charset="0"/>
            </a:endParaRPr>
          </a:p>
        </p:txBody>
      </p:sp>
      <p:sp>
        <p:nvSpPr>
          <p:cNvPr id="3" name="内容占位符 2"/>
          <p:cNvSpPr>
            <a:spLocks noGrp="1"/>
          </p:cNvSpPr>
          <p:nvPr>
            <p:ph idx="1"/>
          </p:nvPr>
        </p:nvSpPr>
        <p:spPr/>
        <p:txBody>
          <a:bodyPr/>
          <a:p>
            <a:endParaRPr lang="en-US" altLang="zh-CN">
              <a:latin typeface="Times New Roman" pitchFamily="18" charset="0"/>
              <a:sym typeface="+mn-ea"/>
            </a:endParaRPr>
          </a:p>
          <a:p>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pic>
        <p:nvPicPr>
          <p:cNvPr id="9" name="图片 8" descr="QQ截图20160509195151"/>
          <p:cNvPicPr>
            <a:picLocks noChangeAspect="1"/>
          </p:cNvPicPr>
          <p:nvPr/>
        </p:nvPicPr>
        <p:blipFill>
          <a:blip r:embed="rId1"/>
          <a:stretch>
            <a:fillRect/>
          </a:stretch>
        </p:blipFill>
        <p:spPr>
          <a:xfrm>
            <a:off x="1400175" y="1449705"/>
            <a:ext cx="8411845" cy="4236720"/>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rPr>
              <a:t>Reference</a:t>
            </a:r>
            <a:endParaRPr lang="en-US" altLang="zh-CN">
              <a:latin typeface="Times New Roman" pitchFamily="18" charset="0"/>
            </a:endParaRPr>
          </a:p>
        </p:txBody>
      </p:sp>
      <p:sp>
        <p:nvSpPr>
          <p:cNvPr id="3" name="内容占位符 2"/>
          <p:cNvSpPr>
            <a:spLocks noGrp="1"/>
          </p:cNvSpPr>
          <p:nvPr>
            <p:ph idx="1"/>
          </p:nvPr>
        </p:nvSpPr>
        <p:spPr/>
        <p:txBody>
          <a:bodyPr>
            <a:normAutofit fontScale="85000"/>
          </a:bodyPr>
          <a:p>
            <a:r>
              <a:rPr lang="zh-CN" altLang="en-US">
                <a:latin typeface="Times New Roman" pitchFamily="18" charset="0"/>
              </a:rPr>
              <a:t>[1] Kripke S. A. </a:t>
            </a:r>
            <a:r>
              <a:rPr lang="zh-CN" altLang="en-US" i="1">
                <a:latin typeface="Times New Roman" pitchFamily="18" charset="0"/>
              </a:rPr>
              <a:t>Reference and Existence</a:t>
            </a:r>
            <a:r>
              <a:rPr lang="zh-CN" altLang="en-US">
                <a:latin typeface="Times New Roman" pitchFamily="18" charset="0"/>
              </a:rPr>
              <a:t>[M]. Oxford: Oxford University Press, 2013.</a:t>
            </a:r>
            <a:endParaRPr lang="zh-CN" altLang="en-US">
              <a:latin typeface="Times New Roman" pitchFamily="18" charset="0"/>
            </a:endParaRPr>
          </a:p>
          <a:p>
            <a:r>
              <a:rPr lang="zh-CN" altLang="en-US">
                <a:latin typeface="Times New Roman" pitchFamily="18" charset="0"/>
              </a:rPr>
              <a:t>[2] Kripke S. A. </a:t>
            </a:r>
            <a:r>
              <a:rPr lang="zh-CN" altLang="en-US" i="1">
                <a:latin typeface="Times New Roman" pitchFamily="18" charset="0"/>
              </a:rPr>
              <a:t>Philosophical Troubles, Collected Papers, Vol.1</a:t>
            </a:r>
            <a:r>
              <a:rPr lang="zh-CN" altLang="en-US">
                <a:latin typeface="Times New Roman" pitchFamily="18" charset="0"/>
              </a:rPr>
              <a:t>[M]. Oxford: Oxford University Press, 2011: 55-72.</a:t>
            </a:r>
            <a:endParaRPr lang="zh-CN" altLang="en-US">
              <a:latin typeface="Times New Roman" pitchFamily="18" charset="0"/>
            </a:endParaRPr>
          </a:p>
          <a:p>
            <a:r>
              <a:rPr lang="zh-CN" altLang="en-US">
                <a:latin typeface="Times New Roman" pitchFamily="18" charset="0"/>
              </a:rPr>
              <a:t>[3] Azzouni. J. </a:t>
            </a:r>
            <a:r>
              <a:rPr lang="zh-CN" altLang="en-US" i="1">
                <a:latin typeface="Times New Roman" pitchFamily="18" charset="0"/>
              </a:rPr>
              <a:t>Talking about Nothing——Numbers, Hallucinations, and Fictions.</a:t>
            </a:r>
            <a:r>
              <a:rPr lang="zh-CN" altLang="en-US">
                <a:latin typeface="Times New Roman" pitchFamily="18" charset="0"/>
              </a:rPr>
              <a:t> [M]. Oxford: Oxford University Press, 2010.</a:t>
            </a:r>
            <a:endParaRPr lang="zh-CN" altLang="en-US">
              <a:latin typeface="Times New Roman" pitchFamily="18" charset="0"/>
            </a:endParaRPr>
          </a:p>
          <a:p>
            <a:r>
              <a:rPr lang="zh-CN" altLang="en-US">
                <a:latin typeface="Times New Roman" pitchFamily="18" charset="0"/>
              </a:rPr>
              <a:t>[4] Sainsbury. R. M. </a:t>
            </a:r>
            <a:r>
              <a:rPr lang="zh-CN" altLang="en-US" i="1">
                <a:latin typeface="Times New Roman" pitchFamily="18" charset="0"/>
              </a:rPr>
              <a:t>Fiction and Fictionalism</a:t>
            </a:r>
            <a:r>
              <a:rPr lang="zh-CN" altLang="en-US">
                <a:latin typeface="Times New Roman" pitchFamily="18" charset="0"/>
              </a:rPr>
              <a:t>[M]. London: Routledge, 2009.</a:t>
            </a:r>
            <a:endParaRPr lang="zh-CN" altLang="en-US">
              <a:latin typeface="Times New Roman" pitchFamily="18" charset="0"/>
            </a:endParaRPr>
          </a:p>
          <a:p>
            <a:r>
              <a:rPr lang="zh-CN" altLang="en-US">
                <a:latin typeface="Times New Roman" pitchFamily="18" charset="0"/>
              </a:rPr>
              <a:t>[5] Averett. A. And Hofweber. T. </a:t>
            </a:r>
            <a:r>
              <a:rPr lang="zh-CN" altLang="en-US" i="1">
                <a:latin typeface="Times New Roman" pitchFamily="18" charset="0"/>
              </a:rPr>
              <a:t>Empty Names, fiction and the puzzles of non-existence</a:t>
            </a:r>
            <a:r>
              <a:rPr lang="zh-CN" altLang="en-US">
                <a:latin typeface="Times New Roman" pitchFamily="18" charset="0"/>
              </a:rPr>
              <a:t>[M]. Stanford: Center for the Study of Language and Information, 2000.</a:t>
            </a:r>
            <a:endParaRPr lang="zh-CN" altLang="en-US">
              <a:latin typeface="Times New Roman" pitchFamily="18" charset="0"/>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90000"/>
          </a:bodyPr>
          <a:p>
            <a:r>
              <a:rPr lang="zh-CN" altLang="en-US">
                <a:latin typeface="Times New Roman" pitchFamily="18" charset="0"/>
                <a:sym typeface="+mn-ea"/>
              </a:rPr>
              <a:t>[6] Parsons. T. </a:t>
            </a:r>
            <a:r>
              <a:rPr lang="zh-CN" altLang="en-US" i="1">
                <a:latin typeface="Times New Roman" pitchFamily="18" charset="0"/>
                <a:sym typeface="+mn-ea"/>
              </a:rPr>
              <a:t>Nonexistent Objects</a:t>
            </a:r>
            <a:r>
              <a:rPr lang="zh-CN" altLang="en-US">
                <a:latin typeface="Times New Roman" pitchFamily="18" charset="0"/>
                <a:sym typeface="+mn-ea"/>
              </a:rPr>
              <a:t>[M]. New Haven, Conn: Yale University Press, 1980.</a:t>
            </a:r>
            <a:endParaRPr lang="zh-CN" altLang="en-US">
              <a:latin typeface="Times New Roman" pitchFamily="18" charset="0"/>
            </a:endParaRPr>
          </a:p>
          <a:p>
            <a:r>
              <a:rPr lang="zh-CN" altLang="en-US">
                <a:latin typeface="Times New Roman" pitchFamily="18" charset="0"/>
                <a:sym typeface="+mn-ea"/>
              </a:rPr>
              <a:t>[7] Thomasson. A. </a:t>
            </a:r>
            <a:r>
              <a:rPr lang="zh-CN" altLang="en-US" i="1">
                <a:latin typeface="Times New Roman" pitchFamily="18" charset="0"/>
                <a:sym typeface="+mn-ea"/>
              </a:rPr>
              <a:t>Fiction and Metaphysics</a:t>
            </a:r>
            <a:r>
              <a:rPr lang="zh-CN" altLang="en-US">
                <a:latin typeface="Times New Roman" pitchFamily="18" charset="0"/>
                <a:sym typeface="+mn-ea"/>
              </a:rPr>
              <a:t>[M]. Cambridge: Cambridge University Press, 1999.</a:t>
            </a:r>
            <a:endParaRPr lang="zh-CN" altLang="en-US">
              <a:latin typeface="Times New Roman" pitchFamily="18" charset="0"/>
            </a:endParaRPr>
          </a:p>
          <a:p>
            <a:r>
              <a:rPr lang="zh-CN" altLang="en-US">
                <a:latin typeface="Times New Roman" pitchFamily="18" charset="0"/>
                <a:sym typeface="+mn-ea"/>
              </a:rPr>
              <a:t>[8] Searle. J. R. </a:t>
            </a:r>
            <a:r>
              <a:rPr lang="zh-CN" altLang="en-US" i="1">
                <a:latin typeface="Times New Roman" pitchFamily="18" charset="0"/>
                <a:sym typeface="+mn-ea"/>
              </a:rPr>
              <a:t>“The Logic Status of Fictional Discourse.”</a:t>
            </a:r>
            <a:r>
              <a:rPr lang="zh-CN" altLang="en-US">
                <a:latin typeface="Times New Roman" pitchFamily="18" charset="0"/>
                <a:sym typeface="+mn-ea"/>
              </a:rPr>
              <a:t> New Literary History 6(2) [J]. 1975: 319-332.</a:t>
            </a:r>
            <a:endParaRPr lang="zh-CN" altLang="en-US">
              <a:latin typeface="Times New Roman" pitchFamily="18" charset="0"/>
            </a:endParaRPr>
          </a:p>
          <a:p>
            <a:r>
              <a:rPr lang="zh-CN" altLang="en-US">
                <a:latin typeface="Times New Roman" pitchFamily="18" charset="0"/>
                <a:sym typeface="+mn-ea"/>
              </a:rPr>
              <a:t>[9] Fine. K. </a:t>
            </a:r>
            <a:r>
              <a:rPr lang="zh-CN" altLang="en-US" i="1">
                <a:latin typeface="Times New Roman" pitchFamily="18" charset="0"/>
                <a:sym typeface="+mn-ea"/>
              </a:rPr>
              <a:t>“The Problem of Non-Existence: 1. Internalism.”</a:t>
            </a:r>
            <a:r>
              <a:rPr lang="zh-CN" altLang="en-US">
                <a:latin typeface="Times New Roman" pitchFamily="18" charset="0"/>
                <a:sym typeface="+mn-ea"/>
              </a:rPr>
              <a:t> Topic 1: 97-140.</a:t>
            </a:r>
            <a:endParaRPr lang="zh-CN" altLang="en-US">
              <a:latin typeface="Times New Roman" pitchFamily="18" charset="0"/>
            </a:endParaRPr>
          </a:p>
          <a:p>
            <a:r>
              <a:rPr lang="zh-CN" altLang="en-US">
                <a:latin typeface="Times New Roman" pitchFamily="18" charset="0"/>
                <a:sym typeface="+mn-ea"/>
              </a:rPr>
              <a:t>[10] Schiffer. S. </a:t>
            </a:r>
            <a:r>
              <a:rPr lang="zh-CN" altLang="en-US" i="1">
                <a:latin typeface="Times New Roman" pitchFamily="18" charset="0"/>
                <a:sym typeface="+mn-ea"/>
              </a:rPr>
              <a:t>“Language-Created Language-Independent Entities.”</a:t>
            </a:r>
            <a:r>
              <a:rPr lang="zh-CN" altLang="en-US">
                <a:latin typeface="Times New Roman" pitchFamily="18" charset="0"/>
                <a:sym typeface="+mn-ea"/>
              </a:rPr>
              <a:t> Philosophical Topics 24(1):149-167.</a:t>
            </a:r>
            <a:endParaRPr lang="zh-CN" altLang="en-US">
              <a:latin typeface="Times New Roman" pitchFamily="18" charset="0"/>
            </a:endParaRPr>
          </a:p>
          <a:p>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90000"/>
          </a:bodyPr>
          <a:p>
            <a:r>
              <a:rPr lang="zh-CN" altLang="en-US">
                <a:latin typeface="Times New Roman" pitchFamily="18" charset="0"/>
                <a:sym typeface="+mn-ea"/>
              </a:rPr>
              <a:t>[11] Zalta. E. N. </a:t>
            </a:r>
            <a:r>
              <a:rPr lang="zh-CN" altLang="en-US" i="1">
                <a:latin typeface="Times New Roman" pitchFamily="18" charset="0"/>
                <a:sym typeface="+mn-ea"/>
              </a:rPr>
              <a:t>Abstract Objects: An Introduction to Axiomatic Metaphysics.</a:t>
            </a:r>
            <a:r>
              <a:rPr lang="zh-CN" altLang="en-US">
                <a:latin typeface="Times New Roman" pitchFamily="18" charset="0"/>
                <a:sym typeface="+mn-ea"/>
              </a:rPr>
              <a:t> Dordrecht: Reidel.1983.</a:t>
            </a:r>
            <a:endParaRPr lang="zh-CN" altLang="en-US">
              <a:latin typeface="Times New Roman" pitchFamily="18" charset="0"/>
            </a:endParaRPr>
          </a:p>
          <a:p>
            <a:r>
              <a:rPr lang="zh-CN" altLang="en-US">
                <a:latin typeface="Times New Roman" pitchFamily="18" charset="0"/>
                <a:sym typeface="+mn-ea"/>
              </a:rPr>
              <a:t>[12] Zalta. E. N. </a:t>
            </a:r>
            <a:r>
              <a:rPr lang="zh-CN" altLang="en-US" i="1">
                <a:latin typeface="Times New Roman" pitchFamily="18" charset="0"/>
                <a:sym typeface="+mn-ea"/>
              </a:rPr>
              <a:t>“Referring to Fictional Characters.”</a:t>
            </a:r>
            <a:r>
              <a:rPr lang="zh-CN" altLang="en-US">
                <a:latin typeface="Times New Roman" pitchFamily="18" charset="0"/>
                <a:sym typeface="+mn-ea"/>
              </a:rPr>
              <a:t> Dialectica 57: 243-254.</a:t>
            </a:r>
            <a:endParaRPr lang="zh-CN" altLang="en-US">
              <a:latin typeface="Times New Roman" pitchFamily="18" charset="0"/>
            </a:endParaRPr>
          </a:p>
          <a:p>
            <a:r>
              <a:rPr lang="zh-CN" altLang="en-US">
                <a:latin typeface="Times New Roman" pitchFamily="18" charset="0"/>
                <a:sym typeface="+mn-ea"/>
              </a:rPr>
              <a:t>[13] Evans. G. </a:t>
            </a:r>
            <a:r>
              <a:rPr lang="zh-CN" altLang="en-US" i="1">
                <a:latin typeface="Times New Roman" pitchFamily="18" charset="0"/>
                <a:sym typeface="+mn-ea"/>
              </a:rPr>
              <a:t>The Varieties of Reference. </a:t>
            </a:r>
            <a:r>
              <a:rPr lang="zh-CN" altLang="en-US">
                <a:latin typeface="Times New Roman" pitchFamily="18" charset="0"/>
                <a:sym typeface="+mn-ea"/>
              </a:rPr>
              <a:t>Oxford: Clarendon Press. 1982.</a:t>
            </a:r>
            <a:endParaRPr lang="zh-CN" altLang="en-US">
              <a:latin typeface="Times New Roman" pitchFamily="18" charset="0"/>
            </a:endParaRPr>
          </a:p>
          <a:p>
            <a:r>
              <a:rPr lang="zh-CN" altLang="en-US">
                <a:latin typeface="Times New Roman" pitchFamily="18" charset="0"/>
                <a:sym typeface="+mn-ea"/>
              </a:rPr>
              <a:t>[14] Walton. K. L. </a:t>
            </a:r>
            <a:r>
              <a:rPr lang="zh-CN" altLang="en-US" i="1">
                <a:latin typeface="Times New Roman" pitchFamily="18" charset="0"/>
                <a:sym typeface="+mn-ea"/>
              </a:rPr>
              <a:t>Mimesis as Make-Believe: On the Foundations of the Representational Arts.</a:t>
            </a:r>
            <a:r>
              <a:rPr lang="zh-CN" altLang="en-US">
                <a:latin typeface="Times New Roman" pitchFamily="18" charset="0"/>
                <a:sym typeface="+mn-ea"/>
              </a:rPr>
              <a:t> Cambridge, Mass: Harvard University Press. 1990.</a:t>
            </a:r>
            <a:endParaRPr lang="zh-CN" altLang="en-US">
              <a:latin typeface="Times New Roman" pitchFamily="18" charset="0"/>
            </a:endParaRPr>
          </a:p>
          <a:p>
            <a:r>
              <a:rPr lang="zh-CN" altLang="en-US">
                <a:latin typeface="Times New Roman" pitchFamily="18" charset="0"/>
                <a:sym typeface="+mn-ea"/>
              </a:rPr>
              <a:t>[15] Adams, Fred, Gary Fuller and Robert Stecker. </a:t>
            </a:r>
            <a:r>
              <a:rPr lang="zh-CN" altLang="en-US" i="1">
                <a:latin typeface="Times New Roman" pitchFamily="18" charset="0"/>
                <a:sym typeface="+mn-ea"/>
              </a:rPr>
              <a:t>“The Semantics of Fictional Names.</a:t>
            </a:r>
            <a:r>
              <a:rPr lang="zh-CN" altLang="en-US">
                <a:latin typeface="Times New Roman" pitchFamily="18" charset="0"/>
                <a:sym typeface="+mn-ea"/>
              </a:rPr>
              <a:t>” Pacific Philosophical Quarterly 78: 128-148.</a:t>
            </a:r>
            <a:endParaRPr lang="zh-CN" altLang="en-US">
              <a:latin typeface="Times New Roman" pitchFamily="18" charset="0"/>
            </a:endParaRPr>
          </a:p>
          <a:p>
            <a:endParaRPr lang="zh-CN" altLang="en-US">
              <a:latin typeface="Times New Roman" pitchFamily="18" charset="0"/>
            </a:endParaRPr>
          </a:p>
          <a:p>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lnSpcReduction="10000"/>
          </a:bodyPr>
          <a:p>
            <a:r>
              <a:rPr lang="zh-CN" altLang="en-US">
                <a:latin typeface="Times New Roman" pitchFamily="18" charset="0"/>
                <a:sym typeface="+mn-ea"/>
              </a:rPr>
              <a:t>[16] Braun. D. </a:t>
            </a:r>
            <a:r>
              <a:rPr lang="zh-CN" altLang="en-US" i="1">
                <a:latin typeface="Times New Roman" pitchFamily="18" charset="0"/>
                <a:sym typeface="+mn-ea"/>
              </a:rPr>
              <a:t>Empty Names.</a:t>
            </a:r>
            <a:r>
              <a:rPr lang="zh-CN" altLang="en-US">
                <a:latin typeface="Times New Roman" pitchFamily="18" charset="0"/>
                <a:sym typeface="+mn-ea"/>
              </a:rPr>
              <a:t> Nous 27. 1993: 443-469.</a:t>
            </a:r>
            <a:endParaRPr lang="zh-CN" altLang="en-US">
              <a:latin typeface="Times New Roman" pitchFamily="18" charset="0"/>
            </a:endParaRPr>
          </a:p>
          <a:p>
            <a:r>
              <a:rPr lang="zh-CN" altLang="en-US">
                <a:latin typeface="Times New Roman" pitchFamily="18" charset="0"/>
                <a:sym typeface="+mn-ea"/>
              </a:rPr>
              <a:t>[17] Braun. D. </a:t>
            </a:r>
            <a:r>
              <a:rPr lang="zh-CN" altLang="en-US" i="1">
                <a:latin typeface="Times New Roman" pitchFamily="18" charset="0"/>
                <a:sym typeface="+mn-ea"/>
              </a:rPr>
              <a:t>Empty Names, Fictional Names, Mythical Names.</a:t>
            </a:r>
            <a:r>
              <a:rPr lang="zh-CN" altLang="en-US">
                <a:latin typeface="Times New Roman" pitchFamily="18" charset="0"/>
                <a:sym typeface="+mn-ea"/>
              </a:rPr>
              <a:t> Nous 39. 2005: 596-631.</a:t>
            </a:r>
            <a:endParaRPr lang="zh-CN" altLang="en-US">
              <a:latin typeface="Times New Roman" pitchFamily="18" charset="0"/>
            </a:endParaRPr>
          </a:p>
          <a:p>
            <a:r>
              <a:rPr lang="zh-CN" altLang="en-US">
                <a:latin typeface="Times New Roman" pitchFamily="18" charset="0"/>
                <a:sym typeface="+mn-ea"/>
              </a:rPr>
              <a:t>[18] Schiffer. S. </a:t>
            </a:r>
            <a:r>
              <a:rPr lang="zh-CN" altLang="en-US" i="1">
                <a:latin typeface="Times New Roman" pitchFamily="18" charset="0"/>
                <a:sym typeface="+mn-ea"/>
              </a:rPr>
              <a:t>The Thing We Mean.</a:t>
            </a:r>
            <a:r>
              <a:rPr lang="zh-CN" altLang="en-US">
                <a:latin typeface="Times New Roman" pitchFamily="18" charset="0"/>
                <a:sym typeface="+mn-ea"/>
              </a:rPr>
              <a:t> Oxford: Clarendon Press. 2010.</a:t>
            </a:r>
            <a:endParaRPr lang="zh-CN" altLang="en-US">
              <a:latin typeface="Times New Roman" pitchFamily="18" charset="0"/>
            </a:endParaRPr>
          </a:p>
          <a:p>
            <a:r>
              <a:rPr lang="zh-CN" altLang="en-US">
                <a:latin typeface="Times New Roman" pitchFamily="18" charset="0"/>
                <a:sym typeface="+mn-ea"/>
              </a:rPr>
              <a:t>[19] Salmon. N. “</a:t>
            </a:r>
            <a:r>
              <a:rPr lang="zh-CN" altLang="en-US" i="1">
                <a:latin typeface="Times New Roman" pitchFamily="18" charset="0"/>
                <a:sym typeface="+mn-ea"/>
              </a:rPr>
              <a:t>Existence”</a:t>
            </a:r>
            <a:r>
              <a:rPr lang="zh-CN" altLang="en-US">
                <a:latin typeface="Times New Roman" pitchFamily="18" charset="0"/>
                <a:sym typeface="+mn-ea"/>
              </a:rPr>
              <a:t>, in Metaphysics, Mathematics and Meaning, Oxford University Press, 2005, pp. 9-49.</a:t>
            </a:r>
            <a:endParaRPr lang="zh-CN" altLang="en-US">
              <a:latin typeface="Times New Roman" pitchFamily="18" charset="0"/>
              <a:sym typeface="+mn-ea"/>
            </a:endParaRPr>
          </a:p>
          <a:p>
            <a:r>
              <a:rPr lang="zh-CN" altLang="en-US">
                <a:latin typeface="Times New Roman" pitchFamily="18" charset="0"/>
                <a:sym typeface="+mn-ea"/>
              </a:rPr>
              <a:t>[20] Feild. H. </a:t>
            </a:r>
            <a:r>
              <a:rPr lang="zh-CN" altLang="en-US" i="1">
                <a:latin typeface="Times New Roman" pitchFamily="18" charset="0"/>
                <a:sym typeface="+mn-ea"/>
              </a:rPr>
              <a:t>Science without Numbers.</a:t>
            </a:r>
            <a:r>
              <a:rPr lang="zh-CN" altLang="en-US">
                <a:latin typeface="Times New Roman" pitchFamily="18" charset="0"/>
                <a:sym typeface="+mn-ea"/>
              </a:rPr>
              <a:t> Princeton: Princeton University Press. 1980.</a:t>
            </a:r>
            <a:endParaRPr lang="zh-CN" altLang="en-US">
              <a:latin typeface="Times New Roman" pitchFamily="18" charset="0"/>
            </a:endParaRPr>
          </a:p>
          <a:p>
            <a:r>
              <a:rPr lang="zh-CN" altLang="en-US">
                <a:latin typeface="Times New Roman" pitchFamily="18" charset="0"/>
                <a:sym typeface="+mn-ea"/>
              </a:rPr>
              <a:t>[21] Van Fraassen. B. C.</a:t>
            </a:r>
            <a:r>
              <a:rPr lang="zh-CN" altLang="en-US" i="1">
                <a:latin typeface="Times New Roman" pitchFamily="18" charset="0"/>
                <a:sym typeface="+mn-ea"/>
              </a:rPr>
              <a:t> The Scientific Image</a:t>
            </a:r>
            <a:r>
              <a:rPr lang="zh-CN" altLang="en-US">
                <a:latin typeface="Times New Roman" pitchFamily="18" charset="0"/>
                <a:sym typeface="+mn-ea"/>
              </a:rPr>
              <a:t>. Oxford: Oxford University Press. 1980.</a:t>
            </a:r>
            <a:endParaRPr lang="zh-CN" altLang="en-US">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endParaRPr lang="en-US" altLang="zh-CN" sz="4400">
              <a:latin typeface="Times New Roman" pitchFamily="18" charset="0"/>
            </a:endParaRPr>
          </a:p>
          <a:p>
            <a:endParaRPr lang="en-US" altLang="zh-CN" sz="4400">
              <a:latin typeface="Times New Roman" pitchFamily="18" charset="0"/>
            </a:endParaRPr>
          </a:p>
          <a:p>
            <a:r>
              <a:rPr lang="en-US" altLang="zh-CN" sz="4400">
                <a:latin typeface="Times New Roman" pitchFamily="18" charset="0"/>
              </a:rPr>
              <a:t>                         Thank you!</a:t>
            </a:r>
            <a:endParaRPr lang="en-US" altLang="zh-CN" sz="4400">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rPr>
              <a:t>development</a:t>
            </a:r>
            <a:endParaRPr lang="en-US" altLang="zh-CN">
              <a:latin typeface="Times New Roman" pitchFamily="18" charset="0"/>
            </a:endParaRPr>
          </a:p>
        </p:txBody>
      </p:sp>
      <p:sp>
        <p:nvSpPr>
          <p:cNvPr id="3" name="内容占位符 2"/>
          <p:cNvSpPr>
            <a:spLocks noGrp="1"/>
          </p:cNvSpPr>
          <p:nvPr>
            <p:ph idx="1"/>
          </p:nvPr>
        </p:nvSpPr>
        <p:spPr/>
        <p:txBody>
          <a:bodyPr/>
          <a:p>
            <a:endParaRPr lang="en-US" altLang="zh-CN">
              <a:latin typeface="Times New Roman" pitchFamily="18" charset="0"/>
            </a:endParaRPr>
          </a:p>
          <a:p>
            <a:r>
              <a:rPr lang="en-US" altLang="zh-CN">
                <a:latin typeface="Times New Roman" pitchFamily="18" charset="0"/>
              </a:rPr>
              <a:t>Empty names becomes a</a:t>
            </a:r>
            <a:r>
              <a:rPr lang="zh-CN" altLang="en-US">
                <a:latin typeface="Times New Roman" pitchFamily="18" charset="0"/>
              </a:rPr>
              <a:t>n independent subject</a:t>
            </a:r>
            <a:endParaRPr lang="en-US" altLang="zh-CN">
              <a:latin typeface="Times New Roman" pitchFamily="18" charset="0"/>
            </a:endParaRPr>
          </a:p>
          <a:p>
            <a:endParaRPr lang="en-US" altLang="zh-CN">
              <a:latin typeface="Times New Roman" pitchFamily="18" charset="0"/>
            </a:endParaRPr>
          </a:p>
          <a:p>
            <a:r>
              <a:rPr lang="en-US" altLang="zh-CN">
                <a:latin typeface="Times New Roman" pitchFamily="18" charset="0"/>
              </a:rPr>
              <a:t>Focus on fictional names and fictional object</a:t>
            </a:r>
            <a:endParaRPr lang="en-US" altLang="zh-CN">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sym typeface="+mn-ea"/>
              </a:rPr>
              <a:t>The O</a:t>
            </a:r>
            <a:r>
              <a:rPr lang="zh-CN" altLang="en-US">
                <a:latin typeface="Times New Roman" pitchFamily="18" charset="0"/>
                <a:sym typeface="+mn-ea"/>
              </a:rPr>
              <a:t>bject </a:t>
            </a:r>
            <a:r>
              <a:rPr lang="en-US" altLang="zh-CN">
                <a:latin typeface="Times New Roman" pitchFamily="18" charset="0"/>
                <a:sym typeface="+mn-ea"/>
              </a:rPr>
              <a:t>T</a:t>
            </a:r>
            <a:r>
              <a:rPr lang="zh-CN" altLang="en-US">
                <a:latin typeface="Times New Roman" pitchFamily="18" charset="0"/>
                <a:sym typeface="+mn-ea"/>
              </a:rPr>
              <a:t>heor</a:t>
            </a:r>
            <a:r>
              <a:rPr lang="en-US" altLang="zh-CN">
                <a:latin typeface="Times New Roman" pitchFamily="18" charset="0"/>
                <a:sym typeface="+mn-ea"/>
              </a:rPr>
              <a:t>y</a:t>
            </a:r>
            <a:endParaRPr lang="zh-CN" altLang="en-US">
              <a:latin typeface="Times New Roman" pitchFamily="18" charset="0"/>
            </a:endParaRPr>
          </a:p>
        </p:txBody>
      </p:sp>
      <p:sp>
        <p:nvSpPr>
          <p:cNvPr id="3" name="内容占位符 2"/>
          <p:cNvSpPr>
            <a:spLocks noGrp="1"/>
          </p:cNvSpPr>
          <p:nvPr>
            <p:ph idx="1"/>
          </p:nvPr>
        </p:nvSpPr>
        <p:spPr/>
        <p:txBody>
          <a:bodyPr/>
          <a:p>
            <a:r>
              <a:rPr lang="en-US" altLang="zh-CN">
                <a:latin typeface="Times New Roman" pitchFamily="18" charset="0"/>
              </a:rPr>
              <a:t>Artifact Theory: S. A. Kripke1973；J. Searle1975；K. Fine1982；S. Schiffer1996；A. Thomasson1999，2003.</a:t>
            </a:r>
            <a:endParaRPr lang="en-US" altLang="zh-CN">
              <a:latin typeface="Times New Roman" pitchFamily="18" charset="0"/>
            </a:endParaRPr>
          </a:p>
          <a:p>
            <a:endParaRPr lang="en-US" altLang="zh-CN">
              <a:latin typeface="Times New Roman" pitchFamily="18" charset="0"/>
            </a:endParaRPr>
          </a:p>
          <a:p>
            <a:r>
              <a:rPr lang="en-US" altLang="zh-CN">
                <a:latin typeface="Times New Roman" pitchFamily="18" charset="0"/>
              </a:rPr>
              <a:t>Neo-Meinongian: E. N. Zalta1983；T. Parsons1980</a:t>
            </a:r>
            <a:endParaRPr lang="en-US" altLang="zh-CN">
              <a:latin typeface="Times New Roman" pitchFamily="18" charset="0"/>
            </a:endParaRPr>
          </a:p>
          <a:p>
            <a:endParaRPr lang="en-US" altLang="zh-CN">
              <a:latin typeface="Times New Roman" pitchFamily="18" charset="0"/>
            </a:endParaRPr>
          </a:p>
          <a:p>
            <a:r>
              <a:rPr lang="en-US" altLang="zh-CN">
                <a:latin typeface="Times New Roman" pitchFamily="18" charset="0"/>
                <a:sym typeface="+mn-ea"/>
              </a:rPr>
              <a:t>Meinongian: Priest</a:t>
            </a:r>
            <a:endParaRPr lang="en-US" altLang="zh-CN"/>
          </a:p>
          <a:p>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66140" y="365125"/>
            <a:ext cx="10515600" cy="1325563"/>
          </a:xfrm>
        </p:spPr>
        <p:txBody>
          <a:bodyPr/>
          <a:p>
            <a:r>
              <a:rPr lang="en-US" altLang="zh-CN">
                <a:latin typeface="Times New Roman" pitchFamily="18" charset="0"/>
                <a:sym typeface="+mn-ea"/>
              </a:rPr>
              <a:t>The Pretense Theory</a:t>
            </a:r>
            <a:endParaRPr lang="zh-CN" altLang="en-US">
              <a:latin typeface="Times New Roman" pitchFamily="18" charset="0"/>
            </a:endParaRPr>
          </a:p>
        </p:txBody>
      </p:sp>
      <p:sp>
        <p:nvSpPr>
          <p:cNvPr id="3" name="内容占位符 2"/>
          <p:cNvSpPr>
            <a:spLocks noGrp="1"/>
          </p:cNvSpPr>
          <p:nvPr>
            <p:ph idx="1"/>
          </p:nvPr>
        </p:nvSpPr>
        <p:spPr/>
        <p:txBody>
          <a:bodyPr>
            <a:normAutofit lnSpcReduction="20000"/>
          </a:bodyPr>
          <a:p>
            <a:r>
              <a:rPr lang="zh-CN" altLang="en-US">
                <a:latin typeface="Times New Roman" pitchFamily="18" charset="0"/>
              </a:rPr>
              <a:t>Kripke1973；Evans1982；Walton1990；Everett2013</a:t>
            </a:r>
            <a:endParaRPr lang="zh-CN" altLang="en-US">
              <a:latin typeface="Times New Roman" pitchFamily="18" charset="0"/>
            </a:endParaRPr>
          </a:p>
          <a:p>
            <a:endParaRPr lang="zh-CN" altLang="en-US">
              <a:latin typeface="Times New Roman" pitchFamily="18" charset="0"/>
            </a:endParaRPr>
          </a:p>
          <a:p>
            <a:r>
              <a:rPr lang="zh-CN" altLang="en-US">
                <a:latin typeface="Times New Roman" pitchFamily="18" charset="0"/>
              </a:rPr>
              <a:t> Kripke S. A. </a:t>
            </a:r>
            <a:r>
              <a:rPr lang="zh-CN" altLang="en-US" i="1">
                <a:latin typeface="Times New Roman" pitchFamily="18" charset="0"/>
              </a:rPr>
              <a:t>Reference and Existence</a:t>
            </a:r>
            <a:r>
              <a:rPr lang="zh-CN" altLang="en-US">
                <a:latin typeface="Times New Roman" pitchFamily="18" charset="0"/>
              </a:rPr>
              <a:t>. Oxford: Oxford University Press, 2013.</a:t>
            </a:r>
            <a:endParaRPr lang="zh-CN" altLang="en-US">
              <a:latin typeface="Times New Roman" pitchFamily="18" charset="0"/>
            </a:endParaRPr>
          </a:p>
          <a:p>
            <a:r>
              <a:rPr lang="zh-CN" altLang="en-US">
                <a:latin typeface="Times New Roman" pitchFamily="18" charset="0"/>
              </a:rPr>
              <a:t>Evans. G. </a:t>
            </a:r>
            <a:r>
              <a:rPr lang="zh-CN" altLang="en-US" i="1">
                <a:latin typeface="Times New Roman" pitchFamily="18" charset="0"/>
              </a:rPr>
              <a:t>The Varieties of Reference</a:t>
            </a:r>
            <a:r>
              <a:rPr lang="zh-CN" altLang="en-US">
                <a:latin typeface="Times New Roman" pitchFamily="18" charset="0"/>
              </a:rPr>
              <a:t>. Oxford: Clarendon Press. 1982.</a:t>
            </a:r>
            <a:endParaRPr lang="zh-CN" altLang="en-US">
              <a:latin typeface="Times New Roman" pitchFamily="18" charset="0"/>
            </a:endParaRPr>
          </a:p>
          <a:p>
            <a:r>
              <a:rPr lang="zh-CN" altLang="en-US">
                <a:latin typeface="Times New Roman" pitchFamily="18" charset="0"/>
                <a:sym typeface="+mn-ea"/>
              </a:rPr>
              <a:t>Walton. K. L. </a:t>
            </a:r>
            <a:r>
              <a:rPr lang="zh-CN" altLang="en-US" i="1">
                <a:latin typeface="Times New Roman" pitchFamily="18" charset="0"/>
                <a:sym typeface="+mn-ea"/>
              </a:rPr>
              <a:t>Mimesis as Make-Believe: On the Foundations of the Representational Arts</a:t>
            </a:r>
            <a:r>
              <a:rPr lang="zh-CN" altLang="en-US">
                <a:latin typeface="Times New Roman" pitchFamily="18" charset="0"/>
                <a:sym typeface="+mn-ea"/>
              </a:rPr>
              <a:t>. Cambridge, Mass: Harvard University Press. 1990.</a:t>
            </a:r>
            <a:endParaRPr lang="zh-CN" altLang="en-US">
              <a:latin typeface="Times New Roman" pitchFamily="18" charset="0"/>
              <a:sym typeface="+mn-ea"/>
            </a:endParaRPr>
          </a:p>
          <a:p>
            <a:r>
              <a:rPr lang="zh-CN" altLang="en-US">
                <a:latin typeface="Times New Roman" pitchFamily="18" charset="0"/>
              </a:rPr>
              <a:t>Averett. A. </a:t>
            </a:r>
            <a:r>
              <a:rPr lang="en-US" altLang="zh-CN">
                <a:latin typeface="Times New Roman" pitchFamily="18" charset="0"/>
              </a:rPr>
              <a:t>a</a:t>
            </a:r>
            <a:r>
              <a:rPr lang="zh-CN" altLang="en-US">
                <a:latin typeface="Times New Roman" pitchFamily="18" charset="0"/>
              </a:rPr>
              <a:t>nd Hofweber. T. </a:t>
            </a:r>
            <a:r>
              <a:rPr lang="zh-CN" altLang="en-US" i="1">
                <a:latin typeface="Times New Roman" pitchFamily="18" charset="0"/>
              </a:rPr>
              <a:t>Empty Names, fiction and the puzzles of non-existence</a:t>
            </a:r>
            <a:r>
              <a:rPr lang="zh-CN" altLang="en-US">
                <a:latin typeface="Times New Roman" pitchFamily="18" charset="0"/>
              </a:rPr>
              <a:t>. Stanford: Center for the Study of Language and Information, 2000.</a:t>
            </a:r>
            <a:endParaRPr lang="zh-CN" altLang="en-US">
              <a:latin typeface="Times New Roman" pitchFamily="18" charset="0"/>
            </a:endParaRPr>
          </a:p>
          <a:p>
            <a:endParaRPr lang="zh-CN" altLang="en-US"/>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Times New Roman" pitchFamily="18" charset="0"/>
                <a:sym typeface="+mn-ea"/>
              </a:rPr>
              <a:t>The Nominalist Theory</a:t>
            </a:r>
            <a:endParaRPr lang="zh-CN" altLang="en-US">
              <a:latin typeface="Times New Roman" pitchFamily="18" charset="0"/>
            </a:endParaRPr>
          </a:p>
        </p:txBody>
      </p:sp>
      <p:sp>
        <p:nvSpPr>
          <p:cNvPr id="3" name="内容占位符 2"/>
          <p:cNvSpPr>
            <a:spLocks noGrp="1"/>
          </p:cNvSpPr>
          <p:nvPr>
            <p:ph idx="1"/>
          </p:nvPr>
        </p:nvSpPr>
        <p:spPr/>
        <p:txBody>
          <a:bodyPr/>
          <a:p>
            <a:r>
              <a:rPr lang="zh-CN" altLang="en-US">
                <a:latin typeface="Times New Roman" pitchFamily="18" charset="0"/>
              </a:rPr>
              <a:t>D. Braun2005；S. Schiffer2010</a:t>
            </a:r>
            <a:r>
              <a:rPr lang="en-US" altLang="zh-CN">
                <a:latin typeface="Times New Roman" pitchFamily="18" charset="0"/>
              </a:rPr>
              <a:t>; </a:t>
            </a:r>
            <a:r>
              <a:rPr lang="en-US" altLang="zh-CN">
                <a:latin typeface="Times New Roman" pitchFamily="18" charset="0"/>
                <a:sym typeface="+mn-ea"/>
              </a:rPr>
              <a:t>J. Azzouni2010</a:t>
            </a:r>
            <a:endParaRPr lang="en-US" altLang="zh-CN">
              <a:latin typeface="Times New Roman" pitchFamily="18" charset="0"/>
            </a:endParaRPr>
          </a:p>
          <a:p>
            <a:endParaRPr lang="en-US" altLang="zh-CN">
              <a:latin typeface="Times New Roman" pitchFamily="18" charset="0"/>
            </a:endParaRPr>
          </a:p>
          <a:p>
            <a:r>
              <a:rPr lang="en-US" altLang="zh-CN">
                <a:latin typeface="Times New Roman" pitchFamily="18" charset="0"/>
              </a:rPr>
              <a:t>Braun. D. </a:t>
            </a:r>
            <a:r>
              <a:rPr lang="en-US" altLang="zh-CN" i="1">
                <a:latin typeface="Times New Roman" pitchFamily="18" charset="0"/>
              </a:rPr>
              <a:t>Empty Names</a:t>
            </a:r>
            <a:r>
              <a:rPr lang="en-US" altLang="zh-CN">
                <a:latin typeface="Times New Roman" pitchFamily="18" charset="0"/>
              </a:rPr>
              <a:t>. Nous 27. 1993: 443-469.</a:t>
            </a:r>
            <a:endParaRPr lang="en-US" altLang="zh-CN">
              <a:latin typeface="Times New Roman" pitchFamily="18" charset="0"/>
            </a:endParaRPr>
          </a:p>
          <a:p>
            <a:r>
              <a:rPr lang="en-US" altLang="zh-CN">
                <a:latin typeface="Times New Roman" pitchFamily="18" charset="0"/>
              </a:rPr>
              <a:t>Braun. D. </a:t>
            </a:r>
            <a:r>
              <a:rPr lang="en-US" altLang="zh-CN" i="1">
                <a:latin typeface="Times New Roman" pitchFamily="18" charset="0"/>
              </a:rPr>
              <a:t>Empty Names, Fictional Names, Mythical Names.</a:t>
            </a:r>
            <a:r>
              <a:rPr lang="en-US" altLang="zh-CN">
                <a:latin typeface="Times New Roman" pitchFamily="18" charset="0"/>
              </a:rPr>
              <a:t> Nous 39. 2005: 596-631.</a:t>
            </a:r>
            <a:endParaRPr lang="en-US" altLang="zh-CN">
              <a:latin typeface="Times New Roman" pitchFamily="18" charset="0"/>
            </a:endParaRPr>
          </a:p>
          <a:p>
            <a:r>
              <a:rPr lang="en-US" altLang="zh-CN">
                <a:latin typeface="Times New Roman" pitchFamily="18" charset="0"/>
              </a:rPr>
              <a:t>Schiffer. S. </a:t>
            </a:r>
            <a:r>
              <a:rPr lang="en-US" altLang="zh-CN" i="1">
                <a:latin typeface="Times New Roman" pitchFamily="18" charset="0"/>
              </a:rPr>
              <a:t>The Thing We Mean.</a:t>
            </a:r>
            <a:r>
              <a:rPr lang="en-US" altLang="zh-CN">
                <a:latin typeface="Times New Roman" pitchFamily="18" charset="0"/>
              </a:rPr>
              <a:t> Oxford: Clarendon Press. 2010.</a:t>
            </a:r>
            <a:endParaRPr lang="en-US" altLang="zh-CN">
              <a:latin typeface="Times New Roman" pitchFamily="18" charset="0"/>
            </a:endParaRPr>
          </a:p>
          <a:p>
            <a:r>
              <a:rPr lang="en-US" altLang="zh-CN">
                <a:latin typeface="Times New Roman" pitchFamily="18" charset="0"/>
              </a:rPr>
              <a:t>Azzouni. J.</a:t>
            </a:r>
            <a:r>
              <a:rPr lang="en-US" altLang="zh-CN" i="1">
                <a:latin typeface="Times New Roman" pitchFamily="18" charset="0"/>
              </a:rPr>
              <a:t> Talking about Nothing——Numbers, Hallucinations, and Fictions</a:t>
            </a:r>
            <a:r>
              <a:rPr lang="en-US" altLang="zh-CN">
                <a:latin typeface="Times New Roman" pitchFamily="18" charset="0"/>
              </a:rPr>
              <a:t>. Oxford: Oxford University Press, 2010.</a:t>
            </a:r>
            <a:endParaRPr lang="en-US" altLang="zh-CN">
              <a:latin typeface="Times New Roman" pitchFamily="18" charset="0"/>
            </a:endParaRPr>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20455</Words>
  <Application>WPS 演示</Application>
  <PresentationFormat>宽屏</PresentationFormat>
  <Paragraphs>445</Paragraphs>
  <Slides>54</Slides>
  <Notes>0</Notes>
  <HiddenSlides>0</HiddenSlides>
  <MMClips>0</MMClips>
  <ScaleCrop>false</ScaleCrop>
  <HeadingPairs>
    <vt:vector size="4" baseType="variant">
      <vt:variant>
        <vt:lpstr>主题</vt:lpstr>
      </vt:variant>
      <vt:variant>
        <vt:i4>1</vt:i4>
      </vt:variant>
      <vt:variant>
        <vt:lpstr>幻灯片标题</vt:lpstr>
      </vt:variant>
      <vt:variant>
        <vt:i4>54</vt:i4>
      </vt:variant>
    </vt:vector>
  </HeadingPairs>
  <TitlesOfParts>
    <vt:vector size="55" baseType="lpstr">
      <vt:lpstr>Office 主题</vt:lpstr>
      <vt:lpstr>Kripke's Thoughts of  Fictional Names</vt:lpstr>
      <vt:lpstr>Kripke's  Works</vt:lpstr>
      <vt:lpstr> Outline</vt:lpstr>
      <vt:lpstr>1. Background</vt:lpstr>
      <vt:lpstr>solutions</vt:lpstr>
      <vt:lpstr>development</vt:lpstr>
      <vt:lpstr>The Object Theory</vt:lpstr>
      <vt:lpstr>The Pretense Theory</vt:lpstr>
      <vt:lpstr>The Nominalist Theory</vt:lpstr>
      <vt:lpstr>2. Kripke's Thoughts of Fictional Names</vt:lpstr>
      <vt:lpstr>(1) Existence is a Predicate</vt:lpstr>
      <vt:lpstr>PowerPoint 演示文稿</vt:lpstr>
      <vt:lpstr>PowerPoint 演示文稿</vt:lpstr>
      <vt:lpstr>Kripke's Arguments</vt:lpstr>
      <vt:lpstr>A proper name doesn't mean a definite description</vt:lpstr>
      <vt:lpstr>PowerPoint 演示文稿</vt:lpstr>
      <vt:lpstr>PowerPoint 演示文稿</vt:lpstr>
      <vt:lpstr>PowerPoint 演示文稿</vt:lpstr>
      <vt:lpstr> Existence is a predicate</vt:lpstr>
      <vt:lpstr>PowerPoint 演示文稿</vt:lpstr>
      <vt:lpstr>PowerPoint 演示文稿</vt:lpstr>
      <vt:lpstr>How to pick up the referent of a name</vt:lpstr>
      <vt:lpstr>PowerPoint 演示文稿</vt:lpstr>
      <vt:lpstr>PowerPoint 演示文稿</vt:lpstr>
      <vt:lpstr>PowerPoint 演示文稿</vt:lpstr>
      <vt:lpstr> (2) Kripke's Creationism</vt:lpstr>
      <vt:lpstr>PowerPoint 演示文稿</vt:lpstr>
      <vt:lpstr>PowerPoint 演示文稿</vt:lpstr>
      <vt:lpstr>PowerPoint 演示文稿</vt:lpstr>
      <vt:lpstr> (3) The Pretense Theory</vt:lpstr>
      <vt:lpstr>PowerPoint 演示文稿</vt:lpstr>
      <vt:lpstr>PowerPoint 演示文稿</vt:lpstr>
      <vt:lpstr>3. The Truth Value of Propositions Contain Fictional Names</vt:lpstr>
      <vt:lpstr>PowerPoint 演示文稿</vt:lpstr>
      <vt:lpstr>(1) The Existential Propositions</vt:lpstr>
      <vt:lpstr>PowerPoint 演示文稿</vt:lpstr>
      <vt:lpstr>PowerPoint 演示文稿</vt:lpstr>
      <vt:lpstr>PowerPoint 演示文稿</vt:lpstr>
      <vt:lpstr>PowerPoint 演示文稿</vt:lpstr>
      <vt:lpstr>PowerPoint 演示文稿</vt:lpstr>
      <vt:lpstr> (2) The Propositions with Properties in the works</vt:lpstr>
      <vt:lpstr>PowerPoint 演示文稿</vt:lpstr>
      <vt:lpstr>PowerPoint 演示文稿</vt:lpstr>
      <vt:lpstr>(3) The Propositions relate to the real life</vt:lpstr>
      <vt:lpstr>PowerPoint 演示文稿</vt:lpstr>
      <vt:lpstr>PowerPoint 演示文稿</vt:lpstr>
      <vt:lpstr>  Summary</vt:lpstr>
      <vt:lpstr>PowerPoint 演示文稿</vt:lpstr>
      <vt:lpstr>PowerPoint 演示文稿</vt:lpstr>
      <vt:lpstr>Reference</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向却卓玛</cp:lastModifiedBy>
  <cp:revision>28</cp:revision>
  <dcterms:created xsi:type="dcterms:W3CDTF">2015-05-05T08:02:00Z</dcterms:created>
  <dcterms:modified xsi:type="dcterms:W3CDTF">2016-05-09T15:57:48Z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2052-10.1.0.5603</vt:lpwstr>
  </property>
</Properties>
</file>