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3"/>
  </p:notesMasterIdLst>
  <p:handoutMasterIdLst>
    <p:handoutMasterId r:id="rId164"/>
  </p:handoutMasterIdLst>
  <p:sldIdLst>
    <p:sldId id="262" r:id="rId2"/>
    <p:sldId id="495" r:id="rId3"/>
    <p:sldId id="496" r:id="rId4"/>
    <p:sldId id="497" r:id="rId5"/>
    <p:sldId id="504" r:id="rId6"/>
    <p:sldId id="505" r:id="rId7"/>
    <p:sldId id="506" r:id="rId8"/>
    <p:sldId id="507" r:id="rId9"/>
    <p:sldId id="508" r:id="rId10"/>
    <p:sldId id="509" r:id="rId11"/>
    <p:sldId id="515" r:id="rId12"/>
    <p:sldId id="516" r:id="rId13"/>
    <p:sldId id="517" r:id="rId14"/>
    <p:sldId id="518" r:id="rId15"/>
    <p:sldId id="519" r:id="rId16"/>
    <p:sldId id="521" r:id="rId17"/>
    <p:sldId id="520" r:id="rId18"/>
    <p:sldId id="524" r:id="rId19"/>
    <p:sldId id="522" r:id="rId20"/>
    <p:sldId id="554" r:id="rId21"/>
    <p:sldId id="536" r:id="rId22"/>
    <p:sldId id="555" r:id="rId23"/>
    <p:sldId id="542" r:id="rId24"/>
    <p:sldId id="537" r:id="rId25"/>
    <p:sldId id="523" r:id="rId26"/>
    <p:sldId id="538" r:id="rId27"/>
    <p:sldId id="539" r:id="rId28"/>
    <p:sldId id="540" r:id="rId29"/>
    <p:sldId id="525" r:id="rId30"/>
    <p:sldId id="526" r:id="rId31"/>
    <p:sldId id="527" r:id="rId32"/>
    <p:sldId id="528" r:id="rId33"/>
    <p:sldId id="529" r:id="rId34"/>
    <p:sldId id="530" r:id="rId35"/>
    <p:sldId id="533" r:id="rId36"/>
    <p:sldId id="534" r:id="rId37"/>
    <p:sldId id="535" r:id="rId38"/>
    <p:sldId id="531" r:id="rId39"/>
    <p:sldId id="543" r:id="rId40"/>
    <p:sldId id="544" r:id="rId41"/>
    <p:sldId id="545" r:id="rId42"/>
    <p:sldId id="546" r:id="rId43"/>
    <p:sldId id="547" r:id="rId44"/>
    <p:sldId id="548" r:id="rId45"/>
    <p:sldId id="550" r:id="rId46"/>
    <p:sldId id="549" r:id="rId47"/>
    <p:sldId id="551" r:id="rId48"/>
    <p:sldId id="552" r:id="rId49"/>
    <p:sldId id="553" r:id="rId50"/>
    <p:sldId id="325" r:id="rId51"/>
    <p:sldId id="438" r:id="rId52"/>
    <p:sldId id="449" r:id="rId53"/>
    <p:sldId id="450" r:id="rId54"/>
    <p:sldId id="452" r:id="rId55"/>
    <p:sldId id="451" r:id="rId56"/>
    <p:sldId id="437" r:id="rId57"/>
    <p:sldId id="453" r:id="rId58"/>
    <p:sldId id="349" r:id="rId59"/>
    <p:sldId id="342" r:id="rId60"/>
    <p:sldId id="328" r:id="rId61"/>
    <p:sldId id="378" r:id="rId62"/>
    <p:sldId id="439" r:id="rId63"/>
    <p:sldId id="379" r:id="rId64"/>
    <p:sldId id="448" r:id="rId65"/>
    <p:sldId id="382" r:id="rId66"/>
    <p:sldId id="476" r:id="rId67"/>
    <p:sldId id="381" r:id="rId68"/>
    <p:sldId id="386" r:id="rId69"/>
    <p:sldId id="410" r:id="rId70"/>
    <p:sldId id="388" r:id="rId71"/>
    <p:sldId id="387" r:id="rId72"/>
    <p:sldId id="385" r:id="rId73"/>
    <p:sldId id="373" r:id="rId74"/>
    <p:sldId id="374" r:id="rId75"/>
    <p:sldId id="470" r:id="rId76"/>
    <p:sldId id="376" r:id="rId77"/>
    <p:sldId id="384" r:id="rId78"/>
    <p:sldId id="389" r:id="rId79"/>
    <p:sldId id="411" r:id="rId80"/>
    <p:sldId id="370" r:id="rId81"/>
    <p:sldId id="368" r:id="rId82"/>
    <p:sldId id="340" r:id="rId83"/>
    <p:sldId id="369" r:id="rId84"/>
    <p:sldId id="354" r:id="rId85"/>
    <p:sldId id="541" r:id="rId86"/>
    <p:sldId id="371" r:id="rId87"/>
    <p:sldId id="353" r:id="rId88"/>
    <p:sldId id="326" r:id="rId89"/>
    <p:sldId id="335" r:id="rId90"/>
    <p:sldId id="337" r:id="rId91"/>
    <p:sldId id="351" r:id="rId92"/>
    <p:sldId id="350" r:id="rId93"/>
    <p:sldId id="462" r:id="rId94"/>
    <p:sldId id="463" r:id="rId95"/>
    <p:sldId id="464" r:id="rId96"/>
    <p:sldId id="465" r:id="rId97"/>
    <p:sldId id="466" r:id="rId98"/>
    <p:sldId id="467" r:id="rId99"/>
    <p:sldId id="468" r:id="rId100"/>
    <p:sldId id="478" r:id="rId101"/>
    <p:sldId id="469" r:id="rId102"/>
    <p:sldId id="345" r:id="rId103"/>
    <p:sldId id="329" r:id="rId104"/>
    <p:sldId id="357" r:id="rId105"/>
    <p:sldId id="459" r:id="rId106"/>
    <p:sldId id="460" r:id="rId107"/>
    <p:sldId id="358" r:id="rId108"/>
    <p:sldId id="359" r:id="rId109"/>
    <p:sldId id="330" r:id="rId110"/>
    <p:sldId id="494" r:id="rId111"/>
    <p:sldId id="361" r:id="rId112"/>
    <p:sldId id="365" r:id="rId113"/>
    <p:sldId id="480" r:id="rId114"/>
    <p:sldId id="481" r:id="rId115"/>
    <p:sldId id="482" r:id="rId116"/>
    <p:sldId id="483" r:id="rId117"/>
    <p:sldId id="484" r:id="rId118"/>
    <p:sldId id="485" r:id="rId119"/>
    <p:sldId id="486" r:id="rId120"/>
    <p:sldId id="487" r:id="rId121"/>
    <p:sldId id="488" r:id="rId122"/>
    <p:sldId id="490" r:id="rId123"/>
    <p:sldId id="489" r:id="rId124"/>
    <p:sldId id="491" r:id="rId125"/>
    <p:sldId id="492" r:id="rId126"/>
    <p:sldId id="366" r:id="rId127"/>
    <p:sldId id="394" r:id="rId128"/>
    <p:sldId id="397" r:id="rId129"/>
    <p:sldId id="320" r:id="rId130"/>
    <p:sldId id="321" r:id="rId131"/>
    <p:sldId id="479" r:id="rId132"/>
    <p:sldId id="417" r:id="rId133"/>
    <p:sldId id="423" r:id="rId134"/>
    <p:sldId id="425" r:id="rId135"/>
    <p:sldId id="421" r:id="rId136"/>
    <p:sldId id="424" r:id="rId137"/>
    <p:sldId id="316" r:id="rId138"/>
    <p:sldId id="399" r:id="rId139"/>
    <p:sldId id="398" r:id="rId140"/>
    <p:sldId id="400" r:id="rId141"/>
    <p:sldId id="401" r:id="rId142"/>
    <p:sldId id="402" r:id="rId143"/>
    <p:sldId id="396" r:id="rId144"/>
    <p:sldId id="429" r:id="rId145"/>
    <p:sldId id="420" r:id="rId146"/>
    <p:sldId id="418" r:id="rId147"/>
    <p:sldId id="419" r:id="rId148"/>
    <p:sldId id="426" r:id="rId149"/>
    <p:sldId id="428" r:id="rId150"/>
    <p:sldId id="427" r:id="rId151"/>
    <p:sldId id="322" r:id="rId152"/>
    <p:sldId id="422" r:id="rId153"/>
    <p:sldId id="471" r:id="rId154"/>
    <p:sldId id="472" r:id="rId155"/>
    <p:sldId id="473" r:id="rId156"/>
    <p:sldId id="474" r:id="rId157"/>
    <p:sldId id="475" r:id="rId158"/>
    <p:sldId id="454" r:id="rId159"/>
    <p:sldId id="455" r:id="rId160"/>
    <p:sldId id="456" r:id="rId161"/>
    <p:sldId id="458" r:id="rId16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5C00"/>
    <a:srgbClr val="66CCFF"/>
    <a:srgbClr val="00CC99"/>
    <a:srgbClr val="008000"/>
    <a:srgbClr val="66FFCC"/>
    <a:srgbClr val="00FF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84127" autoAdjust="0"/>
  </p:normalViewPr>
  <p:slideViewPr>
    <p:cSldViewPr>
      <p:cViewPr>
        <p:scale>
          <a:sx n="66" d="100"/>
          <a:sy n="66" d="100"/>
        </p:scale>
        <p:origin x="-1284" y="-10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4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963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963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963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AE2A696-594E-4791-811D-C1D8909A7EC5}" type="slidenum">
              <a:rPr lang="en-US"/>
              <a:pPr/>
              <a:t>‹#›</a:t>
            </a:fld>
            <a:endParaRPr lang="en-US"/>
          </a:p>
        </p:txBody>
      </p:sp>
    </p:spTree>
    <p:extLst>
      <p:ext uri="{BB962C8B-B14F-4D97-AF65-F5344CB8AC3E}">
        <p14:creationId xmlns:p14="http://schemas.microsoft.com/office/powerpoint/2010/main" val="18131769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EBCC4C-FFEC-4A5A-BE98-2A3C7C96053A}" type="datetimeFigureOut">
              <a:rPr lang="en-US" smtClean="0"/>
              <a:pPr/>
              <a:t>2/29/2012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909E33-5398-41C8-A449-72FABF818D89}" type="slidenum">
              <a:rPr lang="en-US" smtClean="0"/>
              <a:pPr/>
              <a:t>‹#›</a:t>
            </a:fld>
            <a:endParaRPr lang="en-US"/>
          </a:p>
        </p:txBody>
      </p:sp>
    </p:spTree>
    <p:extLst>
      <p:ext uri="{BB962C8B-B14F-4D97-AF65-F5344CB8AC3E}">
        <p14:creationId xmlns:p14="http://schemas.microsoft.com/office/powerpoint/2010/main" val="186468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9DF4A68-5B73-4C3C-92FF-DFDE11AAD63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9B0DCFE-1965-4035-AAE0-E0EA74E833C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BDB0B35-1F84-4D44-B7E6-398322DD1C7C}"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E847F691-34CB-49E6-AF32-9300F588E86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D3D5C3B-B9AC-4CF8-B5D7-EF7683CFBFBD}"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96E6E18-D487-4EF5-B14B-FB888BE8D10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8DDDFDE-24D5-4E4A-9492-ABDDA2456FD1}"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15708D9-1E30-4935-AC1D-4066BA0E669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38AA938-46E2-4E65-8320-E4C85C77C80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671870D-31F3-400D-B574-5D002E67DBE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3741425-1C3E-485F-8727-612BC8F799B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DB9D302-4F50-412C-9BA8-969283AF129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99FBE33-227B-48C6-AB6E-A46643E985C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 Id="rId5" Type="http://schemas.openxmlformats.org/officeDocument/2006/relationships/image" Target="../media/image103.gif"/><Relationship Id="rId4" Type="http://schemas.openxmlformats.org/officeDocument/2006/relationships/image" Target="../media/image102.gif"/></Relationships>
</file>

<file path=ppt/slides/_rels/slide152.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 name="Picture 19" descr="PMto56yellow.bmp"/>
          <p:cNvPicPr>
            <a:picLocks noChangeAspect="1"/>
          </p:cNvPicPr>
          <p:nvPr/>
        </p:nvPicPr>
        <p:blipFill>
          <a:blip r:embed="rId2" cstate="print"/>
          <a:stretch>
            <a:fillRect/>
          </a:stretch>
        </p:blipFill>
        <p:spPr>
          <a:xfrm>
            <a:off x="1524000" y="2362200"/>
            <a:ext cx="3876675" cy="4876800"/>
          </a:xfrm>
          <a:prstGeom prst="rect">
            <a:avLst/>
          </a:prstGeom>
          <a:scene3d>
            <a:camera prst="orthographicFront">
              <a:rot lat="21359612" lon="8164967" rev="3652751"/>
            </a:camera>
            <a:lightRig rig="threePt" dir="t"/>
          </a:scene3d>
        </p:spPr>
      </p:pic>
      <p:sp>
        <p:nvSpPr>
          <p:cNvPr id="12290" name="Rectangle 2"/>
          <p:cNvSpPr>
            <a:spLocks noGrp="1" noChangeArrowheads="1"/>
          </p:cNvSpPr>
          <p:nvPr>
            <p:ph type="title"/>
          </p:nvPr>
        </p:nvSpPr>
        <p:spPr/>
        <p:txBody>
          <a:bodyPr/>
          <a:lstStyle/>
          <a:p>
            <a:r>
              <a:rPr lang="en-US" sz="3200" dirty="0" smtClean="0">
                <a:latin typeface="Rockwell Extra Bold" pitchFamily="18" charset="0"/>
              </a:rPr>
              <a:t>Typos ‘ Principia </a:t>
            </a:r>
            <a:r>
              <a:rPr lang="en-US" sz="3200" dirty="0" err="1" smtClean="0">
                <a:latin typeface="Rockwell Extra Bold" pitchFamily="18" charset="0"/>
              </a:rPr>
              <a:t>Mathematica</a:t>
            </a:r>
            <a:endParaRPr lang="en-US" sz="3200" dirty="0">
              <a:latin typeface="Rockwell Extra Bold" pitchFamily="18" charset="0"/>
            </a:endParaRPr>
          </a:p>
        </p:txBody>
      </p:sp>
      <p:pic>
        <p:nvPicPr>
          <p:cNvPr id="19" name="Picture 18" descr="150px-Russell1907-2.jpg"/>
          <p:cNvPicPr>
            <a:picLocks noChangeAspect="1"/>
          </p:cNvPicPr>
          <p:nvPr/>
        </p:nvPicPr>
        <p:blipFill>
          <a:blip r:embed="rId3" cstate="print"/>
          <a:stretch>
            <a:fillRect/>
          </a:stretch>
        </p:blipFill>
        <p:spPr>
          <a:xfrm>
            <a:off x="2895600" y="2133600"/>
            <a:ext cx="2320812" cy="3048000"/>
          </a:xfrm>
          <a:prstGeom prst="rect">
            <a:avLst/>
          </a:prstGeom>
          <a:scene3d>
            <a:camera prst="orthographicFront">
              <a:rot lat="2638154" lon="19442470" rev="19996050"/>
            </a:camera>
            <a:lightRig rig="threePt" dir="t"/>
          </a:scene3d>
        </p:spPr>
      </p:pic>
      <p:pic>
        <p:nvPicPr>
          <p:cNvPr id="17" name="Picture 16" descr="whitehead.jpg"/>
          <p:cNvPicPr>
            <a:picLocks noChangeAspect="1"/>
          </p:cNvPicPr>
          <p:nvPr/>
        </p:nvPicPr>
        <p:blipFill>
          <a:blip r:embed="rId4" cstate="print"/>
          <a:stretch>
            <a:fillRect/>
          </a:stretch>
        </p:blipFill>
        <p:spPr>
          <a:xfrm>
            <a:off x="4800600" y="1752600"/>
            <a:ext cx="2133600" cy="3048000"/>
          </a:xfrm>
          <a:prstGeom prst="rect">
            <a:avLst/>
          </a:prstGeom>
          <a:scene3d>
            <a:camera prst="orthographicFront">
              <a:rot lat="642408" lon="2720680" rev="1906899"/>
            </a:camera>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path" presetSubtype="0" accel="50000" decel="50000" fill="hold" nodeType="withEffect">
                                  <p:stCondLst>
                                    <p:cond delay="0"/>
                                  </p:stCondLst>
                                  <p:childTnLst>
                                    <p:animMotion origin="layout" path="M 0.19809 -0.05549 C 0.20608 -0.04486 0.2151 -0.03422 0.2191 -0.02081 C 0.22309 -0.00625 0.22517 0.0111 0.22708 0.02844 C 0.22917 0.04578 0.22708 0.06034 0.22517 0.0763 C 0.22309 0.0911 0.22014 0.10705 0.21302 0.12023 C 0.20712 0.13364 0.19705 0.14427 0.18611 0.15237 C 0.17604 0.16023 0.16406 0.16555 0.15208 0.16832 C 0.1401 0.17086 0.12813 0.17086 0.11701 0.16832 C 0.10503 0.16555 0.0941 0.15884 0.08507 0.1482 C 0.07604 0.13896 0.06806 0.12693 0.06406 0.11237 C 0.05903 0.09896 0.05712 0.08046 0.05712 0.06566 C 0.05608 0.0511 0.05712 0.03375 0.06215 0.01919 C 0.06701 0.00578 0.07604 -0.00486 0.08802 -0.01018 C 0.10017 -0.01411 0.11215 -0.00879 0.12014 0.00046 C 0.12708 0.00971 0.13212 0.02451 0.13316 0.04162 C 0.13316 0.05896 0.13212 0.07491 0.12708 0.08832 C 0.12205 0.10173 0.12309 0.10427 0.10313 0.12162 C 0.08507 0.14034 0.06701 0.13503 0.05608 0.13618 C 0.04514 0.13618 0.03611 0.13086 0.02517 0.12555 C 0.01302 0.11907 0.00313 0.10705 -0.00399 0.09641 C -0.01094 0.08578 -0.01389 0.07237 -0.01788 0.0511 C -0.02083 0.02982 -0.02083 0.01919 -0.02083 0.003 C -0.02083 -0.01295 -0.02083 -0.0289 -0.02083 -0.04486 " pathEditMode="relative" rAng="0" ptsTypes="fffffffffffffffffffffff">
                                      <p:cBhvr>
                                        <p:cTn id="6" dur="2000" fill="hold"/>
                                        <p:tgtEl>
                                          <p:spTgt spid="19"/>
                                        </p:tgtEl>
                                        <p:attrNameLst>
                                          <p:attrName>ppt_x</p:attrName>
                                          <p:attrName>ppt_y</p:attrName>
                                        </p:attrNameLst>
                                      </p:cBhvr>
                                      <p:rCtr x="-9400" y="11300"/>
                                    </p:animMotion>
                                  </p:childTnLst>
                                </p:cTn>
                              </p:par>
                              <p:par>
                                <p:cTn id="7" presetID="0" presetClass="path" presetSubtype="0" accel="50000" decel="50000" fill="hold" nodeType="withEffect">
                                  <p:stCondLst>
                                    <p:cond delay="0"/>
                                  </p:stCondLst>
                                  <p:childTnLst>
                                    <p:animMotion origin="layout" path="M 1.38889E-6 -7.80347E-6 C 0.00052 -0.00717 0.00017 -0.01434 0.00156 -0.02128 C 0.00555 -0.04209 0.01493 -0.0629 0.02066 -0.08255 C 0.02795 -0.10729 0.03333 -0.14058 0.04444 -0.16278 C 0.04635 -0.17527 0.04965 -0.18105 0.05399 -0.19238 C 0.06111 -0.21087 0.0684 -0.23376 0.0809 -0.24741 C 0.0868 -0.25388 0.09444 -0.25573 0.10156 -0.25804 C 0.12395 -0.25665 0.14444 -0.26637 0.15243 -0.23677 C 0.15295 -0.15584 0.15243 -0.07469 0.15399 0.00624 C 0.15399 0.01063 0.15625 0.01456 0.15711 0.01895 C 0.15885 0.02774 0.16163 0.0578 0.1618 0.05918 C 0.16805 0.11907 0.17829 0.16785 0.20156 0.21965 C 0.20329 0.22797 0.20572 0.23791 0.20954 0.24508 C 0.21875 0.26242 0.21441 0.24369 0.22378 0.26843 C 0.22899 0.28254 0.23593 0.29548 0.24444 0.30635 C 0.24947 0.31999 0.25729 0.33317 0.26822 0.33803 C 0.26927 0.33942 0.26996 0.3415 0.27135 0.34242 C 0.2743 0.3445 0.2809 0.34658 0.2809 0.34658 C 0.29027 0.34358 0.29687 0.33965 0.30468 0.33179 C 0.30729 0.31745 0.30572 0.31468 0.30156 0.30219 C 0.29444 0.28069 0.30225 0.29687 0.29513 0.28323 C 0.29253 0.26196 0.2901 0.24022 0.2809 0.22196 C 0.27829 0.20809 0.27256 0.19583 0.26666 0.18381 C 0.2592 0.16855 0.25156 0.14751 0.23958 0.13733 C 0.23472 0.12392 0.22691 0.11352 0.22066 0.10126 C 0.21441 0.08878 0.221 0.09618 0.21267 0.08878 C 0.21041 0.08392 0.2092 0.07791 0.20625 0.07398 C 0.20503 0.07236 0.20295 0.07283 0.20156 0.07167 C 0.18906 0.06219 0.20104 0.06913 0.18888 0.05687 C 0.18697 0.05502 0.18454 0.05433 0.18246 0.05271 C 0.17586 0.04716 0.16927 0.03699 0.1618 0.03375 C 0.14774 0.0208 0.13402 0.01942 0.11736 0.01479 C 0.09722 0.00924 0.07708 0.00207 0.05711 -0.0044 C 0.04444 -0.00371 0.03177 -0.00347 0.01909 -0.00232 C 0.01631 -0.00209 0.01302 -0.00255 0.01111 -7.80347E-6 C 0.00972 0.00184 0.01111 0.00554 0.01111 0.00832 " pathEditMode="relative" ptsTypes="fffffffffffffffffffffffffffffffffffA">
                                      <p:cBhvr>
                                        <p:cTn id="8" dur="2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rmAutofit fontScale="85000" lnSpcReduction="20000"/>
          </a:bodyPr>
          <a:lstStyle/>
          <a:p>
            <a:r>
              <a:rPr lang="en-US" dirty="0"/>
              <a:t>Genuine predicate variables such as </a:t>
            </a:r>
            <a:r>
              <a:rPr lang="en-US" dirty="0">
                <a:sym typeface="Symbol"/>
              </a:rPr>
              <a:t></a:t>
            </a:r>
            <a:r>
              <a:rPr lang="en-US" dirty="0"/>
              <a:t>! come with the shriek and this distinguishes them from schematic letters such as </a:t>
            </a:r>
            <a:r>
              <a:rPr lang="en-US" dirty="0">
                <a:sym typeface="Symbol"/>
              </a:rPr>
              <a:t></a:t>
            </a:r>
            <a:r>
              <a:rPr lang="en-US" dirty="0"/>
              <a:t>. In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the letter </a:t>
            </a:r>
            <a:r>
              <a:rPr lang="en-US" dirty="0">
                <a:sym typeface="Symbol"/>
              </a:rPr>
              <a:t></a:t>
            </a:r>
            <a:r>
              <a:rPr lang="en-US" dirty="0"/>
              <a:t>! is a predicate variable (not a schematic letter) and hence the smallest possible scope is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Thus formally </a:t>
            </a:r>
            <a:r>
              <a:rPr lang="en-US" i="1" dirty="0"/>
              <a:t>Principia’s</a:t>
            </a:r>
            <a:r>
              <a:rPr lang="en-US" dirty="0"/>
              <a:t> examples should be:</a:t>
            </a:r>
          </a:p>
          <a:p>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i="1" dirty="0"/>
              <a:t>p</a:t>
            </a:r>
            <a:r>
              <a:rPr lang="en-US" dirty="0"/>
              <a:t>  </a:t>
            </a:r>
            <a:r>
              <a:rPr lang="en-US" i="1" dirty="0"/>
              <a:t>=</a:t>
            </a:r>
            <a:r>
              <a:rPr lang="en-US" i="1" dirty="0" err="1"/>
              <a:t>df</a:t>
            </a:r>
            <a:r>
              <a:rPr lang="en-US" i="1" dirty="0"/>
              <a:t> </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i="1" dirty="0"/>
              <a:t>p</a:t>
            </a:r>
            <a:endParaRPr lang="en-US" dirty="0"/>
          </a:p>
          <a:p>
            <a:r>
              <a:rPr lang="en-US" i="1" dirty="0" smtClean="0"/>
              <a:t>p</a:t>
            </a:r>
            <a:r>
              <a:rPr lang="en-US" dirty="0" smtClean="0"/>
              <a:t> </a:t>
            </a:r>
            <a:r>
              <a:rPr lang="en-US" dirty="0">
                <a:sym typeface="Symbol"/>
              </a:rPr>
              <a:t></a:t>
            </a:r>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i="1" dirty="0"/>
              <a:t>=</a:t>
            </a:r>
            <a:r>
              <a:rPr lang="en-US" i="1" dirty="0" err="1"/>
              <a:t>df</a:t>
            </a:r>
            <a:r>
              <a:rPr lang="en-US" i="1" dirty="0"/>
              <a:t>  p</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i="1" dirty="0"/>
              <a:t>=</a:t>
            </a:r>
            <a:r>
              <a:rPr lang="en-US" i="1" dirty="0" err="1"/>
              <a:t>df</a:t>
            </a:r>
            <a:r>
              <a:rPr lang="en-US" i="1" dirty="0"/>
              <a:t> </a:t>
            </a:r>
            <a:r>
              <a:rPr lang="en-US" i="1" baseline="30000" dirty="0"/>
              <a:t> </a:t>
            </a:r>
            <a:endParaRPr lang="en-US" i="1" baseline="30000" dirty="0" smtClean="0"/>
          </a:p>
          <a:p>
            <a:pPr marL="0" indent="0">
              <a:buNone/>
            </a:pPr>
            <a:r>
              <a:rPr lang="en-US" i="1" baseline="30000" dirty="0"/>
              <a:t>	</a:t>
            </a:r>
            <a:r>
              <a:rPr lang="en-US" dirty="0" smtClean="0"/>
              <a:t> </a:t>
            </a:r>
            <a:r>
              <a:rPr lang="en-US" dirty="0"/>
              <a:t>[</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r>
              <a:rPr lang="en-US" dirty="0"/>
              <a:t> </a:t>
            </a:r>
          </a:p>
          <a:p>
            <a:r>
              <a:rPr lang="en-US" dirty="0"/>
              <a:t>The use of the predicate variables </a:t>
            </a:r>
            <a:r>
              <a:rPr lang="en-US" dirty="0">
                <a:sym typeface="Symbol"/>
              </a:rPr>
              <a:t></a:t>
            </a:r>
            <a:r>
              <a:rPr lang="en-US" dirty="0"/>
              <a:t>! and </a:t>
            </a:r>
            <a:r>
              <a:rPr lang="en-US" dirty="0">
                <a:sym typeface="Symbol"/>
              </a:rPr>
              <a:t></a:t>
            </a:r>
            <a:r>
              <a:rPr lang="en-US" dirty="0"/>
              <a:t>! force a primary scope for the description in a way that the use of schematic letters </a:t>
            </a:r>
            <a:r>
              <a:rPr lang="en-US" dirty="0">
                <a:sym typeface="Symbol"/>
              </a:rPr>
              <a:t></a:t>
            </a:r>
            <a:r>
              <a:rPr lang="en-US" dirty="0"/>
              <a:t> and </a:t>
            </a:r>
            <a:r>
              <a:rPr lang="en-US" dirty="0">
                <a:sym typeface="Symbol"/>
              </a:rPr>
              <a:t></a:t>
            </a:r>
            <a:r>
              <a:rPr lang="en-US" dirty="0"/>
              <a:t> cannot.  </a:t>
            </a:r>
          </a:p>
          <a:p>
            <a:endParaRPr lang="en-US" dirty="0"/>
          </a:p>
        </p:txBody>
      </p:sp>
    </p:spTree>
    <p:extLst>
      <p:ext uri="{BB962C8B-B14F-4D97-AF65-F5344CB8AC3E}">
        <p14:creationId xmlns:p14="http://schemas.microsoft.com/office/powerpoint/2010/main" val="53438767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r>
              <a:rPr lang="en-US" dirty="0" smtClean="0"/>
              <a:t>Free lower case Greek letters </a:t>
            </a:r>
            <a:r>
              <a:rPr lang="en-US" dirty="0" smtClean="0">
                <a:sym typeface="Symbol"/>
              </a:rPr>
              <a:t>,  stand in for class expressions </a:t>
            </a:r>
            <a:r>
              <a:rPr lang="en-US" dirty="0" err="1" smtClean="0">
                <a:sym typeface="Symbol"/>
              </a:rPr>
              <a:t>âa</a:t>
            </a:r>
            <a:r>
              <a:rPr lang="en-US" dirty="0" smtClean="0">
                <a:sym typeface="Symbol"/>
              </a:rPr>
              <a:t>, </a:t>
            </a:r>
            <a:r>
              <a:rPr lang="en-US" dirty="0" err="1" smtClean="0">
                <a:sym typeface="Symbol"/>
              </a:rPr>
              <a:t>âa</a:t>
            </a:r>
            <a:r>
              <a:rPr lang="en-US" dirty="0" smtClean="0">
                <a:sym typeface="Symbol"/>
              </a:rPr>
              <a:t> etc.</a:t>
            </a:r>
            <a:endParaRPr lang="en-US" dirty="0" smtClean="0"/>
          </a:p>
          <a:p>
            <a:r>
              <a:rPr lang="en-US" dirty="0" smtClean="0"/>
              <a:t>Thus, definitions such as </a:t>
            </a:r>
          </a:p>
          <a:p>
            <a:pPr>
              <a:buNone/>
            </a:pPr>
            <a:r>
              <a:rPr lang="en-US" dirty="0" smtClean="0">
                <a:sym typeface="Symbol"/>
              </a:rPr>
              <a:t>		 =</a:t>
            </a:r>
            <a:r>
              <a:rPr lang="en-US" dirty="0" err="1" smtClean="0">
                <a:sym typeface="Symbol"/>
              </a:rPr>
              <a:t>df</a:t>
            </a:r>
            <a:r>
              <a:rPr lang="en-US" baseline="-25000" dirty="0" smtClean="0">
                <a:sym typeface="Symbol"/>
              </a:rPr>
              <a:t>*22.03</a:t>
            </a:r>
            <a:r>
              <a:rPr lang="en-US" dirty="0" smtClean="0">
                <a:sym typeface="Symbol"/>
              </a:rPr>
              <a:t>   â(a   v a  )  </a:t>
            </a:r>
            <a:endParaRPr lang="en-US" dirty="0" smtClean="0"/>
          </a:p>
          <a:p>
            <a:pPr>
              <a:buNone/>
            </a:pPr>
            <a:r>
              <a:rPr lang="en-US" dirty="0" smtClean="0"/>
              <a:t>	formed with free special lower case Greek letters </a:t>
            </a:r>
            <a:r>
              <a:rPr lang="en-US" dirty="0" smtClean="0">
                <a:sym typeface="Symbol"/>
              </a:rPr>
              <a:t>,  have to be applied before definitions such as *20.01 for class expressions.  </a:t>
            </a:r>
            <a:endParaRPr lang="en-US" dirty="0" smtClean="0"/>
          </a:p>
          <a:p>
            <a:endParaRPr 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6019800"/>
          </a:xfrm>
        </p:spPr>
        <p:txBody>
          <a:bodyPr/>
          <a:lstStyle/>
          <a:p>
            <a:r>
              <a:rPr lang="en-US" sz="2400" dirty="0" smtClean="0"/>
              <a:t>Elimination </a:t>
            </a:r>
            <a:r>
              <a:rPr lang="en-US" sz="2400" i="1" dirty="0" err="1" smtClean="0"/>
              <a:t>vs</a:t>
            </a:r>
            <a:r>
              <a:rPr lang="en-US" sz="2400" dirty="0" smtClean="0"/>
              <a:t> Reductive identity</a:t>
            </a:r>
          </a:p>
          <a:p>
            <a:r>
              <a:rPr lang="en-US" sz="2400" dirty="0" smtClean="0"/>
              <a:t>Ayer writes:</a:t>
            </a:r>
          </a:p>
          <a:p>
            <a:pPr>
              <a:buNone/>
            </a:pPr>
            <a:r>
              <a:rPr lang="en-US" sz="2400" dirty="0" smtClean="0"/>
              <a:t>	…when Russell spoke of an object as a logical fiction, he did not mean to imply that it was imaginary or nonexistent… Similarly, in the period during which Russell held that physical objects were logical constructions, he did not wish to suggest that they were unreal in the way that gorgons are unreal. Logical fictions do indeed exist, but only in virtue of the existence of the elements out of which they are constructed. As Russell put it, they are not part of the ultimate furniture of the world.” </a:t>
            </a:r>
          </a:p>
          <a:p>
            <a:pPr>
              <a:buNone/>
            </a:pPr>
            <a:r>
              <a:rPr lang="en-US" sz="2400" dirty="0" smtClean="0"/>
              <a:t>	(</a:t>
            </a:r>
            <a:r>
              <a:rPr lang="en-US" sz="2000" dirty="0" smtClean="0"/>
              <a:t>A. J. Ayer, “Bertrand Russell as a Philosopher” in The Meaning of Life (New York: </a:t>
            </a:r>
            <a:r>
              <a:rPr lang="en-US" sz="2000" dirty="0" err="1" smtClean="0"/>
              <a:t>MacMillian</a:t>
            </a:r>
            <a:r>
              <a:rPr lang="en-US" sz="2000" dirty="0" smtClean="0"/>
              <a:t>, 1990), p. 152. )</a:t>
            </a:r>
          </a:p>
          <a:p>
            <a:pPr>
              <a:buNone/>
            </a:pPr>
            <a:endParaRPr lang="en-US" sz="2400" dirty="0" smtClean="0"/>
          </a:p>
          <a:p>
            <a:endParaRPr lang="en-US" sz="24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762000"/>
            <a:ext cx="8229600" cy="5364163"/>
          </a:xfrm>
        </p:spPr>
        <p:txBody>
          <a:bodyPr>
            <a:normAutofit/>
          </a:bodyPr>
          <a:lstStyle/>
          <a:p>
            <a:pPr>
              <a:buNone/>
            </a:pPr>
            <a:endParaRPr lang="en-US" dirty="0" smtClean="0"/>
          </a:p>
          <a:p>
            <a:r>
              <a:rPr lang="en-US" dirty="0" smtClean="0"/>
              <a:t>Ayer is mistaken. This is not a reductive identity—the identification of classes with attributes of a certain sort.  Classes do go the way of the gorgon sisters.</a:t>
            </a:r>
          </a:p>
          <a:p>
            <a:r>
              <a:rPr lang="en-US" dirty="0" smtClean="0"/>
              <a:t>PM1910 does not offer a reductive identification of classes with attributes. It is an </a:t>
            </a:r>
            <a:r>
              <a:rPr lang="en-US" dirty="0" err="1" smtClean="0">
                <a:solidFill>
                  <a:srgbClr val="FF0000"/>
                </a:solidFill>
              </a:rPr>
              <a:t>eliminativistic</a:t>
            </a:r>
            <a:r>
              <a:rPr lang="en-US" dirty="0" smtClean="0"/>
              <a:t>,</a:t>
            </a:r>
            <a:r>
              <a:rPr lang="en-US" dirty="0" smtClean="0">
                <a:solidFill>
                  <a:srgbClr val="FF0000"/>
                </a:solidFill>
              </a:rPr>
              <a:t> </a:t>
            </a:r>
            <a:r>
              <a:rPr lang="en-US" dirty="0" smtClean="0"/>
              <a:t> no classes theory, just as was the </a:t>
            </a:r>
            <a:r>
              <a:rPr lang="en-US" dirty="0" err="1" smtClean="0"/>
              <a:t>substitutional</a:t>
            </a:r>
            <a:r>
              <a:rPr lang="en-US" dirty="0" smtClean="0"/>
              <a:t> theory that came before it. </a:t>
            </a:r>
          </a:p>
          <a:p>
            <a:endParaRPr 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sz="2800" dirty="0" smtClean="0"/>
              <a:t>If the no- classes theory of  PM1910 were a reductive identity theory, then the work would have only *20.01 and *20.02. From *20.01</a:t>
            </a:r>
          </a:p>
          <a:p>
            <a:pPr>
              <a:buNone/>
            </a:pPr>
            <a:r>
              <a:rPr lang="en-US" sz="2800" dirty="0" smtClean="0"/>
              <a:t>		[</a:t>
            </a:r>
            <a:r>
              <a:rPr lang="en-US" sz="2800" dirty="0" smtClean="0">
                <a:sym typeface="Symbol"/>
              </a:rPr>
              <a:t>â</a:t>
            </a:r>
            <a:r>
              <a:rPr lang="en-US" sz="2800" baseline="30000" dirty="0" smtClean="0">
                <a:sym typeface="Symbol"/>
              </a:rPr>
              <a:t>(o)</a:t>
            </a:r>
            <a:r>
              <a:rPr lang="en-US" sz="2800" dirty="0" err="1" smtClean="0"/>
              <a:t>A</a:t>
            </a:r>
            <a:r>
              <a:rPr lang="en-US" sz="2800" dirty="0" err="1" smtClean="0">
                <a:sym typeface="Symbol"/>
              </a:rPr>
              <a:t>a</a:t>
            </a:r>
            <a:r>
              <a:rPr lang="en-US" sz="2800" baseline="30000" dirty="0" smtClean="0"/>
              <a:t>(o)</a:t>
            </a:r>
            <a:r>
              <a:rPr lang="en-US" sz="2800" dirty="0" smtClean="0"/>
              <a:t>][B(</a:t>
            </a:r>
            <a:r>
              <a:rPr lang="en-US" sz="2800" dirty="0" smtClean="0">
                <a:sym typeface="Symbol"/>
              </a:rPr>
              <a:t>â</a:t>
            </a:r>
            <a:r>
              <a:rPr lang="en-US" sz="2800" baseline="30000" dirty="0" smtClean="0">
                <a:sym typeface="Symbol"/>
              </a:rPr>
              <a:t>(o)</a:t>
            </a:r>
            <a:r>
              <a:rPr lang="en-US" sz="2800" dirty="0" err="1" smtClean="0"/>
              <a:t>A</a:t>
            </a:r>
            <a:r>
              <a:rPr lang="en-US" sz="2800" dirty="0" err="1" smtClean="0">
                <a:sym typeface="Symbol"/>
              </a:rPr>
              <a:t>a</a:t>
            </a:r>
            <a:r>
              <a:rPr lang="en-US" sz="2800" baseline="30000" dirty="0" smtClean="0"/>
              <a:t>(o)</a:t>
            </a:r>
            <a:r>
              <a:rPr lang="en-US" sz="2800" dirty="0" smtClean="0"/>
              <a:t>)] =</a:t>
            </a:r>
            <a:r>
              <a:rPr lang="en-US" sz="2800" dirty="0" err="1" smtClean="0"/>
              <a:t>df</a:t>
            </a:r>
            <a:r>
              <a:rPr lang="en-US" sz="2800" dirty="0" smtClean="0"/>
              <a:t> </a:t>
            </a:r>
          </a:p>
          <a:p>
            <a:pPr>
              <a:buNone/>
            </a:pPr>
            <a:r>
              <a:rPr lang="en-US" sz="2800" dirty="0" smtClean="0"/>
              <a:t>		 (</a:t>
            </a:r>
            <a:r>
              <a:rPr lang="en-US" sz="2800" dirty="0" smtClean="0">
                <a:sym typeface="Symbol"/>
              </a:rPr>
              <a:t></a:t>
            </a:r>
            <a:r>
              <a:rPr lang="en-US" sz="2800" baseline="30000" dirty="0" smtClean="0"/>
              <a:t> (t)</a:t>
            </a:r>
            <a:r>
              <a:rPr lang="en-US" sz="2800" dirty="0" smtClean="0"/>
              <a:t>)( </a:t>
            </a:r>
            <a:r>
              <a:rPr lang="en-US" sz="2800" dirty="0" smtClean="0">
                <a:sym typeface="Symbol"/>
              </a:rPr>
              <a:t></a:t>
            </a:r>
            <a:r>
              <a:rPr lang="en-US" sz="2800" baseline="30000" dirty="0" smtClean="0"/>
              <a:t> ((o))</a:t>
            </a:r>
            <a:r>
              <a:rPr lang="en-US" sz="2800" dirty="0" smtClean="0"/>
              <a:t>(a</a:t>
            </a:r>
            <a:r>
              <a:rPr lang="en-US" sz="2800" baseline="30000" dirty="0" smtClean="0"/>
              <a:t>(o)</a:t>
            </a:r>
            <a:r>
              <a:rPr lang="en-US" sz="2800" dirty="0" smtClean="0"/>
              <a:t>) </a:t>
            </a:r>
            <a:r>
              <a:rPr lang="en-US" sz="2800" dirty="0" smtClean="0">
                <a:sym typeface="Symbol"/>
              </a:rPr>
              <a:t> </a:t>
            </a:r>
            <a:r>
              <a:rPr lang="en-US" sz="2800" baseline="-25000" dirty="0" smtClean="0">
                <a:sym typeface="Symbol"/>
              </a:rPr>
              <a:t>a</a:t>
            </a:r>
            <a:r>
              <a:rPr lang="en-US" sz="2800" baseline="-25000" dirty="0" smtClean="0"/>
              <a:t>(o)   </a:t>
            </a:r>
            <a:r>
              <a:rPr lang="en-US" sz="2800" dirty="0" smtClean="0"/>
              <a:t>A(a</a:t>
            </a:r>
            <a:r>
              <a:rPr lang="en-US" sz="2800" baseline="30000" dirty="0" smtClean="0"/>
              <a:t> (o)</a:t>
            </a:r>
            <a:r>
              <a:rPr lang="en-US" sz="2800" dirty="0" smtClean="0"/>
              <a:t> ) .&amp;. B(</a:t>
            </a:r>
            <a:r>
              <a:rPr lang="en-US" sz="2800" dirty="0" smtClean="0">
                <a:sym typeface="Symbol"/>
              </a:rPr>
              <a:t></a:t>
            </a:r>
            <a:r>
              <a:rPr lang="en-US" sz="2800" baseline="30000" dirty="0" smtClean="0"/>
              <a:t> ((o)</a:t>
            </a:r>
            <a:r>
              <a:rPr lang="en-US" sz="2800" dirty="0" smtClean="0"/>
              <a:t>))</a:t>
            </a:r>
          </a:p>
          <a:p>
            <a:r>
              <a:rPr lang="en-US" sz="2800" dirty="0" smtClean="0"/>
              <a:t>Now let </a:t>
            </a:r>
            <a:r>
              <a:rPr lang="en-US" sz="2800" dirty="0" err="1" smtClean="0"/>
              <a:t>Aa</a:t>
            </a:r>
            <a:r>
              <a:rPr lang="en-US" sz="2800" baseline="30000" dirty="0" smtClean="0"/>
              <a:t> (o)</a:t>
            </a:r>
            <a:r>
              <a:rPr lang="en-US" sz="2800" dirty="0" smtClean="0"/>
              <a:t>  be</a:t>
            </a:r>
          </a:p>
          <a:p>
            <a:pPr>
              <a:buNone/>
            </a:pPr>
            <a:r>
              <a:rPr lang="en-US" sz="2800" dirty="0" smtClean="0"/>
              <a:t>		 (</a:t>
            </a:r>
            <a:r>
              <a:rPr lang="en-US" sz="2800" dirty="0" smtClean="0">
                <a:sym typeface="Symbol"/>
              </a:rPr>
              <a:t></a:t>
            </a:r>
            <a:r>
              <a:rPr lang="en-US" sz="2800" baseline="30000" dirty="0" smtClean="0"/>
              <a:t>(o)</a:t>
            </a:r>
            <a:r>
              <a:rPr lang="en-US" sz="2800" dirty="0" smtClean="0"/>
              <a:t>)(</a:t>
            </a:r>
            <a:r>
              <a:rPr lang="en-US" sz="2800" dirty="0" smtClean="0">
                <a:sym typeface="Symbol"/>
              </a:rPr>
              <a:t></a:t>
            </a:r>
            <a:r>
              <a:rPr lang="en-US" sz="2800" baseline="30000" dirty="0" smtClean="0"/>
              <a:t> (o)</a:t>
            </a:r>
            <a:r>
              <a:rPr lang="en-US" sz="2800" dirty="0" smtClean="0"/>
              <a:t>(</a:t>
            </a:r>
            <a:r>
              <a:rPr lang="en-US" sz="2800" dirty="0" err="1" smtClean="0"/>
              <a:t>z</a:t>
            </a:r>
            <a:r>
              <a:rPr lang="en-US" sz="2800" baseline="30000" dirty="0" err="1" smtClean="0"/>
              <a:t>o</a:t>
            </a:r>
            <a:r>
              <a:rPr lang="en-US" sz="2800" dirty="0" smtClean="0"/>
              <a:t>) </a:t>
            </a:r>
            <a:r>
              <a:rPr lang="en-US" sz="2800" dirty="0" smtClean="0">
                <a:sym typeface="Symbol"/>
              </a:rPr>
              <a:t> </a:t>
            </a:r>
            <a:r>
              <a:rPr lang="en-US" sz="2800" baseline="-25000" dirty="0" smtClean="0"/>
              <a:t>z</a:t>
            </a:r>
            <a:r>
              <a:rPr lang="en-US" sz="2800" dirty="0" smtClean="0"/>
              <a:t> a</a:t>
            </a:r>
            <a:r>
              <a:rPr lang="en-US" sz="2800" baseline="30000" dirty="0" smtClean="0"/>
              <a:t>(o)</a:t>
            </a:r>
            <a:r>
              <a:rPr lang="en-US" sz="2800" dirty="0" smtClean="0"/>
              <a:t>(</a:t>
            </a:r>
            <a:r>
              <a:rPr lang="en-US" sz="2800" dirty="0" err="1" smtClean="0"/>
              <a:t>z</a:t>
            </a:r>
            <a:r>
              <a:rPr lang="en-US" sz="2800" baseline="30000" dirty="0" err="1" smtClean="0"/>
              <a:t>o</a:t>
            </a:r>
            <a:r>
              <a:rPr lang="en-US" sz="2800" dirty="0" smtClean="0"/>
              <a:t>) . &amp;. C(</a:t>
            </a:r>
            <a:r>
              <a:rPr lang="en-US" sz="2800" dirty="0" smtClean="0">
                <a:sym typeface="Symbol"/>
              </a:rPr>
              <a:t></a:t>
            </a:r>
            <a:r>
              <a:rPr lang="en-US" sz="2800" baseline="30000" dirty="0" smtClean="0"/>
              <a:t>(o)</a:t>
            </a:r>
            <a:r>
              <a:rPr lang="en-US" sz="2800" dirty="0" smtClean="0"/>
              <a:t>))</a:t>
            </a:r>
          </a:p>
          <a:p>
            <a:r>
              <a:rPr lang="en-US" sz="2800" dirty="0" smtClean="0"/>
              <a:t>This affords a complete treatment of extensionality of classes (of classes).</a:t>
            </a:r>
          </a:p>
          <a:p>
            <a:endParaRPr lang="en-US" sz="2800" dirty="0" smtClean="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172200"/>
          </a:xfrm>
        </p:spPr>
        <p:txBody>
          <a:bodyPr>
            <a:normAutofit fontScale="55000" lnSpcReduction="20000"/>
          </a:bodyPr>
          <a:lstStyle/>
          <a:p>
            <a:r>
              <a:rPr lang="en-US" sz="4400" dirty="0" smtClean="0"/>
              <a:t>It is easer to see this if we drop the type indices and write:</a:t>
            </a:r>
          </a:p>
          <a:p>
            <a:pPr>
              <a:buNone/>
            </a:pPr>
            <a:r>
              <a:rPr lang="en-US" sz="4400" dirty="0" smtClean="0"/>
              <a:t>		[</a:t>
            </a:r>
            <a:r>
              <a:rPr lang="en-US" sz="4400" dirty="0" smtClean="0">
                <a:sym typeface="Symbol"/>
              </a:rPr>
              <a:t>^</a:t>
            </a:r>
            <a:r>
              <a:rPr lang="en-US" sz="4400" dirty="0" smtClean="0"/>
              <a:t>A</a:t>
            </a:r>
            <a:r>
              <a:rPr lang="en-US" sz="4400" dirty="0" smtClean="0">
                <a:sym typeface="Symbol"/>
              </a:rPr>
              <a:t></a:t>
            </a:r>
            <a:r>
              <a:rPr lang="en-US" sz="4400" dirty="0" smtClean="0"/>
              <a:t>][B(</a:t>
            </a:r>
            <a:r>
              <a:rPr lang="en-US" sz="4400" dirty="0" smtClean="0">
                <a:sym typeface="Symbol"/>
              </a:rPr>
              <a:t>^ </a:t>
            </a:r>
            <a:r>
              <a:rPr lang="en-US" sz="4400" dirty="0" smtClean="0"/>
              <a:t>A</a:t>
            </a:r>
            <a:r>
              <a:rPr lang="en-US" sz="4400" dirty="0" smtClean="0">
                <a:sym typeface="Symbol"/>
              </a:rPr>
              <a:t></a:t>
            </a:r>
            <a:r>
              <a:rPr lang="en-US" sz="4400" dirty="0" smtClean="0"/>
              <a:t>]  =</a:t>
            </a:r>
            <a:r>
              <a:rPr lang="en-US" sz="4400" dirty="0" err="1" smtClean="0"/>
              <a:t>df</a:t>
            </a:r>
            <a:r>
              <a:rPr lang="en-US" sz="4400" dirty="0" smtClean="0"/>
              <a:t>  (</a:t>
            </a:r>
            <a:r>
              <a:rPr lang="en-US" sz="4400" dirty="0" smtClean="0">
                <a:sym typeface="Symbol"/>
              </a:rPr>
              <a:t></a:t>
            </a:r>
            <a:r>
              <a:rPr lang="en-US" sz="4400" baseline="30000" dirty="0" smtClean="0"/>
              <a:t> </a:t>
            </a:r>
            <a:r>
              <a:rPr lang="en-US" sz="4400" dirty="0" smtClean="0"/>
              <a:t>)( </a:t>
            </a:r>
            <a:r>
              <a:rPr lang="en-US" sz="4400" dirty="0" smtClean="0">
                <a:sym typeface="Symbol"/>
              </a:rPr>
              <a:t></a:t>
            </a:r>
            <a:r>
              <a:rPr lang="en-US" sz="2800" dirty="0" smtClean="0">
                <a:sym typeface="Symbol"/>
              </a:rPr>
              <a:t> </a:t>
            </a:r>
            <a:r>
              <a:rPr lang="en-US" sz="4400" dirty="0" smtClean="0">
                <a:sym typeface="Symbol"/>
              </a:rPr>
              <a:t></a:t>
            </a:r>
            <a:r>
              <a:rPr lang="en-US" sz="4400" baseline="-25000" dirty="0" smtClean="0">
                <a:sym typeface="Symbol"/>
              </a:rPr>
              <a:t></a:t>
            </a:r>
            <a:r>
              <a:rPr lang="en-US" sz="4400" baseline="-25000" dirty="0" smtClean="0"/>
              <a:t>  </a:t>
            </a:r>
            <a:r>
              <a:rPr lang="en-US" sz="4400" dirty="0" smtClean="0"/>
              <a:t>A</a:t>
            </a:r>
            <a:r>
              <a:rPr lang="en-US" sz="2800" dirty="0" smtClean="0">
                <a:sym typeface="Symbol"/>
              </a:rPr>
              <a:t> </a:t>
            </a:r>
            <a:r>
              <a:rPr lang="en-US" sz="4400" dirty="0" smtClean="0">
                <a:sym typeface="Symbol"/>
              </a:rPr>
              <a:t></a:t>
            </a:r>
            <a:r>
              <a:rPr lang="en-US" sz="4400" dirty="0" smtClean="0"/>
              <a:t> .&amp;. B(</a:t>
            </a:r>
            <a:r>
              <a:rPr lang="en-US" sz="4400" dirty="0" smtClean="0">
                <a:sym typeface="Symbol"/>
              </a:rPr>
              <a:t></a:t>
            </a:r>
            <a:r>
              <a:rPr lang="en-US" sz="4400" baseline="30000" dirty="0" smtClean="0"/>
              <a:t> </a:t>
            </a:r>
            <a:r>
              <a:rPr lang="en-US" sz="4400" dirty="0" smtClean="0"/>
              <a:t>))</a:t>
            </a:r>
            <a:r>
              <a:rPr lang="en-US" sz="2800" dirty="0" smtClean="0">
                <a:sym typeface="Symbol"/>
              </a:rPr>
              <a:t> </a:t>
            </a:r>
            <a:endParaRPr lang="en-US" sz="4400" dirty="0" smtClean="0"/>
          </a:p>
          <a:p>
            <a:pPr>
              <a:buNone/>
            </a:pPr>
            <a:r>
              <a:rPr lang="en-US" sz="4400" dirty="0" smtClean="0"/>
              <a:t>	We are letting A</a:t>
            </a:r>
            <a:r>
              <a:rPr lang="en-US" sz="4400" dirty="0" smtClean="0">
                <a:sym typeface="Symbol"/>
              </a:rPr>
              <a:t></a:t>
            </a:r>
            <a:r>
              <a:rPr lang="en-US" sz="4400" dirty="0" smtClean="0"/>
              <a:t> be (</a:t>
            </a:r>
            <a:r>
              <a:rPr lang="en-US" sz="4400" dirty="0" smtClean="0">
                <a:sym typeface="Symbol"/>
              </a:rPr>
              <a:t></a:t>
            </a:r>
            <a:r>
              <a:rPr lang="en-US" sz="4400" dirty="0" smtClean="0"/>
              <a:t>)(</a:t>
            </a:r>
            <a:r>
              <a:rPr lang="en-US" sz="4400" dirty="0" smtClean="0">
                <a:sym typeface="Symbol"/>
              </a:rPr>
              <a:t>z </a:t>
            </a:r>
            <a:r>
              <a:rPr lang="en-US" sz="4400" baseline="-25000" dirty="0" smtClean="0"/>
              <a:t>z</a:t>
            </a:r>
            <a:r>
              <a:rPr lang="en-US" sz="4400" dirty="0" smtClean="0"/>
              <a:t> </a:t>
            </a:r>
            <a:r>
              <a:rPr lang="en-US" sz="4400" dirty="0" smtClean="0">
                <a:sym typeface="Symbol"/>
              </a:rPr>
              <a:t></a:t>
            </a:r>
            <a:r>
              <a:rPr lang="en-US" sz="4400" dirty="0" smtClean="0"/>
              <a:t>z  . &amp;. C(</a:t>
            </a:r>
            <a:r>
              <a:rPr lang="en-US" sz="4400" dirty="0" smtClean="0">
                <a:sym typeface="Symbol"/>
              </a:rPr>
              <a:t></a:t>
            </a:r>
            <a:r>
              <a:rPr lang="en-US" sz="4400" dirty="0" smtClean="0"/>
              <a:t>))</a:t>
            </a:r>
          </a:p>
          <a:p>
            <a:r>
              <a:rPr lang="en-US" sz="4400" dirty="0" smtClean="0"/>
              <a:t>There are certainly non-extensional contexts of PM1910 Consider the case where C is </a:t>
            </a:r>
            <a:r>
              <a:rPr lang="en-US" sz="4400" dirty="0" smtClean="0">
                <a:sym typeface="Symbol"/>
              </a:rPr>
              <a:t></a:t>
            </a:r>
            <a:r>
              <a:rPr lang="en-US" sz="4400" dirty="0" smtClean="0"/>
              <a:t>=F. We certainly don’t have</a:t>
            </a:r>
          </a:p>
          <a:p>
            <a:pPr>
              <a:buNone/>
            </a:pPr>
            <a:r>
              <a:rPr lang="en-US" sz="4400" dirty="0" smtClean="0"/>
              <a:t>		</a:t>
            </a:r>
            <a:r>
              <a:rPr lang="en-US" sz="4400" dirty="0" err="1" smtClean="0"/>
              <a:t>Fz</a:t>
            </a:r>
            <a:r>
              <a:rPr lang="en-US" sz="4400" dirty="0" smtClean="0"/>
              <a:t> </a:t>
            </a:r>
            <a:r>
              <a:rPr lang="en-US" sz="4400" dirty="0" smtClean="0">
                <a:sym typeface="Symbol"/>
              </a:rPr>
              <a:t></a:t>
            </a:r>
            <a:r>
              <a:rPr lang="en-US" sz="4400" baseline="-25000" dirty="0" smtClean="0"/>
              <a:t>z</a:t>
            </a:r>
            <a:r>
              <a:rPr lang="en-US" sz="4400" dirty="0" smtClean="0"/>
              <a:t> </a:t>
            </a:r>
            <a:r>
              <a:rPr lang="en-US" sz="4400" dirty="0" err="1" smtClean="0"/>
              <a:t>Gz</a:t>
            </a:r>
            <a:r>
              <a:rPr lang="en-US" sz="4400" dirty="0" smtClean="0"/>
              <a:t>  .</a:t>
            </a:r>
            <a:r>
              <a:rPr lang="en-US" sz="4400" dirty="0" smtClean="0">
                <a:sym typeface="Symbol"/>
              </a:rPr>
              <a:t></a:t>
            </a:r>
            <a:r>
              <a:rPr lang="en-US" sz="4400" dirty="0" smtClean="0"/>
              <a:t>. C(F)</a:t>
            </a:r>
            <a:r>
              <a:rPr lang="en-US" sz="4400" dirty="0" smtClean="0">
                <a:sym typeface="Symbol"/>
              </a:rPr>
              <a:t>  </a:t>
            </a:r>
            <a:r>
              <a:rPr lang="en-US" sz="4400" dirty="0" smtClean="0"/>
              <a:t>C(G)</a:t>
            </a:r>
          </a:p>
          <a:p>
            <a:pPr>
              <a:buNone/>
            </a:pPr>
            <a:r>
              <a:rPr lang="en-US" sz="4400" dirty="0" smtClean="0"/>
              <a:t>		</a:t>
            </a:r>
            <a:r>
              <a:rPr lang="en-US" sz="4400" dirty="0" err="1" smtClean="0"/>
              <a:t>Fz</a:t>
            </a:r>
            <a:r>
              <a:rPr lang="en-US" sz="4400" dirty="0" smtClean="0"/>
              <a:t> </a:t>
            </a:r>
            <a:r>
              <a:rPr lang="en-US" sz="4400" dirty="0" smtClean="0">
                <a:sym typeface="Symbol"/>
              </a:rPr>
              <a:t></a:t>
            </a:r>
            <a:r>
              <a:rPr lang="en-US" sz="4400" baseline="-25000" dirty="0" smtClean="0"/>
              <a:t>z</a:t>
            </a:r>
            <a:r>
              <a:rPr lang="en-US" sz="4400" dirty="0" smtClean="0"/>
              <a:t> </a:t>
            </a:r>
            <a:r>
              <a:rPr lang="en-US" sz="4400" dirty="0" err="1" smtClean="0"/>
              <a:t>Gz</a:t>
            </a:r>
            <a:r>
              <a:rPr lang="en-US" sz="4400" dirty="0" smtClean="0"/>
              <a:t>  .</a:t>
            </a:r>
            <a:r>
              <a:rPr lang="en-US" sz="4400" dirty="0" smtClean="0">
                <a:sym typeface="Symbol"/>
              </a:rPr>
              <a:t> </a:t>
            </a:r>
            <a:r>
              <a:rPr lang="en-US" sz="4400" dirty="0" smtClean="0"/>
              <a:t>.   F= F </a:t>
            </a:r>
            <a:r>
              <a:rPr lang="en-US" sz="4400" dirty="0" smtClean="0">
                <a:sym typeface="Symbol"/>
              </a:rPr>
              <a:t> </a:t>
            </a:r>
            <a:r>
              <a:rPr lang="en-US" sz="4400" dirty="0" smtClean="0"/>
              <a:t>G=F</a:t>
            </a:r>
          </a:p>
          <a:p>
            <a:r>
              <a:rPr lang="en-US" sz="4400" dirty="0" smtClean="0"/>
              <a:t> But the context (</a:t>
            </a:r>
            <a:r>
              <a:rPr lang="en-US" sz="4400" dirty="0" smtClean="0">
                <a:sym typeface="Symbol"/>
              </a:rPr>
              <a:t></a:t>
            </a:r>
            <a:r>
              <a:rPr lang="en-US" sz="4400" dirty="0" smtClean="0"/>
              <a:t>)(</a:t>
            </a:r>
            <a:r>
              <a:rPr lang="en-US" sz="4400" dirty="0" smtClean="0">
                <a:sym typeface="Symbol"/>
              </a:rPr>
              <a:t>z </a:t>
            </a:r>
            <a:r>
              <a:rPr lang="en-US" sz="2800" dirty="0" smtClean="0">
                <a:sym typeface="Symbol"/>
              </a:rPr>
              <a:t> </a:t>
            </a:r>
            <a:r>
              <a:rPr lang="en-US" sz="4400" baseline="-25000" dirty="0" smtClean="0"/>
              <a:t>z</a:t>
            </a:r>
            <a:r>
              <a:rPr lang="en-US" sz="4400" dirty="0" smtClean="0"/>
              <a:t> </a:t>
            </a:r>
            <a:r>
              <a:rPr lang="en-US" sz="4400" dirty="0" smtClean="0">
                <a:sym typeface="Symbol"/>
              </a:rPr>
              <a:t></a:t>
            </a:r>
            <a:r>
              <a:rPr lang="en-US" sz="4400" dirty="0" smtClean="0"/>
              <a:t>z .&amp;. C(</a:t>
            </a:r>
            <a:r>
              <a:rPr lang="en-US" sz="4400" dirty="0" smtClean="0">
                <a:sym typeface="Symbol"/>
              </a:rPr>
              <a:t></a:t>
            </a:r>
            <a:r>
              <a:rPr lang="en-US" sz="4400" dirty="0" smtClean="0"/>
              <a:t>)) is an extensional context of </a:t>
            </a:r>
            <a:r>
              <a:rPr lang="en-US" sz="4400" dirty="0" smtClean="0">
                <a:sym typeface="Symbol"/>
              </a:rPr>
              <a:t></a:t>
            </a:r>
            <a:r>
              <a:rPr lang="en-US" sz="4400" dirty="0" smtClean="0"/>
              <a:t> even if C is not extensional. </a:t>
            </a:r>
          </a:p>
          <a:p>
            <a:pPr>
              <a:buNone/>
            </a:pPr>
            <a:r>
              <a:rPr lang="en-US" sz="4400" dirty="0" smtClean="0"/>
              <a:t>		</a:t>
            </a:r>
            <a:r>
              <a:rPr lang="en-US" sz="4400" dirty="0" err="1" smtClean="0"/>
              <a:t>Fz</a:t>
            </a:r>
            <a:r>
              <a:rPr lang="en-US" sz="4400" dirty="0" smtClean="0"/>
              <a:t> </a:t>
            </a:r>
            <a:r>
              <a:rPr lang="en-US" sz="4400" dirty="0" smtClean="0">
                <a:sym typeface="Symbol"/>
              </a:rPr>
              <a:t></a:t>
            </a:r>
            <a:r>
              <a:rPr lang="en-US" sz="4400" baseline="-25000" dirty="0" smtClean="0"/>
              <a:t>z</a:t>
            </a:r>
            <a:r>
              <a:rPr lang="en-US" sz="4400" dirty="0" smtClean="0"/>
              <a:t> </a:t>
            </a:r>
            <a:r>
              <a:rPr lang="en-US" sz="4400" dirty="0" err="1" smtClean="0"/>
              <a:t>Gz</a:t>
            </a:r>
            <a:r>
              <a:rPr lang="en-US" sz="4400" dirty="0" smtClean="0"/>
              <a:t>  .</a:t>
            </a:r>
            <a:r>
              <a:rPr lang="en-US" sz="4400" dirty="0" smtClean="0">
                <a:sym typeface="Symbol"/>
              </a:rPr>
              <a:t></a:t>
            </a:r>
            <a:r>
              <a:rPr lang="en-US" sz="4400" dirty="0" smtClean="0"/>
              <a:t>.</a:t>
            </a:r>
          </a:p>
          <a:p>
            <a:pPr>
              <a:buNone/>
            </a:pPr>
            <a:r>
              <a:rPr lang="en-US" sz="4400" dirty="0" smtClean="0"/>
              <a:t>		 (</a:t>
            </a:r>
            <a:r>
              <a:rPr lang="en-US" sz="4400" dirty="0" smtClean="0">
                <a:sym typeface="Symbol"/>
              </a:rPr>
              <a:t></a:t>
            </a:r>
            <a:r>
              <a:rPr lang="en-US" sz="4400" dirty="0" smtClean="0"/>
              <a:t>)(</a:t>
            </a:r>
            <a:r>
              <a:rPr lang="en-US" sz="4400" dirty="0" smtClean="0">
                <a:sym typeface="Symbol"/>
              </a:rPr>
              <a:t>z </a:t>
            </a:r>
            <a:r>
              <a:rPr lang="en-US" sz="4400" baseline="-25000" dirty="0" smtClean="0"/>
              <a:t>z</a:t>
            </a:r>
            <a:r>
              <a:rPr lang="en-US" sz="4400" dirty="0" smtClean="0"/>
              <a:t> </a:t>
            </a:r>
            <a:r>
              <a:rPr lang="en-US" sz="4400" dirty="0" err="1" smtClean="0"/>
              <a:t>Fz</a:t>
            </a:r>
            <a:r>
              <a:rPr lang="en-US" sz="4400" dirty="0" smtClean="0"/>
              <a:t> .&amp;. C(</a:t>
            </a:r>
            <a:r>
              <a:rPr lang="en-US" sz="4400" dirty="0" smtClean="0">
                <a:sym typeface="Symbol"/>
              </a:rPr>
              <a:t>)) </a:t>
            </a:r>
            <a:r>
              <a:rPr lang="en-US" sz="4400" dirty="0" smtClean="0"/>
              <a:t>(</a:t>
            </a:r>
            <a:r>
              <a:rPr lang="en-US" sz="4400" dirty="0" smtClean="0">
                <a:sym typeface="Symbol"/>
              </a:rPr>
              <a:t></a:t>
            </a:r>
            <a:r>
              <a:rPr lang="en-US" sz="4400" dirty="0" smtClean="0"/>
              <a:t>)(</a:t>
            </a:r>
            <a:r>
              <a:rPr lang="en-US" sz="4400" dirty="0" smtClean="0">
                <a:sym typeface="Symbol"/>
              </a:rPr>
              <a:t>z </a:t>
            </a:r>
            <a:r>
              <a:rPr lang="en-US" sz="4400" baseline="-25000" dirty="0" smtClean="0"/>
              <a:t>z</a:t>
            </a:r>
            <a:r>
              <a:rPr lang="en-US" sz="4400" dirty="0" smtClean="0"/>
              <a:t> </a:t>
            </a:r>
            <a:r>
              <a:rPr lang="en-US" sz="4400" dirty="0" err="1" smtClean="0"/>
              <a:t>Gz</a:t>
            </a:r>
            <a:r>
              <a:rPr lang="en-US" sz="4400" dirty="0" smtClean="0"/>
              <a:t> .&amp;. C(</a:t>
            </a:r>
            <a:r>
              <a:rPr lang="en-US" sz="4400" dirty="0" smtClean="0">
                <a:sym typeface="Symbol"/>
              </a:rPr>
              <a:t></a:t>
            </a:r>
            <a:r>
              <a:rPr lang="en-US" sz="4400" dirty="0" smtClean="0"/>
              <a:t>))</a:t>
            </a:r>
          </a:p>
          <a:p>
            <a:r>
              <a:rPr lang="en-US" sz="4400" dirty="0" smtClean="0"/>
              <a:t>This treatment identifies classes of classes (of individuals) with attributes.  </a:t>
            </a:r>
          </a:p>
          <a:p>
            <a:r>
              <a:rPr lang="en-US" sz="4400" dirty="0" smtClean="0"/>
              <a:t>It is a reductive </a:t>
            </a:r>
            <a:r>
              <a:rPr lang="en-US" sz="4400" dirty="0" smtClean="0">
                <a:solidFill>
                  <a:srgbClr val="FF0000"/>
                </a:solidFill>
              </a:rPr>
              <a:t>identity </a:t>
            </a:r>
            <a:r>
              <a:rPr lang="en-US" sz="4400" dirty="0" smtClean="0"/>
              <a:t>theory of classes of classes.</a:t>
            </a:r>
          </a:p>
          <a:p>
            <a:endParaRPr 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sz="2800" dirty="0" smtClean="0"/>
              <a:t>But PM1910 has quite different definitions for classes of classes of individuals. We find:</a:t>
            </a:r>
          </a:p>
          <a:p>
            <a:endParaRPr lang="en-US" sz="2800" dirty="0" smtClean="0"/>
          </a:p>
          <a:p>
            <a:endParaRPr lang="en-US" sz="2800" dirty="0" smtClean="0"/>
          </a:p>
          <a:p>
            <a:endParaRPr lang="en-US" sz="2800" dirty="0" smtClean="0"/>
          </a:p>
          <a:p>
            <a:endParaRPr lang="en-US" sz="2800" dirty="0" smtClean="0"/>
          </a:p>
          <a:p>
            <a:r>
              <a:rPr lang="en-US" sz="2800" dirty="0" smtClean="0"/>
              <a:t>And in fact what is needed is a recursive definition, since these only handle classes of classes of individuals (of whatever type), and not classes of classes of classes of individuals. </a:t>
            </a:r>
            <a:endParaRPr lang="en-US" sz="2800" dirty="0"/>
          </a:p>
        </p:txBody>
      </p:sp>
      <p:pic>
        <p:nvPicPr>
          <p:cNvPr id="4" name="Picture 2"/>
          <p:cNvPicPr>
            <a:picLocks noChangeAspect="1" noChangeArrowheads="1"/>
          </p:cNvPicPr>
          <p:nvPr/>
        </p:nvPicPr>
        <p:blipFill>
          <a:blip r:embed="rId2" cstate="print"/>
          <a:srcRect/>
          <a:stretch>
            <a:fillRect/>
          </a:stretch>
        </p:blipFill>
        <p:spPr bwMode="auto">
          <a:xfrm>
            <a:off x="685800" y="1524000"/>
            <a:ext cx="8153400" cy="1962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85000" lnSpcReduction="10000"/>
          </a:bodyPr>
          <a:lstStyle/>
          <a:p>
            <a:r>
              <a:rPr lang="en-US" b="1" dirty="0" smtClean="0"/>
              <a:t>*20.01</a:t>
            </a:r>
            <a:r>
              <a:rPr lang="en-US" dirty="0" smtClean="0"/>
              <a:t>   [{</a:t>
            </a:r>
            <a:r>
              <a:rPr lang="en-US" i="1" dirty="0" smtClean="0"/>
              <a:t>u</a:t>
            </a:r>
            <a:r>
              <a:rPr lang="en-US" i="1" baseline="30000" dirty="0" smtClean="0"/>
              <a:t> t</a:t>
            </a:r>
            <a:r>
              <a:rPr lang="en-US" dirty="0" smtClean="0"/>
              <a:t> : </a:t>
            </a:r>
            <a:r>
              <a:rPr lang="en-US" dirty="0" err="1" smtClean="0"/>
              <a:t>A</a:t>
            </a:r>
            <a:r>
              <a:rPr lang="en-US" i="1" dirty="0" err="1" smtClean="0"/>
              <a:t>u</a:t>
            </a:r>
            <a:r>
              <a:rPr lang="en-US" i="1" baseline="30000" dirty="0" err="1" smtClean="0"/>
              <a:t>t</a:t>
            </a:r>
            <a:r>
              <a:rPr lang="en-US" i="1" baseline="30000" dirty="0" smtClean="0"/>
              <a:t> </a:t>
            </a:r>
            <a:r>
              <a:rPr lang="en-US" dirty="0" smtClean="0"/>
              <a:t>}] [B{</a:t>
            </a:r>
            <a:r>
              <a:rPr lang="en-US" i="1" dirty="0" err="1" smtClean="0"/>
              <a:t>u</a:t>
            </a:r>
            <a:r>
              <a:rPr lang="en-US" i="1" baseline="30000" dirty="0" err="1" smtClean="0"/>
              <a:t>t</a:t>
            </a:r>
            <a:r>
              <a:rPr lang="en-US" dirty="0" smtClean="0"/>
              <a:t> :</a:t>
            </a:r>
            <a:r>
              <a:rPr lang="en-US" dirty="0" err="1" smtClean="0"/>
              <a:t>A</a:t>
            </a:r>
            <a:r>
              <a:rPr lang="en-US" i="1" dirty="0" err="1" smtClean="0"/>
              <a:t>u</a:t>
            </a:r>
            <a:r>
              <a:rPr lang="en-US" i="1" baseline="30000" dirty="0" err="1" smtClean="0"/>
              <a:t>t</a:t>
            </a:r>
            <a:r>
              <a:rPr lang="en-US" dirty="0" smtClean="0"/>
              <a:t>}] </a:t>
            </a:r>
            <a:r>
              <a:rPr lang="en-US" i="1" dirty="0" smtClean="0"/>
              <a:t>  </a:t>
            </a:r>
            <a:r>
              <a:rPr lang="en-US" dirty="0" smtClean="0"/>
              <a:t>=</a:t>
            </a:r>
            <a:r>
              <a:rPr lang="en-US" dirty="0" err="1" smtClean="0"/>
              <a:t>df</a:t>
            </a:r>
            <a:r>
              <a:rPr lang="en-US" dirty="0" smtClean="0"/>
              <a:t> </a:t>
            </a:r>
          </a:p>
          <a:p>
            <a:pPr>
              <a:buNone/>
            </a:pPr>
            <a:r>
              <a:rPr lang="en-US" dirty="0" smtClean="0"/>
              <a:t>		(</a:t>
            </a:r>
            <a:r>
              <a:rPr lang="en-US" dirty="0" smtClean="0">
                <a:sym typeface="Symbol"/>
              </a:rPr>
              <a:t></a:t>
            </a:r>
            <a:r>
              <a:rPr lang="en-US" i="1" baseline="30000" dirty="0" smtClean="0"/>
              <a:t> (t)</a:t>
            </a:r>
            <a:r>
              <a:rPr lang="en-US" dirty="0" smtClean="0"/>
              <a:t>)( </a:t>
            </a:r>
            <a:r>
              <a:rPr lang="en-US" dirty="0" smtClean="0">
                <a:sym typeface="Symbol"/>
              </a:rPr>
              <a:t></a:t>
            </a:r>
            <a:r>
              <a:rPr lang="en-US" i="1" baseline="30000" dirty="0" smtClean="0"/>
              <a:t> (t)</a:t>
            </a:r>
            <a:r>
              <a:rPr lang="en-US" dirty="0" smtClean="0"/>
              <a:t>(</a:t>
            </a:r>
            <a:r>
              <a:rPr lang="en-US" i="1" dirty="0" err="1" smtClean="0"/>
              <a:t>y</a:t>
            </a:r>
            <a:r>
              <a:rPr lang="en-US" i="1" baseline="30000" dirty="0" err="1" smtClean="0"/>
              <a:t>t</a:t>
            </a:r>
            <a:r>
              <a:rPr lang="en-US" dirty="0" smtClean="0"/>
              <a:t>) </a:t>
            </a:r>
            <a:r>
              <a:rPr lang="en-US" dirty="0" smtClean="0">
                <a:sym typeface="Symbol"/>
              </a:rPr>
              <a:t> </a:t>
            </a:r>
            <a:r>
              <a:rPr lang="en-US" baseline="-25000" dirty="0" err="1" smtClean="0"/>
              <a:t>yt</a:t>
            </a:r>
            <a:r>
              <a:rPr lang="en-US" dirty="0" smtClean="0"/>
              <a:t> </a:t>
            </a:r>
            <a:r>
              <a:rPr lang="en-US" dirty="0" err="1" smtClean="0"/>
              <a:t>A</a:t>
            </a:r>
            <a:r>
              <a:rPr lang="en-US" i="1" dirty="0" err="1" smtClean="0"/>
              <a:t>y</a:t>
            </a:r>
            <a:r>
              <a:rPr lang="en-US" i="1" baseline="30000" dirty="0" err="1" smtClean="0"/>
              <a:t>t</a:t>
            </a:r>
            <a:r>
              <a:rPr lang="en-US" dirty="0" smtClean="0"/>
              <a:t> .</a:t>
            </a:r>
            <a:r>
              <a:rPr lang="en-US" dirty="0" smtClean="0">
                <a:sym typeface="Symbol"/>
              </a:rPr>
              <a:t>&amp;</a:t>
            </a:r>
            <a:r>
              <a:rPr lang="en-US" dirty="0" smtClean="0"/>
              <a:t>. B</a:t>
            </a:r>
            <a:r>
              <a:rPr lang="en-US" dirty="0" smtClean="0">
                <a:sym typeface="Symbol"/>
              </a:rPr>
              <a:t></a:t>
            </a:r>
            <a:r>
              <a:rPr lang="en-US" i="1" baseline="30000" dirty="0" smtClean="0"/>
              <a:t> (t)</a:t>
            </a:r>
            <a:r>
              <a:rPr lang="en-US" dirty="0" smtClean="0"/>
              <a:t>  )</a:t>
            </a:r>
          </a:p>
          <a:p>
            <a:r>
              <a:rPr lang="en-US" b="1" dirty="0" smtClean="0"/>
              <a:t>*20.02 </a:t>
            </a:r>
            <a:r>
              <a:rPr lang="en-US" dirty="0" smtClean="0"/>
              <a:t>    </a:t>
            </a:r>
            <a:r>
              <a:rPr lang="en-US" i="1" dirty="0" err="1" smtClean="0"/>
              <a:t>y</a:t>
            </a:r>
            <a:r>
              <a:rPr lang="en-US" i="1" baseline="30000" dirty="0" err="1" smtClean="0"/>
              <a:t>t</a:t>
            </a:r>
            <a:r>
              <a:rPr lang="en-US" i="1" dirty="0" smtClean="0"/>
              <a:t> </a:t>
            </a:r>
            <a:r>
              <a:rPr lang="en-US" dirty="0" smtClean="0">
                <a:sym typeface="Symbol"/>
              </a:rPr>
              <a:t></a:t>
            </a:r>
            <a:r>
              <a:rPr lang="en-US" dirty="0" smtClean="0"/>
              <a:t> </a:t>
            </a:r>
            <a:r>
              <a:rPr lang="en-US" dirty="0" smtClean="0">
                <a:sym typeface="Symbol"/>
              </a:rPr>
              <a:t></a:t>
            </a:r>
            <a:r>
              <a:rPr lang="en-US" i="1" baseline="30000" dirty="0" smtClean="0"/>
              <a:t> (t)</a:t>
            </a:r>
            <a:r>
              <a:rPr lang="en-US" i="1" dirty="0" smtClean="0"/>
              <a:t> </a:t>
            </a:r>
            <a:r>
              <a:rPr lang="en-US" dirty="0" smtClean="0"/>
              <a:t> =</a:t>
            </a:r>
            <a:r>
              <a:rPr lang="en-US" dirty="0" err="1" smtClean="0"/>
              <a:t>df</a:t>
            </a:r>
            <a:r>
              <a:rPr lang="en-US" dirty="0" smtClean="0"/>
              <a:t>   </a:t>
            </a:r>
            <a:r>
              <a:rPr lang="en-US" dirty="0" smtClean="0">
                <a:sym typeface="Symbol"/>
              </a:rPr>
              <a:t></a:t>
            </a:r>
            <a:r>
              <a:rPr lang="en-US" i="1" baseline="30000" dirty="0" smtClean="0"/>
              <a:t> (t)</a:t>
            </a:r>
            <a:r>
              <a:rPr lang="en-US" dirty="0" smtClean="0"/>
              <a:t>(</a:t>
            </a:r>
            <a:r>
              <a:rPr lang="en-US" i="1" dirty="0" err="1" smtClean="0"/>
              <a:t>y</a:t>
            </a:r>
            <a:r>
              <a:rPr lang="en-US" i="1" baseline="30000" dirty="0" err="1" smtClean="0"/>
              <a:t>t</a:t>
            </a:r>
            <a:r>
              <a:rPr lang="en-US" dirty="0" smtClean="0"/>
              <a:t>)</a:t>
            </a:r>
          </a:p>
          <a:p>
            <a:r>
              <a:rPr lang="en-US" b="1" dirty="0" smtClean="0"/>
              <a:t>*20.07 </a:t>
            </a:r>
            <a:r>
              <a:rPr lang="en-US" dirty="0" smtClean="0"/>
              <a:t>  (</a:t>
            </a:r>
            <a:r>
              <a:rPr lang="en-US" dirty="0" smtClean="0">
                <a:sym typeface="Symbol"/>
              </a:rPr>
              <a:t></a:t>
            </a:r>
            <a:r>
              <a:rPr lang="en-US" baseline="30000" dirty="0" smtClean="0"/>
              <a:t>(o)</a:t>
            </a:r>
            <a:r>
              <a:rPr lang="en-US" dirty="0" smtClean="0"/>
              <a:t>)A(</a:t>
            </a:r>
            <a:r>
              <a:rPr lang="en-US" dirty="0" smtClean="0">
                <a:sym typeface="Symbol"/>
              </a:rPr>
              <a:t></a:t>
            </a:r>
            <a:r>
              <a:rPr lang="en-US" baseline="30000" dirty="0" smtClean="0"/>
              <a:t>(o)</a:t>
            </a:r>
            <a:r>
              <a:rPr lang="en-US" dirty="0" smtClean="0"/>
              <a:t>) =</a:t>
            </a:r>
            <a:r>
              <a:rPr lang="en-US" dirty="0" err="1" smtClean="0"/>
              <a:t>df</a:t>
            </a:r>
            <a:r>
              <a:rPr lang="en-US" dirty="0" smtClean="0"/>
              <a:t>  (</a:t>
            </a:r>
            <a:r>
              <a:rPr lang="en-US" dirty="0" smtClean="0">
                <a:sym typeface="Symbol"/>
              </a:rPr>
              <a:t></a:t>
            </a:r>
            <a:r>
              <a:rPr lang="en-US" baseline="30000" dirty="0" smtClean="0"/>
              <a:t> (o)</a:t>
            </a:r>
            <a:r>
              <a:rPr lang="en-US" dirty="0" smtClean="0"/>
              <a:t>) A{</a:t>
            </a:r>
            <a:r>
              <a:rPr lang="en-US" dirty="0" err="1" smtClean="0"/>
              <a:t>u</a:t>
            </a:r>
            <a:r>
              <a:rPr lang="en-US" baseline="30000" dirty="0" err="1" smtClean="0"/>
              <a:t>o</a:t>
            </a:r>
            <a:r>
              <a:rPr lang="en-US" dirty="0" smtClean="0"/>
              <a:t> :</a:t>
            </a:r>
            <a:r>
              <a:rPr lang="en-US" i="1" dirty="0" smtClean="0"/>
              <a:t> </a:t>
            </a:r>
            <a:r>
              <a:rPr lang="en-US" dirty="0" smtClean="0">
                <a:sym typeface="Symbol"/>
              </a:rPr>
              <a:t></a:t>
            </a:r>
            <a:r>
              <a:rPr lang="en-US" baseline="30000" dirty="0" smtClean="0"/>
              <a:t> (o)</a:t>
            </a:r>
            <a:r>
              <a:rPr lang="en-US" dirty="0" smtClean="0"/>
              <a:t> (</a:t>
            </a:r>
            <a:r>
              <a:rPr lang="en-US" dirty="0" err="1" smtClean="0"/>
              <a:t>u</a:t>
            </a:r>
            <a:r>
              <a:rPr lang="en-US" baseline="30000" dirty="0" err="1" smtClean="0"/>
              <a:t>o</a:t>
            </a:r>
            <a:r>
              <a:rPr lang="en-US" dirty="0" smtClean="0"/>
              <a:t>)}   </a:t>
            </a:r>
          </a:p>
          <a:p>
            <a:r>
              <a:rPr lang="en-US" b="1" dirty="0" smtClean="0"/>
              <a:t>*20.071</a:t>
            </a:r>
            <a:r>
              <a:rPr lang="en-US" dirty="0" smtClean="0"/>
              <a:t>  (</a:t>
            </a:r>
            <a:r>
              <a:rPr lang="en-US" dirty="0" smtClean="0">
                <a:sym typeface="Symbol"/>
              </a:rPr>
              <a:t></a:t>
            </a:r>
            <a:r>
              <a:rPr lang="en-US" baseline="30000" dirty="0" smtClean="0"/>
              <a:t>(o)</a:t>
            </a:r>
            <a:r>
              <a:rPr lang="en-US" dirty="0" smtClean="0"/>
              <a:t>)A(</a:t>
            </a:r>
            <a:r>
              <a:rPr lang="en-US" dirty="0" smtClean="0">
                <a:sym typeface="Symbol"/>
              </a:rPr>
              <a:t></a:t>
            </a:r>
            <a:r>
              <a:rPr lang="en-US" baseline="30000" dirty="0" smtClean="0"/>
              <a:t>(o)</a:t>
            </a:r>
            <a:r>
              <a:rPr lang="en-US" dirty="0" smtClean="0"/>
              <a:t>)   =</a:t>
            </a:r>
            <a:r>
              <a:rPr lang="en-US" dirty="0" err="1" smtClean="0"/>
              <a:t>df</a:t>
            </a:r>
            <a:r>
              <a:rPr lang="en-US" dirty="0" smtClean="0"/>
              <a:t>  (</a:t>
            </a:r>
            <a:r>
              <a:rPr lang="en-US" dirty="0" smtClean="0">
                <a:sym typeface="Symbol"/>
              </a:rPr>
              <a:t></a:t>
            </a:r>
            <a:r>
              <a:rPr lang="en-US" baseline="30000" dirty="0" smtClean="0"/>
              <a:t> (o)</a:t>
            </a:r>
            <a:r>
              <a:rPr lang="en-US" dirty="0" smtClean="0"/>
              <a:t>) A{</a:t>
            </a:r>
            <a:r>
              <a:rPr lang="en-US" dirty="0" err="1" smtClean="0"/>
              <a:t>u</a:t>
            </a:r>
            <a:r>
              <a:rPr lang="en-US" baseline="30000" dirty="0" err="1" smtClean="0"/>
              <a:t>o</a:t>
            </a:r>
            <a:r>
              <a:rPr lang="en-US" dirty="0" smtClean="0"/>
              <a:t>: </a:t>
            </a:r>
            <a:r>
              <a:rPr lang="en-US" dirty="0" smtClean="0">
                <a:sym typeface="Symbol"/>
              </a:rPr>
              <a:t></a:t>
            </a:r>
            <a:r>
              <a:rPr lang="en-US" baseline="30000" dirty="0" smtClean="0"/>
              <a:t> (o)</a:t>
            </a:r>
            <a:r>
              <a:rPr lang="en-US" dirty="0" smtClean="0"/>
              <a:t> (</a:t>
            </a:r>
            <a:r>
              <a:rPr lang="en-US" dirty="0" err="1" smtClean="0"/>
              <a:t>u</a:t>
            </a:r>
            <a:r>
              <a:rPr lang="en-US" baseline="30000" dirty="0" err="1" smtClean="0"/>
              <a:t>o</a:t>
            </a:r>
            <a:r>
              <a:rPr lang="en-US" dirty="0" smtClean="0"/>
              <a:t>)}.</a:t>
            </a:r>
          </a:p>
          <a:p>
            <a:r>
              <a:rPr lang="en-US" dirty="0" smtClean="0"/>
              <a:t>Where t &lt; o, we have:</a:t>
            </a:r>
          </a:p>
          <a:p>
            <a:r>
              <a:rPr lang="en-US" b="1" dirty="0" smtClean="0"/>
              <a:t> (*20.07)a </a:t>
            </a:r>
            <a:r>
              <a:rPr lang="en-US" dirty="0" smtClean="0"/>
              <a:t>  (</a:t>
            </a:r>
            <a:r>
              <a:rPr lang="en-US" dirty="0" smtClean="0">
                <a:sym typeface="Symbol"/>
              </a:rPr>
              <a:t></a:t>
            </a:r>
            <a:r>
              <a:rPr lang="en-US" i="1" baseline="30000" dirty="0" smtClean="0"/>
              <a:t>(t)</a:t>
            </a:r>
            <a:r>
              <a:rPr lang="en-US" dirty="0" smtClean="0"/>
              <a:t>)A(</a:t>
            </a:r>
            <a:r>
              <a:rPr lang="en-US" dirty="0" smtClean="0">
                <a:sym typeface="Symbol"/>
              </a:rPr>
              <a:t></a:t>
            </a:r>
            <a:r>
              <a:rPr lang="en-US" i="1" baseline="30000" dirty="0" smtClean="0"/>
              <a:t>(t)</a:t>
            </a:r>
            <a:r>
              <a:rPr lang="en-US" dirty="0" smtClean="0"/>
              <a:t>) =</a:t>
            </a:r>
            <a:r>
              <a:rPr lang="en-US" dirty="0" err="1" smtClean="0"/>
              <a:t>df</a:t>
            </a:r>
            <a:r>
              <a:rPr lang="en-US" dirty="0" smtClean="0"/>
              <a:t>  (</a:t>
            </a:r>
            <a:r>
              <a:rPr lang="en-US" dirty="0" smtClean="0">
                <a:sym typeface="Symbol"/>
              </a:rPr>
              <a:t></a:t>
            </a:r>
            <a:r>
              <a:rPr lang="en-US" i="1" baseline="30000" dirty="0" smtClean="0"/>
              <a:t> (t)</a:t>
            </a:r>
            <a:r>
              <a:rPr lang="en-US" dirty="0" smtClean="0"/>
              <a:t>) A{</a:t>
            </a:r>
            <a:r>
              <a:rPr lang="en-US" dirty="0" smtClean="0">
                <a:sym typeface="Symbol"/>
              </a:rPr>
              <a:t></a:t>
            </a:r>
            <a:r>
              <a:rPr lang="en-US" i="1" baseline="30000" dirty="0" smtClean="0"/>
              <a:t>t</a:t>
            </a:r>
            <a:r>
              <a:rPr lang="en-US" dirty="0" smtClean="0"/>
              <a:t> :</a:t>
            </a:r>
            <a:r>
              <a:rPr lang="en-US" i="1" dirty="0" smtClean="0"/>
              <a:t> </a:t>
            </a:r>
            <a:r>
              <a:rPr lang="en-US" dirty="0" smtClean="0">
                <a:sym typeface="Symbol"/>
              </a:rPr>
              <a:t></a:t>
            </a:r>
            <a:r>
              <a:rPr lang="en-US" i="1" baseline="30000" dirty="0" smtClean="0"/>
              <a:t> (t)</a:t>
            </a:r>
            <a:r>
              <a:rPr lang="en-US" dirty="0" smtClean="0"/>
              <a:t> (</a:t>
            </a:r>
            <a:r>
              <a:rPr lang="en-US" dirty="0" smtClean="0">
                <a:sym typeface="Symbol"/>
              </a:rPr>
              <a:t></a:t>
            </a:r>
            <a:r>
              <a:rPr lang="en-US" i="1" baseline="30000" dirty="0" smtClean="0"/>
              <a:t>t</a:t>
            </a:r>
            <a:r>
              <a:rPr lang="en-US" dirty="0" smtClean="0"/>
              <a:t> )} </a:t>
            </a:r>
          </a:p>
          <a:p>
            <a:r>
              <a:rPr lang="en-US" b="1" dirty="0" smtClean="0"/>
              <a:t>(*20.071)a</a:t>
            </a:r>
            <a:r>
              <a:rPr lang="en-US" dirty="0" smtClean="0"/>
              <a:t>  (</a:t>
            </a:r>
            <a:r>
              <a:rPr lang="en-US" dirty="0" smtClean="0">
                <a:sym typeface="Symbol"/>
              </a:rPr>
              <a:t></a:t>
            </a:r>
            <a:r>
              <a:rPr lang="en-US" i="1" baseline="30000" dirty="0" smtClean="0"/>
              <a:t>(t)</a:t>
            </a:r>
            <a:r>
              <a:rPr lang="en-US" dirty="0" smtClean="0"/>
              <a:t>)A(</a:t>
            </a:r>
            <a:r>
              <a:rPr lang="en-US" dirty="0" smtClean="0">
                <a:sym typeface="Symbol"/>
              </a:rPr>
              <a:t></a:t>
            </a:r>
            <a:r>
              <a:rPr lang="en-US" i="1" baseline="30000" dirty="0" smtClean="0"/>
              <a:t>(t)</a:t>
            </a:r>
            <a:r>
              <a:rPr lang="en-US" dirty="0" smtClean="0"/>
              <a:t> ) =</a:t>
            </a:r>
            <a:r>
              <a:rPr lang="en-US" dirty="0" err="1" smtClean="0"/>
              <a:t>df</a:t>
            </a:r>
            <a:r>
              <a:rPr lang="en-US" dirty="0" smtClean="0"/>
              <a:t>  (</a:t>
            </a:r>
            <a:r>
              <a:rPr lang="en-US" dirty="0" smtClean="0">
                <a:sym typeface="Symbol"/>
              </a:rPr>
              <a:t></a:t>
            </a:r>
            <a:r>
              <a:rPr lang="en-US" i="1" baseline="30000" dirty="0" smtClean="0"/>
              <a:t> (t)</a:t>
            </a:r>
            <a:r>
              <a:rPr lang="en-US" dirty="0" smtClean="0"/>
              <a:t>) A{</a:t>
            </a:r>
            <a:r>
              <a:rPr lang="en-US" dirty="0" smtClean="0">
                <a:sym typeface="Symbol"/>
              </a:rPr>
              <a:t></a:t>
            </a:r>
            <a:r>
              <a:rPr lang="en-US" i="1" dirty="0" smtClean="0"/>
              <a:t> </a:t>
            </a:r>
            <a:r>
              <a:rPr lang="en-US" i="1" baseline="30000" dirty="0" smtClean="0"/>
              <a:t>t</a:t>
            </a:r>
            <a:r>
              <a:rPr lang="en-US" dirty="0" smtClean="0"/>
              <a:t> :</a:t>
            </a:r>
            <a:r>
              <a:rPr lang="en-US" i="1" dirty="0" smtClean="0"/>
              <a:t> </a:t>
            </a:r>
            <a:r>
              <a:rPr lang="en-US" dirty="0" smtClean="0">
                <a:sym typeface="Symbol"/>
              </a:rPr>
              <a:t></a:t>
            </a:r>
            <a:r>
              <a:rPr lang="en-US" i="1" baseline="30000" dirty="0" smtClean="0"/>
              <a:t> (t)</a:t>
            </a:r>
            <a:r>
              <a:rPr lang="en-US" dirty="0" smtClean="0"/>
              <a:t> (</a:t>
            </a:r>
            <a:r>
              <a:rPr lang="en-US" dirty="0" smtClean="0">
                <a:sym typeface="Symbol"/>
              </a:rPr>
              <a:t></a:t>
            </a:r>
            <a:r>
              <a:rPr lang="en-US" i="1" baseline="30000" dirty="0" smtClean="0"/>
              <a:t>t</a:t>
            </a:r>
            <a:r>
              <a:rPr lang="en-US" dirty="0" smtClean="0"/>
              <a:t> )} .</a:t>
            </a:r>
          </a:p>
          <a:p>
            <a:r>
              <a:rPr lang="en-US" b="1" dirty="0" smtClean="0"/>
              <a:t>*20.08</a:t>
            </a:r>
            <a:r>
              <a:rPr lang="en-US" dirty="0" smtClean="0"/>
              <a:t>   [{</a:t>
            </a:r>
            <a:r>
              <a:rPr lang="en-US" dirty="0" smtClean="0">
                <a:sym typeface="Symbol"/>
              </a:rPr>
              <a:t></a:t>
            </a:r>
            <a:r>
              <a:rPr lang="en-US" i="1" baseline="30000" dirty="0" smtClean="0"/>
              <a:t>t</a:t>
            </a:r>
            <a:r>
              <a:rPr lang="en-US" dirty="0" smtClean="0"/>
              <a:t> :</a:t>
            </a:r>
            <a:r>
              <a:rPr lang="en-US" dirty="0" err="1" smtClean="0"/>
              <a:t>A</a:t>
            </a:r>
            <a:r>
              <a:rPr lang="en-US" dirty="0" err="1" smtClean="0">
                <a:sym typeface="Symbol"/>
              </a:rPr>
              <a:t></a:t>
            </a:r>
            <a:r>
              <a:rPr lang="en-US" i="1" baseline="30000" dirty="0" err="1" smtClean="0"/>
              <a:t>t</a:t>
            </a:r>
            <a:r>
              <a:rPr lang="en-US" i="1" baseline="30000" dirty="0" smtClean="0"/>
              <a:t> </a:t>
            </a:r>
            <a:r>
              <a:rPr lang="en-US" dirty="0" smtClean="0"/>
              <a:t>}] [B{</a:t>
            </a:r>
            <a:r>
              <a:rPr lang="en-US" dirty="0" smtClean="0">
                <a:sym typeface="Symbol"/>
              </a:rPr>
              <a:t></a:t>
            </a:r>
            <a:r>
              <a:rPr lang="en-US" i="1" baseline="30000" dirty="0" smtClean="0"/>
              <a:t>t</a:t>
            </a:r>
            <a:r>
              <a:rPr lang="en-US" dirty="0" smtClean="0"/>
              <a:t> :</a:t>
            </a:r>
            <a:r>
              <a:rPr lang="en-US" dirty="0" err="1" smtClean="0"/>
              <a:t>A</a:t>
            </a:r>
            <a:r>
              <a:rPr lang="en-US" dirty="0" err="1" smtClean="0">
                <a:sym typeface="Symbol"/>
              </a:rPr>
              <a:t></a:t>
            </a:r>
            <a:r>
              <a:rPr lang="en-US" i="1" baseline="30000" dirty="0" err="1" smtClean="0"/>
              <a:t>t</a:t>
            </a:r>
            <a:r>
              <a:rPr lang="en-US" dirty="0" smtClean="0"/>
              <a:t>}] </a:t>
            </a:r>
            <a:r>
              <a:rPr lang="en-US" i="1" dirty="0" smtClean="0"/>
              <a:t>  </a:t>
            </a:r>
            <a:r>
              <a:rPr lang="en-US" dirty="0" smtClean="0"/>
              <a:t>=</a:t>
            </a:r>
            <a:r>
              <a:rPr lang="en-US" dirty="0" err="1" smtClean="0"/>
              <a:t>df</a:t>
            </a:r>
            <a:r>
              <a:rPr lang="en-US" dirty="0" smtClean="0"/>
              <a:t> </a:t>
            </a:r>
          </a:p>
          <a:p>
            <a:pPr>
              <a:buNone/>
            </a:pPr>
            <a:r>
              <a:rPr lang="en-US" dirty="0" smtClean="0"/>
              <a:t>				(</a:t>
            </a:r>
            <a:r>
              <a:rPr lang="en-US" dirty="0" smtClean="0">
                <a:sym typeface="Symbol"/>
              </a:rPr>
              <a:t></a:t>
            </a:r>
            <a:r>
              <a:rPr lang="en-US" i="1" baseline="30000" dirty="0" smtClean="0"/>
              <a:t> (t)</a:t>
            </a:r>
            <a:r>
              <a:rPr lang="en-US" dirty="0" smtClean="0"/>
              <a:t>)(</a:t>
            </a:r>
            <a:r>
              <a:rPr lang="en-US" i="1" dirty="0" smtClean="0"/>
              <a:t> </a:t>
            </a:r>
            <a:r>
              <a:rPr lang="en-US" dirty="0" smtClean="0">
                <a:sym typeface="Symbol"/>
              </a:rPr>
              <a:t></a:t>
            </a:r>
            <a:r>
              <a:rPr lang="en-US" i="1" baseline="30000" dirty="0" smtClean="0"/>
              <a:t> (t)</a:t>
            </a:r>
            <a:r>
              <a:rPr lang="en-US" dirty="0" smtClean="0"/>
              <a:t>(</a:t>
            </a:r>
            <a:r>
              <a:rPr lang="en-US" dirty="0" smtClean="0">
                <a:sym typeface="Symbol"/>
              </a:rPr>
              <a:t></a:t>
            </a:r>
            <a:r>
              <a:rPr lang="en-US" i="1" baseline="30000" dirty="0" smtClean="0"/>
              <a:t>t</a:t>
            </a:r>
            <a:r>
              <a:rPr lang="en-US" dirty="0" smtClean="0"/>
              <a:t>) </a:t>
            </a:r>
            <a:r>
              <a:rPr lang="en-US" dirty="0" smtClean="0">
                <a:sym typeface="Symbol"/>
              </a:rPr>
              <a:t> </a:t>
            </a:r>
            <a:r>
              <a:rPr lang="en-US" baseline="-25000" dirty="0" smtClean="0">
                <a:sym typeface="Symbol"/>
              </a:rPr>
              <a:t></a:t>
            </a:r>
            <a:r>
              <a:rPr lang="en-US" baseline="-25000" dirty="0" smtClean="0"/>
              <a:t>t</a:t>
            </a:r>
            <a:r>
              <a:rPr lang="en-US" dirty="0" smtClean="0"/>
              <a:t> </a:t>
            </a:r>
            <a:r>
              <a:rPr lang="en-US" dirty="0" err="1" smtClean="0"/>
              <a:t>A</a:t>
            </a:r>
            <a:r>
              <a:rPr lang="en-US" dirty="0" err="1" smtClean="0">
                <a:sym typeface="Symbol"/>
              </a:rPr>
              <a:t></a:t>
            </a:r>
            <a:r>
              <a:rPr lang="en-US" i="1" baseline="30000" dirty="0" err="1" smtClean="0"/>
              <a:t>t</a:t>
            </a:r>
            <a:r>
              <a:rPr lang="en-US" dirty="0" smtClean="0"/>
              <a:t> . </a:t>
            </a:r>
            <a:r>
              <a:rPr lang="en-US" dirty="0" smtClean="0">
                <a:sym typeface="Symbol"/>
              </a:rPr>
              <a:t>&amp;</a:t>
            </a:r>
            <a:r>
              <a:rPr lang="en-US" dirty="0" smtClean="0"/>
              <a:t>. B</a:t>
            </a:r>
            <a:r>
              <a:rPr lang="en-US" dirty="0" smtClean="0">
                <a:sym typeface="Symbol"/>
              </a:rPr>
              <a:t></a:t>
            </a:r>
            <a:r>
              <a:rPr lang="en-US" i="1" baseline="30000" dirty="0" smtClean="0"/>
              <a:t> (t)</a:t>
            </a:r>
            <a:r>
              <a:rPr lang="en-US" dirty="0" smtClean="0"/>
              <a:t> ) . </a:t>
            </a:r>
          </a:p>
          <a:p>
            <a:endParaRPr lang="en-US"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fontScale="77500" lnSpcReduction="20000"/>
          </a:bodyPr>
          <a:lstStyle/>
          <a:p>
            <a:r>
              <a:rPr lang="en-US" dirty="0" smtClean="0"/>
              <a:t>PM1910 employs *20.08, *20.081, *20.07, *20.071 and it was discovered via the </a:t>
            </a:r>
            <a:r>
              <a:rPr lang="en-US" dirty="0" err="1" smtClean="0"/>
              <a:t>eliminativism</a:t>
            </a:r>
            <a:r>
              <a:rPr lang="en-US" dirty="0" smtClean="0"/>
              <a:t> of the </a:t>
            </a:r>
            <a:r>
              <a:rPr lang="en-US" dirty="0" err="1" smtClean="0"/>
              <a:t>substitutional</a:t>
            </a:r>
            <a:r>
              <a:rPr lang="en-US" dirty="0" smtClean="0"/>
              <a:t> theory:</a:t>
            </a:r>
          </a:p>
          <a:p>
            <a:r>
              <a:rPr lang="en-US" dirty="0" smtClean="0"/>
              <a:t>In fact, we can prove:</a:t>
            </a:r>
          </a:p>
          <a:p>
            <a:pPr>
              <a:buNone/>
            </a:pPr>
            <a:r>
              <a:rPr lang="en-US" dirty="0" smtClean="0"/>
              <a:t>		</a:t>
            </a:r>
            <a:r>
              <a:rPr lang="en-US" dirty="0" smtClean="0">
                <a:sym typeface="Symbol"/>
              </a:rPr>
              <a:t></a:t>
            </a:r>
            <a:r>
              <a:rPr lang="en-US" dirty="0" smtClean="0"/>
              <a:t>(</a:t>
            </a:r>
            <a:r>
              <a:rPr lang="en-US" dirty="0" smtClean="0">
                <a:sym typeface="Symbol"/>
              </a:rPr>
              <a:t>^</a:t>
            </a:r>
            <a:r>
              <a:rPr lang="en-US" dirty="0" smtClean="0"/>
              <a:t>C</a:t>
            </a:r>
            <a:r>
              <a:rPr lang="en-US" dirty="0" smtClean="0">
                <a:sym typeface="Symbol"/>
              </a:rPr>
              <a:t></a:t>
            </a:r>
            <a:r>
              <a:rPr lang="en-US" dirty="0" smtClean="0"/>
              <a:t>  =  </a:t>
            </a:r>
            <a:r>
              <a:rPr lang="en-US" dirty="0" smtClean="0">
                <a:sym typeface="Symbol"/>
              </a:rPr>
              <a:t>^</a:t>
            </a:r>
            <a:r>
              <a:rPr lang="en-US" dirty="0" smtClean="0"/>
              <a:t> (</a:t>
            </a:r>
            <a:r>
              <a:rPr lang="en-US" dirty="0" smtClean="0">
                <a:sym typeface="Symbol"/>
              </a:rPr>
              <a:t></a:t>
            </a:r>
            <a:r>
              <a:rPr lang="en-US" dirty="0" smtClean="0"/>
              <a:t>)(</a:t>
            </a:r>
            <a:r>
              <a:rPr lang="en-US" dirty="0" smtClean="0">
                <a:sym typeface="Symbol"/>
              </a:rPr>
              <a:t></a:t>
            </a:r>
            <a:r>
              <a:rPr lang="en-US" dirty="0" smtClean="0"/>
              <a:t>z</a:t>
            </a:r>
            <a:r>
              <a:rPr lang="en-US" dirty="0" smtClean="0">
                <a:sym typeface="Symbol"/>
              </a:rPr>
              <a:t> </a:t>
            </a:r>
            <a:r>
              <a:rPr lang="en-US" baseline="-25000" dirty="0" smtClean="0"/>
              <a:t>z</a:t>
            </a:r>
            <a:r>
              <a:rPr lang="en-US" dirty="0" smtClean="0"/>
              <a:t> </a:t>
            </a:r>
            <a:r>
              <a:rPr lang="en-US" dirty="0" smtClean="0">
                <a:sym typeface="Symbol"/>
              </a:rPr>
              <a:t></a:t>
            </a:r>
            <a:r>
              <a:rPr lang="en-US" dirty="0" smtClean="0"/>
              <a:t>z .&amp;. C(</a:t>
            </a:r>
            <a:r>
              <a:rPr lang="en-US" dirty="0" smtClean="0">
                <a:sym typeface="Symbol"/>
              </a:rPr>
              <a:t></a:t>
            </a:r>
            <a:r>
              <a:rPr lang="en-US" dirty="0" smtClean="0"/>
              <a:t>)) )</a:t>
            </a:r>
          </a:p>
          <a:p>
            <a:r>
              <a:rPr lang="en-US" dirty="0" smtClean="0"/>
              <a:t>The proof is by </a:t>
            </a:r>
            <a:r>
              <a:rPr lang="en-US" i="1" dirty="0" err="1" smtClean="0"/>
              <a:t>Reductio</a:t>
            </a:r>
            <a:r>
              <a:rPr lang="en-US" i="1" dirty="0" smtClean="0"/>
              <a:t> Ad Absurdum</a:t>
            </a:r>
            <a:r>
              <a:rPr lang="en-US" dirty="0" smtClean="0"/>
              <a:t>. Assume </a:t>
            </a:r>
          </a:p>
          <a:p>
            <a:pPr>
              <a:buNone/>
            </a:pPr>
            <a:r>
              <a:rPr lang="en-US" dirty="0" smtClean="0">
                <a:sym typeface="Symbol"/>
              </a:rPr>
              <a:t>		^ </a:t>
            </a:r>
            <a:r>
              <a:rPr lang="en-US" dirty="0" smtClean="0"/>
              <a:t>C</a:t>
            </a:r>
            <a:r>
              <a:rPr lang="en-US" dirty="0" smtClean="0">
                <a:sym typeface="Symbol"/>
              </a:rPr>
              <a:t></a:t>
            </a:r>
            <a:r>
              <a:rPr lang="en-US" dirty="0" smtClean="0"/>
              <a:t> =  </a:t>
            </a:r>
            <a:r>
              <a:rPr lang="en-US" dirty="0" smtClean="0">
                <a:sym typeface="Symbol"/>
              </a:rPr>
              <a:t>^</a:t>
            </a:r>
            <a:r>
              <a:rPr lang="en-US" dirty="0" smtClean="0"/>
              <a:t> (</a:t>
            </a:r>
            <a:r>
              <a:rPr lang="en-US" dirty="0" smtClean="0">
                <a:sym typeface="Symbol"/>
              </a:rPr>
              <a:t></a:t>
            </a:r>
            <a:r>
              <a:rPr lang="en-US" dirty="0" smtClean="0"/>
              <a:t>)(</a:t>
            </a:r>
            <a:r>
              <a:rPr lang="en-US" dirty="0" smtClean="0">
                <a:sym typeface="Symbol"/>
              </a:rPr>
              <a:t></a:t>
            </a:r>
            <a:r>
              <a:rPr lang="en-US" dirty="0" smtClean="0"/>
              <a:t>z</a:t>
            </a:r>
            <a:r>
              <a:rPr lang="en-US" dirty="0" smtClean="0">
                <a:sym typeface="Symbol"/>
              </a:rPr>
              <a:t> </a:t>
            </a:r>
            <a:r>
              <a:rPr lang="en-US" baseline="-25000" dirty="0" smtClean="0"/>
              <a:t>z</a:t>
            </a:r>
            <a:r>
              <a:rPr lang="en-US" dirty="0" smtClean="0"/>
              <a:t> </a:t>
            </a:r>
            <a:r>
              <a:rPr lang="en-US" dirty="0" smtClean="0">
                <a:sym typeface="Symbol"/>
              </a:rPr>
              <a:t></a:t>
            </a:r>
            <a:r>
              <a:rPr lang="en-US" dirty="0" smtClean="0"/>
              <a:t>z .&amp;. C(</a:t>
            </a:r>
            <a:r>
              <a:rPr lang="en-US" dirty="0" smtClean="0">
                <a:sym typeface="Symbol"/>
              </a:rPr>
              <a:t></a:t>
            </a:r>
            <a:r>
              <a:rPr lang="en-US" dirty="0" smtClean="0"/>
              <a:t>)) </a:t>
            </a:r>
          </a:p>
          <a:p>
            <a:r>
              <a:rPr lang="en-US" dirty="0" smtClean="0"/>
              <a:t>Using definitions *20.08 and *20.01 we arrive at:</a:t>
            </a:r>
          </a:p>
          <a:p>
            <a:pPr>
              <a:buNone/>
            </a:pPr>
            <a:r>
              <a:rPr lang="en-US" dirty="0" smtClean="0"/>
              <a:t>		(</a:t>
            </a:r>
            <a:r>
              <a:rPr lang="en-US" dirty="0" smtClean="0">
                <a:sym typeface="Symbol"/>
              </a:rPr>
              <a:t></a:t>
            </a:r>
            <a:r>
              <a:rPr lang="en-US" baseline="30000" dirty="0" smtClean="0"/>
              <a:t> </a:t>
            </a:r>
            <a:r>
              <a:rPr lang="en-US" dirty="0" smtClean="0"/>
              <a:t>)( </a:t>
            </a:r>
            <a:r>
              <a:rPr lang="en-US" dirty="0" smtClean="0">
                <a:sym typeface="Symbol"/>
              </a:rPr>
              <a:t></a:t>
            </a:r>
            <a:r>
              <a:rPr lang="en-US" dirty="0" smtClean="0"/>
              <a:t>  </a:t>
            </a:r>
            <a:r>
              <a:rPr lang="en-US" dirty="0" smtClean="0">
                <a:sym typeface="Symbol"/>
              </a:rPr>
              <a:t></a:t>
            </a:r>
            <a:r>
              <a:rPr lang="en-US" baseline="-25000" dirty="0" smtClean="0">
                <a:sym typeface="Symbol"/>
              </a:rPr>
              <a:t></a:t>
            </a:r>
            <a:r>
              <a:rPr lang="en-US" baseline="-25000" dirty="0" smtClean="0"/>
              <a:t>  </a:t>
            </a:r>
            <a:r>
              <a:rPr lang="en-US" dirty="0" smtClean="0"/>
              <a:t>(</a:t>
            </a:r>
            <a:r>
              <a:rPr lang="en-US" dirty="0" smtClean="0">
                <a:sym typeface="Symbol"/>
              </a:rPr>
              <a:t></a:t>
            </a:r>
            <a:r>
              <a:rPr lang="en-US" dirty="0" smtClean="0"/>
              <a:t>)(</a:t>
            </a:r>
            <a:r>
              <a:rPr lang="en-US" dirty="0" smtClean="0">
                <a:sym typeface="Symbol"/>
              </a:rPr>
              <a:t></a:t>
            </a:r>
            <a:r>
              <a:rPr lang="en-US" dirty="0" smtClean="0"/>
              <a:t>z</a:t>
            </a:r>
            <a:r>
              <a:rPr lang="en-US" dirty="0" smtClean="0">
                <a:sym typeface="Symbol"/>
              </a:rPr>
              <a:t> </a:t>
            </a:r>
            <a:r>
              <a:rPr lang="en-US" baseline="-25000" dirty="0" smtClean="0"/>
              <a:t>z</a:t>
            </a:r>
            <a:r>
              <a:rPr lang="en-US" dirty="0" smtClean="0"/>
              <a:t> </a:t>
            </a:r>
            <a:r>
              <a:rPr lang="en-US" dirty="0" smtClean="0">
                <a:sym typeface="Symbol"/>
              </a:rPr>
              <a:t></a:t>
            </a:r>
            <a:r>
              <a:rPr lang="en-US" dirty="0" smtClean="0"/>
              <a:t>z .&amp;. C(</a:t>
            </a:r>
            <a:r>
              <a:rPr lang="en-US" dirty="0" smtClean="0">
                <a:sym typeface="Symbol"/>
              </a:rPr>
              <a:t></a:t>
            </a:r>
            <a:r>
              <a:rPr lang="en-US" dirty="0" smtClean="0"/>
              <a:t>))  .&amp;. </a:t>
            </a:r>
          </a:p>
          <a:p>
            <a:pPr>
              <a:buNone/>
            </a:pPr>
            <a:r>
              <a:rPr lang="en-US" dirty="0" smtClean="0"/>
              <a:t>			 (</a:t>
            </a:r>
            <a:r>
              <a:rPr lang="en-US" dirty="0" smtClean="0">
                <a:sym typeface="Symbol"/>
              </a:rPr>
              <a:t></a:t>
            </a:r>
            <a:r>
              <a:rPr lang="en-US" baseline="30000" dirty="0" smtClean="0"/>
              <a:t> </a:t>
            </a:r>
            <a:r>
              <a:rPr lang="en-US" dirty="0" smtClean="0"/>
              <a:t>)( </a:t>
            </a:r>
            <a:r>
              <a:rPr lang="en-US" dirty="0" smtClean="0">
                <a:sym typeface="Symbol"/>
              </a:rPr>
              <a:t> </a:t>
            </a:r>
            <a:r>
              <a:rPr lang="en-US" baseline="-25000" dirty="0" smtClean="0">
                <a:sym typeface="Symbol"/>
              </a:rPr>
              <a:t></a:t>
            </a:r>
            <a:r>
              <a:rPr lang="en-US" dirty="0" smtClean="0"/>
              <a:t> C</a:t>
            </a:r>
            <a:r>
              <a:rPr lang="en-US" dirty="0" smtClean="0">
                <a:sym typeface="Symbol"/>
              </a:rPr>
              <a:t></a:t>
            </a:r>
            <a:r>
              <a:rPr lang="en-US" dirty="0" smtClean="0"/>
              <a:t> .&amp;.  </a:t>
            </a:r>
            <a:r>
              <a:rPr lang="en-US" dirty="0" smtClean="0">
                <a:sym typeface="Symbol"/>
              </a:rPr>
              <a:t></a:t>
            </a:r>
            <a:r>
              <a:rPr lang="en-US" dirty="0" smtClean="0"/>
              <a:t> = </a:t>
            </a:r>
            <a:r>
              <a:rPr lang="en-US" dirty="0" smtClean="0">
                <a:sym typeface="Symbol"/>
              </a:rPr>
              <a:t></a:t>
            </a:r>
            <a:r>
              <a:rPr lang="en-US" dirty="0" smtClean="0"/>
              <a:t>))</a:t>
            </a:r>
          </a:p>
          <a:p>
            <a:r>
              <a:rPr lang="en-US" dirty="0" smtClean="0"/>
              <a:t>Now existentially instantiate and we arrive at:</a:t>
            </a:r>
          </a:p>
          <a:p>
            <a:pPr>
              <a:buNone/>
            </a:pPr>
            <a:r>
              <a:rPr lang="en-US" dirty="0" smtClean="0">
                <a:sym typeface="Symbol"/>
              </a:rPr>
              <a:t>		 </a:t>
            </a:r>
            <a:r>
              <a:rPr lang="en-US" baseline="-25000" dirty="0" smtClean="0">
                <a:sym typeface="Symbol"/>
              </a:rPr>
              <a:t></a:t>
            </a:r>
            <a:r>
              <a:rPr lang="en-US" dirty="0" smtClean="0"/>
              <a:t> C</a:t>
            </a:r>
            <a:r>
              <a:rPr lang="en-US" dirty="0" smtClean="0">
                <a:sym typeface="Symbol"/>
              </a:rPr>
              <a:t></a:t>
            </a:r>
            <a:endParaRPr lang="en-US" dirty="0" smtClean="0"/>
          </a:p>
          <a:p>
            <a:pPr>
              <a:buNone/>
            </a:pPr>
            <a:r>
              <a:rPr lang="en-US" dirty="0" smtClean="0">
                <a:sym typeface="Symbol"/>
              </a:rPr>
              <a:t>		</a:t>
            </a:r>
            <a:r>
              <a:rPr lang="en-US" dirty="0" smtClean="0"/>
              <a:t> </a:t>
            </a:r>
            <a:r>
              <a:rPr lang="en-US" dirty="0" smtClean="0">
                <a:sym typeface="Symbol"/>
              </a:rPr>
              <a:t></a:t>
            </a:r>
            <a:r>
              <a:rPr lang="en-US" baseline="-25000" dirty="0" smtClean="0">
                <a:sym typeface="Symbol"/>
              </a:rPr>
              <a:t></a:t>
            </a:r>
            <a:r>
              <a:rPr lang="en-US" baseline="-25000" dirty="0" smtClean="0"/>
              <a:t>  </a:t>
            </a:r>
            <a:r>
              <a:rPr lang="en-US" dirty="0" smtClean="0"/>
              <a:t>(</a:t>
            </a:r>
            <a:r>
              <a:rPr lang="en-US" dirty="0" smtClean="0">
                <a:sym typeface="Symbol"/>
              </a:rPr>
              <a:t></a:t>
            </a:r>
            <a:r>
              <a:rPr lang="en-US" dirty="0" smtClean="0"/>
              <a:t>)(</a:t>
            </a:r>
            <a:r>
              <a:rPr lang="en-US" dirty="0" smtClean="0">
                <a:sym typeface="Symbol"/>
              </a:rPr>
              <a:t></a:t>
            </a:r>
            <a:r>
              <a:rPr lang="en-US" dirty="0" smtClean="0"/>
              <a:t>z</a:t>
            </a:r>
            <a:r>
              <a:rPr lang="en-US" dirty="0" smtClean="0">
                <a:sym typeface="Symbol"/>
              </a:rPr>
              <a:t> </a:t>
            </a:r>
            <a:r>
              <a:rPr lang="en-US" baseline="-25000" dirty="0" smtClean="0"/>
              <a:t>z</a:t>
            </a:r>
            <a:r>
              <a:rPr lang="en-US" dirty="0" smtClean="0"/>
              <a:t> </a:t>
            </a:r>
            <a:r>
              <a:rPr lang="en-US" dirty="0" smtClean="0">
                <a:sym typeface="Symbol"/>
              </a:rPr>
              <a:t></a:t>
            </a:r>
            <a:r>
              <a:rPr lang="en-US" dirty="0" smtClean="0"/>
              <a:t>z .&amp;. C(</a:t>
            </a:r>
            <a:r>
              <a:rPr lang="en-US" dirty="0" smtClean="0">
                <a:sym typeface="Symbol"/>
              </a:rPr>
              <a:t></a:t>
            </a:r>
            <a:r>
              <a:rPr lang="en-US" dirty="0" smtClean="0"/>
              <a:t>)).</a:t>
            </a:r>
          </a:p>
          <a:p>
            <a:r>
              <a:rPr lang="en-US" dirty="0" smtClean="0">
                <a:solidFill>
                  <a:srgbClr val="FF0000"/>
                </a:solidFill>
              </a:rPr>
              <a:t>We are beginning to see a contradiction brewing</a:t>
            </a:r>
            <a:r>
              <a:rPr lang="en-US" dirty="0" smtClean="0"/>
              <a:t>.</a:t>
            </a:r>
            <a:endParaRPr 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92500" lnSpcReduction="20000"/>
          </a:bodyPr>
          <a:lstStyle/>
          <a:p>
            <a:r>
              <a:rPr lang="en-US" dirty="0" smtClean="0"/>
              <a:t>Remove the lower case Greek by *20.081</a:t>
            </a:r>
          </a:p>
          <a:p>
            <a:pPr>
              <a:buNone/>
            </a:pPr>
            <a:r>
              <a:rPr lang="en-US" dirty="0" smtClean="0"/>
              <a:t>		[y^</a:t>
            </a:r>
            <a:r>
              <a:rPr lang="en-US" dirty="0" smtClean="0">
                <a:sym typeface="Symbol"/>
              </a:rPr>
              <a:t></a:t>
            </a:r>
            <a:r>
              <a:rPr lang="en-US" i="1" dirty="0" smtClean="0"/>
              <a:t>y</a:t>
            </a:r>
            <a:r>
              <a:rPr lang="en-US" dirty="0" smtClean="0"/>
              <a:t>][</a:t>
            </a:r>
            <a:r>
              <a:rPr lang="en-US" dirty="0" smtClean="0">
                <a:sym typeface="Symbol"/>
              </a:rPr>
              <a:t></a:t>
            </a:r>
            <a:r>
              <a:rPr lang="en-US" dirty="0" smtClean="0"/>
              <a:t>(y^</a:t>
            </a:r>
            <a:r>
              <a:rPr lang="en-US" dirty="0" smtClean="0">
                <a:sym typeface="Symbol"/>
              </a:rPr>
              <a:t></a:t>
            </a:r>
            <a:r>
              <a:rPr lang="en-US" i="1" dirty="0" smtClean="0"/>
              <a:t>y</a:t>
            </a:r>
            <a:r>
              <a:rPr lang="en-US" dirty="0" smtClean="0"/>
              <a:t>)]</a:t>
            </a:r>
            <a:r>
              <a:rPr lang="en-US" dirty="0" smtClean="0">
                <a:sym typeface="Symbol"/>
              </a:rPr>
              <a:t> </a:t>
            </a:r>
            <a:r>
              <a:rPr lang="en-US" baseline="-25000" dirty="0" smtClean="0">
                <a:sym typeface="Symbol"/>
              </a:rPr>
              <a:t></a:t>
            </a:r>
            <a:r>
              <a:rPr lang="en-US" dirty="0" smtClean="0"/>
              <a:t> C(y^</a:t>
            </a:r>
            <a:r>
              <a:rPr lang="en-US" dirty="0" smtClean="0">
                <a:sym typeface="Symbol"/>
              </a:rPr>
              <a:t></a:t>
            </a:r>
            <a:r>
              <a:rPr lang="en-US" i="1" dirty="0" smtClean="0"/>
              <a:t>y</a:t>
            </a:r>
            <a:r>
              <a:rPr lang="en-US" dirty="0" smtClean="0"/>
              <a:t>)</a:t>
            </a:r>
          </a:p>
          <a:p>
            <a:pPr>
              <a:buNone/>
            </a:pPr>
            <a:r>
              <a:rPr lang="en-US" dirty="0" smtClean="0">
                <a:sym typeface="Symbol"/>
              </a:rPr>
              <a:t>		</a:t>
            </a:r>
            <a:r>
              <a:rPr lang="en-US" dirty="0" smtClean="0"/>
              <a:t> </a:t>
            </a:r>
            <a:r>
              <a:rPr lang="en-US" dirty="0" smtClean="0">
                <a:sym typeface="Symbol"/>
              </a:rPr>
              <a:t></a:t>
            </a:r>
            <a:r>
              <a:rPr lang="en-US" baseline="-25000" dirty="0" smtClean="0">
                <a:sym typeface="Symbol"/>
              </a:rPr>
              <a:t></a:t>
            </a:r>
            <a:r>
              <a:rPr lang="en-US" baseline="-25000" dirty="0" smtClean="0"/>
              <a:t>  </a:t>
            </a:r>
            <a:r>
              <a:rPr lang="en-US" dirty="0" smtClean="0"/>
              <a:t>(</a:t>
            </a:r>
            <a:r>
              <a:rPr lang="en-US" dirty="0" smtClean="0">
                <a:sym typeface="Symbol"/>
              </a:rPr>
              <a:t></a:t>
            </a:r>
            <a:r>
              <a:rPr lang="en-US" dirty="0" smtClean="0"/>
              <a:t>)(</a:t>
            </a:r>
            <a:r>
              <a:rPr lang="en-US" dirty="0" smtClean="0">
                <a:sym typeface="Symbol"/>
              </a:rPr>
              <a:t></a:t>
            </a:r>
            <a:r>
              <a:rPr lang="en-US" dirty="0" smtClean="0"/>
              <a:t>z </a:t>
            </a:r>
            <a:r>
              <a:rPr lang="en-US" dirty="0" smtClean="0">
                <a:sym typeface="Symbol"/>
              </a:rPr>
              <a:t></a:t>
            </a:r>
            <a:r>
              <a:rPr lang="en-US" baseline="-25000" dirty="0" smtClean="0"/>
              <a:t>z</a:t>
            </a:r>
            <a:r>
              <a:rPr lang="en-US" dirty="0" smtClean="0"/>
              <a:t> </a:t>
            </a:r>
            <a:r>
              <a:rPr lang="en-US" dirty="0" smtClean="0">
                <a:sym typeface="Symbol"/>
              </a:rPr>
              <a:t></a:t>
            </a:r>
            <a:r>
              <a:rPr lang="en-US" dirty="0" smtClean="0"/>
              <a:t>z .&amp;. C(</a:t>
            </a:r>
            <a:r>
              <a:rPr lang="en-US" dirty="0" smtClean="0">
                <a:sym typeface="Symbol"/>
              </a:rPr>
              <a:t></a:t>
            </a:r>
            <a:r>
              <a:rPr lang="en-US" dirty="0" smtClean="0"/>
              <a:t>)).</a:t>
            </a:r>
          </a:p>
          <a:p>
            <a:r>
              <a:rPr lang="en-US" dirty="0" smtClean="0"/>
              <a:t>Now notice that by *20.01 </a:t>
            </a:r>
          </a:p>
          <a:p>
            <a:pPr>
              <a:buNone/>
            </a:pPr>
            <a:r>
              <a:rPr lang="en-US" dirty="0" smtClean="0">
                <a:sym typeface="Symbol"/>
              </a:rPr>
              <a:t>		</a:t>
            </a:r>
            <a:r>
              <a:rPr lang="en-US" dirty="0" smtClean="0"/>
              <a:t>  </a:t>
            </a:r>
            <a:r>
              <a:rPr lang="en-US" dirty="0" smtClean="0">
                <a:sym typeface="Symbol"/>
              </a:rPr>
              <a:t></a:t>
            </a:r>
            <a:r>
              <a:rPr lang="en-US" baseline="-25000" dirty="0" smtClean="0">
                <a:sym typeface="Symbol"/>
              </a:rPr>
              <a:t></a:t>
            </a:r>
            <a:r>
              <a:rPr lang="en-US" dirty="0" smtClean="0"/>
              <a:t> [y^</a:t>
            </a:r>
            <a:r>
              <a:rPr lang="en-US" dirty="0" smtClean="0">
                <a:sym typeface="Symbol"/>
              </a:rPr>
              <a:t></a:t>
            </a:r>
            <a:r>
              <a:rPr lang="en-US" i="1" dirty="0" smtClean="0"/>
              <a:t>y</a:t>
            </a:r>
            <a:r>
              <a:rPr lang="en-US" dirty="0" smtClean="0"/>
              <a:t>][</a:t>
            </a:r>
            <a:r>
              <a:rPr lang="en-US" dirty="0" smtClean="0">
                <a:sym typeface="Symbol"/>
              </a:rPr>
              <a:t></a:t>
            </a:r>
            <a:r>
              <a:rPr lang="en-US" dirty="0" smtClean="0"/>
              <a:t>(y^</a:t>
            </a:r>
            <a:r>
              <a:rPr lang="en-US" dirty="0" smtClean="0">
                <a:sym typeface="Symbol"/>
              </a:rPr>
              <a:t></a:t>
            </a:r>
            <a:r>
              <a:rPr lang="en-US" i="1" dirty="0" smtClean="0"/>
              <a:t>y</a:t>
            </a:r>
            <a:r>
              <a:rPr lang="en-US" dirty="0" smtClean="0"/>
              <a:t>)].</a:t>
            </a:r>
          </a:p>
          <a:p>
            <a:r>
              <a:rPr lang="en-US" dirty="0" smtClean="0"/>
              <a:t>Putting this together we arrive at:</a:t>
            </a:r>
          </a:p>
          <a:p>
            <a:pPr>
              <a:buNone/>
            </a:pPr>
            <a:r>
              <a:rPr lang="en-US" dirty="0" smtClean="0"/>
              <a:t>		[y^</a:t>
            </a:r>
            <a:r>
              <a:rPr lang="en-US" dirty="0" smtClean="0">
                <a:sym typeface="Symbol"/>
              </a:rPr>
              <a:t></a:t>
            </a:r>
            <a:r>
              <a:rPr lang="en-US" i="1" dirty="0" smtClean="0"/>
              <a:t>y</a:t>
            </a:r>
            <a:r>
              <a:rPr lang="en-US" dirty="0" smtClean="0"/>
              <a:t>][C(y^</a:t>
            </a:r>
            <a:r>
              <a:rPr lang="en-US" dirty="0" smtClean="0">
                <a:sym typeface="Symbol"/>
              </a:rPr>
              <a:t></a:t>
            </a:r>
            <a:r>
              <a:rPr lang="en-US" i="1" dirty="0" smtClean="0"/>
              <a:t>y</a:t>
            </a:r>
            <a:r>
              <a:rPr lang="en-US" dirty="0" smtClean="0"/>
              <a:t>)] </a:t>
            </a:r>
            <a:r>
              <a:rPr lang="en-US" dirty="0" smtClean="0">
                <a:sym typeface="Symbol"/>
              </a:rPr>
              <a:t></a:t>
            </a:r>
            <a:r>
              <a:rPr lang="en-US" baseline="-25000" dirty="0" smtClean="0">
                <a:sym typeface="Symbol"/>
              </a:rPr>
              <a:t></a:t>
            </a:r>
            <a:r>
              <a:rPr lang="en-US" baseline="-25000" dirty="0" smtClean="0"/>
              <a:t> </a:t>
            </a:r>
            <a:r>
              <a:rPr lang="en-US" dirty="0" smtClean="0"/>
              <a:t>C(</a:t>
            </a:r>
            <a:r>
              <a:rPr lang="en-US" dirty="0" smtClean="0">
                <a:sym typeface="Symbol"/>
              </a:rPr>
              <a:t></a:t>
            </a:r>
            <a:r>
              <a:rPr lang="en-US" i="1" dirty="0" smtClean="0"/>
              <a:t>y</a:t>
            </a:r>
            <a:r>
              <a:rPr lang="en-US" dirty="0" smtClean="0"/>
              <a:t>).</a:t>
            </a:r>
          </a:p>
          <a:p>
            <a:pPr>
              <a:buNone/>
            </a:pPr>
            <a:r>
              <a:rPr lang="en-US" dirty="0" smtClean="0"/>
              <a:t>		(</a:t>
            </a:r>
            <a:r>
              <a:rPr lang="en-US" dirty="0" smtClean="0">
                <a:sym typeface="Symbol"/>
              </a:rPr>
              <a:t></a:t>
            </a:r>
            <a:r>
              <a:rPr lang="en-US" dirty="0" smtClean="0"/>
              <a:t>)(</a:t>
            </a:r>
            <a:r>
              <a:rPr lang="en-US" dirty="0" smtClean="0">
                <a:sym typeface="Symbol"/>
              </a:rPr>
              <a:t></a:t>
            </a:r>
            <a:r>
              <a:rPr lang="en-US" dirty="0" smtClean="0"/>
              <a:t>z </a:t>
            </a:r>
            <a:r>
              <a:rPr lang="en-US" dirty="0" smtClean="0">
                <a:sym typeface="Symbol"/>
              </a:rPr>
              <a:t></a:t>
            </a:r>
            <a:r>
              <a:rPr lang="en-US" baseline="-25000" dirty="0" smtClean="0"/>
              <a:t>z</a:t>
            </a:r>
            <a:r>
              <a:rPr lang="en-US" dirty="0" smtClean="0"/>
              <a:t> </a:t>
            </a:r>
            <a:r>
              <a:rPr lang="en-US" dirty="0" smtClean="0">
                <a:sym typeface="Symbol"/>
              </a:rPr>
              <a:t></a:t>
            </a:r>
            <a:r>
              <a:rPr lang="en-US" dirty="0" smtClean="0"/>
              <a:t>z .&amp;. C(</a:t>
            </a:r>
            <a:r>
              <a:rPr lang="en-US" dirty="0" smtClean="0">
                <a:sym typeface="Symbol"/>
              </a:rPr>
              <a:t></a:t>
            </a:r>
            <a:r>
              <a:rPr lang="en-US" dirty="0" smtClean="0"/>
              <a:t>)) </a:t>
            </a:r>
            <a:r>
              <a:rPr lang="en-US" dirty="0" smtClean="0">
                <a:sym typeface="Symbol"/>
              </a:rPr>
              <a:t></a:t>
            </a:r>
            <a:r>
              <a:rPr lang="en-US" baseline="-25000" dirty="0" smtClean="0">
                <a:sym typeface="Symbol"/>
              </a:rPr>
              <a:t></a:t>
            </a:r>
            <a:r>
              <a:rPr lang="en-US" baseline="-25000" dirty="0" smtClean="0"/>
              <a:t> </a:t>
            </a:r>
            <a:r>
              <a:rPr lang="en-US" dirty="0" smtClean="0"/>
              <a:t>C(</a:t>
            </a:r>
            <a:r>
              <a:rPr lang="en-US" dirty="0" smtClean="0">
                <a:sym typeface="Symbol"/>
              </a:rPr>
              <a:t></a:t>
            </a:r>
            <a:r>
              <a:rPr lang="en-US" i="1" dirty="0" smtClean="0"/>
              <a:t>y</a:t>
            </a:r>
            <a:r>
              <a:rPr lang="en-US" dirty="0" smtClean="0"/>
              <a:t>).</a:t>
            </a:r>
          </a:p>
          <a:p>
            <a:r>
              <a:rPr lang="en-US" dirty="0" smtClean="0"/>
              <a:t>This says that a primary scope of a class term entails a narrowest secondary scope. We saw that there are C for which this is false. </a:t>
            </a:r>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457200"/>
            <a:ext cx="8229600" cy="5668963"/>
          </a:xfrm>
        </p:spPr>
        <p:txBody>
          <a:bodyPr/>
          <a:lstStyle/>
          <a:p>
            <a:r>
              <a:rPr lang="en-US" sz="2800" dirty="0" smtClean="0"/>
              <a:t>Classes are not reductively identified with individuals (of any order\type) in PM1910.</a:t>
            </a:r>
          </a:p>
          <a:p>
            <a:pPr>
              <a:buNone/>
            </a:pPr>
            <a:r>
              <a:rPr lang="en-US" sz="2800" dirty="0" smtClean="0"/>
              <a:t>	This has important implications:</a:t>
            </a:r>
          </a:p>
          <a:p>
            <a:r>
              <a:rPr lang="en-US" sz="2800" dirty="0" smtClean="0"/>
              <a:t>There are no numbers!  PM1910 is an </a:t>
            </a:r>
            <a:r>
              <a:rPr lang="en-US" sz="2800" dirty="0" err="1" smtClean="0"/>
              <a:t>eliminativism</a:t>
            </a:r>
            <a:r>
              <a:rPr lang="en-US" sz="2800" dirty="0" smtClean="0"/>
              <a:t>, even on a realist semantics for its predicate variables.  </a:t>
            </a:r>
          </a:p>
          <a:p>
            <a:r>
              <a:rPr lang="en-US" sz="2800" dirty="0" smtClean="0"/>
              <a:t>PM1910 is not </a:t>
            </a:r>
            <a:r>
              <a:rPr lang="en-US" sz="2800" dirty="0" smtClean="0">
                <a:solidFill>
                  <a:srgbClr val="FF0000"/>
                </a:solidFill>
              </a:rPr>
              <a:t>If-</a:t>
            </a:r>
            <a:r>
              <a:rPr lang="en-US" sz="2800" dirty="0" err="1" smtClean="0">
                <a:solidFill>
                  <a:srgbClr val="FF0000"/>
                </a:solidFill>
              </a:rPr>
              <a:t>Thenism</a:t>
            </a:r>
            <a:r>
              <a:rPr lang="en-US" sz="2800" dirty="0" smtClean="0"/>
              <a:t>. </a:t>
            </a:r>
            <a:r>
              <a:rPr lang="en-US" sz="2800" dirty="0" smtClean="0">
                <a:sym typeface="Symbol"/>
              </a:rPr>
              <a:t>Because numbers are not metaphysical objects, 2 3 may well not be a theorem of logic (or arithmetic). The theorem of logic (arithmetic) is this:</a:t>
            </a:r>
          </a:p>
          <a:p>
            <a:pPr>
              <a:buNone/>
            </a:pPr>
            <a:r>
              <a:rPr lang="en-US" sz="2800" dirty="0" smtClean="0">
                <a:sym typeface="Symbol"/>
              </a:rPr>
              <a:t>		(x, y)( x  y)   2  3 </a:t>
            </a:r>
            <a:endParaRPr lang="en-US" sz="28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Descriptions </a:t>
            </a:r>
            <a:r>
              <a:rPr lang="en-US" b="1" dirty="0">
                <a:sym typeface="Symbol"/>
              </a:rPr>
              <a:t></a:t>
            </a:r>
            <a:r>
              <a:rPr lang="en-US" b="1" i="1" dirty="0" err="1"/>
              <a:t>xfx</a:t>
            </a:r>
            <a:r>
              <a:rPr lang="en-US" dirty="0"/>
              <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990600"/>
                <a:ext cx="8229600" cy="5562600"/>
              </a:xfrm>
            </p:spPr>
            <p:txBody>
              <a:bodyPr>
                <a:normAutofit fontScale="62500" lnSpcReduction="20000"/>
              </a:bodyPr>
              <a:lstStyle/>
              <a:p>
                <a:r>
                  <a:rPr lang="en-US" dirty="0"/>
                  <a:t>Short pieces by Hochberg and by Cassin rekindled a firestorm of worrying, begun by Gödel and </a:t>
                </a:r>
                <a:r>
                  <a:rPr lang="en-US" dirty="0" err="1"/>
                  <a:t>Carnap</a:t>
                </a:r>
                <a:r>
                  <a:rPr lang="en-US" dirty="0"/>
                  <a:t>, about the order of elimination of incomplete symbols in </a:t>
                </a:r>
                <a:r>
                  <a:rPr lang="en-US" i="1" dirty="0"/>
                  <a:t>Principia. </a:t>
                </a:r>
                <a:r>
                  <a:rPr lang="en-US" dirty="0"/>
                  <a:t>The worries persist to this day, and every once and a while a new paper emerges expressing some new found anxiety. Identity offers a nice example of the situation</a:t>
                </a:r>
                <a:r>
                  <a:rPr lang="en-US" dirty="0" smtClean="0"/>
                  <a:t>.</a:t>
                </a:r>
              </a:p>
              <a:p>
                <a:r>
                  <a:rPr lang="en-US" dirty="0" smtClean="0"/>
                  <a:t> </a:t>
                </a:r>
                <a:r>
                  <a:rPr lang="en-US" i="1" dirty="0"/>
                  <a:t>Principia</a:t>
                </a:r>
                <a:r>
                  <a:rPr lang="en-US" dirty="0"/>
                  <a:t> has:</a:t>
                </a:r>
              </a:p>
              <a:p>
                <a:r>
                  <a:rPr lang="en-US" dirty="0"/>
                  <a:t>	*13.01  </a:t>
                </a:r>
                <a:r>
                  <a:rPr lang="en-US" i="1" dirty="0"/>
                  <a:t>x</a:t>
                </a:r>
                <a:r>
                  <a:rPr lang="en-US" dirty="0"/>
                  <a:t> = </a:t>
                </a:r>
                <a:r>
                  <a:rPr lang="en-US" i="1" dirty="0"/>
                  <a:t>y</a:t>
                </a:r>
                <a:r>
                  <a:rPr lang="en-US" dirty="0"/>
                  <a:t> </a:t>
                </a:r>
                <a:r>
                  <a:rPr lang="en-US" i="1" dirty="0"/>
                  <a:t>=</a:t>
                </a:r>
                <a:r>
                  <a:rPr lang="en-US" i="1" dirty="0" err="1"/>
                  <a:t>df</a:t>
                </a:r>
                <a:r>
                  <a:rPr lang="en-US" dirty="0"/>
                  <a:t>   (</a:t>
                </a:r>
                <a:r>
                  <a:rPr lang="en-US" dirty="0">
                    <a:sym typeface="Symbol"/>
                  </a:rPr>
                  <a:t></a:t>
                </a:r>
                <a:r>
                  <a:rPr lang="en-US" dirty="0"/>
                  <a:t>)( </a:t>
                </a:r>
                <a:r>
                  <a:rPr lang="en-US" dirty="0">
                    <a:sym typeface="Symbol"/>
                  </a:rPr>
                  <a:t></a:t>
                </a:r>
                <a:r>
                  <a:rPr lang="en-US" dirty="0"/>
                  <a:t>!</a:t>
                </a:r>
                <a:r>
                  <a:rPr lang="en-US" i="1" dirty="0"/>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dirty="0"/>
                  <a:t>!</a:t>
                </a:r>
                <a:r>
                  <a:rPr lang="en-US" i="1" dirty="0"/>
                  <a:t>y</a:t>
                </a:r>
                <a:r>
                  <a:rPr lang="en-US" dirty="0"/>
                  <a:t>)</a:t>
                </a:r>
              </a:p>
              <a:p>
                <a:r>
                  <a:rPr lang="en-US" dirty="0"/>
                  <a:t>	*13.02  </a:t>
                </a:r>
                <a:r>
                  <a:rPr lang="en-US" i="1" dirty="0"/>
                  <a:t>x</a:t>
                </a:r>
                <a:r>
                  <a:rPr lang="en-US" dirty="0"/>
                  <a:t> </a:t>
                </a:r>
                <a14:m>
                  <m:oMath xmlns:m="http://schemas.openxmlformats.org/officeDocument/2006/math">
                    <m:r>
                      <a:rPr lang="en-US" i="1">
                        <a:latin typeface="Cambria Math"/>
                      </a:rPr>
                      <m:t>≠</m:t>
                    </m:r>
                  </m:oMath>
                </a14:m>
                <a:r>
                  <a:rPr lang="en-US" dirty="0"/>
                  <a:t> </a:t>
                </a:r>
                <a:r>
                  <a:rPr lang="en-US" i="1" dirty="0"/>
                  <a:t>y</a:t>
                </a:r>
                <a:r>
                  <a:rPr lang="en-US" dirty="0"/>
                  <a:t> </a:t>
                </a:r>
                <a:r>
                  <a:rPr lang="en-US" i="1" dirty="0"/>
                  <a:t>=</a:t>
                </a:r>
                <a:r>
                  <a:rPr lang="en-US" i="1" dirty="0" err="1"/>
                  <a:t>df</a:t>
                </a:r>
                <a:r>
                  <a:rPr lang="en-US" dirty="0"/>
                  <a:t>  </a:t>
                </a:r>
                <a:r>
                  <a:rPr lang="en-US" dirty="0">
                    <a:sym typeface="Symbol"/>
                  </a:rPr>
                  <a:t></a:t>
                </a:r>
                <a:r>
                  <a:rPr lang="en-US" dirty="0"/>
                  <a:t>{ </a:t>
                </a:r>
                <a:r>
                  <a:rPr lang="en-US" i="1" dirty="0"/>
                  <a:t>x</a:t>
                </a:r>
                <a:r>
                  <a:rPr lang="en-US" dirty="0"/>
                  <a:t> = </a:t>
                </a:r>
                <a:r>
                  <a:rPr lang="en-US" i="1" dirty="0"/>
                  <a:t>y</a:t>
                </a:r>
                <a:r>
                  <a:rPr lang="en-US" dirty="0"/>
                  <a:t>}.</a:t>
                </a:r>
              </a:p>
              <a:p>
                <a:r>
                  <a:rPr lang="en-US" dirty="0"/>
                  <a:t> </a:t>
                </a:r>
              </a:p>
              <a:p>
                <a:r>
                  <a:rPr lang="en-US" dirty="0"/>
                  <a:t>Hochberg wonders how to apply the scope conventions and definitions in cases such as</a:t>
                </a:r>
              </a:p>
              <a:p>
                <a:r>
                  <a:rPr lang="en-US" dirty="0">
                    <a:sym typeface="Symbol"/>
                  </a:rPr>
                  <a:t></a:t>
                </a:r>
                <a:r>
                  <a:rPr lang="en-US" i="1" dirty="0" err="1"/>
                  <a:t>x</a:t>
                </a:r>
                <a:r>
                  <a:rPr lang="en-US" dirty="0" err="1">
                    <a:sym typeface="Symbol"/>
                  </a:rPr>
                  <a:t></a:t>
                </a:r>
                <a:r>
                  <a:rPr lang="en-US" i="1" dirty="0" err="1"/>
                  <a:t>x</a:t>
                </a:r>
                <a:r>
                  <a:rPr lang="en-US" dirty="0"/>
                  <a:t> = </a:t>
                </a:r>
                <a:r>
                  <a:rPr lang="en-US" i="1" dirty="0" smtClean="0"/>
                  <a:t>y.</a:t>
                </a:r>
                <a:r>
                  <a:rPr lang="en-US" dirty="0"/>
                  <a:t> </a:t>
                </a:r>
                <a:r>
                  <a:rPr lang="en-US" dirty="0" smtClean="0"/>
                  <a:t> He </a:t>
                </a:r>
                <a:r>
                  <a:rPr lang="en-US" dirty="0"/>
                  <a:t>wonders which of the following is intended: </a:t>
                </a:r>
              </a:p>
              <a:p>
                <a:r>
                  <a:rPr lang="en-US" dirty="0"/>
                  <a:t> </a:t>
                </a:r>
              </a:p>
              <a:p>
                <a:r>
                  <a:rPr lang="en-US" dirty="0">
                    <a:sym typeface="Symbol"/>
                  </a:rPr>
                  <a:t></a:t>
                </a:r>
                <a:r>
                  <a:rPr lang="en-US" i="1" dirty="0" err="1"/>
                  <a:t>x</a:t>
                </a:r>
                <a:r>
                  <a:rPr lang="en-US" dirty="0" err="1">
                    <a:sym typeface="Symbol"/>
                  </a:rPr>
                  <a:t></a:t>
                </a:r>
                <a:r>
                  <a:rPr lang="en-US" i="1" dirty="0" err="1"/>
                  <a:t>x</a:t>
                </a:r>
                <a:r>
                  <a:rPr lang="en-US" dirty="0"/>
                  <a:t> = </a:t>
                </a:r>
                <a:r>
                  <a:rPr lang="en-US" i="1" dirty="0" smtClean="0"/>
                  <a:t>y =</a:t>
                </a:r>
                <a:r>
                  <a:rPr lang="en-US" i="1" dirty="0" err="1" smtClean="0"/>
                  <a:t>df</a:t>
                </a:r>
                <a:r>
                  <a:rPr lang="en-US" i="1" dirty="0" smtClean="0"/>
                  <a:t> *14.01 </a:t>
                </a:r>
                <a:r>
                  <a:rPr lang="en-US" dirty="0" smtClean="0"/>
                  <a:t>[</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i="1" dirty="0" err="1"/>
                  <a:t>x</a:t>
                </a:r>
                <a:r>
                  <a:rPr lang="en-US" dirty="0" err="1">
                    <a:sym typeface="Symbol"/>
                  </a:rPr>
                  <a:t></a:t>
                </a:r>
                <a:r>
                  <a:rPr lang="en-US" i="1" dirty="0" err="1"/>
                  <a:t>x</a:t>
                </a:r>
                <a:r>
                  <a:rPr lang="en-US" i="1" dirty="0"/>
                  <a:t> </a:t>
                </a:r>
                <a:r>
                  <a:rPr lang="en-US" dirty="0"/>
                  <a:t>= </a:t>
                </a:r>
                <a:r>
                  <a:rPr lang="en-US" i="1" dirty="0"/>
                  <a:t>y</a:t>
                </a:r>
                <a:r>
                  <a:rPr lang="en-US" dirty="0"/>
                  <a:t>]</a:t>
                </a:r>
              </a:p>
              <a:p>
                <a:r>
                  <a:rPr lang="en-US" dirty="0">
                    <a:sym typeface="Symbol"/>
                  </a:rPr>
                  <a:t></a:t>
                </a:r>
                <a:r>
                  <a:rPr lang="en-US" i="1" dirty="0" err="1"/>
                  <a:t>x</a:t>
                </a:r>
                <a:r>
                  <a:rPr lang="en-US" dirty="0" err="1">
                    <a:sym typeface="Symbol"/>
                  </a:rPr>
                  <a:t></a:t>
                </a:r>
                <a:r>
                  <a:rPr lang="en-US" i="1" dirty="0" err="1"/>
                  <a:t>x</a:t>
                </a:r>
                <a:r>
                  <a:rPr lang="en-US" dirty="0"/>
                  <a:t> = </a:t>
                </a:r>
                <a:r>
                  <a:rPr lang="en-US" i="1" dirty="0"/>
                  <a:t>y =</a:t>
                </a:r>
                <a:r>
                  <a:rPr lang="en-US" i="1" dirty="0" err="1" smtClean="0"/>
                  <a:t>df</a:t>
                </a:r>
                <a:r>
                  <a:rPr lang="en-US" i="1" dirty="0" smtClean="0"/>
                  <a:t>  *13.01   </a:t>
                </a:r>
                <a:r>
                  <a:rPr lang="en-US" dirty="0" smtClean="0"/>
                  <a:t>(</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dirty="0"/>
                  <a:t>!</a:t>
                </a:r>
                <a:r>
                  <a:rPr lang="en-US" i="1" dirty="0"/>
                  <a:t>y</a:t>
                </a:r>
                <a:r>
                  <a:rPr lang="en-US" dirty="0"/>
                  <a:t>).</a:t>
                </a:r>
              </a:p>
              <a:p>
                <a:r>
                  <a:rPr lang="en-US" dirty="0"/>
                  <a:t> </a:t>
                </a:r>
              </a:p>
              <a:p>
                <a:r>
                  <a:rPr lang="en-US" dirty="0" smtClean="0"/>
                  <a:t>Hochberg </a:t>
                </a:r>
                <a:r>
                  <a:rPr lang="en-US" dirty="0"/>
                  <a:t>thinks that the scope conventions stated in </a:t>
                </a:r>
                <a:r>
                  <a:rPr lang="en-US" i="1" dirty="0"/>
                  <a:t>Principia</a:t>
                </a:r>
                <a:r>
                  <a:rPr lang="en-US" dirty="0"/>
                  <a:t> are unclear on this matter and must be clarified.</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990600"/>
                <a:ext cx="8229600" cy="5562600"/>
              </a:xfrm>
              <a:blipFill rotWithShape="1">
                <a:blip r:embed="rId2"/>
                <a:stretch>
                  <a:fillRect l="-593" t="-1535" r="-1259"/>
                </a:stretch>
              </a:blipFill>
            </p:spPr>
            <p:txBody>
              <a:bodyPr/>
              <a:lstStyle/>
              <a:p>
                <a:r>
                  <a:rPr lang="en-US">
                    <a:noFill/>
                  </a:rPr>
                  <a:t> </a:t>
                </a:r>
              </a:p>
            </p:txBody>
          </p:sp>
        </mc:Fallback>
      </mc:AlternateContent>
    </p:spTree>
    <p:extLst>
      <p:ext uri="{BB962C8B-B14F-4D97-AF65-F5344CB8AC3E}">
        <p14:creationId xmlns:p14="http://schemas.microsoft.com/office/powerpoint/2010/main" val="164490319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699702" y="685801"/>
            <a:ext cx="7744595" cy="5181600"/>
          </a:xfrm>
          <a:prstGeom prst="rect">
            <a:avLst/>
          </a:prstGeom>
          <a:noFill/>
          <a:ln w="9525">
            <a:noFill/>
            <a:miter lim="800000"/>
            <a:headEnd/>
            <a:tailEnd/>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sz="2800" dirty="0" smtClean="0"/>
              <a:t>In 1914 Russell is offering an elimination of </a:t>
            </a:r>
            <a:r>
              <a:rPr lang="en-US" sz="2800" dirty="0" smtClean="0">
                <a:solidFill>
                  <a:srgbClr val="FF0000"/>
                </a:solidFill>
              </a:rPr>
              <a:t>Matter </a:t>
            </a:r>
            <a:r>
              <a:rPr lang="en-US" sz="2800" dirty="0" smtClean="0"/>
              <a:t>(as a enduring continuant through time) in favor of class of its transient physical sense-data (perceived or otherwise).</a:t>
            </a:r>
          </a:p>
          <a:p>
            <a:r>
              <a:rPr lang="en-US" sz="2800" dirty="0" smtClean="0"/>
              <a:t>In the1920’s Russell is offering eliminations of both </a:t>
            </a:r>
            <a:r>
              <a:rPr lang="en-US" sz="2800" dirty="0" smtClean="0">
                <a:solidFill>
                  <a:srgbClr val="FF0000"/>
                </a:solidFill>
              </a:rPr>
              <a:t>Matter</a:t>
            </a:r>
            <a:r>
              <a:rPr lang="en-US" sz="2800" dirty="0" smtClean="0"/>
              <a:t> and </a:t>
            </a:r>
            <a:r>
              <a:rPr lang="en-US" sz="2800" dirty="0" smtClean="0">
                <a:solidFill>
                  <a:srgbClr val="FF0000"/>
                </a:solidFill>
              </a:rPr>
              <a:t>Mind</a:t>
            </a:r>
            <a:r>
              <a:rPr lang="en-US" sz="2800" dirty="0" smtClean="0"/>
              <a:t> in terms of series (classes) of physical transient particulars (space-time events). This is part of a four-</a:t>
            </a:r>
            <a:r>
              <a:rPr lang="en-US" sz="2800" dirty="0" err="1" smtClean="0"/>
              <a:t>dimensionalist</a:t>
            </a:r>
            <a:r>
              <a:rPr lang="en-US" sz="2800" dirty="0" smtClean="0"/>
              <a:t> interpretation of Einstein’s special and general relativity. (About which Russell was greatly influenced by the physicist Arthur </a:t>
            </a:r>
            <a:r>
              <a:rPr lang="en-US" sz="2800" dirty="0" err="1" smtClean="0"/>
              <a:t>Eddington</a:t>
            </a:r>
            <a:r>
              <a:rPr lang="en-US" sz="2800" dirty="0" smtClean="0"/>
              <a:t>.) </a:t>
            </a:r>
          </a:p>
          <a:p>
            <a:pPr>
              <a:buNone/>
            </a:pPr>
            <a:endParaRPr 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cstate="print"/>
          <a:srcRect/>
          <a:stretch>
            <a:fillRect/>
          </a:stretch>
        </p:blipFill>
        <p:spPr bwMode="auto">
          <a:xfrm>
            <a:off x="619125" y="1962944"/>
            <a:ext cx="7905750" cy="2733675"/>
          </a:xfrm>
          <a:prstGeom prst="rect">
            <a:avLst/>
          </a:prstGeom>
          <a:noFill/>
          <a:ln w="9525">
            <a:noFill/>
            <a:miter lim="800000"/>
            <a:headEnd/>
            <a:tailEnd/>
          </a:ln>
        </p:spPr>
      </p:pic>
      <p:sp>
        <p:nvSpPr>
          <p:cNvPr id="5" name="TextBox 4"/>
          <p:cNvSpPr txBox="1"/>
          <p:nvPr/>
        </p:nvSpPr>
        <p:spPr>
          <a:xfrm>
            <a:off x="1143000" y="685800"/>
            <a:ext cx="6248400" cy="369332"/>
          </a:xfrm>
          <a:prstGeom prst="rect">
            <a:avLst/>
          </a:prstGeom>
          <a:noFill/>
        </p:spPr>
        <p:txBody>
          <a:bodyPr wrap="square" rtlCol="0">
            <a:spAutoFit/>
          </a:bodyPr>
          <a:lstStyle/>
          <a:p>
            <a:r>
              <a:rPr lang="en-US" dirty="0" smtClean="0"/>
              <a:t>Portraits From Memory (1956)</a:t>
            </a:r>
            <a:endParaRPr 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lnSpcReduction="10000"/>
          </a:bodyPr>
          <a:lstStyle/>
          <a:p>
            <a:r>
              <a:rPr lang="en-US" dirty="0" smtClean="0">
                <a:solidFill>
                  <a:srgbClr val="FF0000"/>
                </a:solidFill>
              </a:rPr>
              <a:t>Poincare’s VCP is </a:t>
            </a:r>
            <a:r>
              <a:rPr lang="en-US" i="1" dirty="0" smtClean="0"/>
              <a:t>NOT</a:t>
            </a:r>
            <a:r>
              <a:rPr lang="en-US" dirty="0" smtClean="0">
                <a:solidFill>
                  <a:srgbClr val="FF0000"/>
                </a:solidFill>
              </a:rPr>
              <a:t> the solution of the paradoxes. </a:t>
            </a:r>
          </a:p>
          <a:p>
            <a:r>
              <a:rPr lang="en-US" dirty="0" smtClean="0"/>
              <a:t>In 1906 Sub theory of propositions the dissolution of logical paradoxes lies in the </a:t>
            </a:r>
            <a:r>
              <a:rPr lang="en-US" dirty="0" smtClean="0">
                <a:solidFill>
                  <a:srgbClr val="FF0000"/>
                </a:solidFill>
              </a:rPr>
              <a:t>syntactic</a:t>
            </a:r>
            <a:r>
              <a:rPr lang="en-US" dirty="0" smtClean="0"/>
              <a:t> emulation of types of attributes by using several variables and substitution.</a:t>
            </a:r>
          </a:p>
          <a:p>
            <a:r>
              <a:rPr lang="en-US" dirty="0" smtClean="0"/>
              <a:t>In 1910 PM1 the dissolution lies in the </a:t>
            </a:r>
            <a:r>
              <a:rPr lang="en-US" dirty="0" smtClean="0">
                <a:solidFill>
                  <a:srgbClr val="FF0000"/>
                </a:solidFill>
              </a:rPr>
              <a:t>semantics </a:t>
            </a:r>
            <a:r>
              <a:rPr lang="en-US" dirty="0" smtClean="0"/>
              <a:t>of “limitations” on the predicate variables built into their  conditions of significance:</a:t>
            </a:r>
          </a:p>
          <a:p>
            <a:pPr>
              <a:buNone/>
            </a:pPr>
            <a:r>
              <a:rPr lang="en-US" dirty="0" smtClean="0"/>
              <a:t>	</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smtClean="0"/>
              <a:t>Philip </a:t>
            </a:r>
            <a:r>
              <a:rPr lang="en-US" dirty="0" err="1" smtClean="0"/>
              <a:t>Jourdain</a:t>
            </a:r>
            <a:r>
              <a:rPr lang="en-US" dirty="0" smtClean="0"/>
              <a:t>, </a:t>
            </a:r>
            <a:r>
              <a:rPr lang="en-US" i="1" dirty="0" smtClean="0"/>
              <a:t>The Philosophy of B*r*</a:t>
            </a:r>
            <a:r>
              <a:rPr lang="en-US" i="1" dirty="0" err="1" smtClean="0"/>
              <a:t>tr</a:t>
            </a:r>
            <a:r>
              <a:rPr lang="en-US" i="1" dirty="0" smtClean="0"/>
              <a:t>*</a:t>
            </a:r>
            <a:r>
              <a:rPr lang="en-US" i="1" dirty="0" err="1" smtClean="0"/>
              <a:t>nd</a:t>
            </a:r>
            <a:r>
              <a:rPr lang="en-US" i="1" dirty="0" smtClean="0"/>
              <a:t> R*u*</a:t>
            </a:r>
            <a:r>
              <a:rPr lang="en-US" i="1" dirty="0" err="1" smtClean="0"/>
              <a:t>ss</a:t>
            </a:r>
            <a:r>
              <a:rPr lang="en-US" i="1" dirty="0" smtClean="0"/>
              <a:t>*</a:t>
            </a:r>
            <a:r>
              <a:rPr lang="en-US" i="1" dirty="0" err="1" smtClean="0"/>
              <a:t>ll</a:t>
            </a:r>
            <a:r>
              <a:rPr lang="en-US" dirty="0" smtClean="0"/>
              <a:t>, p. 77.</a:t>
            </a:r>
          </a:p>
          <a:p>
            <a:pPr>
              <a:buNone/>
            </a:pPr>
            <a:r>
              <a:rPr lang="en-US" dirty="0" smtClean="0"/>
              <a:t> </a:t>
            </a:r>
          </a:p>
          <a:p>
            <a:endParaRPr lang="en-US" dirty="0" smtClean="0"/>
          </a:p>
          <a:p>
            <a:endParaRPr lang="en-US" dirty="0" smtClean="0"/>
          </a:p>
          <a:p>
            <a:endParaRPr lang="en-US" dirty="0" smtClean="0"/>
          </a:p>
          <a:p>
            <a:endParaRPr lang="en-US" dirty="0"/>
          </a:p>
        </p:txBody>
      </p:sp>
      <p:pic>
        <p:nvPicPr>
          <p:cNvPr id="5" name="Picture 2"/>
          <p:cNvPicPr>
            <a:picLocks noChangeAspect="1" noChangeArrowheads="1"/>
          </p:cNvPicPr>
          <p:nvPr/>
        </p:nvPicPr>
        <p:blipFill>
          <a:blip r:embed="rId2" cstate="print"/>
          <a:srcRect/>
          <a:stretch>
            <a:fillRect/>
          </a:stretch>
        </p:blipFill>
        <p:spPr bwMode="auto">
          <a:xfrm>
            <a:off x="762000" y="2057400"/>
            <a:ext cx="7381875" cy="3857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1752600" y="609600"/>
            <a:ext cx="5373693" cy="5802842"/>
          </a:xfrm>
          <a:prstGeom prst="rect">
            <a:avLst/>
          </a:prstGeom>
          <a:noFill/>
          <a:ln w="9525">
            <a:noFill/>
            <a:miter lim="800000"/>
            <a:headEnd/>
            <a:tailEnd/>
          </a:ln>
        </p:spPr>
      </p:pic>
      <p:sp>
        <p:nvSpPr>
          <p:cNvPr id="5" name="TextBox 4"/>
          <p:cNvSpPr txBox="1"/>
          <p:nvPr/>
        </p:nvSpPr>
        <p:spPr>
          <a:xfrm>
            <a:off x="381000" y="685800"/>
            <a:ext cx="838200" cy="369332"/>
          </a:xfrm>
          <a:prstGeom prst="rect">
            <a:avLst/>
          </a:prstGeom>
          <a:noFill/>
        </p:spPr>
        <p:txBody>
          <a:bodyPr wrap="square" rtlCol="0">
            <a:spAutoFit/>
          </a:bodyPr>
          <a:lstStyle/>
          <a:p>
            <a:r>
              <a:rPr lang="en-US" dirty="0" err="1" smtClean="0"/>
              <a:t>InS</a:t>
            </a: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tretch>
            <a:fillRect/>
          </a:stretch>
        </p:blipFill>
        <p:spPr bwMode="auto">
          <a:xfrm>
            <a:off x="1232915" y="1600200"/>
            <a:ext cx="6678169" cy="4525963"/>
          </a:xfrm>
          <a:prstGeom prst="rect">
            <a:avLst/>
          </a:prstGeom>
          <a:noFill/>
          <a:ln w="9525">
            <a:noFill/>
            <a:miter lim="800000"/>
            <a:headEnd/>
            <a:tailEnd/>
          </a:ln>
        </p:spPr>
      </p:pic>
      <p:sp>
        <p:nvSpPr>
          <p:cNvPr id="3" name="TextBox 2"/>
          <p:cNvSpPr txBox="1"/>
          <p:nvPr/>
        </p:nvSpPr>
        <p:spPr>
          <a:xfrm>
            <a:off x="1447800" y="533400"/>
            <a:ext cx="3962400" cy="369332"/>
          </a:xfrm>
          <a:prstGeom prst="rect">
            <a:avLst/>
          </a:prstGeom>
          <a:noFill/>
        </p:spPr>
        <p:txBody>
          <a:bodyPr wrap="square" rtlCol="0">
            <a:spAutoFit/>
          </a:bodyPr>
          <a:lstStyle/>
          <a:p>
            <a:r>
              <a:rPr lang="en-US" dirty="0" smtClean="0"/>
              <a:t>Russell, “Mathematical Logic"</a:t>
            </a:r>
            <a:endParaRPr 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Grp="1" noChangeAspect="1" noChangeArrowheads="1"/>
          </p:cNvPicPr>
          <p:nvPr>
            <p:ph idx="1"/>
          </p:nvPr>
        </p:nvPicPr>
        <p:blipFill>
          <a:blip r:embed="rId2" cstate="print"/>
          <a:srcRect/>
          <a:stretch>
            <a:fillRect/>
          </a:stretch>
        </p:blipFill>
        <p:spPr bwMode="auto">
          <a:xfrm>
            <a:off x="457200" y="914400"/>
            <a:ext cx="8135510" cy="4830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cstate="print"/>
          <a:srcRect/>
          <a:stretch>
            <a:fillRect/>
          </a:stretch>
        </p:blipFill>
        <p:spPr bwMode="auto">
          <a:xfrm>
            <a:off x="604837" y="1191419"/>
            <a:ext cx="7934325" cy="435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smtClean="0">
                <a:solidFill>
                  <a:srgbClr val="C00000"/>
                </a:solidFill>
              </a:rPr>
              <a:t/>
            </a:r>
            <a:br>
              <a:rPr lang="en-US" sz="2800" dirty="0" smtClean="0">
                <a:solidFill>
                  <a:srgbClr val="C00000"/>
                </a:solidFill>
              </a:rPr>
            </a:br>
            <a:r>
              <a:rPr lang="en-US" sz="2800" dirty="0" smtClean="0">
                <a:solidFill>
                  <a:srgbClr val="C00000"/>
                </a:solidFill>
              </a:rPr>
              <a:t/>
            </a:r>
            <a:br>
              <a:rPr lang="en-US" sz="2800" dirty="0" smtClean="0">
                <a:solidFill>
                  <a:srgbClr val="C00000"/>
                </a:solidFill>
              </a:rPr>
            </a:br>
            <a:r>
              <a:rPr lang="en-US" sz="2800" dirty="0" smtClean="0">
                <a:solidFill>
                  <a:srgbClr val="C00000"/>
                </a:solidFill>
              </a:rPr>
              <a:t>In PM 1910, orders and types are given with the significance conditions of the signs and not expressed </a:t>
            </a:r>
            <a:br>
              <a:rPr lang="en-US" sz="2800" dirty="0" smtClean="0">
                <a:solidFill>
                  <a:srgbClr val="C00000"/>
                </a:solidFill>
              </a:rPr>
            </a:br>
            <a:r>
              <a:rPr lang="en-US" sz="2800" dirty="0" smtClean="0">
                <a:solidFill>
                  <a:srgbClr val="C00000"/>
                </a:solidFill>
              </a:rPr>
              <a:t>in the object language.</a:t>
            </a:r>
            <a:r>
              <a:rPr lang="en-US" dirty="0" smtClean="0">
                <a:solidFill>
                  <a:srgbClr val="C00000"/>
                </a:solidFill>
              </a:rPr>
              <a:t/>
            </a:r>
            <a:br>
              <a:rPr lang="en-US" dirty="0" smtClean="0">
                <a:solidFill>
                  <a:srgbClr val="C00000"/>
                </a:solidFill>
              </a:rPr>
            </a:br>
            <a:endParaRPr lang="en-US" dirty="0"/>
          </a:p>
        </p:txBody>
      </p:sp>
      <p:pic>
        <p:nvPicPr>
          <p:cNvPr id="3" name="Content Placeholder 2"/>
          <p:cNvPicPr>
            <a:picLocks noGrp="1" noChangeAspect="1" noChangeArrowheads="1"/>
          </p:cNvPicPr>
          <p:nvPr>
            <p:ph idx="1"/>
          </p:nvPr>
        </p:nvPicPr>
        <p:blipFill>
          <a:blip r:embed="rId2" cstate="print"/>
          <a:srcRect/>
          <a:stretch>
            <a:fillRect/>
          </a:stretch>
        </p:blipFill>
        <p:spPr bwMode="auto">
          <a:xfrm>
            <a:off x="838199" y="1676400"/>
            <a:ext cx="7133523" cy="37338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rot="16200000">
            <a:off x="6319838" y="3586163"/>
            <a:ext cx="447675" cy="3790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533400"/>
                <a:ext cx="8229600" cy="5592763"/>
              </a:xfrm>
            </p:spPr>
            <p:txBody>
              <a:bodyPr>
                <a:normAutofit fontScale="85000" lnSpcReduction="20000"/>
              </a:bodyPr>
              <a:lstStyle/>
              <a:p>
                <a:r>
                  <a:rPr lang="en-US" dirty="0"/>
                  <a:t>The worry is groundless. </a:t>
                </a:r>
                <a:endParaRPr lang="en-US" dirty="0" smtClean="0"/>
              </a:p>
              <a:p>
                <a:r>
                  <a:rPr lang="en-US" dirty="0" smtClean="0"/>
                  <a:t>The </a:t>
                </a:r>
                <a:r>
                  <a:rPr lang="en-US" dirty="0"/>
                  <a:t>solution is simply to take seriously the fact that definite descriptions are not genuine terms in </a:t>
                </a:r>
                <a:r>
                  <a:rPr lang="en-US" i="1" dirty="0"/>
                  <a:t>Principia</a:t>
                </a:r>
                <a:r>
                  <a:rPr lang="en-US" dirty="0"/>
                  <a:t>.  The consequence of this is that definitions framed with individual variables (though they are ambiguous with respect to type) apply only to genuine terms of the formal language and, therefore, they do not apply to definite descriptions.  The same point applies to </a:t>
                </a:r>
              </a:p>
              <a:p>
                <a:r>
                  <a:rPr lang="en-US" dirty="0"/>
                  <a:t>*13.02 </a:t>
                </a:r>
                <a:r>
                  <a:rPr lang="en-US" i="1" dirty="0"/>
                  <a:t>x </a:t>
                </a:r>
                <a14:m>
                  <m:oMath xmlns:m="http://schemas.openxmlformats.org/officeDocument/2006/math">
                    <m:r>
                      <a:rPr lang="en-US" i="1">
                        <a:latin typeface="Cambria Math"/>
                      </a:rPr>
                      <m:t>≠</m:t>
                    </m:r>
                  </m:oMath>
                </a14:m>
                <a:r>
                  <a:rPr lang="en-US" dirty="0"/>
                  <a:t> </a:t>
                </a:r>
                <a:r>
                  <a:rPr lang="en-US" i="1" dirty="0"/>
                  <a:t>y</a:t>
                </a:r>
                <a:r>
                  <a:rPr lang="en-US" dirty="0"/>
                  <a:t> </a:t>
                </a:r>
                <a:r>
                  <a:rPr lang="en-US" i="1" dirty="0"/>
                  <a:t>=</a:t>
                </a:r>
                <a:r>
                  <a:rPr lang="en-US" i="1" dirty="0" err="1"/>
                  <a:t>df</a:t>
                </a:r>
                <a:r>
                  <a:rPr lang="en-US" i="1" dirty="0"/>
                  <a:t> </a:t>
                </a:r>
                <a:r>
                  <a:rPr lang="en-US" dirty="0">
                    <a:sym typeface="Symbol"/>
                  </a:rPr>
                  <a:t></a:t>
                </a:r>
                <a:r>
                  <a:rPr lang="en-US" dirty="0"/>
                  <a:t>{</a:t>
                </a:r>
                <a:r>
                  <a:rPr lang="en-US" i="1" dirty="0"/>
                  <a:t>x</a:t>
                </a:r>
                <a:r>
                  <a:rPr lang="en-US" dirty="0"/>
                  <a:t> = </a:t>
                </a:r>
                <a:r>
                  <a:rPr lang="en-US" i="1" dirty="0"/>
                  <a:t>y</a:t>
                </a:r>
                <a:r>
                  <a:rPr lang="en-US" dirty="0"/>
                  <a:t>}.</a:t>
                </a:r>
              </a:p>
              <a:p>
                <a:r>
                  <a:rPr lang="en-US" dirty="0"/>
                  <a:t>For example, in a case such as </a:t>
                </a:r>
              </a:p>
              <a:p>
                <a:pPr marL="0" indent="0">
                  <a:buNone/>
                </a:pPr>
                <a:r>
                  <a:rPr lang="en-US" dirty="0" smtClean="0">
                    <a:sym typeface="Symbol"/>
                  </a:rPr>
                  <a:t>		</a:t>
                </a:r>
                <a:r>
                  <a:rPr lang="en-US" i="1" dirty="0" err="1"/>
                  <a:t>x</a:t>
                </a:r>
                <a:r>
                  <a:rPr lang="en-US" dirty="0" err="1">
                    <a:sym typeface="Symbol"/>
                  </a:rPr>
                  <a:t></a:t>
                </a:r>
                <a:r>
                  <a:rPr lang="en-US" i="1" dirty="0" err="1"/>
                  <a:t>x</a:t>
                </a:r>
                <a:r>
                  <a:rPr lang="en-US" i="1" dirty="0"/>
                  <a:t> </a:t>
                </a:r>
                <a14:m>
                  <m:oMath xmlns:m="http://schemas.openxmlformats.org/officeDocument/2006/math">
                    <m:r>
                      <a:rPr lang="en-US" i="1">
                        <a:latin typeface="Cambria Math"/>
                      </a:rPr>
                      <m:t>≠</m:t>
                    </m:r>
                  </m:oMath>
                </a14:m>
                <a:r>
                  <a:rPr lang="en-US" dirty="0"/>
                  <a:t> </a:t>
                </a:r>
                <a:r>
                  <a:rPr lang="en-US" i="1" dirty="0"/>
                  <a:t>y</a:t>
                </a:r>
                <a:endParaRPr lang="en-US" dirty="0"/>
              </a:p>
              <a:p>
                <a:pPr marL="0" indent="0">
                  <a:buNone/>
                </a:pPr>
                <a:r>
                  <a:rPr lang="en-US" dirty="0"/>
                  <a:t>	</a:t>
                </a:r>
                <a:r>
                  <a:rPr lang="en-US" dirty="0" smtClean="0"/>
                  <a:t>we </a:t>
                </a:r>
                <a:r>
                  <a:rPr lang="en-US" dirty="0"/>
                  <a:t>arrive at  </a:t>
                </a:r>
              </a:p>
              <a:p>
                <a:pPr marL="0" indent="0">
                  <a:buNone/>
                </a:pPr>
                <a:r>
                  <a:rPr lang="en-US" dirty="0" smtClean="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i="1" dirty="0" err="1"/>
                  <a:t>x</a:t>
                </a:r>
                <a:r>
                  <a:rPr lang="en-US" dirty="0" err="1">
                    <a:sym typeface="Symbol"/>
                  </a:rPr>
                  <a:t></a:t>
                </a:r>
                <a:r>
                  <a:rPr lang="en-US" i="1" dirty="0" err="1"/>
                  <a:t>x</a:t>
                </a:r>
                <a:r>
                  <a:rPr lang="en-US" i="1" dirty="0"/>
                  <a:t> </a:t>
                </a:r>
                <a14:m>
                  <m:oMath xmlns:m="http://schemas.openxmlformats.org/officeDocument/2006/math">
                    <m:r>
                      <a:rPr lang="en-US" i="1">
                        <a:latin typeface="Cambria Math"/>
                      </a:rPr>
                      <m:t>≠</m:t>
                    </m:r>
                  </m:oMath>
                </a14:m>
                <a:r>
                  <a:rPr lang="en-US" dirty="0"/>
                  <a:t> </a:t>
                </a:r>
                <a:r>
                  <a:rPr lang="en-US" i="1" dirty="0"/>
                  <a:t>y</a:t>
                </a:r>
                <a:r>
                  <a:rPr lang="en-US" dirty="0"/>
                  <a:t>].</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5592763"/>
              </a:xfrm>
              <a:blipFill rotWithShape="1">
                <a:blip r:embed="rId2"/>
                <a:stretch>
                  <a:fillRect l="-1185" t="-2399" r="-2000"/>
                </a:stretch>
              </a:blipFill>
            </p:spPr>
            <p:txBody>
              <a:bodyPr/>
              <a:lstStyle/>
              <a:p>
                <a:r>
                  <a:rPr lang="en-US">
                    <a:noFill/>
                  </a:rPr>
                  <a:t> </a:t>
                </a:r>
              </a:p>
            </p:txBody>
          </p:sp>
        </mc:Fallback>
      </mc:AlternateContent>
    </p:spTree>
    <p:extLst>
      <p:ext uri="{BB962C8B-B14F-4D97-AF65-F5344CB8AC3E}">
        <p14:creationId xmlns:p14="http://schemas.microsoft.com/office/powerpoint/2010/main" val="117005366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buNone/>
            </a:pPr>
            <a:r>
              <a:rPr lang="en-US" sz="2000" dirty="0" smtClean="0"/>
              <a:t> </a:t>
            </a:r>
          </a:p>
          <a:p>
            <a:pPr>
              <a:buNone/>
            </a:pPr>
            <a:r>
              <a:rPr lang="en-US" sz="2000" dirty="0" smtClean="0"/>
              <a:t>PM1910</a:t>
            </a:r>
          </a:p>
          <a:p>
            <a:endParaRPr lang="en-US" dirty="0"/>
          </a:p>
        </p:txBody>
      </p:sp>
      <p:pic>
        <p:nvPicPr>
          <p:cNvPr id="4" name="Picture 2"/>
          <p:cNvPicPr>
            <a:picLocks noChangeAspect="1" noChangeArrowheads="1"/>
          </p:cNvPicPr>
          <p:nvPr/>
        </p:nvPicPr>
        <p:blipFill>
          <a:blip r:embed="rId2" cstate="print"/>
          <a:srcRect/>
          <a:stretch>
            <a:fillRect/>
          </a:stretch>
        </p:blipFill>
        <p:spPr bwMode="auto">
          <a:xfrm>
            <a:off x="1524000" y="304800"/>
            <a:ext cx="6638283" cy="5516563"/>
          </a:xfrm>
          <a:prstGeom prst="rect">
            <a:avLst/>
          </a:prstGeom>
          <a:noFill/>
          <a:ln w="9525">
            <a:noFill/>
            <a:miter lim="800000"/>
            <a:headEnd/>
            <a:tailEnd/>
          </a:ln>
          <a:effectLst/>
        </p:spPr>
      </p:pic>
      <p:pic>
        <p:nvPicPr>
          <p:cNvPr id="7" name="Picture 2"/>
          <p:cNvPicPr>
            <a:picLocks noChangeAspect="1" noChangeArrowheads="1"/>
          </p:cNvPicPr>
          <p:nvPr/>
        </p:nvPicPr>
        <p:blipFill>
          <a:blip r:embed="rId3" cstate="print"/>
          <a:srcRect/>
          <a:stretch>
            <a:fillRect/>
          </a:stretch>
        </p:blipFill>
        <p:spPr bwMode="auto">
          <a:xfrm>
            <a:off x="2362200" y="5867400"/>
            <a:ext cx="5419725" cy="60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a:buNone/>
            </a:pPr>
            <a:r>
              <a:rPr lang="en-US" sz="2400" dirty="0" smtClean="0"/>
              <a:t>PM 1910 endeavors to realize the VCP by a semantic reconstruction of predicate variables “internally limited” by their significance conditions. </a:t>
            </a:r>
            <a:endParaRPr lang="en-US" sz="2400" dirty="0" smtClean="0">
              <a:solidFill>
                <a:srgbClr val="FF0000"/>
              </a:solidFill>
            </a:endParaRPr>
          </a:p>
          <a:p>
            <a:pPr>
              <a:buNone/>
            </a:pPr>
            <a:r>
              <a:rPr lang="en-US" sz="2400" dirty="0" smtClean="0"/>
              <a:t>	</a:t>
            </a:r>
            <a:r>
              <a:rPr lang="en-US" sz="2400" dirty="0" smtClean="0">
                <a:solidFill>
                  <a:srgbClr val="FF0000"/>
                </a:solidFill>
              </a:rPr>
              <a:t>A</a:t>
            </a:r>
            <a:r>
              <a:rPr lang="en-US" sz="2400" dirty="0" smtClean="0"/>
              <a:t>) A no-propositions (no-orders of entities) theory which is part of a recursive semantic definition of “truth” and “falsehood” whose base case is tied to the multiple-relation theory of judgment and an ontology of logically independent facts that are truth-makers. Quantified </a:t>
            </a:r>
            <a:r>
              <a:rPr lang="en-US" sz="2400" dirty="0" err="1" smtClean="0"/>
              <a:t>wffs</a:t>
            </a:r>
            <a:r>
              <a:rPr lang="en-US" sz="2400" dirty="0" smtClean="0"/>
              <a:t> are made true by many facts.</a:t>
            </a:r>
          </a:p>
          <a:p>
            <a:pPr>
              <a:buNone/>
            </a:pPr>
            <a:r>
              <a:rPr lang="en-US" sz="2400" dirty="0" smtClean="0">
                <a:solidFill>
                  <a:srgbClr val="FF0000"/>
                </a:solidFill>
              </a:rPr>
              <a:t>	B</a:t>
            </a:r>
            <a:r>
              <a:rPr lang="en-US" sz="2400" dirty="0" smtClean="0"/>
              <a:t>) A </a:t>
            </a:r>
            <a:r>
              <a:rPr lang="en-US" sz="2400" dirty="0" err="1" smtClean="0"/>
              <a:t>nominalistic</a:t>
            </a:r>
            <a:r>
              <a:rPr lang="en-US" sz="2400" dirty="0" smtClean="0"/>
              <a:t> semantics for predicate variables (no-types of entities) according to predicate variables are not genuine (</a:t>
            </a:r>
            <a:r>
              <a:rPr lang="en-US" sz="2400" dirty="0" err="1" smtClean="0"/>
              <a:t>objectual</a:t>
            </a:r>
            <a:r>
              <a:rPr lang="en-US" sz="2400" dirty="0" smtClean="0"/>
              <a:t>).   </a:t>
            </a:r>
            <a:r>
              <a:rPr lang="en-US" sz="2400" dirty="0" smtClean="0">
                <a:solidFill>
                  <a:srgbClr val="FF0000"/>
                </a:solidFill>
              </a:rPr>
              <a:t>Individual variables of type 0 are the only genuine (</a:t>
            </a:r>
            <a:r>
              <a:rPr lang="en-US" sz="2400" dirty="0" err="1" smtClean="0">
                <a:solidFill>
                  <a:srgbClr val="FF0000"/>
                </a:solidFill>
              </a:rPr>
              <a:t>objectual</a:t>
            </a:r>
            <a:r>
              <a:rPr lang="en-US" sz="2400" dirty="0" smtClean="0">
                <a:solidFill>
                  <a:srgbClr val="FF0000"/>
                </a:solidFill>
              </a:rPr>
              <a:t>) variables.</a:t>
            </a:r>
            <a:endParaRPr lang="en-US" sz="2400"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457200" y="914400"/>
            <a:ext cx="8229600" cy="45152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838200" y="1600200"/>
            <a:ext cx="7200900" cy="4171950"/>
          </a:xfrm>
          <a:prstGeom prst="rect">
            <a:avLst/>
          </a:prstGeom>
          <a:noFill/>
          <a:ln w="9525">
            <a:noFill/>
            <a:miter lim="800000"/>
            <a:headEnd/>
            <a:tailEnd/>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205204" y="914400"/>
            <a:ext cx="6733591" cy="5211763"/>
          </a:xfrm>
          <a:prstGeom prst="rect">
            <a:avLst/>
          </a:prstGeom>
          <a:noFill/>
          <a:ln w="9525">
            <a:noFill/>
            <a:miter lim="800000"/>
            <a:headEnd/>
            <a:tailEnd/>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381000" y="381000"/>
            <a:ext cx="8229600" cy="4162315"/>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228600" y="5334000"/>
            <a:ext cx="8671560" cy="1139121"/>
          </a:xfrm>
          <a:prstGeom prst="rect">
            <a:avLst/>
          </a:prstGeom>
          <a:noFill/>
          <a:ln w="9525">
            <a:noFill/>
            <a:miter lim="800000"/>
            <a:headEnd/>
            <a:tailEnd/>
          </a:ln>
          <a:effectLst/>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sz="2400" dirty="0" smtClean="0"/>
              <a:t>Universals (which retain a predicable and individual nature in order for the multiple-relation theory to work) are values of </a:t>
            </a:r>
            <a:r>
              <a:rPr lang="en-US" sz="2400" i="1" dirty="0" smtClean="0"/>
              <a:t>PM1910’s  </a:t>
            </a:r>
            <a:r>
              <a:rPr lang="en-US" sz="2400" dirty="0" smtClean="0"/>
              <a:t>individual (genuine, </a:t>
            </a:r>
            <a:r>
              <a:rPr lang="en-US" sz="2400" dirty="0" err="1" smtClean="0"/>
              <a:t>objectual</a:t>
            </a:r>
            <a:r>
              <a:rPr lang="en-US" sz="2400" dirty="0" smtClean="0"/>
              <a:t>) variables.</a:t>
            </a:r>
          </a:p>
          <a:p>
            <a:r>
              <a:rPr lang="en-US" sz="2400" dirty="0" smtClean="0"/>
              <a:t> </a:t>
            </a:r>
            <a:r>
              <a:rPr lang="en-US" sz="2400" i="1" dirty="0" smtClean="0"/>
              <a:t>PM1910</a:t>
            </a:r>
            <a:r>
              <a:rPr lang="en-US" sz="2400" dirty="0" smtClean="0"/>
              <a:t> preserves a view Russell held from the 1903 </a:t>
            </a:r>
            <a:r>
              <a:rPr lang="en-US" sz="2400" i="1" dirty="0" smtClean="0"/>
              <a:t>Principles of Mathematics</a:t>
            </a:r>
            <a:r>
              <a:rPr lang="en-US" sz="2400" dirty="0" smtClean="0"/>
              <a:t>:  </a:t>
            </a:r>
            <a:r>
              <a:rPr lang="en-US" sz="2400" dirty="0" smtClean="0">
                <a:solidFill>
                  <a:srgbClr val="FF0000"/>
                </a:solidFill>
              </a:rPr>
              <a:t>The Doctrine of the Unrestricted Variable</a:t>
            </a:r>
            <a:r>
              <a:rPr lang="en-US" sz="2400" dirty="0" smtClean="0"/>
              <a:t>. The science of Logic embraces individual variables as its only genuine variables. </a:t>
            </a:r>
          </a:p>
          <a:p>
            <a:r>
              <a:rPr lang="en-US" sz="2400" dirty="0" smtClean="0"/>
              <a:t>PM’s </a:t>
            </a:r>
            <a:r>
              <a:rPr lang="en-US" sz="2400" dirty="0" err="1" smtClean="0"/>
              <a:t>nominalistic</a:t>
            </a:r>
            <a:r>
              <a:rPr lang="en-US" sz="2400" dirty="0" smtClean="0"/>
              <a:t> semantics was a </a:t>
            </a:r>
            <a:r>
              <a:rPr lang="en-US" sz="2400" dirty="0" smtClean="0">
                <a:solidFill>
                  <a:srgbClr val="FF0000"/>
                </a:solidFill>
              </a:rPr>
              <a:t>bad idea</a:t>
            </a:r>
            <a:r>
              <a:rPr lang="en-US" sz="2400" dirty="0" smtClean="0"/>
              <a:t>. It cannot validate *12 which is, by the lights of the </a:t>
            </a:r>
            <a:r>
              <a:rPr lang="en-US" sz="2400" dirty="0" err="1" smtClean="0"/>
              <a:t>nominalistic</a:t>
            </a:r>
            <a:r>
              <a:rPr lang="en-US" sz="2400" dirty="0" smtClean="0"/>
              <a:t> semantics, a “Reducibility” axiom (schema).  The </a:t>
            </a:r>
            <a:r>
              <a:rPr lang="en-US" sz="2400" dirty="0" err="1" smtClean="0"/>
              <a:t>nominalistic</a:t>
            </a:r>
            <a:r>
              <a:rPr lang="en-US" sz="2400" dirty="0" smtClean="0"/>
              <a:t> semantics validates only predicative comprehension.  </a:t>
            </a:r>
          </a:p>
          <a:p>
            <a:endParaRPr 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Mto56yellow.bmp"/>
          <p:cNvPicPr>
            <a:picLocks noGrp="1" noChangeAspect="1"/>
          </p:cNvPicPr>
          <p:nvPr>
            <p:ph idx="1"/>
          </p:nvPr>
        </p:nvPicPr>
        <p:blipFill>
          <a:blip r:embed="rId2" cstate="print">
            <a:biLevel thresh="50000"/>
          </a:blip>
          <a:stretch>
            <a:fillRect/>
          </a:stretch>
        </p:blipFill>
        <p:spPr>
          <a:xfrm>
            <a:off x="2039843" y="1066799"/>
            <a:ext cx="4284757" cy="5390163"/>
          </a:xfrm>
          <a:prstGeom prst="rect">
            <a:avLst/>
          </a:prstGeom>
          <a:noFill/>
          <a:ln>
            <a:noFill/>
          </a:ln>
        </p:spPr>
      </p:pic>
      <p:sp>
        <p:nvSpPr>
          <p:cNvPr id="5" name="TextBox 4"/>
          <p:cNvSpPr txBox="1"/>
          <p:nvPr/>
        </p:nvSpPr>
        <p:spPr>
          <a:xfrm>
            <a:off x="762000" y="609600"/>
            <a:ext cx="1066800" cy="923330"/>
          </a:xfrm>
          <a:prstGeom prst="rect">
            <a:avLst/>
          </a:prstGeom>
          <a:noFill/>
        </p:spPr>
        <p:txBody>
          <a:bodyPr wrap="square" rtlCol="0">
            <a:spAutoFit/>
          </a:bodyPr>
          <a:lstStyle/>
          <a:p>
            <a:r>
              <a:rPr lang="en-US" dirty="0" smtClean="0"/>
              <a:t>PM1925</a:t>
            </a:r>
          </a:p>
          <a:p>
            <a:r>
              <a:rPr lang="en-US" dirty="0" smtClean="0"/>
              <a:t>Second </a:t>
            </a:r>
          </a:p>
          <a:p>
            <a:r>
              <a:rPr lang="en-US" dirty="0" smtClean="0"/>
              <a:t>Edition</a:t>
            </a:r>
            <a:endParaRPr lang="en-US" dirty="0"/>
          </a:p>
        </p:txBody>
      </p:sp>
      <p:pic>
        <p:nvPicPr>
          <p:cNvPr id="6" name="Picture 5" descr="wittgenstein3.jpg"/>
          <p:cNvPicPr>
            <a:picLocks noChangeAspect="1"/>
          </p:cNvPicPr>
          <p:nvPr/>
        </p:nvPicPr>
        <p:blipFill>
          <a:blip r:embed="rId3" cstate="print"/>
          <a:stretch>
            <a:fillRect/>
          </a:stretch>
        </p:blipFill>
        <p:spPr>
          <a:xfrm>
            <a:off x="7010400" y="1524000"/>
            <a:ext cx="1018902" cy="1371600"/>
          </a:xfrm>
          <a:prstGeom prst="rect">
            <a:avLst/>
          </a:prstGeom>
          <a:noFill/>
          <a:ln>
            <a:noFill/>
          </a:ln>
        </p:spPr>
      </p:pic>
      <p:pic>
        <p:nvPicPr>
          <p:cNvPr id="8" name="Picture 7" descr="Russell23.jpg"/>
          <p:cNvPicPr>
            <a:picLocks noChangeAspect="1"/>
          </p:cNvPicPr>
          <p:nvPr/>
        </p:nvPicPr>
        <p:blipFill>
          <a:blip r:embed="rId4" cstate="print"/>
          <a:stretch>
            <a:fillRect/>
          </a:stretch>
        </p:blipFill>
        <p:spPr>
          <a:xfrm>
            <a:off x="5791200" y="1066800"/>
            <a:ext cx="1210654" cy="1524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sz="2000" dirty="0" smtClean="0"/>
              <a:t>PM1925 contains a new Introduction and three appendices A, B, C. There are some innovations, such as the first system of deduction without free variables, and the replacement of *9 with a new *8 using the </a:t>
            </a:r>
            <a:r>
              <a:rPr lang="en-US" sz="2000" dirty="0" err="1" smtClean="0"/>
              <a:t>Nicod</a:t>
            </a:r>
            <a:r>
              <a:rPr lang="en-US" sz="2000" dirty="0" smtClean="0"/>
              <a:t> results with the </a:t>
            </a:r>
            <a:r>
              <a:rPr lang="en-US" sz="2000" dirty="0" err="1" smtClean="0"/>
              <a:t>Sheffer</a:t>
            </a:r>
            <a:r>
              <a:rPr lang="en-US" sz="2000" dirty="0" smtClean="0"/>
              <a:t> stroke.  </a:t>
            </a:r>
          </a:p>
          <a:p>
            <a:r>
              <a:rPr lang="en-US" sz="2000" dirty="0" smtClean="0"/>
              <a:t>The new introduction and appendix B and C evaluate some of Wittgenstein’s aphoristic ideas on extensionality and how it might avoid the problems of *12 (Reducibility).  Whitehead was against its inclusion.</a:t>
            </a:r>
          </a:p>
          <a:p>
            <a:r>
              <a:rPr lang="en-US" sz="2000" dirty="0" smtClean="0"/>
              <a:t>In </a:t>
            </a:r>
            <a:r>
              <a:rPr lang="en-US" sz="2000" i="1" dirty="0" smtClean="0"/>
              <a:t>Introduction to Mathematical Philosophy</a:t>
            </a:r>
            <a:r>
              <a:rPr lang="en-US" sz="2000" dirty="0" smtClean="0"/>
              <a:t>, Russell says:</a:t>
            </a:r>
          </a:p>
          <a:p>
            <a:pPr lvl="1">
              <a:buNone/>
            </a:pPr>
            <a:r>
              <a:rPr lang="en-US" sz="2000" dirty="0" smtClean="0"/>
              <a:t>	“The primitive propositions of Principia </a:t>
            </a:r>
            <a:r>
              <a:rPr lang="en-US" sz="2000" dirty="0" err="1" smtClean="0"/>
              <a:t>Mathematica</a:t>
            </a:r>
            <a:r>
              <a:rPr lang="en-US" sz="2000" dirty="0" smtClean="0"/>
              <a:t> are such as to allow the inference that at least one individual exists. But I now view this as a defect in logical purity.”</a:t>
            </a:r>
          </a:p>
          <a:p>
            <a:pPr>
              <a:buNone/>
            </a:pPr>
            <a:r>
              <a:rPr lang="en-US" sz="2000" dirty="0" smtClean="0"/>
              <a:t>	But there is no discussion in the second edition of how to develop logic in a way that embraces the empty domain.</a:t>
            </a:r>
          </a:p>
          <a:p>
            <a:r>
              <a:rPr lang="en-US" sz="2000" dirty="0" smtClean="0">
                <a:solidFill>
                  <a:srgbClr val="FF0000"/>
                </a:solidFill>
              </a:rPr>
              <a:t>There is no investigation, nor even mention of Wittgenstein ideas for eliminating identity as a relation.</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15000"/>
          </a:xfrm>
        </p:spPr>
        <p:txBody>
          <a:bodyPr/>
          <a:lstStyle/>
          <a:p>
            <a:pPr>
              <a:buNone/>
            </a:pPr>
            <a:r>
              <a:rPr lang="en-US" sz="2400" dirty="0" smtClean="0">
                <a:solidFill>
                  <a:srgbClr val="FF0000"/>
                </a:solidFill>
              </a:rPr>
              <a:t>1925 PM</a:t>
            </a:r>
          </a:p>
          <a:p>
            <a:r>
              <a:rPr lang="en-US" sz="2400" dirty="0" smtClean="0">
                <a:sym typeface="Symbol"/>
              </a:rPr>
              <a:t>All sorts of new predicate variables are allowed.  The system seems akin in this respect to that of </a:t>
            </a:r>
            <a:r>
              <a:rPr lang="en-US" sz="2400" dirty="0" err="1" smtClean="0">
                <a:sym typeface="Symbol"/>
              </a:rPr>
              <a:t>Copi</a:t>
            </a:r>
            <a:r>
              <a:rPr lang="en-US" sz="2400" dirty="0" smtClean="0">
                <a:sym typeface="Symbol"/>
              </a:rPr>
              <a:t> (The Theory of Logical Types) who allows an order index  </a:t>
            </a:r>
            <a:r>
              <a:rPr lang="en-US" sz="2400" dirty="0" smtClean="0">
                <a:solidFill>
                  <a:srgbClr val="FF0000"/>
                </a:solidFill>
                <a:sym typeface="Symbol"/>
              </a:rPr>
              <a:t>lower</a:t>
            </a:r>
            <a:r>
              <a:rPr lang="en-US" sz="2400" dirty="0" smtClean="0">
                <a:sym typeface="Symbol"/>
              </a:rPr>
              <a:t> than the order of the simple type index. A variable is predicative </a:t>
            </a:r>
            <a:r>
              <a:rPr lang="en-US" sz="2400" dirty="0" err="1" smtClean="0">
                <a:sym typeface="Symbol"/>
              </a:rPr>
              <a:t>iff</a:t>
            </a:r>
            <a:r>
              <a:rPr lang="en-US" sz="2400" dirty="0" smtClean="0">
                <a:sym typeface="Symbol"/>
              </a:rPr>
              <a:t> its order is 1.  Thus, for example:</a:t>
            </a:r>
          </a:p>
          <a:p>
            <a:pPr>
              <a:buNone/>
            </a:pPr>
            <a:r>
              <a:rPr lang="en-US" sz="2400" baseline="30000" dirty="0" smtClean="0">
                <a:sym typeface="Symbol"/>
              </a:rPr>
              <a:t>		n</a:t>
            </a:r>
            <a:r>
              <a:rPr lang="en-US" sz="2400" dirty="0" smtClean="0">
                <a:sym typeface="Symbol"/>
              </a:rPr>
              <a:t></a:t>
            </a:r>
            <a:r>
              <a:rPr lang="en-US" sz="2400" baseline="30000" dirty="0" smtClean="0">
                <a:sym typeface="Symbol"/>
              </a:rPr>
              <a:t>(o)    </a:t>
            </a:r>
            <a:r>
              <a:rPr lang="en-US" sz="2400" dirty="0" smtClean="0">
                <a:sym typeface="Symbol"/>
              </a:rPr>
              <a:t>where n &gt; o</a:t>
            </a:r>
          </a:p>
          <a:p>
            <a:pPr>
              <a:buNone/>
            </a:pPr>
            <a:r>
              <a:rPr lang="en-US" sz="2400" baseline="30000" dirty="0" smtClean="0">
                <a:sym typeface="Symbol"/>
              </a:rPr>
              <a:t>		n </a:t>
            </a:r>
            <a:r>
              <a:rPr lang="en-US" sz="2400" dirty="0" smtClean="0">
                <a:sym typeface="Symbol"/>
              </a:rPr>
              <a:t></a:t>
            </a:r>
            <a:r>
              <a:rPr lang="en-US" sz="2400" baseline="30000" dirty="0" smtClean="0">
                <a:sym typeface="Symbol"/>
              </a:rPr>
              <a:t>((o))</a:t>
            </a:r>
            <a:r>
              <a:rPr lang="en-US" sz="2400" dirty="0" smtClean="0">
                <a:sym typeface="Symbol"/>
              </a:rPr>
              <a:t>  where n  1 </a:t>
            </a:r>
          </a:p>
          <a:p>
            <a:r>
              <a:rPr lang="en-US" sz="2400" dirty="0" err="1" smtClean="0">
                <a:sym typeface="Symbol"/>
              </a:rPr>
              <a:t>Wffs</a:t>
            </a:r>
            <a:r>
              <a:rPr lang="en-US" sz="2400" dirty="0" smtClean="0">
                <a:sym typeface="Symbol"/>
              </a:rPr>
              <a:t> are allowed as long as simple types are correct, but orders don’t matter.  For example:</a:t>
            </a:r>
          </a:p>
          <a:p>
            <a:pPr>
              <a:buNone/>
            </a:pPr>
            <a:r>
              <a:rPr lang="en-US" sz="2400" baseline="30000" dirty="0" smtClean="0">
                <a:sym typeface="Symbol"/>
              </a:rPr>
              <a:t>		2</a:t>
            </a:r>
            <a:r>
              <a:rPr lang="en-US" sz="2400" dirty="0" smtClean="0">
                <a:sym typeface="Symbol"/>
              </a:rPr>
              <a:t></a:t>
            </a:r>
            <a:r>
              <a:rPr lang="en-US" sz="2400" baseline="30000" dirty="0" smtClean="0">
                <a:sym typeface="Symbol"/>
              </a:rPr>
              <a:t>((o))</a:t>
            </a:r>
            <a:r>
              <a:rPr lang="en-US" sz="2400" dirty="0" smtClean="0">
                <a:sym typeface="Symbol"/>
              </a:rPr>
              <a:t>(</a:t>
            </a:r>
            <a:r>
              <a:rPr lang="en-US" sz="2400" baseline="30000" dirty="0" smtClean="0">
                <a:sym typeface="Symbol"/>
              </a:rPr>
              <a:t>3</a:t>
            </a:r>
            <a:r>
              <a:rPr lang="en-US" sz="2400" dirty="0" smtClean="0">
                <a:sym typeface="Symbol"/>
              </a:rPr>
              <a:t></a:t>
            </a:r>
            <a:r>
              <a:rPr lang="en-US" sz="2400" baseline="30000" dirty="0" smtClean="0">
                <a:sym typeface="Symbol"/>
              </a:rPr>
              <a:t>(o)</a:t>
            </a:r>
            <a:r>
              <a:rPr lang="en-US" sz="2400" dirty="0" smtClean="0">
                <a:sym typeface="Symbol"/>
              </a:rPr>
              <a:t>)</a:t>
            </a:r>
            <a:endParaRPr lang="en-US" sz="2400" dirty="0" smtClean="0"/>
          </a:p>
          <a:p>
            <a:pPr>
              <a:buNone/>
            </a:pPr>
            <a:r>
              <a:rPr lang="en-US" sz="2400" baseline="30000" dirty="0" smtClean="0">
                <a:sym typeface="Symbol"/>
              </a:rPr>
              <a:t>		2</a:t>
            </a:r>
            <a:r>
              <a:rPr lang="en-US" sz="2400" dirty="0" smtClean="0">
                <a:sym typeface="Symbol"/>
              </a:rPr>
              <a:t></a:t>
            </a:r>
            <a:r>
              <a:rPr lang="en-US" sz="2400" baseline="30000" dirty="0" smtClean="0">
                <a:sym typeface="Symbol"/>
              </a:rPr>
              <a:t>((o))</a:t>
            </a:r>
            <a:r>
              <a:rPr lang="en-US" sz="2400" dirty="0" smtClean="0">
                <a:sym typeface="Symbol"/>
              </a:rPr>
              <a:t>(</a:t>
            </a:r>
            <a:r>
              <a:rPr lang="en-US" sz="2400" baseline="30000" dirty="0" smtClean="0">
                <a:sym typeface="Symbol"/>
              </a:rPr>
              <a:t>1</a:t>
            </a:r>
            <a:r>
              <a:rPr lang="en-US" sz="2400" dirty="0" smtClean="0">
                <a:sym typeface="Symbol"/>
              </a:rPr>
              <a:t></a:t>
            </a:r>
            <a:r>
              <a:rPr lang="en-US" sz="2400" baseline="30000" dirty="0" smtClean="0">
                <a:sym typeface="Symbol"/>
              </a:rPr>
              <a:t>(o)</a:t>
            </a:r>
            <a:r>
              <a:rPr lang="en-US" sz="2400" dirty="0" smtClean="0">
                <a:sym typeface="Symbol"/>
              </a:rPr>
              <a:t>)</a:t>
            </a:r>
          </a:p>
          <a:p>
            <a:pPr>
              <a:buNone/>
            </a:pPr>
            <a:r>
              <a:rPr lang="en-US" sz="2400" baseline="30000" dirty="0" smtClean="0">
                <a:sym typeface="Symbol"/>
              </a:rPr>
              <a:t>		3</a:t>
            </a:r>
            <a:r>
              <a:rPr lang="en-US" sz="2400" dirty="0" smtClean="0">
                <a:sym typeface="Symbol"/>
              </a:rPr>
              <a:t></a:t>
            </a:r>
            <a:r>
              <a:rPr lang="en-US" sz="2400" baseline="30000" dirty="0" smtClean="0">
                <a:sym typeface="Symbol"/>
              </a:rPr>
              <a:t>(o)  = 1</a:t>
            </a:r>
            <a:r>
              <a:rPr lang="en-US" sz="2400" dirty="0" smtClean="0">
                <a:sym typeface="Symbol"/>
              </a:rPr>
              <a:t></a:t>
            </a:r>
            <a:r>
              <a:rPr lang="en-US" sz="2400" baseline="30000" dirty="0" smtClean="0">
                <a:sym typeface="Symbol"/>
              </a:rPr>
              <a:t>(o)</a:t>
            </a:r>
            <a:r>
              <a:rPr lang="en-US" sz="2400" dirty="0" smtClean="0">
                <a:sym typeface="Symbol"/>
              </a:rPr>
              <a:t> </a:t>
            </a:r>
          </a:p>
          <a:p>
            <a:r>
              <a:rPr lang="en-US" sz="2400" dirty="0" smtClean="0">
                <a:sym typeface="Symbol"/>
              </a:rPr>
              <a:t>We see that the order of the argument can </a:t>
            </a:r>
            <a:r>
              <a:rPr lang="en-US" sz="2400" smtClean="0">
                <a:sym typeface="Symbol"/>
              </a:rPr>
              <a:t>be </a:t>
            </a:r>
            <a:r>
              <a:rPr lang="en-US" sz="2400" smtClean="0">
                <a:solidFill>
                  <a:srgbClr val="FF0000"/>
                </a:solidFill>
                <a:sym typeface="Symbol"/>
              </a:rPr>
              <a:t>higher</a:t>
            </a:r>
            <a:r>
              <a:rPr lang="en-US" sz="2400" smtClean="0">
                <a:sym typeface="Symbol"/>
              </a:rPr>
              <a:t>.</a:t>
            </a:r>
            <a:endParaRPr lang="en-US" sz="2400" dirty="0" smtClean="0">
              <a:sym typeface="Symbol"/>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943600"/>
          </a:xfrm>
        </p:spPr>
        <p:txBody>
          <a:bodyPr>
            <a:normAutofit fontScale="85000" lnSpcReduction="10000"/>
          </a:bodyPr>
          <a:lstStyle/>
          <a:p>
            <a:pPr>
              <a:buNone/>
            </a:pPr>
            <a:r>
              <a:rPr lang="en-US" dirty="0" smtClean="0">
                <a:solidFill>
                  <a:srgbClr val="FF0000"/>
                </a:solidFill>
              </a:rPr>
              <a:t>1925 PM</a:t>
            </a:r>
          </a:p>
          <a:p>
            <a:r>
              <a:rPr lang="en-US" dirty="0" smtClean="0"/>
              <a:t>Class abstract notation is used for form complex predicate terms, but lambda abstracts are better.</a:t>
            </a:r>
          </a:p>
          <a:p>
            <a:r>
              <a:rPr lang="en-US" dirty="0" smtClean="0"/>
              <a:t> </a:t>
            </a:r>
            <a:r>
              <a:rPr lang="en-US" baseline="30000" dirty="0" smtClean="0"/>
              <a:t>a</a:t>
            </a:r>
            <a:r>
              <a:rPr lang="en-US" dirty="0" smtClean="0"/>
              <a:t>[</a:t>
            </a:r>
            <a:r>
              <a:rPr lang="en-US" dirty="0" smtClean="0">
                <a:sym typeface="Symbol"/>
              </a:rPr>
              <a:t>x</a:t>
            </a:r>
            <a:r>
              <a:rPr lang="en-US" baseline="30000" dirty="0" smtClean="0">
                <a:sym typeface="Symbol"/>
              </a:rPr>
              <a:t>t1</a:t>
            </a:r>
            <a:r>
              <a:rPr lang="en-US" baseline="-25000" dirty="0" smtClean="0">
                <a:sym typeface="Symbol"/>
              </a:rPr>
              <a:t>1</a:t>
            </a:r>
            <a:r>
              <a:rPr lang="en-US" dirty="0" smtClean="0">
                <a:sym typeface="Symbol"/>
              </a:rPr>
              <a:t>,…, </a:t>
            </a:r>
            <a:r>
              <a:rPr lang="en-US" dirty="0" err="1" smtClean="0">
                <a:sym typeface="Symbol"/>
              </a:rPr>
              <a:t>x</a:t>
            </a:r>
            <a:r>
              <a:rPr lang="en-US" baseline="30000" dirty="0" err="1" smtClean="0">
                <a:sym typeface="Symbol"/>
              </a:rPr>
              <a:t>tn</a:t>
            </a:r>
            <a:r>
              <a:rPr lang="en-US" baseline="-25000" dirty="0" err="1" smtClean="0">
                <a:sym typeface="Symbol"/>
              </a:rPr>
              <a:t>n</a:t>
            </a:r>
            <a:r>
              <a:rPr lang="en-US" dirty="0" smtClean="0">
                <a:sym typeface="Symbol"/>
              </a:rPr>
              <a:t> A] is well formed only if, where n is the highest order index on any variable in A, a = n if the variable is free and a = n+1 if the variable is bound.</a:t>
            </a:r>
            <a:endParaRPr lang="en-US" dirty="0" smtClean="0"/>
          </a:p>
          <a:p>
            <a:r>
              <a:rPr lang="en-US" dirty="0" smtClean="0"/>
              <a:t>Identity sign defined:</a:t>
            </a:r>
          </a:p>
          <a:p>
            <a:pPr marL="342900" lvl="1" indent="-342900">
              <a:buNone/>
            </a:pPr>
            <a:r>
              <a:rPr lang="en-US" baseline="30000" dirty="0" smtClean="0"/>
              <a:t>	</a:t>
            </a:r>
            <a:r>
              <a:rPr lang="en-US" dirty="0" smtClean="0">
                <a:sym typeface="Symbol"/>
              </a:rPr>
              <a:t>x</a:t>
            </a:r>
            <a:r>
              <a:rPr lang="en-US" baseline="30000" dirty="0" smtClean="0">
                <a:sym typeface="Symbol"/>
              </a:rPr>
              <a:t>o</a:t>
            </a:r>
            <a:r>
              <a:rPr lang="en-US" dirty="0" smtClean="0">
                <a:sym typeface="Symbol"/>
              </a:rPr>
              <a:t> = </a:t>
            </a:r>
            <a:r>
              <a:rPr lang="en-US" dirty="0" err="1" smtClean="0">
                <a:sym typeface="Symbol"/>
              </a:rPr>
              <a:t>y</a:t>
            </a:r>
            <a:r>
              <a:rPr lang="en-US" baseline="30000" dirty="0" err="1" smtClean="0">
                <a:sym typeface="Symbol"/>
              </a:rPr>
              <a:t>o</a:t>
            </a:r>
            <a:r>
              <a:rPr lang="en-US" dirty="0" smtClean="0"/>
              <a:t> </a:t>
            </a:r>
            <a:r>
              <a:rPr lang="en-US" i="1" dirty="0" smtClean="0"/>
              <a:t>=</a:t>
            </a:r>
            <a:r>
              <a:rPr lang="en-US" i="1" dirty="0" err="1" smtClean="0"/>
              <a:t>df</a:t>
            </a:r>
            <a:r>
              <a:rPr lang="en-US" i="1" dirty="0" smtClean="0"/>
              <a:t>  </a:t>
            </a:r>
            <a:r>
              <a:rPr lang="en-US" dirty="0" smtClean="0"/>
              <a:t>(</a:t>
            </a:r>
            <a:r>
              <a:rPr lang="en-US" dirty="0" smtClean="0">
                <a:sym typeface="Symbol"/>
              </a:rPr>
              <a:t></a:t>
            </a:r>
            <a:r>
              <a:rPr lang="en-US" baseline="30000" dirty="0" smtClean="0">
                <a:sym typeface="Symbol"/>
              </a:rPr>
              <a:t>1</a:t>
            </a:r>
            <a:r>
              <a:rPr lang="en-US" dirty="0" smtClean="0">
                <a:sym typeface="Symbol"/>
              </a:rPr>
              <a:t>)(</a:t>
            </a:r>
            <a:r>
              <a:rPr lang="en-US" baseline="30000" dirty="0" smtClean="0">
                <a:sym typeface="Symbol"/>
              </a:rPr>
              <a:t>1</a:t>
            </a:r>
            <a:r>
              <a:rPr lang="en-US" dirty="0" smtClean="0">
                <a:sym typeface="Symbol"/>
              </a:rPr>
              <a:t> (x</a:t>
            </a:r>
            <a:r>
              <a:rPr lang="en-US" baseline="30000" dirty="0" smtClean="0">
                <a:sym typeface="Symbol"/>
              </a:rPr>
              <a:t>o</a:t>
            </a:r>
            <a:r>
              <a:rPr lang="en-US" dirty="0" smtClean="0">
                <a:sym typeface="Symbol"/>
              </a:rPr>
              <a:t>)   </a:t>
            </a:r>
            <a:r>
              <a:rPr lang="en-US" baseline="30000" dirty="0" smtClean="0">
                <a:sym typeface="Symbol"/>
              </a:rPr>
              <a:t>1</a:t>
            </a:r>
            <a:r>
              <a:rPr lang="en-US" dirty="0" smtClean="0">
                <a:sym typeface="Symbol"/>
              </a:rPr>
              <a:t> (x</a:t>
            </a:r>
            <a:r>
              <a:rPr lang="en-US" baseline="30000" dirty="0" smtClean="0">
                <a:sym typeface="Symbol"/>
              </a:rPr>
              <a:t>o</a:t>
            </a:r>
            <a:r>
              <a:rPr lang="en-US" dirty="0" smtClean="0">
                <a:sym typeface="Symbol"/>
              </a:rPr>
              <a:t>).</a:t>
            </a:r>
          </a:p>
          <a:p>
            <a:pPr>
              <a:buNone/>
            </a:pPr>
            <a:r>
              <a:rPr lang="en-US" baseline="30000" dirty="0" smtClean="0"/>
              <a:t>	a</a:t>
            </a:r>
            <a:r>
              <a:rPr lang="en-US" dirty="0" smtClean="0"/>
              <a:t>[</a:t>
            </a:r>
            <a:r>
              <a:rPr lang="en-US" dirty="0" smtClean="0">
                <a:sym typeface="Symbol"/>
              </a:rPr>
              <a:t>x</a:t>
            </a:r>
            <a:r>
              <a:rPr lang="en-US" baseline="30000" dirty="0" smtClean="0">
                <a:sym typeface="Symbol"/>
              </a:rPr>
              <a:t>t1</a:t>
            </a:r>
            <a:r>
              <a:rPr lang="en-US" baseline="-25000" dirty="0" smtClean="0">
                <a:sym typeface="Symbol"/>
              </a:rPr>
              <a:t>1</a:t>
            </a:r>
            <a:r>
              <a:rPr lang="en-US" dirty="0" smtClean="0">
                <a:sym typeface="Symbol"/>
              </a:rPr>
              <a:t>,…, </a:t>
            </a:r>
            <a:r>
              <a:rPr lang="en-US" dirty="0" err="1" smtClean="0">
                <a:sym typeface="Symbol"/>
              </a:rPr>
              <a:t>x</a:t>
            </a:r>
            <a:r>
              <a:rPr lang="en-US" baseline="30000" dirty="0" err="1" smtClean="0">
                <a:sym typeface="Symbol"/>
              </a:rPr>
              <a:t>tn</a:t>
            </a:r>
            <a:r>
              <a:rPr lang="en-US" baseline="-25000" dirty="0" err="1" smtClean="0">
                <a:sym typeface="Symbol"/>
              </a:rPr>
              <a:t>n</a:t>
            </a:r>
            <a:r>
              <a:rPr lang="en-US" dirty="0" smtClean="0">
                <a:sym typeface="Symbol"/>
              </a:rPr>
              <a:t> A]</a:t>
            </a:r>
            <a:r>
              <a:rPr lang="en-US" baseline="30000" dirty="0" smtClean="0">
                <a:sym typeface="Symbol"/>
              </a:rPr>
              <a:t>(t1…</a:t>
            </a:r>
            <a:r>
              <a:rPr lang="en-US" baseline="30000" dirty="0" err="1" smtClean="0">
                <a:sym typeface="Symbol"/>
              </a:rPr>
              <a:t>tn</a:t>
            </a:r>
            <a:r>
              <a:rPr lang="en-US" baseline="30000" dirty="0" smtClean="0">
                <a:sym typeface="Symbol"/>
              </a:rPr>
              <a:t>)</a:t>
            </a:r>
            <a:r>
              <a:rPr lang="en-US" dirty="0" smtClean="0">
                <a:sym typeface="Symbol"/>
              </a:rPr>
              <a:t> = </a:t>
            </a:r>
            <a:r>
              <a:rPr lang="en-US" baseline="30000" dirty="0" smtClean="0">
                <a:sym typeface="Symbol"/>
              </a:rPr>
              <a:t>b</a:t>
            </a:r>
            <a:r>
              <a:rPr lang="en-US" dirty="0" smtClean="0"/>
              <a:t>[</a:t>
            </a:r>
            <a:r>
              <a:rPr lang="en-US" dirty="0" smtClean="0">
                <a:sym typeface="Symbol"/>
              </a:rPr>
              <a:t>x</a:t>
            </a:r>
            <a:r>
              <a:rPr lang="en-US" baseline="30000" dirty="0" smtClean="0">
                <a:sym typeface="Symbol"/>
              </a:rPr>
              <a:t>t1</a:t>
            </a:r>
            <a:r>
              <a:rPr lang="en-US" baseline="-25000" dirty="0" smtClean="0">
                <a:sym typeface="Symbol"/>
              </a:rPr>
              <a:t>1</a:t>
            </a:r>
            <a:r>
              <a:rPr lang="en-US" dirty="0" smtClean="0">
                <a:sym typeface="Symbol"/>
              </a:rPr>
              <a:t>,…, </a:t>
            </a:r>
            <a:r>
              <a:rPr lang="en-US" dirty="0" err="1" smtClean="0">
                <a:sym typeface="Symbol"/>
              </a:rPr>
              <a:t>x</a:t>
            </a:r>
            <a:r>
              <a:rPr lang="en-US" baseline="30000" dirty="0" err="1" smtClean="0">
                <a:sym typeface="Symbol"/>
              </a:rPr>
              <a:t>tn</a:t>
            </a:r>
            <a:r>
              <a:rPr lang="en-US" baseline="-25000" dirty="0" err="1" smtClean="0">
                <a:sym typeface="Symbol"/>
              </a:rPr>
              <a:t>n</a:t>
            </a:r>
            <a:r>
              <a:rPr lang="en-US" dirty="0" smtClean="0">
                <a:sym typeface="Symbol"/>
              </a:rPr>
              <a:t> B]</a:t>
            </a:r>
            <a:r>
              <a:rPr lang="en-US" baseline="30000" dirty="0" smtClean="0">
                <a:sym typeface="Symbol"/>
              </a:rPr>
              <a:t>(t1…</a:t>
            </a:r>
            <a:r>
              <a:rPr lang="en-US" baseline="30000" dirty="0" err="1" smtClean="0">
                <a:sym typeface="Symbol"/>
              </a:rPr>
              <a:t>tn</a:t>
            </a:r>
            <a:r>
              <a:rPr lang="en-US" baseline="30000" dirty="0" smtClean="0">
                <a:sym typeface="Symbol"/>
              </a:rPr>
              <a:t>)</a:t>
            </a:r>
            <a:r>
              <a:rPr lang="en-US" dirty="0" smtClean="0">
                <a:sym typeface="Symbol"/>
              </a:rPr>
              <a:t> </a:t>
            </a:r>
            <a:r>
              <a:rPr lang="en-US" i="1" dirty="0" smtClean="0"/>
              <a:t>=</a:t>
            </a:r>
            <a:r>
              <a:rPr lang="en-US" i="1" dirty="0" err="1" smtClean="0"/>
              <a:t>df</a:t>
            </a:r>
            <a:r>
              <a:rPr lang="en-US" i="1" dirty="0" smtClean="0"/>
              <a:t> </a:t>
            </a:r>
          </a:p>
          <a:p>
            <a:pPr>
              <a:buNone/>
            </a:pPr>
            <a:r>
              <a:rPr lang="en-US" sz="2400" i="1" dirty="0" smtClean="0"/>
              <a:t>		</a:t>
            </a:r>
            <a:r>
              <a:rPr lang="en-US" sz="2400" dirty="0" smtClean="0"/>
              <a:t>(</a:t>
            </a:r>
            <a:r>
              <a:rPr lang="en-US" sz="2400" dirty="0" smtClean="0">
                <a:sym typeface="Symbol"/>
              </a:rPr>
              <a:t></a:t>
            </a:r>
            <a:r>
              <a:rPr lang="en-US" sz="2400" baseline="30000" dirty="0" smtClean="0">
                <a:sym typeface="Symbol"/>
              </a:rPr>
              <a:t>c</a:t>
            </a:r>
            <a:r>
              <a:rPr lang="en-US" sz="2400" dirty="0" smtClean="0">
                <a:sym typeface="Symbol"/>
              </a:rPr>
              <a:t>)(</a:t>
            </a:r>
            <a:r>
              <a:rPr lang="en-US" sz="2400" baseline="30000" dirty="0" smtClean="0">
                <a:sym typeface="Symbol"/>
              </a:rPr>
              <a:t>c</a:t>
            </a:r>
            <a:r>
              <a:rPr lang="en-US" sz="2400" dirty="0" smtClean="0">
                <a:sym typeface="Symbol"/>
              </a:rPr>
              <a:t>(</a:t>
            </a:r>
            <a:r>
              <a:rPr lang="en-US" sz="2400" baseline="30000" dirty="0" smtClean="0"/>
              <a:t>a</a:t>
            </a:r>
            <a:r>
              <a:rPr lang="en-US" sz="2400" dirty="0" smtClean="0"/>
              <a:t>[</a:t>
            </a:r>
            <a:r>
              <a:rPr lang="en-US" sz="2400" dirty="0" smtClean="0">
                <a:sym typeface="Symbol"/>
              </a:rPr>
              <a:t>x</a:t>
            </a:r>
            <a:r>
              <a:rPr lang="en-US" sz="2400" baseline="30000" dirty="0" smtClean="0">
                <a:sym typeface="Symbol"/>
              </a:rPr>
              <a:t>t1</a:t>
            </a:r>
            <a:r>
              <a:rPr lang="en-US" sz="2400" baseline="-25000" dirty="0" smtClean="0">
                <a:sym typeface="Symbol"/>
              </a:rPr>
              <a:t>1</a:t>
            </a:r>
            <a:r>
              <a:rPr lang="en-US" sz="2400" dirty="0" smtClean="0">
                <a:sym typeface="Symbol"/>
              </a:rPr>
              <a:t>,…, </a:t>
            </a:r>
            <a:r>
              <a:rPr lang="en-US" sz="2400" dirty="0" err="1" smtClean="0">
                <a:sym typeface="Symbol"/>
              </a:rPr>
              <a:t>x</a:t>
            </a:r>
            <a:r>
              <a:rPr lang="en-US" sz="2400" baseline="30000" dirty="0" err="1" smtClean="0">
                <a:sym typeface="Symbol"/>
              </a:rPr>
              <a:t>tn</a:t>
            </a:r>
            <a:r>
              <a:rPr lang="en-US" sz="2400" baseline="-25000" dirty="0" err="1" smtClean="0">
                <a:sym typeface="Symbol"/>
              </a:rPr>
              <a:t>n</a:t>
            </a:r>
            <a:r>
              <a:rPr lang="en-US" sz="2400" dirty="0" smtClean="0">
                <a:sym typeface="Symbol"/>
              </a:rPr>
              <a:t> A]</a:t>
            </a:r>
            <a:r>
              <a:rPr lang="en-US" sz="2400" baseline="30000" dirty="0" smtClean="0">
                <a:sym typeface="Symbol"/>
              </a:rPr>
              <a:t>(t1…</a:t>
            </a:r>
            <a:r>
              <a:rPr lang="en-US" sz="2400" baseline="30000" dirty="0" err="1" smtClean="0">
                <a:sym typeface="Symbol"/>
              </a:rPr>
              <a:t>tn</a:t>
            </a:r>
            <a:r>
              <a:rPr lang="en-US" sz="2400" baseline="30000" dirty="0" smtClean="0">
                <a:sym typeface="Symbol"/>
              </a:rPr>
              <a:t>)</a:t>
            </a:r>
            <a:r>
              <a:rPr lang="en-US" sz="2400" dirty="0" smtClean="0">
                <a:sym typeface="Symbol"/>
              </a:rPr>
              <a:t> ) </a:t>
            </a:r>
            <a:r>
              <a:rPr lang="en-US" sz="2000" dirty="0" smtClean="0">
                <a:sym typeface="Symbol"/>
              </a:rPr>
              <a:t></a:t>
            </a:r>
            <a:r>
              <a:rPr lang="en-US" sz="2400" dirty="0" smtClean="0">
                <a:sym typeface="Symbol"/>
              </a:rPr>
              <a:t> </a:t>
            </a:r>
            <a:r>
              <a:rPr lang="en-US" sz="2400" baseline="30000" dirty="0" smtClean="0">
                <a:sym typeface="Symbol"/>
              </a:rPr>
              <a:t>c</a:t>
            </a:r>
            <a:r>
              <a:rPr lang="en-US" sz="2400" dirty="0" smtClean="0">
                <a:sym typeface="Symbol"/>
              </a:rPr>
              <a:t>(</a:t>
            </a:r>
            <a:r>
              <a:rPr lang="en-US" sz="2400" baseline="30000" dirty="0" smtClean="0">
                <a:sym typeface="Symbol"/>
              </a:rPr>
              <a:t>b</a:t>
            </a:r>
            <a:r>
              <a:rPr lang="en-US" sz="2400" dirty="0" smtClean="0"/>
              <a:t>[</a:t>
            </a:r>
            <a:r>
              <a:rPr lang="en-US" sz="2400" dirty="0" smtClean="0">
                <a:sym typeface="Symbol"/>
              </a:rPr>
              <a:t>x</a:t>
            </a:r>
            <a:r>
              <a:rPr lang="en-US" sz="2400" baseline="30000" dirty="0" smtClean="0">
                <a:sym typeface="Symbol"/>
              </a:rPr>
              <a:t>t1</a:t>
            </a:r>
            <a:r>
              <a:rPr lang="en-US" sz="2400" baseline="-25000" dirty="0" smtClean="0">
                <a:sym typeface="Symbol"/>
              </a:rPr>
              <a:t>1</a:t>
            </a:r>
            <a:r>
              <a:rPr lang="en-US" sz="2400" dirty="0" smtClean="0">
                <a:sym typeface="Symbol"/>
              </a:rPr>
              <a:t>,…, </a:t>
            </a:r>
            <a:r>
              <a:rPr lang="en-US" sz="2400" dirty="0" err="1" smtClean="0">
                <a:sym typeface="Symbol"/>
              </a:rPr>
              <a:t>x</a:t>
            </a:r>
            <a:r>
              <a:rPr lang="en-US" sz="2400" baseline="30000" dirty="0" err="1" smtClean="0">
                <a:sym typeface="Symbol"/>
              </a:rPr>
              <a:t>tn</a:t>
            </a:r>
            <a:r>
              <a:rPr lang="en-US" sz="2400" baseline="-25000" dirty="0" err="1" smtClean="0">
                <a:sym typeface="Symbol"/>
              </a:rPr>
              <a:t>n</a:t>
            </a:r>
            <a:r>
              <a:rPr lang="en-US" sz="2400" dirty="0" smtClean="0">
                <a:sym typeface="Symbol"/>
              </a:rPr>
              <a:t> B]</a:t>
            </a:r>
            <a:r>
              <a:rPr lang="en-US" sz="2400" baseline="30000" dirty="0" smtClean="0">
                <a:sym typeface="Symbol"/>
              </a:rPr>
              <a:t>(t1…</a:t>
            </a:r>
            <a:r>
              <a:rPr lang="en-US" sz="2400" baseline="30000" dirty="0" err="1" smtClean="0">
                <a:sym typeface="Symbol"/>
              </a:rPr>
              <a:t>tn</a:t>
            </a:r>
            <a:r>
              <a:rPr lang="en-US" sz="2400" baseline="30000" dirty="0" smtClean="0">
                <a:sym typeface="Symbol"/>
              </a:rPr>
              <a:t>)</a:t>
            </a:r>
            <a:r>
              <a:rPr lang="en-US" sz="2400" dirty="0" smtClean="0">
                <a:sym typeface="Symbol"/>
              </a:rPr>
              <a:t> ).</a:t>
            </a:r>
          </a:p>
          <a:p>
            <a:pPr lvl="1">
              <a:buNone/>
            </a:pPr>
            <a:r>
              <a:rPr lang="en-US" dirty="0" smtClean="0">
                <a:sym typeface="Symbol"/>
              </a:rPr>
              <a:t> where c = max (a, b)+1</a:t>
            </a:r>
          </a:p>
          <a:p>
            <a:pPr lvl="1">
              <a:buNone/>
            </a:pPr>
            <a:r>
              <a:rPr lang="en-US" dirty="0" smtClean="0">
                <a:sym typeface="Symbol"/>
              </a:rPr>
              <a:t>Note that a and b might be different !  For example: </a:t>
            </a:r>
            <a:r>
              <a:rPr lang="en-US" baseline="30000" dirty="0" smtClean="0">
                <a:sym typeface="Symbol"/>
              </a:rPr>
              <a:t>2</a:t>
            </a:r>
            <a:r>
              <a:rPr lang="en-US" dirty="0" smtClean="0"/>
              <a:t>[</a:t>
            </a:r>
            <a:r>
              <a:rPr lang="en-US" dirty="0" smtClean="0">
                <a:sym typeface="Symbol"/>
              </a:rPr>
              <a:t>x</a:t>
            </a:r>
            <a:r>
              <a:rPr lang="en-US" baseline="30000" dirty="0" smtClean="0">
                <a:sym typeface="Symbol"/>
              </a:rPr>
              <a:t>o</a:t>
            </a:r>
            <a:r>
              <a:rPr lang="en-US" dirty="0" smtClean="0">
                <a:sym typeface="Symbol"/>
              </a:rPr>
              <a:t> </a:t>
            </a:r>
            <a:r>
              <a:rPr lang="en-US" dirty="0" err="1" smtClean="0">
                <a:sym typeface="Symbol"/>
              </a:rPr>
              <a:t>x</a:t>
            </a:r>
            <a:r>
              <a:rPr lang="en-US" baseline="30000" dirty="0" err="1" smtClean="0">
                <a:sym typeface="Symbol"/>
              </a:rPr>
              <a:t>o</a:t>
            </a:r>
            <a:r>
              <a:rPr lang="en-US" dirty="0" smtClean="0">
                <a:sym typeface="Symbol"/>
              </a:rPr>
              <a:t> = x</a:t>
            </a:r>
            <a:r>
              <a:rPr lang="en-US" baseline="30000" dirty="0" smtClean="0">
                <a:sym typeface="Symbol"/>
              </a:rPr>
              <a:t>o](o)</a:t>
            </a:r>
            <a:r>
              <a:rPr lang="en-US" dirty="0" smtClean="0">
                <a:sym typeface="Symbol"/>
              </a:rPr>
              <a:t> = </a:t>
            </a:r>
            <a:r>
              <a:rPr lang="en-US" baseline="30000" dirty="0" smtClean="0">
                <a:sym typeface="Symbol"/>
              </a:rPr>
              <a:t>3</a:t>
            </a:r>
            <a:r>
              <a:rPr lang="en-US" dirty="0" smtClean="0"/>
              <a:t>[</a:t>
            </a:r>
            <a:r>
              <a:rPr lang="en-US" dirty="0" smtClean="0">
                <a:sym typeface="Symbol"/>
              </a:rPr>
              <a:t>x</a:t>
            </a:r>
            <a:r>
              <a:rPr lang="en-US" baseline="30000" dirty="0" smtClean="0">
                <a:sym typeface="Symbol"/>
              </a:rPr>
              <a:t>o</a:t>
            </a:r>
            <a:r>
              <a:rPr lang="en-US" dirty="0" smtClean="0">
                <a:sym typeface="Symbol"/>
              </a:rPr>
              <a:t>  (</a:t>
            </a:r>
            <a:r>
              <a:rPr lang="en-US" baseline="30000" dirty="0" smtClean="0">
                <a:sym typeface="Symbol"/>
              </a:rPr>
              <a:t>2</a:t>
            </a:r>
            <a:r>
              <a:rPr lang="en-US" dirty="0" smtClean="0">
                <a:sym typeface="Symbol"/>
              </a:rPr>
              <a:t>) </a:t>
            </a:r>
            <a:r>
              <a:rPr lang="en-US" baseline="30000" dirty="0" smtClean="0">
                <a:sym typeface="Symbol"/>
              </a:rPr>
              <a:t>2</a:t>
            </a:r>
            <a:r>
              <a:rPr lang="en-US" dirty="0" smtClean="0">
                <a:sym typeface="Symbol"/>
              </a:rPr>
              <a:t>(x</a:t>
            </a:r>
            <a:r>
              <a:rPr lang="en-US" baseline="30000" dirty="0" smtClean="0">
                <a:sym typeface="Symbol"/>
              </a:rPr>
              <a:t>o</a:t>
            </a:r>
            <a:r>
              <a:rPr lang="en-US" dirty="0" smtClean="0">
                <a:sym typeface="Symbol"/>
              </a:rPr>
              <a:t>)]</a:t>
            </a:r>
            <a:r>
              <a:rPr lang="en-US" baseline="30000" dirty="0" smtClean="0">
                <a:sym typeface="Symbol"/>
              </a:rPr>
              <a:t>(o).</a:t>
            </a:r>
          </a:p>
          <a:p>
            <a:pPr lvl="1">
              <a:buNone/>
            </a:pP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609600"/>
                <a:ext cx="8229600" cy="5516563"/>
              </a:xfrm>
            </p:spPr>
            <p:txBody>
              <a:bodyPr>
                <a:normAutofit fontScale="85000" lnSpcReduction="10000"/>
              </a:bodyPr>
              <a:lstStyle/>
              <a:p>
                <a:r>
                  <a:rPr lang="en-US" dirty="0"/>
                  <a:t>The very same point applies to the worries of </a:t>
                </a:r>
                <a:r>
                  <a:rPr lang="en-US" dirty="0" err="1"/>
                  <a:t>Carnap</a:t>
                </a:r>
                <a:r>
                  <a:rPr lang="en-US" dirty="0"/>
                  <a:t> who, following Gödel, was concerned that </a:t>
                </a:r>
              </a:p>
              <a:p>
                <a:pPr marL="457200" lvl="1" indent="0">
                  <a:buNone/>
                </a:pPr>
                <a:r>
                  <a:rPr lang="en-US" dirty="0"/>
                  <a:t>	</a:t>
                </a:r>
                <a14:m>
                  <m:oMath xmlns:m="http://schemas.openxmlformats.org/officeDocument/2006/math">
                    <m:acc>
                      <m:accPr>
                        <m:chr m:val="̂"/>
                        <m:ctrlPr>
                          <a:rPr lang="en-US" i="1">
                            <a:latin typeface="Cambria Math"/>
                          </a:rPr>
                        </m:ctrlPr>
                      </m:accPr>
                      <m:e>
                        <m:r>
                          <a:rPr lang="en-US" i="1">
                            <a:latin typeface="Cambria Math"/>
                          </a:rPr>
                          <m:t>𝑧</m:t>
                        </m:r>
                      </m:e>
                    </m:acc>
                  </m:oMath>
                </a14:m>
                <a:r>
                  <a:rPr lang="en-US" dirty="0">
                    <a:sym typeface="Symbol"/>
                  </a:rPr>
                  <a:t></a:t>
                </a:r>
                <a:r>
                  <a:rPr lang="en-US" dirty="0"/>
                  <a:t>!</a:t>
                </a:r>
                <a:r>
                  <a:rPr lang="en-US" i="1" dirty="0"/>
                  <a:t>z </a:t>
                </a:r>
                <a:r>
                  <a:rPr lang="en-US" dirty="0"/>
                  <a:t>= </a:t>
                </a:r>
                <a:r>
                  <a:rPr lang="en-US" dirty="0">
                    <a:sym typeface="Symbol"/>
                  </a:rPr>
                  <a:t></a:t>
                </a:r>
                <a:r>
                  <a:rPr lang="en-US" dirty="0"/>
                  <a:t>!</a:t>
                </a:r>
                <a14:m>
                  <m:oMath xmlns:m="http://schemas.openxmlformats.org/officeDocument/2006/math">
                    <m:acc>
                      <m:accPr>
                        <m:chr m:val="̂"/>
                        <m:ctrlPr>
                          <a:rPr lang="en-US" i="1">
                            <a:latin typeface="Cambria Math"/>
                          </a:rPr>
                        </m:ctrlPr>
                      </m:accPr>
                      <m:e>
                        <m:r>
                          <a:rPr lang="en-US" i="1">
                            <a:latin typeface="Cambria Math"/>
                          </a:rPr>
                          <m:t>𝑧</m:t>
                        </m:r>
                      </m:e>
                    </m:acc>
                  </m:oMath>
                </a14:m>
                <a:r>
                  <a:rPr lang="en-US" dirty="0"/>
                  <a:t>			</a:t>
                </a:r>
              </a:p>
              <a:p>
                <a:pPr marL="0" indent="0">
                  <a:buNone/>
                </a:pPr>
                <a:r>
                  <a:rPr lang="en-US" dirty="0"/>
                  <a:t>	</a:t>
                </a:r>
                <a14:m>
                  <m:oMath xmlns:m="http://schemas.openxmlformats.org/officeDocument/2006/math">
                    <m:acc>
                      <m:accPr>
                        <m:chr m:val="̂"/>
                        <m:ctrlPr>
                          <a:rPr lang="en-US" i="1">
                            <a:latin typeface="Cambria Math"/>
                          </a:rPr>
                        </m:ctrlPr>
                      </m:accPr>
                      <m:e>
                        <m:r>
                          <a:rPr lang="en-US" i="1">
                            <a:latin typeface="Cambria Math"/>
                          </a:rPr>
                          <m:t>𝑧</m:t>
                        </m:r>
                      </m:e>
                    </m:acc>
                  </m:oMath>
                </a14:m>
                <a:r>
                  <a:rPr lang="en-US" dirty="0">
                    <a:sym typeface="Symbol"/>
                  </a:rPr>
                  <a:t></a:t>
                </a:r>
                <a:r>
                  <a:rPr lang="en-US" dirty="0"/>
                  <a:t>!</a:t>
                </a:r>
                <a:r>
                  <a:rPr lang="en-US" i="1" dirty="0"/>
                  <a:t>z </a:t>
                </a:r>
                <a14:m>
                  <m:oMath xmlns:m="http://schemas.openxmlformats.org/officeDocument/2006/math">
                    <m:r>
                      <a:rPr lang="en-US" i="1">
                        <a:latin typeface="Cambria Math"/>
                      </a:rPr>
                      <m:t>≠</m:t>
                    </m:r>
                  </m:oMath>
                </a14:m>
                <a:r>
                  <a:rPr lang="en-US" i="1" dirty="0"/>
                  <a:t> </a:t>
                </a:r>
                <a:r>
                  <a:rPr lang="en-US" dirty="0">
                    <a:sym typeface="Symbol"/>
                  </a:rPr>
                  <a:t></a:t>
                </a:r>
                <a:r>
                  <a:rPr lang="en-US" dirty="0"/>
                  <a:t>!</a:t>
                </a:r>
                <a14:m>
                  <m:oMath xmlns:m="http://schemas.openxmlformats.org/officeDocument/2006/math">
                    <m:acc>
                      <m:accPr>
                        <m:chr m:val="̂"/>
                        <m:ctrlPr>
                          <a:rPr lang="en-US" i="1">
                            <a:latin typeface="Cambria Math"/>
                          </a:rPr>
                        </m:ctrlPr>
                      </m:accPr>
                      <m:e>
                        <m:r>
                          <a:rPr lang="en-US" i="1">
                            <a:latin typeface="Cambria Math"/>
                          </a:rPr>
                          <m:t>𝑧</m:t>
                        </m:r>
                      </m:e>
                    </m:acc>
                  </m:oMath>
                </a14:m>
                <a:endParaRPr lang="en-US" dirty="0"/>
              </a:p>
              <a:p>
                <a:r>
                  <a:rPr lang="en-US" dirty="0"/>
                  <a:t>“look like” contradictories when in fact they are not. </a:t>
                </a:r>
                <a:endParaRPr lang="en-US" dirty="0" smtClean="0"/>
              </a:p>
              <a:p>
                <a:r>
                  <a:rPr lang="en-US" dirty="0" smtClean="0"/>
                  <a:t>Since </a:t>
                </a:r>
                <a:r>
                  <a:rPr lang="en-US" dirty="0"/>
                  <a:t>class expressions are incomplete symbols and not genuine terms, definitions *13.01 and *13.02 cannot apply. Hence, the whole matter is a pseudo-problem. The above only look like contradictories to someone unaware of the nature of definitions in </a:t>
                </a:r>
                <a:r>
                  <a:rPr lang="en-US" i="1" dirty="0"/>
                  <a:t>Principia</a:t>
                </a:r>
                <a:r>
                  <a:rPr lang="en-US" dirty="0"/>
                  <a:t>.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609600"/>
                <a:ext cx="8229600" cy="5516563"/>
              </a:xfrm>
              <a:blipFill rotWithShape="1">
                <a:blip r:embed="rId2"/>
                <a:stretch>
                  <a:fillRect l="-1185" t="-1657" r="-815"/>
                </a:stretch>
              </a:blipFill>
            </p:spPr>
            <p:txBody>
              <a:bodyPr/>
              <a:lstStyle/>
              <a:p>
                <a:r>
                  <a:rPr lang="en-US">
                    <a:noFill/>
                  </a:rPr>
                  <a:t> </a:t>
                </a:r>
              </a:p>
            </p:txBody>
          </p:sp>
        </mc:Fallback>
      </mc:AlternateContent>
    </p:spTree>
    <p:extLst>
      <p:ext uri="{BB962C8B-B14F-4D97-AF65-F5344CB8AC3E}">
        <p14:creationId xmlns:p14="http://schemas.microsoft.com/office/powerpoint/2010/main" val="252414656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buNone/>
            </a:pPr>
            <a:r>
              <a:rPr lang="en-US" dirty="0" smtClean="0"/>
              <a:t>1925 Second Edition</a:t>
            </a:r>
          </a:p>
          <a:p>
            <a:r>
              <a:rPr lang="en-US" dirty="0" smtClean="0">
                <a:solidFill>
                  <a:srgbClr val="FF0000"/>
                </a:solidFill>
              </a:rPr>
              <a:t>Extensionality axiom schema (EXT) </a:t>
            </a:r>
          </a:p>
          <a:p>
            <a:pPr>
              <a:buNone/>
            </a:pPr>
            <a:r>
              <a:rPr lang="en-US" sz="2800" dirty="0" smtClean="0"/>
              <a:t> </a:t>
            </a:r>
            <a:r>
              <a:rPr lang="en-US" sz="2000" dirty="0" smtClean="0"/>
              <a:t>(</a:t>
            </a:r>
            <a:r>
              <a:rPr lang="en-US" sz="2000" dirty="0" smtClean="0">
                <a:sym typeface="Symbol"/>
              </a:rPr>
              <a:t></a:t>
            </a:r>
            <a:r>
              <a:rPr lang="en-US" sz="2000" baseline="30000" dirty="0" smtClean="0">
                <a:sym typeface="Symbol"/>
              </a:rPr>
              <a:t>c</a:t>
            </a:r>
            <a:r>
              <a:rPr lang="en-US" sz="2000" dirty="0" smtClean="0">
                <a:sym typeface="Symbol"/>
              </a:rPr>
              <a:t>)(</a:t>
            </a:r>
            <a:r>
              <a:rPr lang="en-US" sz="2000" baseline="30000" dirty="0" smtClean="0">
                <a:sym typeface="Symbol"/>
              </a:rPr>
              <a:t>c</a:t>
            </a:r>
            <a:r>
              <a:rPr lang="en-US" sz="2000" dirty="0" smtClean="0">
                <a:sym typeface="Symbol"/>
              </a:rPr>
              <a:t>(</a:t>
            </a:r>
            <a:r>
              <a:rPr lang="en-US" sz="2000" baseline="30000" dirty="0" smtClean="0"/>
              <a:t>a</a:t>
            </a:r>
            <a:r>
              <a:rPr lang="en-US" sz="2000" dirty="0" smtClean="0"/>
              <a:t>[</a:t>
            </a:r>
            <a:r>
              <a:rPr lang="en-US" sz="2000" dirty="0" smtClean="0">
                <a:sym typeface="Symbol"/>
              </a:rPr>
              <a:t>x</a:t>
            </a:r>
            <a:r>
              <a:rPr lang="en-US" sz="2000" baseline="30000" dirty="0" smtClean="0">
                <a:sym typeface="Symbol"/>
              </a:rPr>
              <a:t>t1</a:t>
            </a:r>
            <a:r>
              <a:rPr lang="en-US" sz="2000" baseline="-25000" dirty="0" smtClean="0">
                <a:sym typeface="Symbol"/>
              </a:rPr>
              <a:t>1</a:t>
            </a:r>
            <a:r>
              <a:rPr lang="en-US" sz="2000" dirty="0" smtClean="0">
                <a:sym typeface="Symbol"/>
              </a:rPr>
              <a:t>,…, </a:t>
            </a:r>
            <a:r>
              <a:rPr lang="en-US" sz="2000" dirty="0" err="1" smtClean="0">
                <a:sym typeface="Symbol"/>
              </a:rPr>
              <a:t>x</a:t>
            </a:r>
            <a:r>
              <a:rPr lang="en-US" sz="2000" baseline="30000" dirty="0" err="1" smtClean="0">
                <a:sym typeface="Symbol"/>
              </a:rPr>
              <a:t>tn</a:t>
            </a:r>
            <a:r>
              <a:rPr lang="en-US" sz="2000" baseline="-25000" dirty="0" err="1" smtClean="0">
                <a:sym typeface="Symbol"/>
              </a:rPr>
              <a:t>n</a:t>
            </a:r>
            <a:r>
              <a:rPr lang="en-US" sz="2000" dirty="0" smtClean="0">
                <a:sym typeface="Symbol"/>
              </a:rPr>
              <a:t> A]</a:t>
            </a:r>
            <a:r>
              <a:rPr lang="en-US" sz="2000" baseline="30000" dirty="0" smtClean="0">
                <a:sym typeface="Symbol"/>
              </a:rPr>
              <a:t>(t1…</a:t>
            </a:r>
            <a:r>
              <a:rPr lang="en-US" sz="2000" baseline="30000" dirty="0" err="1" smtClean="0">
                <a:sym typeface="Symbol"/>
              </a:rPr>
              <a:t>tn</a:t>
            </a:r>
            <a:r>
              <a:rPr lang="en-US" sz="2000" baseline="30000" dirty="0" smtClean="0">
                <a:sym typeface="Symbol"/>
              </a:rPr>
              <a:t>) </a:t>
            </a:r>
            <a:r>
              <a:rPr lang="en-US" sz="2000" dirty="0" smtClean="0">
                <a:sym typeface="Symbol"/>
              </a:rPr>
              <a:t>)  </a:t>
            </a:r>
            <a:r>
              <a:rPr lang="en-US" sz="2000" baseline="30000" dirty="0" smtClean="0">
                <a:sym typeface="Symbol"/>
              </a:rPr>
              <a:t>c</a:t>
            </a:r>
            <a:r>
              <a:rPr lang="en-US" sz="2000" dirty="0" smtClean="0">
                <a:sym typeface="Symbol"/>
              </a:rPr>
              <a:t>(</a:t>
            </a:r>
            <a:r>
              <a:rPr lang="en-US" sz="2000" baseline="30000" dirty="0" smtClean="0">
                <a:sym typeface="Symbol"/>
              </a:rPr>
              <a:t>b</a:t>
            </a:r>
            <a:r>
              <a:rPr lang="en-US" sz="2000" dirty="0" smtClean="0"/>
              <a:t>[</a:t>
            </a:r>
            <a:r>
              <a:rPr lang="en-US" sz="2000" dirty="0" smtClean="0">
                <a:sym typeface="Symbol"/>
              </a:rPr>
              <a:t>x</a:t>
            </a:r>
            <a:r>
              <a:rPr lang="en-US" sz="2000" baseline="30000" dirty="0" smtClean="0">
                <a:sym typeface="Symbol"/>
              </a:rPr>
              <a:t>t1</a:t>
            </a:r>
            <a:r>
              <a:rPr lang="en-US" sz="2000" baseline="-25000" dirty="0" smtClean="0">
                <a:sym typeface="Symbol"/>
              </a:rPr>
              <a:t>1</a:t>
            </a:r>
            <a:r>
              <a:rPr lang="en-US" sz="2000" dirty="0" smtClean="0">
                <a:sym typeface="Symbol"/>
              </a:rPr>
              <a:t>,…, </a:t>
            </a:r>
            <a:r>
              <a:rPr lang="en-US" sz="2000" dirty="0" err="1" smtClean="0">
                <a:sym typeface="Symbol"/>
              </a:rPr>
              <a:t>x</a:t>
            </a:r>
            <a:r>
              <a:rPr lang="en-US" sz="2000" baseline="30000" dirty="0" err="1" smtClean="0">
                <a:sym typeface="Symbol"/>
              </a:rPr>
              <a:t>tn</a:t>
            </a:r>
            <a:r>
              <a:rPr lang="en-US" sz="2000" baseline="-25000" dirty="0" err="1" smtClean="0">
                <a:sym typeface="Symbol"/>
              </a:rPr>
              <a:t>n</a:t>
            </a:r>
            <a:r>
              <a:rPr lang="en-US" sz="2000" dirty="0" smtClean="0">
                <a:sym typeface="Symbol"/>
              </a:rPr>
              <a:t> B]</a:t>
            </a:r>
            <a:r>
              <a:rPr lang="en-US" sz="2000" baseline="30000" dirty="0" smtClean="0">
                <a:sym typeface="Symbol"/>
              </a:rPr>
              <a:t> (t1…</a:t>
            </a:r>
            <a:r>
              <a:rPr lang="en-US" sz="2000" baseline="30000" dirty="0" err="1" smtClean="0">
                <a:sym typeface="Symbol"/>
              </a:rPr>
              <a:t>tn</a:t>
            </a:r>
            <a:r>
              <a:rPr lang="en-US" sz="2000" baseline="30000" dirty="0" smtClean="0">
                <a:sym typeface="Symbol"/>
              </a:rPr>
              <a:t>)</a:t>
            </a:r>
            <a:r>
              <a:rPr lang="en-US" sz="2000" dirty="0" smtClean="0">
                <a:sym typeface="Symbol"/>
              </a:rPr>
              <a:t> )</a:t>
            </a:r>
          </a:p>
          <a:p>
            <a:pPr>
              <a:buNone/>
            </a:pPr>
            <a:r>
              <a:rPr lang="en-US" sz="2800" dirty="0" smtClean="0">
                <a:sym typeface="Symbol"/>
              </a:rPr>
              <a:t>          </a:t>
            </a:r>
            <a:r>
              <a:rPr lang="en-US" sz="2800" baseline="30000" dirty="0" smtClean="0"/>
              <a:t>a</a:t>
            </a:r>
            <a:r>
              <a:rPr lang="en-US" sz="2800" dirty="0" smtClean="0"/>
              <a:t>[</a:t>
            </a:r>
            <a:r>
              <a:rPr lang="en-US" sz="2800" dirty="0" smtClean="0">
                <a:sym typeface="Symbol"/>
              </a:rPr>
              <a:t>x</a:t>
            </a:r>
            <a:r>
              <a:rPr lang="en-US" sz="2800" baseline="30000" dirty="0" smtClean="0">
                <a:sym typeface="Symbol"/>
              </a:rPr>
              <a:t>t1</a:t>
            </a:r>
            <a:r>
              <a:rPr lang="en-US" sz="2800" baseline="-25000" dirty="0" smtClean="0">
                <a:sym typeface="Symbol"/>
              </a:rPr>
              <a:t>1</a:t>
            </a:r>
            <a:r>
              <a:rPr lang="en-US" sz="2800" dirty="0" smtClean="0">
                <a:sym typeface="Symbol"/>
              </a:rPr>
              <a:t>,…, </a:t>
            </a:r>
            <a:r>
              <a:rPr lang="en-US" sz="2800" dirty="0" err="1" smtClean="0">
                <a:sym typeface="Symbol"/>
              </a:rPr>
              <a:t>x</a:t>
            </a:r>
            <a:r>
              <a:rPr lang="en-US" sz="2800" baseline="30000" dirty="0" err="1" smtClean="0">
                <a:sym typeface="Symbol"/>
              </a:rPr>
              <a:t>tn</a:t>
            </a:r>
            <a:r>
              <a:rPr lang="en-US" sz="2800" baseline="-25000" dirty="0" err="1" smtClean="0">
                <a:sym typeface="Symbol"/>
              </a:rPr>
              <a:t>n</a:t>
            </a:r>
            <a:r>
              <a:rPr lang="en-US" sz="2800" dirty="0" smtClean="0">
                <a:sym typeface="Symbol"/>
              </a:rPr>
              <a:t> A] = </a:t>
            </a:r>
            <a:r>
              <a:rPr lang="en-US" sz="2800" baseline="30000" dirty="0" smtClean="0">
                <a:sym typeface="Symbol"/>
              </a:rPr>
              <a:t>b</a:t>
            </a:r>
            <a:r>
              <a:rPr lang="en-US" sz="2800" dirty="0" smtClean="0"/>
              <a:t>[</a:t>
            </a:r>
            <a:r>
              <a:rPr lang="en-US" sz="2800" dirty="0" smtClean="0">
                <a:sym typeface="Symbol"/>
              </a:rPr>
              <a:t>x</a:t>
            </a:r>
            <a:r>
              <a:rPr lang="en-US" sz="2800" baseline="30000" dirty="0" smtClean="0">
                <a:sym typeface="Symbol"/>
              </a:rPr>
              <a:t>t1</a:t>
            </a:r>
            <a:r>
              <a:rPr lang="en-US" sz="2800" baseline="-25000" dirty="0" smtClean="0">
                <a:sym typeface="Symbol"/>
              </a:rPr>
              <a:t>1</a:t>
            </a:r>
            <a:r>
              <a:rPr lang="en-US" sz="2800" dirty="0" smtClean="0">
                <a:sym typeface="Symbol"/>
              </a:rPr>
              <a:t>,…, </a:t>
            </a:r>
            <a:r>
              <a:rPr lang="en-US" sz="2800" dirty="0" err="1" smtClean="0">
                <a:sym typeface="Symbol"/>
              </a:rPr>
              <a:t>x</a:t>
            </a:r>
            <a:r>
              <a:rPr lang="en-US" sz="2800" baseline="30000" dirty="0" err="1" smtClean="0">
                <a:sym typeface="Symbol"/>
              </a:rPr>
              <a:t>tn</a:t>
            </a:r>
            <a:r>
              <a:rPr lang="en-US" sz="2800" baseline="-25000" dirty="0" err="1" smtClean="0">
                <a:sym typeface="Symbol"/>
              </a:rPr>
              <a:t>n</a:t>
            </a:r>
            <a:r>
              <a:rPr lang="en-US" sz="2800" dirty="0" smtClean="0">
                <a:sym typeface="Symbol"/>
              </a:rPr>
              <a:t> B].</a:t>
            </a:r>
          </a:p>
          <a:p>
            <a:pPr>
              <a:buNone/>
            </a:pPr>
            <a:endParaRPr lang="en-US" sz="2800" dirty="0" smtClean="0">
              <a:sym typeface="Symbol"/>
            </a:endParaRPr>
          </a:p>
          <a:p>
            <a:r>
              <a:rPr lang="en-US" sz="2800" dirty="0" smtClean="0"/>
              <a:t>Russell was able to recover Mathematical Induction in 1925 PM. I showed that the flaw in his *89.17 can be fixed by appeal to EXT.</a:t>
            </a:r>
          </a:p>
          <a:p>
            <a:r>
              <a:rPr lang="en-US" sz="2800" dirty="0" smtClean="0"/>
              <a:t>But in the end Russell had a </a:t>
            </a:r>
            <a:r>
              <a:rPr lang="en-US" sz="2800" dirty="0" smtClean="0">
                <a:solidFill>
                  <a:srgbClr val="FF0000"/>
                </a:solidFill>
              </a:rPr>
              <a:t>negative </a:t>
            </a:r>
            <a:r>
              <a:rPr lang="en-US" sz="2800" dirty="0" smtClean="0"/>
              <a:t>assessment of Wittgenstein’s ideas. </a:t>
            </a:r>
          </a:p>
          <a:p>
            <a:pPr>
              <a:buNone/>
            </a:pPr>
            <a:r>
              <a:rPr lang="en-US" sz="2800" dirty="0" smtClean="0"/>
              <a:t>	Too much is lost. </a:t>
            </a:r>
          </a:p>
          <a:p>
            <a:pPr>
              <a:buNone/>
            </a:pPr>
            <a:endParaRPr lang="en-US" sz="2800" dirty="0" smtClean="0">
              <a:sym typeface="Symbol"/>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tretch>
            <a:fillRect/>
          </a:stretch>
        </p:blipFill>
        <p:spPr bwMode="auto">
          <a:xfrm>
            <a:off x="457200" y="1685255"/>
            <a:ext cx="8229600" cy="4355852"/>
          </a:xfrm>
          <a:prstGeom prst="rect">
            <a:avLst/>
          </a:prstGeom>
          <a:noFill/>
          <a:ln w="9525">
            <a:noFill/>
            <a:miter lim="800000"/>
            <a:headEnd/>
            <a:tailEnd/>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600200" y="685800"/>
            <a:ext cx="7119339" cy="5813717"/>
          </a:xfrm>
          <a:prstGeom prst="rect">
            <a:avLst/>
          </a:prstGeom>
          <a:noFill/>
          <a:ln w="9525">
            <a:noFill/>
            <a:miter lim="800000"/>
            <a:headEnd/>
            <a:tailEnd/>
          </a:ln>
        </p:spPr>
      </p:pic>
      <p:sp>
        <p:nvSpPr>
          <p:cNvPr id="4" name="TextBox 3"/>
          <p:cNvSpPr txBox="1"/>
          <p:nvPr/>
        </p:nvSpPr>
        <p:spPr>
          <a:xfrm>
            <a:off x="457200" y="685800"/>
            <a:ext cx="1143000" cy="369332"/>
          </a:xfrm>
          <a:prstGeom prst="rect">
            <a:avLst/>
          </a:prstGeom>
          <a:noFill/>
        </p:spPr>
        <p:txBody>
          <a:bodyPr wrap="square" rtlCol="0">
            <a:spAutoFit/>
          </a:bodyPr>
          <a:lstStyle/>
          <a:p>
            <a:r>
              <a:rPr lang="en-US" dirty="0" smtClean="0"/>
              <a:t>1925PM</a:t>
            </a:r>
            <a:endParaRPr 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457200" y="1165474"/>
            <a:ext cx="8229600" cy="4176215"/>
          </a:xfrm>
          <a:prstGeom prst="rect">
            <a:avLst/>
          </a:prstGeom>
          <a:noFill/>
          <a:ln w="9525">
            <a:noFill/>
            <a:miter lim="800000"/>
            <a:headEnd/>
            <a:tailEnd/>
          </a:ln>
        </p:spPr>
      </p:pic>
      <p:sp>
        <p:nvSpPr>
          <p:cNvPr id="5" name="TextBox 4"/>
          <p:cNvSpPr txBox="1"/>
          <p:nvPr/>
        </p:nvSpPr>
        <p:spPr>
          <a:xfrm>
            <a:off x="1066800" y="457200"/>
            <a:ext cx="6705600" cy="646331"/>
          </a:xfrm>
          <a:prstGeom prst="rect">
            <a:avLst/>
          </a:prstGeom>
          <a:noFill/>
        </p:spPr>
        <p:txBody>
          <a:bodyPr wrap="square" rtlCol="0">
            <a:spAutoFit/>
          </a:bodyPr>
          <a:lstStyle/>
          <a:p>
            <a:r>
              <a:rPr lang="en-US" dirty="0" smtClean="0"/>
              <a:t>Oddly, Monk (among others assuming Russell had agreed with Wittgenstein’s ideas)  goes on:</a:t>
            </a:r>
            <a:endParaRPr lang="en-US" dirty="0"/>
          </a:p>
        </p:txBody>
      </p:sp>
      <p:sp>
        <p:nvSpPr>
          <p:cNvPr id="6" name="TextBox 5"/>
          <p:cNvSpPr txBox="1"/>
          <p:nvPr/>
        </p:nvSpPr>
        <p:spPr>
          <a:xfrm>
            <a:off x="762000" y="5486400"/>
            <a:ext cx="6934200" cy="1200329"/>
          </a:xfrm>
          <a:prstGeom prst="rect">
            <a:avLst/>
          </a:prstGeom>
          <a:noFill/>
        </p:spPr>
        <p:txBody>
          <a:bodyPr wrap="square" rtlCol="0">
            <a:spAutoFit/>
          </a:bodyPr>
          <a:lstStyle/>
          <a:p>
            <a:r>
              <a:rPr lang="en-US" dirty="0" smtClean="0"/>
              <a:t>This has lost the thread entirely. Russell’s negative assessment of the viability of Wittgenstein’s idea is not in any way the abandonment of </a:t>
            </a:r>
            <a:r>
              <a:rPr lang="en-US" i="1" dirty="0" smtClean="0"/>
              <a:t>Principia </a:t>
            </a:r>
            <a:r>
              <a:rPr lang="en-US" dirty="0" smtClean="0"/>
              <a:t>1910.  It is an abandonment of Wittgenstein!</a:t>
            </a:r>
            <a:endParaRPr 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457200" y="2829719"/>
            <a:ext cx="8229600" cy="1228725"/>
          </a:xfrm>
          <a:prstGeom prst="rect">
            <a:avLst/>
          </a:prstGeom>
          <a:noFill/>
          <a:ln w="9525">
            <a:noFill/>
            <a:miter lim="800000"/>
            <a:headEnd/>
            <a:tailEnd/>
          </a:ln>
        </p:spPr>
      </p:pic>
      <p:sp>
        <p:nvSpPr>
          <p:cNvPr id="5" name="TextBox 4"/>
          <p:cNvSpPr txBox="1"/>
          <p:nvPr/>
        </p:nvSpPr>
        <p:spPr>
          <a:xfrm>
            <a:off x="1219200" y="1371600"/>
            <a:ext cx="4495800" cy="369332"/>
          </a:xfrm>
          <a:prstGeom prst="rect">
            <a:avLst/>
          </a:prstGeom>
          <a:noFill/>
        </p:spPr>
        <p:txBody>
          <a:bodyPr wrap="square" rtlCol="0">
            <a:spAutoFit/>
          </a:bodyPr>
          <a:lstStyle/>
          <a:p>
            <a:r>
              <a:rPr lang="en-US" dirty="0" smtClean="0"/>
              <a:t>Ramsey to his mother September 1923</a:t>
            </a:r>
            <a:endParaRPr lang="en-US" dirty="0"/>
          </a:p>
        </p:txBody>
      </p:sp>
      <p:sp>
        <p:nvSpPr>
          <p:cNvPr id="4" name="TextBox 3"/>
          <p:cNvSpPr txBox="1"/>
          <p:nvPr/>
        </p:nvSpPr>
        <p:spPr>
          <a:xfrm>
            <a:off x="914400" y="4419600"/>
            <a:ext cx="6096000" cy="646331"/>
          </a:xfrm>
          <a:prstGeom prst="rect">
            <a:avLst/>
          </a:prstGeom>
          <a:noFill/>
        </p:spPr>
        <p:txBody>
          <a:bodyPr wrap="square" rtlCol="0">
            <a:spAutoFit/>
          </a:bodyPr>
          <a:lstStyle/>
          <a:p>
            <a:r>
              <a:rPr lang="en-US" dirty="0" smtClean="0"/>
              <a:t>Russell had met Wittgenstein in 1919 in The Hague to discuss the </a:t>
            </a:r>
            <a:r>
              <a:rPr lang="en-US" i="1" dirty="0" err="1" smtClean="0"/>
              <a:t>Tractatus</a:t>
            </a:r>
            <a:endParaRPr lang="en-US" i="1"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509587" y="1291431"/>
            <a:ext cx="8124825" cy="4152900"/>
          </a:xfrm>
          <a:prstGeom prst="rect">
            <a:avLst/>
          </a:prstGeom>
          <a:noFill/>
          <a:ln w="9525">
            <a:noFill/>
            <a:miter lim="800000"/>
            <a:headEnd/>
            <a:tailEnd/>
          </a:ln>
        </p:spPr>
      </p:pic>
      <p:sp>
        <p:nvSpPr>
          <p:cNvPr id="5" name="TextBox 4"/>
          <p:cNvSpPr txBox="1"/>
          <p:nvPr/>
        </p:nvSpPr>
        <p:spPr>
          <a:xfrm>
            <a:off x="1905000" y="609600"/>
            <a:ext cx="2743200" cy="646331"/>
          </a:xfrm>
          <a:prstGeom prst="rect">
            <a:avLst/>
          </a:prstGeom>
          <a:noFill/>
        </p:spPr>
        <p:txBody>
          <a:bodyPr wrap="square" rtlCol="0">
            <a:spAutoFit/>
          </a:bodyPr>
          <a:lstStyle/>
          <a:p>
            <a:r>
              <a:rPr lang="en-US" dirty="0" smtClean="0"/>
              <a:t>Ramsey to Wittgenstein 20 Feb 1924</a:t>
            </a:r>
            <a:endParaRPr 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lstStyle/>
          <a:p>
            <a:r>
              <a:rPr lang="en-US" dirty="0" smtClean="0"/>
              <a:t>Russell had entirely ignored Wittgenstein’s view that PM1910 has to be done “afresh” to accommodate the </a:t>
            </a:r>
            <a:r>
              <a:rPr lang="en-US" dirty="0" err="1" smtClean="0"/>
              <a:t>Tractarian</a:t>
            </a:r>
            <a:r>
              <a:rPr lang="en-US" dirty="0" smtClean="0"/>
              <a:t> rejection of identity.  </a:t>
            </a:r>
          </a:p>
          <a:p>
            <a:r>
              <a:rPr lang="en-US" dirty="0" smtClean="0"/>
              <a:t>Russell ignored Wittgenstein on identity in 1925 PM– telling Ramsey it is wrong.</a:t>
            </a:r>
            <a:endParaRPr 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r&amp;wittgenstein#3.jpg"/>
          <p:cNvPicPr>
            <a:picLocks noGrp="1" noChangeAspect="1"/>
          </p:cNvPicPr>
          <p:nvPr>
            <p:ph idx="1"/>
          </p:nvPr>
        </p:nvPicPr>
        <p:blipFill>
          <a:blip r:embed="rId2" cstate="print"/>
          <a:stretch>
            <a:fillRect/>
          </a:stretch>
        </p:blipFill>
        <p:spPr>
          <a:xfrm>
            <a:off x="762000" y="1143000"/>
            <a:ext cx="7427145" cy="4969605"/>
          </a:xfrm>
          <a:prstGeom prst="rect">
            <a:avLst/>
          </a:prstGeom>
        </p:spPr>
      </p:pic>
      <p:sp>
        <p:nvSpPr>
          <p:cNvPr id="3" name="TextBox 2"/>
          <p:cNvSpPr txBox="1"/>
          <p:nvPr/>
        </p:nvSpPr>
        <p:spPr>
          <a:xfrm>
            <a:off x="990600" y="381000"/>
            <a:ext cx="5867400" cy="369332"/>
          </a:xfrm>
          <a:prstGeom prst="rect">
            <a:avLst/>
          </a:prstGeom>
          <a:noFill/>
        </p:spPr>
        <p:txBody>
          <a:bodyPr wrap="square" rtlCol="0">
            <a:spAutoFit/>
          </a:bodyPr>
          <a:lstStyle/>
          <a:p>
            <a:r>
              <a:rPr lang="en-US" dirty="0" smtClean="0"/>
              <a:t>Russell and Wittgenstein, likely 1922 Innsbruck</a:t>
            </a:r>
            <a:endParaRPr lang="en-US"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smtClean="0">
                <a:sym typeface="Symbol"/>
              </a:rPr>
              <a:t>In any event, in the process of investigating 1925PM, I discovered that one can prove:</a:t>
            </a:r>
          </a:p>
          <a:p>
            <a:pPr>
              <a:buNone/>
            </a:pPr>
            <a:r>
              <a:rPr lang="en-US" dirty="0" smtClean="0">
                <a:sym typeface="Symbol"/>
              </a:rPr>
              <a:t>	</a:t>
            </a:r>
            <a:r>
              <a:rPr lang="en-US" dirty="0" smtClean="0">
                <a:solidFill>
                  <a:srgbClr val="FF0000"/>
                </a:solidFill>
                <a:sym typeface="Symbol"/>
              </a:rPr>
              <a:t>1925Reduc</a:t>
            </a:r>
          </a:p>
          <a:p>
            <a:pPr>
              <a:buNone/>
            </a:pPr>
            <a:r>
              <a:rPr lang="en-US" dirty="0" smtClean="0">
                <a:sym typeface="Symbol"/>
              </a:rPr>
              <a:t>	(</a:t>
            </a:r>
            <a:r>
              <a:rPr lang="en-US" baseline="30000" dirty="0" smtClean="0">
                <a:sym typeface="Symbol"/>
              </a:rPr>
              <a:t> n</a:t>
            </a:r>
            <a:r>
              <a:rPr lang="en-US" dirty="0" smtClean="0">
                <a:sym typeface="Symbol"/>
              </a:rPr>
              <a:t></a:t>
            </a:r>
            <a:r>
              <a:rPr lang="en-US" baseline="30000" dirty="0" smtClean="0">
                <a:sym typeface="Symbol"/>
              </a:rPr>
              <a:t>(o)</a:t>
            </a:r>
            <a:r>
              <a:rPr lang="en-US" dirty="0" smtClean="0">
                <a:sym typeface="Symbol"/>
              </a:rPr>
              <a:t>)(</a:t>
            </a:r>
            <a:r>
              <a:rPr lang="en-US" baseline="30000" dirty="0" smtClean="0">
                <a:sym typeface="Symbol"/>
              </a:rPr>
              <a:t>1</a:t>
            </a:r>
            <a:r>
              <a:rPr lang="en-US" dirty="0" smtClean="0">
                <a:sym typeface="Symbol"/>
              </a:rPr>
              <a:t></a:t>
            </a:r>
            <a:r>
              <a:rPr lang="en-US" baseline="30000" dirty="0" smtClean="0">
                <a:sym typeface="Symbol"/>
              </a:rPr>
              <a:t>(o)</a:t>
            </a:r>
            <a:r>
              <a:rPr lang="en-US" dirty="0" smtClean="0">
                <a:sym typeface="Symbol"/>
              </a:rPr>
              <a:t>)( </a:t>
            </a:r>
            <a:r>
              <a:rPr lang="en-US" baseline="30000" dirty="0" smtClean="0">
                <a:sym typeface="Symbol"/>
              </a:rPr>
              <a:t>1</a:t>
            </a:r>
            <a:r>
              <a:rPr lang="en-US" dirty="0" smtClean="0">
                <a:sym typeface="Symbol"/>
              </a:rPr>
              <a:t></a:t>
            </a:r>
            <a:r>
              <a:rPr lang="en-US" baseline="30000" dirty="0" smtClean="0">
                <a:sym typeface="Symbol"/>
              </a:rPr>
              <a:t>(o)</a:t>
            </a:r>
            <a:r>
              <a:rPr lang="en-US" dirty="0" smtClean="0">
                <a:sym typeface="Symbol"/>
              </a:rPr>
              <a:t>(x</a:t>
            </a:r>
            <a:r>
              <a:rPr lang="en-US" baseline="30000" dirty="0" smtClean="0">
                <a:sym typeface="Symbol"/>
              </a:rPr>
              <a:t>o</a:t>
            </a:r>
            <a:r>
              <a:rPr lang="en-US" dirty="0" smtClean="0">
                <a:sym typeface="Symbol"/>
              </a:rPr>
              <a:t>)  </a:t>
            </a:r>
            <a:r>
              <a:rPr lang="en-US" baseline="-25000" dirty="0" smtClean="0">
                <a:sym typeface="Symbol"/>
              </a:rPr>
              <a:t>xo</a:t>
            </a:r>
            <a:r>
              <a:rPr lang="en-US" dirty="0" smtClean="0">
                <a:sym typeface="Symbol"/>
              </a:rPr>
              <a:t> </a:t>
            </a:r>
            <a:r>
              <a:rPr lang="en-US" baseline="30000" dirty="0" smtClean="0">
                <a:sym typeface="Symbol"/>
              </a:rPr>
              <a:t>n</a:t>
            </a:r>
            <a:r>
              <a:rPr lang="en-US" dirty="0" smtClean="0">
                <a:sym typeface="Symbol"/>
              </a:rPr>
              <a:t></a:t>
            </a:r>
            <a:r>
              <a:rPr lang="en-US" baseline="30000" dirty="0" smtClean="0">
                <a:sym typeface="Symbol"/>
              </a:rPr>
              <a:t>(o)</a:t>
            </a:r>
            <a:r>
              <a:rPr lang="en-US" dirty="0" smtClean="0">
                <a:sym typeface="Symbol"/>
              </a:rPr>
              <a:t>(x</a:t>
            </a:r>
            <a:r>
              <a:rPr lang="en-US" baseline="30000" dirty="0" smtClean="0">
                <a:sym typeface="Symbol"/>
              </a:rPr>
              <a:t>o</a:t>
            </a:r>
            <a:r>
              <a:rPr lang="en-US" dirty="0" smtClean="0">
                <a:sym typeface="Symbol"/>
              </a:rPr>
              <a:t>) ).</a:t>
            </a:r>
          </a:p>
          <a:p>
            <a:r>
              <a:rPr lang="en-US" dirty="0" smtClean="0">
                <a:sym typeface="Symbol"/>
              </a:rPr>
              <a:t>This, however, is NOT the same as PM1910’s axiom of reducibility, and cannot be proved in that system.  PM1910 has a different grammar and has *12 as an axiom schema (with no other means of comprehension)</a:t>
            </a:r>
            <a:endParaRPr lang="en-US" dirty="0" smtClean="0"/>
          </a:p>
          <a:p>
            <a:endParaRPr lang="en-US"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smtClean="0"/>
              <a:t>The provability of this was suggested to me by Allen Hazen (in Munich 2001), and shortly thereafter I found the proof.  Russell was unaware that it follows from his extensionality axiom schema. </a:t>
            </a:r>
          </a:p>
          <a:p>
            <a:r>
              <a:rPr lang="en-US" dirty="0" smtClean="0"/>
              <a:t>Indeed, because of this result Russell was mistaken in thinking that the following are not recoverable in 1925 PM:</a:t>
            </a:r>
          </a:p>
          <a:p>
            <a:pPr>
              <a:buNone/>
            </a:pPr>
            <a:r>
              <a:rPr lang="en-US" dirty="0" smtClean="0"/>
              <a:t>		Cantor’s power-class theorem </a:t>
            </a:r>
          </a:p>
          <a:p>
            <a:pPr>
              <a:buNone/>
            </a:pPr>
            <a:r>
              <a:rPr lang="en-US" dirty="0" smtClean="0"/>
              <a:t>		The Schroeder-Bernstein Theorem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dirty="0"/>
              <a:t>But this certainly does not exhaust the cases one can worry about. Many have noticed that something is not quite right in </a:t>
            </a:r>
            <a:r>
              <a:rPr lang="en-US" i="1" dirty="0"/>
              <a:t>Principia’s</a:t>
            </a:r>
            <a:r>
              <a:rPr lang="en-US" dirty="0"/>
              <a:t> section *14 with respect to scope.   </a:t>
            </a:r>
            <a:endParaRPr lang="en-US" dirty="0" smtClean="0"/>
          </a:p>
          <a:p>
            <a:pPr marL="0" indent="0">
              <a:buNone/>
            </a:pPr>
            <a:r>
              <a:rPr lang="en-US" dirty="0" smtClean="0">
                <a:solidFill>
                  <a:srgbClr val="FF0000"/>
                </a:solidFill>
              </a:rPr>
              <a:t>	*</a:t>
            </a:r>
            <a:r>
              <a:rPr lang="en-US" dirty="0">
                <a:solidFill>
                  <a:srgbClr val="FF0000"/>
                </a:solidFill>
              </a:rPr>
              <a:t>14.18  E!(</a:t>
            </a:r>
            <a:r>
              <a:rPr lang="en-US" dirty="0">
                <a:solidFill>
                  <a:srgbClr val="FF0000"/>
                </a:solidFill>
                <a:sym typeface="Symbol"/>
              </a:rPr>
              <a:t></a:t>
            </a:r>
            <a:r>
              <a:rPr lang="en-US" i="1" dirty="0" err="1">
                <a:solidFill>
                  <a:srgbClr val="FF0000"/>
                </a:solidFill>
              </a:rPr>
              <a:t>x</a:t>
            </a:r>
            <a:r>
              <a:rPr lang="en-US" dirty="0" err="1">
                <a:solidFill>
                  <a:srgbClr val="FF0000"/>
                </a:solidFill>
                <a:sym typeface="Symbol"/>
              </a:rPr>
              <a:t></a:t>
            </a:r>
            <a:r>
              <a:rPr lang="en-US" i="1" dirty="0" err="1">
                <a:solidFill>
                  <a:srgbClr val="FF0000"/>
                </a:solidFill>
              </a:rPr>
              <a:t>x</a:t>
            </a:r>
            <a:r>
              <a:rPr lang="en-US" dirty="0">
                <a:solidFill>
                  <a:srgbClr val="FF0000"/>
                </a:solidFill>
              </a:rPr>
              <a:t>) .</a:t>
            </a:r>
            <a:r>
              <a:rPr lang="en-US" dirty="0">
                <a:solidFill>
                  <a:srgbClr val="FF0000"/>
                </a:solidFill>
                <a:sym typeface="Symbol"/>
              </a:rPr>
              <a:t></a:t>
            </a:r>
            <a:r>
              <a:rPr lang="en-US" dirty="0">
                <a:solidFill>
                  <a:srgbClr val="FF0000"/>
                </a:solidFill>
              </a:rPr>
              <a:t>. (</a:t>
            </a:r>
            <a:r>
              <a:rPr lang="en-US" i="1" dirty="0">
                <a:solidFill>
                  <a:srgbClr val="FF0000"/>
                </a:solidFill>
              </a:rPr>
              <a:t>x</a:t>
            </a:r>
            <a:r>
              <a:rPr lang="en-US" dirty="0">
                <a:solidFill>
                  <a:srgbClr val="FF0000"/>
                </a:solidFill>
              </a:rPr>
              <a:t>)</a:t>
            </a:r>
            <a:r>
              <a:rPr lang="en-US" dirty="0">
                <a:solidFill>
                  <a:srgbClr val="FF0000"/>
                </a:solidFill>
                <a:sym typeface="Symbol"/>
              </a:rPr>
              <a:t></a:t>
            </a:r>
            <a:r>
              <a:rPr lang="en-US" i="1" dirty="0">
                <a:solidFill>
                  <a:srgbClr val="FF0000"/>
                </a:solidFill>
              </a:rPr>
              <a:t>x</a:t>
            </a:r>
            <a:r>
              <a:rPr lang="en-US" dirty="0">
                <a:solidFill>
                  <a:srgbClr val="FF0000"/>
                </a:solidFill>
              </a:rPr>
              <a:t> </a:t>
            </a:r>
            <a:r>
              <a:rPr lang="en-US" dirty="0">
                <a:solidFill>
                  <a:srgbClr val="FF0000"/>
                </a:solidFill>
                <a:sym typeface="Symbol"/>
              </a:rPr>
              <a:t></a:t>
            </a:r>
            <a:r>
              <a:rPr lang="en-US" dirty="0">
                <a:solidFill>
                  <a:srgbClr val="FF0000"/>
                </a:solidFill>
              </a:rPr>
              <a:t> </a:t>
            </a:r>
            <a:r>
              <a:rPr lang="en-US" dirty="0">
                <a:solidFill>
                  <a:srgbClr val="FF0000"/>
                </a:solidFill>
                <a:sym typeface="Symbol"/>
              </a:rPr>
              <a:t></a:t>
            </a:r>
            <a:r>
              <a:rPr lang="en-US" dirty="0">
                <a:solidFill>
                  <a:srgbClr val="FF0000"/>
                </a:solidFill>
              </a:rPr>
              <a:t>(</a:t>
            </a:r>
            <a:r>
              <a:rPr lang="en-US" dirty="0">
                <a:solidFill>
                  <a:srgbClr val="FF0000"/>
                </a:solidFill>
                <a:sym typeface="Symbol"/>
              </a:rPr>
              <a:t></a:t>
            </a:r>
            <a:r>
              <a:rPr lang="en-US" i="1" dirty="0" err="1">
                <a:solidFill>
                  <a:srgbClr val="FF0000"/>
                </a:solidFill>
              </a:rPr>
              <a:t>x</a:t>
            </a:r>
            <a:r>
              <a:rPr lang="en-US" dirty="0" err="1">
                <a:solidFill>
                  <a:srgbClr val="FF0000"/>
                </a:solidFill>
                <a:sym typeface="Symbol"/>
              </a:rPr>
              <a:t></a:t>
            </a:r>
            <a:r>
              <a:rPr lang="en-US" i="1" dirty="0" err="1">
                <a:solidFill>
                  <a:srgbClr val="FF0000"/>
                </a:solidFill>
              </a:rPr>
              <a:t>x</a:t>
            </a:r>
            <a:r>
              <a:rPr lang="en-US" dirty="0">
                <a:solidFill>
                  <a:srgbClr val="FF0000"/>
                </a:solidFill>
              </a:rPr>
              <a:t>).</a:t>
            </a:r>
          </a:p>
          <a:p>
            <a:pPr marL="0" indent="0">
              <a:buNone/>
            </a:pPr>
            <a:r>
              <a:rPr lang="en-US" dirty="0" smtClean="0">
                <a:solidFill>
                  <a:srgbClr val="FF0000"/>
                </a:solidFill>
              </a:rPr>
              <a:t>	*</a:t>
            </a:r>
            <a:r>
              <a:rPr lang="en-US" dirty="0">
                <a:solidFill>
                  <a:srgbClr val="FF0000"/>
                </a:solidFill>
              </a:rPr>
              <a:t>14.22  E!(</a:t>
            </a:r>
            <a:r>
              <a:rPr lang="en-US" dirty="0">
                <a:solidFill>
                  <a:srgbClr val="FF0000"/>
                </a:solidFill>
                <a:sym typeface="Symbol"/>
              </a:rPr>
              <a:t></a:t>
            </a:r>
            <a:r>
              <a:rPr lang="en-US" i="1" dirty="0" err="1">
                <a:solidFill>
                  <a:srgbClr val="FF0000"/>
                </a:solidFill>
              </a:rPr>
              <a:t>x</a:t>
            </a:r>
            <a:r>
              <a:rPr lang="en-US" dirty="0" err="1">
                <a:solidFill>
                  <a:srgbClr val="FF0000"/>
                </a:solidFill>
                <a:sym typeface="Symbol"/>
              </a:rPr>
              <a:t></a:t>
            </a:r>
            <a:r>
              <a:rPr lang="en-US" i="1" dirty="0" err="1">
                <a:solidFill>
                  <a:srgbClr val="FF0000"/>
                </a:solidFill>
              </a:rPr>
              <a:t>x</a:t>
            </a:r>
            <a:r>
              <a:rPr lang="en-US" dirty="0">
                <a:solidFill>
                  <a:srgbClr val="FF0000"/>
                </a:solidFill>
              </a:rPr>
              <a:t>) </a:t>
            </a:r>
            <a:r>
              <a:rPr lang="en-US" dirty="0">
                <a:solidFill>
                  <a:srgbClr val="FF0000"/>
                </a:solidFill>
                <a:sym typeface="Symbol"/>
              </a:rPr>
              <a:t></a:t>
            </a:r>
            <a:r>
              <a:rPr lang="en-US" dirty="0">
                <a:solidFill>
                  <a:srgbClr val="FF0000"/>
                </a:solidFill>
              </a:rPr>
              <a:t> </a:t>
            </a:r>
            <a:r>
              <a:rPr lang="en-US" dirty="0">
                <a:solidFill>
                  <a:srgbClr val="FF0000"/>
                </a:solidFill>
                <a:sym typeface="Symbol"/>
              </a:rPr>
              <a:t></a:t>
            </a:r>
            <a:r>
              <a:rPr lang="en-US" dirty="0">
                <a:solidFill>
                  <a:srgbClr val="FF0000"/>
                </a:solidFill>
              </a:rPr>
              <a:t>(</a:t>
            </a:r>
            <a:r>
              <a:rPr lang="en-US" dirty="0">
                <a:solidFill>
                  <a:srgbClr val="FF0000"/>
                </a:solidFill>
                <a:sym typeface="Symbol"/>
              </a:rPr>
              <a:t></a:t>
            </a:r>
            <a:r>
              <a:rPr lang="en-US" i="1" dirty="0" err="1">
                <a:solidFill>
                  <a:srgbClr val="FF0000"/>
                </a:solidFill>
              </a:rPr>
              <a:t>x</a:t>
            </a:r>
            <a:r>
              <a:rPr lang="en-US" dirty="0" err="1">
                <a:solidFill>
                  <a:srgbClr val="FF0000"/>
                </a:solidFill>
                <a:sym typeface="Symbol"/>
              </a:rPr>
              <a:t></a:t>
            </a:r>
            <a:r>
              <a:rPr lang="en-US" i="1" dirty="0" err="1">
                <a:solidFill>
                  <a:srgbClr val="FF0000"/>
                </a:solidFill>
              </a:rPr>
              <a:t>x</a:t>
            </a:r>
            <a:r>
              <a:rPr lang="en-US" dirty="0">
                <a:solidFill>
                  <a:srgbClr val="FF0000"/>
                </a:solidFill>
              </a:rPr>
              <a:t>)</a:t>
            </a:r>
          </a:p>
          <a:p>
            <a:r>
              <a:rPr lang="en-US" dirty="0" smtClean="0"/>
              <a:t>Modal contexts and belief contexts   undermine these theorems.</a:t>
            </a:r>
            <a:endParaRPr lang="en-US" dirty="0"/>
          </a:p>
          <a:p>
            <a:pPr marL="0" indent="0">
              <a:buNone/>
            </a:pPr>
            <a:r>
              <a:rPr lang="en-US" dirty="0" smtClean="0"/>
              <a:t>See </a:t>
            </a:r>
            <a:r>
              <a:rPr lang="en-US" dirty="0" err="1"/>
              <a:t>Smullyan</a:t>
            </a:r>
            <a:r>
              <a:rPr lang="en-US" dirty="0"/>
              <a:t> (1983), p.37;  </a:t>
            </a:r>
            <a:r>
              <a:rPr lang="en-US" dirty="0" err="1"/>
              <a:t>Linsky</a:t>
            </a:r>
            <a:r>
              <a:rPr lang="en-US" dirty="0"/>
              <a:t> (1983), p. 75.</a:t>
            </a:r>
          </a:p>
          <a:p>
            <a:endParaRPr lang="en-US" dirty="0"/>
          </a:p>
        </p:txBody>
      </p:sp>
    </p:spTree>
    <p:extLst>
      <p:ext uri="{BB962C8B-B14F-4D97-AF65-F5344CB8AC3E}">
        <p14:creationId xmlns:p14="http://schemas.microsoft.com/office/powerpoint/2010/main" val="151396678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pPr>
              <a:buNone/>
            </a:pPr>
            <a:r>
              <a:rPr lang="en-US" dirty="0" smtClean="0"/>
              <a:t>EXT yields the following:</a:t>
            </a:r>
          </a:p>
          <a:p>
            <a:pPr>
              <a:buNone/>
            </a:pPr>
            <a:endParaRPr lang="en-US" dirty="0" smtClean="0"/>
          </a:p>
          <a:p>
            <a:pPr>
              <a:buNone/>
            </a:pPr>
            <a:r>
              <a:rPr lang="en-US" baseline="30000" dirty="0" smtClean="0"/>
              <a:t>a</a:t>
            </a:r>
            <a:r>
              <a:rPr lang="en-US" dirty="0" smtClean="0">
                <a:sym typeface="Symbol"/>
              </a:rPr>
              <a:t></a:t>
            </a:r>
            <a:r>
              <a:rPr lang="en-US" baseline="30000" dirty="0" smtClean="0">
                <a:sym typeface="Symbol"/>
              </a:rPr>
              <a:t> ((o))</a:t>
            </a:r>
            <a:r>
              <a:rPr lang="en-US" dirty="0" smtClean="0">
                <a:sym typeface="Symbol"/>
              </a:rPr>
              <a:t>( </a:t>
            </a:r>
            <a:r>
              <a:rPr lang="en-US" baseline="30000" dirty="0" smtClean="0">
                <a:sym typeface="Symbol"/>
              </a:rPr>
              <a:t>n</a:t>
            </a:r>
            <a:r>
              <a:rPr lang="en-US" dirty="0" smtClean="0">
                <a:sym typeface="Symbol"/>
              </a:rPr>
              <a:t></a:t>
            </a:r>
            <a:r>
              <a:rPr lang="en-US" baseline="30000" dirty="0" smtClean="0">
                <a:sym typeface="Symbol"/>
              </a:rPr>
              <a:t>(o)</a:t>
            </a:r>
            <a:r>
              <a:rPr lang="en-US" dirty="0" smtClean="0">
                <a:sym typeface="Symbol"/>
              </a:rPr>
              <a:t>) </a:t>
            </a:r>
            <a:r>
              <a:rPr lang="en-US" sz="2000" baseline="-25000" dirty="0" smtClean="0">
                <a:sym typeface="Symbol"/>
              </a:rPr>
              <a:t>n</a:t>
            </a:r>
            <a:r>
              <a:rPr lang="en-US" baseline="-25000" dirty="0" smtClean="0">
                <a:sym typeface="Symbol"/>
              </a:rPr>
              <a:t></a:t>
            </a:r>
            <a:r>
              <a:rPr lang="en-US" sz="2000" baseline="-25000" dirty="0" smtClean="0">
                <a:sym typeface="Symbol"/>
              </a:rPr>
              <a:t>(o)</a:t>
            </a:r>
            <a:r>
              <a:rPr lang="en-US" dirty="0" smtClean="0">
                <a:sym typeface="Symbol"/>
              </a:rPr>
              <a:t>  </a:t>
            </a:r>
            <a:r>
              <a:rPr lang="en-US" baseline="30000" dirty="0" smtClean="0">
                <a:sym typeface="Symbol"/>
              </a:rPr>
              <a:t>b</a:t>
            </a:r>
            <a:r>
              <a:rPr lang="en-US" dirty="0" smtClean="0">
                <a:sym typeface="Symbol"/>
              </a:rPr>
              <a:t></a:t>
            </a:r>
            <a:r>
              <a:rPr lang="en-US" baseline="30000" dirty="0" smtClean="0">
                <a:sym typeface="Symbol"/>
              </a:rPr>
              <a:t>((o))</a:t>
            </a:r>
            <a:r>
              <a:rPr lang="en-US" dirty="0" smtClean="0">
                <a:sym typeface="Symbol"/>
              </a:rPr>
              <a:t>(</a:t>
            </a:r>
            <a:r>
              <a:rPr lang="en-US" baseline="30000" dirty="0" smtClean="0">
                <a:sym typeface="Symbol"/>
              </a:rPr>
              <a:t>n</a:t>
            </a:r>
            <a:r>
              <a:rPr lang="en-US" dirty="0" smtClean="0">
                <a:sym typeface="Symbol"/>
              </a:rPr>
              <a:t></a:t>
            </a:r>
            <a:r>
              <a:rPr lang="en-US" baseline="30000" dirty="0" smtClean="0">
                <a:sym typeface="Symbol"/>
              </a:rPr>
              <a:t>(o)</a:t>
            </a:r>
            <a:r>
              <a:rPr lang="en-US" dirty="0" smtClean="0">
                <a:sym typeface="Symbol"/>
              </a:rPr>
              <a:t> )  </a:t>
            </a:r>
          </a:p>
          <a:p>
            <a:pPr>
              <a:buNone/>
            </a:pPr>
            <a:endParaRPr lang="en-US" dirty="0" smtClean="0">
              <a:sym typeface="Symbol"/>
            </a:endParaRPr>
          </a:p>
          <a:p>
            <a:pPr>
              <a:buNone/>
            </a:pPr>
            <a:r>
              <a:rPr lang="en-US" baseline="30000" dirty="0" smtClean="0"/>
              <a:t>a</a:t>
            </a:r>
            <a:r>
              <a:rPr lang="en-US" dirty="0" smtClean="0">
                <a:sym typeface="Symbol"/>
              </a:rPr>
              <a:t></a:t>
            </a:r>
            <a:r>
              <a:rPr lang="en-US" baseline="30000" dirty="0" smtClean="0">
                <a:sym typeface="Symbol"/>
              </a:rPr>
              <a:t> ((o))</a:t>
            </a:r>
            <a:r>
              <a:rPr lang="en-US" dirty="0" smtClean="0">
                <a:sym typeface="Symbol"/>
              </a:rPr>
              <a:t>( </a:t>
            </a:r>
            <a:r>
              <a:rPr lang="en-US" baseline="30000" dirty="0" err="1" smtClean="0">
                <a:sym typeface="Symbol"/>
              </a:rPr>
              <a:t>n+m</a:t>
            </a:r>
            <a:r>
              <a:rPr lang="en-US" dirty="0" smtClean="0">
                <a:sym typeface="Symbol"/>
              </a:rPr>
              <a:t></a:t>
            </a:r>
            <a:r>
              <a:rPr lang="en-US" baseline="30000" dirty="0" smtClean="0">
                <a:sym typeface="Symbol"/>
              </a:rPr>
              <a:t>(o)</a:t>
            </a:r>
            <a:r>
              <a:rPr lang="en-US" dirty="0" smtClean="0">
                <a:sym typeface="Symbol"/>
              </a:rPr>
              <a:t>) </a:t>
            </a:r>
            <a:r>
              <a:rPr lang="en-US" baseline="-25000" dirty="0" smtClean="0">
                <a:sym typeface="Symbol"/>
              </a:rPr>
              <a:t> </a:t>
            </a:r>
            <a:r>
              <a:rPr lang="en-US" sz="2000" baseline="-25000" dirty="0" err="1" smtClean="0">
                <a:sym typeface="Symbol"/>
              </a:rPr>
              <a:t>n+m</a:t>
            </a:r>
            <a:r>
              <a:rPr lang="en-US" baseline="-25000" dirty="0" smtClean="0">
                <a:sym typeface="Symbol"/>
              </a:rPr>
              <a:t></a:t>
            </a:r>
            <a:r>
              <a:rPr lang="en-US" sz="2000" baseline="-25000" dirty="0" smtClean="0">
                <a:sym typeface="Symbol"/>
              </a:rPr>
              <a:t>(o)</a:t>
            </a:r>
            <a:r>
              <a:rPr lang="en-US" dirty="0" smtClean="0">
                <a:sym typeface="Symbol"/>
              </a:rPr>
              <a:t>  </a:t>
            </a:r>
            <a:r>
              <a:rPr lang="en-US" baseline="30000" dirty="0" smtClean="0">
                <a:sym typeface="Symbol"/>
              </a:rPr>
              <a:t>b</a:t>
            </a:r>
            <a:r>
              <a:rPr lang="en-US" dirty="0" smtClean="0">
                <a:sym typeface="Symbol"/>
              </a:rPr>
              <a:t></a:t>
            </a:r>
            <a:r>
              <a:rPr lang="en-US" baseline="30000" dirty="0" smtClean="0">
                <a:sym typeface="Symbol"/>
              </a:rPr>
              <a:t>((o))</a:t>
            </a:r>
            <a:r>
              <a:rPr lang="en-US" dirty="0" smtClean="0">
                <a:sym typeface="Symbol"/>
              </a:rPr>
              <a:t>(</a:t>
            </a:r>
            <a:r>
              <a:rPr lang="en-US" baseline="30000" dirty="0" err="1" smtClean="0">
                <a:sym typeface="Symbol"/>
              </a:rPr>
              <a:t>n+m</a:t>
            </a:r>
            <a:r>
              <a:rPr lang="en-US" dirty="0" smtClean="0">
                <a:sym typeface="Symbol"/>
              </a:rPr>
              <a:t></a:t>
            </a:r>
            <a:r>
              <a:rPr lang="en-US" baseline="30000" dirty="0" smtClean="0">
                <a:sym typeface="Symbol"/>
              </a:rPr>
              <a:t>(o)</a:t>
            </a:r>
            <a:r>
              <a:rPr lang="en-US" dirty="0" smtClean="0">
                <a:sym typeface="Symbol"/>
              </a:rPr>
              <a:t> )</a:t>
            </a:r>
          </a:p>
          <a:p>
            <a:endParaRPr lang="en-US"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516563"/>
          </a:xfrm>
        </p:spPr>
        <p:txBody>
          <a:bodyPr/>
          <a:lstStyle/>
          <a:p>
            <a:pPr>
              <a:buNone/>
            </a:pPr>
            <a:r>
              <a:rPr lang="en-US" dirty="0" smtClean="0"/>
              <a:t>From here, the proof is easy.</a:t>
            </a:r>
          </a:p>
          <a:p>
            <a:pPr>
              <a:buNone/>
            </a:pPr>
            <a:r>
              <a:rPr lang="en-US" dirty="0" smtClean="0"/>
              <a:t>If </a:t>
            </a:r>
          </a:p>
          <a:p>
            <a:pPr>
              <a:buNone/>
            </a:pPr>
            <a:r>
              <a:rPr lang="en-US" sz="2800" dirty="0" smtClean="0">
                <a:sym typeface="Symbol"/>
              </a:rPr>
              <a:t>(</a:t>
            </a:r>
            <a:r>
              <a:rPr lang="en-US" sz="2800" baseline="30000" dirty="0" smtClean="0">
                <a:sym typeface="Symbol"/>
              </a:rPr>
              <a:t>1</a:t>
            </a:r>
            <a:r>
              <a:rPr lang="en-US" sz="2800" dirty="0" smtClean="0">
                <a:sym typeface="Symbol"/>
              </a:rPr>
              <a:t></a:t>
            </a:r>
            <a:r>
              <a:rPr lang="en-US" sz="2800" baseline="30000" dirty="0" smtClean="0">
                <a:sym typeface="Symbol"/>
              </a:rPr>
              <a:t>(o)</a:t>
            </a:r>
            <a:r>
              <a:rPr lang="en-US" sz="2800" dirty="0" smtClean="0">
                <a:sym typeface="Symbol"/>
              </a:rPr>
              <a:t>)( </a:t>
            </a:r>
            <a:r>
              <a:rPr lang="en-US" sz="2800" baseline="30000" dirty="0" smtClean="0">
                <a:sym typeface="Symbol"/>
              </a:rPr>
              <a:t>1</a:t>
            </a:r>
            <a:r>
              <a:rPr lang="en-US" sz="2800" dirty="0" smtClean="0">
                <a:sym typeface="Symbol"/>
              </a:rPr>
              <a:t></a:t>
            </a:r>
            <a:r>
              <a:rPr lang="en-US" sz="2800" baseline="30000" dirty="0" smtClean="0">
                <a:sym typeface="Symbol"/>
              </a:rPr>
              <a:t>(o)</a:t>
            </a:r>
            <a:r>
              <a:rPr lang="en-US" sz="2800" dirty="0" smtClean="0">
                <a:sym typeface="Symbol"/>
              </a:rPr>
              <a:t>(x</a:t>
            </a:r>
            <a:r>
              <a:rPr lang="en-US" sz="2800" baseline="30000" dirty="0" smtClean="0">
                <a:sym typeface="Symbol"/>
              </a:rPr>
              <a:t>o</a:t>
            </a:r>
            <a:r>
              <a:rPr lang="en-US" sz="2800" dirty="0" smtClean="0">
                <a:sym typeface="Symbol"/>
              </a:rPr>
              <a:t>)  </a:t>
            </a:r>
            <a:r>
              <a:rPr lang="en-US" sz="2800" baseline="-25000" dirty="0" smtClean="0">
                <a:sym typeface="Symbol"/>
              </a:rPr>
              <a:t>xo</a:t>
            </a:r>
            <a:r>
              <a:rPr lang="en-US" sz="2800" dirty="0" smtClean="0">
                <a:sym typeface="Symbol"/>
              </a:rPr>
              <a:t> </a:t>
            </a:r>
            <a:r>
              <a:rPr lang="en-US" sz="2800" baseline="30000" dirty="0" smtClean="0">
                <a:sym typeface="Symbol"/>
              </a:rPr>
              <a:t>1</a:t>
            </a:r>
            <a:r>
              <a:rPr lang="en-US" sz="2800" dirty="0" smtClean="0">
                <a:sym typeface="Symbol"/>
              </a:rPr>
              <a:t></a:t>
            </a:r>
            <a:r>
              <a:rPr lang="en-US" sz="2800" baseline="30000" dirty="0" smtClean="0">
                <a:sym typeface="Symbol"/>
              </a:rPr>
              <a:t>(o)</a:t>
            </a:r>
            <a:r>
              <a:rPr lang="en-US" sz="2800" dirty="0" smtClean="0">
                <a:sym typeface="Symbol"/>
              </a:rPr>
              <a:t>(x</a:t>
            </a:r>
            <a:r>
              <a:rPr lang="en-US" sz="2800" baseline="30000" dirty="0" smtClean="0">
                <a:sym typeface="Symbol"/>
              </a:rPr>
              <a:t>o</a:t>
            </a:r>
            <a:r>
              <a:rPr lang="en-US" sz="2800" dirty="0" smtClean="0">
                <a:sym typeface="Symbol"/>
              </a:rPr>
              <a:t>) ) </a:t>
            </a:r>
            <a:r>
              <a:rPr lang="en-US" sz="2800" baseline="-25000" dirty="0" smtClean="0">
                <a:sym typeface="Symbol"/>
              </a:rPr>
              <a:t>1</a:t>
            </a:r>
            <a:r>
              <a:rPr lang="en-US" sz="2080" baseline="-25000" dirty="0" smtClean="0">
                <a:sym typeface="Symbol"/>
              </a:rPr>
              <a:t>(o)</a:t>
            </a:r>
            <a:r>
              <a:rPr lang="en-US" sz="2800" dirty="0" smtClean="0">
                <a:sym typeface="Symbol"/>
              </a:rPr>
              <a:t> </a:t>
            </a:r>
            <a:r>
              <a:rPr lang="en-US" sz="2800" baseline="30000" dirty="0" smtClean="0">
                <a:sym typeface="Symbol"/>
              </a:rPr>
              <a:t>1</a:t>
            </a:r>
            <a:r>
              <a:rPr lang="en-US" sz="2800" dirty="0" smtClean="0">
                <a:sym typeface="Symbol"/>
              </a:rPr>
              <a:t></a:t>
            </a:r>
            <a:r>
              <a:rPr lang="en-US" sz="2800" baseline="30000" dirty="0" smtClean="0">
                <a:sym typeface="Symbol"/>
              </a:rPr>
              <a:t>(o) </a:t>
            </a:r>
            <a:r>
              <a:rPr lang="en-US" sz="2800" dirty="0" smtClean="0">
                <a:sym typeface="Symbol"/>
              </a:rPr>
              <a:t>=</a:t>
            </a:r>
            <a:r>
              <a:rPr lang="en-US" sz="2800" baseline="30000" dirty="0" smtClean="0">
                <a:sym typeface="Symbol"/>
              </a:rPr>
              <a:t>1</a:t>
            </a:r>
            <a:r>
              <a:rPr lang="en-US" sz="2800" dirty="0" smtClean="0">
                <a:sym typeface="Symbol"/>
              </a:rPr>
              <a:t></a:t>
            </a:r>
            <a:r>
              <a:rPr lang="en-US" sz="2800" baseline="30000" dirty="0" smtClean="0">
                <a:sym typeface="Symbol"/>
              </a:rPr>
              <a:t>(o)</a:t>
            </a:r>
            <a:endParaRPr lang="en-US" sz="2800" dirty="0" smtClean="0"/>
          </a:p>
          <a:p>
            <a:pPr>
              <a:buNone/>
            </a:pPr>
            <a:r>
              <a:rPr lang="en-US" dirty="0" smtClean="0"/>
              <a:t>then</a:t>
            </a:r>
          </a:p>
          <a:p>
            <a:pPr>
              <a:buNone/>
            </a:pPr>
            <a:r>
              <a:rPr lang="en-US" sz="2800" dirty="0" smtClean="0">
                <a:sym typeface="Symbol"/>
              </a:rPr>
              <a:t>(</a:t>
            </a:r>
            <a:r>
              <a:rPr lang="en-US" sz="2800" baseline="30000" dirty="0" smtClean="0">
                <a:sym typeface="Symbol"/>
              </a:rPr>
              <a:t>1</a:t>
            </a:r>
            <a:r>
              <a:rPr lang="en-US" sz="2800" dirty="0" smtClean="0">
                <a:sym typeface="Symbol"/>
              </a:rPr>
              <a:t></a:t>
            </a:r>
            <a:r>
              <a:rPr lang="en-US" sz="2800" baseline="30000" dirty="0" smtClean="0">
                <a:sym typeface="Symbol"/>
              </a:rPr>
              <a:t>(o)</a:t>
            </a:r>
            <a:r>
              <a:rPr lang="en-US" sz="2800" dirty="0" smtClean="0">
                <a:sym typeface="Symbol"/>
              </a:rPr>
              <a:t>)( </a:t>
            </a:r>
            <a:r>
              <a:rPr lang="en-US" sz="2800" baseline="30000" dirty="0" smtClean="0">
                <a:sym typeface="Symbol"/>
              </a:rPr>
              <a:t>1</a:t>
            </a:r>
            <a:r>
              <a:rPr lang="en-US" sz="2800" dirty="0" smtClean="0">
                <a:sym typeface="Symbol"/>
              </a:rPr>
              <a:t></a:t>
            </a:r>
            <a:r>
              <a:rPr lang="en-US" sz="2800" baseline="30000" dirty="0" smtClean="0">
                <a:sym typeface="Symbol"/>
              </a:rPr>
              <a:t>(o)</a:t>
            </a:r>
            <a:r>
              <a:rPr lang="en-US" sz="2800" dirty="0" smtClean="0">
                <a:sym typeface="Symbol"/>
              </a:rPr>
              <a:t>(x</a:t>
            </a:r>
            <a:r>
              <a:rPr lang="en-US" sz="2800" baseline="30000" dirty="0" smtClean="0">
                <a:sym typeface="Symbol"/>
              </a:rPr>
              <a:t>o</a:t>
            </a:r>
            <a:r>
              <a:rPr lang="en-US" sz="2800" dirty="0" smtClean="0">
                <a:sym typeface="Symbol"/>
              </a:rPr>
              <a:t>)  </a:t>
            </a:r>
            <a:r>
              <a:rPr lang="en-US" sz="2800" baseline="-25000" dirty="0" smtClean="0">
                <a:sym typeface="Symbol"/>
              </a:rPr>
              <a:t>xo</a:t>
            </a:r>
            <a:r>
              <a:rPr lang="en-US" sz="2800" dirty="0" smtClean="0">
                <a:sym typeface="Symbol"/>
              </a:rPr>
              <a:t> </a:t>
            </a:r>
            <a:r>
              <a:rPr lang="en-US" sz="2800" baseline="30000" dirty="0" smtClean="0">
                <a:sym typeface="Symbol"/>
              </a:rPr>
              <a:t>n</a:t>
            </a:r>
            <a:r>
              <a:rPr lang="en-US" sz="2800" dirty="0" smtClean="0">
                <a:sym typeface="Symbol"/>
              </a:rPr>
              <a:t></a:t>
            </a:r>
            <a:r>
              <a:rPr lang="en-US" sz="2800" baseline="30000" dirty="0" smtClean="0">
                <a:sym typeface="Symbol"/>
              </a:rPr>
              <a:t>(o)</a:t>
            </a:r>
            <a:r>
              <a:rPr lang="en-US" sz="2800" dirty="0" smtClean="0">
                <a:sym typeface="Symbol"/>
              </a:rPr>
              <a:t>(x</a:t>
            </a:r>
            <a:r>
              <a:rPr lang="en-US" sz="2800" baseline="30000" dirty="0" smtClean="0">
                <a:sym typeface="Symbol"/>
              </a:rPr>
              <a:t>o</a:t>
            </a:r>
            <a:r>
              <a:rPr lang="en-US" sz="2800" dirty="0" smtClean="0">
                <a:sym typeface="Symbol"/>
              </a:rPr>
              <a:t>) ) </a:t>
            </a:r>
            <a:r>
              <a:rPr lang="en-US" sz="2800" baseline="-25000" dirty="0" smtClean="0">
                <a:sym typeface="Symbol"/>
              </a:rPr>
              <a:t>n(o)</a:t>
            </a:r>
            <a:r>
              <a:rPr lang="en-US" sz="2800" dirty="0" smtClean="0">
                <a:sym typeface="Symbol"/>
              </a:rPr>
              <a:t> </a:t>
            </a:r>
            <a:r>
              <a:rPr lang="en-US" sz="2800" baseline="30000" dirty="0" smtClean="0">
                <a:sym typeface="Symbol"/>
              </a:rPr>
              <a:t>n</a:t>
            </a:r>
            <a:r>
              <a:rPr lang="en-US" sz="2800" dirty="0" smtClean="0">
                <a:sym typeface="Symbol"/>
              </a:rPr>
              <a:t></a:t>
            </a:r>
            <a:r>
              <a:rPr lang="en-US" sz="2800" baseline="30000" dirty="0" smtClean="0">
                <a:sym typeface="Symbol"/>
              </a:rPr>
              <a:t>(o) </a:t>
            </a:r>
            <a:r>
              <a:rPr lang="en-US" sz="2800" dirty="0" smtClean="0">
                <a:sym typeface="Symbol"/>
              </a:rPr>
              <a:t>=</a:t>
            </a:r>
            <a:r>
              <a:rPr lang="en-US" sz="2800" baseline="30000" dirty="0" smtClean="0">
                <a:sym typeface="Symbol"/>
              </a:rPr>
              <a:t>n</a:t>
            </a:r>
            <a:r>
              <a:rPr lang="en-US" sz="2800" dirty="0" smtClean="0">
                <a:sym typeface="Symbol"/>
              </a:rPr>
              <a:t></a:t>
            </a:r>
            <a:r>
              <a:rPr lang="en-US" sz="2800" baseline="30000" dirty="0" smtClean="0">
                <a:sym typeface="Symbol"/>
              </a:rPr>
              <a:t>(o)</a:t>
            </a:r>
          </a:p>
          <a:p>
            <a:pPr>
              <a:buNone/>
            </a:pPr>
            <a:endParaRPr lang="en-US" sz="2800" baseline="30000" dirty="0" smtClean="0">
              <a:sym typeface="Symbol"/>
            </a:endParaRPr>
          </a:p>
          <a:p>
            <a:pPr>
              <a:buNone/>
            </a:pPr>
            <a:r>
              <a:rPr lang="en-US" sz="2800" dirty="0" smtClean="0">
                <a:sym typeface="Symbol"/>
              </a:rPr>
              <a:t>And since </a:t>
            </a:r>
            <a:r>
              <a:rPr lang="en-US" sz="2800" baseline="30000" dirty="0" smtClean="0">
                <a:sym typeface="Symbol"/>
              </a:rPr>
              <a:t>n</a:t>
            </a:r>
            <a:r>
              <a:rPr lang="en-US" sz="2800" dirty="0" smtClean="0">
                <a:sym typeface="Symbol"/>
              </a:rPr>
              <a:t></a:t>
            </a:r>
            <a:r>
              <a:rPr lang="en-US" sz="2800" baseline="30000" dirty="0" smtClean="0">
                <a:sym typeface="Symbol"/>
              </a:rPr>
              <a:t>(o) </a:t>
            </a:r>
            <a:r>
              <a:rPr lang="en-US" sz="2800" dirty="0" smtClean="0">
                <a:sym typeface="Symbol"/>
              </a:rPr>
              <a:t>=</a:t>
            </a:r>
            <a:r>
              <a:rPr lang="en-US" sz="2800" baseline="30000" dirty="0" smtClean="0">
                <a:sym typeface="Symbol"/>
              </a:rPr>
              <a:t>n</a:t>
            </a:r>
            <a:r>
              <a:rPr lang="en-US" sz="2800" dirty="0" smtClean="0">
                <a:sym typeface="Symbol"/>
              </a:rPr>
              <a:t></a:t>
            </a:r>
            <a:r>
              <a:rPr lang="en-US" sz="2800" baseline="30000" dirty="0" smtClean="0">
                <a:sym typeface="Symbol"/>
              </a:rPr>
              <a:t>(o)   </a:t>
            </a:r>
          </a:p>
          <a:p>
            <a:pPr>
              <a:buNone/>
            </a:pPr>
            <a:r>
              <a:rPr lang="en-US" sz="2800" dirty="0" smtClean="0">
                <a:sym typeface="Symbol"/>
              </a:rPr>
              <a:t>we arrive at our 1925 </a:t>
            </a:r>
            <a:r>
              <a:rPr lang="en-US" sz="2800" dirty="0" err="1" smtClean="0">
                <a:sym typeface="Symbol"/>
              </a:rPr>
              <a:t>Reduc</a:t>
            </a:r>
            <a:endParaRPr lang="en-US" sz="2800" dirty="0" smtClean="0">
              <a:sym typeface="Symbol"/>
            </a:endParaRPr>
          </a:p>
          <a:p>
            <a:pPr>
              <a:buNone/>
            </a:pPr>
            <a:r>
              <a:rPr lang="en-US" sz="2800" dirty="0" smtClean="0">
                <a:sym typeface="Symbol"/>
              </a:rPr>
              <a:t>	(</a:t>
            </a:r>
            <a:r>
              <a:rPr lang="en-US" sz="2800" baseline="30000" dirty="0" smtClean="0">
                <a:sym typeface="Symbol"/>
              </a:rPr>
              <a:t> n</a:t>
            </a:r>
            <a:r>
              <a:rPr lang="en-US" sz="2800" dirty="0" smtClean="0">
                <a:sym typeface="Symbol"/>
              </a:rPr>
              <a:t></a:t>
            </a:r>
            <a:r>
              <a:rPr lang="en-US" sz="2800" baseline="30000" dirty="0" smtClean="0">
                <a:sym typeface="Symbol"/>
              </a:rPr>
              <a:t>(o)</a:t>
            </a:r>
            <a:r>
              <a:rPr lang="en-US" sz="2800" dirty="0" smtClean="0">
                <a:sym typeface="Symbol"/>
              </a:rPr>
              <a:t>)(</a:t>
            </a:r>
            <a:r>
              <a:rPr lang="en-US" sz="2800" baseline="30000" dirty="0" smtClean="0">
                <a:sym typeface="Symbol"/>
              </a:rPr>
              <a:t>1</a:t>
            </a:r>
            <a:r>
              <a:rPr lang="en-US" sz="2800" dirty="0" smtClean="0">
                <a:sym typeface="Symbol"/>
              </a:rPr>
              <a:t></a:t>
            </a:r>
            <a:r>
              <a:rPr lang="en-US" sz="2800" baseline="30000" dirty="0" smtClean="0">
                <a:sym typeface="Symbol"/>
              </a:rPr>
              <a:t>(o)</a:t>
            </a:r>
            <a:r>
              <a:rPr lang="en-US" sz="2800" dirty="0" smtClean="0">
                <a:sym typeface="Symbol"/>
              </a:rPr>
              <a:t>)( </a:t>
            </a:r>
            <a:r>
              <a:rPr lang="en-US" sz="2800" baseline="30000" dirty="0" smtClean="0">
                <a:sym typeface="Symbol"/>
              </a:rPr>
              <a:t>1</a:t>
            </a:r>
            <a:r>
              <a:rPr lang="en-US" sz="2800" dirty="0" smtClean="0">
                <a:sym typeface="Symbol"/>
              </a:rPr>
              <a:t></a:t>
            </a:r>
            <a:r>
              <a:rPr lang="en-US" sz="2800" baseline="30000" dirty="0" smtClean="0">
                <a:sym typeface="Symbol"/>
              </a:rPr>
              <a:t>(o)</a:t>
            </a:r>
            <a:r>
              <a:rPr lang="en-US" sz="2800" dirty="0" smtClean="0">
                <a:sym typeface="Symbol"/>
              </a:rPr>
              <a:t>(x</a:t>
            </a:r>
            <a:r>
              <a:rPr lang="en-US" sz="2800" baseline="30000" dirty="0" smtClean="0">
                <a:sym typeface="Symbol"/>
              </a:rPr>
              <a:t>o</a:t>
            </a:r>
            <a:r>
              <a:rPr lang="en-US" sz="2800" dirty="0" smtClean="0">
                <a:sym typeface="Symbol"/>
              </a:rPr>
              <a:t>)  </a:t>
            </a:r>
            <a:r>
              <a:rPr lang="en-US" sz="2800" baseline="-25000" dirty="0" smtClean="0">
                <a:sym typeface="Symbol"/>
              </a:rPr>
              <a:t>xo</a:t>
            </a:r>
            <a:r>
              <a:rPr lang="en-US" sz="2800" dirty="0" smtClean="0">
                <a:sym typeface="Symbol"/>
              </a:rPr>
              <a:t> </a:t>
            </a:r>
            <a:r>
              <a:rPr lang="en-US" sz="2800" baseline="30000" dirty="0" smtClean="0">
                <a:sym typeface="Symbol"/>
              </a:rPr>
              <a:t>n</a:t>
            </a:r>
            <a:r>
              <a:rPr lang="en-US" sz="2800" dirty="0" smtClean="0">
                <a:sym typeface="Symbol"/>
              </a:rPr>
              <a:t></a:t>
            </a:r>
            <a:r>
              <a:rPr lang="en-US" sz="2800" baseline="30000" dirty="0" smtClean="0">
                <a:sym typeface="Symbol"/>
              </a:rPr>
              <a:t>(o)</a:t>
            </a:r>
            <a:r>
              <a:rPr lang="en-US" sz="2800" dirty="0" smtClean="0">
                <a:sym typeface="Symbol"/>
              </a:rPr>
              <a:t>(x</a:t>
            </a:r>
            <a:r>
              <a:rPr lang="en-US" sz="2800" baseline="30000" dirty="0" smtClean="0">
                <a:sym typeface="Symbol"/>
              </a:rPr>
              <a:t>o</a:t>
            </a:r>
            <a:r>
              <a:rPr lang="en-US" sz="2800" dirty="0" smtClean="0">
                <a:sym typeface="Symbol"/>
              </a:rPr>
              <a:t>) ).</a:t>
            </a:r>
          </a:p>
          <a:p>
            <a:pPr>
              <a:buNone/>
            </a:pPr>
            <a:endParaRPr lang="en-US" sz="2800" dirty="0" smtClean="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dirty="0" smtClean="0"/>
              <a:t>To block the provability of 1925Reduc,</a:t>
            </a:r>
          </a:p>
          <a:p>
            <a:pPr>
              <a:buNone/>
            </a:pPr>
            <a:r>
              <a:rPr lang="en-US" dirty="0" smtClean="0"/>
              <a:t>	one must modify EXT. </a:t>
            </a:r>
          </a:p>
          <a:p>
            <a:r>
              <a:rPr lang="en-US" dirty="0" smtClean="0"/>
              <a:t>One modification would be do restrict A to non-</a:t>
            </a:r>
            <a:r>
              <a:rPr lang="en-US" dirty="0" err="1" smtClean="0"/>
              <a:t>tautologous</a:t>
            </a:r>
            <a:r>
              <a:rPr lang="en-US" dirty="0" smtClean="0"/>
              <a:t> forms.  This is nice because it allows the recovery of *89.17 and the rectification of Mathematical Induction, and so better represents what Russell probably had in mind for 1925PM.</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sz="2400" dirty="0" smtClean="0">
                <a:solidFill>
                  <a:srgbClr val="FF0000"/>
                </a:solidFill>
              </a:rPr>
              <a:t>Ramsey 1924 </a:t>
            </a:r>
            <a:r>
              <a:rPr lang="en-US" sz="2400" dirty="0" smtClean="0"/>
              <a:t>hoped to solve the problem of *12 by offering an </a:t>
            </a:r>
            <a:r>
              <a:rPr lang="en-US" sz="2400" dirty="0" err="1" smtClean="0">
                <a:solidFill>
                  <a:srgbClr val="FF0000"/>
                </a:solidFill>
              </a:rPr>
              <a:t>infinitary</a:t>
            </a:r>
            <a:r>
              <a:rPr lang="en-US" sz="2400" dirty="0" smtClean="0">
                <a:solidFill>
                  <a:srgbClr val="FF0000"/>
                </a:solidFill>
              </a:rPr>
              <a:t> </a:t>
            </a:r>
            <a:r>
              <a:rPr lang="en-US" sz="2400" dirty="0" err="1" smtClean="0">
                <a:solidFill>
                  <a:srgbClr val="FF0000"/>
                </a:solidFill>
              </a:rPr>
              <a:t>nominalistic</a:t>
            </a:r>
            <a:r>
              <a:rPr lang="en-US" sz="2400" dirty="0" smtClean="0">
                <a:solidFill>
                  <a:srgbClr val="FF0000"/>
                </a:solidFill>
              </a:rPr>
              <a:t> </a:t>
            </a:r>
            <a:r>
              <a:rPr lang="en-US" sz="2400" dirty="0" smtClean="0"/>
              <a:t>semantics for PM1910 predicate variables. This was Ramsey’s idea of “propositional function in extension”. Ramsey thinks the idea of a </a:t>
            </a:r>
            <a:r>
              <a:rPr lang="en-US" sz="2400" dirty="0" err="1" smtClean="0"/>
              <a:t>nominalistic</a:t>
            </a:r>
            <a:r>
              <a:rPr lang="en-US" sz="2400" dirty="0" smtClean="0"/>
              <a:t> semantics (with infinitely long conjunctions and disjunctions) validates *12 comprehension.</a:t>
            </a:r>
          </a:p>
          <a:p>
            <a:r>
              <a:rPr lang="en-US" sz="2400" dirty="0" smtClean="0"/>
              <a:t>The idea is </a:t>
            </a:r>
            <a:r>
              <a:rPr lang="en-US" sz="2400" dirty="0" err="1" smtClean="0"/>
              <a:t>Wittgensteinean</a:t>
            </a:r>
            <a:r>
              <a:rPr lang="en-US" sz="2400" dirty="0" smtClean="0"/>
              <a:t> in so far as general formulas are really notational conveniences for (possibly) infinite conjunctions.  </a:t>
            </a:r>
          </a:p>
          <a:p>
            <a:r>
              <a:rPr lang="en-US" sz="2400" dirty="0" smtClean="0"/>
              <a:t>Ramsey was NOT advocating simple type theory of attributes/classes. This sheds a flood of light on Ramsey.</a:t>
            </a:r>
          </a:p>
          <a:p>
            <a:endParaRPr lang="en-US" sz="2800"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2133600" y="381000"/>
            <a:ext cx="4953000" cy="6028441"/>
          </a:xfrm>
          <a:prstGeom prst="rect">
            <a:avLst/>
          </a:prstGeom>
          <a:noFill/>
          <a:ln w="9525">
            <a:noFill/>
            <a:miter lim="800000"/>
            <a:headEnd/>
            <a:tailEnd/>
          </a:ln>
        </p:spPr>
      </p:pic>
      <p:sp>
        <p:nvSpPr>
          <p:cNvPr id="3" name="TextBox 2"/>
          <p:cNvSpPr txBox="1"/>
          <p:nvPr/>
        </p:nvSpPr>
        <p:spPr>
          <a:xfrm>
            <a:off x="533400" y="762000"/>
            <a:ext cx="990600" cy="369332"/>
          </a:xfrm>
          <a:prstGeom prst="rect">
            <a:avLst/>
          </a:prstGeom>
          <a:noFill/>
        </p:spPr>
        <p:txBody>
          <a:bodyPr wrap="square" rtlCol="0">
            <a:spAutoFit/>
          </a:bodyPr>
          <a:lstStyle/>
          <a:p>
            <a:r>
              <a:rPr lang="en-US" dirty="0" smtClean="0"/>
              <a:t>1959</a:t>
            </a:r>
            <a:endParaRPr 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srcRect/>
          <a:stretch>
            <a:fillRect/>
          </a:stretch>
        </p:blipFill>
        <p:spPr bwMode="auto">
          <a:xfrm>
            <a:off x="838200" y="1447800"/>
            <a:ext cx="7477125" cy="4362450"/>
          </a:xfrm>
          <a:prstGeom prst="rect">
            <a:avLst/>
          </a:prstGeom>
          <a:noFill/>
          <a:ln w="9525">
            <a:noFill/>
            <a:miter lim="800000"/>
            <a:headEnd/>
            <a:tailEnd/>
          </a:ln>
        </p:spPr>
      </p:pic>
      <p:sp>
        <p:nvSpPr>
          <p:cNvPr id="5" name="TextBox 4"/>
          <p:cNvSpPr txBox="1"/>
          <p:nvPr/>
        </p:nvSpPr>
        <p:spPr>
          <a:xfrm>
            <a:off x="1371600" y="457200"/>
            <a:ext cx="6477000" cy="369332"/>
          </a:xfrm>
          <a:prstGeom prst="rect">
            <a:avLst/>
          </a:prstGeom>
          <a:noFill/>
        </p:spPr>
        <p:txBody>
          <a:bodyPr wrap="square" rtlCol="0">
            <a:spAutoFit/>
          </a:bodyPr>
          <a:lstStyle/>
          <a:p>
            <a:r>
              <a:rPr lang="en-US" dirty="0" smtClean="0"/>
              <a:t>Ramsey, </a:t>
            </a:r>
            <a:r>
              <a:rPr lang="en-US" i="1" dirty="0" smtClean="0"/>
              <a:t>The Foundations of Mathematics</a:t>
            </a:r>
            <a:r>
              <a:rPr lang="en-US" dirty="0" smtClean="0"/>
              <a:t>, p. 42.</a:t>
            </a:r>
            <a:endParaRPr 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457200" y="1219200"/>
            <a:ext cx="7896225" cy="5229225"/>
          </a:xfrm>
          <a:prstGeom prst="rect">
            <a:avLst/>
          </a:prstGeom>
          <a:noFill/>
          <a:ln w="9525">
            <a:noFill/>
            <a:miter lim="800000"/>
            <a:headEnd/>
            <a:tailEnd/>
          </a:ln>
        </p:spPr>
      </p:pic>
      <p:sp>
        <p:nvSpPr>
          <p:cNvPr id="5" name="TextBox 4"/>
          <p:cNvSpPr txBox="1"/>
          <p:nvPr/>
        </p:nvSpPr>
        <p:spPr>
          <a:xfrm>
            <a:off x="1371600" y="228600"/>
            <a:ext cx="5791200" cy="369332"/>
          </a:xfrm>
          <a:prstGeom prst="rect">
            <a:avLst/>
          </a:prstGeom>
          <a:noFill/>
        </p:spPr>
        <p:txBody>
          <a:bodyPr wrap="square" rtlCol="0">
            <a:spAutoFit/>
          </a:bodyPr>
          <a:lstStyle/>
          <a:p>
            <a:r>
              <a:rPr lang="en-US" dirty="0" smtClean="0"/>
              <a:t>Ramsey, The Foundations of Mathematics, p. 56</a:t>
            </a:r>
            <a:endParaRPr lang="en-US"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r>
              <a:rPr lang="en-US" sz="2400" dirty="0" smtClean="0"/>
              <a:t>Ramsey says that the formalisms of </a:t>
            </a:r>
            <a:r>
              <a:rPr lang="en-US" sz="2400" i="1" dirty="0" smtClean="0"/>
              <a:t>Principia</a:t>
            </a:r>
            <a:r>
              <a:rPr lang="en-US" sz="2400" dirty="0" smtClean="0"/>
              <a:t> 1910 remain intact; it is the interpretation that changes. </a:t>
            </a:r>
          </a:p>
          <a:p>
            <a:r>
              <a:rPr lang="en-US" sz="2400" dirty="0" smtClean="0"/>
              <a:t>What about identity? It was Wittgenstein’s rejection of identity that seemed to require that </a:t>
            </a:r>
            <a:r>
              <a:rPr lang="en-US" sz="2400" i="1" dirty="0" smtClean="0"/>
              <a:t>Principia</a:t>
            </a:r>
            <a:r>
              <a:rPr lang="en-US" sz="2400" dirty="0" smtClean="0"/>
              <a:t> be done afresh: </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tretch>
            <a:fillRect/>
          </a:stretch>
        </p:blipFill>
        <p:spPr bwMode="auto">
          <a:xfrm>
            <a:off x="1223455" y="1600200"/>
            <a:ext cx="6697089" cy="4525963"/>
          </a:xfrm>
          <a:prstGeom prst="rect">
            <a:avLst/>
          </a:prstGeom>
          <a:noFill/>
          <a:ln w="9525">
            <a:noFill/>
            <a:miter lim="800000"/>
            <a:headEnd/>
            <a:tailEnd/>
          </a:ln>
        </p:spPr>
      </p:pic>
      <p:sp>
        <p:nvSpPr>
          <p:cNvPr id="5" name="TextBox 4"/>
          <p:cNvSpPr txBox="1"/>
          <p:nvPr/>
        </p:nvSpPr>
        <p:spPr>
          <a:xfrm>
            <a:off x="1143000" y="304800"/>
            <a:ext cx="5791200" cy="369332"/>
          </a:xfrm>
          <a:prstGeom prst="rect">
            <a:avLst/>
          </a:prstGeom>
          <a:noFill/>
        </p:spPr>
        <p:txBody>
          <a:bodyPr wrap="square" rtlCol="0">
            <a:spAutoFit/>
          </a:bodyPr>
          <a:lstStyle/>
          <a:p>
            <a:r>
              <a:rPr lang="en-US" dirty="0" smtClean="0"/>
              <a:t>Ramsey, The Foundation of Mathematics, p. 17.</a:t>
            </a:r>
            <a:endParaRPr lang="en-US"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Grp="1" noChangeAspect="1" noChangeArrowheads="1"/>
          </p:cNvPicPr>
          <p:nvPr>
            <p:ph idx="1"/>
          </p:nvPr>
        </p:nvPicPr>
        <p:blipFill>
          <a:blip r:embed="rId2" cstate="print"/>
          <a:stretch>
            <a:fillRect/>
          </a:stretch>
        </p:blipFill>
        <p:spPr bwMode="auto">
          <a:xfrm>
            <a:off x="1475288" y="1600200"/>
            <a:ext cx="6193423" cy="4525963"/>
          </a:xfrm>
          <a:prstGeom prst="rect">
            <a:avLst/>
          </a:prstGeom>
          <a:noFill/>
          <a:ln w="9525">
            <a:noFill/>
            <a:miter lim="800000"/>
            <a:headEnd/>
            <a:tailEnd/>
          </a:ln>
        </p:spPr>
      </p:pic>
      <p:sp>
        <p:nvSpPr>
          <p:cNvPr id="7" name="TextBox 6"/>
          <p:cNvSpPr txBox="1"/>
          <p:nvPr/>
        </p:nvSpPr>
        <p:spPr>
          <a:xfrm>
            <a:off x="1524000" y="457200"/>
            <a:ext cx="5715000" cy="369332"/>
          </a:xfrm>
          <a:prstGeom prst="rect">
            <a:avLst/>
          </a:prstGeom>
          <a:noFill/>
        </p:spPr>
        <p:txBody>
          <a:bodyPr wrap="square" rtlCol="0">
            <a:spAutoFit/>
          </a:bodyPr>
          <a:lstStyle/>
          <a:p>
            <a:r>
              <a:rPr lang="en-US" dirty="0" smtClean="0"/>
              <a:t>Ramsey, The Foundations of Mathematics, p. 53.</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533400"/>
                <a:ext cx="8229600" cy="6019800"/>
              </a:xfrm>
            </p:spPr>
            <p:txBody>
              <a:bodyPr>
                <a:normAutofit fontScale="92500" lnSpcReduction="20000"/>
              </a:bodyPr>
              <a:lstStyle/>
              <a:p>
                <a:r>
                  <a:rPr lang="en-US" dirty="0"/>
                  <a:t>E!(</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smtClean="0"/>
                  <a:t>(</a:t>
                </a:r>
                <a:r>
                  <a:rPr lang="en-US" i="1" dirty="0"/>
                  <a:t>x</a:t>
                </a:r>
                <a:r>
                  <a:rPr lang="en-US" dirty="0"/>
                  <a:t>)( </a:t>
                </a:r>
                <a:r>
                  <a:rPr lang="en-US" dirty="0">
                    <a:sym typeface="Symbol"/>
                  </a:rPr>
                  <a:t></a:t>
                </a:r>
                <a:r>
                  <a:rPr lang="en-US" dirty="0"/>
                  <a:t>(</a:t>
                </a:r>
                <a:r>
                  <a:rPr lang="en-US" i="1" dirty="0"/>
                  <a:t>x</a:t>
                </a:r>
                <a:r>
                  <a:rPr lang="en-US" dirty="0"/>
                  <a:t> = </a:t>
                </a:r>
                <a:r>
                  <a:rPr lang="en-US" i="1" dirty="0"/>
                  <a:t>y</a:t>
                </a:r>
                <a:r>
                  <a:rPr lang="en-US" dirty="0"/>
                  <a:t>)</a:t>
                </a:r>
                <a:r>
                  <a:rPr lang="en-US" i="1" dirty="0"/>
                  <a:t> </a:t>
                </a:r>
                <a:r>
                  <a:rPr lang="en-US" dirty="0"/>
                  <a:t> </a:t>
                </a:r>
                <a14:m>
                  <m:oMath xmlns:m="http://schemas.openxmlformats.org/officeDocument/2006/math">
                    <m:sSub>
                      <m:sSubPr>
                        <m:ctrlPr>
                          <a:rPr lang="en-US" i="1">
                            <a:latin typeface="Cambria Math"/>
                          </a:rPr>
                        </m:ctrlPr>
                      </m:sSubPr>
                      <m:e>
                        <m:r>
                          <a:rPr lang="en-US">
                            <a:latin typeface="Cambria Math"/>
                            <a:sym typeface="Symbol"/>
                          </a:rPr>
                          <m:t></m:t>
                        </m:r>
                      </m:e>
                      <m:sub>
                        <m:r>
                          <a:rPr lang="en-US" i="1">
                            <a:latin typeface="Cambria Math"/>
                          </a:rPr>
                          <m:t>𝑦</m:t>
                        </m:r>
                      </m:sub>
                    </m:sSub>
                    <m:r>
                      <a:rPr lang="en-US" i="1">
                        <a:latin typeface="Cambria Math"/>
                      </a:rPr>
                      <m:t> </m:t>
                    </m:r>
                    <m:r>
                      <a:rPr lang="en-US" i="1">
                        <a:latin typeface="Cambria Math"/>
                        <a:sym typeface="Symbol"/>
                      </a:rPr>
                      <m:t></m:t>
                    </m:r>
                    <m:r>
                      <a:rPr lang="en-US" i="1">
                        <a:latin typeface="Cambria Math"/>
                      </a:rPr>
                      <m:t>(</m:t>
                    </m:r>
                    <m:r>
                      <a:rPr lang="en-US" i="1">
                        <a:latin typeface="Cambria Math"/>
                      </a:rPr>
                      <m:t>𝑥</m:t>
                    </m:r>
                    <m:r>
                      <a:rPr lang="en-US">
                        <a:latin typeface="Cambria Math"/>
                      </a:rPr>
                      <m:t>= </m:t>
                    </m:r>
                    <m:r>
                      <a:rPr lang="en-US" i="1">
                        <a:latin typeface="Cambria Math"/>
                      </a:rPr>
                      <m:t>𝑦</m:t>
                    </m:r>
                  </m:oMath>
                </a14:m>
                <a:r>
                  <a:rPr lang="en-US" dirty="0"/>
                  <a:t>)) .</a:t>
                </a:r>
                <a:r>
                  <a:rPr lang="en-US" dirty="0">
                    <a:sym typeface="Symbol"/>
                  </a:rPr>
                  <a:t></a:t>
                </a:r>
                <a:r>
                  <a:rPr lang="en-US" dirty="0"/>
                  <a:t>. </a:t>
                </a:r>
                <a:r>
                  <a:rPr lang="en-US" dirty="0" smtClean="0"/>
                  <a:t>		</a:t>
                </a:r>
                <a:r>
                  <a:rPr lang="en-US" dirty="0" smtClean="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 </a:t>
                </a:r>
                <a:r>
                  <a:rPr lang="en-US" i="1" dirty="0"/>
                  <a:t>y</a:t>
                </a:r>
                <a:r>
                  <a:rPr lang="en-US" dirty="0"/>
                  <a:t>)</a:t>
                </a:r>
                <a:r>
                  <a:rPr lang="en-US" i="1" dirty="0"/>
                  <a:t> </a:t>
                </a:r>
                <a:r>
                  <a:rPr lang="en-US" dirty="0"/>
                  <a:t> </a:t>
                </a:r>
                <a14:m>
                  <m:oMath xmlns:m="http://schemas.openxmlformats.org/officeDocument/2006/math">
                    <m:sSub>
                      <m:sSubPr>
                        <m:ctrlPr>
                          <a:rPr lang="en-US" i="1">
                            <a:latin typeface="Cambria Math"/>
                          </a:rPr>
                        </m:ctrlPr>
                      </m:sSubPr>
                      <m:e>
                        <m:r>
                          <a:rPr lang="en-US">
                            <a:latin typeface="Cambria Math"/>
                            <a:sym typeface="Symbol"/>
                          </a:rPr>
                          <m:t></m:t>
                        </m:r>
                      </m:e>
                      <m:sub>
                        <m:r>
                          <a:rPr lang="en-US" i="1">
                            <a:latin typeface="Cambria Math"/>
                          </a:rPr>
                          <m:t>𝑦</m:t>
                        </m:r>
                      </m:sub>
                    </m:sSub>
                  </m:oMath>
                </a14:m>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i="1" dirty="0"/>
                  <a:t> = y</a:t>
                </a:r>
                <a:r>
                  <a:rPr lang="en-US" dirty="0"/>
                  <a:t>).</a:t>
                </a:r>
              </a:p>
              <a:p>
                <a:r>
                  <a:rPr lang="en-US" dirty="0"/>
                  <a:t>The trouble is that the omission of scope markers is supposed to mark a secondary scope for the description </a:t>
                </a:r>
                <a:r>
                  <a:rPr lang="en-US" dirty="0">
                    <a:sym typeface="Symbol"/>
                  </a:rPr>
                  <a:t></a:t>
                </a:r>
                <a:r>
                  <a:rPr lang="en-US" i="1" dirty="0" err="1"/>
                  <a:t>x</a:t>
                </a:r>
                <a:r>
                  <a:rPr lang="en-US" dirty="0" err="1">
                    <a:sym typeface="Symbol"/>
                  </a:rPr>
                  <a:t></a:t>
                </a:r>
                <a:r>
                  <a:rPr lang="en-US" i="1" dirty="0" err="1"/>
                  <a:t>x</a:t>
                </a:r>
                <a:r>
                  <a:rPr lang="en-US" dirty="0"/>
                  <a:t>, so that the last clause is</a:t>
                </a:r>
              </a:p>
              <a:p>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i="1" dirty="0" err="1"/>
                  <a:t>x</a:t>
                </a:r>
                <a:r>
                  <a:rPr lang="en-US" dirty="0" err="1">
                    <a:sym typeface="Symbol"/>
                  </a:rPr>
                  <a:t></a:t>
                </a:r>
                <a:r>
                  <a:rPr lang="en-US" i="1" dirty="0" err="1"/>
                  <a:t>x</a:t>
                </a:r>
                <a:r>
                  <a:rPr lang="en-US" dirty="0"/>
                  <a:t> = </a:t>
                </a:r>
                <a:r>
                  <a:rPr lang="en-US" i="1" dirty="0"/>
                  <a:t>y</a:t>
                </a:r>
                <a:r>
                  <a:rPr lang="en-US" dirty="0"/>
                  <a:t>])</a:t>
                </a:r>
                <a:r>
                  <a:rPr lang="en-US" i="1" dirty="0"/>
                  <a:t> </a:t>
                </a:r>
                <a:r>
                  <a:rPr lang="en-US" dirty="0"/>
                  <a:t> </a:t>
                </a:r>
                <a14:m>
                  <m:oMath xmlns:m="http://schemas.openxmlformats.org/officeDocument/2006/math">
                    <m:sSub>
                      <m:sSubPr>
                        <m:ctrlPr>
                          <a:rPr lang="en-US" i="1">
                            <a:latin typeface="Cambria Math"/>
                          </a:rPr>
                        </m:ctrlPr>
                      </m:sSubPr>
                      <m:e>
                        <m:r>
                          <a:rPr lang="en-US">
                            <a:latin typeface="Cambria Math"/>
                            <a:sym typeface="Symbol"/>
                          </a:rPr>
                          <m:t></m:t>
                        </m:r>
                      </m:e>
                      <m:sub>
                        <m:r>
                          <a:rPr lang="en-US" i="1">
                            <a:latin typeface="Cambria Math"/>
                          </a:rPr>
                          <m:t>𝑦</m:t>
                        </m:r>
                      </m:sub>
                    </m:sSub>
                  </m:oMath>
                </a14:m>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i="1" dirty="0" err="1"/>
                  <a:t>x</a:t>
                </a:r>
                <a:r>
                  <a:rPr lang="en-US" dirty="0" err="1">
                    <a:sym typeface="Symbol"/>
                  </a:rPr>
                  <a:t></a:t>
                </a:r>
                <a:r>
                  <a:rPr lang="en-US" i="1" dirty="0" err="1"/>
                  <a:t>x</a:t>
                </a:r>
                <a:r>
                  <a:rPr lang="en-US" i="1" dirty="0"/>
                  <a:t> = y</a:t>
                </a:r>
                <a:r>
                  <a:rPr lang="en-US" dirty="0"/>
                  <a:t>]).</a:t>
                </a:r>
              </a:p>
              <a:p>
                <a:r>
                  <a:rPr lang="en-US" dirty="0"/>
                  <a:t>But this may well be false, in spite of the fact that E!(</a:t>
                </a:r>
                <a:r>
                  <a:rPr lang="en-US" dirty="0">
                    <a:sym typeface="Symbol"/>
                  </a:rPr>
                  <a:t></a:t>
                </a:r>
                <a:r>
                  <a:rPr lang="en-US" i="1" dirty="0" err="1"/>
                  <a:t>x</a:t>
                </a:r>
                <a:r>
                  <a:rPr lang="en-US" dirty="0" err="1">
                    <a:sym typeface="Symbol"/>
                  </a:rPr>
                  <a:t></a:t>
                </a:r>
                <a:r>
                  <a:rPr lang="en-US" i="1" dirty="0" err="1"/>
                  <a:t>x</a:t>
                </a:r>
                <a:r>
                  <a:rPr lang="en-US" dirty="0"/>
                  <a:t>) and (</a:t>
                </a:r>
                <a:r>
                  <a:rPr lang="en-US" i="1" dirty="0"/>
                  <a:t>x</a:t>
                </a:r>
                <a:r>
                  <a:rPr lang="en-US" dirty="0"/>
                  <a:t>)( </a:t>
                </a:r>
                <a:r>
                  <a:rPr lang="en-US" dirty="0">
                    <a:sym typeface="Symbol"/>
                  </a:rPr>
                  <a:t></a:t>
                </a:r>
                <a:r>
                  <a:rPr lang="en-US" dirty="0"/>
                  <a:t>(</a:t>
                </a:r>
                <a:r>
                  <a:rPr lang="en-US" i="1" dirty="0"/>
                  <a:t>x</a:t>
                </a:r>
                <a:r>
                  <a:rPr lang="en-US" dirty="0"/>
                  <a:t> = </a:t>
                </a:r>
                <a:r>
                  <a:rPr lang="en-US" i="1" dirty="0"/>
                  <a:t>y</a:t>
                </a:r>
                <a:r>
                  <a:rPr lang="en-US" dirty="0"/>
                  <a:t>)</a:t>
                </a:r>
                <a:r>
                  <a:rPr lang="en-US" i="1" dirty="0"/>
                  <a:t> </a:t>
                </a:r>
                <a:r>
                  <a:rPr lang="en-US" dirty="0"/>
                  <a:t> </a:t>
                </a:r>
                <a14:m>
                  <m:oMath xmlns:m="http://schemas.openxmlformats.org/officeDocument/2006/math">
                    <m:sSub>
                      <m:sSubPr>
                        <m:ctrlPr>
                          <a:rPr lang="en-US" i="1">
                            <a:latin typeface="Cambria Math"/>
                          </a:rPr>
                        </m:ctrlPr>
                      </m:sSubPr>
                      <m:e>
                        <m:r>
                          <a:rPr lang="en-US">
                            <a:latin typeface="Cambria Math"/>
                            <a:sym typeface="Symbol"/>
                          </a:rPr>
                          <m:t></m:t>
                        </m:r>
                      </m:e>
                      <m:sub>
                        <m:r>
                          <a:rPr lang="en-US" i="1">
                            <a:latin typeface="Cambria Math"/>
                          </a:rPr>
                          <m:t>𝑦</m:t>
                        </m:r>
                      </m:sub>
                    </m:sSub>
                    <m:r>
                      <a:rPr lang="en-US" i="1">
                        <a:latin typeface="Cambria Math"/>
                      </a:rPr>
                      <m:t> </m:t>
                    </m:r>
                    <m:r>
                      <a:rPr lang="en-US" i="1">
                        <a:latin typeface="Cambria Math"/>
                        <a:sym typeface="Symbol"/>
                      </a:rPr>
                      <m:t></m:t>
                    </m:r>
                    <m:r>
                      <a:rPr lang="en-US" i="1">
                        <a:latin typeface="Cambria Math"/>
                      </a:rPr>
                      <m:t>(</m:t>
                    </m:r>
                    <m:r>
                      <a:rPr lang="en-US" i="1">
                        <a:latin typeface="Cambria Math"/>
                      </a:rPr>
                      <m:t>𝑥</m:t>
                    </m:r>
                    <m:r>
                      <a:rPr lang="en-US">
                        <a:latin typeface="Cambria Math"/>
                      </a:rPr>
                      <m:t>= </m:t>
                    </m:r>
                    <m:r>
                      <a:rPr lang="en-US" i="1">
                        <a:latin typeface="Cambria Math"/>
                      </a:rPr>
                      <m:t>𝑦</m:t>
                    </m:r>
                  </m:oMath>
                </a14:m>
                <a:r>
                  <a:rPr lang="en-US" dirty="0"/>
                  <a:t>)) are true. The morning star exists. And even though the morning star is identical to Venus it is surely possible that the morning star is not identical to Venus. Allowing </a:t>
                </a:r>
                <a:r>
                  <a:rPr lang="en-US" i="1" dirty="0"/>
                  <a:t>de re </a:t>
                </a:r>
                <a:r>
                  <a:rPr lang="en-US" dirty="0"/>
                  <a:t>quantification, certain modal contexts violate *14.18 as stated.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6019800"/>
              </a:xfrm>
              <a:blipFill rotWithShape="1">
                <a:blip r:embed="rId2"/>
                <a:stretch>
                  <a:fillRect l="-1481" t="-2634" r="-2667" b="-2634"/>
                </a:stretch>
              </a:blipFill>
            </p:spPr>
            <p:txBody>
              <a:bodyPr/>
              <a:lstStyle/>
              <a:p>
                <a:r>
                  <a:rPr lang="en-US">
                    <a:noFill/>
                  </a:rPr>
                  <a:t> </a:t>
                </a:r>
              </a:p>
            </p:txBody>
          </p:sp>
        </mc:Fallback>
      </mc:AlternateContent>
    </p:spTree>
    <p:extLst>
      <p:ext uri="{BB962C8B-B14F-4D97-AF65-F5344CB8AC3E}">
        <p14:creationId xmlns:p14="http://schemas.microsoft.com/office/powerpoint/2010/main" val="136293049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sz="2400" dirty="0" smtClean="0"/>
              <a:t>Ramsey hopes that his notion of functions in extension (his </a:t>
            </a:r>
            <a:r>
              <a:rPr lang="en-US" sz="2400" dirty="0" err="1" smtClean="0"/>
              <a:t>infinitary</a:t>
            </a:r>
            <a:r>
              <a:rPr lang="en-US" sz="2400" dirty="0" smtClean="0"/>
              <a:t> </a:t>
            </a:r>
            <a:r>
              <a:rPr lang="en-US" sz="2400" dirty="0" err="1" smtClean="0"/>
              <a:t>nominalistic</a:t>
            </a:r>
            <a:r>
              <a:rPr lang="en-US" sz="2400" dirty="0" smtClean="0"/>
              <a:t> semantics) provides a compromise between Wittgenstein and Ramsey on identity. </a:t>
            </a:r>
          </a:p>
          <a:p>
            <a:r>
              <a:rPr lang="en-US" sz="2400" dirty="0" smtClean="0"/>
              <a:t>The identity sign is preserved, but statements of identity are either </a:t>
            </a:r>
            <a:r>
              <a:rPr lang="en-US" sz="2400" dirty="0" err="1" smtClean="0"/>
              <a:t>tautologous</a:t>
            </a:r>
            <a:r>
              <a:rPr lang="en-US" sz="2400" dirty="0" smtClean="0"/>
              <a:t> or contradictory.</a:t>
            </a:r>
          </a:p>
          <a:p>
            <a:r>
              <a:rPr lang="en-US" sz="2400" dirty="0" smtClean="0"/>
              <a:t>In Wittgenstein’s </a:t>
            </a:r>
            <a:r>
              <a:rPr lang="en-US" sz="2400" dirty="0" err="1" smtClean="0"/>
              <a:t>Tractatus</a:t>
            </a:r>
            <a:r>
              <a:rPr lang="en-US" sz="2400" dirty="0" smtClean="0"/>
              <a:t>, logic and mathematics both have their foundation in recursive calculations of operations. Logic involves operations on the N-operator; mathematics involves equations (not tautologies), i.e., operations with numeric exponents. </a:t>
            </a:r>
          </a:p>
          <a:p>
            <a:r>
              <a:rPr lang="en-US" sz="2400" dirty="0" smtClean="0"/>
              <a:t>How disappointing it must have been for Wittgenstein to discover that Ramsey came to side with Russell against him on these matters.  </a:t>
            </a:r>
            <a:r>
              <a:rPr lang="en-US" sz="2400" dirty="0" smtClean="0">
                <a:solidFill>
                  <a:srgbClr val="FF0000"/>
                </a:solidFill>
              </a:rPr>
              <a:t>Contrary to Wittgenstein, </a:t>
            </a:r>
            <a:r>
              <a:rPr lang="en-US" sz="2400" i="1" dirty="0" smtClean="0">
                <a:solidFill>
                  <a:srgbClr val="FF0000"/>
                </a:solidFill>
              </a:rPr>
              <a:t>Principia</a:t>
            </a:r>
            <a:r>
              <a:rPr lang="en-US" sz="2400" dirty="0" smtClean="0">
                <a:solidFill>
                  <a:srgbClr val="FF0000"/>
                </a:solidFill>
              </a:rPr>
              <a:t> wouldn’t have to be done afresh after all.</a:t>
            </a:r>
          </a:p>
          <a:p>
            <a:endParaRPr lang="en-US" sz="2400" dirty="0" smtClean="0"/>
          </a:p>
          <a:p>
            <a:endParaRPr lang="en-US" sz="2400"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RUSSELL_1"/>
          <p:cNvPicPr>
            <a:picLocks noGrp="1" noChangeAspect="1" noChangeArrowheads="1"/>
          </p:cNvPicPr>
          <p:nvPr>
            <p:ph idx="1"/>
          </p:nvPr>
        </p:nvPicPr>
        <p:blipFill>
          <a:blip r:embed="rId2" cstate="print"/>
          <a:srcRect/>
          <a:stretch>
            <a:fillRect/>
          </a:stretch>
        </p:blipFill>
        <p:spPr bwMode="auto">
          <a:xfrm>
            <a:off x="3257550" y="1335881"/>
            <a:ext cx="3067050" cy="4422775"/>
          </a:xfrm>
          <a:prstGeom prst="rect">
            <a:avLst/>
          </a:prstGeom>
          <a:noFill/>
        </p:spPr>
      </p:pic>
      <p:pic>
        <p:nvPicPr>
          <p:cNvPr id="5" name="Picture 4" descr="russelln.jpg"/>
          <p:cNvPicPr>
            <a:picLocks noChangeAspect="1"/>
          </p:cNvPicPr>
          <p:nvPr/>
        </p:nvPicPr>
        <p:blipFill>
          <a:blip r:embed="rId3" cstate="print"/>
          <a:stretch>
            <a:fillRect/>
          </a:stretch>
        </p:blipFill>
        <p:spPr>
          <a:xfrm>
            <a:off x="1447800" y="990600"/>
            <a:ext cx="1943100" cy="3810000"/>
          </a:xfrm>
          <a:prstGeom prst="rect">
            <a:avLst/>
          </a:prstGeom>
        </p:spPr>
      </p:pic>
      <p:pic>
        <p:nvPicPr>
          <p:cNvPr id="6" name="Picture 5" descr="russell_bertrand-19670420003R.1.gif"/>
          <p:cNvPicPr>
            <a:picLocks noChangeAspect="1"/>
          </p:cNvPicPr>
          <p:nvPr/>
        </p:nvPicPr>
        <p:blipFill>
          <a:blip r:embed="rId4" cstate="print"/>
          <a:stretch>
            <a:fillRect/>
          </a:stretch>
        </p:blipFill>
        <p:spPr>
          <a:xfrm>
            <a:off x="6477000" y="304800"/>
            <a:ext cx="1333500" cy="2828925"/>
          </a:xfrm>
          <a:prstGeom prst="rect">
            <a:avLst/>
          </a:prstGeom>
        </p:spPr>
      </p:pic>
      <p:pic>
        <p:nvPicPr>
          <p:cNvPr id="7" name="Picture 6" descr="russell_bertrand-19680822003R.1.gif"/>
          <p:cNvPicPr>
            <a:picLocks noChangeAspect="1"/>
          </p:cNvPicPr>
          <p:nvPr/>
        </p:nvPicPr>
        <p:blipFill>
          <a:blip r:embed="rId5" cstate="print"/>
          <a:stretch>
            <a:fillRect/>
          </a:stretch>
        </p:blipFill>
        <p:spPr>
          <a:xfrm>
            <a:off x="6447741" y="3657600"/>
            <a:ext cx="1591359" cy="2057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66800" y="457200"/>
            <a:ext cx="4419600" cy="923330"/>
          </a:xfrm>
          <a:prstGeom prst="rect">
            <a:avLst/>
          </a:prstGeom>
          <a:noFill/>
        </p:spPr>
        <p:txBody>
          <a:bodyPr wrap="square" rtlCol="0">
            <a:spAutoFit/>
          </a:bodyPr>
          <a:lstStyle/>
          <a:p>
            <a:r>
              <a:rPr lang="en-US" dirty="0" smtClean="0"/>
              <a:t>Ray Monk, </a:t>
            </a:r>
            <a:r>
              <a:rPr lang="en-US" i="1" dirty="0" smtClean="0"/>
              <a:t>The Ghost of Madness, </a:t>
            </a:r>
            <a:r>
              <a:rPr lang="en-US" dirty="0" smtClean="0"/>
              <a:t>quotes from Ramsey’s diary</a:t>
            </a:r>
            <a:r>
              <a:rPr lang="en-US" i="1" dirty="0" smtClean="0"/>
              <a:t>,  Feb 1924 </a:t>
            </a:r>
            <a:r>
              <a:rPr lang="en-US" dirty="0" smtClean="0"/>
              <a:t>p. 46.</a:t>
            </a:r>
            <a:endParaRPr lang="en-US" dirty="0"/>
          </a:p>
        </p:txBody>
      </p:sp>
      <p:pic>
        <p:nvPicPr>
          <p:cNvPr id="3075" name="Picture 3"/>
          <p:cNvPicPr>
            <a:picLocks noGrp="1" noChangeAspect="1" noChangeArrowheads="1"/>
          </p:cNvPicPr>
          <p:nvPr>
            <p:ph idx="1"/>
          </p:nvPr>
        </p:nvPicPr>
        <p:blipFill>
          <a:blip r:embed="rId2" cstate="print"/>
          <a:srcRect/>
          <a:stretch>
            <a:fillRect/>
          </a:stretch>
        </p:blipFill>
        <p:spPr bwMode="auto">
          <a:xfrm>
            <a:off x="381000" y="1828800"/>
            <a:ext cx="8220075" cy="3295650"/>
          </a:xfrm>
          <a:prstGeom prst="rect">
            <a:avLst/>
          </a:prstGeom>
          <a:noFill/>
          <a:ln w="9525">
            <a:noFill/>
            <a:miter lim="800000"/>
            <a:headEnd/>
            <a:tailEnd/>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Grp="1" noChangeAspect="1" noChangeArrowheads="1"/>
          </p:cNvPicPr>
          <p:nvPr>
            <p:ph idx="1"/>
          </p:nvPr>
        </p:nvPicPr>
        <p:blipFill>
          <a:blip r:embed="rId2" cstate="print"/>
          <a:srcRect/>
          <a:stretch>
            <a:fillRect/>
          </a:stretch>
        </p:blipFill>
        <p:spPr bwMode="auto">
          <a:xfrm>
            <a:off x="990600" y="1143000"/>
            <a:ext cx="7550585" cy="5257800"/>
          </a:xfrm>
          <a:prstGeom prst="rect">
            <a:avLst/>
          </a:prstGeom>
          <a:noFill/>
          <a:ln w="9525">
            <a:noFill/>
            <a:miter lim="800000"/>
            <a:headEnd/>
            <a:tailEnd/>
          </a:ln>
        </p:spPr>
      </p:pic>
      <p:sp>
        <p:nvSpPr>
          <p:cNvPr id="6" name="TextBox 5"/>
          <p:cNvSpPr txBox="1"/>
          <p:nvPr/>
        </p:nvSpPr>
        <p:spPr>
          <a:xfrm>
            <a:off x="1447800" y="304800"/>
            <a:ext cx="5867400" cy="369332"/>
          </a:xfrm>
          <a:prstGeom prst="rect">
            <a:avLst/>
          </a:prstGeom>
          <a:noFill/>
        </p:spPr>
        <p:txBody>
          <a:bodyPr wrap="square" rtlCol="0">
            <a:spAutoFit/>
          </a:bodyPr>
          <a:lstStyle/>
          <a:p>
            <a:r>
              <a:rPr lang="en-US" dirty="0" smtClean="0"/>
              <a:t>Outline of Philosophy 1927</a:t>
            </a:r>
            <a:endParaRPr lang="en-US" dirty="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a:stretch>
            <a:fillRect/>
          </a:stretch>
        </p:blipFill>
        <p:spPr bwMode="auto">
          <a:xfrm>
            <a:off x="614362" y="1224756"/>
            <a:ext cx="7915275" cy="4210050"/>
          </a:xfrm>
          <a:prstGeom prst="rect">
            <a:avLst/>
          </a:prstGeom>
          <a:noFill/>
          <a:ln w="9525">
            <a:noFill/>
            <a:miter lim="800000"/>
            <a:headEnd/>
            <a:tailEnd/>
          </a:ln>
        </p:spPr>
      </p:pic>
      <p:sp>
        <p:nvSpPr>
          <p:cNvPr id="4" name="TextBox 3"/>
          <p:cNvSpPr txBox="1"/>
          <p:nvPr/>
        </p:nvSpPr>
        <p:spPr>
          <a:xfrm>
            <a:off x="990600" y="457200"/>
            <a:ext cx="5638800" cy="381000"/>
          </a:xfrm>
          <a:prstGeom prst="rect">
            <a:avLst/>
          </a:prstGeom>
          <a:noFill/>
        </p:spPr>
        <p:txBody>
          <a:bodyPr wrap="square" rtlCol="0">
            <a:spAutoFit/>
          </a:bodyPr>
          <a:lstStyle/>
          <a:p>
            <a:r>
              <a:rPr lang="en-US" dirty="0" smtClean="0"/>
              <a:t>Logical Atomism 1924</a:t>
            </a:r>
            <a:endParaRPr lang="en-US"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stretch>
            <a:fillRect/>
          </a:stretch>
        </p:blipFill>
        <p:spPr bwMode="auto">
          <a:xfrm>
            <a:off x="581025" y="1629569"/>
            <a:ext cx="7981950" cy="4467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cstate="print"/>
          <a:srcRect/>
          <a:stretch>
            <a:fillRect/>
          </a:stretch>
        </p:blipFill>
        <p:spPr bwMode="auto">
          <a:xfrm>
            <a:off x="1477430" y="609600"/>
            <a:ext cx="6189140" cy="5516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Grp="1" noChangeAspect="1" noChangeArrowheads="1"/>
          </p:cNvPicPr>
          <p:nvPr>
            <p:ph idx="1"/>
          </p:nvPr>
        </p:nvPicPr>
        <p:blipFill>
          <a:blip r:embed="rId2" cstate="print"/>
          <a:srcRect/>
          <a:stretch>
            <a:fillRect/>
          </a:stretch>
        </p:blipFill>
        <p:spPr bwMode="auto">
          <a:xfrm>
            <a:off x="685800" y="1066800"/>
            <a:ext cx="7772400" cy="4634706"/>
          </a:xfrm>
          <a:prstGeom prst="rect">
            <a:avLst/>
          </a:prstGeom>
          <a:noFill/>
          <a:ln w="9525">
            <a:noFill/>
            <a:miter lim="800000"/>
            <a:headEnd/>
            <a:tailEnd/>
          </a:ln>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533400" y="914400"/>
            <a:ext cx="8386827"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500062" y="685801"/>
            <a:ext cx="8143875" cy="43251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fontScale="92500" lnSpcReduction="10000"/>
          </a:bodyPr>
          <a:lstStyle/>
          <a:p>
            <a:r>
              <a:rPr lang="en-US" i="1" dirty="0" smtClean="0"/>
              <a:t>  To solve the problems we put:</a:t>
            </a:r>
          </a:p>
          <a:p>
            <a:pPr marL="0" indent="0">
              <a:buNone/>
            </a:pPr>
            <a:r>
              <a:rPr lang="en-US" i="1" dirty="0">
                <a:solidFill>
                  <a:srgbClr val="FF0000"/>
                </a:solidFill>
              </a:rPr>
              <a:t>	</a:t>
            </a:r>
            <a:r>
              <a:rPr lang="en-US" i="1" dirty="0" smtClean="0">
                <a:solidFill>
                  <a:srgbClr val="FF0000"/>
                </a:solidFill>
              </a:rPr>
              <a:t>   shriek</a:t>
            </a:r>
            <a:r>
              <a:rPr lang="en-US" dirty="0" smtClean="0">
                <a:solidFill>
                  <a:srgbClr val="FF0000"/>
                </a:solidFill>
              </a:rPr>
              <a:t>*14.18</a:t>
            </a:r>
            <a:r>
              <a:rPr lang="en-US" dirty="0" smtClean="0"/>
              <a:t>  </a:t>
            </a:r>
            <a:r>
              <a:rPr lang="en-US" dirty="0"/>
              <a:t>E!(</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endParaRPr lang="en-US" dirty="0" smtClean="0"/>
          </a:p>
          <a:p>
            <a:pPr marL="0" indent="0">
              <a:buNone/>
            </a:pPr>
            <a:r>
              <a:rPr lang="en-US" dirty="0"/>
              <a:t>	</a:t>
            </a:r>
            <a:r>
              <a:rPr lang="en-US" dirty="0" smtClean="0"/>
              <a:t>		(</a:t>
            </a:r>
            <a:r>
              <a:rPr lang="en-US" i="1" dirty="0"/>
              <a:t>x</a:t>
            </a:r>
            <a:r>
              <a:rPr lang="en-US" dirty="0"/>
              <a:t>) </a:t>
            </a:r>
            <a:r>
              <a:rPr lang="en-US" dirty="0">
                <a:sym typeface="Symbol"/>
              </a:rPr>
              <a:t></a:t>
            </a:r>
            <a:r>
              <a:rPr lang="en-US" dirty="0"/>
              <a:t>!</a:t>
            </a:r>
            <a:r>
              <a:rPr lang="en-US" i="1" dirty="0"/>
              <a:t>x</a:t>
            </a:r>
            <a:r>
              <a:rPr lang="en-US" dirty="0"/>
              <a:t> </a:t>
            </a:r>
            <a:r>
              <a:rPr lang="en-US" dirty="0">
                <a:sym typeface="Symbol"/>
              </a:rPr>
              <a:t></a:t>
            </a:r>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r>
              <a:rPr lang="en-US" dirty="0"/>
              <a:t>The smallest possible scope is, therefore, forced by the shriek to be primary and hence the scope marker can be dropped without trouble.   There is another way to rectify the situation. Indeed, it is  more likely that what was intended by Whitehead and Russell is this:</a:t>
            </a:r>
          </a:p>
          <a:p>
            <a:pPr marL="0" indent="0">
              <a:buNone/>
            </a:pPr>
            <a:r>
              <a:rPr lang="en-US" dirty="0"/>
              <a:t>	</a:t>
            </a:r>
            <a:r>
              <a:rPr lang="en-US" i="1" dirty="0" smtClean="0">
                <a:solidFill>
                  <a:srgbClr val="FF0000"/>
                </a:solidFill>
              </a:rPr>
              <a:t>c</a:t>
            </a:r>
            <a:r>
              <a:rPr lang="en-US" dirty="0" smtClean="0">
                <a:solidFill>
                  <a:srgbClr val="FF0000"/>
                </a:solidFill>
              </a:rPr>
              <a:t>*14.18</a:t>
            </a:r>
            <a:r>
              <a:rPr lang="en-US" dirty="0" smtClean="0"/>
              <a:t>  </a:t>
            </a:r>
            <a:r>
              <a:rPr lang="en-US" dirty="0"/>
              <a:t>E!(</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endParaRPr lang="en-US" dirty="0" smtClean="0"/>
          </a:p>
          <a:p>
            <a:pPr marL="457200" lvl="1" indent="0">
              <a:buNone/>
            </a:pPr>
            <a:r>
              <a:rPr lang="en-US" dirty="0"/>
              <a:t>	</a:t>
            </a:r>
            <a:r>
              <a:rPr lang="en-US" dirty="0" smtClean="0"/>
              <a:t>		(</a:t>
            </a:r>
            <a:r>
              <a:rPr lang="en-US" i="1" dirty="0"/>
              <a:t>x</a:t>
            </a:r>
            <a:r>
              <a:rPr lang="en-US" dirty="0"/>
              <a:t>) </a:t>
            </a:r>
            <a:r>
              <a:rPr lang="en-US" dirty="0">
                <a:sym typeface="Symbol"/>
              </a:rPr>
              <a:t></a:t>
            </a:r>
            <a:r>
              <a:rPr lang="en-US" i="1" dirty="0"/>
              <a:t>x</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endParaRPr lang="en-US" dirty="0"/>
          </a:p>
        </p:txBody>
      </p:sp>
    </p:spTree>
    <p:extLst>
      <p:ext uri="{BB962C8B-B14F-4D97-AF65-F5344CB8AC3E}">
        <p14:creationId xmlns:p14="http://schemas.microsoft.com/office/powerpoint/2010/main" val="242499736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cstate="print"/>
          <a:stretch>
            <a:fillRect/>
          </a:stretch>
        </p:blipFill>
        <p:spPr bwMode="auto">
          <a:xfrm>
            <a:off x="2204929" y="1600200"/>
            <a:ext cx="4734141" cy="4525963"/>
          </a:xfrm>
          <a:prstGeom prst="rect">
            <a:avLst/>
          </a:prstGeom>
          <a:noFill/>
          <a:ln w="9525">
            <a:noFill/>
            <a:miter lim="800000"/>
            <a:headEnd/>
            <a:tailEnd/>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77500" lnSpcReduction="20000"/>
          </a:bodyPr>
          <a:lstStyle/>
          <a:p>
            <a:r>
              <a:rPr lang="en-US" dirty="0" smtClean="0"/>
              <a:t>Reducibility </a:t>
            </a:r>
            <a:r>
              <a:rPr lang="en-US" dirty="0" smtClean="0">
                <a:solidFill>
                  <a:srgbClr val="FF0000"/>
                </a:solidFill>
              </a:rPr>
              <a:t>has</a:t>
            </a:r>
            <a:r>
              <a:rPr lang="en-US" dirty="0" smtClean="0"/>
              <a:t> to be an axiom schema in PM1. Consider:</a:t>
            </a:r>
          </a:p>
          <a:p>
            <a:r>
              <a:rPr lang="en-US" dirty="0" smtClean="0">
                <a:sym typeface="Symbol"/>
              </a:rPr>
              <a:t>( f</a:t>
            </a:r>
            <a:r>
              <a:rPr lang="en-US" baseline="30000" dirty="0" smtClean="0">
                <a:sym typeface="Symbol"/>
              </a:rPr>
              <a:t>(o) </a:t>
            </a:r>
            <a:r>
              <a:rPr lang="en-US" dirty="0" smtClean="0">
                <a:sym typeface="Symbol"/>
              </a:rPr>
              <a:t>)(x</a:t>
            </a:r>
            <a:r>
              <a:rPr lang="en-US" baseline="30000" dirty="0" smtClean="0">
                <a:sym typeface="Symbol"/>
              </a:rPr>
              <a:t>o</a:t>
            </a:r>
            <a:r>
              <a:rPr lang="en-US" dirty="0" smtClean="0">
                <a:sym typeface="Symbol"/>
              </a:rPr>
              <a:t> )(  f</a:t>
            </a:r>
            <a:r>
              <a:rPr lang="en-US" baseline="30000" dirty="0" smtClean="0">
                <a:sym typeface="Symbol"/>
              </a:rPr>
              <a:t>(o) </a:t>
            </a:r>
            <a:r>
              <a:rPr lang="en-US" dirty="0" smtClean="0">
                <a:sym typeface="Symbol"/>
              </a:rPr>
              <a:t>(x</a:t>
            </a:r>
            <a:r>
              <a:rPr lang="en-US" baseline="30000" dirty="0" smtClean="0">
                <a:sym typeface="Symbol"/>
              </a:rPr>
              <a:t>o</a:t>
            </a:r>
            <a:r>
              <a:rPr lang="en-US" dirty="0" smtClean="0">
                <a:sym typeface="Symbol"/>
              </a:rPr>
              <a:t>)   </a:t>
            </a:r>
            <a:r>
              <a:rPr lang="en-US" baseline="30000" dirty="0" smtClean="0">
                <a:sym typeface="Symbol"/>
              </a:rPr>
              <a:t>(o)</a:t>
            </a:r>
            <a:r>
              <a:rPr lang="en-US" dirty="0" smtClean="0">
                <a:sym typeface="Symbol"/>
              </a:rPr>
              <a:t>(x</a:t>
            </a:r>
            <a:r>
              <a:rPr lang="en-US" baseline="30000" dirty="0" smtClean="0">
                <a:sym typeface="Symbol"/>
              </a:rPr>
              <a:t>o</a:t>
            </a:r>
            <a:r>
              <a:rPr lang="en-US" dirty="0" smtClean="0">
                <a:sym typeface="Symbol"/>
              </a:rPr>
              <a:t>)),</a:t>
            </a:r>
          </a:p>
          <a:p>
            <a:pPr>
              <a:buNone/>
            </a:pPr>
            <a:r>
              <a:rPr lang="en-US" dirty="0" smtClean="0">
                <a:sym typeface="Symbol"/>
              </a:rPr>
              <a:t>	with </a:t>
            </a:r>
            <a:r>
              <a:rPr lang="en-US" baseline="30000" dirty="0" smtClean="0">
                <a:sym typeface="Symbol"/>
              </a:rPr>
              <a:t>(o) </a:t>
            </a:r>
            <a:r>
              <a:rPr lang="en-US" dirty="0" smtClean="0">
                <a:sym typeface="Symbol"/>
              </a:rPr>
              <a:t>a predicate variable.  Now it might be thought that with a rule of uniform replacement of a </a:t>
            </a:r>
            <a:r>
              <a:rPr lang="en-US" dirty="0" err="1" smtClean="0">
                <a:sym typeface="Symbol"/>
              </a:rPr>
              <a:t>wff</a:t>
            </a:r>
            <a:r>
              <a:rPr lang="en-US" dirty="0" smtClean="0">
                <a:sym typeface="Symbol"/>
              </a:rPr>
              <a:t> for a predicate variable we could get comprehension. But this cannot work in the context of the grammar of PM1910. The </a:t>
            </a:r>
            <a:r>
              <a:rPr lang="en-US" dirty="0" err="1" smtClean="0">
                <a:sym typeface="Symbol"/>
              </a:rPr>
              <a:t>wff</a:t>
            </a:r>
            <a:r>
              <a:rPr lang="en-US" dirty="0" smtClean="0">
                <a:sym typeface="Symbol"/>
              </a:rPr>
              <a:t> being substituted would have to match in </a:t>
            </a:r>
            <a:r>
              <a:rPr lang="en-US" dirty="0" smtClean="0">
                <a:solidFill>
                  <a:srgbClr val="FF0000"/>
                </a:solidFill>
                <a:sym typeface="Symbol"/>
              </a:rPr>
              <a:t>order</a:t>
            </a:r>
            <a:r>
              <a:rPr lang="en-US" dirty="0" smtClean="0">
                <a:sym typeface="Symbol"/>
              </a:rPr>
              <a:t> (the order of </a:t>
            </a:r>
            <a:r>
              <a:rPr lang="en-US" baseline="30000" dirty="0" smtClean="0">
                <a:sym typeface="Symbol"/>
              </a:rPr>
              <a:t>(o) </a:t>
            </a:r>
            <a:r>
              <a:rPr lang="en-US" dirty="0" smtClean="0">
                <a:sym typeface="Symbol"/>
              </a:rPr>
              <a:t> is 1) as well as type and this wouldn’t yield Reducibility.</a:t>
            </a:r>
            <a:endParaRPr lang="en-US" dirty="0" smtClean="0"/>
          </a:p>
          <a:p>
            <a:r>
              <a:rPr lang="en-US" dirty="0" err="1" smtClean="0">
                <a:sym typeface="Symbol"/>
              </a:rPr>
              <a:t>Similarily</a:t>
            </a:r>
            <a:r>
              <a:rPr lang="en-US" dirty="0" smtClean="0">
                <a:sym typeface="Symbol"/>
              </a:rPr>
              <a:t>, </a:t>
            </a:r>
          </a:p>
          <a:p>
            <a:pPr>
              <a:buNone/>
            </a:pPr>
            <a:r>
              <a:rPr lang="en-US" dirty="0" smtClean="0">
                <a:sym typeface="Symbol"/>
              </a:rPr>
              <a:t>    ( </a:t>
            </a:r>
            <a:r>
              <a:rPr lang="en-US" baseline="30000" dirty="0" smtClean="0">
                <a:sym typeface="Symbol"/>
              </a:rPr>
              <a:t>(o) </a:t>
            </a:r>
            <a:r>
              <a:rPr lang="en-US" dirty="0" smtClean="0">
                <a:sym typeface="Symbol"/>
              </a:rPr>
              <a:t>)( f</a:t>
            </a:r>
            <a:r>
              <a:rPr lang="en-US" baseline="30000" dirty="0" smtClean="0">
                <a:sym typeface="Symbol"/>
              </a:rPr>
              <a:t>(o) </a:t>
            </a:r>
            <a:r>
              <a:rPr lang="en-US" dirty="0" smtClean="0">
                <a:sym typeface="Symbol"/>
              </a:rPr>
              <a:t>)(x</a:t>
            </a:r>
            <a:r>
              <a:rPr lang="en-US" baseline="30000" dirty="0" smtClean="0">
                <a:sym typeface="Symbol"/>
              </a:rPr>
              <a:t>o</a:t>
            </a:r>
            <a:r>
              <a:rPr lang="en-US" dirty="0" smtClean="0">
                <a:sym typeface="Symbol"/>
              </a:rPr>
              <a:t> )(  f</a:t>
            </a:r>
            <a:r>
              <a:rPr lang="en-US" baseline="30000" dirty="0" smtClean="0">
                <a:sym typeface="Symbol"/>
              </a:rPr>
              <a:t>(o) </a:t>
            </a:r>
            <a:r>
              <a:rPr lang="en-US" dirty="0" smtClean="0">
                <a:sym typeface="Symbol"/>
              </a:rPr>
              <a:t>(x</a:t>
            </a:r>
            <a:r>
              <a:rPr lang="en-US" baseline="30000" dirty="0" smtClean="0">
                <a:sym typeface="Symbol"/>
              </a:rPr>
              <a:t>o</a:t>
            </a:r>
            <a:r>
              <a:rPr lang="en-US" dirty="0" smtClean="0">
                <a:sym typeface="Symbol"/>
              </a:rPr>
              <a:t>)   </a:t>
            </a:r>
            <a:r>
              <a:rPr lang="en-US" baseline="30000" dirty="0" smtClean="0">
                <a:sym typeface="Symbol"/>
              </a:rPr>
              <a:t>(o)</a:t>
            </a:r>
            <a:r>
              <a:rPr lang="en-US" dirty="0" smtClean="0">
                <a:sym typeface="Symbol"/>
              </a:rPr>
              <a:t>(x</a:t>
            </a:r>
            <a:r>
              <a:rPr lang="en-US" baseline="30000" dirty="0" smtClean="0">
                <a:sym typeface="Symbol"/>
              </a:rPr>
              <a:t>o</a:t>
            </a:r>
            <a:r>
              <a:rPr lang="en-US" dirty="0" smtClean="0">
                <a:sym typeface="Symbol"/>
              </a:rPr>
              <a:t>))</a:t>
            </a:r>
          </a:p>
          <a:p>
            <a:pPr>
              <a:buNone/>
            </a:pPr>
            <a:r>
              <a:rPr lang="en-US" dirty="0" smtClean="0"/>
              <a:t> 	cannot work. The problem is that universal instantiation of </a:t>
            </a:r>
            <a:r>
              <a:rPr lang="en-US" dirty="0" smtClean="0">
                <a:sym typeface="Symbol"/>
              </a:rPr>
              <a:t>( </a:t>
            </a:r>
            <a:r>
              <a:rPr lang="en-US" baseline="30000" dirty="0" smtClean="0">
                <a:sym typeface="Symbol"/>
              </a:rPr>
              <a:t>(o)</a:t>
            </a:r>
            <a:r>
              <a:rPr lang="en-US" dirty="0" smtClean="0">
                <a:sym typeface="Symbol"/>
              </a:rPr>
              <a:t>)</a:t>
            </a:r>
            <a:r>
              <a:rPr lang="en-US" baseline="30000" dirty="0" smtClean="0">
                <a:sym typeface="Symbol"/>
              </a:rPr>
              <a:t> </a:t>
            </a:r>
            <a:r>
              <a:rPr lang="en-US" dirty="0" smtClean="0">
                <a:sym typeface="Symbol"/>
              </a:rPr>
              <a:t>is to a predicate variable and comprehension would be impossible.  </a:t>
            </a:r>
            <a:r>
              <a:rPr lang="en-US" baseline="30000" dirty="0" smtClean="0">
                <a:sym typeface="Symbol"/>
              </a:rPr>
              <a:t>   </a:t>
            </a:r>
          </a:p>
          <a:p>
            <a:pPr>
              <a:buNone/>
            </a:pP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96000"/>
          </a:xfrm>
        </p:spPr>
        <p:txBody>
          <a:bodyPr/>
          <a:lstStyle/>
          <a:p>
            <a:r>
              <a:rPr lang="en-US" dirty="0" smtClean="0"/>
              <a:t>In </a:t>
            </a:r>
            <a:r>
              <a:rPr lang="en-US" dirty="0"/>
              <a:t>the case of *14.18 and *14.22 one might think to blame the oddity on the fact that the formal language of </a:t>
            </a:r>
            <a:r>
              <a:rPr lang="en-US" i="1" dirty="0"/>
              <a:t>Principia</a:t>
            </a:r>
            <a:r>
              <a:rPr lang="en-US" dirty="0"/>
              <a:t> does </a:t>
            </a:r>
            <a:r>
              <a:rPr lang="en-US" i="1" dirty="0"/>
              <a:t>not</a:t>
            </a:r>
            <a:r>
              <a:rPr lang="en-US" dirty="0"/>
              <a:t> have contexts of modality and belief.  Whitehead and Russell are well aware that without a special assumption of truth-functionality some of the numbers in section *14 have false instances</a:t>
            </a:r>
            <a:r>
              <a:rPr lang="en-US" dirty="0" smtClean="0"/>
              <a:t>.</a:t>
            </a:r>
            <a:r>
              <a:rPr lang="en-US" dirty="0"/>
              <a:t> </a:t>
            </a:r>
            <a:endParaRPr lang="en-US" dirty="0" smtClean="0"/>
          </a:p>
        </p:txBody>
      </p:sp>
    </p:spTree>
    <p:extLst>
      <p:ext uri="{BB962C8B-B14F-4D97-AF65-F5344CB8AC3E}">
        <p14:creationId xmlns:p14="http://schemas.microsoft.com/office/powerpoint/2010/main" val="1949442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lstStyle/>
          <a:p>
            <a:r>
              <a:rPr lang="en-US" dirty="0"/>
              <a:t>But more obviously problematic is *14.21. </a:t>
            </a:r>
          </a:p>
          <a:p>
            <a:pPr marL="0" indent="0">
              <a:buNone/>
            </a:pPr>
            <a:r>
              <a:rPr lang="en-US" dirty="0" smtClean="0">
                <a:solidFill>
                  <a:srgbClr val="FF0000"/>
                </a:solidFill>
              </a:rPr>
              <a:t>	*</a:t>
            </a:r>
            <a:r>
              <a:rPr lang="en-US" dirty="0">
                <a:solidFill>
                  <a:srgbClr val="FF0000"/>
                </a:solidFill>
              </a:rPr>
              <a:t>14.21  </a:t>
            </a:r>
            <a:r>
              <a:rPr lang="en-US" dirty="0">
                <a:solidFill>
                  <a:srgbClr val="FF0000"/>
                </a:solidFill>
                <a:sym typeface="Symbol"/>
              </a:rPr>
              <a:t></a:t>
            </a:r>
            <a:r>
              <a:rPr lang="en-US" dirty="0">
                <a:solidFill>
                  <a:srgbClr val="FF0000"/>
                </a:solidFill>
              </a:rPr>
              <a:t>(</a:t>
            </a:r>
            <a:r>
              <a:rPr lang="en-US" dirty="0">
                <a:solidFill>
                  <a:srgbClr val="FF0000"/>
                </a:solidFill>
                <a:sym typeface="Symbol"/>
              </a:rPr>
              <a:t></a:t>
            </a:r>
            <a:r>
              <a:rPr lang="en-US" i="1" dirty="0" err="1">
                <a:solidFill>
                  <a:srgbClr val="FF0000"/>
                </a:solidFill>
              </a:rPr>
              <a:t>x</a:t>
            </a:r>
            <a:r>
              <a:rPr lang="en-US" dirty="0" err="1">
                <a:solidFill>
                  <a:srgbClr val="FF0000"/>
                </a:solidFill>
                <a:sym typeface="Symbol"/>
              </a:rPr>
              <a:t></a:t>
            </a:r>
            <a:r>
              <a:rPr lang="en-US" i="1" dirty="0" err="1">
                <a:solidFill>
                  <a:srgbClr val="FF0000"/>
                </a:solidFill>
              </a:rPr>
              <a:t>x</a:t>
            </a:r>
            <a:r>
              <a:rPr lang="en-US" dirty="0">
                <a:solidFill>
                  <a:srgbClr val="FF0000"/>
                </a:solidFill>
              </a:rPr>
              <a:t>)  </a:t>
            </a:r>
            <a:r>
              <a:rPr lang="en-US" dirty="0">
                <a:solidFill>
                  <a:srgbClr val="FF0000"/>
                </a:solidFill>
                <a:sym typeface="Symbol"/>
              </a:rPr>
              <a:t></a:t>
            </a:r>
            <a:r>
              <a:rPr lang="en-US" dirty="0">
                <a:solidFill>
                  <a:srgbClr val="FF0000"/>
                </a:solidFill>
              </a:rPr>
              <a:t> E!( </a:t>
            </a:r>
            <a:r>
              <a:rPr lang="en-US" dirty="0">
                <a:solidFill>
                  <a:srgbClr val="FF0000"/>
                </a:solidFill>
                <a:sym typeface="Symbol"/>
              </a:rPr>
              <a:t></a:t>
            </a:r>
            <a:r>
              <a:rPr lang="en-US" i="1" dirty="0" err="1">
                <a:solidFill>
                  <a:srgbClr val="FF0000"/>
                </a:solidFill>
              </a:rPr>
              <a:t>x</a:t>
            </a:r>
            <a:r>
              <a:rPr lang="en-US" dirty="0" err="1">
                <a:solidFill>
                  <a:srgbClr val="FF0000"/>
                </a:solidFill>
                <a:sym typeface="Symbol"/>
              </a:rPr>
              <a:t></a:t>
            </a:r>
            <a:r>
              <a:rPr lang="en-US" i="1" dirty="0" err="1">
                <a:solidFill>
                  <a:srgbClr val="FF0000"/>
                </a:solidFill>
              </a:rPr>
              <a:t>x</a:t>
            </a:r>
            <a:r>
              <a:rPr lang="en-US" dirty="0">
                <a:solidFill>
                  <a:srgbClr val="FF0000"/>
                </a:solidFill>
              </a:rPr>
              <a:t> )</a:t>
            </a:r>
          </a:p>
          <a:p>
            <a:r>
              <a:rPr lang="en-US" dirty="0"/>
              <a:t>A</a:t>
            </a:r>
            <a:r>
              <a:rPr lang="en-US" dirty="0" smtClean="0"/>
              <a:t>s </a:t>
            </a:r>
            <a:r>
              <a:rPr lang="en-US" dirty="0"/>
              <a:t>stated, </a:t>
            </a:r>
            <a:r>
              <a:rPr lang="en-US" dirty="0" smtClean="0"/>
              <a:t>this has </a:t>
            </a:r>
            <a:r>
              <a:rPr lang="en-US" dirty="0"/>
              <a:t>false instances </a:t>
            </a:r>
            <a:r>
              <a:rPr lang="en-US" i="1" dirty="0"/>
              <a:t>within</a:t>
            </a:r>
            <a:r>
              <a:rPr lang="en-US" dirty="0"/>
              <a:t> the formal language of </a:t>
            </a:r>
            <a:r>
              <a:rPr lang="en-US" i="1" dirty="0" smtClean="0"/>
              <a:t>Principia</a:t>
            </a:r>
            <a:r>
              <a:rPr lang="en-US" dirty="0" smtClean="0"/>
              <a:t>. </a:t>
            </a:r>
            <a:r>
              <a:rPr lang="en-US" dirty="0"/>
              <a:t>For example,</a:t>
            </a:r>
          </a:p>
          <a:p>
            <a:pPr marL="0" indent="0">
              <a:buNone/>
            </a:pPr>
            <a:r>
              <a:rPr lang="en-US" dirty="0" smtClean="0">
                <a:sym typeface="Symbol"/>
              </a:rPr>
              <a:t>	</a:t>
            </a:r>
            <a:r>
              <a:rPr lang="en-US" dirty="0"/>
              <a:t>(</a:t>
            </a:r>
            <a:r>
              <a:rPr lang="en-US" dirty="0">
                <a:sym typeface="Symbol"/>
              </a:rPr>
              <a:t></a:t>
            </a:r>
            <a:r>
              <a:rPr lang="en-US" i="1" dirty="0"/>
              <a:t>y</a:t>
            </a:r>
            <a:r>
              <a:rPr lang="en-US" dirty="0"/>
              <a:t>)( </a:t>
            </a:r>
            <a:r>
              <a:rPr lang="en-US" dirty="0">
                <a:sym typeface="Symbol"/>
              </a:rPr>
              <a:t></a:t>
            </a:r>
            <a:r>
              <a:rPr lang="en-US" i="1" dirty="0" err="1"/>
              <a:t>x</a:t>
            </a:r>
            <a:r>
              <a:rPr lang="en-US" dirty="0" err="1">
                <a:sym typeface="Symbol"/>
              </a:rPr>
              <a:t></a:t>
            </a:r>
            <a:r>
              <a:rPr lang="en-US" i="1" dirty="0" err="1"/>
              <a:t>x</a:t>
            </a:r>
            <a:r>
              <a:rPr lang="en-US" dirty="0"/>
              <a:t> = </a:t>
            </a:r>
            <a:r>
              <a:rPr lang="en-US" i="1" dirty="0"/>
              <a:t>y</a:t>
            </a:r>
            <a:r>
              <a:rPr lang="en-US" dirty="0"/>
              <a:t>)  </a:t>
            </a:r>
            <a:r>
              <a:rPr lang="en-US" dirty="0">
                <a:sym typeface="Symbol"/>
              </a:rPr>
              <a:t></a:t>
            </a:r>
            <a:r>
              <a:rPr lang="en-US" dirty="0"/>
              <a:t> E!(</a:t>
            </a:r>
            <a:r>
              <a:rPr lang="en-US" dirty="0">
                <a:sym typeface="Symbol"/>
              </a:rPr>
              <a:t></a:t>
            </a:r>
            <a:r>
              <a:rPr lang="en-US" i="1" dirty="0" err="1"/>
              <a:t>x</a:t>
            </a:r>
            <a:r>
              <a:rPr lang="en-US" dirty="0" err="1">
                <a:sym typeface="Symbol"/>
              </a:rPr>
              <a:t></a:t>
            </a:r>
            <a:r>
              <a:rPr lang="en-US" i="1" dirty="0" err="1"/>
              <a:t>x</a:t>
            </a:r>
            <a:r>
              <a:rPr lang="en-US" dirty="0"/>
              <a:t> </a:t>
            </a:r>
            <a:r>
              <a:rPr lang="en-US" dirty="0" smtClean="0"/>
              <a:t>)</a:t>
            </a:r>
          </a:p>
          <a:p>
            <a:pPr marL="0" indent="0">
              <a:buNone/>
            </a:pPr>
            <a:r>
              <a:rPr lang="en-US" dirty="0"/>
              <a:t>	</a:t>
            </a:r>
            <a:r>
              <a:rPr lang="en-US" dirty="0" smtClean="0"/>
              <a:t>i.e., </a:t>
            </a:r>
            <a:endParaRPr lang="en-US" dirty="0"/>
          </a:p>
          <a:p>
            <a:pPr marL="0" indent="0">
              <a:buNone/>
            </a:pPr>
            <a:r>
              <a:rPr lang="en-US" dirty="0" smtClean="0"/>
              <a:t>   	</a:t>
            </a:r>
            <a:r>
              <a:rPr lang="en-US" dirty="0" smtClean="0">
                <a:sym typeface="Symbol"/>
              </a:rPr>
              <a:t></a:t>
            </a:r>
            <a:r>
              <a:rPr lang="en-US" dirty="0"/>
              <a:t>(</a:t>
            </a:r>
            <a:r>
              <a:rPr lang="en-US" dirty="0">
                <a:sym typeface="Symbol"/>
              </a:rPr>
              <a:t></a:t>
            </a:r>
            <a:r>
              <a:rPr lang="en-US" i="1" dirty="0"/>
              <a:t>y</a:t>
            </a:r>
            <a:r>
              <a:rPr lang="en-US" dirty="0"/>
              <a:t>)( </a:t>
            </a:r>
            <a:r>
              <a:rPr lang="en-US" dirty="0" smtClean="0"/>
              <a:t>[</a:t>
            </a:r>
            <a:r>
              <a:rPr lang="en-US" dirty="0">
                <a:sym typeface="Symbol"/>
              </a:rPr>
              <a:t></a:t>
            </a:r>
            <a:r>
              <a:rPr lang="en-US" i="1" dirty="0" err="1"/>
              <a:t>x</a:t>
            </a:r>
            <a:r>
              <a:rPr lang="en-US" dirty="0" err="1">
                <a:sym typeface="Symbol"/>
              </a:rPr>
              <a:t></a:t>
            </a:r>
            <a:r>
              <a:rPr lang="en-US" i="1" dirty="0" err="1" smtClean="0"/>
              <a:t>x</a:t>
            </a:r>
            <a:r>
              <a:rPr lang="en-US" dirty="0" smtClean="0"/>
              <a:t>][</a:t>
            </a:r>
            <a:r>
              <a:rPr lang="en-US" dirty="0" smtClean="0">
                <a:sym typeface="Symbol"/>
              </a:rPr>
              <a:t></a:t>
            </a:r>
            <a:r>
              <a:rPr lang="en-US" i="1" dirty="0" err="1"/>
              <a:t>x</a:t>
            </a:r>
            <a:r>
              <a:rPr lang="en-US" dirty="0" err="1">
                <a:sym typeface="Symbol"/>
              </a:rPr>
              <a:t></a:t>
            </a:r>
            <a:r>
              <a:rPr lang="en-US" i="1" dirty="0" err="1"/>
              <a:t>x</a:t>
            </a:r>
            <a:r>
              <a:rPr lang="en-US" dirty="0"/>
              <a:t> = </a:t>
            </a:r>
            <a:r>
              <a:rPr lang="en-US" i="1" dirty="0" smtClean="0"/>
              <a:t>y</a:t>
            </a:r>
            <a:r>
              <a:rPr lang="en-US" dirty="0" smtClean="0"/>
              <a:t>])  </a:t>
            </a:r>
            <a:r>
              <a:rPr lang="en-US" dirty="0">
                <a:sym typeface="Symbol"/>
              </a:rPr>
              <a:t></a:t>
            </a:r>
            <a:r>
              <a:rPr lang="en-US" dirty="0"/>
              <a:t> E!(</a:t>
            </a:r>
            <a:r>
              <a:rPr lang="en-US" dirty="0">
                <a:sym typeface="Symbol"/>
              </a:rPr>
              <a:t></a:t>
            </a:r>
            <a:r>
              <a:rPr lang="en-US" i="1" dirty="0" err="1"/>
              <a:t>x</a:t>
            </a:r>
            <a:r>
              <a:rPr lang="en-US" dirty="0" err="1">
                <a:sym typeface="Symbol"/>
              </a:rPr>
              <a:t></a:t>
            </a:r>
            <a:r>
              <a:rPr lang="en-US" i="1" dirty="0" err="1"/>
              <a:t>x</a:t>
            </a:r>
            <a:r>
              <a:rPr lang="en-US" dirty="0"/>
              <a:t> </a:t>
            </a:r>
            <a:r>
              <a:rPr lang="en-US" dirty="0" smtClean="0"/>
              <a:t>)</a:t>
            </a:r>
          </a:p>
          <a:p>
            <a:pPr marL="0" indent="0">
              <a:buNone/>
            </a:pPr>
            <a:endParaRPr lang="en-US" dirty="0"/>
          </a:p>
          <a:p>
            <a:pPr marL="0" indent="0">
              <a:buNone/>
            </a:pPr>
            <a:r>
              <a:rPr lang="en-US" dirty="0"/>
              <a:t> </a:t>
            </a:r>
            <a:r>
              <a:rPr lang="en-US" dirty="0" smtClean="0"/>
              <a:t>   is </a:t>
            </a:r>
            <a:r>
              <a:rPr lang="en-US" dirty="0"/>
              <a:t>false. </a:t>
            </a:r>
            <a:r>
              <a:rPr lang="en-US" dirty="0" smtClean="0"/>
              <a:t>This is something of a disaster!</a:t>
            </a:r>
            <a:endParaRPr lang="en-US" dirty="0"/>
          </a:p>
        </p:txBody>
      </p:sp>
    </p:spTree>
    <p:extLst>
      <p:ext uri="{BB962C8B-B14F-4D97-AF65-F5344CB8AC3E}">
        <p14:creationId xmlns:p14="http://schemas.microsoft.com/office/powerpoint/2010/main" val="1482300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dirty="0" smtClean="0"/>
              <a:t>To rectify this problem we need:</a:t>
            </a:r>
          </a:p>
          <a:p>
            <a:endParaRPr lang="en-US" dirty="0">
              <a:solidFill>
                <a:srgbClr val="FF0000"/>
              </a:solidFill>
            </a:endParaRPr>
          </a:p>
          <a:p>
            <a:r>
              <a:rPr lang="en-US" dirty="0" smtClean="0">
                <a:solidFill>
                  <a:srgbClr val="FF0000"/>
                </a:solidFill>
              </a:rPr>
              <a:t>shriek*14.21 </a:t>
            </a:r>
            <a:r>
              <a:rPr lang="en-US" dirty="0" smtClean="0"/>
              <a:t> </a:t>
            </a:r>
            <a:r>
              <a:rPr lang="en-US" dirty="0" smtClean="0">
                <a:sym typeface="Symbol"/>
              </a:rPr>
              <a:t>!</a:t>
            </a:r>
            <a:r>
              <a:rPr lang="en-US" dirty="0" smtClean="0"/>
              <a:t>(</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E!( </a:t>
            </a:r>
            <a:r>
              <a:rPr lang="en-US" dirty="0">
                <a:sym typeface="Symbol"/>
              </a:rPr>
              <a:t></a:t>
            </a:r>
            <a:r>
              <a:rPr lang="en-US" i="1" dirty="0" err="1"/>
              <a:t>x</a:t>
            </a:r>
            <a:r>
              <a:rPr lang="en-US" dirty="0" err="1">
                <a:sym typeface="Symbol"/>
              </a:rPr>
              <a:t></a:t>
            </a:r>
            <a:r>
              <a:rPr lang="en-US" i="1" dirty="0" err="1"/>
              <a:t>x</a:t>
            </a:r>
            <a:r>
              <a:rPr lang="en-US" dirty="0"/>
              <a:t> </a:t>
            </a:r>
            <a:r>
              <a:rPr lang="en-US" dirty="0" smtClean="0"/>
              <a:t>)</a:t>
            </a:r>
          </a:p>
          <a:p>
            <a:pPr marL="0" indent="0">
              <a:buNone/>
            </a:pPr>
            <a:r>
              <a:rPr lang="en-US" dirty="0"/>
              <a:t>But, as we shall see, offering </a:t>
            </a:r>
            <a:r>
              <a:rPr lang="en-US" i="1" dirty="0"/>
              <a:t>shriek</a:t>
            </a:r>
            <a:r>
              <a:rPr lang="en-US" dirty="0"/>
              <a:t>*14.21 as a correction will not facilitate the many uses of *14.21 in </a:t>
            </a:r>
            <a:r>
              <a:rPr lang="en-US" i="1" dirty="0"/>
              <a:t>Principia.</a:t>
            </a:r>
            <a:r>
              <a:rPr lang="en-US" dirty="0"/>
              <a:t> What is needed is this:</a:t>
            </a:r>
          </a:p>
          <a:p>
            <a:pPr marL="0" indent="0">
              <a:buNone/>
            </a:pPr>
            <a:endParaRPr lang="en-US" dirty="0" smtClean="0">
              <a:solidFill>
                <a:srgbClr val="FF0000"/>
              </a:solidFill>
            </a:endParaRPr>
          </a:p>
          <a:p>
            <a:r>
              <a:rPr lang="en-US" dirty="0" smtClean="0">
                <a:solidFill>
                  <a:srgbClr val="FF0000"/>
                </a:solidFill>
              </a:rPr>
              <a:t>c*14.21  </a:t>
            </a:r>
            <a:r>
              <a:rPr lang="en-US" dirty="0" smtClean="0"/>
              <a:t>[</a:t>
            </a:r>
            <a:r>
              <a:rPr lang="en-US" dirty="0">
                <a:sym typeface="Symbol"/>
              </a:rPr>
              <a:t></a:t>
            </a:r>
            <a:r>
              <a:rPr lang="en-US" i="1" dirty="0" err="1"/>
              <a:t>x</a:t>
            </a:r>
            <a:r>
              <a:rPr lang="en-US" dirty="0" err="1">
                <a:sym typeface="Symbol"/>
              </a:rPr>
              <a:t></a:t>
            </a:r>
            <a:r>
              <a:rPr lang="en-US" i="1" dirty="0" err="1" smtClean="0"/>
              <a:t>x</a:t>
            </a:r>
            <a:r>
              <a:rPr lang="en-US" dirty="0" smtClean="0"/>
              <a:t>][</a:t>
            </a:r>
            <a:r>
              <a:rPr lang="en-US" dirty="0" smtClean="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smtClean="0"/>
              <a:t>)]  </a:t>
            </a:r>
            <a:r>
              <a:rPr lang="en-US" dirty="0">
                <a:sym typeface="Symbol"/>
              </a:rPr>
              <a:t></a:t>
            </a:r>
            <a:r>
              <a:rPr lang="en-US" dirty="0"/>
              <a:t> E!( </a:t>
            </a:r>
            <a:r>
              <a:rPr lang="en-US" dirty="0">
                <a:sym typeface="Symbol"/>
              </a:rPr>
              <a:t></a:t>
            </a:r>
            <a:r>
              <a:rPr lang="en-US" i="1" dirty="0" err="1"/>
              <a:t>x</a:t>
            </a:r>
            <a:r>
              <a:rPr lang="en-US" dirty="0" err="1">
                <a:sym typeface="Symbol"/>
              </a:rPr>
              <a:t></a:t>
            </a:r>
            <a:r>
              <a:rPr lang="en-US" i="1" dirty="0" err="1"/>
              <a:t>x</a:t>
            </a:r>
            <a:r>
              <a:rPr lang="en-US" dirty="0"/>
              <a:t> )</a:t>
            </a:r>
          </a:p>
          <a:p>
            <a:endParaRPr lang="en-US" dirty="0">
              <a:solidFill>
                <a:srgbClr val="FF0000"/>
              </a:solidFill>
            </a:endParaRPr>
          </a:p>
          <a:p>
            <a:endParaRPr lang="en-US" dirty="0"/>
          </a:p>
        </p:txBody>
      </p:sp>
    </p:spTree>
    <p:extLst>
      <p:ext uri="{BB962C8B-B14F-4D97-AF65-F5344CB8AC3E}">
        <p14:creationId xmlns:p14="http://schemas.microsoft.com/office/powerpoint/2010/main" val="525227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685800" y="762000"/>
            <a:ext cx="7924800" cy="5715000"/>
          </a:xfrm>
        </p:spPr>
        <p:txBody>
          <a:bodyPr/>
          <a:lstStyle/>
          <a:p>
            <a:r>
              <a:rPr lang="en-US" i="1" dirty="0"/>
              <a:t>Principia</a:t>
            </a:r>
            <a:r>
              <a:rPr lang="en-US" dirty="0"/>
              <a:t> </a:t>
            </a:r>
            <a:r>
              <a:rPr lang="en-US" i="1" dirty="0"/>
              <a:t>Mathematic</a:t>
            </a:r>
            <a:r>
              <a:rPr lang="en-US" dirty="0"/>
              <a:t> goes to great lengths to hide its type theory and to make it appear as if its incomplete symbols (definite descriptions, class expressions) are well-behaved. But well-hidden as they are, we cannot understand the proofs in </a:t>
            </a:r>
            <a:r>
              <a:rPr lang="en-US" i="1" dirty="0"/>
              <a:t>Principia</a:t>
            </a:r>
            <a:r>
              <a:rPr lang="en-US" dirty="0"/>
              <a:t> unless with bring them into focus.  When we do, some rather surprising results emerge—which is the subject of this paper.</a:t>
            </a:r>
          </a:p>
          <a:p>
            <a:endParaRPr lang="en-US" dirty="0"/>
          </a:p>
        </p:txBody>
      </p:sp>
    </p:spTree>
    <p:extLst>
      <p:ext uri="{BB962C8B-B14F-4D97-AF65-F5344CB8AC3E}">
        <p14:creationId xmlns:p14="http://schemas.microsoft.com/office/powerpoint/2010/main" val="1386365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533400"/>
                <a:ext cx="8229600" cy="6019800"/>
              </a:xfrm>
            </p:spPr>
            <p:txBody>
              <a:bodyPr>
                <a:normAutofit fontScale="70000" lnSpcReduction="20000"/>
              </a:bodyPr>
              <a:lstStyle/>
              <a:p>
                <a:r>
                  <a:rPr lang="en-US" dirty="0"/>
                  <a:t>The number *14.21 looms large in many existence proofs of the form E! </a:t>
                </a:r>
                <a:r>
                  <a:rPr lang="en-US" dirty="0">
                    <a:sym typeface="Symbol"/>
                  </a:rPr>
                  <a:t></a:t>
                </a:r>
                <a:r>
                  <a:rPr lang="en-US" i="1" dirty="0">
                    <a:sym typeface="Symbol"/>
                  </a:rPr>
                  <a:t></a:t>
                </a:r>
                <a:r>
                  <a:rPr lang="en-US" i="1" dirty="0"/>
                  <a:t>f</a:t>
                </a:r>
                <a:r>
                  <a:rPr lang="en-US" i="1" dirty="0">
                    <a:sym typeface="Symbol"/>
                  </a:rPr>
                  <a:t></a:t>
                </a:r>
                <a:r>
                  <a:rPr lang="en-US" i="1" dirty="0"/>
                  <a:t>. </a:t>
                </a:r>
                <a:r>
                  <a:rPr lang="en-US" dirty="0"/>
                  <a:t>Salient examples in </a:t>
                </a:r>
                <a:r>
                  <a:rPr lang="en-US" i="1" dirty="0"/>
                  <a:t>Principia’s </a:t>
                </a:r>
                <a:r>
                  <a:rPr lang="en-US" dirty="0"/>
                  <a:t>volume 1 are these:</a:t>
                </a:r>
              </a:p>
              <a:p>
                <a:pPr marL="0" indent="0">
                  <a:buNone/>
                </a:pPr>
                <a:r>
                  <a:rPr lang="en-US" dirty="0" smtClean="0"/>
                  <a:t>	*</a:t>
                </a:r>
                <a:r>
                  <a:rPr lang="en-US" dirty="0"/>
                  <a:t>31.13 E! </a:t>
                </a:r>
                <a:r>
                  <a:rPr lang="en-US" i="1" dirty="0" err="1"/>
                  <a:t>Cnv</a:t>
                </a:r>
                <a:r>
                  <a:rPr lang="en-US" dirty="0" err="1"/>
                  <a:t>‘</a:t>
                </a:r>
                <a:r>
                  <a:rPr lang="en-US" i="1" dirty="0" err="1"/>
                  <a:t>P</a:t>
                </a:r>
                <a:endParaRPr lang="en-US" dirty="0"/>
              </a:p>
              <a:p>
                <a:pPr marL="0" indent="0">
                  <a:buNone/>
                </a:pPr>
                <a:r>
                  <a:rPr lang="en-US" dirty="0" smtClean="0"/>
                  <a:t>	*</a:t>
                </a:r>
                <a:r>
                  <a:rPr lang="en-US" dirty="0"/>
                  <a:t>32.12  E! </a:t>
                </a:r>
                <a14:m>
                  <m:oMath xmlns:m="http://schemas.openxmlformats.org/officeDocument/2006/math">
                    <m:acc>
                      <m:accPr>
                        <m:chr m:val="⃗"/>
                        <m:ctrlPr>
                          <a:rPr lang="en-US" i="1"/>
                        </m:ctrlPr>
                      </m:accPr>
                      <m:e>
                        <m:r>
                          <a:rPr lang="en-US" i="1"/>
                          <m:t>𝑅</m:t>
                        </m:r>
                      </m:e>
                    </m:acc>
                  </m:oMath>
                </a14:m>
                <a:r>
                  <a:rPr lang="en-US" dirty="0"/>
                  <a:t>‘</a:t>
                </a:r>
                <a:r>
                  <a:rPr lang="en-US" i="1" dirty="0"/>
                  <a:t>y</a:t>
                </a:r>
                <a:endParaRPr lang="en-US" dirty="0"/>
              </a:p>
              <a:p>
                <a:pPr marL="0" indent="0">
                  <a:buNone/>
                </a:pPr>
                <a:r>
                  <a:rPr lang="en-US" dirty="0" smtClean="0"/>
                  <a:t>	*</a:t>
                </a:r>
                <a:r>
                  <a:rPr lang="en-US" dirty="0"/>
                  <a:t>33.12  E!D ‘</a:t>
                </a:r>
                <a:r>
                  <a:rPr lang="en-US" i="1" dirty="0"/>
                  <a:t>R</a:t>
                </a:r>
                <a:endParaRPr lang="en-US" dirty="0"/>
              </a:p>
              <a:p>
                <a:pPr marL="0" indent="0">
                  <a:buNone/>
                </a:pPr>
                <a:r>
                  <a:rPr lang="en-US" dirty="0" smtClean="0"/>
                  <a:t>	*</a:t>
                </a:r>
                <a:r>
                  <a:rPr lang="en-US" dirty="0"/>
                  <a:t>33.12  E!      ‘</a:t>
                </a:r>
                <a:r>
                  <a:rPr lang="en-US" i="1" dirty="0"/>
                  <a:t>R</a:t>
                </a:r>
                <a:r>
                  <a:rPr lang="en-US" dirty="0"/>
                  <a:t> </a:t>
                </a:r>
              </a:p>
              <a:p>
                <a:pPr marL="0" indent="0">
                  <a:buNone/>
                </a:pPr>
                <a:r>
                  <a:rPr lang="en-US" dirty="0" smtClean="0"/>
                  <a:t>	*</a:t>
                </a:r>
                <a:r>
                  <a:rPr lang="en-US" dirty="0"/>
                  <a:t>33.112 E! C ‘</a:t>
                </a:r>
                <a:r>
                  <a:rPr lang="en-US" i="1" dirty="0"/>
                  <a:t>R</a:t>
                </a:r>
                <a:endParaRPr lang="en-US" dirty="0"/>
              </a:p>
              <a:p>
                <a:pPr marL="0" indent="0">
                  <a:buNone/>
                </a:pPr>
                <a:r>
                  <a:rPr lang="en-US" dirty="0" smtClean="0"/>
                  <a:t>	*</a:t>
                </a:r>
                <a:r>
                  <a:rPr lang="en-US" dirty="0"/>
                  <a:t>72.16  </a:t>
                </a:r>
                <a:r>
                  <a:rPr lang="en-US" dirty="0" err="1"/>
                  <a:t>E!</a:t>
                </a:r>
                <a:r>
                  <a:rPr lang="en-US" i="1" dirty="0" err="1"/>
                  <a:t>p</a:t>
                </a:r>
                <a:r>
                  <a:rPr lang="en-US" dirty="0"/>
                  <a:t> ‘</a:t>
                </a:r>
                <a:r>
                  <a:rPr lang="en-US" i="1" dirty="0"/>
                  <a:t>k</a:t>
                </a:r>
                <a:endParaRPr lang="en-US" dirty="0"/>
              </a:p>
              <a:p>
                <a:pPr marL="0" indent="0">
                  <a:buNone/>
                </a:pPr>
                <a:r>
                  <a:rPr lang="en-US" dirty="0" smtClean="0"/>
                  <a:t>	*</a:t>
                </a:r>
                <a:r>
                  <a:rPr lang="en-US" dirty="0"/>
                  <a:t>80.12 E!</a:t>
                </a:r>
                <a14:m>
                  <m:oMath xmlns:m="http://schemas.openxmlformats.org/officeDocument/2006/math">
                    <m:sSub>
                      <m:sSubPr>
                        <m:ctrlPr>
                          <a:rPr lang="en-US" i="1"/>
                        </m:ctrlPr>
                      </m:sSubPr>
                      <m:e>
                        <m:r>
                          <a:rPr lang="en-US" i="1"/>
                          <m:t>𝑃</m:t>
                        </m:r>
                      </m:e>
                      <m:sub>
                        <m:r>
                          <a:rPr lang="en-US" i="1">
                            <a:sym typeface="Symbol"/>
                          </a:rPr>
                          <m:t></m:t>
                        </m:r>
                      </m:sub>
                    </m:sSub>
                  </m:oMath>
                </a14:m>
                <a:r>
                  <a:rPr lang="en-US" dirty="0"/>
                  <a:t> ‘</a:t>
                </a:r>
                <a:r>
                  <a:rPr lang="en-US" i="1" dirty="0"/>
                  <a:t>k</a:t>
                </a:r>
                <a:endParaRPr lang="en-US" dirty="0"/>
              </a:p>
              <a:p>
                <a:pPr marL="0" indent="0">
                  <a:buNone/>
                </a:pPr>
                <a:r>
                  <a:rPr lang="en-US" dirty="0"/>
                  <a:t> </a:t>
                </a:r>
              </a:p>
              <a:p>
                <a:r>
                  <a:rPr lang="en-US" dirty="0"/>
                  <a:t>In each of these cases, the annotation of the proof employs *14.21 referring to </a:t>
                </a:r>
              </a:p>
              <a:p>
                <a:pPr marL="0" indent="0">
                  <a:buNone/>
                </a:pPr>
                <a:r>
                  <a:rPr lang="en-US" dirty="0" smtClean="0">
                    <a:sym typeface="Symbol"/>
                  </a:rPr>
                  <a:t>	</a:t>
                </a:r>
                <a:r>
                  <a:rPr lang="en-US" dirty="0"/>
                  <a:t>(</a:t>
                </a:r>
                <a:r>
                  <a:rPr lang="en-US" dirty="0">
                    <a:sym typeface="Symbol"/>
                  </a:rPr>
                  <a:t></a:t>
                </a:r>
                <a:r>
                  <a:rPr lang="en-US" i="1" dirty="0" err="1"/>
                  <a:t>x</a:t>
                </a:r>
                <a:r>
                  <a:rPr lang="en-US" dirty="0" err="1">
                    <a:sym typeface="Symbol"/>
                  </a:rPr>
                  <a:t></a:t>
                </a:r>
                <a:r>
                  <a:rPr lang="en-US" i="1" dirty="0" err="1"/>
                  <a:t>x</a:t>
                </a:r>
                <a:r>
                  <a:rPr lang="en-US" i="1" dirty="0"/>
                  <a:t>)</a:t>
                </a:r>
                <a:r>
                  <a:rPr lang="en-US" dirty="0"/>
                  <a:t>  </a:t>
                </a:r>
                <a:r>
                  <a:rPr lang="en-US" dirty="0">
                    <a:sym typeface="Symbol"/>
                  </a:rPr>
                  <a:t></a:t>
                </a:r>
                <a:r>
                  <a:rPr lang="en-US" dirty="0"/>
                  <a:t> E!(</a:t>
                </a:r>
                <a:r>
                  <a:rPr lang="en-US" dirty="0">
                    <a:sym typeface="Symbol"/>
                  </a:rPr>
                  <a:t></a:t>
                </a:r>
                <a:r>
                  <a:rPr lang="en-US" i="1" dirty="0" err="1"/>
                  <a:t>x</a:t>
                </a:r>
                <a:r>
                  <a:rPr lang="en-US" dirty="0" err="1">
                    <a:sym typeface="Symbol"/>
                  </a:rPr>
                  <a:t></a:t>
                </a:r>
                <a:r>
                  <a:rPr lang="en-US" i="1" dirty="0" err="1"/>
                  <a:t>x</a:t>
                </a:r>
                <a:r>
                  <a:rPr lang="en-US" dirty="0"/>
                  <a:t>).</a:t>
                </a:r>
              </a:p>
              <a:p>
                <a:r>
                  <a:rPr lang="en-US" dirty="0"/>
                  <a:t>We saw, however, that this violates the formal scope convention on omission of scope markers. The markers have to be restored. Hence, we have: </a:t>
                </a:r>
              </a:p>
              <a:p>
                <a:pPr marL="0" indent="0">
                  <a:buNone/>
                </a:pPr>
                <a:r>
                  <a:rPr lang="en-US" i="1" dirty="0" smtClean="0"/>
                  <a:t>	c</a:t>
                </a:r>
                <a:r>
                  <a:rPr lang="en-US" dirty="0" smtClean="0"/>
                  <a:t>*14.21   </a:t>
                </a:r>
                <a:r>
                  <a:rPr lang="en-US" dirty="0"/>
                  <a:t>[</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E!(</a:t>
                </a:r>
                <a:r>
                  <a:rPr lang="en-US" dirty="0">
                    <a:sym typeface="Symbol"/>
                  </a:rPr>
                  <a:t></a:t>
                </a:r>
                <a:r>
                  <a:rPr lang="en-US" i="1" dirty="0" err="1"/>
                  <a:t>x</a:t>
                </a:r>
                <a:r>
                  <a:rPr lang="en-US" dirty="0" err="1">
                    <a:sym typeface="Symbol"/>
                  </a:rPr>
                  <a:t></a:t>
                </a:r>
                <a:r>
                  <a:rPr lang="en-US" i="1" dirty="0" err="1"/>
                  <a:t>x</a:t>
                </a:r>
                <a:r>
                  <a:rPr lang="en-US" dirty="0"/>
                  <a:t>).</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6019800"/>
              </a:xfrm>
              <a:blipFill rotWithShape="1">
                <a:blip r:embed="rId2"/>
                <a:stretch>
                  <a:fillRect l="-815" t="-1621" r="-593"/>
                </a:stretch>
              </a:blipFill>
            </p:spPr>
            <p:txBody>
              <a:bodyPr/>
              <a:lstStyle/>
              <a:p>
                <a:r>
                  <a:rPr lang="en-US">
                    <a:noFill/>
                  </a:rPr>
                  <a:t> </a:t>
                </a:r>
              </a:p>
            </p:txBody>
          </p:sp>
        </mc:Fallback>
      </mc:AlternateContent>
    </p:spTree>
    <p:extLst>
      <p:ext uri="{BB962C8B-B14F-4D97-AF65-F5344CB8AC3E}">
        <p14:creationId xmlns:p14="http://schemas.microsoft.com/office/powerpoint/2010/main" val="4027421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609600"/>
                <a:ext cx="8229600" cy="5791200"/>
              </a:xfrm>
            </p:spPr>
            <p:txBody>
              <a:bodyPr>
                <a:normAutofit fontScale="85000" lnSpcReduction="20000"/>
              </a:bodyPr>
              <a:lstStyle/>
              <a:p>
                <a:r>
                  <a:rPr lang="en-US" i="1" dirty="0">
                    <a:solidFill>
                      <a:srgbClr val="FF0000"/>
                    </a:solidFill>
                  </a:rPr>
                  <a:t>c </a:t>
                </a:r>
                <a:r>
                  <a:rPr lang="en-US" dirty="0">
                    <a:solidFill>
                      <a:srgbClr val="FF0000"/>
                    </a:solidFill>
                  </a:rPr>
                  <a:t>*14.15  </a:t>
                </a:r>
                <a:r>
                  <a:rPr lang="en-US" dirty="0">
                    <a:sym typeface="Symbol"/>
                  </a:rPr>
                  <a:t></a:t>
                </a:r>
                <a:r>
                  <a:rPr lang="en-US" i="1" dirty="0" err="1"/>
                  <a:t>x</a:t>
                </a:r>
                <a:r>
                  <a:rPr lang="en-US" dirty="0" err="1">
                    <a:sym typeface="Symbol"/>
                  </a:rPr>
                  <a:t></a:t>
                </a:r>
                <a:r>
                  <a:rPr lang="en-US" i="1" dirty="0" err="1"/>
                  <a:t>x</a:t>
                </a:r>
                <a:r>
                  <a:rPr lang="en-US" dirty="0"/>
                  <a:t> =</a:t>
                </a:r>
                <a:r>
                  <a:rPr lang="en-US" i="1" dirty="0"/>
                  <a:t> b</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i="1" dirty="0"/>
                  <a:t>b</a:t>
                </a:r>
                <a:r>
                  <a:rPr lang="en-US" dirty="0"/>
                  <a:t>).</a:t>
                </a:r>
              </a:p>
              <a:p>
                <a:r>
                  <a:rPr lang="en-US" i="1" dirty="0">
                    <a:solidFill>
                      <a:srgbClr val="FF0000"/>
                    </a:solidFill>
                  </a:rPr>
                  <a:t>c </a:t>
                </a:r>
                <a:r>
                  <a:rPr lang="en-US" dirty="0">
                    <a:solidFill>
                      <a:srgbClr val="FF0000"/>
                    </a:solidFill>
                  </a:rPr>
                  <a:t>*14.16  </a:t>
                </a:r>
                <a:r>
                  <a:rPr lang="en-US" dirty="0">
                    <a:sym typeface="Symbol"/>
                  </a:rPr>
                  <a:t></a:t>
                </a:r>
                <a:r>
                  <a:rPr lang="en-US" i="1" dirty="0" err="1"/>
                  <a:t>x</a:t>
                </a:r>
                <a:r>
                  <a:rPr lang="en-US" dirty="0" err="1">
                    <a:sym typeface="Symbol"/>
                  </a:rPr>
                  <a:t></a:t>
                </a:r>
                <a:r>
                  <a:rPr lang="en-US" i="1" dirty="0" err="1"/>
                  <a:t>x</a:t>
                </a:r>
                <a:r>
                  <a:rPr lang="en-US" i="1" dirty="0"/>
                  <a:t> = </a:t>
                </a:r>
                <a:r>
                  <a:rPr lang="en-US" dirty="0"/>
                  <a:t> </a:t>
                </a:r>
                <a:r>
                  <a:rPr lang="en-US" dirty="0">
                    <a:sym typeface="Symbol"/>
                  </a:rPr>
                  <a:t></a:t>
                </a:r>
                <a:r>
                  <a:rPr lang="en-US" i="1" dirty="0" err="1"/>
                  <a:t>x</a:t>
                </a:r>
                <a:r>
                  <a:rPr lang="en-US" dirty="0" err="1">
                    <a:sym typeface="Symbol"/>
                  </a:rPr>
                  <a:t></a:t>
                </a:r>
                <a:r>
                  <a:rPr lang="en-US" i="1" dirty="0" err="1"/>
                  <a:t>x</a:t>
                </a:r>
                <a:r>
                  <a:rPr lang="en-US" i="1" dirty="0"/>
                  <a:t> </a:t>
                </a:r>
                <a:r>
                  <a:rPr lang="en-US" dirty="0"/>
                  <a:t>.</a:t>
                </a:r>
                <a:r>
                  <a:rPr lang="en-US" dirty="0">
                    <a:sym typeface="Symbol"/>
                  </a:rPr>
                  <a:t></a:t>
                </a:r>
                <a:r>
                  <a:rPr lang="en-US" dirty="0"/>
                  <a:t>. </a:t>
                </a:r>
                <a:endParaRPr lang="en-US" dirty="0" smtClean="0"/>
              </a:p>
              <a:p>
                <a:pPr marL="457200" lvl="1" indent="0">
                  <a:buNone/>
                </a:pPr>
                <a:r>
                  <a:rPr lang="en-US" dirty="0"/>
                  <a:t> </a:t>
                </a:r>
                <a:r>
                  <a:rPr lang="en-US" dirty="0" smtClean="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r>
                  <a:rPr lang="en-US" i="1" dirty="0">
                    <a:solidFill>
                      <a:srgbClr val="FF0000"/>
                    </a:solidFill>
                  </a:rPr>
                  <a:t>c </a:t>
                </a:r>
                <a:r>
                  <a:rPr lang="en-US" dirty="0">
                    <a:solidFill>
                      <a:srgbClr val="FF0000"/>
                    </a:solidFill>
                  </a:rPr>
                  <a:t>*14.205  </a:t>
                </a:r>
                <a:r>
                  <a:rPr lang="en-US" dirty="0"/>
                  <a:t>[</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endParaRPr lang="en-US" dirty="0" smtClean="0"/>
              </a:p>
              <a:p>
                <a:pPr marL="457200" lvl="1" indent="0">
                  <a:buNone/>
                </a:pPr>
                <a:r>
                  <a:rPr lang="en-US" dirty="0"/>
                  <a:t>	</a:t>
                </a:r>
                <a:r>
                  <a:rPr lang="en-US" dirty="0" smtClean="0"/>
                  <a:t>(</a:t>
                </a:r>
                <a:r>
                  <a:rPr lang="en-US" dirty="0">
                    <a:sym typeface="Symbol"/>
                  </a:rPr>
                  <a:t></a:t>
                </a:r>
                <a:r>
                  <a:rPr lang="en-US" i="1" dirty="0"/>
                  <a:t>b</a:t>
                </a:r>
                <a:r>
                  <a:rPr lang="en-US" dirty="0"/>
                  <a:t>)( </a:t>
                </a:r>
                <a:r>
                  <a:rPr lang="en-US" i="1" dirty="0"/>
                  <a:t>b</a:t>
                </a:r>
                <a:r>
                  <a:rPr lang="en-US" dirty="0"/>
                  <a:t> =  </a:t>
                </a:r>
                <a:r>
                  <a:rPr lang="en-US" dirty="0">
                    <a:sym typeface="Symbol"/>
                  </a:rPr>
                  <a:t></a:t>
                </a:r>
                <a:r>
                  <a:rPr lang="en-US" i="1" dirty="0" err="1"/>
                  <a:t>x</a:t>
                </a:r>
                <a:r>
                  <a:rPr lang="en-US" dirty="0" err="1">
                    <a:sym typeface="Symbol"/>
                  </a:rPr>
                  <a:t></a:t>
                </a:r>
                <a:r>
                  <a:rPr lang="en-US" i="1" dirty="0" err="1"/>
                  <a:t>x</a:t>
                </a:r>
                <a:r>
                  <a:rPr lang="en-US" dirty="0"/>
                  <a:t>  .&amp;. </a:t>
                </a:r>
                <a:r>
                  <a:rPr lang="en-US" dirty="0">
                    <a:sym typeface="Symbol"/>
                  </a:rPr>
                  <a:t></a:t>
                </a:r>
                <a:r>
                  <a:rPr lang="en-US" i="1" dirty="0"/>
                  <a:t>b</a:t>
                </a:r>
                <a:r>
                  <a:rPr lang="en-US" dirty="0"/>
                  <a:t>).</a:t>
                </a:r>
              </a:p>
              <a:p>
                <a:r>
                  <a:rPr lang="en-US" i="1" dirty="0">
                    <a:solidFill>
                      <a:srgbClr val="FF0000"/>
                    </a:solidFill>
                  </a:rPr>
                  <a:t>c </a:t>
                </a:r>
                <a:r>
                  <a:rPr lang="en-US" dirty="0">
                    <a:solidFill>
                      <a:srgbClr val="FF0000"/>
                    </a:solidFill>
                  </a:rPr>
                  <a:t>*14.23  </a:t>
                </a:r>
                <a:r>
                  <a:rPr lang="en-US" dirty="0"/>
                  <a:t>E!( </a:t>
                </a:r>
                <a:r>
                  <a:rPr lang="en-US" dirty="0">
                    <a:sym typeface="Symbol"/>
                  </a:rPr>
                  <a:t></a:t>
                </a:r>
                <a:r>
                  <a:rPr lang="en-US" i="1" dirty="0"/>
                  <a:t>x</a:t>
                </a:r>
                <a:r>
                  <a:rPr lang="en-US" dirty="0"/>
                  <a:t>)(</a:t>
                </a:r>
                <a:r>
                  <a:rPr lang="en-US" dirty="0">
                    <a:sym typeface="Symbol"/>
                  </a:rPr>
                  <a:t></a:t>
                </a:r>
                <a:r>
                  <a:rPr lang="en-US" i="1" dirty="0"/>
                  <a:t>x &amp; </a:t>
                </a:r>
                <a:r>
                  <a:rPr lang="en-US" dirty="0"/>
                  <a:t> </a:t>
                </a:r>
                <a:r>
                  <a:rPr lang="en-US" dirty="0">
                    <a:sym typeface="Symbol"/>
                  </a:rPr>
                  <a:t></a:t>
                </a:r>
                <a:r>
                  <a:rPr lang="en-US" i="1" dirty="0"/>
                  <a:t>x</a:t>
                </a:r>
                <a:r>
                  <a:rPr lang="en-US" dirty="0"/>
                  <a:t>)</a:t>
                </a:r>
                <a:r>
                  <a:rPr lang="en-US" i="1" dirty="0"/>
                  <a:t> </a:t>
                </a:r>
                <a:r>
                  <a:rPr lang="en-US" dirty="0"/>
                  <a:t>  </a:t>
                </a:r>
                <a:r>
                  <a:rPr lang="en-US" dirty="0" smtClean="0"/>
                  <a:t>.</a:t>
                </a:r>
                <a:r>
                  <a:rPr lang="en-US" dirty="0" smtClean="0">
                    <a:sym typeface="Symbol"/>
                  </a:rPr>
                  <a:t></a:t>
                </a:r>
                <a:r>
                  <a:rPr lang="en-US" dirty="0"/>
                  <a:t>. </a:t>
                </a:r>
                <a:endParaRPr lang="en-US" dirty="0" smtClean="0"/>
              </a:p>
              <a:p>
                <a:pPr marL="457200" lvl="1" indent="0">
                  <a:buNone/>
                </a:pPr>
                <a:r>
                  <a:rPr lang="en-US" dirty="0"/>
                  <a:t>	</a:t>
                </a:r>
                <a:r>
                  <a:rPr lang="en-US" dirty="0" smtClean="0"/>
                  <a:t>[(</a:t>
                </a:r>
                <a:r>
                  <a:rPr lang="en-US" dirty="0">
                    <a:sym typeface="Symbol"/>
                  </a:rPr>
                  <a:t></a:t>
                </a:r>
                <a:r>
                  <a:rPr lang="en-US" i="1" dirty="0"/>
                  <a:t>x</a:t>
                </a:r>
                <a:r>
                  <a:rPr lang="en-US" dirty="0"/>
                  <a:t>)(</a:t>
                </a:r>
                <a:r>
                  <a:rPr lang="en-US" dirty="0">
                    <a:sym typeface="Symbol"/>
                  </a:rPr>
                  <a:t></a:t>
                </a:r>
                <a:r>
                  <a:rPr lang="en-US" i="1" dirty="0"/>
                  <a:t>x &amp; </a:t>
                </a:r>
                <a:r>
                  <a:rPr lang="en-US" dirty="0">
                    <a:sym typeface="Symbol"/>
                  </a:rPr>
                  <a:t></a:t>
                </a:r>
                <a:r>
                  <a:rPr lang="en-US" i="1" dirty="0"/>
                  <a:t>x</a:t>
                </a:r>
                <a:r>
                  <a:rPr lang="en-US" dirty="0"/>
                  <a:t>)] [</a:t>
                </a:r>
                <a:r>
                  <a:rPr lang="en-US" dirty="0">
                    <a:sym typeface="Symbol"/>
                  </a:rPr>
                  <a:t></a:t>
                </a:r>
                <a:r>
                  <a:rPr lang="en-US" dirty="0"/>
                  <a:t>( </a:t>
                </a:r>
                <a:r>
                  <a:rPr lang="en-US" dirty="0">
                    <a:sym typeface="Symbol"/>
                  </a:rPr>
                  <a:t></a:t>
                </a:r>
                <a:r>
                  <a:rPr lang="en-US" i="1" dirty="0"/>
                  <a:t>x</a:t>
                </a:r>
                <a:r>
                  <a:rPr lang="en-US" dirty="0"/>
                  <a:t>)(</a:t>
                </a:r>
                <a:r>
                  <a:rPr lang="en-US" dirty="0">
                    <a:sym typeface="Symbol"/>
                  </a:rPr>
                  <a:t></a:t>
                </a:r>
                <a:r>
                  <a:rPr lang="en-US" i="1" dirty="0"/>
                  <a:t>x &amp; </a:t>
                </a:r>
                <a:r>
                  <a:rPr lang="en-US" dirty="0"/>
                  <a:t> </a:t>
                </a:r>
                <a:r>
                  <a:rPr lang="en-US" dirty="0">
                    <a:sym typeface="Symbol"/>
                  </a:rPr>
                  <a:t></a:t>
                </a:r>
                <a:r>
                  <a:rPr lang="en-US" i="1" dirty="0"/>
                  <a:t>x</a:t>
                </a:r>
                <a:r>
                  <a:rPr lang="en-US" dirty="0"/>
                  <a:t>)]</a:t>
                </a:r>
              </a:p>
              <a:p>
                <a:r>
                  <a:rPr lang="en-US" i="1" dirty="0">
                    <a:solidFill>
                      <a:srgbClr val="FF0000"/>
                    </a:solidFill>
                  </a:rPr>
                  <a:t>c </a:t>
                </a:r>
                <a:r>
                  <a:rPr lang="en-US" dirty="0">
                    <a:solidFill>
                      <a:srgbClr val="FF0000"/>
                    </a:solidFill>
                  </a:rPr>
                  <a:t>*14.242  </a:t>
                </a:r>
                <a:r>
                  <a:rPr lang="en-US" dirty="0">
                    <a:sym typeface="Symbol"/>
                  </a:rPr>
                  <a:t></a:t>
                </a:r>
                <a:r>
                  <a:rPr lang="en-US" i="1" dirty="0"/>
                  <a:t>x</a:t>
                </a:r>
                <a:r>
                  <a:rPr lang="en-US" dirty="0"/>
                  <a:t> </a:t>
                </a:r>
                <a14:m>
                  <m:oMath xmlns:m="http://schemas.openxmlformats.org/officeDocument/2006/math">
                    <m:sSub>
                      <m:sSubPr>
                        <m:ctrlPr>
                          <a:rPr lang="en-US" i="1">
                            <a:latin typeface="Cambria Math"/>
                          </a:rPr>
                        </m:ctrlPr>
                      </m:sSubPr>
                      <m:e>
                        <m:r>
                          <a:rPr lang="en-US" i="1">
                            <a:latin typeface="Cambria Math"/>
                          </a:rPr>
                          <m:t>≡</m:t>
                        </m:r>
                      </m:e>
                      <m:sub>
                        <m:r>
                          <a:rPr lang="en-US" i="1">
                            <a:latin typeface="Cambria Math"/>
                          </a:rPr>
                          <m:t>𝑥</m:t>
                        </m:r>
                      </m:sub>
                    </m:sSub>
                  </m:oMath>
                </a14:m>
                <a:r>
                  <a:rPr lang="en-US" dirty="0"/>
                  <a:t> </a:t>
                </a:r>
                <a:r>
                  <a:rPr lang="en-US" i="1" dirty="0"/>
                  <a:t>x</a:t>
                </a:r>
                <a:r>
                  <a:rPr lang="en-US" dirty="0"/>
                  <a:t> = </a:t>
                </a:r>
                <a:r>
                  <a:rPr lang="en-US" i="1" dirty="0"/>
                  <a:t>b</a:t>
                </a:r>
                <a:r>
                  <a:rPr lang="en-US" dirty="0"/>
                  <a:t> .</a:t>
                </a:r>
                <a:r>
                  <a:rPr lang="en-US" dirty="0">
                    <a:sym typeface="Symbol"/>
                  </a:rPr>
                  <a:t></a:t>
                </a:r>
                <a:r>
                  <a:rPr lang="en-US" dirty="0"/>
                  <a:t>. </a:t>
                </a:r>
                <a:r>
                  <a:rPr lang="en-US" dirty="0">
                    <a:sym typeface="Symbol"/>
                  </a:rPr>
                  <a:t></a:t>
                </a:r>
                <a:r>
                  <a:rPr lang="en-US" i="1" dirty="0"/>
                  <a:t>b </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r>
                  <a:rPr lang="en-US" i="1" dirty="0">
                    <a:solidFill>
                      <a:srgbClr val="FF0000"/>
                    </a:solidFill>
                  </a:rPr>
                  <a:t>c </a:t>
                </a:r>
                <a:r>
                  <a:rPr lang="en-US" dirty="0">
                    <a:solidFill>
                      <a:srgbClr val="FF0000"/>
                    </a:solidFill>
                  </a:rPr>
                  <a:t>*14.25  </a:t>
                </a:r>
                <a:r>
                  <a:rPr lang="en-US" dirty="0"/>
                  <a:t>E!(</a:t>
                </a:r>
                <a:r>
                  <a:rPr lang="en-US" dirty="0">
                    <a:sym typeface="Symbol"/>
                  </a:rPr>
                  <a:t></a:t>
                </a:r>
                <a:r>
                  <a:rPr lang="en-US" i="1" dirty="0" err="1"/>
                  <a:t>x</a:t>
                </a:r>
                <a:r>
                  <a:rPr lang="en-US" dirty="0" err="1">
                    <a:sym typeface="Symbol"/>
                  </a:rPr>
                  <a:t></a:t>
                </a:r>
                <a:r>
                  <a:rPr lang="en-US" i="1" dirty="0" err="1"/>
                  <a:t>x</a:t>
                </a:r>
                <a:r>
                  <a:rPr lang="en-US" dirty="0"/>
                  <a:t>)</a:t>
                </a:r>
                <a:r>
                  <a:rPr lang="en-US" i="1" dirty="0"/>
                  <a:t> </a:t>
                </a:r>
                <a:r>
                  <a:rPr lang="en-US" dirty="0"/>
                  <a:t> :</a:t>
                </a:r>
                <a:r>
                  <a:rPr lang="en-US" dirty="0">
                    <a:sym typeface="Symbol"/>
                  </a:rPr>
                  <a:t></a:t>
                </a:r>
                <a:r>
                  <a:rPr lang="en-US" dirty="0"/>
                  <a:t>: </a:t>
                </a:r>
                <a:r>
                  <a:rPr lang="en-US" dirty="0">
                    <a:sym typeface="Symbol"/>
                  </a:rPr>
                  <a:t></a:t>
                </a:r>
                <a:r>
                  <a:rPr lang="en-US" i="1" dirty="0"/>
                  <a:t>x</a:t>
                </a:r>
                <a:r>
                  <a:rPr lang="en-US" dirty="0"/>
                  <a:t> </a:t>
                </a:r>
                <a14:m>
                  <m:oMath xmlns:m="http://schemas.openxmlformats.org/officeDocument/2006/math">
                    <m:sSub>
                      <m:sSubPr>
                        <m:ctrlPr>
                          <a:rPr lang="en-US" i="1">
                            <a:latin typeface="Cambria Math"/>
                          </a:rPr>
                        </m:ctrlPr>
                      </m:sSubPr>
                      <m:e>
                        <m:r>
                          <a:rPr lang="en-US">
                            <a:latin typeface="Cambria Math"/>
                            <a:sym typeface="Symbol"/>
                          </a:rPr>
                          <m:t></m:t>
                        </m:r>
                      </m:e>
                      <m:sub>
                        <m:r>
                          <a:rPr lang="en-US" i="1">
                            <a:latin typeface="Cambria Math"/>
                          </a:rPr>
                          <m:t>𝑥</m:t>
                        </m:r>
                      </m:sub>
                    </m:sSub>
                  </m:oMath>
                </a14:m>
                <a:r>
                  <a:rPr lang="en-US" dirty="0"/>
                  <a:t> </a:t>
                </a:r>
                <a:r>
                  <a:rPr lang="en-US" dirty="0">
                    <a:sym typeface="Symbol"/>
                  </a:rPr>
                  <a:t></a:t>
                </a:r>
                <a:r>
                  <a:rPr lang="en-US" i="1" dirty="0"/>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r>
                  <a:rPr lang="en-US" i="1" dirty="0">
                    <a:solidFill>
                      <a:srgbClr val="FF0000"/>
                    </a:solidFill>
                  </a:rPr>
                  <a:t>c </a:t>
                </a:r>
                <a:r>
                  <a:rPr lang="en-US" dirty="0">
                    <a:solidFill>
                      <a:srgbClr val="FF0000"/>
                    </a:solidFill>
                  </a:rPr>
                  <a:t>*14.26  </a:t>
                </a:r>
                <a:r>
                  <a:rPr lang="en-US" dirty="0"/>
                  <a:t>E!(</a:t>
                </a:r>
                <a:r>
                  <a:rPr lang="en-US" dirty="0">
                    <a:sym typeface="Symbol"/>
                  </a:rPr>
                  <a:t></a:t>
                </a:r>
                <a:r>
                  <a:rPr lang="en-US" i="1" dirty="0" err="1"/>
                  <a:t>x</a:t>
                </a:r>
                <a:r>
                  <a:rPr lang="en-US" dirty="0" err="1">
                    <a:sym typeface="Symbol"/>
                  </a:rPr>
                  <a:t></a:t>
                </a:r>
                <a:r>
                  <a:rPr lang="en-US" i="1" dirty="0" err="1"/>
                  <a:t>x</a:t>
                </a:r>
                <a:r>
                  <a:rPr lang="en-US" dirty="0"/>
                  <a:t>)</a:t>
                </a:r>
                <a:r>
                  <a:rPr lang="en-US" i="1" dirty="0"/>
                  <a:t> </a:t>
                </a:r>
                <a:r>
                  <a:rPr lang="en-US" dirty="0"/>
                  <a:t> .: </a:t>
                </a:r>
                <a:r>
                  <a:rPr lang="en-US" dirty="0">
                    <a:sym typeface="Symbol"/>
                  </a:rPr>
                  <a:t></a:t>
                </a:r>
                <a:r>
                  <a:rPr lang="en-US" dirty="0"/>
                  <a:t>:. </a:t>
                </a:r>
              </a:p>
              <a:p>
                <a:pPr marL="0" indent="0">
                  <a:buNone/>
                </a:pPr>
                <a:r>
                  <a:rPr lang="en-US" dirty="0" smtClean="0"/>
                  <a:t>	(</a:t>
                </a:r>
                <a:r>
                  <a:rPr lang="en-US" dirty="0">
                    <a:sym typeface="Symbol"/>
                  </a:rPr>
                  <a:t></a:t>
                </a:r>
                <a:r>
                  <a:rPr lang="en-US" i="1" dirty="0"/>
                  <a:t>x</a:t>
                </a:r>
                <a:r>
                  <a:rPr lang="en-US" dirty="0"/>
                  <a:t>)(</a:t>
                </a:r>
                <a:r>
                  <a:rPr lang="en-US" dirty="0">
                    <a:sym typeface="Symbol"/>
                  </a:rPr>
                  <a:t></a:t>
                </a:r>
                <a:r>
                  <a:rPr lang="en-US" i="1" dirty="0"/>
                  <a:t>x</a:t>
                </a:r>
                <a:r>
                  <a:rPr lang="en-US" dirty="0"/>
                  <a:t> &amp; </a:t>
                </a:r>
                <a:r>
                  <a:rPr lang="en-US" dirty="0">
                    <a:sym typeface="Symbol"/>
                  </a:rPr>
                  <a:t></a:t>
                </a:r>
                <a:r>
                  <a:rPr lang="en-US" i="1" dirty="0"/>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:&amp;: </a:t>
                </a:r>
                <a:endParaRPr lang="en-US" dirty="0" smtClean="0"/>
              </a:p>
              <a:p>
                <a:pPr marL="0" indent="0">
                  <a:buNone/>
                </a:pPr>
                <a:r>
                  <a:rPr lang="en-US" dirty="0"/>
                  <a:t>	</a:t>
                </a:r>
                <a:r>
                  <a:rPr lang="en-US" dirty="0" smtClean="0"/>
                  <a:t>(</a:t>
                </a:r>
                <a:r>
                  <a:rPr lang="en-US" dirty="0">
                    <a:sym typeface="Symbol"/>
                  </a:rPr>
                  <a:t></a:t>
                </a:r>
                <a:r>
                  <a:rPr lang="en-US" i="1" dirty="0"/>
                  <a:t>x</a:t>
                </a:r>
                <a:r>
                  <a:rPr lang="en-US" dirty="0"/>
                  <a:t>)(</a:t>
                </a:r>
                <a:r>
                  <a:rPr lang="en-US" dirty="0">
                    <a:sym typeface="Symbol"/>
                  </a:rPr>
                  <a:t></a:t>
                </a:r>
                <a:r>
                  <a:rPr lang="en-US" i="1" dirty="0"/>
                  <a:t>x</a:t>
                </a:r>
                <a:r>
                  <a:rPr lang="en-US" dirty="0"/>
                  <a:t> &amp; </a:t>
                </a:r>
                <a:r>
                  <a:rPr lang="en-US" dirty="0">
                    <a:sym typeface="Symbol"/>
                  </a:rPr>
                  <a:t></a:t>
                </a:r>
                <a:r>
                  <a:rPr lang="en-US" i="1" dirty="0"/>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i="1" dirty="0"/>
                  <a:t>x</a:t>
                </a:r>
                <a:r>
                  <a:rPr lang="en-US" dirty="0"/>
                  <a:t> </a:t>
                </a:r>
                <a14:m>
                  <m:oMath xmlns:m="http://schemas.openxmlformats.org/officeDocument/2006/math">
                    <m:sSub>
                      <m:sSubPr>
                        <m:ctrlPr>
                          <a:rPr lang="en-US" i="1">
                            <a:latin typeface="Cambria Math"/>
                          </a:rPr>
                        </m:ctrlPr>
                      </m:sSubPr>
                      <m:e>
                        <m:r>
                          <a:rPr lang="en-US">
                            <a:latin typeface="Cambria Math"/>
                            <a:sym typeface="Symbol"/>
                          </a:rPr>
                          <m:t></m:t>
                        </m:r>
                      </m:e>
                      <m:sub>
                        <m:r>
                          <a:rPr lang="en-US" i="1">
                            <a:latin typeface="Cambria Math"/>
                          </a:rPr>
                          <m:t>𝑥</m:t>
                        </m:r>
                      </m:sub>
                    </m:sSub>
                  </m:oMath>
                </a14:m>
                <a:r>
                  <a:rPr lang="en-US" dirty="0"/>
                  <a:t> </a:t>
                </a:r>
                <a:r>
                  <a:rPr lang="en-US" dirty="0">
                    <a:sym typeface="Symbol"/>
                  </a:rPr>
                  <a:t></a:t>
                </a:r>
                <a:r>
                  <a:rPr lang="en-US" i="1" dirty="0"/>
                  <a:t>x</a:t>
                </a:r>
                <a:endParaRPr lang="en-US" dirty="0"/>
              </a:p>
              <a:p>
                <a:r>
                  <a:rPr lang="en-US" i="1" dirty="0">
                    <a:solidFill>
                      <a:srgbClr val="FF0000"/>
                    </a:solidFill>
                  </a:rPr>
                  <a:t>c </a:t>
                </a:r>
                <a:r>
                  <a:rPr lang="en-US" dirty="0">
                    <a:solidFill>
                      <a:srgbClr val="FF0000"/>
                    </a:solidFill>
                  </a:rPr>
                  <a:t>*14.272  </a:t>
                </a:r>
                <a:r>
                  <a:rPr lang="en-US" dirty="0">
                    <a:sym typeface="Symbol"/>
                  </a:rPr>
                  <a:t></a:t>
                </a:r>
                <a:r>
                  <a:rPr lang="en-US" i="1" dirty="0"/>
                  <a:t>x</a:t>
                </a:r>
                <a:r>
                  <a:rPr lang="en-US" dirty="0"/>
                  <a:t> </a:t>
                </a:r>
                <a14:m>
                  <m:oMath xmlns:m="http://schemas.openxmlformats.org/officeDocument/2006/math">
                    <m:sSub>
                      <m:sSubPr>
                        <m:ctrlPr>
                          <a:rPr lang="en-US" i="1">
                            <a:latin typeface="Cambria Math"/>
                          </a:rPr>
                        </m:ctrlPr>
                      </m:sSubPr>
                      <m:e>
                        <m:r>
                          <a:rPr lang="en-US" i="1">
                            <a:latin typeface="Cambria Math"/>
                          </a:rPr>
                          <m:t>≡</m:t>
                        </m:r>
                      </m:e>
                      <m:sub>
                        <m:r>
                          <a:rPr lang="en-US" i="1">
                            <a:latin typeface="Cambria Math"/>
                          </a:rPr>
                          <m:t>𝑥</m:t>
                        </m:r>
                      </m:sub>
                    </m:sSub>
                  </m:oMath>
                </a14:m>
                <a:r>
                  <a:rPr lang="en-US" dirty="0"/>
                  <a:t> </a:t>
                </a:r>
                <a:r>
                  <a:rPr lang="en-US" dirty="0">
                    <a:sym typeface="Symbol"/>
                  </a:rPr>
                  <a:t></a:t>
                </a:r>
                <a:r>
                  <a:rPr lang="en-US" i="1" dirty="0"/>
                  <a:t>x</a:t>
                </a:r>
                <a:r>
                  <a:rPr lang="en-US" dirty="0"/>
                  <a:t> .</a:t>
                </a:r>
                <a:r>
                  <a:rPr lang="en-US" dirty="0">
                    <a:sym typeface="Symbol"/>
                  </a:rPr>
                  <a:t></a:t>
                </a:r>
                <a:r>
                  <a:rPr lang="en-US" dirty="0"/>
                  <a:t>. </a:t>
                </a:r>
                <a:endParaRPr lang="en-US" dirty="0" smtClean="0"/>
              </a:p>
              <a:p>
                <a:pPr marL="457200" lvl="1" indent="0">
                  <a:buNone/>
                </a:pPr>
                <a:r>
                  <a:rPr lang="en-US" dirty="0" smtClean="0"/>
                  <a:t>[</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14:m>
                  <m:oMath xmlns:m="http://schemas.openxmlformats.org/officeDocument/2006/math">
                    <m:r>
                      <a:rPr lang="en-US" i="1">
                        <a:latin typeface="Cambria Math"/>
                      </a:rPr>
                      <m:t>≡</m:t>
                    </m:r>
                  </m:oMath>
                </a14:m>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609600"/>
                <a:ext cx="8229600" cy="5791200"/>
              </a:xfrm>
              <a:blipFill rotWithShape="1">
                <a:blip r:embed="rId2"/>
                <a:stretch>
                  <a:fillRect l="-1185" t="-2421" r="-519"/>
                </a:stretch>
              </a:blipFill>
            </p:spPr>
            <p:txBody>
              <a:bodyPr/>
              <a:lstStyle/>
              <a:p>
                <a:r>
                  <a:rPr lang="en-US">
                    <a:noFill/>
                  </a:rPr>
                  <a:t> </a:t>
                </a:r>
              </a:p>
            </p:txBody>
          </p:sp>
        </mc:Fallback>
      </mc:AlternateContent>
    </p:spTree>
    <p:extLst>
      <p:ext uri="{BB962C8B-B14F-4D97-AF65-F5344CB8AC3E}">
        <p14:creationId xmlns:p14="http://schemas.microsoft.com/office/powerpoint/2010/main" val="5870637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457200"/>
                <a:ext cx="8229600" cy="6019800"/>
              </a:xfrm>
            </p:spPr>
            <p:txBody>
              <a:bodyPr>
                <a:normAutofit fontScale="70000" lnSpcReduction="20000"/>
              </a:bodyPr>
              <a:lstStyle/>
              <a:p>
                <a:r>
                  <a:rPr lang="en-US" dirty="0"/>
                  <a:t>Searching for a better understanding of the use of *14.21 in </a:t>
                </a:r>
                <a:r>
                  <a:rPr lang="en-US" i="1" dirty="0"/>
                  <a:t>Principia</a:t>
                </a:r>
                <a:r>
                  <a:rPr lang="en-US" dirty="0"/>
                  <a:t> reveals a demonstration with a typo. We find a problem in the annotation for </a:t>
                </a:r>
              </a:p>
              <a:p>
                <a:pPr marL="0" indent="0">
                  <a:buNone/>
                </a:pPr>
                <a:r>
                  <a:rPr lang="en-US" dirty="0" smtClean="0"/>
                  <a:t>	 </a:t>
                </a:r>
                <a:r>
                  <a:rPr lang="en-US" dirty="0"/>
                  <a:t>*33.125  </a:t>
                </a:r>
                <a:r>
                  <a:rPr lang="en-US" dirty="0">
                    <a:sym typeface="Symbol"/>
                  </a:rPr>
                  <a:t></a:t>
                </a:r>
                <a:r>
                  <a:rPr lang="en-US" dirty="0"/>
                  <a:t>C</a:t>
                </a:r>
                <a:r>
                  <a:rPr lang="en-US" i="1" dirty="0"/>
                  <a:t>R</a:t>
                </a:r>
                <a:r>
                  <a:rPr lang="en-US" dirty="0"/>
                  <a:t> </a:t>
                </a:r>
                <a14:m>
                  <m:oMath xmlns:m="http://schemas.openxmlformats.org/officeDocument/2006/math">
                    <m:r>
                      <a:rPr lang="en-US" i="1"/>
                      <m:t>≡</m:t>
                    </m:r>
                  </m:oMath>
                </a14:m>
                <a:r>
                  <a:rPr lang="en-US" dirty="0"/>
                  <a:t> </a:t>
                </a:r>
                <a:r>
                  <a:rPr lang="en-US" dirty="0">
                    <a:sym typeface="Symbol"/>
                  </a:rPr>
                  <a:t></a:t>
                </a:r>
                <a:r>
                  <a:rPr lang="en-US" dirty="0"/>
                  <a:t> = C ‘</a:t>
                </a:r>
                <a:r>
                  <a:rPr lang="en-US" i="1" dirty="0"/>
                  <a:t>R.</a:t>
                </a:r>
                <a:endParaRPr lang="en-US" dirty="0"/>
              </a:p>
              <a:p>
                <a:r>
                  <a:rPr lang="en-US" dirty="0"/>
                  <a:t>The annotation wrongly cites *32.123 which is a </a:t>
                </a:r>
                <a:r>
                  <a:rPr lang="en-US" i="1" dirty="0"/>
                  <a:t>non-existent</a:t>
                </a:r>
                <a:r>
                  <a:rPr lang="en-US" dirty="0"/>
                  <a:t> number. The proper citation should be to </a:t>
                </a:r>
              </a:p>
              <a:p>
                <a:pPr marL="0" indent="0">
                  <a:buNone/>
                </a:pPr>
                <a:r>
                  <a:rPr lang="en-US" dirty="0" smtClean="0"/>
                  <a:t>	*</a:t>
                </a:r>
                <a:r>
                  <a:rPr lang="en-US" dirty="0"/>
                  <a:t>33.122  E!C ‘</a:t>
                </a:r>
                <a:r>
                  <a:rPr lang="en-US" i="1" dirty="0"/>
                  <a:t>R</a:t>
                </a:r>
                <a:endParaRPr lang="en-US" dirty="0"/>
              </a:p>
              <a:p>
                <a:pPr marL="0" indent="0">
                  <a:buNone/>
                </a:pPr>
                <a:r>
                  <a:rPr lang="en-US" dirty="0" smtClean="0"/>
                  <a:t>which </a:t>
                </a:r>
                <a:r>
                  <a:rPr lang="en-US" dirty="0"/>
                  <a:t>is proved by an appeal to *14.21. Oddly, in the </a:t>
                </a:r>
                <a:r>
                  <a:rPr lang="en-US" dirty="0" smtClean="0"/>
                  <a:t>260-leaf </a:t>
                </a:r>
                <a:r>
                  <a:rPr lang="en-US" dirty="0"/>
                  <a:t>catalogue "Props Where Used", there is an entry </a:t>
                </a:r>
                <a:r>
                  <a:rPr lang="en-US" dirty="0" smtClean="0"/>
                  <a:t>that </a:t>
                </a:r>
                <a:r>
                  <a:rPr lang="en-US" dirty="0"/>
                  <a:t>says that *33.123 is used at *33.125.   This is odd, </a:t>
                </a:r>
                <a:r>
                  <a:rPr lang="en-US" dirty="0" smtClean="0"/>
                  <a:t>since </a:t>
                </a:r>
                <a:r>
                  <a:rPr lang="en-US" dirty="0"/>
                  <a:t>the proper number used at *33.125 should clearly </a:t>
                </a:r>
                <a:r>
                  <a:rPr lang="en-US" dirty="0" smtClean="0"/>
                  <a:t>be </a:t>
                </a:r>
                <a:r>
                  <a:rPr lang="en-US" dirty="0"/>
                  <a:t>*33.122 which concerns the campus (field) of R. </a:t>
                </a:r>
                <a:r>
                  <a:rPr lang="en-US" dirty="0" smtClean="0"/>
                  <a:t>Deleted </a:t>
                </a:r>
                <a:r>
                  <a:rPr lang="en-US" dirty="0"/>
                  <a:t>propositions got listed at a certain stage, Russell </a:t>
                </a:r>
                <a:r>
                  <a:rPr lang="en-US" dirty="0" smtClean="0"/>
                  <a:t>never </a:t>
                </a:r>
                <a:r>
                  <a:rPr lang="en-US" dirty="0"/>
                  <a:t>listed a *32.123 though there may once have been </a:t>
                </a:r>
                <a:r>
                  <a:rPr lang="en-US" dirty="0" smtClean="0"/>
                  <a:t>such </a:t>
                </a:r>
                <a:r>
                  <a:rPr lang="en-US" dirty="0"/>
                  <a:t>a number. </a:t>
                </a:r>
                <a:endParaRPr lang="en-US" dirty="0" smtClean="0"/>
              </a:p>
              <a:p>
                <a:pPr marL="0" indent="0">
                  <a:buNone/>
                </a:pPr>
                <a:endParaRPr lang="en-US" dirty="0"/>
              </a:p>
              <a:p>
                <a:r>
                  <a:rPr lang="en-US" dirty="0"/>
                  <a:t>This discovery was made in conversation by Kenneth Blackwell of the Bertrand Russell Research Center (McMaster University, Hamilton, Ontario, Canada).</a:t>
                </a:r>
              </a:p>
              <a:p>
                <a:pPr marL="0" indent="0">
                  <a:buNone/>
                </a:pPr>
                <a:r>
                  <a:rPr lang="en-US" dirty="0"/>
                  <a:t> </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457200"/>
                <a:ext cx="8229600" cy="6019800"/>
              </a:xfrm>
              <a:blipFill rotWithShape="1">
                <a:blip r:embed="rId2"/>
                <a:stretch>
                  <a:fillRect l="-889" t="-1619" r="-1556"/>
                </a:stretch>
              </a:blipFill>
            </p:spPr>
            <p:txBody>
              <a:bodyPr/>
              <a:lstStyle/>
              <a:p>
                <a:r>
                  <a:rPr lang="en-US">
                    <a:noFill/>
                  </a:rPr>
                  <a:t> </a:t>
                </a:r>
              </a:p>
            </p:txBody>
          </p:sp>
        </mc:Fallback>
      </mc:AlternateContent>
    </p:spTree>
    <p:extLst>
      <p:ext uri="{BB962C8B-B14F-4D97-AF65-F5344CB8AC3E}">
        <p14:creationId xmlns:p14="http://schemas.microsoft.com/office/powerpoint/2010/main" val="28122529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838200" y="762000"/>
            <a:ext cx="6895343" cy="5105400"/>
          </a:xfrm>
          <a:prstGeom prst="rect">
            <a:avLst/>
          </a:prstGeom>
          <a:noFill/>
          <a:ln w="9525">
            <a:noFill/>
            <a:miter lim="800000"/>
            <a:headEnd/>
            <a:tailEnd/>
          </a:ln>
        </p:spPr>
      </p:pic>
    </p:spTree>
    <p:extLst>
      <p:ext uri="{BB962C8B-B14F-4D97-AF65-F5344CB8AC3E}">
        <p14:creationId xmlns:p14="http://schemas.microsoft.com/office/powerpoint/2010/main" val="14991444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b="1" dirty="0"/>
                  <a:t>Class Expressions </a:t>
                </a:r>
                <a14:m>
                  <m:oMath xmlns:m="http://schemas.openxmlformats.org/officeDocument/2006/math">
                    <m:acc>
                      <m:accPr>
                        <m:chr m:val="̂"/>
                        <m:ctrlPr>
                          <a:rPr lang="en-US" b="1" i="1">
                            <a:latin typeface="Cambria Math"/>
                          </a:rPr>
                        </m:ctrlPr>
                      </m:accPr>
                      <m:e>
                        <m:r>
                          <a:rPr lang="en-US" b="1" i="1">
                            <a:latin typeface="Cambria Math"/>
                          </a:rPr>
                          <m:t>𝒛</m:t>
                        </m:r>
                      </m:e>
                    </m:acc>
                    <m:r>
                      <a:rPr lang="en-US" b="1">
                        <a:latin typeface="Cambria Math"/>
                        <a:sym typeface="Symbol"/>
                      </a:rPr>
                      <m:t></m:t>
                    </m:r>
                    <m:r>
                      <a:rPr lang="en-US" b="1" i="1">
                        <a:latin typeface="Cambria Math"/>
                      </a:rPr>
                      <m:t>𝒛</m:t>
                    </m:r>
                  </m:oMath>
                </a14:m>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b="-797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fontScale="92500" lnSpcReduction="10000"/>
              </a:bodyPr>
              <a:lstStyle/>
              <a:p>
                <a:r>
                  <a:rPr lang="en-US" dirty="0"/>
                  <a:t>Greek letters </a:t>
                </a:r>
                <a:r>
                  <a:rPr lang="en-US" i="1" dirty="0">
                    <a:sym typeface="Symbol"/>
                  </a:rPr>
                  <a:t></a:t>
                </a:r>
                <a:r>
                  <a:rPr lang="en-US" i="1" dirty="0"/>
                  <a:t>, </a:t>
                </a:r>
                <a:r>
                  <a:rPr lang="en-US" i="1" dirty="0">
                    <a:sym typeface="Symbol"/>
                  </a:rPr>
                  <a:t></a:t>
                </a:r>
                <a:r>
                  <a:rPr lang="en-US" dirty="0"/>
                  <a:t>, etc., which stand in for class expressions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The contextual definitions for a class of individuals (of whatever type), enhanced by the restoration of its scope marker, is given as follows</a:t>
                </a:r>
              </a:p>
              <a:p>
                <a:r>
                  <a:rPr lang="en-US" dirty="0"/>
                  <a:t>	*20.01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r>
                  <a:rPr lang="en-US" i="1" dirty="0"/>
                  <a:t>f</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r>
                  <a:rPr lang="en-US" i="1" dirty="0"/>
                  <a:t>=</a:t>
                </a:r>
                <a:r>
                  <a:rPr lang="en-US" i="1" dirty="0" err="1"/>
                  <a:t>df</a:t>
                </a:r>
                <a:r>
                  <a:rPr lang="en-US" i="1" dirty="0"/>
                  <a:t>  </a:t>
                </a:r>
                <a:endParaRPr lang="en-US" i="1" dirty="0" smtClean="0"/>
              </a:p>
              <a:p>
                <a:pPr marL="0" indent="0">
                  <a:buNone/>
                </a:pPr>
                <a:r>
                  <a:rPr lang="en-US" i="1" dirty="0"/>
                  <a:t>	</a:t>
                </a:r>
                <a:r>
                  <a:rPr lang="en-US" i="1" dirty="0" smtClean="0"/>
                  <a:t>	 </a:t>
                </a:r>
                <a:r>
                  <a:rPr lang="en-US" dirty="0"/>
                  <a:t>(</a:t>
                </a:r>
                <a:r>
                  <a:rPr lang="en-US" dirty="0">
                    <a:sym typeface="Symbol"/>
                  </a:rPr>
                  <a:t></a:t>
                </a:r>
                <a:r>
                  <a:rPr lang="en-US" dirty="0"/>
                  <a:t>)( </a:t>
                </a:r>
                <a:r>
                  <a:rPr lang="en-US" dirty="0">
                    <a:sym typeface="Symbol"/>
                  </a:rPr>
                  <a:t></a:t>
                </a:r>
                <a:r>
                  <a:rPr lang="en-US" dirty="0"/>
                  <a:t>!</a:t>
                </a:r>
                <a:r>
                  <a:rPr lang="en-US" i="1" dirty="0"/>
                  <a:t>z</a:t>
                </a:r>
                <a:r>
                  <a:rPr lang="en-US" dirty="0"/>
                  <a:t> </a:t>
                </a:r>
                <a14:m>
                  <m:oMath xmlns:m="http://schemas.openxmlformats.org/officeDocument/2006/math">
                    <m:sSub>
                      <m:sSubPr>
                        <m:ctrlPr>
                          <a:rPr lang="en-US" i="1"/>
                        </m:ctrlPr>
                      </m:sSubPr>
                      <m:e>
                        <m:r>
                          <a:rPr lang="en-US" i="1"/>
                          <m:t>≡</m:t>
                        </m:r>
                      </m:e>
                      <m:sub>
                        <m:r>
                          <a:rPr lang="en-US" i="1"/>
                          <m:t>𝑧</m:t>
                        </m:r>
                      </m:sub>
                    </m:sSub>
                  </m:oMath>
                </a14:m>
                <a:r>
                  <a:rPr lang="en-US" dirty="0">
                    <a:sym typeface="Symbol"/>
                  </a:rPr>
                  <a:t></a:t>
                </a:r>
                <a:r>
                  <a:rPr lang="en-US" i="1" dirty="0"/>
                  <a:t>z </a:t>
                </a:r>
                <a:r>
                  <a:rPr lang="en-US" dirty="0"/>
                  <a:t>.&amp;. </a:t>
                </a:r>
                <a:r>
                  <a:rPr lang="en-US" i="1" dirty="0"/>
                  <a:t>f</a:t>
                </a:r>
                <a:r>
                  <a:rPr lang="en-US" dirty="0"/>
                  <a:t>(</a:t>
                </a:r>
                <a:r>
                  <a:rPr lang="en-US" dirty="0">
                    <a:sym typeface="Symbol"/>
                  </a:rPr>
                  <a:t></a:t>
                </a:r>
                <a:r>
                  <a:rPr lang="en-US" dirty="0"/>
                  <a:t>!</a:t>
                </a:r>
                <a14:m>
                  <m:oMath xmlns:m="http://schemas.openxmlformats.org/officeDocument/2006/math">
                    <m:acc>
                      <m:accPr>
                        <m:chr m:val="̂"/>
                        <m:ctrlPr>
                          <a:rPr lang="en-US" i="1"/>
                        </m:ctrlPr>
                      </m:accPr>
                      <m:e>
                        <m:r>
                          <a:rPr lang="en-US" i="1"/>
                          <m:t>𝑧</m:t>
                        </m:r>
                      </m:e>
                    </m:acc>
                  </m:oMath>
                </a14:m>
                <a:r>
                  <a:rPr lang="en-US" dirty="0"/>
                  <a:t>) )</a:t>
                </a:r>
              </a:p>
              <a:p>
                <a:r>
                  <a:rPr lang="en-US" dirty="0"/>
                  <a:t>*20.02  </a:t>
                </a:r>
                <a:r>
                  <a:rPr lang="en-US" i="1" dirty="0"/>
                  <a:t>x </a:t>
                </a:r>
                <a:r>
                  <a:rPr lang="en-US" dirty="0">
                    <a:sym typeface="Symbol"/>
                  </a:rPr>
                  <a:t></a:t>
                </a:r>
                <a:r>
                  <a:rPr lang="en-US" i="1" dirty="0"/>
                  <a:t> </a:t>
                </a:r>
                <a14:m>
                  <m:oMath xmlns:m="http://schemas.openxmlformats.org/officeDocument/2006/math">
                    <m:acc>
                      <m:accPr>
                        <m:chr m:val="̂"/>
                        <m:ctrlPr>
                          <a:rPr lang="en-US" i="1"/>
                        </m:ctrlPr>
                      </m:accPr>
                      <m:e>
                        <m:r>
                          <a:rPr lang="en-US" i="1"/>
                          <m:t>𝑥</m:t>
                        </m:r>
                      </m:e>
                    </m:acc>
                  </m:oMath>
                </a14:m>
                <a:r>
                  <a:rPr lang="en-US" dirty="0"/>
                  <a:t>  </a:t>
                </a:r>
                <a:r>
                  <a:rPr lang="en-US" i="1" dirty="0"/>
                  <a:t>=</a:t>
                </a:r>
                <a:r>
                  <a:rPr lang="en-US" i="1" dirty="0" err="1"/>
                  <a:t>df</a:t>
                </a:r>
                <a:r>
                  <a:rPr lang="en-US" i="1" dirty="0"/>
                  <a:t>   </a:t>
                </a:r>
                <a:r>
                  <a:rPr lang="en-US" dirty="0">
                    <a:sym typeface="Symbol"/>
                  </a:rPr>
                  <a:t></a:t>
                </a:r>
                <a:r>
                  <a:rPr lang="en-US" i="1" dirty="0"/>
                  <a:t>x</a:t>
                </a:r>
                <a:endParaRPr lang="en-US" dirty="0"/>
              </a:p>
              <a:p>
                <a:r>
                  <a:rPr lang="en-US" dirty="0" smtClean="0"/>
                  <a:t>I </a:t>
                </a:r>
                <a:r>
                  <a:rPr lang="en-US" dirty="0"/>
                  <a:t>have restored the scope marker to *20.01 </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481" t="-2830"/>
                </a:stretch>
              </a:blipFill>
            </p:spPr>
            <p:txBody>
              <a:bodyPr/>
              <a:lstStyle/>
              <a:p>
                <a:r>
                  <a:rPr lang="en-US">
                    <a:noFill/>
                  </a:rPr>
                  <a:t> </a:t>
                </a:r>
              </a:p>
            </p:txBody>
          </p:sp>
        </mc:Fallback>
      </mc:AlternateContent>
    </p:spTree>
    <p:extLst>
      <p:ext uri="{BB962C8B-B14F-4D97-AF65-F5344CB8AC3E}">
        <p14:creationId xmlns:p14="http://schemas.microsoft.com/office/powerpoint/2010/main" val="1264288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762000"/>
                <a:ext cx="8229600" cy="5364163"/>
              </a:xfrm>
            </p:spPr>
            <p:txBody>
              <a:bodyPr/>
              <a:lstStyle/>
              <a:p>
                <a:r>
                  <a:rPr lang="en-US" dirty="0"/>
                  <a:t>Much neglected in discussions of </a:t>
                </a:r>
                <a:r>
                  <a:rPr lang="en-US" i="1" dirty="0"/>
                  <a:t>Principia</a:t>
                </a:r>
                <a:r>
                  <a:rPr lang="en-US" dirty="0"/>
                  <a:t> on classes is the fact that *20.01 and *20.02 only provide for the emulation of a typed theory of classes of </a:t>
                </a:r>
                <a:r>
                  <a:rPr lang="en-US" i="1" dirty="0"/>
                  <a:t>individuals </a:t>
                </a:r>
                <a:r>
                  <a:rPr lang="en-US" dirty="0"/>
                  <a:t>(of whatever type). </a:t>
                </a:r>
                <a:endParaRPr lang="en-US" dirty="0" smtClean="0"/>
              </a:p>
              <a:p>
                <a:r>
                  <a:rPr lang="en-US" dirty="0"/>
                  <a:t>*20.08  [</a:t>
                </a:r>
                <a14:m>
                  <m:oMath xmlns:m="http://schemas.openxmlformats.org/officeDocument/2006/math">
                    <m:acc>
                      <m:accPr>
                        <m:chr m:val="̂"/>
                        <m:ctrlPr>
                          <a:rPr lang="en-US" i="1"/>
                        </m:ctrlPr>
                      </m:accPr>
                      <m:e>
                        <m:r>
                          <a:rPr lang="en-US" i="1">
                            <a:sym typeface="Symbol"/>
                          </a:rPr>
                          <m:t></m:t>
                        </m:r>
                      </m:e>
                    </m:acc>
                  </m:oMath>
                </a14:m>
                <a:r>
                  <a:rPr lang="en-US" dirty="0">
                    <a:sym typeface="Symbol"/>
                  </a:rPr>
                  <a:t></a:t>
                </a:r>
                <a:r>
                  <a:rPr lang="en-US" i="1" dirty="0">
                    <a:sym typeface="Symbol"/>
                  </a:rPr>
                  <a:t></a:t>
                </a:r>
                <a:r>
                  <a:rPr lang="en-US" dirty="0"/>
                  <a:t>][ </a:t>
                </a:r>
                <a:r>
                  <a:rPr lang="en-US" i="1" dirty="0"/>
                  <a:t>f</a:t>
                </a:r>
                <a:r>
                  <a:rPr lang="en-US" dirty="0"/>
                  <a:t>(</a:t>
                </a:r>
                <a14:m>
                  <m:oMath xmlns:m="http://schemas.openxmlformats.org/officeDocument/2006/math">
                    <m:acc>
                      <m:accPr>
                        <m:chr m:val="̂"/>
                        <m:ctrlPr>
                          <a:rPr lang="en-US" i="1"/>
                        </m:ctrlPr>
                      </m:accPr>
                      <m:e>
                        <m:r>
                          <a:rPr lang="en-US" i="1">
                            <a:sym typeface="Symbol"/>
                          </a:rPr>
                          <m:t></m:t>
                        </m:r>
                      </m:e>
                    </m:acc>
                  </m:oMath>
                </a14:m>
                <a:r>
                  <a:rPr lang="en-US" dirty="0">
                    <a:sym typeface="Symbol"/>
                  </a:rPr>
                  <a:t></a:t>
                </a:r>
                <a:r>
                  <a:rPr lang="en-US" i="1" dirty="0">
                    <a:sym typeface="Symbol"/>
                  </a:rPr>
                  <a:t></a:t>
                </a:r>
                <a:r>
                  <a:rPr lang="en-US" dirty="0"/>
                  <a:t>)] </a:t>
                </a:r>
                <a:r>
                  <a:rPr lang="en-US" i="1" dirty="0"/>
                  <a:t>=</a:t>
                </a:r>
                <a:r>
                  <a:rPr lang="en-US" i="1" dirty="0" err="1"/>
                  <a:t>df</a:t>
                </a:r>
                <a:r>
                  <a:rPr lang="en-US" i="1" dirty="0"/>
                  <a:t> </a:t>
                </a:r>
                <a:endParaRPr lang="en-US" i="1" dirty="0" smtClean="0"/>
              </a:p>
              <a:p>
                <a:pPr marL="0" indent="0">
                  <a:buNone/>
                </a:pPr>
                <a:r>
                  <a:rPr lang="en-US" i="1" dirty="0"/>
                  <a:t>	</a:t>
                </a:r>
                <a:r>
                  <a:rPr lang="en-US" i="1" dirty="0" smtClean="0"/>
                  <a:t>	  </a:t>
                </a:r>
                <a:r>
                  <a:rPr lang="en-US" dirty="0"/>
                  <a:t>(</a:t>
                </a:r>
                <a:r>
                  <a:rPr lang="en-US" dirty="0">
                    <a:sym typeface="Symbol"/>
                  </a:rPr>
                  <a:t></a:t>
                </a:r>
                <a:r>
                  <a:rPr lang="en-US" dirty="0"/>
                  <a:t>)( </a:t>
                </a:r>
                <a:r>
                  <a:rPr lang="en-US" dirty="0">
                    <a:sym typeface="Symbol"/>
                  </a:rPr>
                  <a:t></a:t>
                </a:r>
                <a:r>
                  <a:rPr lang="en-US" dirty="0"/>
                  <a:t>!</a:t>
                </a:r>
                <a:r>
                  <a:rPr lang="en-US" i="1" dirty="0">
                    <a:sym typeface="Symbol"/>
                  </a:rPr>
                  <a:t></a:t>
                </a:r>
                <a:r>
                  <a:rPr lang="en-US" dirty="0"/>
                  <a:t> </a:t>
                </a:r>
                <a14:m>
                  <m:oMath xmlns:m="http://schemas.openxmlformats.org/officeDocument/2006/math">
                    <m:sSub>
                      <m:sSubPr>
                        <m:ctrlPr>
                          <a:rPr lang="en-US" i="1"/>
                        </m:ctrlPr>
                      </m:sSubPr>
                      <m:e>
                        <m:r>
                          <a:rPr lang="en-US" i="1"/>
                          <m:t>≡</m:t>
                        </m:r>
                      </m:e>
                      <m:sub>
                        <m:r>
                          <a:rPr lang="en-US" i="1">
                            <a:sym typeface="Symbol"/>
                          </a:rPr>
                          <m:t></m:t>
                        </m:r>
                      </m:sub>
                    </m:sSub>
                  </m:oMath>
                </a14:m>
                <a:r>
                  <a:rPr lang="en-US" dirty="0">
                    <a:sym typeface="Symbol"/>
                  </a:rPr>
                  <a:t></a:t>
                </a:r>
                <a:r>
                  <a:rPr lang="en-US" i="1" dirty="0">
                    <a:sym typeface="Symbol"/>
                  </a:rPr>
                  <a:t></a:t>
                </a:r>
                <a:r>
                  <a:rPr lang="en-US" i="1" dirty="0"/>
                  <a:t> </a:t>
                </a:r>
                <a:r>
                  <a:rPr lang="en-US" dirty="0"/>
                  <a:t>.&amp;. </a:t>
                </a:r>
                <a:r>
                  <a:rPr lang="en-US" i="1" dirty="0"/>
                  <a:t>f</a:t>
                </a:r>
                <a:r>
                  <a:rPr lang="en-US" dirty="0"/>
                  <a:t>(</a:t>
                </a:r>
                <a:r>
                  <a:rPr lang="en-US" dirty="0">
                    <a:sym typeface="Symbol"/>
                  </a:rPr>
                  <a:t></a:t>
                </a:r>
                <a:r>
                  <a:rPr lang="en-US" dirty="0"/>
                  <a:t>!</a:t>
                </a:r>
                <a14:m>
                  <m:oMath xmlns:m="http://schemas.openxmlformats.org/officeDocument/2006/math">
                    <m:acc>
                      <m:accPr>
                        <m:chr m:val="̂"/>
                        <m:ctrlPr>
                          <a:rPr lang="en-US" i="1"/>
                        </m:ctrlPr>
                      </m:accPr>
                      <m:e>
                        <m:r>
                          <a:rPr lang="en-US" i="1">
                            <a:sym typeface="Symbol"/>
                          </a:rPr>
                          <m:t></m:t>
                        </m:r>
                      </m:e>
                    </m:acc>
                  </m:oMath>
                </a14:m>
                <a:r>
                  <a:rPr lang="en-US" dirty="0"/>
                  <a:t>) )</a:t>
                </a:r>
              </a:p>
              <a:p>
                <a:r>
                  <a:rPr lang="en-US" dirty="0"/>
                  <a:t>*20.081  </a:t>
                </a:r>
                <a:r>
                  <a:rPr lang="en-US" i="1" dirty="0">
                    <a:sym typeface="Symbol"/>
                  </a:rPr>
                  <a:t></a:t>
                </a:r>
                <a:r>
                  <a:rPr lang="en-US" i="1" dirty="0"/>
                  <a:t> </a:t>
                </a:r>
                <a:r>
                  <a:rPr lang="en-US" dirty="0">
                    <a:sym typeface="Symbol"/>
                  </a:rPr>
                  <a:t></a:t>
                </a:r>
                <a:r>
                  <a:rPr lang="en-US" i="1" dirty="0"/>
                  <a:t> </a:t>
                </a:r>
                <a14:m>
                  <m:oMath xmlns:m="http://schemas.openxmlformats.org/officeDocument/2006/math">
                    <m:acc>
                      <m:accPr>
                        <m:chr m:val="̂"/>
                        <m:ctrlPr>
                          <a:rPr lang="en-US" i="1"/>
                        </m:ctrlPr>
                      </m:accPr>
                      <m:e>
                        <m:r>
                          <a:rPr lang="en-US" i="1">
                            <a:sym typeface="Symbol"/>
                          </a:rPr>
                          <m:t></m:t>
                        </m:r>
                      </m:e>
                    </m:acc>
                  </m:oMath>
                </a14:m>
                <a:r>
                  <a:rPr lang="en-US" dirty="0"/>
                  <a:t>   </a:t>
                </a:r>
                <a:r>
                  <a:rPr lang="en-US" i="1" dirty="0"/>
                  <a:t>=</a:t>
                </a:r>
                <a:r>
                  <a:rPr lang="en-US" i="1" dirty="0" err="1"/>
                  <a:t>df</a:t>
                </a:r>
                <a:r>
                  <a:rPr lang="en-US" i="1" dirty="0"/>
                  <a:t>   </a:t>
                </a:r>
                <a:r>
                  <a:rPr lang="en-US" dirty="0">
                    <a:sym typeface="Symbol"/>
                  </a:rPr>
                  <a:t></a:t>
                </a:r>
                <a:r>
                  <a:rPr lang="en-US" i="1" dirty="0">
                    <a:sym typeface="Symbol"/>
                  </a:rPr>
                  <a:t></a:t>
                </a:r>
                <a:endParaRPr lang="en-US" dirty="0"/>
              </a:p>
              <a:p>
                <a:r>
                  <a:rPr lang="en-US" dirty="0"/>
                  <a:t>*20.07  (</a:t>
                </a:r>
                <a:r>
                  <a:rPr lang="en-US" i="1" dirty="0">
                    <a:sym typeface="Symbol"/>
                  </a:rPr>
                  <a:t></a:t>
                </a:r>
                <a:r>
                  <a:rPr lang="en-US" dirty="0"/>
                  <a:t>)</a:t>
                </a:r>
                <a:r>
                  <a:rPr lang="en-US" i="1" dirty="0"/>
                  <a:t>f</a:t>
                </a:r>
                <a:r>
                  <a:rPr lang="en-US" i="1" dirty="0">
                    <a:sym typeface="Symbol"/>
                  </a:rPr>
                  <a:t></a:t>
                </a:r>
                <a:r>
                  <a:rPr lang="en-US" i="1" dirty="0"/>
                  <a:t>  =</a:t>
                </a:r>
                <a:r>
                  <a:rPr lang="en-US" i="1" dirty="0" err="1"/>
                  <a:t>df</a:t>
                </a:r>
                <a:r>
                  <a:rPr lang="en-US" i="1" dirty="0"/>
                  <a:t> </a:t>
                </a:r>
                <a:r>
                  <a:rPr lang="en-US" dirty="0"/>
                  <a:t>(</a:t>
                </a:r>
                <a:r>
                  <a:rPr lang="en-US" dirty="0">
                    <a:sym typeface="Symbol"/>
                  </a:rPr>
                  <a:t></a:t>
                </a:r>
                <a:r>
                  <a:rPr lang="en-US" dirty="0"/>
                  <a:t>)</a:t>
                </a:r>
                <a:r>
                  <a:rPr lang="en-US" i="1" dirty="0"/>
                  <a:t>  f</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a:t>
                </a:r>
              </a:p>
              <a:p>
                <a:r>
                  <a:rPr lang="en-US" dirty="0"/>
                  <a:t>*20.071  (</a:t>
                </a:r>
                <a:r>
                  <a:rPr lang="en-US" dirty="0">
                    <a:sym typeface="Symbol"/>
                  </a:rPr>
                  <a:t></a:t>
                </a:r>
                <a:r>
                  <a:rPr lang="en-US" i="1" dirty="0">
                    <a:sym typeface="Symbol"/>
                  </a:rPr>
                  <a:t></a:t>
                </a:r>
                <a:r>
                  <a:rPr lang="en-US" dirty="0"/>
                  <a:t>)</a:t>
                </a:r>
                <a:r>
                  <a:rPr lang="en-US" i="1" dirty="0"/>
                  <a:t>f</a:t>
                </a:r>
                <a:r>
                  <a:rPr lang="en-US" i="1" dirty="0">
                    <a:sym typeface="Symbol"/>
                  </a:rPr>
                  <a:t></a:t>
                </a:r>
                <a:r>
                  <a:rPr lang="en-US" i="1" dirty="0"/>
                  <a:t>  =</a:t>
                </a:r>
                <a:r>
                  <a:rPr lang="en-US" i="1" dirty="0" err="1"/>
                  <a:t>df</a:t>
                </a:r>
                <a:r>
                  <a:rPr lang="en-US" i="1" dirty="0"/>
                  <a:t> </a:t>
                </a:r>
                <a:r>
                  <a:rPr lang="en-US" dirty="0"/>
                  <a:t>(</a:t>
                </a:r>
                <a:r>
                  <a:rPr lang="en-US" dirty="0">
                    <a:sym typeface="Symbol"/>
                  </a:rPr>
                  <a:t></a:t>
                </a:r>
                <a:r>
                  <a:rPr lang="en-US" dirty="0"/>
                  <a:t>)</a:t>
                </a:r>
                <a:r>
                  <a:rPr lang="en-US" i="1" dirty="0"/>
                  <a:t>  f</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364163"/>
              </a:xfrm>
              <a:blipFill rotWithShape="1">
                <a:blip r:embed="rId2"/>
                <a:stretch>
                  <a:fillRect l="-1630" t="-1477" r="-963" b="-5455"/>
                </a:stretch>
              </a:blipFill>
            </p:spPr>
            <p:txBody>
              <a:bodyPr/>
              <a:lstStyle/>
              <a:p>
                <a:r>
                  <a:rPr lang="en-US">
                    <a:noFill/>
                  </a:rPr>
                  <a:t> </a:t>
                </a:r>
              </a:p>
            </p:txBody>
          </p:sp>
        </mc:Fallback>
      </mc:AlternateContent>
    </p:spTree>
    <p:extLst>
      <p:ext uri="{BB962C8B-B14F-4D97-AF65-F5344CB8AC3E}">
        <p14:creationId xmlns:p14="http://schemas.microsoft.com/office/powerpoint/2010/main" val="3025554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762000"/>
                <a:ext cx="8229600" cy="5638800"/>
              </a:xfrm>
            </p:spPr>
            <p:txBody>
              <a:bodyPr>
                <a:normAutofit fontScale="85000" lnSpcReduction="10000"/>
              </a:bodyPr>
              <a:lstStyle/>
              <a:p>
                <a:r>
                  <a:rPr lang="en-US" dirty="0"/>
                  <a:t>I</a:t>
                </a:r>
                <a:r>
                  <a:rPr lang="en-US" dirty="0" smtClean="0"/>
                  <a:t>t </a:t>
                </a:r>
                <a:r>
                  <a:rPr lang="en-US" dirty="0"/>
                  <a:t>is essential that the scope marker be </a:t>
                </a:r>
                <a:r>
                  <a:rPr lang="en-US" dirty="0">
                    <a:solidFill>
                      <a:srgbClr val="FF0000"/>
                    </a:solidFill>
                  </a:rPr>
                  <a:t>restored</a:t>
                </a:r>
                <a:r>
                  <a:rPr lang="en-US" dirty="0"/>
                  <a:t> to *20.08 just as in the case of *20.01. </a:t>
                </a:r>
              </a:p>
              <a:p>
                <a:r>
                  <a:rPr lang="en-US" dirty="0"/>
                  <a:t>It also essential, however, that the scope marker be</a:t>
                </a:r>
                <a:r>
                  <a:rPr lang="en-US" i="1" dirty="0"/>
                  <a:t> </a:t>
                </a:r>
                <a:r>
                  <a:rPr lang="en-US" i="1" dirty="0">
                    <a:solidFill>
                      <a:srgbClr val="FF0000"/>
                    </a:solidFill>
                  </a:rPr>
                  <a:t>absent</a:t>
                </a:r>
                <a:r>
                  <a:rPr lang="en-US" dirty="0">
                    <a:solidFill>
                      <a:srgbClr val="FF0000"/>
                    </a:solidFill>
                  </a:rPr>
                  <a:t> </a:t>
                </a:r>
                <a:r>
                  <a:rPr lang="en-US" dirty="0"/>
                  <a:t>in *20.07 and *20.071.  </a:t>
                </a:r>
              </a:p>
              <a:p>
                <a:r>
                  <a:rPr lang="en-US" dirty="0"/>
                  <a:t>It is absolutely essential to the theory of class expressions as incomplete symbols that in </a:t>
                </a:r>
                <a:r>
                  <a:rPr lang="en-US" i="1" dirty="0"/>
                  <a:t>f</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 and similarly in </a:t>
                </a:r>
                <a:r>
                  <a:rPr lang="en-US" i="1" dirty="0"/>
                  <a:t>f </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the scope is unknowable until after </a:t>
                </a:r>
                <a:r>
                  <a:rPr lang="en-US" i="1" dirty="0"/>
                  <a:t>f</a:t>
                </a:r>
                <a:r>
                  <a:rPr lang="en-US" dirty="0"/>
                  <a:t> (…) is assigned.  We only know that the scope is to be the smallest (most secondary) possible.  Indeed, the </a:t>
                </a:r>
                <a:r>
                  <a:rPr lang="en-US" i="1" dirty="0"/>
                  <a:t>absence</a:t>
                </a:r>
                <a:r>
                  <a:rPr lang="en-US" dirty="0"/>
                  <a:t> of scope markers in *20.07 and *20.071, which enable secondary scopes, is extremely important. If they were added to the definitions, the theory of classes of classes would not work. </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638800"/>
              </a:xfrm>
              <a:blipFill rotWithShape="1">
                <a:blip r:embed="rId2"/>
                <a:stretch>
                  <a:fillRect l="-1185" t="-1622" r="-1778"/>
                </a:stretch>
              </a:blipFill>
            </p:spPr>
            <p:txBody>
              <a:bodyPr/>
              <a:lstStyle/>
              <a:p>
                <a:r>
                  <a:rPr lang="en-US">
                    <a:noFill/>
                  </a:rPr>
                  <a:t> </a:t>
                </a:r>
              </a:p>
            </p:txBody>
          </p:sp>
        </mc:Fallback>
      </mc:AlternateContent>
    </p:spTree>
    <p:extLst>
      <p:ext uri="{BB962C8B-B14F-4D97-AF65-F5344CB8AC3E}">
        <p14:creationId xmlns:p14="http://schemas.microsoft.com/office/powerpoint/2010/main" val="19006263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381000"/>
                <a:ext cx="8229600" cy="6248400"/>
              </a:xfrm>
            </p:spPr>
            <p:txBody>
              <a:bodyPr>
                <a:normAutofit fontScale="77500" lnSpcReduction="20000"/>
              </a:bodyPr>
              <a:lstStyle/>
              <a:p>
                <a:r>
                  <a:rPr lang="en-US" dirty="0"/>
                  <a:t>*20.3</a:t>
                </a:r>
                <a:r>
                  <a:rPr lang="en-US" i="1" baseline="-25000" dirty="0">
                    <a:sym typeface="Symbol"/>
                  </a:rPr>
                  <a:t></a:t>
                </a:r>
                <a:r>
                  <a:rPr lang="en-US" dirty="0"/>
                  <a:t>   </a:t>
                </a:r>
                <a:r>
                  <a:rPr lang="en-US" i="1" dirty="0">
                    <a:sym typeface="Symbol"/>
                  </a:rPr>
                  <a:t></a:t>
                </a:r>
                <a:r>
                  <a:rPr lang="en-US" dirty="0"/>
                  <a:t> </a:t>
                </a:r>
                <a:r>
                  <a:rPr lang="en-US" dirty="0">
                    <a:sym typeface="Symbol"/>
                  </a:rPr>
                  <a:t></a:t>
                </a:r>
                <a:r>
                  <a:rPr lang="en-US" dirty="0"/>
                  <a:t> </a:t>
                </a:r>
                <a14:m>
                  <m:oMath xmlns:m="http://schemas.openxmlformats.org/officeDocument/2006/math">
                    <m:acc>
                      <m:accPr>
                        <m:chr m:val="̂"/>
                        <m:ctrlPr>
                          <a:rPr lang="en-US" i="1"/>
                        </m:ctrlPr>
                      </m:accPr>
                      <m:e>
                        <m:r>
                          <a:rPr lang="en-US" i="1">
                            <a:sym typeface="Symbol"/>
                          </a:rPr>
                          <m:t></m:t>
                        </m:r>
                      </m:e>
                    </m:acc>
                  </m:oMath>
                </a14:m>
                <a:r>
                  <a:rPr lang="en-US" dirty="0">
                    <a:sym typeface="Symbol"/>
                  </a:rPr>
                  <a:t></a:t>
                </a:r>
                <a:r>
                  <a:rPr lang="en-US" i="1" dirty="0">
                    <a:sym typeface="Symbol"/>
                  </a:rPr>
                  <a:t></a:t>
                </a:r>
                <a:r>
                  <a:rPr lang="en-US" dirty="0"/>
                  <a:t> </a:t>
                </a:r>
                <a14:m>
                  <m:oMath xmlns:m="http://schemas.openxmlformats.org/officeDocument/2006/math">
                    <m:r>
                      <a:rPr lang="en-US" i="1"/>
                      <m:t>≡</m:t>
                    </m:r>
                  </m:oMath>
                </a14:m>
                <a:r>
                  <a:rPr lang="en-US" dirty="0"/>
                  <a:t> </a:t>
                </a:r>
                <a:r>
                  <a:rPr lang="en-US" dirty="0">
                    <a:sym typeface="Symbol"/>
                  </a:rPr>
                  <a:t></a:t>
                </a:r>
                <a:r>
                  <a:rPr lang="en-US" i="1" dirty="0">
                    <a:sym typeface="Symbol"/>
                  </a:rPr>
                  <a:t></a:t>
                </a:r>
                <a:r>
                  <a:rPr lang="en-US" i="1" dirty="0"/>
                  <a:t>.</a:t>
                </a:r>
                <a:endParaRPr lang="en-US" dirty="0"/>
              </a:p>
              <a:p>
                <a:r>
                  <a:rPr lang="en-US" dirty="0"/>
                  <a:t>Expanding the contextual definitions, we see that we are to prove:</a:t>
                </a:r>
              </a:p>
              <a:p>
                <a:r>
                  <a:rPr lang="en-US" dirty="0"/>
                  <a:t>	(</a:t>
                </a:r>
                <a:r>
                  <a:rPr lang="en-US" dirty="0">
                    <a:sym typeface="Symbol"/>
                  </a:rPr>
                  <a:t></a:t>
                </a:r>
                <a:r>
                  <a:rPr lang="en-US" dirty="0"/>
                  <a:t>)( </a:t>
                </a:r>
                <a:r>
                  <a:rPr lang="en-US" dirty="0">
                    <a:sym typeface="Symbol"/>
                  </a:rPr>
                  <a:t></a:t>
                </a:r>
                <a:r>
                  <a:rPr lang="en-US" dirty="0"/>
                  <a:t>!</a:t>
                </a:r>
                <a:r>
                  <a:rPr lang="en-US" dirty="0">
                    <a:sym typeface="Symbol"/>
                  </a:rPr>
                  <a:t></a:t>
                </a:r>
                <a:r>
                  <a:rPr lang="en-US" dirty="0"/>
                  <a:t> </a:t>
                </a:r>
                <a14:m>
                  <m:oMath xmlns:m="http://schemas.openxmlformats.org/officeDocument/2006/math">
                    <m:sSub>
                      <m:sSubPr>
                        <m:ctrlPr>
                          <a:rPr lang="en-US" i="1"/>
                        </m:ctrlPr>
                      </m:sSubPr>
                      <m:e>
                        <m:r>
                          <a:rPr lang="en-US" i="1"/>
                          <m:t>≡</m:t>
                        </m:r>
                      </m:e>
                      <m:sub>
                        <m:r>
                          <a:rPr lang="en-US" i="1">
                            <a:sym typeface="Symbol"/>
                          </a:rPr>
                          <m:t></m:t>
                        </m:r>
                      </m:sub>
                    </m:sSub>
                  </m:oMath>
                </a14:m>
                <a:r>
                  <a:rPr lang="en-US" dirty="0"/>
                  <a:t> </a:t>
                </a:r>
                <a:r>
                  <a:rPr lang="en-US" dirty="0">
                    <a:sym typeface="Symbol"/>
                  </a:rPr>
                  <a:t></a:t>
                </a:r>
                <a:r>
                  <a:rPr lang="en-US" i="1" dirty="0">
                    <a:sym typeface="Symbol"/>
                  </a:rPr>
                  <a:t></a:t>
                </a:r>
                <a:r>
                  <a:rPr lang="en-US" i="1" dirty="0"/>
                  <a:t> </a:t>
                </a:r>
                <a:r>
                  <a:rPr lang="en-US" dirty="0"/>
                  <a:t>.&amp;. </a:t>
                </a:r>
                <a:r>
                  <a:rPr lang="en-US" dirty="0">
                    <a:sym typeface="Symbol"/>
                  </a:rPr>
                  <a:t></a:t>
                </a:r>
                <a:r>
                  <a:rPr lang="en-US" dirty="0"/>
                  <a:t>!</a:t>
                </a:r>
                <a:r>
                  <a:rPr lang="en-US" i="1" dirty="0">
                    <a:sym typeface="Symbol"/>
                  </a:rPr>
                  <a:t></a:t>
                </a:r>
                <a:r>
                  <a:rPr lang="en-US" dirty="0"/>
                  <a:t> ) </a:t>
                </a:r>
                <a14:m>
                  <m:oMath xmlns:m="http://schemas.openxmlformats.org/officeDocument/2006/math">
                    <m:r>
                      <a:rPr lang="en-US" i="1"/>
                      <m:t>≡</m:t>
                    </m:r>
                  </m:oMath>
                </a14:m>
                <a:r>
                  <a:rPr lang="en-US" dirty="0"/>
                  <a:t> </a:t>
                </a:r>
                <a:r>
                  <a:rPr lang="en-US" dirty="0">
                    <a:sym typeface="Symbol"/>
                  </a:rPr>
                  <a:t></a:t>
                </a:r>
                <a:r>
                  <a:rPr lang="en-US" i="1" dirty="0">
                    <a:sym typeface="Symbol"/>
                  </a:rPr>
                  <a:t></a:t>
                </a:r>
                <a:endParaRPr lang="en-US" dirty="0"/>
              </a:p>
              <a:p>
                <a:r>
                  <a:rPr lang="en-US" dirty="0"/>
                  <a:t>Now let us replace the lower-case Greek </a:t>
                </a:r>
                <a:r>
                  <a:rPr lang="en-US" i="1" dirty="0">
                    <a:sym typeface="Symbol"/>
                  </a:rPr>
                  <a:t></a:t>
                </a:r>
                <a:r>
                  <a:rPr lang="en-US" dirty="0"/>
                  <a:t> with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 </a:t>
                </a:r>
                <a:r>
                  <a:rPr lang="en-US" dirty="0"/>
                  <a:t>to get</a:t>
                </a:r>
              </a:p>
              <a:p>
                <a:r>
                  <a:rPr lang="en-US" dirty="0"/>
                  <a:t>(</a:t>
                </a:r>
                <a:r>
                  <a:rPr lang="en-US" dirty="0">
                    <a:sym typeface="Symbol"/>
                  </a:rPr>
                  <a:t></a:t>
                </a:r>
                <a:r>
                  <a:rPr lang="en-US" dirty="0"/>
                  <a:t>)( </a:t>
                </a:r>
                <a:r>
                  <a:rPr lang="en-US" dirty="0">
                    <a:sym typeface="Symbol"/>
                  </a:rPr>
                  <a:t></a:t>
                </a:r>
                <a:r>
                  <a:rPr lang="en-US" dirty="0"/>
                  <a:t>!</a:t>
                </a:r>
                <a:r>
                  <a:rPr lang="en-US" dirty="0">
                    <a:sym typeface="Symbol"/>
                  </a:rPr>
                  <a:t></a:t>
                </a:r>
                <a:r>
                  <a:rPr lang="en-US" dirty="0"/>
                  <a:t> </a:t>
                </a:r>
                <a14:m>
                  <m:oMath xmlns:m="http://schemas.openxmlformats.org/officeDocument/2006/math">
                    <m:sSub>
                      <m:sSubPr>
                        <m:ctrlPr>
                          <a:rPr lang="en-US" i="1"/>
                        </m:ctrlPr>
                      </m:sSubPr>
                      <m:e>
                        <m:r>
                          <a:rPr lang="en-US" i="1"/>
                          <m:t>≡</m:t>
                        </m:r>
                      </m:e>
                      <m:sub>
                        <m:r>
                          <a:rPr lang="en-US" i="1">
                            <a:sym typeface="Symbol"/>
                          </a:rPr>
                          <m:t></m:t>
                        </m:r>
                      </m:sub>
                    </m:sSub>
                  </m:oMath>
                </a14:m>
                <a:r>
                  <a:rPr lang="en-US" dirty="0"/>
                  <a:t> </a:t>
                </a:r>
                <a:r>
                  <a:rPr lang="en-US" dirty="0">
                    <a:sym typeface="Symbol"/>
                  </a:rPr>
                  <a:t></a:t>
                </a:r>
                <a:r>
                  <a:rPr lang="en-US" i="1" dirty="0">
                    <a:sym typeface="Symbol"/>
                  </a:rPr>
                  <a:t></a:t>
                </a:r>
                <a:r>
                  <a:rPr lang="en-US" i="1" dirty="0"/>
                  <a:t> </a:t>
                </a:r>
                <a:r>
                  <a:rPr lang="en-US" dirty="0"/>
                  <a:t>.&amp;. </a:t>
                </a:r>
                <a:r>
                  <a:rPr lang="en-US" dirty="0">
                    <a:sym typeface="Symbol"/>
                  </a:rPr>
                  <a:t></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14:m>
                  <m:oMath xmlns:m="http://schemas.openxmlformats.org/officeDocument/2006/math">
                    <m:r>
                      <a:rPr lang="en-US" i="1"/>
                      <m:t>≡</m:t>
                    </m:r>
                  </m:oMath>
                </a14:m>
                <a:r>
                  <a:rPr lang="en-US" dirty="0"/>
                  <a:t> </a:t>
                </a:r>
                <a:r>
                  <a:rPr lang="en-US" dirty="0">
                    <a:sym typeface="Symbol"/>
                  </a:rPr>
                  <a:t></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a:t>
                </a:r>
              </a:p>
              <a:p>
                <a:r>
                  <a:rPr lang="en-US" dirty="0"/>
                  <a:t>The key to the viability of proving this lies in the application of *20.07, so that </a:t>
                </a:r>
              </a:p>
              <a:p>
                <a:r>
                  <a:rPr lang="en-US" dirty="0">
                    <a:sym typeface="Symbol"/>
                  </a:rPr>
                  <a:t></a:t>
                </a:r>
                <a:r>
                  <a:rPr lang="en-US" dirty="0"/>
                  <a:t>!</a:t>
                </a:r>
                <a:r>
                  <a:rPr lang="en-US" dirty="0">
                    <a:sym typeface="Symbol"/>
                  </a:rPr>
                  <a:t></a:t>
                </a:r>
                <a:r>
                  <a:rPr lang="en-US" dirty="0"/>
                  <a:t> </a:t>
                </a:r>
                <a14:m>
                  <m:oMath xmlns:m="http://schemas.openxmlformats.org/officeDocument/2006/math">
                    <m:sSub>
                      <m:sSubPr>
                        <m:ctrlPr>
                          <a:rPr lang="en-US" i="1"/>
                        </m:ctrlPr>
                      </m:sSubPr>
                      <m:e>
                        <m:r>
                          <a:rPr lang="en-US" i="1"/>
                          <m:t>≡</m:t>
                        </m:r>
                      </m:e>
                      <m:sub>
                        <m:r>
                          <a:rPr lang="en-US" i="1">
                            <a:sym typeface="Symbol"/>
                          </a:rPr>
                          <m:t></m:t>
                        </m:r>
                      </m:sub>
                    </m:sSub>
                  </m:oMath>
                </a14:m>
                <a:r>
                  <a:rPr lang="en-US" dirty="0"/>
                  <a:t> </a:t>
                </a:r>
                <a:r>
                  <a:rPr lang="en-US" dirty="0">
                    <a:sym typeface="Symbol"/>
                  </a:rPr>
                  <a:t></a:t>
                </a:r>
                <a:r>
                  <a:rPr lang="en-US" i="1" dirty="0">
                    <a:sym typeface="Symbol"/>
                  </a:rPr>
                  <a:t></a:t>
                </a:r>
                <a:endParaRPr lang="en-US" dirty="0"/>
              </a:p>
              <a:p>
                <a:r>
                  <a:rPr lang="en-US" dirty="0"/>
                  <a:t>allows for </a:t>
                </a:r>
                <a:r>
                  <a:rPr lang="en-US" dirty="0">
                    <a:solidFill>
                      <a:srgbClr val="FF0000"/>
                    </a:solidFill>
                  </a:rPr>
                  <a:t>secondary</a:t>
                </a:r>
                <a:r>
                  <a:rPr lang="en-US" dirty="0"/>
                  <a:t> scopes. By *20.07 we have:</a:t>
                </a:r>
              </a:p>
              <a:p>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a:t>
                </a:r>
                <a:r>
                  <a:rPr lang="en-US" dirty="0">
                    <a:sym typeface="Symbol"/>
                  </a:rPr>
                  <a:t></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 </a:t>
                </a:r>
                <a14:m>
                  <m:oMath xmlns:m="http://schemas.openxmlformats.org/officeDocument/2006/math">
                    <m:sSub>
                      <m:sSubPr>
                        <m:ctrlPr>
                          <a:rPr lang="en-US" i="1"/>
                        </m:ctrlPr>
                      </m:sSubPr>
                      <m:e>
                        <m:r>
                          <a:rPr lang="en-US" i="1"/>
                          <m:t>≡</m:t>
                        </m:r>
                      </m:e>
                      <m:sub>
                        <m:r>
                          <a:rPr lang="en-US">
                            <a:sym typeface="Symbol"/>
                          </a:rPr>
                          <m:t></m:t>
                        </m:r>
                      </m:sub>
                    </m:sSub>
                  </m:oMath>
                </a14:m>
                <a:r>
                  <a:rPr lang="en-US" dirty="0"/>
                  <a:t> </a:t>
                </a:r>
                <a14:m>
                  <m:oMath xmlns:m="http://schemas.openxmlformats.org/officeDocument/2006/math">
                    <m:r>
                      <a:rPr lang="en-US">
                        <a:sym typeface="Symbol"/>
                      </a:rPr>
                      <m:t></m:t>
                    </m:r>
                    <m:r>
                      <a:rPr lang="en-US"/>
                      <m:t>(</m:t>
                    </m:r>
                    <m:acc>
                      <m:accPr>
                        <m:chr m:val="̂"/>
                        <m:ctrlPr>
                          <a:rPr lang="en-US" i="1"/>
                        </m:ctrlPr>
                      </m:accPr>
                      <m:e>
                        <m:r>
                          <a:rPr lang="en-US" i="1"/>
                          <m:t>𝑧</m:t>
                        </m:r>
                      </m:e>
                    </m:acc>
                    <m:r>
                      <a:rPr lang="en-US">
                        <a:sym typeface="Symbol"/>
                      </a:rPr>
                      <m:t></m:t>
                    </m:r>
                    <m:r>
                      <a:rPr lang="en-US"/>
                      <m:t>!</m:t>
                    </m:r>
                  </m:oMath>
                </a14:m>
                <a:r>
                  <a:rPr lang="en-US" i="1" dirty="0"/>
                  <a:t>z</a:t>
                </a:r>
                <a:r>
                  <a:rPr lang="en-US" dirty="0"/>
                  <a:t>).</a:t>
                </a:r>
              </a:p>
              <a:p>
                <a:r>
                  <a:rPr lang="en-US" dirty="0"/>
                  <a:t>The left-hand side of the </a:t>
                </a:r>
                <a:r>
                  <a:rPr lang="en-US" dirty="0" err="1"/>
                  <a:t>biconditional</a:t>
                </a:r>
                <a:r>
                  <a:rPr lang="en-US" dirty="0"/>
                  <a:t> has a primary scope because </a:t>
                </a:r>
                <a:r>
                  <a:rPr lang="en-US" dirty="0">
                    <a:sym typeface="Symbol"/>
                  </a:rPr>
                  <a:t></a:t>
                </a:r>
                <a:r>
                  <a:rPr lang="en-US" dirty="0"/>
                  <a:t>! is a genuine predicate variable (not a schematic letter), but the right-hand side </a:t>
                </a:r>
                <a14:m>
                  <m:oMath xmlns:m="http://schemas.openxmlformats.org/officeDocument/2006/math">
                    <m:r>
                      <a:rPr lang="en-US">
                        <a:sym typeface="Symbol"/>
                      </a:rPr>
                      <m:t></m:t>
                    </m:r>
                    <m:r>
                      <a:rPr lang="en-US"/>
                      <m:t>(</m:t>
                    </m:r>
                    <m:acc>
                      <m:accPr>
                        <m:chr m:val="̂"/>
                        <m:ctrlPr>
                          <a:rPr lang="en-US" i="1"/>
                        </m:ctrlPr>
                      </m:accPr>
                      <m:e>
                        <m:r>
                          <a:rPr lang="en-US" i="1"/>
                          <m:t>𝑧</m:t>
                        </m:r>
                      </m:e>
                    </m:acc>
                    <m:r>
                      <a:rPr lang="en-US">
                        <a:sym typeface="Symbol"/>
                      </a:rPr>
                      <m:t></m:t>
                    </m:r>
                    <m:r>
                      <a:rPr lang="en-US"/>
                      <m:t>!</m:t>
                    </m:r>
                  </m:oMath>
                </a14:m>
                <a:r>
                  <a:rPr lang="en-US" i="1" dirty="0"/>
                  <a:t>z</a:t>
                </a:r>
                <a:r>
                  <a:rPr lang="en-US" dirty="0"/>
                  <a:t>) leaves the scope unknown (since the schematic </a:t>
                </a:r>
                <a:r>
                  <a:rPr lang="en-US" dirty="0">
                    <a:sym typeface="Symbol"/>
                  </a:rPr>
                  <a:t></a:t>
                </a:r>
                <a:r>
                  <a:rPr lang="en-US" dirty="0"/>
                  <a:t> is unassigned). </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381000"/>
                <a:ext cx="8229600" cy="6248400"/>
              </a:xfrm>
              <a:blipFill rotWithShape="1">
                <a:blip r:embed="rId2"/>
                <a:stretch>
                  <a:fillRect l="-1037" t="-2049" r="-741"/>
                </a:stretch>
              </a:blipFill>
            </p:spPr>
            <p:txBody>
              <a:bodyPr/>
              <a:lstStyle/>
              <a:p>
                <a:r>
                  <a:rPr lang="en-US">
                    <a:noFill/>
                  </a:rPr>
                  <a:t> </a:t>
                </a:r>
              </a:p>
            </p:txBody>
          </p:sp>
        </mc:Fallback>
      </mc:AlternateContent>
    </p:spTree>
    <p:extLst>
      <p:ext uri="{BB962C8B-B14F-4D97-AF65-F5344CB8AC3E}">
        <p14:creationId xmlns:p14="http://schemas.microsoft.com/office/powerpoint/2010/main" val="34688639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52408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762000"/>
                <a:ext cx="8229600" cy="5364163"/>
              </a:xfrm>
            </p:spPr>
            <p:txBody>
              <a:bodyPr/>
              <a:lstStyle/>
              <a:p>
                <a:r>
                  <a:rPr lang="en-US" dirty="0"/>
                  <a:t>Putting all this together, we see that what is wanted is a proof of</a:t>
                </a:r>
              </a:p>
              <a:p>
                <a:r>
                  <a:rPr lang="en-US" sz="2800" dirty="0"/>
                  <a:t>(</a:t>
                </a:r>
                <a:r>
                  <a:rPr lang="en-US" sz="2800" dirty="0">
                    <a:sym typeface="Symbol"/>
                  </a:rPr>
                  <a:t></a:t>
                </a:r>
                <a:r>
                  <a:rPr lang="en-US" sz="2800" dirty="0"/>
                  <a:t>)([</a:t>
                </a:r>
                <a14:m>
                  <m:oMath xmlns:m="http://schemas.openxmlformats.org/officeDocument/2006/math">
                    <m:acc>
                      <m:accPr>
                        <m:chr m:val="̂"/>
                        <m:ctrlPr>
                          <a:rPr lang="en-US" sz="2800" i="1"/>
                        </m:ctrlPr>
                      </m:accPr>
                      <m:e>
                        <m:r>
                          <a:rPr lang="en-US" sz="2800" i="1"/>
                          <m:t>𝑧</m:t>
                        </m:r>
                      </m:e>
                    </m:acc>
                    <m:r>
                      <a:rPr lang="en-US" sz="2800">
                        <a:sym typeface="Symbol"/>
                      </a:rPr>
                      <m:t></m:t>
                    </m:r>
                    <m:r>
                      <a:rPr lang="en-US" sz="2800"/>
                      <m:t>!</m:t>
                    </m:r>
                  </m:oMath>
                </a14:m>
                <a:r>
                  <a:rPr lang="en-US" sz="2800" i="1" dirty="0"/>
                  <a:t>z</a:t>
                </a:r>
                <a:r>
                  <a:rPr lang="en-US" sz="2800" dirty="0"/>
                  <a:t>][</a:t>
                </a:r>
                <a:r>
                  <a:rPr lang="en-US" sz="2800" dirty="0">
                    <a:sym typeface="Symbol"/>
                  </a:rPr>
                  <a:t></a:t>
                </a:r>
                <a:r>
                  <a:rPr lang="en-US" sz="2800" dirty="0"/>
                  <a:t>!(</a:t>
                </a:r>
                <a14:m>
                  <m:oMath xmlns:m="http://schemas.openxmlformats.org/officeDocument/2006/math">
                    <m:acc>
                      <m:accPr>
                        <m:chr m:val="̂"/>
                        <m:ctrlPr>
                          <a:rPr lang="en-US" sz="2800" i="1"/>
                        </m:ctrlPr>
                      </m:accPr>
                      <m:e>
                        <m:r>
                          <a:rPr lang="en-US" sz="2800" i="1"/>
                          <m:t>𝑧</m:t>
                        </m:r>
                      </m:e>
                    </m:acc>
                    <m:r>
                      <a:rPr lang="en-US" sz="2800">
                        <a:sym typeface="Symbol"/>
                      </a:rPr>
                      <m:t></m:t>
                    </m:r>
                    <m:r>
                      <a:rPr lang="en-US" sz="2800"/>
                      <m:t>!</m:t>
                    </m:r>
                  </m:oMath>
                </a14:m>
                <a:r>
                  <a:rPr lang="en-US" sz="2800" i="1" dirty="0"/>
                  <a:t>z</a:t>
                </a:r>
                <a:r>
                  <a:rPr lang="en-US" sz="2800" dirty="0"/>
                  <a:t>)] </a:t>
                </a:r>
                <a14:m>
                  <m:oMath xmlns:m="http://schemas.openxmlformats.org/officeDocument/2006/math">
                    <m:sSub>
                      <m:sSubPr>
                        <m:ctrlPr>
                          <a:rPr lang="en-US" sz="2800" i="1"/>
                        </m:ctrlPr>
                      </m:sSubPr>
                      <m:e>
                        <m:r>
                          <a:rPr lang="en-US" sz="2800" i="1"/>
                          <m:t>≡</m:t>
                        </m:r>
                      </m:e>
                      <m:sub>
                        <m:r>
                          <a:rPr lang="en-US" sz="2800">
                            <a:sym typeface="Symbol"/>
                          </a:rPr>
                          <m:t></m:t>
                        </m:r>
                      </m:sub>
                    </m:sSub>
                  </m:oMath>
                </a14:m>
                <a:r>
                  <a:rPr lang="en-US" sz="2800" dirty="0"/>
                  <a:t> </a:t>
                </a:r>
                <a14:m>
                  <m:oMath xmlns:m="http://schemas.openxmlformats.org/officeDocument/2006/math">
                    <m:r>
                      <a:rPr lang="en-US" sz="2800">
                        <a:sym typeface="Symbol"/>
                      </a:rPr>
                      <m:t></m:t>
                    </m:r>
                    <m:r>
                      <a:rPr lang="en-US" sz="2800"/>
                      <m:t>(</m:t>
                    </m:r>
                    <m:acc>
                      <m:accPr>
                        <m:chr m:val="̂"/>
                        <m:ctrlPr>
                          <a:rPr lang="en-US" sz="2800" i="1"/>
                        </m:ctrlPr>
                      </m:accPr>
                      <m:e>
                        <m:r>
                          <a:rPr lang="en-US" sz="2800" i="1"/>
                          <m:t>𝑧</m:t>
                        </m:r>
                      </m:e>
                    </m:acc>
                    <m:r>
                      <a:rPr lang="en-US" sz="2800">
                        <a:sym typeface="Symbol"/>
                      </a:rPr>
                      <m:t></m:t>
                    </m:r>
                    <m:r>
                      <a:rPr lang="en-US" sz="2800"/>
                      <m:t>!</m:t>
                    </m:r>
                  </m:oMath>
                </a14:m>
                <a:r>
                  <a:rPr lang="en-US" sz="2800" i="1" dirty="0"/>
                  <a:t>z</a:t>
                </a:r>
                <a:r>
                  <a:rPr lang="en-US" sz="2800" dirty="0"/>
                  <a:t>)</a:t>
                </a:r>
                <a:r>
                  <a:rPr lang="en-US" sz="2800" i="1" dirty="0"/>
                  <a:t> </a:t>
                </a:r>
                <a:r>
                  <a:rPr lang="en-US" sz="2800" dirty="0"/>
                  <a:t>.&amp;. </a:t>
                </a:r>
                <a:r>
                  <a:rPr lang="en-US" sz="2800" dirty="0">
                    <a:sym typeface="Symbol"/>
                  </a:rPr>
                  <a:t></a:t>
                </a:r>
                <a:r>
                  <a:rPr lang="en-US" sz="2800" dirty="0"/>
                  <a:t>!(</a:t>
                </a:r>
                <a14:m>
                  <m:oMath xmlns:m="http://schemas.openxmlformats.org/officeDocument/2006/math">
                    <m:acc>
                      <m:accPr>
                        <m:chr m:val="̂"/>
                        <m:ctrlPr>
                          <a:rPr lang="en-US" sz="2800" i="1"/>
                        </m:ctrlPr>
                      </m:accPr>
                      <m:e>
                        <m:r>
                          <a:rPr lang="en-US" sz="2800" i="1"/>
                          <m:t>𝑧</m:t>
                        </m:r>
                      </m:e>
                    </m:acc>
                  </m:oMath>
                </a14:m>
                <a:r>
                  <a:rPr lang="en-US" sz="2800" dirty="0">
                    <a:sym typeface="Symbol"/>
                  </a:rPr>
                  <a:t></a:t>
                </a:r>
                <a:r>
                  <a:rPr lang="en-US" sz="2800" i="1" dirty="0"/>
                  <a:t>z</a:t>
                </a:r>
                <a:r>
                  <a:rPr lang="en-US" sz="2800" dirty="0"/>
                  <a:t>) )  </a:t>
                </a:r>
                <a14:m>
                  <m:oMath xmlns:m="http://schemas.openxmlformats.org/officeDocument/2006/math">
                    <m:r>
                      <a:rPr lang="en-US" sz="2800" i="1"/>
                      <m:t>≡</m:t>
                    </m:r>
                  </m:oMath>
                </a14:m>
                <a:r>
                  <a:rPr lang="en-US" sz="2800" dirty="0"/>
                  <a:t> </a:t>
                </a:r>
                <a:endParaRPr lang="en-US" sz="2800" dirty="0" smtClean="0"/>
              </a:p>
              <a:p>
                <a:pPr marL="0" indent="0">
                  <a:buNone/>
                </a:pPr>
                <a:r>
                  <a:rPr lang="en-US" sz="2800" dirty="0" smtClean="0"/>
                  <a:t>                               </a:t>
                </a:r>
                <a:r>
                  <a:rPr lang="en-US" sz="2800" dirty="0" smtClean="0">
                    <a:sym typeface="Symbol"/>
                  </a:rPr>
                  <a:t></a:t>
                </a:r>
                <a:r>
                  <a:rPr lang="en-US" sz="2800" dirty="0"/>
                  <a:t>(</a:t>
                </a:r>
                <a14:m>
                  <m:oMath xmlns:m="http://schemas.openxmlformats.org/officeDocument/2006/math">
                    <m:acc>
                      <m:accPr>
                        <m:chr m:val="̂"/>
                        <m:ctrlPr>
                          <a:rPr lang="en-US" sz="2800" i="1"/>
                        </m:ctrlPr>
                      </m:accPr>
                      <m:e>
                        <m:r>
                          <a:rPr lang="en-US" sz="2800" i="1"/>
                          <m:t>𝑧</m:t>
                        </m:r>
                      </m:e>
                    </m:acc>
                  </m:oMath>
                </a14:m>
                <a:r>
                  <a:rPr lang="en-US" sz="2800" dirty="0">
                    <a:sym typeface="Symbol"/>
                  </a:rPr>
                  <a:t></a:t>
                </a:r>
                <a:r>
                  <a:rPr lang="en-US" sz="2800" i="1" dirty="0"/>
                  <a:t>z</a:t>
                </a:r>
                <a:r>
                  <a:rPr lang="en-US" sz="2800" dirty="0"/>
                  <a:t>)</a:t>
                </a:r>
              </a:p>
              <a:p>
                <a:r>
                  <a:rPr lang="en-US" dirty="0"/>
                  <a:t> The proof goes through, given the axiom of reducibility (*12</a:t>
                </a:r>
                <a:r>
                  <a:rPr lang="en-US" i="1" dirty="0"/>
                  <a:t>n</a:t>
                </a:r>
                <a:r>
                  <a:rPr lang="en-US" dirty="0"/>
                  <a:t>).  </a:t>
                </a:r>
                <a:endParaRPr lang="en-US" dirty="0" smtClean="0"/>
              </a:p>
              <a:p>
                <a:r>
                  <a:rPr lang="en-US" dirty="0" smtClean="0"/>
                  <a:t>But </a:t>
                </a:r>
                <a:r>
                  <a:rPr lang="en-US" dirty="0"/>
                  <a:t>in stark contrast, if *20.07 had a primary </a:t>
                </a:r>
                <a:r>
                  <a:rPr lang="en-US" dirty="0" smtClean="0"/>
                  <a:t>scope, </a:t>
                </a:r>
                <a:r>
                  <a:rPr lang="en-US" dirty="0" smtClean="0">
                    <a:solidFill>
                      <a:srgbClr val="FF0000"/>
                    </a:solidFill>
                  </a:rPr>
                  <a:t>the proof would fail!</a:t>
                </a:r>
                <a:endParaRPr lang="en-US" dirty="0">
                  <a:solidFill>
                    <a:srgbClr val="FF0000"/>
                  </a:solidFill>
                </a:endParaRP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364163"/>
              </a:xfrm>
              <a:blipFill rotWithShape="1">
                <a:blip r:embed="rId2"/>
                <a:stretch>
                  <a:fillRect l="-1630" t="-1477"/>
                </a:stretch>
              </a:blipFill>
            </p:spPr>
            <p:txBody>
              <a:bodyPr/>
              <a:lstStyle/>
              <a:p>
                <a:r>
                  <a:rPr lang="en-US">
                    <a:noFill/>
                  </a:rPr>
                  <a:t> </a:t>
                </a:r>
              </a:p>
            </p:txBody>
          </p:sp>
        </mc:Fallback>
      </mc:AlternateContent>
    </p:spTree>
    <p:extLst>
      <p:ext uri="{BB962C8B-B14F-4D97-AF65-F5344CB8AC3E}">
        <p14:creationId xmlns:p14="http://schemas.microsoft.com/office/powerpoint/2010/main" val="1698054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Content Placeholder 4"/>
              <p:cNvSpPr>
                <a:spLocks noGrp="1"/>
              </p:cNvSpPr>
              <p:nvPr>
                <p:ph idx="1"/>
              </p:nvPr>
            </p:nvSpPr>
            <p:spPr>
              <a:xfrm>
                <a:off x="457200" y="304800"/>
                <a:ext cx="8229600" cy="6324600"/>
              </a:xfrm>
            </p:spPr>
            <p:txBody>
              <a:bodyPr>
                <a:normAutofit fontScale="70000" lnSpcReduction="20000"/>
              </a:bodyPr>
              <a:lstStyle/>
              <a:p>
                <a:r>
                  <a:rPr lang="en-US" dirty="0"/>
                  <a:t>The syntax </a:t>
                </a:r>
                <a:r>
                  <a:rPr lang="en-US" i="1" dirty="0"/>
                  <a:t>of Principia’s</a:t>
                </a:r>
                <a:r>
                  <a:rPr lang="en-US" dirty="0"/>
                  <a:t> formal language is difficult to discern because its formal language is not set out explicitly. Instead, it employs a technique of suppressing its order\ type indices under conventions of restoration.  This is the technique it calls “typical ambiguity.”  The conventions of restoration are, however, far from clear. There are entire sections (e.g., sections *63-5 of volume I) devoted to introducing and explaining the conventions.  The </a:t>
                </a:r>
                <a:r>
                  <a:rPr lang="en-US" i="1" dirty="0"/>
                  <a:t>Prefatory Statement</a:t>
                </a:r>
                <a:r>
                  <a:rPr lang="en-US" dirty="0"/>
                  <a:t> of volume II is a nightmare to disentangle. </a:t>
                </a:r>
              </a:p>
              <a:p>
                <a:r>
                  <a:rPr lang="en-US" dirty="0"/>
                  <a:t>In spite of the many formidable difficulties, it is reassuring to know that there is ample historical evidence that the syntax intended by Whitehead and Russell is that of simple type theory. A recursive definition of simple type symbols can be set out as follows:</a:t>
                </a:r>
              </a:p>
              <a:p>
                <a:pPr lvl="0"/>
                <a:r>
                  <a:rPr lang="en-US" i="1" dirty="0"/>
                  <a:t>o</a:t>
                </a:r>
                <a:r>
                  <a:rPr lang="en-US" dirty="0"/>
                  <a:t> is a simple type symbol.</a:t>
                </a:r>
              </a:p>
              <a:p>
                <a:pPr lvl="0"/>
                <a:r>
                  <a:rPr lang="en-US" dirty="0"/>
                  <a:t>If </a:t>
                </a:r>
                <a14:m>
                  <m:oMath xmlns:m="http://schemas.openxmlformats.org/officeDocument/2006/math">
                    <m:sSub>
                      <m:sSubPr>
                        <m:ctrlPr>
                          <a:rPr lang="en-US" i="1">
                            <a:latin typeface="Cambria Math"/>
                          </a:rPr>
                        </m:ctrlPr>
                      </m:sSubPr>
                      <m:e>
                        <m:r>
                          <a:rPr lang="en-US" i="1">
                            <a:latin typeface="Cambria Math"/>
                          </a:rPr>
                          <m:t>𝑡</m:t>
                        </m:r>
                      </m:e>
                      <m:sub>
                        <m:r>
                          <a:rPr lang="en-US" i="1">
                            <a:latin typeface="Cambria Math"/>
                          </a:rPr>
                          <m:t>1</m:t>
                        </m:r>
                      </m:sub>
                    </m:sSub>
                  </m:oMath>
                </a14:m>
                <a:r>
                  <a:rPr lang="en-US" dirty="0"/>
                  <a:t>,…, </a:t>
                </a:r>
                <a14:m>
                  <m:oMath xmlns:m="http://schemas.openxmlformats.org/officeDocument/2006/math">
                    <m:sSub>
                      <m:sSubPr>
                        <m:ctrlPr>
                          <a:rPr lang="en-US" i="1">
                            <a:latin typeface="Cambria Math"/>
                          </a:rPr>
                        </m:ctrlPr>
                      </m:sSubPr>
                      <m:e>
                        <m:r>
                          <a:rPr lang="en-US" i="1">
                            <a:latin typeface="Cambria Math"/>
                          </a:rPr>
                          <m:t>𝑡</m:t>
                        </m:r>
                      </m:e>
                      <m:sub>
                        <m:r>
                          <a:rPr lang="en-US" i="1">
                            <a:latin typeface="Cambria Math"/>
                          </a:rPr>
                          <m:t>𝑛</m:t>
                        </m:r>
                      </m:sub>
                    </m:sSub>
                  </m:oMath>
                </a14:m>
                <a:r>
                  <a:rPr lang="en-US" dirty="0"/>
                  <a:t> are simple-type symbols, then (</a:t>
                </a:r>
                <a14:m>
                  <m:oMath xmlns:m="http://schemas.openxmlformats.org/officeDocument/2006/math">
                    <m:sSub>
                      <m:sSubPr>
                        <m:ctrlPr>
                          <a:rPr lang="en-US" i="1">
                            <a:latin typeface="Cambria Math"/>
                          </a:rPr>
                        </m:ctrlPr>
                      </m:sSubPr>
                      <m:e>
                        <m:r>
                          <a:rPr lang="en-US" i="1">
                            <a:latin typeface="Cambria Math"/>
                          </a:rPr>
                          <m:t>𝑡</m:t>
                        </m:r>
                      </m:e>
                      <m:sub>
                        <m:r>
                          <a:rPr lang="en-US" i="1">
                            <a:latin typeface="Cambria Math"/>
                          </a:rPr>
                          <m:t>1</m:t>
                        </m:r>
                      </m:sub>
                    </m:sSub>
                  </m:oMath>
                </a14:m>
                <a:r>
                  <a:rPr lang="en-US" dirty="0"/>
                  <a:t>,…, </a:t>
                </a:r>
                <a14:m>
                  <m:oMath xmlns:m="http://schemas.openxmlformats.org/officeDocument/2006/math">
                    <m:sSub>
                      <m:sSubPr>
                        <m:ctrlPr>
                          <a:rPr lang="en-US" i="1">
                            <a:latin typeface="Cambria Math"/>
                          </a:rPr>
                        </m:ctrlPr>
                      </m:sSubPr>
                      <m:e>
                        <m:r>
                          <a:rPr lang="en-US" i="1">
                            <a:latin typeface="Cambria Math"/>
                          </a:rPr>
                          <m:t>𝑡</m:t>
                        </m:r>
                      </m:e>
                      <m:sub>
                        <m:r>
                          <a:rPr lang="en-US" i="1">
                            <a:latin typeface="Cambria Math"/>
                          </a:rPr>
                          <m:t>𝑛</m:t>
                        </m:r>
                      </m:sub>
                    </m:sSub>
                  </m:oMath>
                </a14:m>
                <a:r>
                  <a:rPr lang="en-US" dirty="0"/>
                  <a:t>) is a simple-type symbol.</a:t>
                </a:r>
              </a:p>
              <a:p>
                <a:pPr lvl="0"/>
                <a:r>
                  <a:rPr lang="en-US" dirty="0"/>
                  <a:t>There are no other simple-type symbols. </a:t>
                </a:r>
              </a:p>
              <a:p>
                <a:endParaRPr lang="en-US" dirty="0"/>
              </a:p>
            </p:txBody>
          </p:sp>
        </mc:Choice>
        <mc:Fallback xmlns="">
          <p:sp>
            <p:nvSpPr>
              <p:cNvPr id="5" name="Content Placeholder 4"/>
              <p:cNvSpPr>
                <a:spLocks noGrp="1" noRot="1" noChangeAspect="1" noMove="1" noResize="1" noEditPoints="1" noAdjustHandles="1" noChangeArrowheads="1" noChangeShapeType="1" noTextEdit="1"/>
              </p:cNvSpPr>
              <p:nvPr>
                <p:ph idx="1"/>
              </p:nvPr>
            </p:nvSpPr>
            <p:spPr>
              <a:xfrm>
                <a:off x="457200" y="304800"/>
                <a:ext cx="8229600" cy="6324600"/>
              </a:xfrm>
              <a:blipFill rotWithShape="1">
                <a:blip r:embed="rId2"/>
                <a:stretch>
                  <a:fillRect l="-815" t="-1541" r="-1407"/>
                </a:stretch>
              </a:blipFill>
            </p:spPr>
            <p:txBody>
              <a:bodyPr/>
              <a:lstStyle/>
              <a:p>
                <a:r>
                  <a:rPr lang="en-US">
                    <a:noFill/>
                  </a:rPr>
                  <a:t> </a:t>
                </a:r>
              </a:p>
            </p:txBody>
          </p:sp>
        </mc:Fallback>
      </mc:AlternateContent>
    </p:spTree>
    <p:extLst>
      <p:ext uri="{BB962C8B-B14F-4D97-AF65-F5344CB8AC3E}">
        <p14:creationId xmlns:p14="http://schemas.microsoft.com/office/powerpoint/2010/main" val="21512677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762000"/>
                <a:ext cx="8229600" cy="5364163"/>
              </a:xfrm>
            </p:spPr>
            <p:txBody>
              <a:bodyPr/>
              <a:lstStyle/>
              <a:p>
                <a:r>
                  <a:rPr lang="en-US" dirty="0"/>
                  <a:t>I</a:t>
                </a:r>
                <a:r>
                  <a:rPr lang="en-US" dirty="0" smtClean="0"/>
                  <a:t>f </a:t>
                </a:r>
                <a:r>
                  <a:rPr lang="en-US" dirty="0"/>
                  <a:t>one were to have</a:t>
                </a:r>
              </a:p>
              <a:p>
                <a:pPr marL="0" indent="0">
                  <a:buNone/>
                </a:pPr>
                <a:r>
                  <a:rPr lang="en-US" dirty="0"/>
                  <a:t>	</a:t>
                </a:r>
                <a:r>
                  <a:rPr lang="en-US" i="1" dirty="0">
                    <a:solidFill>
                      <a:srgbClr val="FF0000"/>
                    </a:solidFill>
                  </a:rPr>
                  <a:t>wrong</a:t>
                </a:r>
                <a:r>
                  <a:rPr lang="en-US" dirty="0">
                    <a:solidFill>
                      <a:srgbClr val="FF0000"/>
                    </a:solidFill>
                  </a:rPr>
                  <a:t>*20.07</a:t>
                </a:r>
                <a:r>
                  <a:rPr lang="en-US" dirty="0"/>
                  <a:t>  (</a:t>
                </a:r>
                <a:r>
                  <a:rPr lang="en-US" dirty="0">
                    <a:sym typeface="Symbol"/>
                  </a:rPr>
                  <a:t></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a:t>
                </a:r>
                <a:r>
                  <a:rPr lang="en-US" i="1" dirty="0"/>
                  <a:t>f</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a:t>
                </a:r>
              </a:p>
              <a:p>
                <a:pPr marL="0" indent="0">
                  <a:buNone/>
                </a:pPr>
                <a:r>
                  <a:rPr lang="en-US" dirty="0"/>
                  <a:t> </a:t>
                </a:r>
                <a:r>
                  <a:rPr lang="en-US" dirty="0" smtClean="0"/>
                  <a:t>  then </a:t>
                </a:r>
                <a:r>
                  <a:rPr lang="en-US" dirty="0"/>
                  <a:t>the clause </a:t>
                </a:r>
                <a:r>
                  <a:rPr lang="en-US" dirty="0">
                    <a:sym typeface="Symbol"/>
                  </a:rPr>
                  <a:t></a:t>
                </a:r>
                <a:r>
                  <a:rPr lang="en-US" dirty="0"/>
                  <a:t>!</a:t>
                </a:r>
                <a:r>
                  <a:rPr lang="en-US" dirty="0">
                    <a:sym typeface="Symbol"/>
                  </a:rPr>
                  <a:t></a:t>
                </a:r>
                <a:r>
                  <a:rPr lang="en-US" dirty="0"/>
                  <a:t> </a:t>
                </a:r>
                <a14:m>
                  <m:oMath xmlns:m="http://schemas.openxmlformats.org/officeDocument/2006/math">
                    <m:sSub>
                      <m:sSubPr>
                        <m:ctrlPr>
                          <a:rPr lang="en-US" i="1"/>
                        </m:ctrlPr>
                      </m:sSubPr>
                      <m:e>
                        <m:r>
                          <a:rPr lang="en-US" i="1"/>
                          <m:t>≡</m:t>
                        </m:r>
                      </m:e>
                      <m:sub>
                        <m:r>
                          <a:rPr lang="en-US" i="1">
                            <a:sym typeface="Symbol"/>
                          </a:rPr>
                          <m:t></m:t>
                        </m:r>
                      </m:sub>
                    </m:sSub>
                  </m:oMath>
                </a14:m>
                <a:r>
                  <a:rPr lang="en-US" dirty="0"/>
                  <a:t> </a:t>
                </a:r>
                <a:r>
                  <a:rPr lang="en-US" dirty="0">
                    <a:sym typeface="Symbol"/>
                  </a:rPr>
                  <a:t></a:t>
                </a:r>
                <a:r>
                  <a:rPr lang="en-US" i="1" dirty="0">
                    <a:sym typeface="Symbol"/>
                  </a:rPr>
                  <a:t></a:t>
                </a:r>
                <a:r>
                  <a:rPr lang="en-US" dirty="0"/>
                  <a:t> would be </a:t>
                </a:r>
                <a:r>
                  <a:rPr lang="en-US" dirty="0"/>
                  <a:t> </a:t>
                </a:r>
              </a:p>
              <a:p>
                <a:pPr marL="0" indent="0">
                  <a:buNone/>
                </a:pPr>
                <a:r>
                  <a:rPr lang="en-US" dirty="0" smtClean="0"/>
                  <a:t>   defined </a:t>
                </a:r>
                <a:r>
                  <a:rPr lang="en-US" dirty="0"/>
                  <a:t>to mean</a:t>
                </a:r>
              </a:p>
              <a:p>
                <a:pPr marL="0" indent="0">
                  <a:buNone/>
                </a:pPr>
                <a:r>
                  <a:rPr lang="en-US" dirty="0" smtClean="0"/>
                  <a:t>	(</a:t>
                </a:r>
                <a:r>
                  <a:rPr lang="en-US" dirty="0">
                    <a:sym typeface="Symbol"/>
                  </a:rPr>
                  <a:t></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a:t>
                </a:r>
                <a:r>
                  <a:rPr lang="en-US" dirty="0">
                    <a:sym typeface="Symbol"/>
                  </a:rPr>
                  <a:t></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 </a:t>
                </a:r>
                <a14:m>
                  <m:oMath xmlns:m="http://schemas.openxmlformats.org/officeDocument/2006/math">
                    <m:r>
                      <a:rPr lang="en-US" i="1"/>
                      <m:t>≡</m:t>
                    </m:r>
                    <m:r>
                      <a:rPr lang="en-US">
                        <a:sym typeface="Symbol"/>
                      </a:rPr>
                      <m:t></m:t>
                    </m:r>
                    <m:r>
                      <a:rPr lang="en-US"/>
                      <m:t>(</m:t>
                    </m:r>
                    <m:acc>
                      <m:accPr>
                        <m:chr m:val="̂"/>
                        <m:ctrlPr>
                          <a:rPr lang="en-US" i="1"/>
                        </m:ctrlPr>
                      </m:accPr>
                      <m:e>
                        <m:r>
                          <a:rPr lang="en-US" i="1"/>
                          <m:t>𝑧</m:t>
                        </m:r>
                      </m:e>
                    </m:acc>
                    <m:r>
                      <a:rPr lang="en-US">
                        <a:sym typeface="Symbol"/>
                      </a:rPr>
                      <m:t></m:t>
                    </m:r>
                    <m:r>
                      <a:rPr lang="en-US"/>
                      <m:t>!</m:t>
                    </m:r>
                  </m:oMath>
                </a14:m>
                <a:r>
                  <a:rPr lang="en-US" i="1" dirty="0"/>
                  <a:t>z</a:t>
                </a:r>
                <a:r>
                  <a:rPr lang="en-US" dirty="0"/>
                  <a:t>)])</a:t>
                </a:r>
              </a:p>
              <a:p>
                <a:pPr marL="0" indent="0">
                  <a:buNone/>
                </a:pPr>
                <a:r>
                  <a:rPr lang="en-US" dirty="0" smtClean="0"/>
                  <a:t>   and </a:t>
                </a:r>
                <a:r>
                  <a:rPr lang="en-US" dirty="0"/>
                  <a:t>this makes the proof impossible. </a:t>
                </a:r>
                <a:endParaRPr lang="en-US" dirty="0" smtClean="0"/>
              </a:p>
              <a:p>
                <a:r>
                  <a:rPr lang="en-US" dirty="0" smtClean="0"/>
                  <a:t>  Thus</a:t>
                </a:r>
                <a:r>
                  <a:rPr lang="en-US" dirty="0"/>
                  <a:t>, there is conclusive evidence in </a:t>
                </a:r>
                <a:r>
                  <a:rPr lang="en-US" i="1" dirty="0"/>
                  <a:t>Principia</a:t>
                </a:r>
                <a:r>
                  <a:rPr lang="en-US" dirty="0"/>
                  <a:t> that in </a:t>
                </a:r>
                <a:r>
                  <a:rPr lang="en-US" i="1" dirty="0"/>
                  <a:t>f</a:t>
                </a:r>
                <a:r>
                  <a:rPr lang="en-US" dirty="0"/>
                  <a:t>(</a:t>
                </a:r>
                <a14:m>
                  <m:oMath xmlns:m="http://schemas.openxmlformats.org/officeDocument/2006/math">
                    <m:acc>
                      <m:accPr>
                        <m:chr m:val="̂"/>
                        <m:ctrlPr>
                          <a:rPr lang="en-US" i="1"/>
                        </m:ctrlPr>
                      </m:accPr>
                      <m:e>
                        <m:r>
                          <a:rPr lang="en-US" i="1"/>
                          <m:t>𝑧</m:t>
                        </m:r>
                      </m:e>
                    </m:acc>
                    <m:r>
                      <a:rPr lang="en-US">
                        <a:sym typeface="Symbol"/>
                      </a:rPr>
                      <m:t></m:t>
                    </m:r>
                    <m:r>
                      <a:rPr lang="en-US"/>
                      <m:t>!</m:t>
                    </m:r>
                  </m:oMath>
                </a14:m>
                <a:r>
                  <a:rPr lang="en-US" i="1" dirty="0"/>
                  <a:t>z</a:t>
                </a:r>
                <a:r>
                  <a:rPr lang="en-US" dirty="0"/>
                  <a:t>) it is a secondary scope that is intended—and required.</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364163"/>
              </a:xfrm>
              <a:blipFill rotWithShape="1">
                <a:blip r:embed="rId2"/>
                <a:stretch>
                  <a:fillRect l="-1630" t="-1477"/>
                </a:stretch>
              </a:blipFill>
            </p:spPr>
            <p:txBody>
              <a:bodyPr/>
              <a:lstStyle/>
              <a:p>
                <a:r>
                  <a:rPr lang="en-US">
                    <a:noFill/>
                  </a:rPr>
                  <a:t> </a:t>
                </a:r>
              </a:p>
            </p:txBody>
          </p:sp>
        </mc:Fallback>
      </mc:AlternateContent>
    </p:spTree>
    <p:extLst>
      <p:ext uri="{BB962C8B-B14F-4D97-AF65-F5344CB8AC3E}">
        <p14:creationId xmlns:p14="http://schemas.microsoft.com/office/powerpoint/2010/main" val="3213625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685800"/>
                <a:ext cx="8229600" cy="5440363"/>
              </a:xfrm>
            </p:spPr>
            <p:txBody>
              <a:bodyPr/>
              <a:lstStyle/>
              <a:p>
                <a:r>
                  <a:rPr lang="en-US" dirty="0"/>
                  <a:t>Thus, the </a:t>
                </a:r>
                <a:r>
                  <a:rPr lang="en-US" i="1" dirty="0"/>
                  <a:t>formal</a:t>
                </a:r>
                <a:r>
                  <a:rPr lang="en-US" dirty="0"/>
                  <a:t> scope conventions on omission of the scope marker for class expressions, free-lower case Greek and bound lower-case Greek, exactly parallel that which we have adopted for definite descriptions</a:t>
                </a:r>
                <a:r>
                  <a:rPr lang="en-US" dirty="0" smtClean="0"/>
                  <a:t>.</a:t>
                </a:r>
              </a:p>
              <a:p>
                <a:r>
                  <a:rPr lang="en-US" dirty="0" smtClean="0"/>
                  <a:t> </a:t>
                </a:r>
                <a:r>
                  <a:rPr lang="en-US" dirty="0"/>
                  <a:t>Smallest scope is intended</a:t>
                </a:r>
                <a:r>
                  <a:rPr lang="en-US" i="1" dirty="0"/>
                  <a:t> </a:t>
                </a:r>
                <a:r>
                  <a:rPr lang="en-US" dirty="0"/>
                  <a:t>with</a:t>
                </a:r>
                <a:r>
                  <a:rPr lang="en-US" i="1" dirty="0"/>
                  <a:t> f</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and we cannot determine the scope until and unless we know what formula the schematic letter </a:t>
                </a:r>
                <a:r>
                  <a:rPr lang="en-US" i="1" dirty="0"/>
                  <a:t>f</a:t>
                </a:r>
                <a:r>
                  <a:rPr lang="en-US" dirty="0"/>
                  <a:t> gets assigned to.</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685800"/>
                <a:ext cx="8229600" cy="5440363"/>
              </a:xfrm>
              <a:blipFill rotWithShape="1">
                <a:blip r:embed="rId2"/>
                <a:stretch>
                  <a:fillRect l="-1630" t="-1457"/>
                </a:stretch>
              </a:blipFill>
            </p:spPr>
            <p:txBody>
              <a:bodyPr/>
              <a:lstStyle/>
              <a:p>
                <a:r>
                  <a:rPr lang="en-US">
                    <a:noFill/>
                  </a:rPr>
                  <a:t> </a:t>
                </a:r>
              </a:p>
            </p:txBody>
          </p:sp>
        </mc:Fallback>
      </mc:AlternateContent>
    </p:spTree>
    <p:extLst>
      <p:ext uri="{BB962C8B-B14F-4D97-AF65-F5344CB8AC3E}">
        <p14:creationId xmlns:p14="http://schemas.microsoft.com/office/powerpoint/2010/main" val="1262602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609600"/>
                <a:ext cx="8229600" cy="5715000"/>
              </a:xfrm>
            </p:spPr>
            <p:txBody>
              <a:bodyPr>
                <a:normAutofit fontScale="62500" lnSpcReduction="20000"/>
              </a:bodyPr>
              <a:lstStyle/>
              <a:p>
                <a:r>
                  <a:rPr lang="en-US" dirty="0"/>
                  <a:t>Applying this to definitions, consider </a:t>
                </a:r>
              </a:p>
              <a:p>
                <a:pPr marL="0" indent="0">
                  <a:buNone/>
                </a:pPr>
                <a:r>
                  <a:rPr lang="en-US" dirty="0" smtClean="0"/>
                  <a:t>	*</a:t>
                </a:r>
                <a:r>
                  <a:rPr lang="en-US" dirty="0"/>
                  <a:t>24.03    </a:t>
                </a:r>
                <a:r>
                  <a:rPr lang="en-US" dirty="0">
                    <a:sym typeface="Symbol"/>
                  </a:rPr>
                  <a:t></a:t>
                </a:r>
                <a:r>
                  <a:rPr lang="en-US" dirty="0"/>
                  <a:t>!</a:t>
                </a:r>
                <a:r>
                  <a:rPr lang="en-US" i="1" dirty="0">
                    <a:sym typeface="Symbol"/>
                  </a:rPr>
                  <a:t></a:t>
                </a:r>
                <a:r>
                  <a:rPr lang="en-US" dirty="0"/>
                  <a:t> </a:t>
                </a:r>
                <a:r>
                  <a:rPr lang="en-US" i="1" dirty="0"/>
                  <a:t>=</a:t>
                </a:r>
                <a:r>
                  <a:rPr lang="en-US" i="1" dirty="0" err="1"/>
                  <a:t>df</a:t>
                </a:r>
                <a:r>
                  <a:rPr lang="en-US" i="1" dirty="0"/>
                  <a:t> </a:t>
                </a:r>
                <a:r>
                  <a:rPr lang="en-US" dirty="0"/>
                  <a:t> (</a:t>
                </a:r>
                <a:r>
                  <a:rPr lang="en-US" dirty="0">
                    <a:sym typeface="Symbol"/>
                  </a:rPr>
                  <a:t></a:t>
                </a:r>
                <a:r>
                  <a:rPr lang="en-US" i="1" dirty="0"/>
                  <a:t>x</a:t>
                </a:r>
                <a:r>
                  <a:rPr lang="en-US" dirty="0"/>
                  <a:t>)( </a:t>
                </a:r>
                <a:r>
                  <a:rPr lang="en-US" i="1" dirty="0"/>
                  <a:t>x</a:t>
                </a:r>
                <a:r>
                  <a:rPr lang="en-US" dirty="0"/>
                  <a:t> </a:t>
                </a:r>
                <a:r>
                  <a:rPr lang="en-US" dirty="0">
                    <a:sym typeface="Symbol"/>
                  </a:rPr>
                  <a:t></a:t>
                </a:r>
                <a:r>
                  <a:rPr lang="en-US" dirty="0" smtClean="0"/>
                  <a:t>).</a:t>
                </a:r>
              </a:p>
              <a:p>
                <a:endParaRPr lang="en-US" dirty="0"/>
              </a:p>
              <a:p>
                <a:r>
                  <a:rPr lang="en-US" dirty="0"/>
                  <a:t>Replacing the free </a:t>
                </a:r>
                <a:r>
                  <a:rPr lang="en-US" i="1" dirty="0">
                    <a:sym typeface="Symbol"/>
                  </a:rPr>
                  <a:t></a:t>
                </a:r>
                <a:r>
                  <a:rPr lang="en-US" i="1" dirty="0"/>
                  <a:t> </a:t>
                </a:r>
                <a:r>
                  <a:rPr lang="en-US" dirty="0"/>
                  <a:t>with the class expression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 </a:t>
                </a:r>
                <a:r>
                  <a:rPr lang="en-US" dirty="0"/>
                  <a:t> yields:</a:t>
                </a:r>
              </a:p>
              <a:p>
                <a:pPr marL="0" indent="0">
                  <a:buNone/>
                </a:pPr>
                <a:r>
                  <a:rPr lang="en-US" dirty="0" smtClean="0">
                    <a:sym typeface="Symbol"/>
                  </a:rPr>
                  <a:t>	</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r>
                  <a:rPr lang="en-US" i="1" dirty="0"/>
                  <a:t>=</a:t>
                </a:r>
                <a:r>
                  <a:rPr lang="en-US" i="1" dirty="0" err="1"/>
                  <a:t>df</a:t>
                </a:r>
                <a:r>
                  <a:rPr lang="en-US" i="1" dirty="0"/>
                  <a:t> </a:t>
                </a:r>
                <a:r>
                  <a:rPr lang="en-US" dirty="0"/>
                  <a:t> (</a:t>
                </a:r>
                <a:r>
                  <a:rPr lang="en-US" dirty="0">
                    <a:sym typeface="Symbol"/>
                  </a:rPr>
                  <a:t></a:t>
                </a:r>
                <a:r>
                  <a:rPr lang="en-US" i="1" dirty="0"/>
                  <a:t>x</a:t>
                </a:r>
                <a:r>
                  <a:rPr lang="en-US" dirty="0"/>
                  <a:t>)( </a:t>
                </a:r>
                <a:r>
                  <a:rPr lang="en-US" i="1" dirty="0"/>
                  <a:t>x</a:t>
                </a:r>
                <a:r>
                  <a:rPr lang="en-US" dirty="0"/>
                  <a:t> </a:t>
                </a:r>
                <a:r>
                  <a:rPr lang="en-US" dirty="0">
                    <a:sym typeface="Symbol"/>
                  </a:rPr>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r>
                  <a:rPr lang="en-US" dirty="0"/>
                  <a:t>).</a:t>
                </a:r>
              </a:p>
              <a:p>
                <a:pPr marL="0" indent="0">
                  <a:buNone/>
                </a:pPr>
                <a:r>
                  <a:rPr lang="en-US" dirty="0"/>
                  <a:t> </a:t>
                </a:r>
              </a:p>
              <a:p>
                <a:r>
                  <a:rPr lang="en-US" dirty="0"/>
                  <a:t>Here we know the scope, and thus we have:</a:t>
                </a:r>
              </a:p>
              <a:p>
                <a:pPr marL="0" indent="0">
                  <a:buNone/>
                </a:pPr>
                <a:r>
                  <a:rPr lang="en-US" dirty="0" smtClean="0"/>
                  <a:t>	(</a:t>
                </a:r>
                <a:r>
                  <a:rPr lang="en-US" dirty="0">
                    <a:sym typeface="Symbol"/>
                  </a:rPr>
                  <a:t></a:t>
                </a:r>
                <a:r>
                  <a:rPr lang="en-US" i="1" dirty="0"/>
                  <a:t>x</a:t>
                </a:r>
                <a:r>
                  <a:rPr lang="en-US" dirty="0"/>
                  <a:t>)( </a:t>
                </a:r>
                <a:r>
                  <a:rPr lang="en-US" i="1" dirty="0"/>
                  <a:t>x</a:t>
                </a:r>
                <a:r>
                  <a:rPr lang="en-US" dirty="0"/>
                  <a:t> </a:t>
                </a:r>
                <a:r>
                  <a:rPr lang="en-US" dirty="0">
                    <a:sym typeface="Symbol"/>
                  </a:rPr>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r>
                  <a:rPr lang="en-US" dirty="0"/>
                  <a:t>)  </a:t>
                </a:r>
                <a:r>
                  <a:rPr lang="en-US" i="1" dirty="0"/>
                  <a:t>=</a:t>
                </a:r>
                <a:r>
                  <a:rPr lang="en-US" i="1" dirty="0" err="1"/>
                  <a:t>df</a:t>
                </a:r>
                <a:r>
                  <a:rPr lang="en-US" i="1" dirty="0"/>
                  <a:t> </a:t>
                </a:r>
                <a:r>
                  <a:rPr lang="en-US" i="1" baseline="30000" dirty="0"/>
                  <a:t> </a:t>
                </a:r>
                <a:r>
                  <a:rPr lang="en-US" dirty="0"/>
                  <a:t> (</a:t>
                </a:r>
                <a:r>
                  <a:rPr lang="en-US" dirty="0">
                    <a:sym typeface="Symbol"/>
                  </a:rPr>
                  <a:t></a:t>
                </a:r>
                <a:r>
                  <a:rPr lang="en-US" i="1" dirty="0"/>
                  <a:t>x</a:t>
                </a:r>
                <a:r>
                  <a:rPr lang="en-US" dirty="0"/>
                  <a:t>)(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a:t>
                </a:r>
                <a:r>
                  <a:rPr lang="en-US" i="1" dirty="0"/>
                  <a:t>x</a:t>
                </a:r>
                <a:r>
                  <a:rPr lang="en-US" dirty="0"/>
                  <a:t> </a:t>
                </a:r>
                <a:r>
                  <a:rPr lang="en-US" dirty="0">
                    <a:sym typeface="Symbol"/>
                  </a:rPr>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r>
                  <a:rPr lang="en-US" dirty="0"/>
                  <a:t>])</a:t>
                </a:r>
              </a:p>
              <a:p>
                <a:r>
                  <a:rPr lang="en-US" dirty="0"/>
                  <a:t>Hence to prove </a:t>
                </a:r>
              </a:p>
              <a:p>
                <a:pPr marL="0" indent="0">
                  <a:buNone/>
                </a:pPr>
                <a:r>
                  <a:rPr lang="en-US" dirty="0"/>
                  <a:t>	</a:t>
                </a:r>
                <a:r>
                  <a:rPr lang="en-US" dirty="0">
                    <a:sym typeface="Symbol"/>
                  </a:rPr>
                  <a:t></a:t>
                </a:r>
                <a:r>
                  <a:rPr lang="en-US" dirty="0"/>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endParaRPr lang="en-US" dirty="0"/>
              </a:p>
              <a:p>
                <a:pPr marL="0" indent="0">
                  <a:buNone/>
                </a:pPr>
                <a:r>
                  <a:rPr lang="en-US" dirty="0"/>
                  <a:t> </a:t>
                </a:r>
                <a:r>
                  <a:rPr lang="en-US" dirty="0" smtClean="0"/>
                  <a:t>    we </a:t>
                </a:r>
                <a:r>
                  <a:rPr lang="en-US" dirty="0"/>
                  <a:t>would expect </a:t>
                </a:r>
                <a:r>
                  <a:rPr lang="en-US" i="1" dirty="0"/>
                  <a:t>Principia</a:t>
                </a:r>
                <a:r>
                  <a:rPr lang="en-US" dirty="0"/>
                  <a:t> to proceed as follows</a:t>
                </a:r>
              </a:p>
              <a:p>
                <a:pPr marL="0" indent="0">
                  <a:buNone/>
                </a:pPr>
                <a:r>
                  <a:rPr lang="en-US" i="1" dirty="0" smtClean="0"/>
                  <a:t>	x</a:t>
                </a:r>
                <a:r>
                  <a:rPr lang="en-US" dirty="0" smtClean="0"/>
                  <a:t> </a:t>
                </a:r>
                <a:r>
                  <a:rPr lang="en-US" dirty="0">
                    <a:sym typeface="Symbol"/>
                  </a:rPr>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endParaRPr lang="en-US" dirty="0"/>
              </a:p>
              <a:p>
                <a:pPr marL="0" indent="0">
                  <a:buNone/>
                </a:pPr>
                <a:r>
                  <a:rPr lang="en-US" dirty="0" smtClean="0"/>
                  <a:t>	(</a:t>
                </a:r>
                <a:r>
                  <a:rPr lang="en-US" dirty="0">
                    <a:sym typeface="Symbol"/>
                  </a:rPr>
                  <a:t></a:t>
                </a:r>
                <a:r>
                  <a:rPr lang="en-US" i="1" dirty="0"/>
                  <a:t>x</a:t>
                </a:r>
                <a:r>
                  <a:rPr lang="en-US" dirty="0"/>
                  <a:t>)( </a:t>
                </a:r>
                <a:r>
                  <a:rPr lang="en-US" i="1" dirty="0"/>
                  <a:t>x</a:t>
                </a:r>
                <a:r>
                  <a:rPr lang="en-US" dirty="0"/>
                  <a:t> </a:t>
                </a:r>
                <a:r>
                  <a:rPr lang="en-US" dirty="0">
                    <a:sym typeface="Symbol"/>
                  </a:rPr>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r>
                  <a:rPr lang="en-US" dirty="0"/>
                  <a:t>)   *10.24</a:t>
                </a:r>
              </a:p>
              <a:p>
                <a:pPr marL="0" indent="0">
                  <a:buNone/>
                </a:pPr>
                <a:r>
                  <a:rPr lang="en-US" dirty="0" smtClean="0">
                    <a:sym typeface="Symbol"/>
                  </a:rPr>
                  <a:t>	</a:t>
                </a:r>
                <a:r>
                  <a:rPr lang="en-US" dirty="0"/>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   </a:t>
                </a:r>
                <a:r>
                  <a:rPr lang="en-US" dirty="0"/>
                  <a:t>*24.03.</a:t>
                </a:r>
              </a:p>
              <a:p>
                <a:pPr marL="0" indent="0">
                  <a:buNone/>
                </a:pPr>
                <a:r>
                  <a:rPr lang="en-US" dirty="0"/>
                  <a:t> </a:t>
                </a:r>
              </a:p>
              <a:p>
                <a:r>
                  <a:rPr lang="en-US" dirty="0"/>
                  <a:t>Indeed, this is just what we find in the work.  </a:t>
                </a:r>
                <a:r>
                  <a:rPr lang="en-US" i="1" dirty="0" smtClean="0"/>
                  <a:t>Principia’s</a:t>
                </a:r>
                <a:r>
                  <a:rPr lang="en-US" dirty="0" smtClean="0"/>
                  <a:t> </a:t>
                </a:r>
                <a:r>
                  <a:rPr lang="en-US" dirty="0"/>
                  <a:t>proofs embody further perfectly unequivocal evidence in favor of the </a:t>
                </a:r>
                <a:r>
                  <a:rPr lang="en-US" dirty="0" smtClean="0"/>
                  <a:t>interpretation.</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609600"/>
                <a:ext cx="8229600" cy="5715000"/>
              </a:xfrm>
              <a:blipFill rotWithShape="1">
                <a:blip r:embed="rId2"/>
                <a:stretch>
                  <a:fillRect l="-593" t="-1493"/>
                </a:stretch>
              </a:blipFill>
            </p:spPr>
            <p:txBody>
              <a:bodyPr/>
              <a:lstStyle/>
              <a:p>
                <a:r>
                  <a:rPr lang="en-US">
                    <a:noFill/>
                  </a:rPr>
                  <a:t> </a:t>
                </a:r>
              </a:p>
            </p:txBody>
          </p:sp>
        </mc:Fallback>
      </mc:AlternateContent>
    </p:spTree>
    <p:extLst>
      <p:ext uri="{BB962C8B-B14F-4D97-AF65-F5344CB8AC3E}">
        <p14:creationId xmlns:p14="http://schemas.microsoft.com/office/powerpoint/2010/main" val="36320925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638800"/>
          </a:xfrm>
        </p:spPr>
        <p:txBody>
          <a:bodyPr>
            <a:normAutofit fontScale="85000" lnSpcReduction="20000"/>
          </a:bodyPr>
          <a:lstStyle/>
          <a:p>
            <a:r>
              <a:rPr lang="en-US" dirty="0"/>
              <a:t>There is yet more evidence—if one were to worry that we haven’t already seen enough.  There is a typo in the proof of the following:</a:t>
            </a:r>
          </a:p>
          <a:p>
            <a:pPr marL="0" indent="0">
              <a:buNone/>
            </a:pPr>
            <a:r>
              <a:rPr lang="en-US" dirty="0" smtClean="0"/>
              <a:t>	*</a:t>
            </a:r>
            <a:r>
              <a:rPr lang="en-US" dirty="0"/>
              <a:t>35.89  </a:t>
            </a:r>
            <a:r>
              <a:rPr lang="en-US" dirty="0">
                <a:sym typeface="Symbol"/>
              </a:rPr>
              <a:t></a:t>
            </a:r>
            <a:r>
              <a:rPr lang="en-US" dirty="0"/>
              <a:t>!</a:t>
            </a:r>
            <a:r>
              <a:rPr lang="en-US" i="1" dirty="0">
                <a:sym typeface="Symbol"/>
              </a:rPr>
              <a:t></a:t>
            </a:r>
            <a:r>
              <a:rPr lang="en-US" i="1" dirty="0"/>
              <a:t> .</a:t>
            </a:r>
            <a:r>
              <a:rPr lang="en-US" dirty="0">
                <a:sym typeface="Symbol"/>
              </a:rPr>
              <a:t></a:t>
            </a:r>
            <a:r>
              <a:rPr lang="en-US" dirty="0"/>
              <a:t>. (</a:t>
            </a:r>
            <a:r>
              <a:rPr lang="en-US" i="1" dirty="0">
                <a:sym typeface="Symbol"/>
              </a:rPr>
              <a:t></a:t>
            </a:r>
            <a:r>
              <a:rPr lang="en-US" dirty="0">
                <a:sym typeface="Symbol"/>
              </a:rPr>
              <a:t></a:t>
            </a:r>
            <a:r>
              <a:rPr lang="en-US" i="1" dirty="0">
                <a:sym typeface="Symbol"/>
              </a:rPr>
              <a:t></a:t>
            </a:r>
            <a:r>
              <a:rPr lang="en-US" dirty="0"/>
              <a:t>) │(</a:t>
            </a:r>
            <a:r>
              <a:rPr lang="en-US" i="1" dirty="0">
                <a:sym typeface="Symbol"/>
              </a:rPr>
              <a:t></a:t>
            </a:r>
            <a:r>
              <a:rPr lang="en-US" dirty="0">
                <a:sym typeface="Symbol"/>
              </a:rPr>
              <a:t></a:t>
            </a:r>
            <a:r>
              <a:rPr lang="en-US" i="1" dirty="0">
                <a:sym typeface="Symbol"/>
              </a:rPr>
              <a:t></a:t>
            </a:r>
            <a:r>
              <a:rPr lang="en-US" dirty="0"/>
              <a:t>) = (</a:t>
            </a:r>
            <a:r>
              <a:rPr lang="en-US" i="1" dirty="0">
                <a:sym typeface="Symbol"/>
              </a:rPr>
              <a:t></a:t>
            </a:r>
            <a:r>
              <a:rPr lang="en-US" dirty="0">
                <a:sym typeface="Symbol"/>
              </a:rPr>
              <a:t></a:t>
            </a:r>
            <a:r>
              <a:rPr lang="en-US" i="1" dirty="0">
                <a:sym typeface="Symbol"/>
              </a:rPr>
              <a:t></a:t>
            </a:r>
            <a:r>
              <a:rPr lang="en-US" dirty="0"/>
              <a:t>) </a:t>
            </a:r>
            <a:r>
              <a:rPr lang="en-US" dirty="0" smtClean="0"/>
              <a:t>:&amp;:</a:t>
            </a:r>
          </a:p>
          <a:p>
            <a:pPr marL="0" indent="0">
              <a:buNone/>
            </a:pPr>
            <a:r>
              <a:rPr lang="en-US" dirty="0"/>
              <a:t>	</a:t>
            </a:r>
            <a:r>
              <a:rPr lang="en-US" dirty="0" smtClean="0"/>
              <a:t>	 </a:t>
            </a:r>
            <a:r>
              <a:rPr lang="en-US" dirty="0">
                <a:sym typeface="Symbol"/>
              </a:rPr>
              <a:t></a:t>
            </a:r>
            <a:r>
              <a:rPr lang="en-US" dirty="0"/>
              <a:t>!</a:t>
            </a:r>
            <a:r>
              <a:rPr lang="en-US" i="1" dirty="0">
                <a:sym typeface="Symbol"/>
              </a:rPr>
              <a:t></a:t>
            </a:r>
            <a:r>
              <a:rPr lang="en-US" i="1" dirty="0"/>
              <a:t> .</a:t>
            </a:r>
            <a:r>
              <a:rPr lang="en-US" dirty="0">
                <a:sym typeface="Symbol"/>
              </a:rPr>
              <a:t></a:t>
            </a:r>
            <a:r>
              <a:rPr lang="en-US" dirty="0"/>
              <a:t>. (</a:t>
            </a:r>
            <a:r>
              <a:rPr lang="en-US" i="1" dirty="0">
                <a:sym typeface="Symbol"/>
              </a:rPr>
              <a:t></a:t>
            </a:r>
            <a:r>
              <a:rPr lang="en-US" dirty="0">
                <a:sym typeface="Symbol"/>
              </a:rPr>
              <a:t></a:t>
            </a:r>
            <a:r>
              <a:rPr lang="en-US" i="1" dirty="0">
                <a:sym typeface="Symbol"/>
              </a:rPr>
              <a:t></a:t>
            </a:r>
            <a:r>
              <a:rPr lang="en-US" dirty="0"/>
              <a:t>) │(</a:t>
            </a:r>
            <a:r>
              <a:rPr lang="en-US" i="1" dirty="0">
                <a:sym typeface="Symbol"/>
              </a:rPr>
              <a:t></a:t>
            </a:r>
            <a:r>
              <a:rPr lang="en-US" dirty="0">
                <a:sym typeface="Symbol"/>
              </a:rPr>
              <a:t></a:t>
            </a:r>
            <a:r>
              <a:rPr lang="en-US" i="1" dirty="0">
                <a:sym typeface="Symbol"/>
              </a:rPr>
              <a:t></a:t>
            </a:r>
            <a:r>
              <a:rPr lang="en-US" dirty="0"/>
              <a:t>) = </a:t>
            </a:r>
            <a:r>
              <a:rPr lang="en-US" dirty="0">
                <a:sym typeface="Symbol"/>
              </a:rPr>
              <a:t></a:t>
            </a:r>
            <a:r>
              <a:rPr lang="en-US" dirty="0"/>
              <a:t>.</a:t>
            </a:r>
          </a:p>
          <a:p>
            <a:r>
              <a:rPr lang="en-US" dirty="0"/>
              <a:t>In the proof of the second conjunct of the above, we find the line</a:t>
            </a:r>
          </a:p>
          <a:p>
            <a:pPr marL="0" indent="0">
              <a:buNone/>
            </a:pPr>
            <a:r>
              <a:rPr lang="en-US" dirty="0" smtClean="0">
                <a:sym typeface="Symbol"/>
              </a:rPr>
              <a:t>	</a:t>
            </a:r>
            <a:r>
              <a:rPr lang="en-US" dirty="0"/>
              <a:t>(</a:t>
            </a:r>
            <a:r>
              <a:rPr lang="en-US" dirty="0">
                <a:sym typeface="Symbol"/>
              </a:rPr>
              <a:t></a:t>
            </a:r>
            <a:r>
              <a:rPr lang="en-US" dirty="0"/>
              <a:t>!</a:t>
            </a:r>
            <a:r>
              <a:rPr lang="en-US" i="1" dirty="0">
                <a:sym typeface="Symbol"/>
              </a:rPr>
              <a:t></a:t>
            </a:r>
            <a:r>
              <a:rPr lang="en-US" dirty="0"/>
              <a:t>) </a:t>
            </a:r>
            <a:r>
              <a:rPr lang="en-US" i="1" dirty="0"/>
              <a:t>.</a:t>
            </a:r>
            <a:r>
              <a:rPr lang="en-US" dirty="0">
                <a:sym typeface="Symbol"/>
              </a:rPr>
              <a:t></a:t>
            </a:r>
            <a:r>
              <a:rPr lang="en-US" dirty="0"/>
              <a:t>. </a:t>
            </a:r>
            <a:r>
              <a:rPr lang="en-US" dirty="0">
                <a:sym typeface="Symbol"/>
              </a:rPr>
              <a:t></a:t>
            </a:r>
            <a:r>
              <a:rPr lang="en-US" dirty="0"/>
              <a:t> [</a:t>
            </a:r>
            <a:r>
              <a:rPr lang="en-US" i="1" dirty="0"/>
              <a:t>x</a:t>
            </a:r>
            <a:r>
              <a:rPr lang="en-US" dirty="0"/>
              <a:t> [(</a:t>
            </a:r>
            <a:r>
              <a:rPr lang="en-US" i="1" dirty="0">
                <a:sym typeface="Symbol"/>
              </a:rPr>
              <a:t></a:t>
            </a:r>
            <a:r>
              <a:rPr lang="en-US" dirty="0">
                <a:sym typeface="Symbol"/>
              </a:rPr>
              <a:t></a:t>
            </a:r>
            <a:r>
              <a:rPr lang="en-US" i="1" dirty="0">
                <a:sym typeface="Symbol"/>
              </a:rPr>
              <a:t></a:t>
            </a:r>
            <a:r>
              <a:rPr lang="en-US" dirty="0"/>
              <a:t>) │(</a:t>
            </a:r>
            <a:r>
              <a:rPr lang="en-US" i="1" dirty="0">
                <a:sym typeface="Symbol"/>
              </a:rPr>
              <a:t></a:t>
            </a:r>
            <a:r>
              <a:rPr lang="en-US" dirty="0">
                <a:sym typeface="Symbol"/>
              </a:rPr>
              <a:t></a:t>
            </a:r>
            <a:r>
              <a:rPr lang="en-US" i="1" dirty="0">
                <a:sym typeface="Symbol"/>
              </a:rPr>
              <a:t></a:t>
            </a:r>
            <a:r>
              <a:rPr lang="en-US" dirty="0"/>
              <a:t>)] </a:t>
            </a:r>
            <a:r>
              <a:rPr lang="en-US" i="1" dirty="0"/>
              <a:t>z</a:t>
            </a:r>
            <a:r>
              <a:rPr lang="en-US" dirty="0"/>
              <a:t>].</a:t>
            </a:r>
          </a:p>
          <a:p>
            <a:r>
              <a:rPr lang="en-US" dirty="0"/>
              <a:t>Now from this we can easily get </a:t>
            </a:r>
          </a:p>
          <a:p>
            <a:pPr marL="0" indent="0">
              <a:buNone/>
            </a:pPr>
            <a:r>
              <a:rPr lang="en-US" dirty="0" smtClean="0">
                <a:sym typeface="Symbol"/>
              </a:rPr>
              <a:t>	</a:t>
            </a:r>
            <a:r>
              <a:rPr lang="en-US" dirty="0"/>
              <a:t>(</a:t>
            </a:r>
            <a:r>
              <a:rPr lang="en-US" dirty="0">
                <a:sym typeface="Symbol"/>
              </a:rPr>
              <a:t></a:t>
            </a:r>
            <a:r>
              <a:rPr lang="en-US" dirty="0"/>
              <a:t>!</a:t>
            </a:r>
            <a:r>
              <a:rPr lang="en-US" i="1" dirty="0">
                <a:sym typeface="Symbol"/>
              </a:rPr>
              <a:t></a:t>
            </a:r>
            <a:r>
              <a:rPr lang="en-US" dirty="0"/>
              <a:t>) </a:t>
            </a:r>
            <a:r>
              <a:rPr lang="en-US" i="1" dirty="0"/>
              <a:t>.</a:t>
            </a:r>
            <a:r>
              <a:rPr lang="en-US" dirty="0">
                <a:sym typeface="Symbol"/>
              </a:rPr>
              <a:t></a:t>
            </a:r>
            <a:r>
              <a:rPr lang="en-US" dirty="0"/>
              <a:t>. (</a:t>
            </a:r>
            <a:r>
              <a:rPr lang="en-US" i="1" dirty="0"/>
              <a:t>x</a:t>
            </a:r>
            <a:r>
              <a:rPr lang="en-US" dirty="0"/>
              <a:t>)(</a:t>
            </a:r>
            <a:r>
              <a:rPr lang="en-US" i="1" dirty="0"/>
              <a:t>z</a:t>
            </a:r>
            <a:r>
              <a:rPr lang="en-US" dirty="0"/>
              <a:t>)( </a:t>
            </a:r>
            <a:r>
              <a:rPr lang="en-US" dirty="0">
                <a:sym typeface="Symbol"/>
              </a:rPr>
              <a:t></a:t>
            </a:r>
            <a:r>
              <a:rPr lang="en-US" dirty="0"/>
              <a:t> [</a:t>
            </a:r>
            <a:r>
              <a:rPr lang="en-US" i="1" dirty="0"/>
              <a:t>x</a:t>
            </a:r>
            <a:r>
              <a:rPr lang="en-US" dirty="0"/>
              <a:t> [(</a:t>
            </a:r>
            <a:r>
              <a:rPr lang="en-US" i="1" dirty="0">
                <a:sym typeface="Symbol"/>
              </a:rPr>
              <a:t></a:t>
            </a:r>
            <a:r>
              <a:rPr lang="en-US" dirty="0">
                <a:sym typeface="Symbol"/>
              </a:rPr>
              <a:t></a:t>
            </a:r>
            <a:r>
              <a:rPr lang="en-US" i="1" dirty="0">
                <a:sym typeface="Symbol"/>
              </a:rPr>
              <a:t></a:t>
            </a:r>
            <a:r>
              <a:rPr lang="en-US" dirty="0"/>
              <a:t>) │(</a:t>
            </a:r>
            <a:r>
              <a:rPr lang="en-US" i="1" dirty="0">
                <a:sym typeface="Symbol"/>
              </a:rPr>
              <a:t></a:t>
            </a:r>
            <a:r>
              <a:rPr lang="en-US" dirty="0">
                <a:sym typeface="Symbol"/>
              </a:rPr>
              <a:t></a:t>
            </a:r>
            <a:r>
              <a:rPr lang="en-US" i="1" dirty="0">
                <a:sym typeface="Symbol"/>
              </a:rPr>
              <a:t></a:t>
            </a:r>
            <a:r>
              <a:rPr lang="en-US" dirty="0"/>
              <a:t>)] </a:t>
            </a:r>
            <a:r>
              <a:rPr lang="en-US" i="1" dirty="0"/>
              <a:t>z</a:t>
            </a:r>
            <a:r>
              <a:rPr lang="en-US" dirty="0"/>
              <a:t>]).</a:t>
            </a:r>
          </a:p>
          <a:p>
            <a:r>
              <a:rPr lang="en-US" dirty="0"/>
              <a:t>And the consequent yields (</a:t>
            </a:r>
            <a:r>
              <a:rPr lang="en-US" i="1" dirty="0">
                <a:sym typeface="Symbol"/>
              </a:rPr>
              <a:t></a:t>
            </a:r>
            <a:r>
              <a:rPr lang="en-US" dirty="0">
                <a:sym typeface="Symbol"/>
              </a:rPr>
              <a:t></a:t>
            </a:r>
            <a:r>
              <a:rPr lang="en-US" i="1" dirty="0">
                <a:sym typeface="Symbol"/>
              </a:rPr>
              <a:t></a:t>
            </a:r>
            <a:r>
              <a:rPr lang="en-US" dirty="0"/>
              <a:t>) │(</a:t>
            </a:r>
            <a:r>
              <a:rPr lang="en-US" i="1" dirty="0">
                <a:sym typeface="Symbol"/>
              </a:rPr>
              <a:t></a:t>
            </a:r>
            <a:r>
              <a:rPr lang="en-US" dirty="0">
                <a:sym typeface="Symbol"/>
              </a:rPr>
              <a:t></a:t>
            </a:r>
            <a:r>
              <a:rPr lang="en-US" i="1" dirty="0">
                <a:sym typeface="Symbol"/>
              </a:rPr>
              <a:t></a:t>
            </a:r>
            <a:r>
              <a:rPr lang="en-US" dirty="0"/>
              <a:t>) = </a:t>
            </a:r>
            <a:r>
              <a:rPr lang="en-US" dirty="0">
                <a:sym typeface="Symbol"/>
              </a:rPr>
              <a:t></a:t>
            </a:r>
            <a:r>
              <a:rPr lang="en-US" dirty="0"/>
              <a:t>. So</a:t>
            </a:r>
            <a:r>
              <a:rPr lang="en-US" i="1" dirty="0"/>
              <a:t> </a:t>
            </a:r>
            <a:r>
              <a:rPr lang="en-US" dirty="0"/>
              <a:t>it is reasonable to conclude that, in spite of the brackets occurring in the one and the absence of brackets in the other, there is no difference in the scopes involved in </a:t>
            </a:r>
            <a:r>
              <a:rPr lang="en-US" i="1" dirty="0"/>
              <a:t> </a:t>
            </a:r>
            <a:r>
              <a:rPr lang="en-US" dirty="0">
                <a:sym typeface="Symbol"/>
              </a:rPr>
              <a:t></a:t>
            </a:r>
            <a:r>
              <a:rPr lang="en-US" dirty="0"/>
              <a:t>(</a:t>
            </a:r>
            <a:r>
              <a:rPr lang="en-US" dirty="0">
                <a:sym typeface="Symbol"/>
              </a:rPr>
              <a:t></a:t>
            </a:r>
            <a:r>
              <a:rPr lang="en-US" dirty="0"/>
              <a:t>!</a:t>
            </a:r>
            <a:r>
              <a:rPr lang="en-US" i="1" dirty="0">
                <a:sym typeface="Symbol"/>
              </a:rPr>
              <a:t></a:t>
            </a:r>
            <a:r>
              <a:rPr lang="en-US" dirty="0"/>
              <a:t>) and  </a:t>
            </a:r>
            <a:r>
              <a:rPr lang="en-US" dirty="0">
                <a:sym typeface="Symbol"/>
              </a:rPr>
              <a:t></a:t>
            </a:r>
            <a:r>
              <a:rPr lang="en-US" dirty="0"/>
              <a:t>!</a:t>
            </a:r>
            <a:r>
              <a:rPr lang="en-US" i="1" dirty="0">
                <a:sym typeface="Symbol"/>
              </a:rPr>
              <a:t></a:t>
            </a:r>
            <a:r>
              <a:rPr lang="en-US" dirty="0"/>
              <a:t>.</a:t>
            </a:r>
            <a:endParaRPr lang="en-US" dirty="0"/>
          </a:p>
        </p:txBody>
      </p:sp>
    </p:spTree>
    <p:extLst>
      <p:ext uri="{BB962C8B-B14F-4D97-AF65-F5344CB8AC3E}">
        <p14:creationId xmlns:p14="http://schemas.microsoft.com/office/powerpoint/2010/main" val="10801782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685800"/>
                <a:ext cx="8229600" cy="5440363"/>
              </a:xfrm>
            </p:spPr>
            <p:txBody>
              <a:bodyPr/>
              <a:lstStyle/>
              <a:p>
                <a:r>
                  <a:rPr lang="en-US" dirty="0"/>
                  <a:t>Thus, in this number, </a:t>
                </a:r>
                <a:r>
                  <a:rPr lang="en-US" i="1" dirty="0"/>
                  <a:t>Principia</a:t>
                </a:r>
                <a:r>
                  <a:rPr lang="en-US" dirty="0"/>
                  <a:t> makes no difference between </a:t>
                </a:r>
                <a:r>
                  <a:rPr lang="en-US" dirty="0">
                    <a:sym typeface="Symbol"/>
                  </a:rPr>
                  <a:t></a:t>
                </a:r>
                <a:r>
                  <a:rPr lang="en-US" dirty="0"/>
                  <a:t>(</a:t>
                </a:r>
                <a:r>
                  <a:rPr lang="en-US" dirty="0">
                    <a:sym typeface="Symbol"/>
                  </a:rPr>
                  <a:t></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and  </a:t>
                </a:r>
                <a:r>
                  <a:rPr lang="en-US" dirty="0">
                    <a:sym typeface="Symbol"/>
                  </a:rPr>
                  <a:t></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endParaRPr lang="en-US" dirty="0" smtClean="0"/>
              </a:p>
              <a:p>
                <a:r>
                  <a:rPr lang="en-US" dirty="0" smtClean="0"/>
                  <a:t>Trivial </a:t>
                </a:r>
                <a:r>
                  <a:rPr lang="en-US" dirty="0"/>
                  <a:t>though it is, it is startling that this typo has not yet been noticed. But it is quite fortuitous. It corroborates our thesis that the use of brackets with the tilde does nothing to confine scope.  </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685800"/>
                <a:ext cx="8229600" cy="5440363"/>
              </a:xfrm>
              <a:blipFill rotWithShape="1">
                <a:blip r:embed="rId2"/>
                <a:stretch>
                  <a:fillRect l="-1630" t="-1457" r="-1630"/>
                </a:stretch>
              </a:blipFill>
            </p:spPr>
            <p:txBody>
              <a:bodyPr/>
              <a:lstStyle/>
              <a:p>
                <a:r>
                  <a:rPr lang="en-US">
                    <a:noFill/>
                  </a:rPr>
                  <a:t> </a:t>
                </a:r>
              </a:p>
            </p:txBody>
          </p:sp>
        </mc:Fallback>
      </mc:AlternateContent>
    </p:spTree>
    <p:extLst>
      <p:ext uri="{BB962C8B-B14F-4D97-AF65-F5344CB8AC3E}">
        <p14:creationId xmlns:p14="http://schemas.microsoft.com/office/powerpoint/2010/main" val="19998957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Definite Descriptions </a:t>
            </a:r>
            <a:r>
              <a:rPr lang="en-US" b="1" dirty="0">
                <a:sym typeface="Symbol"/>
              </a:rPr>
              <a:t></a:t>
            </a:r>
            <a:r>
              <a:rPr lang="en-US" b="1" i="1" dirty="0">
                <a:sym typeface="Symbol"/>
              </a:rPr>
              <a:t></a:t>
            </a:r>
            <a:r>
              <a:rPr lang="en-US" b="1" i="1" dirty="0"/>
              <a:t>f</a:t>
            </a:r>
            <a:r>
              <a:rPr lang="en-US" b="1" i="1" dirty="0">
                <a:sym typeface="Symbol"/>
              </a:rPr>
              <a:t></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r>
                  <a:rPr lang="en-US" dirty="0"/>
                  <a:t>We saw that our thesis demanding smallest scope in the use of lower-case Greek and class expressions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holds some important results and surprises. But the surprises are more pronounced when we turn to definite descriptions of the form </a:t>
                </a:r>
                <a:r>
                  <a:rPr lang="en-US" dirty="0">
                    <a:sym typeface="Symbol"/>
                  </a:rPr>
                  <a:t></a:t>
                </a:r>
                <a:r>
                  <a:rPr lang="en-US" i="1" dirty="0">
                    <a:sym typeface="Symbol"/>
                  </a:rPr>
                  <a:t></a:t>
                </a:r>
                <a:r>
                  <a:rPr lang="en-US" i="1" dirty="0"/>
                  <a:t>f</a:t>
                </a:r>
                <a:r>
                  <a:rPr lang="en-US" i="1" dirty="0">
                    <a:sym typeface="Symbol"/>
                  </a:rPr>
                  <a:t></a:t>
                </a:r>
                <a:r>
                  <a:rPr lang="en-US" dirty="0"/>
                  <a:t>. </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630" t="-1752" r="-1111"/>
                </a:stretch>
              </a:blipFill>
            </p:spPr>
            <p:txBody>
              <a:bodyPr/>
              <a:lstStyle/>
              <a:p>
                <a:r>
                  <a:rPr lang="en-US">
                    <a:noFill/>
                  </a:rPr>
                  <a:t> </a:t>
                </a:r>
              </a:p>
            </p:txBody>
          </p:sp>
        </mc:Fallback>
      </mc:AlternateContent>
    </p:spTree>
    <p:extLst>
      <p:ext uri="{BB962C8B-B14F-4D97-AF65-F5344CB8AC3E}">
        <p14:creationId xmlns:p14="http://schemas.microsoft.com/office/powerpoint/2010/main" val="8674633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762000"/>
                <a:ext cx="8229600" cy="5364163"/>
              </a:xfrm>
            </p:spPr>
            <p:txBody>
              <a:bodyPr>
                <a:normAutofit fontScale="92500"/>
              </a:bodyPr>
              <a:lstStyle/>
              <a:p>
                <a:r>
                  <a:rPr lang="en-US" dirty="0"/>
                  <a:t>We must take care not be misled by </a:t>
                </a:r>
                <a:r>
                  <a:rPr lang="en-US" i="1" dirty="0"/>
                  <a:t>Principia</a:t>
                </a:r>
                <a:r>
                  <a:rPr lang="en-US" dirty="0"/>
                  <a:t>’</a:t>
                </a:r>
                <a:r>
                  <a:rPr lang="en-US" i="1" dirty="0"/>
                  <a:t>s</a:t>
                </a:r>
                <a:r>
                  <a:rPr lang="en-US" dirty="0"/>
                  <a:t> efforts to hide the fact that definite descriptions are not genuine terms.  </a:t>
                </a:r>
                <a:endParaRPr lang="en-US" dirty="0" smtClean="0"/>
              </a:p>
              <a:p>
                <a:r>
                  <a:rPr lang="en-US" dirty="0" smtClean="0"/>
                  <a:t>Many </a:t>
                </a:r>
                <a:r>
                  <a:rPr lang="en-US" dirty="0"/>
                  <a:t>of </a:t>
                </a:r>
                <a:r>
                  <a:rPr lang="en-US" i="1" dirty="0"/>
                  <a:t>Principia’s </a:t>
                </a:r>
                <a:r>
                  <a:rPr lang="en-US" dirty="0"/>
                  <a:t>demonstration </a:t>
                </a:r>
                <a:r>
                  <a:rPr lang="en-US" i="1" dirty="0"/>
                  <a:t>pretend</a:t>
                </a:r>
                <a:r>
                  <a:rPr lang="en-US" dirty="0"/>
                  <a:t> that definitions made with class expressions  </a:t>
                </a:r>
                <a14:m>
                  <m:oMath xmlns:m="http://schemas.openxmlformats.org/officeDocument/2006/math">
                    <m:acc>
                      <m:accPr>
                        <m:chr m:val="̂"/>
                        <m:ctrlPr>
                          <a:rPr lang="en-US" i="1"/>
                        </m:ctrlPr>
                      </m:accPr>
                      <m:e>
                        <m:r>
                          <a:rPr lang="en-US" i="1"/>
                          <m:t>𝑧</m:t>
                        </m:r>
                      </m:e>
                    </m:acc>
                  </m:oMath>
                </a14:m>
                <a:r>
                  <a:rPr lang="en-US" dirty="0">
                    <a:sym typeface="Symbol"/>
                  </a:rPr>
                  <a:t></a:t>
                </a:r>
                <a:r>
                  <a:rPr lang="en-US" dirty="0"/>
                  <a:t>z and lower-case </a:t>
                </a:r>
                <a:r>
                  <a:rPr lang="en-US" dirty="0" smtClean="0"/>
                  <a:t>Greek </a:t>
                </a:r>
                <a:r>
                  <a:rPr lang="en-US" dirty="0" smtClean="0">
                    <a:sym typeface="Symbol"/>
                  </a:rPr>
                  <a:t></a:t>
                </a:r>
                <a:r>
                  <a:rPr lang="en-US" dirty="0" smtClean="0"/>
                  <a:t> </a:t>
                </a:r>
                <a:r>
                  <a:rPr lang="en-US" dirty="0"/>
                  <a:t>can be applied directly to definite descriptions. </a:t>
                </a:r>
                <a:endParaRPr lang="en-US" dirty="0" smtClean="0"/>
              </a:p>
              <a:p>
                <a:r>
                  <a:rPr lang="en-US" dirty="0" smtClean="0">
                    <a:solidFill>
                      <a:srgbClr val="FF0000"/>
                    </a:solidFill>
                  </a:rPr>
                  <a:t>They cannot</a:t>
                </a:r>
                <a:r>
                  <a:rPr lang="en-US" dirty="0" smtClean="0"/>
                  <a:t>. No </a:t>
                </a:r>
                <a:r>
                  <a:rPr lang="en-US" i="1" dirty="0"/>
                  <a:t>errors</a:t>
                </a:r>
                <a:r>
                  <a:rPr lang="en-US" dirty="0"/>
                  <a:t> can be charged to these demonstrations precisely because they are demonstrations. They are not intended to be regarded as detailed proofs.</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364163"/>
              </a:xfrm>
              <a:blipFill rotWithShape="1">
                <a:blip r:embed="rId2"/>
                <a:stretch>
                  <a:fillRect l="-1481" t="-1477" r="-1852" b="-2386"/>
                </a:stretch>
              </a:blipFill>
            </p:spPr>
            <p:txBody>
              <a:bodyPr/>
              <a:lstStyle/>
              <a:p>
                <a:r>
                  <a:rPr lang="en-US">
                    <a:noFill/>
                  </a:rPr>
                  <a:t> </a:t>
                </a:r>
              </a:p>
            </p:txBody>
          </p:sp>
        </mc:Fallback>
      </mc:AlternateContent>
    </p:spTree>
    <p:extLst>
      <p:ext uri="{BB962C8B-B14F-4D97-AF65-F5344CB8AC3E}">
        <p14:creationId xmlns:p14="http://schemas.microsoft.com/office/powerpoint/2010/main" val="583281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381000"/>
                <a:ext cx="8229600" cy="5745163"/>
              </a:xfrm>
            </p:spPr>
            <p:txBody>
              <a:bodyPr>
                <a:normAutofit fontScale="85000" lnSpcReduction="20000"/>
              </a:bodyPr>
              <a:lstStyle/>
              <a:p>
                <a:r>
                  <a:rPr lang="en-US" dirty="0" smtClean="0"/>
                  <a:t>Consider the </a:t>
                </a:r>
                <a:r>
                  <a:rPr lang="en-US" dirty="0"/>
                  <a:t>demonstration </a:t>
                </a:r>
                <a:r>
                  <a:rPr lang="en-US" i="1" dirty="0"/>
                  <a:t>Principia</a:t>
                </a:r>
                <a:r>
                  <a:rPr lang="en-US" dirty="0"/>
                  <a:t> offers at</a:t>
                </a:r>
              </a:p>
              <a:p>
                <a:pPr marL="0" indent="0">
                  <a:buNone/>
                </a:pPr>
                <a:r>
                  <a:rPr lang="en-US" dirty="0"/>
                  <a:t>	</a:t>
                </a:r>
                <a:r>
                  <a:rPr lang="en-US" dirty="0" smtClean="0"/>
                  <a:t>*</a:t>
                </a:r>
                <a:r>
                  <a:rPr lang="en-US" dirty="0"/>
                  <a:t>37.46 </a:t>
                </a:r>
                <a:r>
                  <a:rPr lang="en-US" i="1" dirty="0"/>
                  <a:t>x</a:t>
                </a:r>
                <a:r>
                  <a:rPr lang="en-US" dirty="0"/>
                  <a:t> </a:t>
                </a:r>
                <a:r>
                  <a:rPr lang="en-US" dirty="0">
                    <a:sym typeface="Symbol"/>
                  </a:rPr>
                  <a:t></a:t>
                </a:r>
                <a:r>
                  <a:rPr lang="en-US" dirty="0"/>
                  <a:t> R ‘‘</a:t>
                </a:r>
                <a:r>
                  <a:rPr lang="en-US" dirty="0">
                    <a:sym typeface="Symbol"/>
                  </a:rPr>
                  <a:t></a:t>
                </a:r>
                <a:r>
                  <a:rPr lang="en-US" dirty="0"/>
                  <a:t> </a:t>
                </a:r>
                <a14:m>
                  <m:oMath xmlns:m="http://schemas.openxmlformats.org/officeDocument/2006/math">
                    <m:sSub>
                      <m:sSubPr>
                        <m:ctrlPr>
                          <a:rPr lang="en-US" i="1"/>
                        </m:ctrlPr>
                      </m:sSubPr>
                      <m:e>
                        <m:r>
                          <a:rPr lang="en-US">
                            <a:latin typeface="Cambria Math"/>
                            <a:sym typeface="Symbol"/>
                          </a:rPr>
                          <m:t></m:t>
                        </m:r>
                      </m:e>
                      <m:sub>
                        <m:r>
                          <a:rPr lang="en-US" i="1"/>
                          <m:t>𝑥</m:t>
                        </m:r>
                      </m:sub>
                    </m:sSub>
                  </m:oMath>
                </a14:m>
                <a:r>
                  <a:rPr lang="en-US" dirty="0"/>
                  <a:t> </a:t>
                </a:r>
                <a:r>
                  <a:rPr lang="en-US" dirty="0">
                    <a:sym typeface="Symbol"/>
                  </a:rPr>
                  <a:t></a:t>
                </a:r>
                <a:r>
                  <a:rPr lang="en-US" dirty="0"/>
                  <a:t>!</a:t>
                </a:r>
                <a:r>
                  <a:rPr lang="en-US" dirty="0">
                    <a:sym typeface="Symbol"/>
                  </a:rPr>
                  <a:t></a:t>
                </a:r>
                <a:r>
                  <a:rPr lang="en-US" dirty="0"/>
                  <a:t>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endParaRPr lang="en-US" dirty="0"/>
              </a:p>
              <a:p>
                <a:pPr marL="0" indent="0">
                  <a:buNone/>
                </a:pPr>
                <a:r>
                  <a:rPr lang="en-US" i="1" dirty="0" smtClean="0"/>
                  <a:t>	x</a:t>
                </a:r>
                <a:r>
                  <a:rPr lang="en-US" dirty="0" smtClean="0"/>
                  <a:t> </a:t>
                </a:r>
                <a:r>
                  <a:rPr lang="en-US" dirty="0">
                    <a:sym typeface="Symbol"/>
                  </a:rPr>
                  <a:t></a:t>
                </a:r>
                <a:r>
                  <a:rPr lang="en-US" dirty="0"/>
                  <a:t> R ‘‘</a:t>
                </a:r>
                <a:r>
                  <a:rPr lang="en-US" dirty="0">
                    <a:sym typeface="Symbol"/>
                  </a:rPr>
                  <a:t></a:t>
                </a:r>
                <a:r>
                  <a:rPr lang="en-US" dirty="0"/>
                  <a:t> </a:t>
                </a:r>
                <a:r>
                  <a:rPr lang="en-US" dirty="0">
                    <a:sym typeface="Symbol"/>
                  </a:rPr>
                  <a:t></a:t>
                </a:r>
                <a:r>
                  <a:rPr lang="en-US" dirty="0"/>
                  <a:t> (</a:t>
                </a:r>
                <a:r>
                  <a:rPr lang="en-US" dirty="0">
                    <a:sym typeface="Symbol"/>
                  </a:rPr>
                  <a:t></a:t>
                </a:r>
                <a:r>
                  <a:rPr lang="en-US" i="1" dirty="0"/>
                  <a:t>y</a:t>
                </a:r>
                <a:r>
                  <a:rPr lang="en-US" dirty="0"/>
                  <a:t>)( </a:t>
                </a:r>
                <a:r>
                  <a:rPr lang="en-US" i="1" dirty="0"/>
                  <a:t>y </a:t>
                </a:r>
                <a:r>
                  <a:rPr lang="en-US" dirty="0">
                    <a:sym typeface="Symbol"/>
                  </a:rPr>
                  <a:t></a:t>
                </a:r>
                <a:r>
                  <a:rPr lang="en-US" dirty="0"/>
                  <a:t> &amp; </a:t>
                </a:r>
                <a:r>
                  <a:rPr lang="en-US" i="1" dirty="0" err="1"/>
                  <a:t>x</a:t>
                </a:r>
                <a:r>
                  <a:rPr lang="en-US" dirty="0" err="1"/>
                  <a:t>R</a:t>
                </a:r>
                <a:r>
                  <a:rPr lang="en-US" i="1" dirty="0" err="1"/>
                  <a:t>y</a:t>
                </a:r>
                <a:r>
                  <a:rPr lang="en-US" dirty="0"/>
                  <a:t>)  *37.1</a:t>
                </a:r>
              </a:p>
              <a:p>
                <a:pPr marL="0" indent="0">
                  <a:buNone/>
                </a:pPr>
                <a:r>
                  <a:rPr lang="en-US" i="1" dirty="0" smtClean="0"/>
                  <a:t>	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  </a:t>
                </a:r>
                <a14:m>
                  <m:oMath xmlns:m="http://schemas.openxmlformats.org/officeDocument/2006/math">
                    <m:r>
                      <a:rPr lang="en-US" i="1"/>
                      <m:t>≡</m:t>
                    </m:r>
                  </m:oMath>
                </a14:m>
                <a:r>
                  <a:rPr lang="en-US" i="1" dirty="0"/>
                  <a:t> </a:t>
                </a:r>
                <a:r>
                  <a:rPr lang="en-US" i="1" dirty="0" err="1"/>
                  <a:t>y</a:t>
                </a:r>
                <a:r>
                  <a:rPr lang="en-US" dirty="0" err="1"/>
                  <a:t>R</a:t>
                </a:r>
                <a:r>
                  <a:rPr lang="en-US" i="1" dirty="0" err="1"/>
                  <a:t>x</a:t>
                </a:r>
                <a:r>
                  <a:rPr lang="en-US" i="1" dirty="0"/>
                  <a:t>  </a:t>
                </a:r>
                <a:r>
                  <a:rPr lang="en-US" dirty="0"/>
                  <a:t>*32.181.</a:t>
                </a:r>
              </a:p>
              <a:p>
                <a:r>
                  <a:rPr lang="en-US" dirty="0"/>
                  <a:t>This demonstration suggests that we can arrive at </a:t>
                </a:r>
                <a:r>
                  <a:rPr lang="en-US" dirty="0">
                    <a:sym typeface="Symbol"/>
                  </a:rPr>
                  <a:t></a:t>
                </a:r>
                <a:r>
                  <a:rPr lang="en-US" dirty="0"/>
                  <a:t>!</a:t>
                </a:r>
                <a:r>
                  <a:rPr lang="en-US" dirty="0">
                    <a:sym typeface="Symbol"/>
                  </a:rPr>
                  <a:t></a:t>
                </a:r>
                <a:r>
                  <a:rPr lang="en-US" dirty="0"/>
                  <a:t>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rather immediately from </a:t>
                </a:r>
              </a:p>
              <a:p>
                <a:pPr marL="0" indent="0">
                  <a:buNone/>
                </a:pPr>
                <a:r>
                  <a:rPr lang="en-US" i="1" dirty="0"/>
                  <a:t>	</a:t>
                </a:r>
                <a:r>
                  <a:rPr lang="en-US" dirty="0" smtClean="0"/>
                  <a:t>(</a:t>
                </a:r>
                <a:r>
                  <a:rPr lang="en-US" dirty="0">
                    <a:sym typeface="Symbol"/>
                  </a:rPr>
                  <a:t></a:t>
                </a:r>
                <a:r>
                  <a:rPr lang="en-US" i="1" dirty="0"/>
                  <a:t>y</a:t>
                </a:r>
                <a:r>
                  <a:rPr lang="en-US" dirty="0"/>
                  <a:t>)( </a:t>
                </a:r>
                <a:r>
                  <a:rPr lang="en-US" i="1" dirty="0"/>
                  <a:t>y </a:t>
                </a:r>
                <a:r>
                  <a:rPr lang="en-US" dirty="0">
                    <a:sym typeface="Symbol"/>
                  </a:rPr>
                  <a:t></a:t>
                </a:r>
                <a:r>
                  <a:rPr lang="en-US" dirty="0"/>
                  <a:t> </a:t>
                </a:r>
                <a:r>
                  <a:rPr lang="en-US" dirty="0">
                    <a:sym typeface="Symbol"/>
                  </a:rPr>
                  <a:t></a:t>
                </a:r>
                <a:r>
                  <a:rPr lang="en-US" dirty="0"/>
                  <a:t> &amp; </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a:t>
                </a:r>
              </a:p>
              <a:p>
                <a:r>
                  <a:rPr lang="en-US" dirty="0"/>
                  <a:t>But the definitions</a:t>
                </a:r>
              </a:p>
              <a:p>
                <a:pPr marL="0" indent="0">
                  <a:buNone/>
                </a:pPr>
                <a:r>
                  <a:rPr lang="en-US" dirty="0" smtClean="0"/>
                  <a:t>	*</a:t>
                </a:r>
                <a:r>
                  <a:rPr lang="en-US" dirty="0"/>
                  <a:t>24.03  </a:t>
                </a:r>
                <a:r>
                  <a:rPr lang="en-US" dirty="0">
                    <a:sym typeface="Symbol"/>
                  </a:rPr>
                  <a:t></a:t>
                </a:r>
                <a:r>
                  <a:rPr lang="en-US" dirty="0"/>
                  <a:t>!</a:t>
                </a:r>
                <a:r>
                  <a:rPr lang="en-US" i="1" dirty="0">
                    <a:sym typeface="Symbol"/>
                  </a:rPr>
                  <a:t></a:t>
                </a:r>
                <a:r>
                  <a:rPr lang="en-US" i="1" dirty="0"/>
                  <a:t> </a:t>
                </a:r>
                <a:r>
                  <a:rPr lang="en-US" dirty="0"/>
                  <a:t>  =</a:t>
                </a:r>
                <a:r>
                  <a:rPr lang="en-US" dirty="0" err="1"/>
                  <a:t>df</a:t>
                </a:r>
                <a:r>
                  <a:rPr lang="en-US" dirty="0"/>
                  <a:t> (</a:t>
                </a:r>
                <a:r>
                  <a:rPr lang="en-US" dirty="0">
                    <a:sym typeface="Symbol"/>
                  </a:rPr>
                  <a:t></a:t>
                </a:r>
                <a:r>
                  <a:rPr lang="en-US" i="1" dirty="0"/>
                  <a:t>x</a:t>
                </a:r>
                <a:r>
                  <a:rPr lang="en-US" dirty="0"/>
                  <a:t>)(</a:t>
                </a:r>
                <a:r>
                  <a:rPr lang="en-US" i="1" dirty="0"/>
                  <a:t>x </a:t>
                </a:r>
                <a:r>
                  <a:rPr lang="en-US" dirty="0">
                    <a:sym typeface="Symbol"/>
                  </a:rPr>
                  <a:t></a:t>
                </a:r>
                <a:r>
                  <a:rPr lang="en-US" i="1" dirty="0">
                    <a:sym typeface="Symbol"/>
                  </a:rPr>
                  <a:t></a:t>
                </a:r>
                <a:r>
                  <a:rPr lang="en-US" dirty="0"/>
                  <a:t>)</a:t>
                </a:r>
              </a:p>
              <a:p>
                <a:pPr marL="0" indent="0">
                  <a:buNone/>
                </a:pPr>
                <a:r>
                  <a:rPr lang="en-US" dirty="0" smtClean="0"/>
                  <a:t>	*</a:t>
                </a:r>
                <a:r>
                  <a:rPr lang="en-US" dirty="0"/>
                  <a:t>22.02  </a:t>
                </a:r>
                <a:r>
                  <a:rPr lang="en-US" i="1" dirty="0">
                    <a:sym typeface="Symbol"/>
                  </a:rPr>
                  <a:t></a:t>
                </a:r>
                <a:r>
                  <a:rPr lang="en-US" i="1" dirty="0"/>
                  <a:t> </a:t>
                </a:r>
                <a:r>
                  <a:rPr lang="en-US" dirty="0"/>
                  <a:t> </a:t>
                </a:r>
                <a:r>
                  <a:rPr lang="en-US" dirty="0">
                    <a:sym typeface="Symbol"/>
                  </a:rPr>
                  <a:t></a:t>
                </a:r>
                <a:r>
                  <a:rPr lang="en-US" dirty="0"/>
                  <a:t> </a:t>
                </a:r>
                <a:r>
                  <a:rPr lang="en-US" i="1" dirty="0">
                    <a:sym typeface="Symbol"/>
                  </a:rPr>
                  <a:t></a:t>
                </a:r>
                <a:r>
                  <a:rPr lang="en-US" dirty="0"/>
                  <a:t>  =</a:t>
                </a:r>
                <a:r>
                  <a:rPr lang="en-US" dirty="0" err="1"/>
                  <a:t>df</a:t>
                </a:r>
                <a:r>
                  <a:rPr lang="en-US" dirty="0"/>
                  <a:t> </a:t>
                </a:r>
                <a14:m>
                  <m:oMath xmlns:m="http://schemas.openxmlformats.org/officeDocument/2006/math">
                    <m:acc>
                      <m:accPr>
                        <m:chr m:val="̂"/>
                        <m:ctrlPr>
                          <a:rPr lang="en-US" i="1"/>
                        </m:ctrlPr>
                      </m:accPr>
                      <m:e>
                        <m:r>
                          <a:rPr lang="en-US" i="1"/>
                          <m:t>𝑧</m:t>
                        </m:r>
                      </m:e>
                    </m:acc>
                  </m:oMath>
                </a14:m>
                <a:r>
                  <a:rPr lang="en-US" dirty="0"/>
                  <a:t>( </a:t>
                </a:r>
                <a:r>
                  <a:rPr lang="en-US" i="1" dirty="0"/>
                  <a:t>z </a:t>
                </a:r>
                <a:r>
                  <a:rPr lang="en-US" dirty="0">
                    <a:sym typeface="Symbol"/>
                  </a:rPr>
                  <a:t></a:t>
                </a:r>
                <a:r>
                  <a:rPr lang="en-US" i="1" dirty="0">
                    <a:sym typeface="Symbol"/>
                  </a:rPr>
                  <a:t></a:t>
                </a:r>
                <a:r>
                  <a:rPr lang="en-US" dirty="0"/>
                  <a:t>  &amp; </a:t>
                </a:r>
                <a:r>
                  <a:rPr lang="en-US" i="1" dirty="0"/>
                  <a:t>z </a:t>
                </a:r>
                <a:r>
                  <a:rPr lang="en-US" dirty="0">
                    <a:sym typeface="Symbol"/>
                  </a:rPr>
                  <a:t></a:t>
                </a:r>
                <a:r>
                  <a:rPr lang="en-US" i="1" dirty="0">
                    <a:sym typeface="Symbol"/>
                  </a:rPr>
                  <a:t></a:t>
                </a:r>
                <a:r>
                  <a:rPr lang="en-US" dirty="0"/>
                  <a:t>)  </a:t>
                </a:r>
              </a:p>
              <a:p>
                <a:pPr marL="0" indent="0">
                  <a:buNone/>
                </a:pPr>
                <a:r>
                  <a:rPr lang="en-US" dirty="0" smtClean="0"/>
                  <a:t>	</a:t>
                </a:r>
                <a:r>
                  <a:rPr lang="en-US" dirty="0" smtClean="0">
                    <a:solidFill>
                      <a:srgbClr val="FF0000"/>
                    </a:solidFill>
                  </a:rPr>
                  <a:t>cannot</a:t>
                </a:r>
                <a:r>
                  <a:rPr lang="en-US" dirty="0" smtClean="0"/>
                  <a:t> </a:t>
                </a:r>
                <a:r>
                  <a:rPr lang="en-US" dirty="0"/>
                  <a:t>be applied to </a:t>
                </a:r>
                <a:r>
                  <a:rPr lang="en-US" dirty="0">
                    <a:sym typeface="Symbol"/>
                  </a:rPr>
                  <a:t></a:t>
                </a:r>
                <a:r>
                  <a:rPr lang="en-US" dirty="0"/>
                  <a:t>!</a:t>
                </a:r>
                <a:r>
                  <a:rPr lang="en-US" dirty="0">
                    <a:sym typeface="Symbol"/>
                  </a:rPr>
                  <a:t></a:t>
                </a:r>
                <a:r>
                  <a:rPr lang="en-US" dirty="0"/>
                  <a:t>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The </a:t>
                </a:r>
                <a:r>
                  <a:rPr lang="en-US" dirty="0" smtClean="0"/>
                  <a:t>definite 	description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which is (</a:t>
                </a:r>
                <a:r>
                  <a:rPr lang="en-US" dirty="0">
                    <a:sym typeface="Symbol"/>
                  </a:rPr>
                  <a:t></a:t>
                </a:r>
                <a:r>
                  <a:rPr lang="en-US" i="1" dirty="0">
                    <a:sym typeface="Symbol"/>
                  </a:rPr>
                  <a:t></a:t>
                </a:r>
                <a:r>
                  <a:rPr lang="en-US" dirty="0"/>
                  <a:t>)(</a:t>
                </a:r>
                <a:r>
                  <a:rPr lang="en-US" i="1"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must be </a:t>
                </a:r>
                <a:r>
                  <a:rPr lang="en-US" dirty="0" smtClean="0"/>
                  <a:t>	eliminated </a:t>
                </a:r>
                <a:r>
                  <a:rPr lang="en-US" dirty="0"/>
                  <a:t>before we can apply definitions </a:t>
                </a:r>
                <a:r>
                  <a:rPr lang="en-US" dirty="0" smtClean="0"/>
                  <a:t>	*</a:t>
                </a:r>
                <a:r>
                  <a:rPr lang="en-US" dirty="0"/>
                  <a:t>22.04 and *24.03. </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381000"/>
                <a:ext cx="8229600" cy="5745163"/>
              </a:xfrm>
              <a:blipFill rotWithShape="1">
                <a:blip r:embed="rId2"/>
                <a:stretch>
                  <a:fillRect l="-1185" t="-2335" r="-815" b="-2335"/>
                </a:stretch>
              </a:blipFill>
            </p:spPr>
            <p:txBody>
              <a:bodyPr/>
              <a:lstStyle/>
              <a:p>
                <a:r>
                  <a:rPr lang="en-US">
                    <a:noFill/>
                  </a:rPr>
                  <a:t> </a:t>
                </a:r>
              </a:p>
            </p:txBody>
          </p:sp>
        </mc:Fallback>
      </mc:AlternateContent>
    </p:spTree>
    <p:extLst>
      <p:ext uri="{BB962C8B-B14F-4D97-AF65-F5344CB8AC3E}">
        <p14:creationId xmlns:p14="http://schemas.microsoft.com/office/powerpoint/2010/main" val="40176198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533400"/>
                <a:ext cx="8229600" cy="6096000"/>
              </a:xfrm>
            </p:spPr>
            <p:txBody>
              <a:bodyPr>
                <a:normAutofit fontScale="77500" lnSpcReduction="20000"/>
              </a:bodyPr>
              <a:lstStyle/>
              <a:p>
                <a:r>
                  <a:rPr lang="en-US" dirty="0"/>
                  <a:t>Perhaps the best way to flush out the demonstration at *37.46  is to proceed as follows:</a:t>
                </a:r>
              </a:p>
              <a:p>
                <a:pPr marL="0" lvl="0" indent="0">
                  <a:buNone/>
                </a:pPr>
                <a:r>
                  <a:rPr lang="en-US" i="1" dirty="0" smtClean="0"/>
                  <a:t>	x</a:t>
                </a:r>
                <a:r>
                  <a:rPr lang="en-US" dirty="0" smtClean="0"/>
                  <a:t> </a:t>
                </a:r>
                <a:r>
                  <a:rPr lang="en-US" dirty="0">
                    <a:sym typeface="Symbol"/>
                  </a:rPr>
                  <a:t></a:t>
                </a:r>
                <a:r>
                  <a:rPr lang="en-US" dirty="0"/>
                  <a:t> R ‘‘</a:t>
                </a:r>
                <a:r>
                  <a:rPr lang="en-US" dirty="0">
                    <a:sym typeface="Symbol"/>
                  </a:rPr>
                  <a:t></a:t>
                </a:r>
                <a:r>
                  <a:rPr lang="en-US" dirty="0"/>
                  <a:t> </a:t>
                </a:r>
                <a:r>
                  <a:rPr lang="en-US" dirty="0">
                    <a:sym typeface="Symbol"/>
                  </a:rPr>
                  <a:t></a:t>
                </a:r>
                <a:r>
                  <a:rPr lang="en-US" dirty="0"/>
                  <a:t> (</a:t>
                </a:r>
                <a:r>
                  <a:rPr lang="en-US" dirty="0">
                    <a:sym typeface="Symbol"/>
                  </a:rPr>
                  <a:t></a:t>
                </a:r>
                <a:r>
                  <a:rPr lang="en-US" i="1" dirty="0"/>
                  <a:t>y</a:t>
                </a:r>
                <a:r>
                  <a:rPr lang="en-US" dirty="0"/>
                  <a:t>)( </a:t>
                </a:r>
                <a:r>
                  <a:rPr lang="en-US" i="1" dirty="0"/>
                  <a:t>y </a:t>
                </a:r>
                <a:r>
                  <a:rPr lang="en-US" dirty="0">
                    <a:sym typeface="Symbol"/>
                  </a:rPr>
                  <a:t></a:t>
                </a:r>
                <a:r>
                  <a:rPr lang="en-US" dirty="0"/>
                  <a:t> &amp; </a:t>
                </a:r>
                <a:r>
                  <a:rPr lang="en-US" i="1" dirty="0" err="1"/>
                  <a:t>x</a:t>
                </a:r>
                <a:r>
                  <a:rPr lang="en-US" dirty="0" err="1"/>
                  <a:t>R</a:t>
                </a:r>
                <a:r>
                  <a:rPr lang="en-US" i="1" dirty="0" err="1"/>
                  <a:t>y</a:t>
                </a:r>
                <a:r>
                  <a:rPr lang="en-US" dirty="0"/>
                  <a:t>)  *37.1</a:t>
                </a:r>
              </a:p>
              <a:p>
                <a:pPr marL="0" lvl="0" indent="0">
                  <a:buNone/>
                </a:pPr>
                <a:r>
                  <a:rPr lang="en-US" dirty="0" smtClean="0"/>
                  <a:t>	[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a:t>
                </a:r>
                <a:r>
                  <a:rPr lang="en-US" i="1" dirty="0"/>
                  <a:t>  </a:t>
                </a:r>
                <a14:m>
                  <m:oMath xmlns:m="http://schemas.openxmlformats.org/officeDocument/2006/math">
                    <m:r>
                      <a:rPr lang="en-US" i="1"/>
                      <m:t>≡</m:t>
                    </m:r>
                  </m:oMath>
                </a14:m>
                <a:r>
                  <a:rPr lang="en-US" i="1" dirty="0"/>
                  <a:t> </a:t>
                </a:r>
                <a:r>
                  <a:rPr lang="en-US" i="1" dirty="0" err="1"/>
                  <a:t>y</a:t>
                </a:r>
                <a:r>
                  <a:rPr lang="en-US" dirty="0" err="1"/>
                  <a:t>R</a:t>
                </a:r>
                <a:r>
                  <a:rPr lang="en-US" i="1" dirty="0" err="1"/>
                  <a:t>x</a:t>
                </a:r>
                <a:r>
                  <a:rPr lang="en-US" i="1" dirty="0"/>
                  <a:t>  </a:t>
                </a:r>
                <a:r>
                  <a:rPr lang="en-US" dirty="0"/>
                  <a:t>*32.181.</a:t>
                </a:r>
              </a:p>
              <a:p>
                <a:pPr marL="0" lvl="0" indent="0">
                  <a:buNone/>
                </a:pPr>
                <a:r>
                  <a:rPr lang="en-US" dirty="0">
                    <a:sym typeface="Symbol"/>
                  </a:rPr>
                  <a:t>	</a:t>
                </a:r>
                <a:r>
                  <a:rPr lang="en-US" dirty="0" smtClean="0">
                    <a:sym typeface="Symbol"/>
                  </a:rPr>
                  <a:t></a:t>
                </a:r>
                <a:r>
                  <a:rPr lang="en-US" i="1" dirty="0"/>
                  <a:t>y</a:t>
                </a:r>
                <a:r>
                  <a:rPr lang="en-US" dirty="0"/>
                  <a:t>)( </a:t>
                </a:r>
                <a:r>
                  <a:rPr lang="en-US" i="1" dirty="0"/>
                  <a:t>y </a:t>
                </a:r>
                <a:r>
                  <a:rPr lang="en-US" dirty="0">
                    <a:sym typeface="Symbol"/>
                  </a:rPr>
                  <a:t></a:t>
                </a:r>
                <a:r>
                  <a:rPr lang="en-US" dirty="0"/>
                  <a:t> &amp; [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a:t>
                </a:r>
                <a:r>
                  <a:rPr lang="en-US" dirty="0">
                    <a:sym typeface="Symbol"/>
                  </a:rPr>
                  <a:t></a:t>
                </a:r>
                <a:r>
                  <a:rPr lang="en-US" dirty="0"/>
                  <a:t> </a:t>
                </a:r>
                <a:endParaRPr lang="en-US" dirty="0" smtClean="0"/>
              </a:p>
              <a:p>
                <a:pPr marL="0" lvl="0" indent="0">
                  <a:buNone/>
                </a:pPr>
                <a:r>
                  <a:rPr lang="en-US" dirty="0"/>
                  <a:t>	</a:t>
                </a:r>
                <a:r>
                  <a:rPr lang="en-US" dirty="0" smtClean="0"/>
                  <a:t>	(</a:t>
                </a:r>
                <a:r>
                  <a:rPr lang="en-US" dirty="0">
                    <a:sym typeface="Symbol"/>
                  </a:rPr>
                  <a:t></a:t>
                </a:r>
                <a:r>
                  <a:rPr lang="en-US" i="1" dirty="0"/>
                  <a:t>y</a:t>
                </a:r>
                <a:r>
                  <a:rPr lang="en-US" dirty="0"/>
                  <a:t>)( </a:t>
                </a:r>
                <a:r>
                  <a:rPr lang="en-US" i="1" dirty="0"/>
                  <a:t>y </a:t>
                </a:r>
                <a:r>
                  <a:rPr lang="en-US" dirty="0">
                    <a:sym typeface="Symbol"/>
                  </a:rPr>
                  <a:t></a:t>
                </a:r>
                <a:r>
                  <a:rPr lang="en-US" dirty="0"/>
                  <a:t> &amp; [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a:t>
                </a:r>
              </a:p>
              <a:p>
                <a:pPr marL="0" lvl="0" indent="0">
                  <a:buNone/>
                </a:pPr>
                <a:r>
                  <a:rPr lang="en-US" dirty="0" smtClean="0"/>
                  <a:t>	(</a:t>
                </a:r>
                <a:r>
                  <a:rPr lang="en-US" dirty="0">
                    <a:sym typeface="Symbol"/>
                  </a:rPr>
                  <a:t></a:t>
                </a:r>
                <a:r>
                  <a:rPr lang="en-US" i="1" dirty="0"/>
                  <a:t>y</a:t>
                </a:r>
                <a:r>
                  <a:rPr lang="en-US" dirty="0"/>
                  <a:t>)( </a:t>
                </a:r>
                <a:r>
                  <a:rPr lang="en-US" i="1" dirty="0"/>
                  <a:t>y </a:t>
                </a:r>
                <a:r>
                  <a:rPr lang="en-US" dirty="0">
                    <a:sym typeface="Symbol"/>
                  </a:rPr>
                  <a:t></a:t>
                </a:r>
                <a:r>
                  <a:rPr lang="en-US" dirty="0"/>
                  <a:t> &amp; [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a:t>
                </a:r>
                <a:r>
                  <a:rPr lang="en-US" dirty="0" smtClean="0">
                    <a:sym typeface="Symbol"/>
                  </a:rPr>
                  <a:t></a:t>
                </a:r>
              </a:p>
              <a:p>
                <a:pPr marL="0" lvl="0" indent="0">
                  <a:buNone/>
                </a:pPr>
                <a:r>
                  <a:rPr lang="en-US" dirty="0">
                    <a:sym typeface="Symbol"/>
                  </a:rPr>
                  <a:t>	</a:t>
                </a:r>
                <a:r>
                  <a:rPr lang="en-US" dirty="0" smtClean="0">
                    <a:sym typeface="Symbol"/>
                  </a:rPr>
                  <a:t>	</a:t>
                </a:r>
                <a:r>
                  <a:rPr lang="en-US" dirty="0" smtClean="0"/>
                  <a:t> </a:t>
                </a:r>
                <a:r>
                  <a:rPr lang="en-US" dirty="0"/>
                  <a:t>[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 (</a:t>
                </a:r>
                <a:r>
                  <a:rPr lang="en-US" dirty="0">
                    <a:sym typeface="Symbol"/>
                  </a:rPr>
                  <a:t></a:t>
                </a:r>
                <a:r>
                  <a:rPr lang="en-US" i="1" dirty="0"/>
                  <a:t>y</a:t>
                </a:r>
                <a:r>
                  <a:rPr lang="en-US" dirty="0"/>
                  <a:t>)( </a:t>
                </a:r>
                <a:r>
                  <a:rPr lang="en-US" i="1" dirty="0"/>
                  <a:t>y </a:t>
                </a:r>
                <a:r>
                  <a:rPr lang="en-US" dirty="0">
                    <a:sym typeface="Symbol"/>
                  </a:rPr>
                  <a:t></a:t>
                </a:r>
                <a:r>
                  <a:rPr lang="en-US" dirty="0"/>
                  <a:t> &amp; </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a:t>
                </a:r>
              </a:p>
              <a:p>
                <a:pPr marL="0" lvl="0" indent="0">
                  <a:buNone/>
                </a:pPr>
                <a:r>
                  <a:rPr lang="en-US" i="1" dirty="0" smtClean="0"/>
                  <a:t>	x</a:t>
                </a:r>
                <a:r>
                  <a:rPr lang="en-US" dirty="0" smtClean="0"/>
                  <a:t> </a:t>
                </a:r>
                <a:r>
                  <a:rPr lang="en-US" dirty="0">
                    <a:sym typeface="Symbol"/>
                  </a:rPr>
                  <a:t></a:t>
                </a:r>
                <a:r>
                  <a:rPr lang="en-US" dirty="0"/>
                  <a:t> R ‘‘</a:t>
                </a:r>
                <a:r>
                  <a:rPr lang="en-US" dirty="0">
                    <a:sym typeface="Symbol"/>
                  </a:rPr>
                  <a:t></a:t>
                </a:r>
                <a:r>
                  <a:rPr lang="en-US" dirty="0"/>
                  <a:t>  </a:t>
                </a:r>
                <a:r>
                  <a:rPr lang="en-US" dirty="0">
                    <a:sym typeface="Symbol"/>
                  </a:rPr>
                  <a:t></a:t>
                </a:r>
                <a:r>
                  <a:rPr lang="en-US" dirty="0"/>
                  <a:t> [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 (</a:t>
                </a:r>
                <a:r>
                  <a:rPr lang="en-US" dirty="0">
                    <a:sym typeface="Symbol"/>
                  </a:rPr>
                  <a:t></a:t>
                </a:r>
                <a:r>
                  <a:rPr lang="en-US" i="1" dirty="0"/>
                  <a:t>y</a:t>
                </a:r>
                <a:r>
                  <a:rPr lang="en-US" dirty="0"/>
                  <a:t>)( </a:t>
                </a:r>
                <a:r>
                  <a:rPr lang="en-US" i="1" dirty="0"/>
                  <a:t>y </a:t>
                </a:r>
                <a:r>
                  <a:rPr lang="en-US" dirty="0">
                    <a:sym typeface="Symbol"/>
                  </a:rPr>
                  <a:t></a:t>
                </a:r>
                <a:r>
                  <a:rPr lang="en-US" dirty="0"/>
                  <a:t> &amp; </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a:t>
                </a:r>
              </a:p>
              <a:p>
                <a:pPr marL="0" lvl="0" indent="0">
                  <a:buNone/>
                </a:pPr>
                <a:r>
                  <a:rPr lang="en-US" i="1" dirty="0" smtClean="0"/>
                  <a:t>	x</a:t>
                </a:r>
                <a:r>
                  <a:rPr lang="en-US" dirty="0" smtClean="0"/>
                  <a:t> </a:t>
                </a:r>
                <a:r>
                  <a:rPr lang="en-US" dirty="0">
                    <a:sym typeface="Symbol"/>
                  </a:rPr>
                  <a:t></a:t>
                </a:r>
                <a:r>
                  <a:rPr lang="en-US" dirty="0"/>
                  <a:t> R ‘‘</a:t>
                </a:r>
                <a:r>
                  <a:rPr lang="en-US" dirty="0">
                    <a:sym typeface="Symbol"/>
                  </a:rPr>
                  <a:t></a:t>
                </a:r>
                <a:r>
                  <a:rPr lang="en-US" dirty="0"/>
                  <a:t>  </a:t>
                </a:r>
                <a:r>
                  <a:rPr lang="en-US" dirty="0">
                    <a:sym typeface="Symbol"/>
                  </a:rPr>
                  <a:t></a:t>
                </a:r>
                <a:r>
                  <a:rPr lang="en-US" dirty="0"/>
                  <a:t> </a:t>
                </a:r>
                <a:r>
                  <a:rPr lang="en-US" dirty="0">
                    <a:sym typeface="Symbol"/>
                  </a:rPr>
                  <a:t></a:t>
                </a:r>
                <a:r>
                  <a:rPr lang="en-US" dirty="0"/>
                  <a:t>!</a:t>
                </a:r>
                <a:r>
                  <a:rPr lang="en-US" dirty="0">
                    <a:sym typeface="Symbol"/>
                  </a:rPr>
                  <a:t></a:t>
                </a:r>
                <a:r>
                  <a:rPr lang="en-US" dirty="0"/>
                  <a:t>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   </a:t>
                </a:r>
                <a:r>
                  <a:rPr lang="en-US" dirty="0"/>
                  <a:t>*22.02, *24.03</a:t>
                </a:r>
              </a:p>
              <a:p>
                <a:pPr marL="0" indent="0">
                  <a:buNone/>
                </a:pPr>
                <a:r>
                  <a:rPr lang="en-US" dirty="0"/>
                  <a:t> </a:t>
                </a:r>
              </a:p>
              <a:p>
                <a:r>
                  <a:rPr lang="en-US" dirty="0"/>
                  <a:t>The key to the demonstration is:</a:t>
                </a:r>
              </a:p>
              <a:p>
                <a:pPr marL="0" indent="0">
                  <a:buNone/>
                </a:pPr>
                <a:r>
                  <a:rPr lang="en-US" dirty="0"/>
                  <a:t> </a:t>
                </a:r>
                <a:r>
                  <a:rPr lang="en-US" dirty="0" smtClean="0"/>
                  <a:t>    (</a:t>
                </a:r>
                <a:r>
                  <a:rPr lang="en-US" dirty="0">
                    <a:sym typeface="Symbol"/>
                  </a:rPr>
                  <a:t></a:t>
                </a:r>
                <a:r>
                  <a:rPr lang="en-US" i="1" dirty="0"/>
                  <a:t>y</a:t>
                </a:r>
                <a:r>
                  <a:rPr lang="en-US" dirty="0"/>
                  <a:t>)( </a:t>
                </a:r>
                <a:r>
                  <a:rPr lang="en-US" i="1" dirty="0"/>
                  <a:t>y </a:t>
                </a:r>
                <a:r>
                  <a:rPr lang="en-US" dirty="0">
                    <a:sym typeface="Symbol"/>
                  </a:rPr>
                  <a:t></a:t>
                </a:r>
                <a:r>
                  <a:rPr lang="en-US" dirty="0"/>
                  <a:t> </a:t>
                </a:r>
                <a:r>
                  <a:rPr lang="en-US" dirty="0">
                    <a:sym typeface="Symbol"/>
                  </a:rPr>
                  <a:t></a:t>
                </a:r>
                <a:r>
                  <a:rPr lang="en-US" dirty="0"/>
                  <a:t> &amp; [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a:t>
                </a:r>
                <a:r>
                  <a:rPr lang="en-US" dirty="0">
                    <a:sym typeface="Symbol"/>
                  </a:rPr>
                  <a:t></a:t>
                </a:r>
                <a:r>
                  <a:rPr lang="en-US" dirty="0"/>
                  <a:t> </a:t>
                </a:r>
                <a:endParaRPr lang="en-US" dirty="0" smtClean="0"/>
              </a:p>
              <a:p>
                <a:pPr marL="0" indent="0">
                  <a:buNone/>
                </a:pPr>
                <a:r>
                  <a:rPr lang="en-US" dirty="0"/>
                  <a:t>	</a:t>
                </a:r>
                <a:r>
                  <a:rPr lang="en-US" dirty="0" smtClean="0"/>
                  <a:t>	[ </a:t>
                </a:r>
                <a14:m>
                  <m:oMath xmlns:m="http://schemas.openxmlformats.org/officeDocument/2006/math">
                    <m:acc>
                      <m:accPr>
                        <m:chr m:val="⃖"/>
                        <m:ctrlPr>
                          <a:rPr lang="en-US" i="1"/>
                        </m:ctrlPr>
                      </m:accPr>
                      <m:e>
                        <m:r>
                          <a:rPr lang="en-US" i="1"/>
                          <m:t>𝑅</m:t>
                        </m:r>
                      </m:e>
                    </m:acc>
                  </m:oMath>
                </a14:m>
                <a:r>
                  <a:rPr lang="en-US" i="1" dirty="0"/>
                  <a:t> </a:t>
                </a:r>
                <a:r>
                  <a:rPr lang="en-US" dirty="0"/>
                  <a:t>‘</a:t>
                </a:r>
                <a:r>
                  <a:rPr lang="en-US" i="1" dirty="0"/>
                  <a:t>x</a:t>
                </a:r>
                <a:r>
                  <a:rPr lang="en-US" dirty="0"/>
                  <a:t>][ (</a:t>
                </a:r>
                <a:r>
                  <a:rPr lang="en-US" dirty="0">
                    <a:sym typeface="Symbol"/>
                  </a:rPr>
                  <a:t></a:t>
                </a:r>
                <a:r>
                  <a:rPr lang="en-US" i="1" dirty="0"/>
                  <a:t>y</a:t>
                </a:r>
                <a:r>
                  <a:rPr lang="en-US" dirty="0"/>
                  <a:t>)( </a:t>
                </a:r>
                <a:r>
                  <a:rPr lang="en-US" i="1" dirty="0"/>
                  <a:t>y </a:t>
                </a:r>
                <a:r>
                  <a:rPr lang="en-US" dirty="0">
                    <a:sym typeface="Symbol"/>
                  </a:rPr>
                  <a:t></a:t>
                </a:r>
                <a:r>
                  <a:rPr lang="en-US" dirty="0"/>
                  <a:t> &amp; </a:t>
                </a:r>
                <a:r>
                  <a:rPr lang="en-US" i="1" dirty="0"/>
                  <a:t>y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x</a:t>
                </a:r>
                <a:r>
                  <a:rPr lang="en-US" dirty="0"/>
                  <a:t>) ].</a:t>
                </a:r>
              </a:p>
              <a:p>
                <a:r>
                  <a:rPr lang="en-US" dirty="0"/>
                  <a:t>This, of course, is quite easily proved.</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6096000"/>
              </a:xfrm>
              <a:blipFill rotWithShape="1">
                <a:blip r:embed="rId2"/>
                <a:stretch>
                  <a:fillRect l="-1037" t="-2000" r="-1926" b="-1900"/>
                </a:stretch>
              </a:blipFill>
            </p:spPr>
            <p:txBody>
              <a:bodyPr/>
              <a:lstStyle/>
              <a:p>
                <a:r>
                  <a:rPr lang="en-US">
                    <a:noFill/>
                  </a:rPr>
                  <a:t> </a:t>
                </a:r>
              </a:p>
            </p:txBody>
          </p:sp>
        </mc:Fallback>
      </mc:AlternateContent>
    </p:spTree>
    <p:extLst>
      <p:ext uri="{BB962C8B-B14F-4D97-AF65-F5344CB8AC3E}">
        <p14:creationId xmlns:p14="http://schemas.microsoft.com/office/powerpoint/2010/main" val="2874364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762000"/>
                <a:ext cx="8229600" cy="5364163"/>
              </a:xfrm>
            </p:spPr>
            <p:txBody>
              <a:bodyPr>
                <a:normAutofit/>
              </a:bodyPr>
              <a:lstStyle/>
              <a:p>
                <a:r>
                  <a:rPr lang="en-US" dirty="0"/>
                  <a:t>This, however, brings us to something which can only be interpreted as a straightforward </a:t>
                </a:r>
                <a:r>
                  <a:rPr lang="en-US" dirty="0">
                    <a:solidFill>
                      <a:srgbClr val="FF0000"/>
                    </a:solidFill>
                  </a:rPr>
                  <a:t>error</a:t>
                </a:r>
                <a:r>
                  <a:rPr lang="en-US" dirty="0"/>
                  <a:t>. This is the curious case of  </a:t>
                </a:r>
                <a:r>
                  <a:rPr lang="en-US" dirty="0">
                    <a:sym typeface="Symbol"/>
                  </a:rPr>
                  <a:t></a:t>
                </a:r>
                <a:r>
                  <a:rPr lang="en-US" dirty="0"/>
                  <a:t>!</a:t>
                </a:r>
                <a:r>
                  <a:rPr lang="en-US" dirty="0">
                    <a:sym typeface="Symbol"/>
                  </a:rPr>
                  <a:t></a:t>
                </a:r>
                <a:r>
                  <a:rPr lang="en-US" i="1" dirty="0">
                    <a:sym typeface="Symbol"/>
                  </a:rPr>
                  <a:t></a:t>
                </a:r>
                <a:r>
                  <a:rPr lang="en-US" i="1" dirty="0"/>
                  <a:t>f</a:t>
                </a:r>
                <a:r>
                  <a:rPr lang="en-US" i="1" dirty="0">
                    <a:sym typeface="Symbol"/>
                  </a:rPr>
                  <a:t></a:t>
                </a:r>
                <a:r>
                  <a:rPr lang="en-US" dirty="0"/>
                  <a:t>  and </a:t>
                </a:r>
                <a:r>
                  <a:rPr lang="en-US" dirty="0">
                    <a:sym typeface="Symbol"/>
                  </a:rPr>
                  <a:t></a:t>
                </a:r>
                <a:r>
                  <a:rPr lang="en-US" dirty="0"/>
                  <a:t>!</a:t>
                </a:r>
                <a:r>
                  <a:rPr lang="en-US" dirty="0">
                    <a:sym typeface="Symbol"/>
                  </a:rPr>
                  <a:t></a:t>
                </a:r>
                <a:r>
                  <a:rPr lang="en-US" i="1" dirty="0">
                    <a:sym typeface="Symbol"/>
                  </a:rPr>
                  <a:t></a:t>
                </a:r>
                <a:r>
                  <a:rPr lang="en-US" i="1" dirty="0"/>
                  <a:t>f</a:t>
                </a:r>
                <a:r>
                  <a:rPr lang="en-US" i="1" dirty="0">
                    <a:sym typeface="Symbol"/>
                  </a:rPr>
                  <a:t></a:t>
                </a:r>
                <a:r>
                  <a:rPr lang="en-US" i="1" dirty="0"/>
                  <a:t>. </a:t>
                </a:r>
                <a:endParaRPr lang="en-US" i="1" dirty="0" smtClean="0"/>
              </a:p>
              <a:p>
                <a:r>
                  <a:rPr lang="en-US" i="1" dirty="0" smtClean="0"/>
                  <a:t> </a:t>
                </a:r>
                <a:r>
                  <a:rPr lang="en-US" dirty="0"/>
                  <a:t>According to our thesis, these differ significantly from </a:t>
                </a:r>
                <a:r>
                  <a:rPr lang="en-US" dirty="0">
                    <a:sym typeface="Symbol"/>
                  </a:rPr>
                  <a:t></a:t>
                </a:r>
                <a:r>
                  <a:rPr lang="en-US" dirty="0"/>
                  <a:t>!</a:t>
                </a:r>
                <a:r>
                  <a:rPr lang="en-US" i="1" dirty="0">
                    <a:sym typeface="Symbol"/>
                  </a:rPr>
                  <a:t></a:t>
                </a:r>
                <a:r>
                  <a:rPr lang="en-US" dirty="0"/>
                  <a:t>  and </a:t>
                </a:r>
                <a:r>
                  <a:rPr lang="en-US" dirty="0">
                    <a:sym typeface="Symbol"/>
                  </a:rPr>
                  <a:t></a:t>
                </a:r>
                <a:r>
                  <a:rPr lang="en-US" dirty="0"/>
                  <a:t>!</a:t>
                </a:r>
                <a:r>
                  <a:rPr lang="en-US" i="1" dirty="0">
                    <a:sym typeface="Symbol"/>
                  </a:rPr>
                  <a:t></a:t>
                </a:r>
                <a:r>
                  <a:rPr lang="en-US" i="1" dirty="0"/>
                  <a:t> </a:t>
                </a:r>
                <a:r>
                  <a:rPr lang="en-US" dirty="0"/>
                  <a:t> which, as we have  conclusively </a:t>
                </a:r>
                <a:r>
                  <a:rPr lang="en-US" dirty="0" smtClean="0"/>
                  <a:t>shown,  </a:t>
                </a:r>
                <a:r>
                  <a:rPr lang="en-US" dirty="0"/>
                  <a:t>involve secondary scopes for </a:t>
                </a:r>
                <a:r>
                  <a:rPr lang="en-US" i="1" dirty="0">
                    <a:sym typeface="Symbol"/>
                  </a:rPr>
                  <a:t></a:t>
                </a:r>
                <a:r>
                  <a:rPr lang="en-US" dirty="0"/>
                  <a:t>, i.e.,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endParaRPr lang="en-US" dirty="0" smtClean="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762000"/>
                <a:ext cx="8229600" cy="5364163"/>
              </a:xfrm>
              <a:blipFill rotWithShape="1">
                <a:blip r:embed="rId2"/>
                <a:stretch>
                  <a:fillRect l="-1630" t="-1477" r="-444"/>
                </a:stretch>
              </a:blipFill>
            </p:spPr>
            <p:txBody>
              <a:bodyPr/>
              <a:lstStyle/>
              <a:p>
                <a:r>
                  <a:rPr lang="en-US">
                    <a:noFill/>
                  </a:rPr>
                  <a:t> </a:t>
                </a:r>
              </a:p>
            </p:txBody>
          </p:sp>
        </mc:Fallback>
      </mc:AlternateContent>
    </p:spTree>
    <p:extLst>
      <p:ext uri="{BB962C8B-B14F-4D97-AF65-F5344CB8AC3E}">
        <p14:creationId xmlns:p14="http://schemas.microsoft.com/office/powerpoint/2010/main" val="682960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304800"/>
                <a:ext cx="8229600" cy="6705600"/>
              </a:xfrm>
            </p:spPr>
            <p:txBody>
              <a:bodyPr>
                <a:normAutofit fontScale="70000" lnSpcReduction="20000"/>
              </a:bodyPr>
              <a:lstStyle/>
              <a:p>
                <a:r>
                  <a:rPr lang="en-US" dirty="0"/>
                  <a:t>The order of </a:t>
                </a:r>
                <a:r>
                  <a:rPr lang="en-US" i="1" dirty="0"/>
                  <a:t>o</a:t>
                </a:r>
                <a:r>
                  <a:rPr lang="en-US" dirty="0"/>
                  <a:t> is 0; the order of a simple type symbol then (</a:t>
                </a:r>
                <a14:m>
                  <m:oMath xmlns:m="http://schemas.openxmlformats.org/officeDocument/2006/math">
                    <m:sSub>
                      <m:sSubPr>
                        <m:ctrlPr>
                          <a:rPr lang="en-US" i="1">
                            <a:latin typeface="Cambria Math"/>
                          </a:rPr>
                        </m:ctrlPr>
                      </m:sSubPr>
                      <m:e>
                        <m:r>
                          <a:rPr lang="en-US" i="1">
                            <a:latin typeface="Cambria Math"/>
                          </a:rPr>
                          <m:t>𝑡</m:t>
                        </m:r>
                      </m:e>
                      <m:sub>
                        <m:r>
                          <a:rPr lang="en-US" i="1">
                            <a:latin typeface="Cambria Math"/>
                          </a:rPr>
                          <m:t>1</m:t>
                        </m:r>
                      </m:sub>
                    </m:sSub>
                  </m:oMath>
                </a14:m>
                <a:r>
                  <a:rPr lang="en-US" dirty="0"/>
                  <a:t>,…, </a:t>
                </a:r>
                <a14:m>
                  <m:oMath xmlns:m="http://schemas.openxmlformats.org/officeDocument/2006/math">
                    <m:sSub>
                      <m:sSubPr>
                        <m:ctrlPr>
                          <a:rPr lang="en-US" i="1">
                            <a:latin typeface="Cambria Math"/>
                          </a:rPr>
                        </m:ctrlPr>
                      </m:sSubPr>
                      <m:e>
                        <m:r>
                          <a:rPr lang="en-US" i="1">
                            <a:latin typeface="Cambria Math"/>
                          </a:rPr>
                          <m:t>𝑡</m:t>
                        </m:r>
                      </m:e>
                      <m:sub>
                        <m:r>
                          <a:rPr lang="en-US" i="1">
                            <a:latin typeface="Cambria Math"/>
                          </a:rPr>
                          <m:t>𝑛</m:t>
                        </m:r>
                      </m:sub>
                    </m:sSub>
                  </m:oMath>
                </a14:m>
                <a:r>
                  <a:rPr lang="en-US" dirty="0"/>
                  <a:t>) is </a:t>
                </a:r>
                <a:r>
                  <a:rPr lang="en-US" i="1" dirty="0"/>
                  <a:t>n</a:t>
                </a:r>
                <a:r>
                  <a:rPr lang="en-US" dirty="0"/>
                  <a:t>+1 where </a:t>
                </a:r>
                <a:r>
                  <a:rPr lang="en-US" i="1" dirty="0"/>
                  <a:t>n</a:t>
                </a:r>
                <a:r>
                  <a:rPr lang="en-US" dirty="0"/>
                  <a:t> is the highest order of any of the simple-type symbols </a:t>
                </a:r>
                <a14:m>
                  <m:oMath xmlns:m="http://schemas.openxmlformats.org/officeDocument/2006/math">
                    <m:sSub>
                      <m:sSubPr>
                        <m:ctrlPr>
                          <a:rPr lang="en-US" i="1">
                            <a:latin typeface="Cambria Math"/>
                          </a:rPr>
                        </m:ctrlPr>
                      </m:sSubPr>
                      <m:e>
                        <m:r>
                          <a:rPr lang="en-US" i="1">
                            <a:latin typeface="Cambria Math"/>
                          </a:rPr>
                          <m:t>𝑡</m:t>
                        </m:r>
                      </m:e>
                      <m:sub>
                        <m:r>
                          <a:rPr lang="en-US">
                            <a:latin typeface="Cambria Math"/>
                          </a:rPr>
                          <m:t>1</m:t>
                        </m:r>
                      </m:sub>
                    </m:sSub>
                  </m:oMath>
                </a14:m>
                <a:r>
                  <a:rPr lang="en-US" dirty="0"/>
                  <a:t>,…, </a:t>
                </a:r>
                <a14:m>
                  <m:oMath xmlns:m="http://schemas.openxmlformats.org/officeDocument/2006/math">
                    <m:sSub>
                      <m:sSubPr>
                        <m:ctrlPr>
                          <a:rPr lang="en-US" i="1">
                            <a:latin typeface="Cambria Math"/>
                          </a:rPr>
                        </m:ctrlPr>
                      </m:sSubPr>
                      <m:e>
                        <m:r>
                          <a:rPr lang="en-US" i="1">
                            <a:latin typeface="Cambria Math"/>
                          </a:rPr>
                          <m:t>𝑡</m:t>
                        </m:r>
                      </m:e>
                      <m:sub>
                        <m:r>
                          <a:rPr lang="en-US" i="1">
                            <a:latin typeface="Cambria Math"/>
                          </a:rPr>
                          <m:t>𝑛</m:t>
                        </m:r>
                      </m:sub>
                    </m:sSub>
                  </m:oMath>
                </a14:m>
                <a:r>
                  <a:rPr lang="en-US" dirty="0"/>
                  <a:t>.  An object-language variable is “predicative” when its order is the order of its simple type index.  Now the historical evidence for this can be found scattered throughout </a:t>
                </a:r>
                <a:r>
                  <a:rPr lang="en-US" i="1" dirty="0"/>
                  <a:t>Principia</a:t>
                </a:r>
                <a:r>
                  <a:rPr lang="en-US" dirty="0"/>
                  <a:t>, and it will be too much of distraction to recount all the evidence here.</a:t>
                </a:r>
                <a:r>
                  <a:rPr lang="en-US" baseline="30000" dirty="0"/>
                  <a:t> </a:t>
                </a:r>
                <a:r>
                  <a:rPr lang="en-US" dirty="0"/>
                  <a:t>But consider the following passage. Whitehead and Russell write (</a:t>
                </a:r>
                <a:r>
                  <a:rPr lang="en-US" i="1" dirty="0"/>
                  <a:t>PM</a:t>
                </a:r>
                <a:r>
                  <a:rPr lang="en-US" dirty="0"/>
                  <a:t>, vol. 1, p. 165):</a:t>
                </a:r>
              </a:p>
              <a:p>
                <a:r>
                  <a:rPr lang="en-US" dirty="0"/>
                  <a:t>… it is unnecessary to introduce a special notation for non-predicative function of a given order and taking arguments of a given order.  … It is possible, therefore, without loss of generality, to use no apparent variables except such as are predicative. We require, however, a means of symbolizing a function whose order is not assigned. We shall use “</a:t>
                </a:r>
                <a:r>
                  <a:rPr lang="en-US" dirty="0">
                    <a:sym typeface="Symbol"/>
                  </a:rPr>
                  <a:t></a:t>
                </a:r>
                <a:r>
                  <a:rPr lang="en-US" dirty="0"/>
                  <a:t>x” of “</a:t>
                </a:r>
                <a:r>
                  <a:rPr lang="en-US" i="1" dirty="0"/>
                  <a:t>f</a:t>
                </a:r>
                <a:r>
                  <a:rPr lang="en-US" dirty="0"/>
                  <a:t>(</a:t>
                </a:r>
                <a:r>
                  <a:rPr lang="en-US" dirty="0">
                    <a:sym typeface="Symbol"/>
                  </a:rPr>
                  <a:t></a:t>
                </a:r>
                <a:r>
                  <a:rPr lang="en-US" dirty="0"/>
                  <a:t>!</a:t>
                </a:r>
                <a14:m>
                  <m:oMath xmlns:m="http://schemas.openxmlformats.org/officeDocument/2006/math">
                    <m:acc>
                      <m:accPr>
                        <m:chr m:val="̂"/>
                        <m:ctrlPr>
                          <a:rPr lang="en-US" i="1">
                            <a:latin typeface="Cambria Math"/>
                          </a:rPr>
                        </m:ctrlPr>
                      </m:accPr>
                      <m:e>
                        <m:r>
                          <a:rPr lang="en-US" i="1">
                            <a:latin typeface="Cambria Math"/>
                          </a:rPr>
                          <m:t>𝑧</m:t>
                        </m:r>
                      </m:e>
                    </m:acc>
                  </m:oMath>
                </a14:m>
                <a:r>
                  <a:rPr lang="en-US" dirty="0"/>
                  <a:t>)” or etc., to express a function (</a:t>
                </a:r>
                <a:r>
                  <a:rPr lang="en-US" i="1" dirty="0">
                    <a:sym typeface="Symbol"/>
                  </a:rPr>
                  <a:t></a:t>
                </a:r>
                <a:r>
                  <a:rPr lang="en-US" dirty="0"/>
                  <a:t> or </a:t>
                </a:r>
                <a:r>
                  <a:rPr lang="en-US" i="1" dirty="0"/>
                  <a:t>f</a:t>
                </a:r>
                <a:r>
                  <a:rPr lang="en-US" dirty="0"/>
                  <a:t>) whose order, relatively to its argument, is not given. Such a function cannot be made into an apparent variable, unless we suppose its order previously fixed. As the only purpose of the notation is to avoid the necessity of fixing the order, such a function will not be used as an apparent variable; the only functions which will be so used will be predicative functions, because, as we have just seen, this restriction involves no loss of generality.</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304800"/>
                <a:ext cx="8229600" cy="6705600"/>
              </a:xfrm>
              <a:blipFill rotWithShape="1">
                <a:blip r:embed="rId2"/>
                <a:stretch>
                  <a:fillRect l="-815" t="-1455" r="-667"/>
                </a:stretch>
              </a:blipFill>
            </p:spPr>
            <p:txBody>
              <a:bodyPr/>
              <a:lstStyle/>
              <a:p>
                <a:r>
                  <a:rPr lang="en-US">
                    <a:noFill/>
                  </a:rPr>
                  <a:t> </a:t>
                </a:r>
              </a:p>
            </p:txBody>
          </p:sp>
        </mc:Fallback>
      </mc:AlternateContent>
    </p:spTree>
    <p:extLst>
      <p:ext uri="{BB962C8B-B14F-4D97-AF65-F5344CB8AC3E}">
        <p14:creationId xmlns:p14="http://schemas.microsoft.com/office/powerpoint/2010/main" val="27290220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685800"/>
                <a:ext cx="8229600" cy="5440363"/>
              </a:xfrm>
            </p:spPr>
            <p:txBody>
              <a:bodyPr>
                <a:normAutofit fontScale="77500" lnSpcReduction="20000"/>
              </a:bodyPr>
              <a:lstStyle/>
              <a:p>
                <a:r>
                  <a:rPr lang="en-US" dirty="0"/>
                  <a:t>Consider </a:t>
                </a:r>
                <a:r>
                  <a:rPr lang="en-US" dirty="0">
                    <a:sym typeface="Symbol"/>
                  </a:rPr>
                  <a:t></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a:t>
                </a:r>
                <a:r>
                  <a:rPr lang="en-US" dirty="0"/>
                  <a:t>  and </a:t>
                </a:r>
                <a:r>
                  <a:rPr lang="en-US" dirty="0">
                    <a:sym typeface="Symbol"/>
                  </a:rPr>
                  <a:t></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 </a:t>
                </a:r>
                <a:r>
                  <a:rPr lang="en-US" dirty="0"/>
                  <a:t>which are alternatively written as </a:t>
                </a:r>
                <a:r>
                  <a:rPr lang="en-US" dirty="0">
                    <a:sym typeface="Symbol"/>
                  </a:rPr>
                  <a:t></a:t>
                </a:r>
                <a:r>
                  <a:rPr lang="en-US" dirty="0"/>
                  <a:t>! (</a:t>
                </a:r>
                <a:r>
                  <a:rPr lang="en-US" dirty="0">
                    <a:sym typeface="Symbol"/>
                  </a:rPr>
                  <a:t></a:t>
                </a:r>
                <a:r>
                  <a:rPr lang="en-US" i="1" dirty="0">
                    <a:sym typeface="Symbol"/>
                  </a:rPr>
                  <a:t></a:t>
                </a:r>
                <a:r>
                  <a:rPr lang="en-US" dirty="0"/>
                  <a:t>)(</a:t>
                </a:r>
                <a:r>
                  <a:rPr lang="en-US" i="1" dirty="0"/>
                  <a:t> </a:t>
                </a:r>
                <a:r>
                  <a:rPr lang="en-US" i="1" dirty="0">
                    <a:sym typeface="Symbol"/>
                  </a:rPr>
                  <a:t></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a:t>
                </a:r>
                <a:r>
                  <a:rPr lang="en-US" dirty="0"/>
                  <a:t>) and  </a:t>
                </a:r>
                <a:r>
                  <a:rPr lang="en-US" dirty="0">
                    <a:sym typeface="Symbol"/>
                  </a:rPr>
                  <a:t></a:t>
                </a:r>
                <a:r>
                  <a:rPr lang="en-US" dirty="0"/>
                  <a:t>! (</a:t>
                </a:r>
                <a:r>
                  <a:rPr lang="en-US" dirty="0">
                    <a:sym typeface="Symbol"/>
                  </a:rPr>
                  <a:t></a:t>
                </a:r>
                <a:r>
                  <a:rPr lang="en-US" i="1" dirty="0">
                    <a:sym typeface="Symbol"/>
                  </a:rPr>
                  <a:t></a:t>
                </a:r>
                <a:r>
                  <a:rPr lang="en-US" dirty="0"/>
                  <a:t>)(</a:t>
                </a:r>
                <a:r>
                  <a:rPr lang="en-US" i="1" dirty="0"/>
                  <a:t> </a:t>
                </a:r>
                <a:r>
                  <a:rPr lang="en-US" i="1" dirty="0">
                    <a:sym typeface="Symbol"/>
                  </a:rPr>
                  <a:t></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a:t>
                </a:r>
                <a:r>
                  <a:rPr lang="en-US" dirty="0" smtClean="0"/>
                  <a:t>) </a:t>
                </a:r>
                <a:r>
                  <a:rPr lang="en-US" dirty="0"/>
                  <a:t>respectively</a:t>
                </a:r>
                <a:r>
                  <a:rPr lang="en-US" dirty="0"/>
                  <a:t>. </a:t>
                </a:r>
                <a:r>
                  <a:rPr lang="en-US" dirty="0"/>
                  <a:t>Now *24.03 cannot apply to </a:t>
                </a:r>
                <a:r>
                  <a:rPr lang="en-US" dirty="0">
                    <a:sym typeface="Symbol"/>
                  </a:rPr>
                  <a:t></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a:t>
                </a:r>
                <a:r>
                  <a:rPr lang="en-US" dirty="0"/>
                  <a:t> and </a:t>
                </a:r>
                <a:r>
                  <a:rPr lang="en-US" dirty="0" smtClean="0"/>
                  <a:t>hence </a:t>
                </a:r>
                <a:r>
                  <a:rPr lang="en-US" dirty="0"/>
                  <a:t>the scope is forced to be primary. </a:t>
                </a:r>
                <a:r>
                  <a:rPr lang="en-US" dirty="0"/>
                  <a:t>This yields:</a:t>
                </a:r>
              </a:p>
              <a:p>
                <a:pPr marL="0" indent="0">
                  <a:buNone/>
                </a:pPr>
                <a:r>
                  <a:rPr lang="en-US" dirty="0">
                    <a:sym typeface="Symbol"/>
                  </a:rPr>
                  <a:t>	</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 =</a:t>
                </a:r>
                <a:r>
                  <a:rPr lang="en-US" i="1" dirty="0" err="1"/>
                  <a:t>df</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a:t>
                </a:r>
                <a:r>
                  <a:rPr lang="en-US" dirty="0"/>
                  <a:t>][</a:t>
                </a:r>
                <a:r>
                  <a:rPr lang="en-US" dirty="0">
                    <a:sym typeface="Symbol"/>
                  </a:rPr>
                  <a:t></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 ‘</a:t>
                </a:r>
                <a:r>
                  <a:rPr lang="en-US" i="1" dirty="0"/>
                  <a:t>y</a:t>
                </a:r>
                <a:r>
                  <a:rPr lang="en-US" dirty="0"/>
                  <a:t>].</a:t>
                </a:r>
              </a:p>
              <a:p>
                <a:r>
                  <a:rPr lang="en-US" dirty="0"/>
                  <a:t>Otherwise put, this is:</a:t>
                </a:r>
              </a:p>
              <a:p>
                <a:pPr marL="0" indent="0">
                  <a:buNone/>
                </a:pPr>
                <a:r>
                  <a:rPr lang="en-US" dirty="0">
                    <a:sym typeface="Symbol"/>
                  </a:rPr>
                  <a:t>	</a:t>
                </a:r>
                <a:r>
                  <a:rPr lang="en-US" dirty="0"/>
                  <a:t>! (</a:t>
                </a:r>
                <a:r>
                  <a:rPr lang="en-US" dirty="0">
                    <a:sym typeface="Symbol"/>
                  </a:rPr>
                  <a:t></a:t>
                </a:r>
                <a:r>
                  <a:rPr lang="en-US" dirty="0"/>
                  <a:t>)( </a:t>
                </a:r>
                <a:r>
                  <a:rPr lang="en-US" dirty="0">
                    <a:sym typeface="Symbol"/>
                  </a:rPr>
                  <a:t></a:t>
                </a:r>
                <a14:m>
                  <m:oMath xmlns:m="http://schemas.openxmlformats.org/officeDocument/2006/math">
                    <m:acc>
                      <m:accPr>
                        <m:chr m:val="⃗"/>
                        <m:ctrlPr>
                          <a:rPr lang="en-US" i="1">
                            <a:latin typeface="Cambria Math"/>
                          </a:rPr>
                        </m:ctrlPr>
                      </m:accPr>
                      <m:e>
                        <m:r>
                          <a:rPr lang="en-US" i="1">
                            <a:latin typeface="Cambria Math"/>
                          </a:rPr>
                          <m:t>𝑅</m:t>
                        </m:r>
                      </m:e>
                    </m:acc>
                  </m:oMath>
                </a14:m>
                <a:r>
                  <a:rPr lang="en-US" i="1" dirty="0"/>
                  <a:t>y</a:t>
                </a:r>
                <a:r>
                  <a:rPr lang="en-US" dirty="0"/>
                  <a:t>)  </a:t>
                </a:r>
                <a:r>
                  <a:rPr lang="en-US" i="1" dirty="0"/>
                  <a:t>=</a:t>
                </a:r>
                <a:r>
                  <a:rPr lang="en-US" i="1" dirty="0" err="1"/>
                  <a:t>df</a:t>
                </a:r>
                <a:r>
                  <a:rPr lang="en-US" dirty="0"/>
                  <a:t>   [(</a:t>
                </a:r>
                <a:r>
                  <a:rPr lang="en-US" dirty="0">
                    <a:sym typeface="Symbol"/>
                  </a:rPr>
                  <a:t></a:t>
                </a:r>
                <a:r>
                  <a:rPr lang="en-US" dirty="0"/>
                  <a:t>)( </a:t>
                </a:r>
                <a:r>
                  <a:rPr lang="en-US" dirty="0">
                    <a:sym typeface="Symbol"/>
                  </a:rPr>
                  <a:t></a:t>
                </a:r>
                <a14:m>
                  <m:oMath xmlns:m="http://schemas.openxmlformats.org/officeDocument/2006/math">
                    <m:acc>
                      <m:accPr>
                        <m:chr m:val="⃗"/>
                        <m:ctrlPr>
                          <a:rPr lang="en-US" i="1">
                            <a:latin typeface="Cambria Math"/>
                          </a:rPr>
                        </m:ctrlPr>
                      </m:accPr>
                      <m:e>
                        <m:r>
                          <a:rPr lang="en-US" i="1">
                            <a:latin typeface="Cambria Math"/>
                          </a:rPr>
                          <m:t>𝑅</m:t>
                        </m:r>
                      </m:e>
                    </m:acc>
                  </m:oMath>
                </a14:m>
                <a:r>
                  <a:rPr lang="en-US" i="1" dirty="0"/>
                  <a:t>y</a:t>
                </a:r>
                <a:r>
                  <a:rPr lang="en-US" dirty="0" smtClean="0"/>
                  <a:t>)][ </a:t>
                </a:r>
                <a:r>
                  <a:rPr lang="en-US" dirty="0" smtClean="0">
                    <a:sym typeface="Symbol"/>
                  </a:rPr>
                  <a:t></a:t>
                </a:r>
                <a:r>
                  <a:rPr lang="en-US" dirty="0"/>
                  <a:t>! </a:t>
                </a:r>
                <a:r>
                  <a:rPr lang="en-US" dirty="0"/>
                  <a:t>(</a:t>
                </a:r>
                <a:r>
                  <a:rPr lang="en-US" dirty="0">
                    <a:sym typeface="Symbol"/>
                  </a:rPr>
                  <a:t></a:t>
                </a:r>
                <a:r>
                  <a:rPr lang="en-US" dirty="0"/>
                  <a:t>)( </a:t>
                </a:r>
                <a:r>
                  <a:rPr lang="en-US" dirty="0">
                    <a:sym typeface="Symbol"/>
                  </a:rPr>
                  <a:t></a:t>
                </a:r>
                <a14:m>
                  <m:oMath xmlns:m="http://schemas.openxmlformats.org/officeDocument/2006/math">
                    <m:acc>
                      <m:accPr>
                        <m:chr m:val="⃗"/>
                        <m:ctrlPr>
                          <a:rPr lang="en-US" i="1">
                            <a:latin typeface="Cambria Math"/>
                          </a:rPr>
                        </m:ctrlPr>
                      </m:accPr>
                      <m:e>
                        <m:r>
                          <a:rPr lang="en-US" i="1">
                            <a:latin typeface="Cambria Math"/>
                          </a:rPr>
                          <m:t>𝑅</m:t>
                        </m:r>
                      </m:e>
                    </m:acc>
                  </m:oMath>
                </a14:m>
                <a:r>
                  <a:rPr lang="en-US" i="1" dirty="0"/>
                  <a:t>y</a:t>
                </a:r>
                <a:r>
                  <a:rPr lang="en-US" dirty="0" smtClean="0"/>
                  <a:t>)]</a:t>
                </a:r>
                <a:endParaRPr lang="en-US" dirty="0"/>
              </a:p>
              <a:p>
                <a:r>
                  <a:rPr lang="en-US" dirty="0" smtClean="0"/>
                  <a:t>Its </a:t>
                </a:r>
                <a:r>
                  <a:rPr lang="en-US" dirty="0"/>
                  <a:t>contradictory (both syntactic and semantic) is  </a:t>
                </a:r>
                <a:endParaRPr lang="en-US" dirty="0" smtClean="0"/>
              </a:p>
              <a:p>
                <a:pPr marL="0" indent="0">
                  <a:buNone/>
                </a:pPr>
                <a:r>
                  <a:rPr lang="en-US" dirty="0">
                    <a:sym typeface="Symbol"/>
                  </a:rPr>
                  <a:t> </a:t>
                </a:r>
                <a:r>
                  <a:rPr lang="en-US" dirty="0" smtClean="0">
                    <a:sym typeface="Symbol"/>
                  </a:rPr>
                  <a:t>     </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We have:</a:t>
                </a:r>
              </a:p>
              <a:p>
                <a:pPr marL="0" indent="0">
                  <a:buNone/>
                </a:pPr>
                <a:r>
                  <a:rPr lang="en-US" dirty="0" smtClean="0">
                    <a:sym typeface="Symbol"/>
                  </a:rPr>
                  <a:t>	</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y =</a:t>
                </a:r>
                <a:r>
                  <a:rPr lang="en-US" i="1" dirty="0" err="1"/>
                  <a:t>df</a:t>
                </a:r>
                <a:r>
                  <a:rPr lang="en-US" dirty="0"/>
                  <a:t>   </a:t>
                </a:r>
                <a:r>
                  <a:rPr lang="en-US" dirty="0">
                    <a:sym typeface="Symbol"/>
                  </a:rPr>
                  <a:t></a:t>
                </a:r>
                <a:r>
                  <a:rPr lang="en-US" dirty="0"/>
                  <a:t>[</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a:t>
                </a:r>
              </a:p>
              <a:p>
                <a:r>
                  <a:rPr lang="en-US" dirty="0"/>
                  <a:t>Otherwise put this is:</a:t>
                </a:r>
              </a:p>
              <a:p>
                <a:pPr marL="0" indent="0">
                  <a:buNone/>
                </a:pPr>
                <a:r>
                  <a:rPr lang="en-US" dirty="0" smtClean="0">
                    <a:sym typeface="Symbol"/>
                  </a:rPr>
                  <a:t>	</a:t>
                </a:r>
                <a:r>
                  <a:rPr lang="en-US" dirty="0"/>
                  <a:t>! (</a:t>
                </a:r>
                <a:r>
                  <a:rPr lang="en-US" dirty="0">
                    <a:sym typeface="Symbol"/>
                  </a:rPr>
                  <a:t></a:t>
                </a:r>
                <a:r>
                  <a:rPr lang="en-US" dirty="0"/>
                  <a:t>)( </a:t>
                </a:r>
                <a:r>
                  <a:rPr lang="en-US" dirty="0">
                    <a:sym typeface="Symbol"/>
                  </a:rPr>
                  <a:t></a:t>
                </a:r>
                <a14:m>
                  <m:oMath xmlns:m="http://schemas.openxmlformats.org/officeDocument/2006/math">
                    <m:acc>
                      <m:accPr>
                        <m:chr m:val="⃗"/>
                        <m:ctrlPr>
                          <a:rPr lang="en-US" i="1"/>
                        </m:ctrlPr>
                      </m:accPr>
                      <m:e>
                        <m:r>
                          <a:rPr lang="en-US" i="1"/>
                          <m:t>𝑅</m:t>
                        </m:r>
                      </m:e>
                    </m:acc>
                  </m:oMath>
                </a14:m>
                <a:r>
                  <a:rPr lang="en-US" i="1" dirty="0"/>
                  <a:t>y</a:t>
                </a:r>
                <a:r>
                  <a:rPr lang="en-US" dirty="0"/>
                  <a:t>)  </a:t>
                </a:r>
                <a:r>
                  <a:rPr lang="en-US" i="1" dirty="0"/>
                  <a:t>=</a:t>
                </a:r>
                <a:r>
                  <a:rPr lang="en-US" i="1" dirty="0" err="1"/>
                  <a:t>df</a:t>
                </a:r>
                <a:r>
                  <a:rPr lang="en-US" dirty="0"/>
                  <a:t>   </a:t>
                </a:r>
                <a:r>
                  <a:rPr lang="en-US" dirty="0">
                    <a:sym typeface="Symbol"/>
                  </a:rPr>
                  <a:t></a:t>
                </a:r>
                <a:r>
                  <a:rPr lang="en-US" dirty="0"/>
                  <a:t> [(</a:t>
                </a:r>
                <a:r>
                  <a:rPr lang="en-US" dirty="0">
                    <a:sym typeface="Symbol"/>
                  </a:rPr>
                  <a:t></a:t>
                </a:r>
                <a:r>
                  <a:rPr lang="en-US" dirty="0"/>
                  <a:t>)( </a:t>
                </a:r>
                <a:r>
                  <a:rPr lang="en-US" dirty="0">
                    <a:sym typeface="Symbol"/>
                  </a:rPr>
                  <a:t></a:t>
                </a:r>
                <a14:m>
                  <m:oMath xmlns:m="http://schemas.openxmlformats.org/officeDocument/2006/math">
                    <m:acc>
                      <m:accPr>
                        <m:chr m:val="⃗"/>
                        <m:ctrlPr>
                          <a:rPr lang="en-US" i="1"/>
                        </m:ctrlPr>
                      </m:accPr>
                      <m:e>
                        <m:r>
                          <a:rPr lang="en-US" i="1"/>
                          <m:t>𝑅</m:t>
                        </m:r>
                      </m:e>
                    </m:acc>
                  </m:oMath>
                </a14:m>
                <a:r>
                  <a:rPr lang="en-US" i="1" dirty="0"/>
                  <a:t>y</a:t>
                </a:r>
                <a:r>
                  <a:rPr lang="en-US" dirty="0" smtClean="0"/>
                  <a:t>)][ </a:t>
                </a:r>
                <a:r>
                  <a:rPr lang="en-US" dirty="0" smtClean="0">
                    <a:sym typeface="Symbol"/>
                  </a:rPr>
                  <a:t></a:t>
                </a:r>
                <a:r>
                  <a:rPr lang="en-US" dirty="0"/>
                  <a:t>! (</a:t>
                </a:r>
                <a:r>
                  <a:rPr lang="en-US" dirty="0">
                    <a:sym typeface="Symbol"/>
                  </a:rPr>
                  <a:t></a:t>
                </a:r>
                <a:r>
                  <a:rPr lang="en-US" dirty="0"/>
                  <a:t>)( </a:t>
                </a:r>
                <a:r>
                  <a:rPr lang="en-US" dirty="0">
                    <a:sym typeface="Symbol"/>
                  </a:rPr>
                  <a:t></a:t>
                </a:r>
                <a14:m>
                  <m:oMath xmlns:m="http://schemas.openxmlformats.org/officeDocument/2006/math">
                    <m:acc>
                      <m:accPr>
                        <m:chr m:val="⃗"/>
                        <m:ctrlPr>
                          <a:rPr lang="en-US" i="1"/>
                        </m:ctrlPr>
                      </m:accPr>
                      <m:e>
                        <m:r>
                          <a:rPr lang="en-US" i="1"/>
                          <m:t>𝑅</m:t>
                        </m:r>
                      </m:e>
                    </m:acc>
                  </m:oMath>
                </a14:m>
                <a:r>
                  <a:rPr lang="en-US" i="1" dirty="0"/>
                  <a:t>y</a:t>
                </a:r>
                <a:r>
                  <a:rPr lang="en-US" dirty="0"/>
                  <a:t>)].</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685800"/>
                <a:ext cx="8229600" cy="5440363"/>
              </a:xfrm>
              <a:blipFill rotWithShape="1">
                <a:blip r:embed="rId2"/>
                <a:stretch>
                  <a:fillRect l="-1037" t="-1682"/>
                </a:stretch>
              </a:blipFill>
            </p:spPr>
            <p:txBody>
              <a:bodyPr/>
              <a:lstStyle/>
              <a:p>
                <a:r>
                  <a:rPr lang="en-US">
                    <a:noFill/>
                  </a:rPr>
                  <a:t> </a:t>
                </a:r>
              </a:p>
            </p:txBody>
          </p:sp>
        </mc:Fallback>
      </mc:AlternateContent>
    </p:spTree>
    <p:extLst>
      <p:ext uri="{BB962C8B-B14F-4D97-AF65-F5344CB8AC3E}">
        <p14:creationId xmlns:p14="http://schemas.microsoft.com/office/powerpoint/2010/main" val="26642843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533400"/>
                <a:ext cx="8229600" cy="5943600"/>
              </a:xfrm>
            </p:spPr>
            <p:txBody>
              <a:bodyPr>
                <a:normAutofit fontScale="77500" lnSpcReduction="20000"/>
              </a:bodyPr>
              <a:lstStyle/>
              <a:p>
                <a:r>
                  <a:rPr lang="en-US" dirty="0"/>
                  <a:t>Be this as it may, </a:t>
                </a:r>
                <a:r>
                  <a:rPr lang="en-US" dirty="0">
                    <a:solidFill>
                      <a:srgbClr val="FF0000"/>
                    </a:solidFill>
                  </a:rPr>
                  <a:t>strange comments </a:t>
                </a:r>
                <a:r>
                  <a:rPr lang="en-US" dirty="0"/>
                  <a:t>follow *32.121.  </a:t>
                </a:r>
                <a:r>
                  <a:rPr lang="en-US" i="1" dirty="0"/>
                  <a:t>Principia</a:t>
                </a:r>
                <a:r>
                  <a:rPr lang="en-US" dirty="0"/>
                  <a:t> writes (</a:t>
                </a:r>
                <a:r>
                  <a:rPr lang="en-US" i="1" dirty="0"/>
                  <a:t>PM</a:t>
                </a:r>
                <a:r>
                  <a:rPr lang="en-US" dirty="0"/>
                  <a:t>, p. 244): </a:t>
                </a:r>
              </a:p>
              <a:p>
                <a:pPr marL="0" indent="0">
                  <a:buNone/>
                </a:pPr>
                <a:r>
                  <a:rPr lang="en-US" dirty="0"/>
                  <a:t>	</a:t>
                </a:r>
                <a:r>
                  <a:rPr lang="en-US" dirty="0" smtClean="0"/>
                  <a:t>*</a:t>
                </a:r>
                <a:r>
                  <a:rPr lang="en-US" dirty="0"/>
                  <a:t>32.12  E! </a:t>
                </a:r>
                <a14:m>
                  <m:oMath xmlns:m="http://schemas.openxmlformats.org/officeDocument/2006/math">
                    <m:acc>
                      <m:accPr>
                        <m:chr m:val="⃗"/>
                        <m:ctrlPr>
                          <a:rPr lang="en-US" i="1"/>
                        </m:ctrlPr>
                      </m:accPr>
                      <m:e>
                        <m:r>
                          <a:rPr lang="en-US" i="1"/>
                          <m:t>𝑅</m:t>
                        </m:r>
                      </m:e>
                    </m:acc>
                  </m:oMath>
                </a14:m>
                <a:r>
                  <a:rPr lang="en-US" dirty="0"/>
                  <a:t>‘</a:t>
                </a:r>
                <a:r>
                  <a:rPr lang="en-US" i="1" dirty="0"/>
                  <a:t>y</a:t>
                </a:r>
                <a:endParaRPr lang="en-US" dirty="0"/>
              </a:p>
              <a:p>
                <a:pPr marL="457200" lvl="1" indent="0">
                  <a:buNone/>
                </a:pPr>
                <a:r>
                  <a:rPr lang="en-US" dirty="0"/>
                  <a:t>	</a:t>
                </a:r>
                <a:r>
                  <a:rPr lang="en-US" dirty="0" smtClean="0"/>
                  <a:t>*</a:t>
                </a:r>
                <a:r>
                  <a:rPr lang="en-US" dirty="0"/>
                  <a:t>32.121  E! </a:t>
                </a:r>
                <a14:m>
                  <m:oMath xmlns:m="http://schemas.openxmlformats.org/officeDocument/2006/math">
                    <m:acc>
                      <m:accPr>
                        <m:chr m:val="⃖"/>
                        <m:ctrlPr>
                          <a:rPr lang="en-US" i="1"/>
                        </m:ctrlPr>
                      </m:accPr>
                      <m:e>
                        <m:r>
                          <a:rPr lang="en-US" i="1"/>
                          <m:t>𝑅</m:t>
                        </m:r>
                      </m:e>
                    </m:acc>
                  </m:oMath>
                </a14:m>
                <a:r>
                  <a:rPr lang="en-US" dirty="0"/>
                  <a:t>‘</a:t>
                </a:r>
                <a:r>
                  <a:rPr lang="en-US" i="1" dirty="0"/>
                  <a:t>y</a:t>
                </a:r>
                <a:endParaRPr lang="en-US" dirty="0"/>
              </a:p>
              <a:p>
                <a:pPr marL="0" indent="0">
                  <a:buNone/>
                </a:pPr>
                <a:r>
                  <a:rPr lang="en-US" dirty="0" smtClean="0"/>
                  <a:t>	E</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must not be confounded with “</a:t>
                </a:r>
                <a:r>
                  <a:rPr lang="en-US" dirty="0">
                    <a:sym typeface="Symbol"/>
                  </a:rPr>
                  <a:t></a:t>
                </a:r>
                <a:r>
                  <a:rPr lang="en-US" dirty="0"/>
                  <a:t>!</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a:t>
                </a:r>
                <a:r>
                  <a:rPr lang="en-US" i="1" dirty="0"/>
                  <a:t> </a:t>
                </a:r>
                <a:r>
                  <a:rPr lang="en-US" dirty="0"/>
                  <a:t>The </a:t>
                </a:r>
                <a:r>
                  <a:rPr lang="en-US" dirty="0" smtClean="0"/>
                  <a:t>	former </a:t>
                </a:r>
                <a:r>
                  <a:rPr lang="en-US" dirty="0"/>
                  <a:t>means that there is a class as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which, </a:t>
                </a:r>
                <a:r>
                  <a:rPr lang="en-US" dirty="0" smtClean="0"/>
                  <a:t>	as </a:t>
                </a:r>
                <a:r>
                  <a:rPr lang="en-US" dirty="0"/>
                  <a:t>we have just seen, is always true; the latter </a:t>
                </a:r>
                <a:r>
                  <a:rPr lang="en-US" dirty="0" smtClean="0"/>
                  <a:t>	means </a:t>
                </a:r>
                <a:r>
                  <a:rPr lang="en-US" dirty="0"/>
                  <a:t>that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is not null, which is only true if </a:t>
                </a:r>
                <a:r>
                  <a:rPr lang="en-US" i="1" dirty="0"/>
                  <a:t>y</a:t>
                </a:r>
                <a:r>
                  <a:rPr lang="en-US" dirty="0"/>
                  <a:t> is </a:t>
                </a:r>
                <a:r>
                  <a:rPr lang="en-US" dirty="0" smtClean="0"/>
                  <a:t>	a </a:t>
                </a:r>
                <a:r>
                  <a:rPr lang="en-US" dirty="0"/>
                  <a:t>term to which some other term has the relation </a:t>
                </a:r>
                <a:r>
                  <a:rPr lang="en-US" dirty="0" smtClean="0"/>
                  <a:t>	R</a:t>
                </a:r>
                <a:r>
                  <a:rPr lang="en-US" dirty="0"/>
                  <a:t>. Note that by *14.21  both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and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a:t>
                </a:r>
                <a:r>
                  <a:rPr lang="en-US" dirty="0" smtClean="0"/>
                  <a:t>	imply </a:t>
                </a:r>
                <a:r>
                  <a:rPr lang="en-US" dirty="0"/>
                  <a:t>E!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The contradictory of </a:t>
                </a:r>
                <a:r>
                  <a:rPr lang="en-US" dirty="0">
                    <a:sym typeface="Symbol"/>
                  </a:rPr>
                  <a:t></a:t>
                </a:r>
                <a:r>
                  <a:rPr lang="en-US" dirty="0"/>
                  <a:t>!</a:t>
                </a:r>
                <a14:m>
                  <m:oMath xmlns:m="http://schemas.openxmlformats.org/officeDocument/2006/math">
                    <m:acc>
                      <m:accPr>
                        <m:chr m:val="⃗"/>
                        <m:ctrlPr>
                          <a:rPr lang="en-US" i="1"/>
                        </m:ctrlPr>
                      </m:accPr>
                      <m:e>
                        <m:r>
                          <a:rPr lang="en-US" i="1"/>
                          <m:t>𝑅</m:t>
                        </m:r>
                      </m:e>
                    </m:acc>
                  </m:oMath>
                </a14:m>
                <a:r>
                  <a:rPr lang="en-US" i="1" dirty="0"/>
                  <a:t>y </a:t>
                </a:r>
                <a:r>
                  <a:rPr lang="en-US" dirty="0"/>
                  <a:t>is not </a:t>
                </a:r>
                <a:endParaRPr lang="en-US" dirty="0" smtClean="0"/>
              </a:p>
              <a:p>
                <a:pPr marL="0" indent="0">
                  <a:buNone/>
                </a:pPr>
                <a:r>
                  <a:rPr lang="en-US" dirty="0">
                    <a:sym typeface="Symbol"/>
                  </a:rPr>
                  <a:t>	</a:t>
                </a:r>
                <a:r>
                  <a:rPr lang="en-US" dirty="0" smtClean="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but </a:t>
                </a:r>
                <a:r>
                  <a:rPr lang="en-US" dirty="0">
                    <a:sym typeface="Symbol"/>
                  </a:rPr>
                  <a:t></a:t>
                </a:r>
                <a:r>
                  <a:rPr lang="en-US" dirty="0"/>
                  <a:t>{[</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This last would not </a:t>
                </a:r>
                <a:endParaRPr lang="en-US" dirty="0" smtClean="0"/>
              </a:p>
              <a:p>
                <a:pPr marL="0" indent="0">
                  <a:buNone/>
                </a:pPr>
                <a:r>
                  <a:rPr lang="en-US" dirty="0"/>
                  <a:t>	</a:t>
                </a:r>
                <a:r>
                  <a:rPr lang="en-US" dirty="0" smtClean="0"/>
                  <a:t>  imply </a:t>
                </a:r>
                <a:r>
                  <a:rPr lang="en-US" dirty="0"/>
                  <a:t>E! </a:t>
                </a:r>
                <a14:m>
                  <m:oMath xmlns:m="http://schemas.openxmlformats.org/officeDocument/2006/math">
                    <m:acc>
                      <m:accPr>
                        <m:chr m:val="⃗"/>
                        <m:ctrlPr>
                          <a:rPr lang="en-US" i="1"/>
                        </m:ctrlPr>
                      </m:accPr>
                      <m:e>
                        <m:r>
                          <a:rPr lang="en-US" i="1"/>
                          <m:t>𝑅</m:t>
                        </m:r>
                      </m:e>
                    </m:acc>
                  </m:oMath>
                </a14:m>
                <a:r>
                  <a:rPr lang="en-US" dirty="0"/>
                  <a:t>‘</a:t>
                </a:r>
                <a:r>
                  <a:rPr lang="en-US" i="1" dirty="0"/>
                  <a:t>y </a:t>
                </a:r>
                <a:r>
                  <a:rPr lang="en-US" dirty="0"/>
                  <a:t>but for the fact that E!</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is </a:t>
                </a:r>
                <a:r>
                  <a:rPr lang="en-US" dirty="0" smtClean="0"/>
                  <a:t>always</a:t>
                </a:r>
              </a:p>
              <a:p>
                <a:pPr marL="0" indent="0">
                  <a:buNone/>
                </a:pPr>
                <a:r>
                  <a:rPr lang="en-US" dirty="0"/>
                  <a:t> </a:t>
                </a:r>
                <a:r>
                  <a:rPr lang="en-US" dirty="0" smtClean="0"/>
                  <a:t>           true</a:t>
                </a:r>
                <a:r>
                  <a:rPr lang="en-US" dirty="0"/>
                  <a:t>.</a:t>
                </a:r>
              </a:p>
              <a:p>
                <a:r>
                  <a:rPr lang="en-US" i="1" dirty="0"/>
                  <a:t>Principia’s</a:t>
                </a:r>
                <a:r>
                  <a:rPr lang="en-US" dirty="0"/>
                  <a:t> comments after *32.121 are bewildering!  </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5943600"/>
              </a:xfrm>
              <a:blipFill rotWithShape="1">
                <a:blip r:embed="rId2"/>
                <a:stretch>
                  <a:fillRect l="-1037" t="-2051"/>
                </a:stretch>
              </a:blipFill>
            </p:spPr>
            <p:txBody>
              <a:bodyPr/>
              <a:lstStyle/>
              <a:p>
                <a:r>
                  <a:rPr lang="en-US">
                    <a:noFill/>
                  </a:rPr>
                  <a:t> </a:t>
                </a:r>
              </a:p>
            </p:txBody>
          </p:sp>
        </mc:Fallback>
      </mc:AlternateContent>
    </p:spTree>
    <p:extLst>
      <p:ext uri="{BB962C8B-B14F-4D97-AF65-F5344CB8AC3E}">
        <p14:creationId xmlns:p14="http://schemas.microsoft.com/office/powerpoint/2010/main" val="1045856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304800"/>
                <a:ext cx="8229600" cy="5821363"/>
              </a:xfrm>
            </p:spPr>
            <p:txBody>
              <a:bodyPr>
                <a:normAutofit fontScale="92500" lnSpcReduction="20000"/>
              </a:bodyPr>
              <a:lstStyle/>
              <a:p>
                <a:r>
                  <a:rPr lang="en-US" dirty="0"/>
                  <a:t>In a stunning </a:t>
                </a:r>
                <a:r>
                  <a:rPr lang="en-US" dirty="0" err="1" smtClean="0"/>
                  <a:t>nonsequitur</a:t>
                </a:r>
                <a:r>
                  <a:rPr lang="en-US" dirty="0"/>
                  <a:t>, </a:t>
                </a:r>
                <a:r>
                  <a:rPr lang="en-US" i="1" dirty="0"/>
                  <a:t>Principia</a:t>
                </a:r>
                <a:r>
                  <a:rPr lang="en-US" dirty="0"/>
                  <a:t> says that by *14.21 we see that </a:t>
                </a:r>
                <a:r>
                  <a:rPr lang="en-US" dirty="0">
                    <a:sym typeface="Symbol"/>
                  </a:rPr>
                  <a:t></a:t>
                </a:r>
                <a:r>
                  <a:rPr lang="en-US" dirty="0"/>
                  <a:t>! </a:t>
                </a:r>
                <a14:m>
                  <m:oMath xmlns:m="http://schemas.openxmlformats.org/officeDocument/2006/math">
                    <m:acc>
                      <m:accPr>
                        <m:chr m:val="⃗"/>
                        <m:ctrlPr>
                          <a:rPr lang="en-US" i="1">
                            <a:latin typeface="Cambria Math"/>
                          </a:rPr>
                        </m:ctrlPr>
                      </m:accPr>
                      <m:e>
                        <m:r>
                          <a:rPr lang="en-US" i="1">
                            <a:latin typeface="Cambria Math"/>
                          </a:rPr>
                          <m:t>𝑅</m:t>
                        </m:r>
                      </m:e>
                    </m:acc>
                  </m:oMath>
                </a14:m>
                <a:r>
                  <a:rPr lang="en-US" dirty="0"/>
                  <a:t>‘</a:t>
                </a:r>
                <a:r>
                  <a:rPr lang="en-US" i="1" dirty="0"/>
                  <a:t>y</a:t>
                </a:r>
                <a:r>
                  <a:rPr lang="en-US" dirty="0"/>
                  <a:t> is not the contradictory of </a:t>
                </a:r>
                <a:r>
                  <a:rPr lang="en-US" dirty="0">
                    <a:sym typeface="Symbol"/>
                  </a:rPr>
                  <a:t></a:t>
                </a:r>
                <a:r>
                  <a:rPr lang="en-US" dirty="0"/>
                  <a:t>!</a:t>
                </a:r>
                <a14:m>
                  <m:oMath xmlns:m="http://schemas.openxmlformats.org/officeDocument/2006/math">
                    <m:acc>
                      <m:accPr>
                        <m:chr m:val="⃗"/>
                        <m:ctrlPr>
                          <a:rPr lang="en-US" i="1">
                            <a:latin typeface="Cambria Math"/>
                          </a:rPr>
                        </m:ctrlPr>
                      </m:accPr>
                      <m:e>
                        <m:r>
                          <a:rPr lang="en-US" i="1">
                            <a:latin typeface="Cambria Math"/>
                          </a:rPr>
                          <m:t>𝑅</m:t>
                        </m:r>
                      </m:e>
                    </m:acc>
                  </m:oMath>
                </a14:m>
                <a:r>
                  <a:rPr lang="en-US" i="1" dirty="0"/>
                  <a:t>y</a:t>
                </a:r>
                <a:r>
                  <a:rPr lang="en-US" dirty="0"/>
                  <a:t>. </a:t>
                </a:r>
              </a:p>
              <a:p>
                <a:r>
                  <a:rPr lang="en-US" i="1" dirty="0"/>
                  <a:t>Principia</a:t>
                </a:r>
                <a:r>
                  <a:rPr lang="en-US" dirty="0"/>
                  <a:t> comments after *32.121 are just mistaken.  What happened?   Observe that because of Reducibility it turns out that</a:t>
                </a:r>
              </a:p>
              <a:p>
                <a:pPr marL="0" indent="0">
                  <a:buNone/>
                </a:pPr>
                <a:r>
                  <a:rPr lang="en-US" dirty="0">
                    <a:sym typeface="Symbol"/>
                  </a:rPr>
                  <a:t>	</a:t>
                </a:r>
                <a:r>
                  <a:rPr lang="en-US" dirty="0" smtClean="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 </a:t>
                </a:r>
                <a:r>
                  <a:rPr lang="en-US" dirty="0">
                    <a:sym typeface="Symbol"/>
                  </a:rPr>
                  <a:t></a:t>
                </a:r>
                <a:endParaRPr lang="en-US" dirty="0"/>
              </a:p>
              <a:p>
                <a:pPr marL="0" indent="0">
                  <a:buNone/>
                </a:pPr>
                <a:r>
                  <a:rPr lang="en-US" dirty="0">
                    <a:sym typeface="Symbol"/>
                  </a:rPr>
                  <a:t>	</a:t>
                </a:r>
                <a:r>
                  <a:rPr lang="en-US" dirty="0" smtClean="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 </a:t>
                </a:r>
                <a:r>
                  <a:rPr lang="en-US" dirty="0"/>
                  <a:t> </a:t>
                </a:r>
                <a14:m>
                  <m:oMath xmlns:m="http://schemas.openxmlformats.org/officeDocument/2006/math">
                    <m:r>
                      <a:rPr lang="en-US" i="1"/>
                      <m:t>≠</m:t>
                    </m:r>
                  </m:oMath>
                </a14:m>
                <a:r>
                  <a:rPr lang="en-US" dirty="0"/>
                  <a:t> </a:t>
                </a:r>
                <a:r>
                  <a:rPr lang="en-US" dirty="0">
                    <a:sym typeface="Symbol"/>
                  </a:rPr>
                  <a:t></a:t>
                </a:r>
                <a:endParaRPr lang="en-US" dirty="0"/>
              </a:p>
              <a:p>
                <a:pPr marL="0" indent="0">
                  <a:buNone/>
                </a:pPr>
                <a:r>
                  <a:rPr lang="en-US" dirty="0"/>
                  <a:t> </a:t>
                </a:r>
                <a:r>
                  <a:rPr lang="en-US" dirty="0" smtClean="0"/>
                  <a:t>   are </a:t>
                </a:r>
                <a:r>
                  <a:rPr lang="en-US" i="1" dirty="0"/>
                  <a:t>not</a:t>
                </a:r>
                <a:r>
                  <a:rPr lang="en-US" dirty="0"/>
                  <a:t> contradictories. Eliminating the </a:t>
                </a:r>
                <a:r>
                  <a:rPr lang="en-US" dirty="0" smtClean="0"/>
                  <a:t>‘</a:t>
                </a:r>
              </a:p>
              <a:p>
                <a:pPr marL="0" indent="0">
                  <a:buNone/>
                </a:pPr>
                <a:r>
                  <a:rPr lang="en-US" dirty="0"/>
                  <a:t> </a:t>
                </a:r>
                <a:r>
                  <a:rPr lang="en-US" dirty="0" smtClean="0"/>
                  <a:t>   descriptions</a:t>
                </a:r>
                <a:r>
                  <a:rPr lang="en-US" dirty="0"/>
                  <a:t>, they are (respectively):</a:t>
                </a:r>
              </a:p>
              <a:p>
                <a:pPr marL="0" indent="0">
                  <a:buNone/>
                </a:pPr>
                <a:r>
                  <a:rPr lang="en-US" dirty="0" smtClean="0"/>
                  <a:t>	(</a:t>
                </a:r>
                <a:r>
                  <a:rPr lang="en-US" dirty="0">
                    <a:sym typeface="Symbol"/>
                  </a:rPr>
                  <a:t></a:t>
                </a:r>
                <a:r>
                  <a:rPr lang="en-US" i="1" dirty="0">
                    <a:sym typeface="Symbol"/>
                  </a:rPr>
                  <a:t></a:t>
                </a:r>
                <a:r>
                  <a:rPr lang="en-US" dirty="0"/>
                  <a:t>)( </a:t>
                </a:r>
                <a:r>
                  <a:rPr lang="en-US" i="1" dirty="0">
                    <a:sym typeface="Symbol"/>
                  </a:rPr>
                  <a:t></a:t>
                </a:r>
                <a:r>
                  <a:rPr lang="en-US" dirty="0"/>
                  <a:t> </a:t>
                </a:r>
                <a14:m>
                  <m:oMath xmlns:m="http://schemas.openxmlformats.org/officeDocument/2006/math">
                    <m:acc>
                      <m:accPr>
                        <m:chr m:val="⃗"/>
                        <m:ctrlPr>
                          <a:rPr lang="en-US" i="1"/>
                        </m:ctrlPr>
                      </m:accPr>
                      <m:e>
                        <m:r>
                          <a:rPr lang="en-US" i="1"/>
                          <m:t>𝑅</m:t>
                        </m:r>
                      </m:e>
                    </m:acc>
                  </m:oMath>
                </a14:m>
                <a:r>
                  <a:rPr lang="en-US" i="1" dirty="0"/>
                  <a:t>y</a:t>
                </a:r>
                <a:r>
                  <a:rPr lang="en-US" dirty="0"/>
                  <a:t> </a:t>
                </a:r>
                <a14:m>
                  <m:oMath xmlns:m="http://schemas.openxmlformats.org/officeDocument/2006/math">
                    <m:sSub>
                      <m:sSubPr>
                        <m:ctrlPr>
                          <a:rPr lang="en-US" i="1"/>
                        </m:ctrlPr>
                      </m:sSubPr>
                      <m:e>
                        <m:r>
                          <a:rPr lang="en-US" i="1"/>
                          <m:t>≡</m:t>
                        </m:r>
                      </m:e>
                      <m:sub>
                        <m:r>
                          <a:rPr lang="en-US" i="1">
                            <a:sym typeface="Symbol"/>
                          </a:rPr>
                          <m:t></m:t>
                        </m:r>
                      </m:sub>
                    </m:sSub>
                  </m:oMath>
                </a14:m>
                <a:r>
                  <a:rPr lang="en-US" dirty="0"/>
                  <a:t>  </a:t>
                </a:r>
                <a:r>
                  <a:rPr lang="en-US" i="1" dirty="0">
                    <a:sym typeface="Symbol"/>
                  </a:rPr>
                  <a:t></a:t>
                </a:r>
                <a:r>
                  <a:rPr lang="en-US" i="1" dirty="0"/>
                  <a:t> = </a:t>
                </a:r>
                <a:r>
                  <a:rPr lang="en-US" i="1" dirty="0">
                    <a:sym typeface="Symbol"/>
                  </a:rPr>
                  <a:t></a:t>
                </a:r>
                <a:r>
                  <a:rPr lang="en-US" dirty="0"/>
                  <a:t> .&amp;. </a:t>
                </a:r>
                <a:r>
                  <a:rPr lang="en-US" i="1" dirty="0">
                    <a:sym typeface="Symbol"/>
                  </a:rPr>
                  <a:t></a:t>
                </a:r>
                <a:r>
                  <a:rPr lang="en-US" i="1" dirty="0"/>
                  <a:t> = </a:t>
                </a:r>
                <a:r>
                  <a:rPr lang="en-US" dirty="0">
                    <a:sym typeface="Symbol"/>
                  </a:rPr>
                  <a:t></a:t>
                </a:r>
                <a:r>
                  <a:rPr lang="en-US" dirty="0"/>
                  <a:t>) </a:t>
                </a:r>
              </a:p>
              <a:p>
                <a:pPr marL="0" indent="0">
                  <a:buNone/>
                </a:pPr>
                <a:r>
                  <a:rPr lang="en-US" dirty="0" smtClean="0"/>
                  <a:t>	(</a:t>
                </a:r>
                <a:r>
                  <a:rPr lang="en-US" dirty="0">
                    <a:sym typeface="Symbol"/>
                  </a:rPr>
                  <a:t></a:t>
                </a:r>
                <a:r>
                  <a:rPr lang="en-US" i="1" dirty="0">
                    <a:sym typeface="Symbol"/>
                  </a:rPr>
                  <a:t></a:t>
                </a:r>
                <a:r>
                  <a:rPr lang="en-US" dirty="0"/>
                  <a:t>)( </a:t>
                </a:r>
                <a:r>
                  <a:rPr lang="en-US" i="1" dirty="0">
                    <a:sym typeface="Symbol"/>
                  </a:rPr>
                  <a:t></a:t>
                </a:r>
                <a:r>
                  <a:rPr lang="en-US" dirty="0"/>
                  <a:t> </a:t>
                </a:r>
                <a14:m>
                  <m:oMath xmlns:m="http://schemas.openxmlformats.org/officeDocument/2006/math">
                    <m:acc>
                      <m:accPr>
                        <m:chr m:val="⃗"/>
                        <m:ctrlPr>
                          <a:rPr lang="en-US" i="1"/>
                        </m:ctrlPr>
                      </m:accPr>
                      <m:e>
                        <m:r>
                          <a:rPr lang="en-US" i="1"/>
                          <m:t>𝑅</m:t>
                        </m:r>
                      </m:e>
                    </m:acc>
                  </m:oMath>
                </a14:m>
                <a:r>
                  <a:rPr lang="en-US" i="1" dirty="0"/>
                  <a:t>y</a:t>
                </a:r>
                <a:r>
                  <a:rPr lang="en-US" dirty="0"/>
                  <a:t> </a:t>
                </a:r>
                <a14:m>
                  <m:oMath xmlns:m="http://schemas.openxmlformats.org/officeDocument/2006/math">
                    <m:sSub>
                      <m:sSubPr>
                        <m:ctrlPr>
                          <a:rPr lang="en-US" i="1"/>
                        </m:ctrlPr>
                      </m:sSubPr>
                      <m:e>
                        <m:r>
                          <a:rPr lang="en-US" i="1"/>
                          <m:t>≡</m:t>
                        </m:r>
                      </m:e>
                      <m:sub>
                        <m:r>
                          <a:rPr lang="en-US" i="1">
                            <a:sym typeface="Symbol"/>
                          </a:rPr>
                          <m:t></m:t>
                        </m:r>
                      </m:sub>
                    </m:sSub>
                  </m:oMath>
                </a14:m>
                <a:r>
                  <a:rPr lang="en-US" dirty="0"/>
                  <a:t>  </a:t>
                </a:r>
                <a:r>
                  <a:rPr lang="en-US" i="1" dirty="0">
                    <a:sym typeface="Symbol"/>
                  </a:rPr>
                  <a:t></a:t>
                </a:r>
                <a:r>
                  <a:rPr lang="en-US" i="1" dirty="0"/>
                  <a:t> = </a:t>
                </a:r>
                <a:r>
                  <a:rPr lang="en-US" i="1" dirty="0">
                    <a:sym typeface="Symbol"/>
                  </a:rPr>
                  <a:t></a:t>
                </a:r>
                <a:r>
                  <a:rPr lang="en-US" dirty="0"/>
                  <a:t> .&amp;. </a:t>
                </a:r>
                <a:r>
                  <a:rPr lang="en-US" i="1" dirty="0">
                    <a:sym typeface="Symbol"/>
                  </a:rPr>
                  <a:t></a:t>
                </a:r>
                <a:r>
                  <a:rPr lang="en-US" i="1" dirty="0"/>
                  <a:t> </a:t>
                </a:r>
                <a:r>
                  <a:rPr lang="en-US" dirty="0"/>
                  <a:t> </a:t>
                </a:r>
                <a14:m>
                  <m:oMath xmlns:m="http://schemas.openxmlformats.org/officeDocument/2006/math">
                    <m:r>
                      <a:rPr lang="en-US" i="1"/>
                      <m:t>≠</m:t>
                    </m:r>
                  </m:oMath>
                </a14:m>
                <a:r>
                  <a:rPr lang="en-US" dirty="0"/>
                  <a:t> </a:t>
                </a:r>
                <a:r>
                  <a:rPr lang="en-US" dirty="0">
                    <a:sym typeface="Symbol"/>
                  </a:rPr>
                  <a:t></a:t>
                </a:r>
                <a:r>
                  <a:rPr lang="en-US" dirty="0"/>
                  <a:t>).</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304800"/>
                <a:ext cx="8229600" cy="5821363"/>
              </a:xfrm>
              <a:blipFill rotWithShape="1">
                <a:blip r:embed="rId2"/>
                <a:stretch>
                  <a:fillRect l="-1481" t="-2932" r="-1333"/>
                </a:stretch>
              </a:blipFill>
            </p:spPr>
            <p:txBody>
              <a:bodyPr/>
              <a:lstStyle/>
              <a:p>
                <a:r>
                  <a:rPr lang="en-US">
                    <a:noFill/>
                  </a:rPr>
                  <a:t> </a:t>
                </a:r>
              </a:p>
            </p:txBody>
          </p:sp>
        </mc:Fallback>
      </mc:AlternateContent>
    </p:spTree>
    <p:extLst>
      <p:ext uri="{BB962C8B-B14F-4D97-AF65-F5344CB8AC3E}">
        <p14:creationId xmlns:p14="http://schemas.microsoft.com/office/powerpoint/2010/main" val="13977732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533400"/>
                <a:ext cx="8229600" cy="6019800"/>
              </a:xfrm>
            </p:spPr>
            <p:txBody>
              <a:bodyPr>
                <a:normAutofit fontScale="77500" lnSpcReduction="20000"/>
              </a:bodyPr>
              <a:lstStyle/>
              <a:p>
                <a:r>
                  <a:rPr lang="en-US" dirty="0"/>
                  <a:t>Now from the fact that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 </a:t>
                </a:r>
                <a:r>
                  <a:rPr lang="en-US" dirty="0">
                    <a:sym typeface="Symbol"/>
                  </a:rPr>
                  <a:t></a:t>
                </a:r>
                <a:r>
                  <a:rPr lang="en-US" dirty="0"/>
                  <a:t> and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 </a:t>
                </a:r>
                <a:r>
                  <a:rPr lang="en-US" dirty="0"/>
                  <a:t> </a:t>
                </a:r>
                <a14:m>
                  <m:oMath xmlns:m="http://schemas.openxmlformats.org/officeDocument/2006/math">
                    <m:r>
                      <a:rPr lang="en-US" i="1"/>
                      <m:t>≠</m:t>
                    </m:r>
                  </m:oMath>
                </a14:m>
                <a:r>
                  <a:rPr lang="en-US" dirty="0"/>
                  <a:t> </a:t>
                </a:r>
                <a:r>
                  <a:rPr lang="en-US" dirty="0">
                    <a:sym typeface="Symbol"/>
                  </a:rPr>
                  <a:t></a:t>
                </a:r>
                <a:r>
                  <a:rPr lang="en-US" dirty="0"/>
                  <a:t>  it by no means follows that </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y</a:t>
                </a:r>
                <a:r>
                  <a:rPr lang="en-US" dirty="0"/>
                  <a:t> is not the contradictory of </a:t>
                </a:r>
                <a:r>
                  <a:rPr lang="en-US" dirty="0">
                    <a:sym typeface="Symbol"/>
                  </a:rPr>
                  <a:t></a:t>
                </a:r>
                <a:r>
                  <a:rPr lang="en-US" dirty="0"/>
                  <a:t>!</a:t>
                </a:r>
                <a14:m>
                  <m:oMath xmlns:m="http://schemas.openxmlformats.org/officeDocument/2006/math">
                    <m:acc>
                      <m:accPr>
                        <m:chr m:val="⃗"/>
                        <m:ctrlPr>
                          <a:rPr lang="en-US" i="1"/>
                        </m:ctrlPr>
                      </m:accPr>
                      <m:e>
                        <m:r>
                          <a:rPr lang="en-US" i="1"/>
                          <m:t>𝑅</m:t>
                        </m:r>
                      </m:e>
                    </m:acc>
                  </m:oMath>
                </a14:m>
                <a:r>
                  <a:rPr lang="en-US" i="1" dirty="0"/>
                  <a:t>y</a:t>
                </a:r>
                <a:r>
                  <a:rPr lang="en-US" dirty="0"/>
                  <a:t>. Nonetheless, in the summary of section *32 Whitehead and Russell write (</a:t>
                </a:r>
                <a:r>
                  <a:rPr lang="en-US" i="1" dirty="0"/>
                  <a:t>PM</a:t>
                </a:r>
                <a:r>
                  <a:rPr lang="en-US" dirty="0"/>
                  <a:t> </a:t>
                </a:r>
                <a:r>
                  <a:rPr lang="en-US" i="1" dirty="0"/>
                  <a:t>vol.</a:t>
                </a:r>
                <a:r>
                  <a:rPr lang="en-US" dirty="0"/>
                  <a:t> 1, p. 243):</a:t>
                </a:r>
              </a:p>
              <a:p>
                <a:pPr marL="0" indent="0">
                  <a:buNone/>
                </a:pPr>
                <a:r>
                  <a:rPr lang="en-US" dirty="0" smtClean="0"/>
                  <a:t>	Thus </a:t>
                </a:r>
                <a:r>
                  <a:rPr lang="en-US" dirty="0"/>
                  <a:t>by *14.21 we always have E!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and </a:t>
                </a:r>
                <a:endParaRPr lang="en-US" dirty="0" smtClean="0"/>
              </a:p>
              <a:p>
                <a:pPr marL="0" indent="0">
                  <a:buNone/>
                </a:pPr>
                <a:r>
                  <a:rPr lang="en-US" dirty="0"/>
                  <a:t>	</a:t>
                </a:r>
                <a:r>
                  <a:rPr lang="en-US" dirty="0" smtClean="0"/>
                  <a:t>E</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x.  </a:t>
                </a:r>
                <a:r>
                  <a:rPr lang="en-US" dirty="0"/>
                  <a:t>…Thus taking R to be the relation of </a:t>
                </a:r>
                <a:endParaRPr lang="en-US" dirty="0" smtClean="0"/>
              </a:p>
              <a:p>
                <a:pPr marL="0" indent="0">
                  <a:buNone/>
                </a:pPr>
                <a:r>
                  <a:rPr lang="en-US" dirty="0" smtClean="0"/>
                  <a:t>	parent </a:t>
                </a:r>
                <a:r>
                  <a:rPr lang="en-US" dirty="0"/>
                  <a:t>to child,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 the parents of </a:t>
                </a:r>
                <a:r>
                  <a:rPr lang="en-US" i="1" dirty="0"/>
                  <a:t>y</a:t>
                </a:r>
                <a:r>
                  <a:rPr lang="en-US" dirty="0"/>
                  <a:t> and </a:t>
                </a:r>
                <a14:m>
                  <m:oMath xmlns:m="http://schemas.openxmlformats.org/officeDocument/2006/math">
                    <m:acc>
                      <m:accPr>
                        <m:chr m:val="⃖"/>
                        <m:ctrlPr>
                          <a:rPr lang="en-US" i="1"/>
                        </m:ctrlPr>
                      </m:accPr>
                      <m:e>
                        <m:r>
                          <a:rPr lang="en-US" i="1"/>
                          <m:t>𝑅</m:t>
                        </m:r>
                      </m:e>
                    </m:acc>
                  </m:oMath>
                </a14:m>
                <a:r>
                  <a:rPr lang="en-US" dirty="0"/>
                  <a:t>‘</a:t>
                </a:r>
                <a:r>
                  <a:rPr lang="en-US" i="1" dirty="0"/>
                  <a:t>x </a:t>
                </a:r>
                <a:endParaRPr lang="en-US" i="1" dirty="0" smtClean="0"/>
              </a:p>
              <a:p>
                <a:pPr marL="0" indent="0">
                  <a:buNone/>
                </a:pPr>
                <a:r>
                  <a:rPr lang="en-US" i="1" dirty="0" smtClean="0"/>
                  <a:t>	</a:t>
                </a:r>
                <a:r>
                  <a:rPr lang="en-US" dirty="0" smtClean="0"/>
                  <a:t>= </a:t>
                </a:r>
                <a:r>
                  <a:rPr lang="en-US" dirty="0"/>
                  <a:t>the children of </a:t>
                </a:r>
                <a:r>
                  <a:rPr lang="en-US" i="1" dirty="0"/>
                  <a:t>x</a:t>
                </a:r>
                <a:r>
                  <a:rPr lang="en-US" dirty="0"/>
                  <a:t>.  Thus,</a:t>
                </a:r>
                <a:r>
                  <a:rPr lang="en-US" i="1" dirty="0"/>
                  <a:t> </a:t>
                </a:r>
                <a14:m>
                  <m:oMath xmlns:m="http://schemas.openxmlformats.org/officeDocument/2006/math">
                    <m:acc>
                      <m:accPr>
                        <m:chr m:val="⃖"/>
                        <m:ctrlPr>
                          <a:rPr lang="en-US" i="1"/>
                        </m:ctrlPr>
                      </m:accPr>
                      <m:e>
                        <m:r>
                          <a:rPr lang="en-US" i="1"/>
                          <m:t>𝑅</m:t>
                        </m:r>
                      </m:e>
                    </m:acc>
                  </m:oMath>
                </a14:m>
                <a:r>
                  <a:rPr lang="en-US" dirty="0"/>
                  <a:t>‘</a:t>
                </a:r>
                <a:r>
                  <a:rPr lang="en-US" i="1" dirty="0"/>
                  <a:t>x = </a:t>
                </a:r>
                <a:r>
                  <a:rPr lang="en-US" dirty="0">
                    <a:sym typeface="Symbol"/>
                  </a:rPr>
                  <a:t></a:t>
                </a:r>
                <a:r>
                  <a:rPr lang="en-US" dirty="0"/>
                  <a:t> i.e.,</a:t>
                </a:r>
                <a:r>
                  <a:rPr lang="en-US" dirty="0">
                    <a:sym typeface="Symbol"/>
                  </a:rPr>
                  <a:t></a:t>
                </a:r>
                <a:r>
                  <a:rPr lang="en-US" dirty="0"/>
                  <a:t>! </a:t>
                </a:r>
                <a14:m>
                  <m:oMath xmlns:m="http://schemas.openxmlformats.org/officeDocument/2006/math">
                    <m:acc>
                      <m:accPr>
                        <m:chr m:val="⃖"/>
                        <m:ctrlPr>
                          <a:rPr lang="en-US" i="1"/>
                        </m:ctrlPr>
                      </m:accPr>
                      <m:e>
                        <m:r>
                          <a:rPr lang="en-US" i="1"/>
                          <m:t>𝑅</m:t>
                        </m:r>
                      </m:e>
                    </m:acc>
                  </m:oMath>
                </a14:m>
                <a:r>
                  <a:rPr lang="en-US" dirty="0"/>
                  <a:t>‘</a:t>
                </a:r>
                <a:r>
                  <a:rPr lang="en-US" i="1" dirty="0"/>
                  <a:t>x , </a:t>
                </a:r>
                <a:endParaRPr lang="en-US" i="1" dirty="0" smtClean="0"/>
              </a:p>
              <a:p>
                <a:pPr marL="0" indent="0">
                  <a:buNone/>
                </a:pPr>
                <a:r>
                  <a:rPr lang="en-US" i="1" dirty="0" smtClean="0"/>
                  <a:t>	</a:t>
                </a:r>
                <a:r>
                  <a:rPr lang="en-US" dirty="0" smtClean="0"/>
                  <a:t>when</a:t>
                </a:r>
                <a:r>
                  <a:rPr lang="en-US" i="1" dirty="0" smtClean="0"/>
                  <a:t> </a:t>
                </a:r>
                <a:r>
                  <a:rPr lang="en-US" i="1" dirty="0"/>
                  <a:t>x </a:t>
                </a:r>
                <a:r>
                  <a:rPr lang="en-US" dirty="0"/>
                  <a:t>is childless and</a:t>
                </a:r>
                <a:r>
                  <a:rPr lang="en-US" i="1" dirty="0"/>
                  <a:t> </a:t>
                </a:r>
                <a:r>
                  <a:rPr lang="en-US" dirty="0"/>
                  <a:t> </a:t>
                </a:r>
                <a14:m>
                  <m:oMath xmlns:m="http://schemas.openxmlformats.org/officeDocument/2006/math">
                    <m:acc>
                      <m:accPr>
                        <m:chr m:val="⃗"/>
                        <m:ctrlPr>
                          <a:rPr lang="en-US" i="1"/>
                        </m:ctrlPr>
                      </m:accPr>
                      <m:e>
                        <m:r>
                          <a:rPr lang="en-US" i="1"/>
                          <m:t>𝑅</m:t>
                        </m:r>
                      </m:e>
                    </m:acc>
                  </m:oMath>
                </a14:m>
                <a:r>
                  <a:rPr lang="en-US" dirty="0"/>
                  <a:t> ‘</a:t>
                </a:r>
                <a:r>
                  <a:rPr lang="en-US" i="1" dirty="0"/>
                  <a:t>y </a:t>
                </a:r>
                <a:r>
                  <a:rPr lang="en-US" dirty="0"/>
                  <a:t>= </a:t>
                </a:r>
                <a:r>
                  <a:rPr lang="en-US" dirty="0">
                    <a:sym typeface="Symbol"/>
                  </a:rPr>
                  <a:t></a:t>
                </a:r>
                <a:r>
                  <a:rPr lang="en-US" dirty="0"/>
                  <a:t>, i.e.  </a:t>
                </a:r>
                <a:r>
                  <a:rPr lang="en-US" dirty="0">
                    <a:sym typeface="Symbol"/>
                  </a:rPr>
                  <a:t></a:t>
                </a:r>
                <a:r>
                  <a:rPr lang="en-US" dirty="0"/>
                  <a:t>!</a:t>
                </a:r>
                <a:r>
                  <a:rPr lang="en-US" i="1" dirty="0"/>
                  <a:t>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a:t>
                </a:r>
                <a:r>
                  <a:rPr lang="en-US" dirty="0" smtClean="0"/>
                  <a:t>	when </a:t>
                </a:r>
                <a:r>
                  <a:rPr lang="en-US" i="1" dirty="0"/>
                  <a:t>y</a:t>
                </a:r>
                <a:r>
                  <a:rPr lang="en-US" dirty="0"/>
                  <a:t> is Adam or Eve.  The two </a:t>
                </a:r>
                <a:r>
                  <a:rPr lang="en-US" dirty="0" smtClean="0"/>
                  <a:t>existences</a:t>
                </a:r>
              </a:p>
              <a:p>
                <a:pPr marL="0" indent="0">
                  <a:buNone/>
                </a:pPr>
                <a:r>
                  <a:rPr lang="en-US" dirty="0"/>
                  <a:t>	</a:t>
                </a:r>
                <a:r>
                  <a:rPr lang="en-US" dirty="0" smtClean="0"/>
                  <a:t> </a:t>
                </a:r>
                <a:r>
                  <a:rPr lang="en-US" dirty="0"/>
                  <a:t>E! </a:t>
                </a:r>
                <a14:m>
                  <m:oMath xmlns:m="http://schemas.openxmlformats.org/officeDocument/2006/math">
                    <m:acc>
                      <m:accPr>
                        <m:chr m:val="⃗"/>
                        <m:ctrlPr>
                          <a:rPr lang="en-US" i="1"/>
                        </m:ctrlPr>
                      </m:accPr>
                      <m:e>
                        <m:r>
                          <a:rPr lang="en-US" i="1"/>
                          <m:t>𝑅</m:t>
                        </m:r>
                      </m:e>
                    </m:acc>
                  </m:oMath>
                </a14:m>
                <a:r>
                  <a:rPr lang="en-US" dirty="0"/>
                  <a:t> </a:t>
                </a:r>
                <a:r>
                  <a:rPr lang="en-US" dirty="0" smtClean="0"/>
                  <a:t>	‘</a:t>
                </a:r>
                <a:r>
                  <a:rPr lang="en-US" i="1" dirty="0"/>
                  <a:t>y </a:t>
                </a:r>
                <a:r>
                  <a:rPr lang="en-US" dirty="0"/>
                  <a:t>and </a:t>
                </a:r>
                <a:r>
                  <a:rPr lang="en-US" dirty="0">
                    <a:sym typeface="Symbol"/>
                  </a:rPr>
                  <a:t></a:t>
                </a:r>
                <a:r>
                  <a:rPr lang="en-US" dirty="0"/>
                  <a:t>!</a:t>
                </a:r>
                <a:r>
                  <a:rPr lang="en-US" i="1" dirty="0"/>
                  <a:t>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can both be </a:t>
                </a:r>
                <a:r>
                  <a:rPr lang="en-US" i="1" dirty="0"/>
                  <a:t>significantly</a:t>
                </a:r>
                <a:r>
                  <a:rPr lang="en-US" dirty="0"/>
                  <a:t> be </a:t>
                </a:r>
                <a:r>
                  <a:rPr lang="en-US" dirty="0" smtClean="0"/>
                  <a:t>	predicated </a:t>
                </a:r>
                <a:r>
                  <a:rPr lang="en-US" dirty="0"/>
                  <a:t>of </a:t>
                </a:r>
                <a:r>
                  <a:rPr lang="en-US" i="1" dirty="0"/>
                  <a:t>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because “</a:t>
                </a:r>
                <a:r>
                  <a:rPr lang="en-US" i="1" dirty="0"/>
                  <a:t>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is a descriptive </a:t>
                </a:r>
                <a:r>
                  <a:rPr lang="en-US" dirty="0" smtClean="0"/>
                  <a:t>	function </a:t>
                </a:r>
                <a:r>
                  <a:rPr lang="en-US" dirty="0"/>
                  <a:t>whose value is a class; and the same </a:t>
                </a:r>
                <a:r>
                  <a:rPr lang="en-US" dirty="0" smtClean="0"/>
                  <a:t>	applies </a:t>
                </a:r>
                <a:r>
                  <a:rPr lang="en-US" dirty="0"/>
                  <a:t>to </a:t>
                </a:r>
                <a14:m>
                  <m:oMath xmlns:m="http://schemas.openxmlformats.org/officeDocument/2006/math">
                    <m:acc>
                      <m:accPr>
                        <m:chr m:val="⃖"/>
                        <m:ctrlPr>
                          <a:rPr lang="en-US" i="1"/>
                        </m:ctrlPr>
                      </m:accPr>
                      <m:e>
                        <m:r>
                          <a:rPr lang="en-US" i="1"/>
                          <m:t>𝑅</m:t>
                        </m:r>
                      </m:e>
                    </m:acc>
                  </m:oMath>
                </a14:m>
                <a:r>
                  <a:rPr lang="en-US" dirty="0"/>
                  <a:t>‘</a:t>
                </a:r>
                <a:r>
                  <a:rPr lang="en-US" i="1" dirty="0"/>
                  <a:t>x. </a:t>
                </a:r>
                <a:r>
                  <a:rPr lang="en-US" dirty="0"/>
                  <a:t>it will be seen that (by *14.21 ) </a:t>
                </a:r>
                <a:endParaRPr lang="en-US" dirty="0" smtClean="0"/>
              </a:p>
              <a:p>
                <a:pPr marL="0" indent="0">
                  <a:buNone/>
                </a:pPr>
                <a:r>
                  <a:rPr lang="en-US" dirty="0">
                    <a:sym typeface="Symbol"/>
                  </a:rPr>
                  <a:t>	</a:t>
                </a:r>
                <a:r>
                  <a:rPr lang="en-US" dirty="0" smtClean="0">
                    <a:sym typeface="Symbol"/>
                  </a:rPr>
                  <a:t></a:t>
                </a:r>
                <a:r>
                  <a:rPr lang="en-US" dirty="0"/>
                  <a:t>!</a:t>
                </a:r>
                <a:r>
                  <a:rPr lang="en-US" i="1" dirty="0"/>
                  <a:t> </a:t>
                </a:r>
                <a14:m>
                  <m:oMath xmlns:m="http://schemas.openxmlformats.org/officeDocument/2006/math">
                    <m:acc>
                      <m:accPr>
                        <m:chr m:val="⃗"/>
                        <m:ctrlPr>
                          <a:rPr lang="en-US" i="1"/>
                        </m:ctrlPr>
                      </m:accPr>
                      <m:e>
                        <m:r>
                          <a:rPr lang="en-US" i="1"/>
                          <m:t>𝑅</m:t>
                        </m:r>
                      </m:e>
                    </m:acc>
                  </m:oMath>
                </a14:m>
                <a:r>
                  <a:rPr lang="en-US" dirty="0"/>
                  <a:t> ‘</a:t>
                </a:r>
                <a:r>
                  <a:rPr lang="en-US" i="1" dirty="0"/>
                  <a:t>y </a:t>
                </a:r>
                <a:r>
                  <a:rPr lang="en-US" dirty="0">
                    <a:sym typeface="Symbol"/>
                  </a:rPr>
                  <a:t></a:t>
                </a:r>
                <a:r>
                  <a:rPr lang="en-US" dirty="0"/>
                  <a:t> E! </a:t>
                </a:r>
                <a14:m>
                  <m:oMath xmlns:m="http://schemas.openxmlformats.org/officeDocument/2006/math">
                    <m:acc>
                      <m:accPr>
                        <m:chr m:val="⃗"/>
                        <m:ctrlPr>
                          <a:rPr lang="en-US" i="1"/>
                        </m:ctrlPr>
                      </m:accPr>
                      <m:e>
                        <m:r>
                          <a:rPr lang="en-US" i="1"/>
                          <m:t>𝑅</m:t>
                        </m:r>
                      </m:e>
                    </m:acc>
                  </m:oMath>
                </a14:m>
                <a:r>
                  <a:rPr lang="en-US" dirty="0"/>
                  <a:t> ‘</a:t>
                </a:r>
                <a:r>
                  <a:rPr lang="en-US" i="1" dirty="0"/>
                  <a:t>y</a:t>
                </a:r>
                <a:r>
                  <a:rPr lang="en-US" dirty="0"/>
                  <a:t>, but the converse implication does </a:t>
                </a:r>
                <a:r>
                  <a:rPr lang="en-US" dirty="0" smtClean="0"/>
                  <a:t>	not </a:t>
                </a:r>
                <a:r>
                  <a:rPr lang="en-US" dirty="0"/>
                  <a:t>hold in general.</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6019800"/>
              </a:xfrm>
              <a:blipFill rotWithShape="1">
                <a:blip r:embed="rId2"/>
                <a:stretch>
                  <a:fillRect l="-1037" t="-1520" r="-1556" b="-2229"/>
                </a:stretch>
              </a:blipFill>
            </p:spPr>
            <p:txBody>
              <a:bodyPr/>
              <a:lstStyle/>
              <a:p>
                <a:r>
                  <a:rPr lang="en-US">
                    <a:noFill/>
                  </a:rPr>
                  <a:t> </a:t>
                </a:r>
              </a:p>
            </p:txBody>
          </p:sp>
        </mc:Fallback>
      </mc:AlternateContent>
    </p:spTree>
    <p:extLst>
      <p:ext uri="{BB962C8B-B14F-4D97-AF65-F5344CB8AC3E}">
        <p14:creationId xmlns:p14="http://schemas.microsoft.com/office/powerpoint/2010/main" val="4840955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533400"/>
                <a:ext cx="8229600" cy="5592763"/>
              </a:xfrm>
            </p:spPr>
            <p:txBody>
              <a:bodyPr>
                <a:normAutofit fontScale="85000" lnSpcReduction="10000"/>
              </a:bodyPr>
              <a:lstStyle/>
              <a:p>
                <a:r>
                  <a:rPr lang="en-US" dirty="0"/>
                  <a:t>Whitehead and Russell have misused the theorem:</a:t>
                </a:r>
              </a:p>
              <a:p>
                <a:pPr marL="0" indent="0">
                  <a:buNone/>
                </a:pPr>
                <a:r>
                  <a:rPr lang="en-US" dirty="0" smtClean="0"/>
                  <a:t>	*</a:t>
                </a:r>
                <a:r>
                  <a:rPr lang="en-US" dirty="0"/>
                  <a:t>24.51  </a:t>
                </a:r>
                <a:r>
                  <a:rPr lang="en-US" dirty="0">
                    <a:sym typeface="Symbol"/>
                  </a:rPr>
                  <a:t></a:t>
                </a:r>
                <a:r>
                  <a:rPr lang="en-US" dirty="0"/>
                  <a:t>!</a:t>
                </a:r>
                <a:r>
                  <a:rPr lang="en-US" dirty="0">
                    <a:sym typeface="Symbol"/>
                  </a:rPr>
                  <a:t></a:t>
                </a:r>
                <a:r>
                  <a:rPr lang="en-US" dirty="0"/>
                  <a:t> </a:t>
                </a:r>
                <a14:m>
                  <m:oMath xmlns:m="http://schemas.openxmlformats.org/officeDocument/2006/math">
                    <m:r>
                      <a:rPr lang="en-US" i="1"/>
                      <m:t>≡</m:t>
                    </m:r>
                  </m:oMath>
                </a14:m>
                <a:r>
                  <a:rPr lang="en-US" dirty="0"/>
                  <a:t> </a:t>
                </a:r>
                <a:r>
                  <a:rPr lang="en-US" dirty="0">
                    <a:sym typeface="Symbol"/>
                  </a:rPr>
                  <a:t></a:t>
                </a:r>
                <a:r>
                  <a:rPr lang="en-US" dirty="0"/>
                  <a:t> = </a:t>
                </a:r>
                <a:r>
                  <a:rPr lang="en-US" dirty="0">
                    <a:sym typeface="Symbol"/>
                  </a:rPr>
                  <a:t></a:t>
                </a:r>
                <a:r>
                  <a:rPr lang="en-US" dirty="0"/>
                  <a:t>.</a:t>
                </a:r>
              </a:p>
              <a:p>
                <a:endParaRPr lang="en-US" dirty="0"/>
              </a:p>
              <a:p>
                <a:r>
                  <a:rPr lang="en-US" dirty="0"/>
                  <a:t>Now the following is indeed provable because of Reducibility:</a:t>
                </a:r>
              </a:p>
              <a:p>
                <a:pPr marL="0" indent="0">
                  <a:buNone/>
                </a:pPr>
                <a:r>
                  <a:rPr lang="en-US" dirty="0" smtClean="0">
                    <a:sym typeface="Symbol"/>
                  </a:rPr>
                  <a:t>	</a:t>
                </a:r>
                <a:r>
                  <a:rPr lang="en-US" dirty="0"/>
                  <a:t>!(</a:t>
                </a:r>
                <a:r>
                  <a:rPr lang="en-US" dirty="0">
                    <a:sym typeface="Symbol"/>
                  </a:rPr>
                  <a:t></a:t>
                </a:r>
                <a:r>
                  <a:rPr lang="en-US" i="1" dirty="0">
                    <a:sym typeface="Symbol"/>
                  </a:rPr>
                  <a:t></a:t>
                </a:r>
                <a:r>
                  <a:rPr lang="en-US" dirty="0"/>
                  <a:t>)(</a:t>
                </a:r>
                <a:r>
                  <a:rPr lang="en-US" i="1" dirty="0"/>
                  <a:t>f</a:t>
                </a:r>
                <a:r>
                  <a:rPr lang="en-US" i="1" dirty="0">
                    <a:sym typeface="Symbol"/>
                  </a:rPr>
                  <a:t></a:t>
                </a:r>
                <a:r>
                  <a:rPr lang="en-US" dirty="0"/>
                  <a:t>) </a:t>
                </a:r>
                <a14:m>
                  <m:oMath xmlns:m="http://schemas.openxmlformats.org/officeDocument/2006/math">
                    <m:r>
                      <a:rPr lang="en-US" i="1"/>
                      <m:t>≡</m:t>
                    </m:r>
                  </m:oMath>
                </a14:m>
                <a:r>
                  <a:rPr lang="en-US" dirty="0"/>
                  <a:t> (</a:t>
                </a:r>
                <a:r>
                  <a:rPr lang="en-US" dirty="0">
                    <a:sym typeface="Symbol"/>
                  </a:rPr>
                  <a:t></a:t>
                </a:r>
                <a:r>
                  <a:rPr lang="en-US" i="1" dirty="0">
                    <a:sym typeface="Symbol"/>
                  </a:rPr>
                  <a:t></a:t>
                </a:r>
                <a:r>
                  <a:rPr lang="en-US" dirty="0"/>
                  <a:t>)(</a:t>
                </a:r>
                <a:r>
                  <a:rPr lang="en-US" i="1" dirty="0"/>
                  <a:t>f</a:t>
                </a:r>
                <a:r>
                  <a:rPr lang="en-US" i="1" dirty="0">
                    <a:sym typeface="Symbol"/>
                  </a:rPr>
                  <a:t></a:t>
                </a:r>
                <a:r>
                  <a:rPr lang="en-US" dirty="0"/>
                  <a:t>) = </a:t>
                </a:r>
                <a:r>
                  <a:rPr lang="en-US" dirty="0">
                    <a:sym typeface="Symbol"/>
                  </a:rPr>
                  <a:t></a:t>
                </a:r>
                <a:r>
                  <a:rPr lang="en-US" dirty="0"/>
                  <a:t>.</a:t>
                </a:r>
              </a:p>
              <a:p>
                <a:pPr marL="0" indent="0">
                  <a:buNone/>
                </a:pPr>
                <a:r>
                  <a:rPr lang="en-US" dirty="0"/>
                  <a:t> </a:t>
                </a:r>
              </a:p>
              <a:p>
                <a:r>
                  <a:rPr lang="en-US" dirty="0"/>
                  <a:t>But the scope of lower-case Greek </a:t>
                </a:r>
                <a:r>
                  <a:rPr lang="en-US" i="1" dirty="0">
                    <a:sym typeface="Symbol"/>
                  </a:rPr>
                  <a:t></a:t>
                </a:r>
                <a:r>
                  <a:rPr lang="en-US" dirty="0"/>
                  <a:t> in </a:t>
                </a:r>
                <a:r>
                  <a:rPr lang="en-US" dirty="0">
                    <a:sym typeface="Symbol"/>
                  </a:rPr>
                  <a:t></a:t>
                </a:r>
                <a:r>
                  <a:rPr lang="en-US" dirty="0"/>
                  <a:t>!</a:t>
                </a:r>
                <a:r>
                  <a:rPr lang="en-US" i="1" dirty="0">
                    <a:sym typeface="Symbol"/>
                  </a:rPr>
                  <a:t></a:t>
                </a:r>
                <a:r>
                  <a:rPr lang="en-US" dirty="0"/>
                  <a:t> is not the same as that of  </a:t>
                </a:r>
                <a:r>
                  <a:rPr lang="en-US" dirty="0">
                    <a:sym typeface="Symbol"/>
                  </a:rPr>
                  <a:t></a:t>
                </a:r>
                <a:r>
                  <a:rPr lang="en-US" dirty="0"/>
                  <a:t>!</a:t>
                </a:r>
                <a:r>
                  <a:rPr lang="en-US" dirty="0">
                    <a:sym typeface="Symbol"/>
                  </a:rPr>
                  <a:t></a:t>
                </a:r>
                <a:r>
                  <a:rPr lang="en-US" i="1" dirty="0">
                    <a:sym typeface="Symbol"/>
                  </a:rPr>
                  <a:t></a:t>
                </a:r>
                <a:r>
                  <a:rPr lang="en-US" i="1" dirty="0"/>
                  <a:t>f</a:t>
                </a:r>
                <a:r>
                  <a:rPr lang="en-US" i="1" dirty="0">
                    <a:sym typeface="Symbol"/>
                  </a:rPr>
                  <a:t></a:t>
                </a:r>
                <a:r>
                  <a:rPr lang="en-US" dirty="0"/>
                  <a:t> .  This is the likely source of the error in the comments after *32.121. </a:t>
                </a:r>
                <a:endParaRPr lang="en-US" dirty="0" smtClean="0"/>
              </a:p>
              <a:p>
                <a:r>
                  <a:rPr lang="en-US" dirty="0" smtClean="0">
                    <a:solidFill>
                      <a:srgbClr val="FF0000"/>
                    </a:solidFill>
                  </a:rPr>
                  <a:t>Happily</a:t>
                </a:r>
                <a:r>
                  <a:rPr lang="en-US" dirty="0">
                    <a:solidFill>
                      <a:srgbClr val="FF0000"/>
                    </a:solidFill>
                  </a:rPr>
                  <a:t>, the </a:t>
                </a:r>
                <a:r>
                  <a:rPr lang="en-US" dirty="0" smtClean="0">
                    <a:solidFill>
                      <a:srgbClr val="FF0000"/>
                    </a:solidFill>
                  </a:rPr>
                  <a:t>silly error </a:t>
                </a:r>
                <a:r>
                  <a:rPr lang="en-US" dirty="0">
                    <a:solidFill>
                      <a:srgbClr val="FF0000"/>
                    </a:solidFill>
                  </a:rPr>
                  <a:t>does not show up in proofs. </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533400"/>
                <a:ext cx="8229600" cy="5592763"/>
              </a:xfrm>
              <a:blipFill rotWithShape="1">
                <a:blip r:embed="rId2"/>
                <a:stretch>
                  <a:fillRect l="-1185" t="-1636" r="-1037"/>
                </a:stretch>
              </a:blipFill>
            </p:spPr>
            <p:txBody>
              <a:bodyPr/>
              <a:lstStyle/>
              <a:p>
                <a:r>
                  <a:rPr lang="en-US">
                    <a:noFill/>
                  </a:rPr>
                  <a:t> </a:t>
                </a:r>
              </a:p>
            </p:txBody>
          </p:sp>
        </mc:Fallback>
      </mc:AlternateContent>
    </p:spTree>
    <p:extLst>
      <p:ext uri="{BB962C8B-B14F-4D97-AF65-F5344CB8AC3E}">
        <p14:creationId xmlns:p14="http://schemas.microsoft.com/office/powerpoint/2010/main" val="14668089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t>
            </a:r>
            <a:r>
              <a:rPr lang="en-US" b="1" dirty="0"/>
              <a:t>missing</a:t>
            </a:r>
            <a:r>
              <a:rPr lang="en-US" b="1" i="1" dirty="0"/>
              <a:t> </a:t>
            </a:r>
            <a:r>
              <a:rPr lang="en-US" b="1" i="1" dirty="0">
                <a:solidFill>
                  <a:srgbClr val="FF0000"/>
                </a:solidFill>
              </a:rPr>
              <a:t>shriek</a:t>
            </a:r>
            <a:r>
              <a:rPr lang="en-US" dirty="0"/>
              <a:t/>
            </a:r>
            <a:br>
              <a:rPr lang="en-US" dirty="0"/>
            </a:b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lnSpcReduction="10000"/>
              </a:bodyPr>
              <a:lstStyle/>
              <a:p>
                <a:r>
                  <a:rPr lang="en-US" dirty="0"/>
                  <a:t>This brings us to an alarming derivation at *14.17. Whitehead and Russell take themselves to have proved: </a:t>
                </a:r>
              </a:p>
              <a:p>
                <a:r>
                  <a:rPr lang="en-US" dirty="0"/>
                  <a:t>	*14.15   </a:t>
                </a:r>
                <a:r>
                  <a:rPr lang="en-US" dirty="0">
                    <a:sym typeface="Symbol"/>
                  </a:rPr>
                  <a:t></a:t>
                </a:r>
                <a:r>
                  <a:rPr lang="en-US" i="1" dirty="0" err="1"/>
                  <a:t>x</a:t>
                </a:r>
                <a:r>
                  <a:rPr lang="en-US" dirty="0" err="1">
                    <a:sym typeface="Symbol"/>
                  </a:rPr>
                  <a:t></a:t>
                </a:r>
                <a:r>
                  <a:rPr lang="en-US" i="1" dirty="0" err="1"/>
                  <a:t>x</a:t>
                </a:r>
                <a:r>
                  <a:rPr lang="en-US" dirty="0"/>
                  <a:t> = </a:t>
                </a:r>
                <a:r>
                  <a:rPr lang="en-US" i="1" dirty="0"/>
                  <a:t>b</a:t>
                </a:r>
                <a:r>
                  <a:rPr lang="en-US" dirty="0"/>
                  <a:t> .</a:t>
                </a:r>
                <a:r>
                  <a:rPr lang="en-US" dirty="0">
                    <a:sym typeface="Symbol"/>
                  </a:rPr>
                  <a:t></a:t>
                </a:r>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p>
              <a:p>
                <a:r>
                  <a:rPr lang="en-US" dirty="0"/>
                  <a:t>Then by universal generalization (*10.1) and elementary logic, they arrive at</a:t>
                </a:r>
              </a:p>
              <a:p>
                <a:r>
                  <a:rPr lang="en-US" dirty="0"/>
                  <a:t> 	*14.17   </a:t>
                </a:r>
                <a:r>
                  <a:rPr lang="en-US" dirty="0">
                    <a:sym typeface="Symbol"/>
                  </a:rPr>
                  <a:t></a:t>
                </a:r>
                <a:r>
                  <a:rPr lang="en-US" i="1" dirty="0" err="1"/>
                  <a:t>x</a:t>
                </a:r>
                <a:r>
                  <a:rPr lang="en-US" dirty="0" err="1">
                    <a:sym typeface="Symbol"/>
                  </a:rPr>
                  <a:t></a:t>
                </a:r>
                <a:r>
                  <a:rPr lang="en-US" i="1" dirty="0" err="1"/>
                  <a:t>x</a:t>
                </a:r>
                <a:r>
                  <a:rPr lang="en-US" dirty="0"/>
                  <a:t> = </a:t>
                </a:r>
                <a:r>
                  <a:rPr lang="en-US" i="1" dirty="0"/>
                  <a:t>b</a:t>
                </a:r>
                <a:r>
                  <a:rPr lang="en-US" dirty="0"/>
                  <a:t> .</a:t>
                </a:r>
                <a:r>
                  <a:rPr lang="en-US" dirty="0">
                    <a:sym typeface="Symbol"/>
                  </a:rPr>
                  <a:t></a:t>
                </a:r>
                <a:r>
                  <a:rPr lang="en-US" dirty="0"/>
                  <a:t>.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14:m>
                  <m:oMath xmlns:m="http://schemas.openxmlformats.org/officeDocument/2006/math">
                    <m:sSub>
                      <m:sSubPr>
                        <m:ctrlPr>
                          <a:rPr lang="en-US" i="1"/>
                        </m:ctrlPr>
                      </m:sSubPr>
                      <m:e>
                        <m:r>
                          <a:rPr lang="en-US" i="1"/>
                          <m:t>≡</m:t>
                        </m:r>
                      </m:e>
                      <m:sub>
                        <m:r>
                          <a:rPr lang="en-US">
                            <a:sym typeface="Symbol"/>
                          </a:rPr>
                          <m:t></m:t>
                        </m:r>
                      </m:sub>
                    </m:sSub>
                    <m:r>
                      <a:rPr lang="en-US" i="1"/>
                      <m:t> </m:t>
                    </m:r>
                  </m:oMath>
                </a14:m>
                <a:r>
                  <a:rPr lang="en-US" dirty="0">
                    <a:sym typeface="Symbol"/>
                  </a:rPr>
                  <a:t></a:t>
                </a:r>
                <a:r>
                  <a:rPr lang="en-US" dirty="0"/>
                  <a:t>!</a:t>
                </a:r>
                <a:r>
                  <a:rPr lang="en-US" i="1" dirty="0"/>
                  <a:t>b.</a:t>
                </a:r>
                <a:endParaRPr lang="en-US" dirty="0"/>
              </a:p>
              <a:p>
                <a:r>
                  <a:rPr lang="en-US" dirty="0"/>
                  <a:t>This universal generalization illicit since </a:t>
                </a:r>
                <a:r>
                  <a:rPr lang="en-US" dirty="0">
                    <a:sym typeface="Symbol"/>
                  </a:rPr>
                  <a:t></a:t>
                </a:r>
                <a:r>
                  <a:rPr lang="en-US" dirty="0"/>
                  <a:t> in *14.15 is a schematic letter. </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630" t="-2830" r="-1111" b="-3908"/>
                </a:stretch>
              </a:blipFill>
            </p:spPr>
            <p:txBody>
              <a:bodyPr/>
              <a:lstStyle/>
              <a:p>
                <a:r>
                  <a:rPr lang="en-US">
                    <a:noFill/>
                  </a:rPr>
                  <a:t> </a:t>
                </a:r>
              </a:p>
            </p:txBody>
          </p:sp>
        </mc:Fallback>
      </mc:AlternateContent>
    </p:spTree>
    <p:extLst>
      <p:ext uri="{BB962C8B-B14F-4D97-AF65-F5344CB8AC3E}">
        <p14:creationId xmlns:p14="http://schemas.microsoft.com/office/powerpoint/2010/main" val="39392279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791200"/>
          </a:xfrm>
        </p:spPr>
        <p:txBody>
          <a:bodyPr>
            <a:normAutofit fontScale="92500" lnSpcReduction="10000"/>
          </a:bodyPr>
          <a:lstStyle/>
          <a:p>
            <a:r>
              <a:rPr lang="en-US" i="1" dirty="0"/>
              <a:t>Principia</a:t>
            </a:r>
            <a:r>
              <a:rPr lang="en-US" dirty="0"/>
              <a:t> is quite explicit that letters without the shriek cannot be generalized (</a:t>
            </a:r>
            <a:r>
              <a:rPr lang="en-US" i="1" dirty="0"/>
              <a:t>PM</a:t>
            </a:r>
            <a:r>
              <a:rPr lang="en-US" dirty="0"/>
              <a:t>, </a:t>
            </a:r>
            <a:r>
              <a:rPr lang="en-US" i="1" dirty="0"/>
              <a:t>vol. 1</a:t>
            </a:r>
            <a:r>
              <a:rPr lang="en-US" dirty="0"/>
              <a:t>, p. 165).  Properly understood, what has been derived at *14.15 is this</a:t>
            </a:r>
          </a:p>
          <a:p>
            <a:r>
              <a:rPr lang="en-US" dirty="0"/>
              <a:t>	</a:t>
            </a:r>
            <a:r>
              <a:rPr lang="en-US" i="1" dirty="0"/>
              <a:t>c</a:t>
            </a:r>
            <a:r>
              <a:rPr lang="en-US" dirty="0"/>
              <a:t>*14.15   </a:t>
            </a:r>
            <a:r>
              <a:rPr lang="en-US" dirty="0">
                <a:sym typeface="Symbol"/>
              </a:rPr>
              <a:t></a:t>
            </a:r>
            <a:r>
              <a:rPr lang="en-US" i="1" dirty="0" err="1"/>
              <a:t>x</a:t>
            </a:r>
            <a:r>
              <a:rPr lang="en-US" dirty="0" err="1">
                <a:sym typeface="Symbol"/>
              </a:rPr>
              <a:t></a:t>
            </a:r>
            <a:r>
              <a:rPr lang="en-US" i="1" dirty="0" err="1"/>
              <a:t>x</a:t>
            </a:r>
            <a:r>
              <a:rPr lang="en-US" dirty="0"/>
              <a:t> = </a:t>
            </a:r>
            <a:r>
              <a:rPr lang="en-US" i="1" dirty="0"/>
              <a:t>b</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p>
          <a:p>
            <a:pPr marL="0" marR="0">
              <a:lnSpc>
                <a:spcPct val="150000"/>
              </a:lnSpc>
              <a:spcBef>
                <a:spcPts val="0"/>
              </a:spcBef>
              <a:spcAft>
                <a:spcPts val="0"/>
              </a:spcAft>
            </a:pPr>
            <a:r>
              <a:rPr lang="en-US" dirty="0">
                <a:latin typeface="Times New Roman"/>
                <a:ea typeface="Calibri"/>
                <a:cs typeface="Times New Roman"/>
              </a:rPr>
              <a:t>Now an instance of this is </a:t>
            </a:r>
            <a:endParaRPr lang="en-US" dirty="0">
              <a:latin typeface="Calibri"/>
              <a:ea typeface="Calibri"/>
              <a:cs typeface="Times New Roman"/>
            </a:endParaRPr>
          </a:p>
          <a:p>
            <a:pPr marL="0" marR="0">
              <a:lnSpc>
                <a:spcPct val="150000"/>
              </a:lnSpc>
              <a:spcBef>
                <a:spcPts val="0"/>
              </a:spcBef>
              <a:spcAft>
                <a:spcPts val="0"/>
              </a:spcAft>
            </a:pPr>
            <a:r>
              <a:rPr lang="en-US" dirty="0">
                <a:latin typeface="Times New Roman"/>
                <a:ea typeface="Calibri"/>
                <a:cs typeface="Times New Roman"/>
              </a:rPr>
              <a:t>	</a:t>
            </a:r>
            <a:r>
              <a:rPr lang="en-US" i="1" dirty="0">
                <a:latin typeface="Times New Roman"/>
                <a:ea typeface="Calibri"/>
                <a:cs typeface="Times New Roman"/>
              </a:rPr>
              <a:t>shriek</a:t>
            </a:r>
            <a:r>
              <a:rPr lang="en-US" dirty="0">
                <a:latin typeface="Times New Roman"/>
                <a:ea typeface="Calibri"/>
                <a:cs typeface="Times New Roman"/>
              </a:rPr>
              <a:t>*14.15   </a:t>
            </a:r>
            <a:r>
              <a:rPr lang="en-US" dirty="0">
                <a:latin typeface="Times New Roman"/>
                <a:ea typeface="Calibri"/>
                <a:cs typeface="Times New Roman"/>
                <a:sym typeface="Symbol"/>
              </a:rPr>
              <a:t></a:t>
            </a:r>
            <a:r>
              <a:rPr lang="en-US" i="1" dirty="0" err="1">
                <a:latin typeface="Times New Roman"/>
                <a:ea typeface="Calibri"/>
                <a:cs typeface="Times New Roman"/>
              </a:rPr>
              <a:t>x</a:t>
            </a:r>
            <a:r>
              <a:rPr lang="en-US" dirty="0" err="1">
                <a:latin typeface="Times New Roman"/>
                <a:ea typeface="Calibri"/>
                <a:cs typeface="Times New Roman"/>
                <a:sym typeface="Symbol"/>
              </a:rPr>
              <a:t></a:t>
            </a:r>
            <a:r>
              <a:rPr lang="en-US" i="1" dirty="0" err="1">
                <a:latin typeface="Times New Roman"/>
                <a:ea typeface="Calibri"/>
                <a:cs typeface="Times New Roman"/>
              </a:rPr>
              <a:t>x</a:t>
            </a:r>
            <a:r>
              <a:rPr lang="en-US" dirty="0">
                <a:latin typeface="Times New Roman"/>
                <a:ea typeface="Calibri"/>
                <a:cs typeface="Times New Roman"/>
              </a:rPr>
              <a:t> = </a:t>
            </a:r>
            <a:r>
              <a:rPr lang="en-US" i="1" dirty="0">
                <a:latin typeface="Times New Roman"/>
                <a:ea typeface="Calibri"/>
                <a:cs typeface="Times New Roman"/>
              </a:rPr>
              <a:t>b</a:t>
            </a:r>
            <a:r>
              <a:rPr lang="en-US" dirty="0">
                <a:latin typeface="Times New Roman"/>
                <a:ea typeface="Calibri"/>
                <a:cs typeface="Times New Roman"/>
              </a:rPr>
              <a:t> .</a:t>
            </a:r>
            <a:r>
              <a:rPr lang="en-US" dirty="0">
                <a:latin typeface="Times New Roman"/>
                <a:ea typeface="Calibri"/>
                <a:cs typeface="Times New Roman"/>
                <a:sym typeface="Symbol"/>
              </a:rPr>
              <a:t></a:t>
            </a:r>
            <a:r>
              <a:rPr lang="en-US" dirty="0">
                <a:latin typeface="Times New Roman"/>
                <a:ea typeface="Calibri"/>
                <a:cs typeface="Times New Roman"/>
              </a:rPr>
              <a:t>. </a:t>
            </a:r>
            <a:r>
              <a:rPr lang="en-US" dirty="0">
                <a:latin typeface="Times New Roman"/>
                <a:ea typeface="Calibri"/>
                <a:cs typeface="Times New Roman"/>
                <a:sym typeface="Symbol"/>
              </a:rPr>
              <a:t></a:t>
            </a:r>
            <a:r>
              <a:rPr lang="en-US" dirty="0">
                <a:latin typeface="Times New Roman"/>
                <a:ea typeface="Calibri"/>
                <a:cs typeface="Times New Roman"/>
              </a:rPr>
              <a:t>!(</a:t>
            </a:r>
            <a:r>
              <a:rPr lang="en-US" dirty="0">
                <a:latin typeface="Times New Roman"/>
                <a:ea typeface="Calibri"/>
                <a:cs typeface="Times New Roman"/>
                <a:sym typeface="Symbol"/>
              </a:rPr>
              <a:t></a:t>
            </a:r>
            <a:r>
              <a:rPr lang="en-US" i="1" dirty="0" err="1">
                <a:latin typeface="Times New Roman"/>
                <a:ea typeface="Calibri"/>
                <a:cs typeface="Times New Roman"/>
              </a:rPr>
              <a:t>x</a:t>
            </a:r>
            <a:r>
              <a:rPr lang="en-US" dirty="0" err="1">
                <a:latin typeface="Times New Roman"/>
                <a:ea typeface="Calibri"/>
                <a:cs typeface="Times New Roman"/>
                <a:sym typeface="Symbol"/>
              </a:rPr>
              <a:t></a:t>
            </a:r>
            <a:r>
              <a:rPr lang="en-US" i="1" dirty="0" err="1">
                <a:latin typeface="Times New Roman"/>
                <a:ea typeface="Calibri"/>
                <a:cs typeface="Times New Roman"/>
              </a:rPr>
              <a:t>x</a:t>
            </a:r>
            <a:r>
              <a:rPr lang="en-US" dirty="0">
                <a:latin typeface="Times New Roman"/>
                <a:ea typeface="Calibri"/>
                <a:cs typeface="Times New Roman"/>
              </a:rPr>
              <a:t>) </a:t>
            </a:r>
            <a:endParaRPr lang="en-US" dirty="0">
              <a:latin typeface="Calibri"/>
              <a:ea typeface="Calibri"/>
              <a:cs typeface="Times New Roman"/>
            </a:endParaRPr>
          </a:p>
          <a:p>
            <a:r>
              <a:rPr lang="en-US" dirty="0"/>
              <a:t>Since  </a:t>
            </a:r>
            <a:r>
              <a:rPr lang="en-US" dirty="0">
                <a:sym typeface="Symbol"/>
              </a:rPr>
              <a:t></a:t>
            </a:r>
            <a:r>
              <a:rPr lang="en-US" dirty="0"/>
              <a:t>! is a predicate variable, the scope marker can be dropped for the smallest scope possible is the primary scope.  It is from </a:t>
            </a:r>
            <a:r>
              <a:rPr lang="en-US" i="1" dirty="0"/>
              <a:t>shriek</a:t>
            </a:r>
            <a:r>
              <a:rPr lang="en-US" dirty="0"/>
              <a:t>*14.15 that *14.17 is properly derived by universal generalization. </a:t>
            </a:r>
            <a:endParaRPr lang="en-US" dirty="0"/>
          </a:p>
        </p:txBody>
      </p:sp>
    </p:spTree>
    <p:extLst>
      <p:ext uri="{BB962C8B-B14F-4D97-AF65-F5344CB8AC3E}">
        <p14:creationId xmlns:p14="http://schemas.microsoft.com/office/powerpoint/2010/main" val="3608387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609600"/>
                <a:ext cx="8229600" cy="5715000"/>
              </a:xfrm>
            </p:spPr>
            <p:txBody>
              <a:bodyPr>
                <a:normAutofit fontScale="85000" lnSpcReduction="20000"/>
              </a:bodyPr>
              <a:lstStyle/>
              <a:p>
                <a:r>
                  <a:rPr lang="en-US" dirty="0"/>
                  <a:t>A similar situation arises *20.19 which offers the misleading appearance that it is arrived at by a universal generalization on a schematic letter </a:t>
                </a:r>
                <a:r>
                  <a:rPr lang="en-US" i="1" dirty="0"/>
                  <a:t>f</a:t>
                </a:r>
                <a:r>
                  <a:rPr lang="en-US" dirty="0"/>
                  <a:t> at *20.18.  That is we have</a:t>
                </a:r>
              </a:p>
              <a:p>
                <a:pPr marL="0" indent="0">
                  <a:buNone/>
                </a:pPr>
                <a:r>
                  <a:rPr lang="en-US" i="1" dirty="0" smtClean="0"/>
                  <a:t>	c </a:t>
                </a:r>
                <a:r>
                  <a:rPr lang="en-US" dirty="0"/>
                  <a:t>*20.18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 </a:t>
                </a:r>
                <a:r>
                  <a:rPr lang="en-US" dirty="0"/>
                  <a:t>.</a:t>
                </a:r>
                <a:r>
                  <a:rPr lang="en-US" dirty="0">
                    <a:sym typeface="Symbol"/>
                  </a:rPr>
                  <a:t></a:t>
                </a:r>
                <a:r>
                  <a:rPr lang="en-US" dirty="0"/>
                  <a:t>.  </a:t>
                </a:r>
                <a:endParaRPr lang="en-US" dirty="0" smtClean="0"/>
              </a:p>
              <a:p>
                <a:pPr marL="457200" lvl="1" indent="0">
                  <a:buNone/>
                </a:pPr>
                <a:r>
                  <a:rPr lang="en-US" dirty="0" smtClean="0"/>
                  <a:t>                </a:t>
                </a:r>
                <a:r>
                  <a:rPr lang="en-US" dirty="0"/>
                  <a:t>[</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r>
                  <a:rPr lang="en-US" dirty="0"/>
                  <a:t>][</a:t>
                </a:r>
                <a:r>
                  <a:rPr lang="en-US" dirty="0">
                    <a:sym typeface="Symbol"/>
                  </a:rPr>
                  <a:t></a:t>
                </a:r>
                <a:r>
                  <a:rPr lang="en-US" dirty="0"/>
                  <a:t>(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14:m>
                  <m:oMath xmlns:m="http://schemas.openxmlformats.org/officeDocument/2006/math">
                    <m:r>
                      <a:rPr lang="en-US" i="1"/>
                      <m:t>≡ </m:t>
                    </m:r>
                  </m:oMath>
                </a14:m>
                <a:r>
                  <a:rPr lang="en-US" dirty="0"/>
                  <a:t>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a:t>
                </a:r>
                <a:r>
                  <a:rPr lang="en-US" dirty="0">
                    <a:sym typeface="Symbol"/>
                  </a:rPr>
                  <a:t></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a:t>
                </a:r>
              </a:p>
              <a:p>
                <a:r>
                  <a:rPr lang="en-US" dirty="0"/>
                  <a:t>An instance of this is the following:</a:t>
                </a:r>
              </a:p>
              <a:p>
                <a:pPr marL="0" indent="0">
                  <a:buNone/>
                </a:pPr>
                <a:r>
                  <a:rPr lang="en-US" dirty="0"/>
                  <a:t>	</a:t>
                </a:r>
                <a:r>
                  <a:rPr lang="en-US" i="1" dirty="0" smtClean="0"/>
                  <a:t>shriek</a:t>
                </a:r>
                <a:r>
                  <a:rPr lang="en-US" dirty="0" smtClean="0"/>
                  <a:t>*20.18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14:m>
                  <m:oMath xmlns:m="http://schemas.openxmlformats.org/officeDocument/2006/math">
                    <m:r>
                      <a:rPr lang="en-US" i="1"/>
                      <m:t>= </m:t>
                    </m:r>
                    <m:acc>
                      <m:accPr>
                        <m:chr m:val="̂"/>
                        <m:ctrlPr>
                          <a:rPr lang="en-US" i="1"/>
                        </m:ctrlPr>
                      </m:accPr>
                      <m:e>
                        <m:r>
                          <a:rPr lang="en-US" i="1"/>
                          <m:t>𝑧</m:t>
                        </m:r>
                      </m:e>
                    </m:acc>
                  </m:oMath>
                </a14:m>
                <a:r>
                  <a:rPr lang="en-US" dirty="0">
                    <a:sym typeface="Symbol"/>
                  </a:rPr>
                  <a:t></a:t>
                </a:r>
                <a:r>
                  <a:rPr lang="en-US" i="1" dirty="0"/>
                  <a:t>z</a:t>
                </a:r>
                <a:r>
                  <a:rPr lang="en-US" dirty="0"/>
                  <a:t>.</a:t>
                </a:r>
                <a:r>
                  <a:rPr lang="en-US" dirty="0">
                    <a:sym typeface="Symbol"/>
                  </a:rPr>
                  <a:t></a:t>
                </a:r>
                <a:r>
                  <a:rPr lang="en-US" dirty="0"/>
                  <a:t>.</a:t>
                </a:r>
                <a:r>
                  <a:rPr lang="en-US" dirty="0">
                    <a:sym typeface="Symbol"/>
                  </a:rPr>
                  <a:t></a:t>
                </a:r>
                <a:r>
                  <a:rPr lang="en-US" dirty="0"/>
                  <a:t>!( </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 </a:t>
                </a:r>
                <a14:m>
                  <m:oMath xmlns:m="http://schemas.openxmlformats.org/officeDocument/2006/math">
                    <m:r>
                      <a:rPr lang="en-US" i="1"/>
                      <m:t>≡ </m:t>
                    </m:r>
                  </m:oMath>
                </a14:m>
                <a:r>
                  <a:rPr lang="en-US" dirty="0">
                    <a:sym typeface="Symbol"/>
                  </a:rPr>
                  <a:t></a:t>
                </a:r>
                <a:r>
                  <a:rPr lang="en-US" dirty="0"/>
                  <a:t>!(</a:t>
                </a:r>
                <a14:m>
                  <m:oMath xmlns:m="http://schemas.openxmlformats.org/officeDocument/2006/math">
                    <m:acc>
                      <m:accPr>
                        <m:chr m:val="̂"/>
                        <m:ctrlPr>
                          <a:rPr lang="en-US" i="1"/>
                        </m:ctrlPr>
                      </m:accPr>
                      <m:e>
                        <m:r>
                          <a:rPr lang="en-US" i="1"/>
                          <m:t>𝑧</m:t>
                        </m:r>
                      </m:e>
                    </m:acc>
                  </m:oMath>
                </a14:m>
                <a:r>
                  <a:rPr lang="en-US" dirty="0">
                    <a:sym typeface="Symbol"/>
                  </a:rPr>
                  <a:t></a:t>
                </a:r>
                <a:r>
                  <a:rPr lang="en-US" i="1" dirty="0"/>
                  <a:t>z</a:t>
                </a:r>
                <a:r>
                  <a:rPr lang="en-US" dirty="0"/>
                  <a:t>).</a:t>
                </a:r>
              </a:p>
              <a:p>
                <a:r>
                  <a:rPr lang="en-US" dirty="0"/>
                  <a:t>It is from </a:t>
                </a:r>
                <a:r>
                  <a:rPr lang="en-US" i="1" dirty="0"/>
                  <a:t>shriek</a:t>
                </a:r>
                <a:r>
                  <a:rPr lang="en-US" dirty="0"/>
                  <a:t> *20.18 that the universal generalization at *20.19 is derived.  </a:t>
                </a:r>
                <a:endParaRPr lang="en-US" dirty="0" smtClean="0"/>
              </a:p>
              <a:p>
                <a:r>
                  <a:rPr lang="en-US" dirty="0" smtClean="0">
                    <a:solidFill>
                      <a:srgbClr val="FF0000"/>
                    </a:solidFill>
                  </a:rPr>
                  <a:t>This </a:t>
                </a:r>
                <a:r>
                  <a:rPr lang="en-US" dirty="0">
                    <a:solidFill>
                      <a:srgbClr val="FF0000"/>
                    </a:solidFill>
                  </a:rPr>
                  <a:t>is the problem of the missing shriek (exclamation). And with that, we have exhausted, so far as I know, the known types of typos concerning incomplete symbols in </a:t>
                </a:r>
                <a:r>
                  <a:rPr lang="en-US" i="1" dirty="0">
                    <a:solidFill>
                      <a:srgbClr val="FF0000"/>
                    </a:solidFill>
                  </a:rPr>
                  <a:t>Principia</a:t>
                </a:r>
                <a:r>
                  <a:rPr lang="en-US" dirty="0"/>
                  <a:t>.</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609600"/>
                <a:ext cx="8229600" cy="5715000"/>
              </a:xfrm>
              <a:blipFill rotWithShape="1">
                <a:blip r:embed="rId2"/>
                <a:stretch>
                  <a:fillRect l="-1185" t="-2345"/>
                </a:stretch>
              </a:blipFill>
            </p:spPr>
            <p:txBody>
              <a:bodyPr/>
              <a:lstStyle/>
              <a:p>
                <a:r>
                  <a:rPr lang="en-US">
                    <a:noFill/>
                  </a:rPr>
                  <a:t> </a:t>
                </a:r>
              </a:p>
            </p:txBody>
          </p:sp>
        </mc:Fallback>
      </mc:AlternateContent>
    </p:spTree>
    <p:extLst>
      <p:ext uri="{BB962C8B-B14F-4D97-AF65-F5344CB8AC3E}">
        <p14:creationId xmlns:p14="http://schemas.microsoft.com/office/powerpoint/2010/main" val="2057790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022929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241851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lstStyle/>
          <a:p>
            <a:r>
              <a:rPr lang="en-US" i="1" dirty="0"/>
              <a:t>Principia</a:t>
            </a:r>
            <a:r>
              <a:rPr lang="en-US" dirty="0"/>
              <a:t> adopts no object-language variables whose order in not the order of their simple type.  In </a:t>
            </a:r>
            <a:r>
              <a:rPr lang="en-US" i="1" dirty="0"/>
              <a:t>Principia</a:t>
            </a:r>
            <a:r>
              <a:rPr lang="en-US" dirty="0"/>
              <a:t>, all and only genuine variables are predicative.  </a:t>
            </a:r>
            <a:endParaRPr lang="en-US" dirty="0" smtClean="0"/>
          </a:p>
          <a:p>
            <a:r>
              <a:rPr lang="en-US" dirty="0" smtClean="0"/>
              <a:t>Our </a:t>
            </a:r>
            <a:r>
              <a:rPr lang="en-US" dirty="0"/>
              <a:t>thesis is that </a:t>
            </a:r>
            <a:r>
              <a:rPr lang="en-US" dirty="0" err="1"/>
              <a:t>bindable</a:t>
            </a:r>
            <a:r>
              <a:rPr lang="en-US" dirty="0"/>
              <a:t> predicate variables </a:t>
            </a:r>
            <a:r>
              <a:rPr lang="en-US" dirty="0">
                <a:sym typeface="Symbol"/>
              </a:rPr>
              <a:t></a:t>
            </a:r>
            <a:r>
              <a:rPr lang="en-US" dirty="0"/>
              <a:t>, </a:t>
            </a:r>
            <a:r>
              <a:rPr lang="en-US" dirty="0">
                <a:sym typeface="Symbol"/>
              </a:rPr>
              <a:t></a:t>
            </a:r>
            <a:r>
              <a:rPr lang="en-US" dirty="0"/>
              <a:t>, </a:t>
            </a:r>
            <a:r>
              <a:rPr lang="en-US" i="1" dirty="0"/>
              <a:t>f</a:t>
            </a:r>
            <a:r>
              <a:rPr lang="en-US" dirty="0"/>
              <a:t> , </a:t>
            </a:r>
            <a:r>
              <a:rPr lang="en-US" i="1" dirty="0"/>
              <a:t>g</a:t>
            </a:r>
            <a:r>
              <a:rPr lang="en-US" dirty="0"/>
              <a:t> and the like always come with the exclamation (shriek !).  When such letters occur </a:t>
            </a:r>
            <a:r>
              <a:rPr lang="en-US" i="1" dirty="0"/>
              <a:t>without</a:t>
            </a:r>
            <a:r>
              <a:rPr lang="en-US" dirty="0"/>
              <a:t> the shriek they are schematic for </a:t>
            </a:r>
            <a:r>
              <a:rPr lang="en-US" i="1" dirty="0" err="1"/>
              <a:t>wffs</a:t>
            </a:r>
            <a:r>
              <a:rPr lang="en-US" dirty="0"/>
              <a:t> (well-formed formulas) and are not object-language predicate variables.</a:t>
            </a:r>
          </a:p>
          <a:p>
            <a:endParaRPr lang="en-US" dirty="0"/>
          </a:p>
        </p:txBody>
      </p:sp>
    </p:spTree>
    <p:extLst>
      <p:ext uri="{BB962C8B-B14F-4D97-AF65-F5344CB8AC3E}">
        <p14:creationId xmlns:p14="http://schemas.microsoft.com/office/powerpoint/2010/main" val="40199236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92500"/>
          </a:bodyPr>
          <a:lstStyle/>
          <a:p>
            <a:r>
              <a:rPr lang="en-US" dirty="0" smtClean="0"/>
              <a:t>After 100 years, what do we know about </a:t>
            </a:r>
            <a:r>
              <a:rPr lang="en-US" i="1" dirty="0" smtClean="0"/>
              <a:t>Principia </a:t>
            </a:r>
            <a:r>
              <a:rPr lang="en-US" i="1" dirty="0" err="1" smtClean="0"/>
              <a:t>Mathematica</a:t>
            </a:r>
            <a:r>
              <a:rPr lang="en-US" dirty="0" smtClean="0"/>
              <a:t>?  </a:t>
            </a:r>
          </a:p>
          <a:p>
            <a:r>
              <a:rPr lang="en-US" dirty="0" smtClean="0"/>
              <a:t>I want to offer a bold statement of what I think is now </a:t>
            </a:r>
            <a:r>
              <a:rPr lang="en-US" dirty="0" smtClean="0">
                <a:solidFill>
                  <a:srgbClr val="C00000"/>
                </a:solidFill>
              </a:rPr>
              <a:t>known</a:t>
            </a:r>
            <a:r>
              <a:rPr lang="en-US" dirty="0" smtClean="0"/>
              <a:t> and why I think so.</a:t>
            </a:r>
          </a:p>
          <a:p>
            <a:r>
              <a:rPr lang="en-US" dirty="0" smtClean="0"/>
              <a:t>Of course, this is my interpretation and it has been influenced by important work and developed within the last 100 years.</a:t>
            </a:r>
          </a:p>
          <a:p>
            <a:r>
              <a:rPr lang="en-US" dirty="0" smtClean="0"/>
              <a:t>I do not hold that all interpretations or all aspects of a given interpretation of </a:t>
            </a:r>
            <a:r>
              <a:rPr lang="en-US" i="1" dirty="0" smtClean="0"/>
              <a:t>Principia </a:t>
            </a:r>
            <a:r>
              <a:rPr lang="en-US" i="1" dirty="0" err="1" smtClean="0"/>
              <a:t>Mathematica</a:t>
            </a:r>
            <a:r>
              <a:rPr lang="en-US" i="1" dirty="0" smtClean="0"/>
              <a:t> </a:t>
            </a:r>
            <a:r>
              <a:rPr lang="en-US" dirty="0" smtClean="0"/>
              <a:t>were misinterpretations! </a:t>
            </a:r>
          </a:p>
          <a:p>
            <a:r>
              <a:rPr lang="en-US" dirty="0" smtClean="0"/>
              <a:t>That would be self-refuting!  </a:t>
            </a:r>
          </a:p>
          <a:p>
            <a:pPr>
              <a:buNone/>
            </a:pPr>
            <a:endParaRPr lang="en-US" dirty="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71600" y="457200"/>
            <a:ext cx="6629400" cy="1477328"/>
          </a:xfrm>
          <a:prstGeom prst="rect">
            <a:avLst/>
          </a:prstGeom>
          <a:noFill/>
        </p:spPr>
        <p:txBody>
          <a:bodyPr wrap="square" rtlCol="0">
            <a:spAutoFit/>
          </a:bodyPr>
          <a:lstStyle/>
          <a:p>
            <a:r>
              <a:rPr lang="en-US" dirty="0" smtClean="0"/>
              <a:t>W.V. O. </a:t>
            </a:r>
            <a:r>
              <a:rPr lang="en-US" dirty="0" err="1" smtClean="0"/>
              <a:t>Quine</a:t>
            </a:r>
            <a:r>
              <a:rPr lang="en-US" dirty="0" smtClean="0"/>
              <a:t>, “Russell’s Ontological Development” </a:t>
            </a:r>
            <a:r>
              <a:rPr lang="en-US" dirty="0" err="1" smtClean="0"/>
              <a:t>JofP</a:t>
            </a:r>
            <a:r>
              <a:rPr lang="en-US" dirty="0" smtClean="0"/>
              <a:t> 63 (1966), pp. 657-667.</a:t>
            </a:r>
            <a:r>
              <a:rPr lang="en-US" dirty="0" smtClean="0">
                <a:solidFill>
                  <a:srgbClr val="FF0000"/>
                </a:solidFill>
              </a:rPr>
              <a:t> </a:t>
            </a:r>
          </a:p>
          <a:p>
            <a:endParaRPr lang="en-US" dirty="0" smtClean="0">
              <a:solidFill>
                <a:srgbClr val="FF0000"/>
              </a:solidFill>
            </a:endParaRPr>
          </a:p>
          <a:p>
            <a:r>
              <a:rPr lang="en-US" dirty="0" smtClean="0">
                <a:solidFill>
                  <a:srgbClr val="FF0000"/>
                </a:solidFill>
              </a:rPr>
              <a:t>PM1910 = “Mathematical Logic” (1908) without the </a:t>
            </a:r>
            <a:r>
              <a:rPr lang="en-US" dirty="0" err="1" smtClean="0">
                <a:solidFill>
                  <a:srgbClr val="FF0000"/>
                </a:solidFill>
              </a:rPr>
              <a:t>substitutional</a:t>
            </a:r>
            <a:r>
              <a:rPr lang="en-US" dirty="0" smtClean="0">
                <a:solidFill>
                  <a:srgbClr val="FF0000"/>
                </a:solidFill>
              </a:rPr>
              <a:t> “no-classes” theory.</a:t>
            </a:r>
            <a:endParaRPr lang="en-US" dirty="0"/>
          </a:p>
        </p:txBody>
      </p:sp>
      <p:pic>
        <p:nvPicPr>
          <p:cNvPr id="2051" name="Picture 3"/>
          <p:cNvPicPr>
            <a:picLocks noGrp="1" noChangeAspect="1" noChangeArrowheads="1"/>
          </p:cNvPicPr>
          <p:nvPr>
            <p:ph idx="1"/>
          </p:nvPr>
        </p:nvPicPr>
        <p:blipFill>
          <a:blip r:embed="rId2" cstate="print"/>
          <a:stretch>
            <a:fillRect/>
          </a:stretch>
        </p:blipFill>
        <p:spPr bwMode="auto">
          <a:xfrm>
            <a:off x="461962" y="2267744"/>
            <a:ext cx="8220075" cy="3190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idx="1"/>
          </p:nvPr>
        </p:nvPicPr>
        <p:blipFill>
          <a:blip r:embed="rId2" cstate="print"/>
          <a:srcRect/>
          <a:stretch>
            <a:fillRect/>
          </a:stretch>
        </p:blipFill>
        <p:spPr bwMode="auto">
          <a:xfrm>
            <a:off x="2667000" y="381000"/>
            <a:ext cx="4495800" cy="6068884"/>
          </a:xfrm>
          <a:prstGeom prst="rect">
            <a:avLst/>
          </a:prstGeom>
          <a:noFill/>
          <a:ln w="9525">
            <a:noFill/>
            <a:miter lim="800000"/>
            <a:headEnd/>
            <a:tailEnd/>
          </a:ln>
        </p:spPr>
      </p:pic>
      <p:sp>
        <p:nvSpPr>
          <p:cNvPr id="8" name="TextBox 7"/>
          <p:cNvSpPr txBox="1"/>
          <p:nvPr/>
        </p:nvSpPr>
        <p:spPr>
          <a:xfrm>
            <a:off x="914400" y="457200"/>
            <a:ext cx="1066800" cy="646331"/>
          </a:xfrm>
          <a:prstGeom prst="rect">
            <a:avLst/>
          </a:prstGeom>
          <a:noFill/>
        </p:spPr>
        <p:txBody>
          <a:bodyPr wrap="square" rtlCol="0">
            <a:spAutoFit/>
          </a:bodyPr>
          <a:lstStyle/>
          <a:p>
            <a:r>
              <a:rPr lang="en-US" dirty="0" err="1" smtClean="0"/>
              <a:t>Quine</a:t>
            </a:r>
            <a:r>
              <a:rPr lang="en-US" dirty="0" smtClean="0"/>
              <a:t> goes on: </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2" cstate="print"/>
          <a:srcRect/>
          <a:stretch>
            <a:fillRect/>
          </a:stretch>
        </p:blipFill>
        <p:spPr bwMode="auto">
          <a:xfrm>
            <a:off x="2438400" y="457200"/>
            <a:ext cx="4207922" cy="4525963"/>
          </a:xfrm>
          <a:prstGeom prst="rect">
            <a:avLst/>
          </a:prstGeom>
          <a:noFill/>
          <a:ln w="9525">
            <a:noFill/>
            <a:miter lim="800000"/>
            <a:headEnd/>
            <a:tailEnd/>
          </a:ln>
        </p:spPr>
      </p:pic>
      <p:pic>
        <p:nvPicPr>
          <p:cNvPr id="5122" name="Picture 2"/>
          <p:cNvPicPr>
            <a:picLocks noChangeAspect="1" noChangeArrowheads="1"/>
          </p:cNvPicPr>
          <p:nvPr/>
        </p:nvPicPr>
        <p:blipFill>
          <a:blip r:embed="rId3" cstate="print"/>
          <a:srcRect/>
          <a:stretch>
            <a:fillRect/>
          </a:stretch>
        </p:blipFill>
        <p:spPr bwMode="auto">
          <a:xfrm>
            <a:off x="2438400" y="4876800"/>
            <a:ext cx="4267199" cy="11600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tretch>
            <a:fillRect/>
          </a:stretch>
        </p:blipFill>
        <p:spPr bwMode="auto">
          <a:xfrm>
            <a:off x="937918" y="1600200"/>
            <a:ext cx="7268164" cy="4525963"/>
          </a:xfrm>
          <a:prstGeom prst="rect">
            <a:avLst/>
          </a:prstGeom>
          <a:noFill/>
          <a:ln w="9525">
            <a:noFill/>
            <a:miter lim="800000"/>
            <a:headEnd/>
            <a:tailEnd/>
          </a:ln>
        </p:spPr>
      </p:pic>
      <p:sp>
        <p:nvSpPr>
          <p:cNvPr id="5" name="TextBox 4"/>
          <p:cNvSpPr txBox="1"/>
          <p:nvPr/>
        </p:nvSpPr>
        <p:spPr>
          <a:xfrm>
            <a:off x="914400" y="304800"/>
            <a:ext cx="7543800" cy="923330"/>
          </a:xfrm>
          <a:prstGeom prst="rect">
            <a:avLst/>
          </a:prstGeom>
          <a:noFill/>
        </p:spPr>
        <p:txBody>
          <a:bodyPr wrap="square" rtlCol="0">
            <a:spAutoFit/>
          </a:bodyPr>
          <a:lstStyle/>
          <a:p>
            <a:r>
              <a:rPr lang="en-US" dirty="0" err="1" smtClean="0">
                <a:solidFill>
                  <a:srgbClr val="FF0000"/>
                </a:solidFill>
              </a:rPr>
              <a:t>Quine</a:t>
            </a:r>
            <a:r>
              <a:rPr lang="en-US" dirty="0" smtClean="0">
                <a:solidFill>
                  <a:srgbClr val="FF0000"/>
                </a:solidFill>
              </a:rPr>
              <a:t> is mistaken. </a:t>
            </a:r>
            <a:r>
              <a:rPr lang="en-US" dirty="0" smtClean="0"/>
              <a:t>The “no-classes” (</a:t>
            </a:r>
            <a:r>
              <a:rPr lang="en-US" dirty="0" err="1" smtClean="0"/>
              <a:t>substitutional</a:t>
            </a:r>
            <a:r>
              <a:rPr lang="en-US" dirty="0" smtClean="0"/>
              <a:t> theory) emulates the structure of the theory of types of attributes/classes.  In “’On </a:t>
            </a:r>
            <a:r>
              <a:rPr lang="en-US" dirty="0" err="1" smtClean="0"/>
              <a:t>Insolubilia</a:t>
            </a:r>
            <a:r>
              <a:rPr lang="en-US" dirty="0" smtClean="0"/>
              <a:t>’ and Their Solution by Symbolic Logic” (1906 ), Russell explained:</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2362200" y="287382"/>
            <a:ext cx="5249203" cy="6342018"/>
          </a:xfrm>
          <a:prstGeom prst="rect">
            <a:avLst/>
          </a:prstGeom>
          <a:noFill/>
          <a:ln w="9525">
            <a:noFill/>
            <a:miter lim="800000"/>
            <a:headEnd/>
            <a:tailEnd/>
          </a:ln>
        </p:spPr>
      </p:pic>
      <p:sp>
        <p:nvSpPr>
          <p:cNvPr id="5" name="TextBox 4"/>
          <p:cNvSpPr txBox="1"/>
          <p:nvPr/>
        </p:nvSpPr>
        <p:spPr>
          <a:xfrm>
            <a:off x="457200" y="609600"/>
            <a:ext cx="1752600" cy="2031325"/>
          </a:xfrm>
          <a:prstGeom prst="rect">
            <a:avLst/>
          </a:prstGeom>
          <a:noFill/>
        </p:spPr>
        <p:txBody>
          <a:bodyPr wrap="square" rtlCol="0">
            <a:spAutoFit/>
          </a:bodyPr>
          <a:lstStyle/>
          <a:p>
            <a:r>
              <a:rPr lang="en-US" dirty="0" smtClean="0"/>
              <a:t>In Russell’s “Mathematical Logic” we find</a:t>
            </a:r>
          </a:p>
          <a:p>
            <a:r>
              <a:rPr lang="en-US" dirty="0" smtClean="0"/>
              <a:t>that the </a:t>
            </a:r>
            <a:r>
              <a:rPr lang="en-US" dirty="0" err="1" smtClean="0"/>
              <a:t>substitutional</a:t>
            </a:r>
            <a:r>
              <a:rPr lang="en-US" dirty="0" smtClean="0"/>
              <a:t> theory is still alive!</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457200" y="1752600"/>
            <a:ext cx="7810500" cy="2047875"/>
          </a:xfrm>
          <a:prstGeom prst="rect">
            <a:avLst/>
          </a:prstGeom>
          <a:noFill/>
          <a:ln w="9525">
            <a:noFill/>
            <a:miter lim="800000"/>
            <a:headEnd/>
            <a:tailEnd/>
          </a:ln>
        </p:spPr>
      </p:pic>
      <p:sp>
        <p:nvSpPr>
          <p:cNvPr id="5" name="TextBox 4"/>
          <p:cNvSpPr txBox="1"/>
          <p:nvPr/>
        </p:nvSpPr>
        <p:spPr>
          <a:xfrm>
            <a:off x="762000" y="457200"/>
            <a:ext cx="7696200" cy="1200329"/>
          </a:xfrm>
          <a:prstGeom prst="rect">
            <a:avLst/>
          </a:prstGeom>
          <a:noFill/>
        </p:spPr>
        <p:txBody>
          <a:bodyPr wrap="square" rtlCol="0">
            <a:spAutoFit/>
          </a:bodyPr>
          <a:lstStyle/>
          <a:p>
            <a:r>
              <a:rPr lang="en-US" dirty="0" smtClean="0"/>
              <a:t>Alonzo Church, “Comparison of Russell’s Resolution of the </a:t>
            </a:r>
            <a:r>
              <a:rPr lang="en-US" dirty="0" err="1" smtClean="0"/>
              <a:t>Semantical</a:t>
            </a:r>
            <a:r>
              <a:rPr lang="en-US" dirty="0" smtClean="0"/>
              <a:t> Paradoxes with that of </a:t>
            </a:r>
            <a:r>
              <a:rPr lang="en-US" dirty="0" err="1" smtClean="0"/>
              <a:t>Tarski</a:t>
            </a:r>
            <a:r>
              <a:rPr lang="en-US" dirty="0" smtClean="0"/>
              <a:t>” JPL (1976). pp., 747-760, and also, </a:t>
            </a:r>
            <a:r>
              <a:rPr lang="en-US" i="1" dirty="0" smtClean="0"/>
              <a:t>Introduction to </a:t>
            </a:r>
            <a:r>
              <a:rPr lang="en-US" i="1" dirty="0" err="1" smtClean="0"/>
              <a:t>Mathmatical</a:t>
            </a:r>
            <a:r>
              <a:rPr lang="en-US" i="1" dirty="0" smtClean="0"/>
              <a:t> Logic, </a:t>
            </a:r>
            <a:r>
              <a:rPr lang="en-US" dirty="0" smtClean="0"/>
              <a:t>work from </a:t>
            </a:r>
            <a:r>
              <a:rPr lang="en-US" dirty="0" smtClean="0">
                <a:solidFill>
                  <a:srgbClr val="FF0000"/>
                </a:solidFill>
              </a:rPr>
              <a:t>“ Mathematical Logic as Based on the Theory of Types” (1908), </a:t>
            </a:r>
            <a:r>
              <a:rPr lang="en-US" dirty="0" smtClean="0"/>
              <a:t>not </a:t>
            </a:r>
            <a:r>
              <a:rPr lang="en-US" i="1" dirty="0" smtClean="0"/>
              <a:t>Principia</a:t>
            </a:r>
            <a:r>
              <a:rPr lang="en-US" dirty="0" smtClean="0"/>
              <a:t> 1910.</a:t>
            </a:r>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533400" y="3886200"/>
            <a:ext cx="7934325"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srcRect/>
          <a:stretch>
            <a:fillRect/>
          </a:stretch>
        </p:blipFill>
        <p:spPr bwMode="auto">
          <a:xfrm>
            <a:off x="838200" y="609600"/>
            <a:ext cx="7415265" cy="5135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a:bodyPr>
          <a:lstStyle/>
          <a:p>
            <a:pPr>
              <a:buNone/>
            </a:pPr>
            <a:r>
              <a:rPr lang="en-US" sz="2400" dirty="0" smtClean="0">
                <a:solidFill>
                  <a:srgbClr val="FF0000"/>
                </a:solidFill>
              </a:rPr>
              <a:t>Alonzo Church’s r-types (ramified types)</a:t>
            </a:r>
          </a:p>
          <a:p>
            <a:pPr>
              <a:buNone/>
            </a:pPr>
            <a:endParaRPr lang="en-US" sz="2400" dirty="0" smtClean="0">
              <a:solidFill>
                <a:srgbClr val="FF0000"/>
              </a:solidFill>
            </a:endParaRPr>
          </a:p>
          <a:p>
            <a:pPr>
              <a:buNone/>
            </a:pPr>
            <a:endParaRPr lang="en-US" sz="2400" dirty="0" smtClean="0">
              <a:solidFill>
                <a:srgbClr val="FF0000"/>
              </a:solidFill>
            </a:endParaRPr>
          </a:p>
          <a:p>
            <a:pPr>
              <a:buNone/>
            </a:pPr>
            <a:endParaRPr lang="en-US" sz="2400" dirty="0" smtClean="0">
              <a:solidFill>
                <a:srgbClr val="FF0000"/>
              </a:solidFill>
            </a:endParaRPr>
          </a:p>
          <a:p>
            <a:pPr>
              <a:buNone/>
            </a:pPr>
            <a:endParaRPr lang="en-US" sz="2400" dirty="0" smtClean="0">
              <a:solidFill>
                <a:srgbClr val="FF0000"/>
              </a:solidFill>
            </a:endParaRPr>
          </a:p>
          <a:p>
            <a:pPr>
              <a:buNone/>
            </a:pPr>
            <a:endParaRPr lang="en-US" sz="2400" dirty="0" smtClean="0">
              <a:solidFill>
                <a:srgbClr val="FF0000"/>
              </a:solidFill>
            </a:endParaRPr>
          </a:p>
          <a:p>
            <a:pPr>
              <a:buNone/>
            </a:pPr>
            <a:endParaRPr lang="en-US" dirty="0"/>
          </a:p>
        </p:txBody>
      </p:sp>
      <p:pic>
        <p:nvPicPr>
          <p:cNvPr id="3076" name="Picture 4"/>
          <p:cNvPicPr>
            <a:picLocks noChangeAspect="1" noChangeArrowheads="1"/>
          </p:cNvPicPr>
          <p:nvPr/>
        </p:nvPicPr>
        <p:blipFill>
          <a:blip r:embed="rId2" cstate="print"/>
          <a:srcRect/>
          <a:stretch>
            <a:fillRect/>
          </a:stretch>
        </p:blipFill>
        <p:spPr bwMode="auto">
          <a:xfrm>
            <a:off x="533400" y="1066800"/>
            <a:ext cx="8162925" cy="1304925"/>
          </a:xfrm>
          <a:prstGeom prst="rect">
            <a:avLst/>
          </a:prstGeom>
          <a:noFill/>
          <a:ln w="9525">
            <a:noFill/>
            <a:miter lim="800000"/>
            <a:headEnd/>
            <a:tailEnd/>
          </a:ln>
        </p:spPr>
      </p:pic>
      <p:pic>
        <p:nvPicPr>
          <p:cNvPr id="3079" name="Picture 7"/>
          <p:cNvPicPr>
            <a:picLocks noChangeAspect="1" noChangeArrowheads="1"/>
          </p:cNvPicPr>
          <p:nvPr/>
        </p:nvPicPr>
        <p:blipFill>
          <a:blip r:embed="rId3" cstate="print"/>
          <a:srcRect/>
          <a:stretch>
            <a:fillRect/>
          </a:stretch>
        </p:blipFill>
        <p:spPr bwMode="auto">
          <a:xfrm>
            <a:off x="609600" y="3962400"/>
            <a:ext cx="8134350" cy="1933575"/>
          </a:xfrm>
          <a:prstGeom prst="rect">
            <a:avLst/>
          </a:prstGeom>
          <a:noFill/>
          <a:ln w="9525">
            <a:noFill/>
            <a:miter lim="800000"/>
            <a:headEnd/>
            <a:tailEnd/>
          </a:ln>
        </p:spPr>
      </p:pic>
      <p:pic>
        <p:nvPicPr>
          <p:cNvPr id="3080" name="Picture 8"/>
          <p:cNvPicPr>
            <a:picLocks noChangeAspect="1" noChangeArrowheads="1"/>
          </p:cNvPicPr>
          <p:nvPr/>
        </p:nvPicPr>
        <p:blipFill>
          <a:blip r:embed="rId4" cstate="print"/>
          <a:srcRect/>
          <a:stretch>
            <a:fillRect/>
          </a:stretch>
        </p:blipFill>
        <p:spPr bwMode="auto">
          <a:xfrm>
            <a:off x="533400" y="2438400"/>
            <a:ext cx="8077200"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533400"/>
            <a:ext cx="8229600" cy="5592763"/>
          </a:xfrm>
        </p:spPr>
        <p:txBody>
          <a:bodyPr/>
          <a:lstStyle/>
          <a:p>
            <a:pPr>
              <a:buNone/>
            </a:pPr>
            <a:r>
              <a:rPr lang="en-US" dirty="0" smtClean="0"/>
              <a:t>A </a:t>
            </a:r>
            <a:r>
              <a:rPr lang="en-US" dirty="0" smtClean="0">
                <a:solidFill>
                  <a:srgbClr val="C00000"/>
                </a:solidFill>
              </a:rPr>
              <a:t>simple type symbol </a:t>
            </a:r>
            <a:r>
              <a:rPr lang="en-US" dirty="0" smtClean="0"/>
              <a:t>is defined recursively as follows:</a:t>
            </a:r>
          </a:p>
          <a:p>
            <a:pPr lvl="0">
              <a:buNone/>
            </a:pPr>
            <a:r>
              <a:rPr lang="en-US" i="1" dirty="0" smtClean="0"/>
              <a:t>	</a:t>
            </a:r>
            <a:r>
              <a:rPr lang="en-US" dirty="0" smtClean="0"/>
              <a:t>1) </a:t>
            </a:r>
            <a:r>
              <a:rPr lang="en-US" i="1" dirty="0" smtClean="0"/>
              <a:t>o </a:t>
            </a:r>
            <a:r>
              <a:rPr lang="en-US" dirty="0" smtClean="0"/>
              <a:t>is a type symbol.</a:t>
            </a:r>
          </a:p>
          <a:p>
            <a:pPr lvl="0">
              <a:buNone/>
            </a:pPr>
            <a:r>
              <a:rPr lang="en-US" dirty="0" smtClean="0"/>
              <a:t>	2) If t</a:t>
            </a:r>
            <a:r>
              <a:rPr lang="en-US" baseline="-25000" dirty="0" smtClean="0"/>
              <a:t>1</a:t>
            </a:r>
            <a:r>
              <a:rPr lang="en-US" dirty="0" smtClean="0"/>
              <a:t>,…,</a:t>
            </a:r>
            <a:r>
              <a:rPr lang="en-US" dirty="0" err="1" smtClean="0"/>
              <a:t>t</a:t>
            </a:r>
            <a:r>
              <a:rPr lang="en-US" baseline="-25000" dirty="0" err="1" smtClean="0"/>
              <a:t>n</a:t>
            </a:r>
            <a:r>
              <a:rPr lang="en-US" dirty="0" smtClean="0"/>
              <a:t> are type symbols, 		   		then (t</a:t>
            </a:r>
            <a:r>
              <a:rPr lang="en-US" baseline="-25000" dirty="0" smtClean="0"/>
              <a:t>1</a:t>
            </a:r>
            <a:r>
              <a:rPr lang="en-US" dirty="0" smtClean="0"/>
              <a:t>,…,</a:t>
            </a:r>
            <a:r>
              <a:rPr lang="en-US" dirty="0" err="1" smtClean="0"/>
              <a:t>t</a:t>
            </a:r>
            <a:r>
              <a:rPr lang="en-US" baseline="-25000" dirty="0" err="1" smtClean="0"/>
              <a:t>n</a:t>
            </a:r>
            <a:r>
              <a:rPr lang="en-US" dirty="0" smtClean="0"/>
              <a:t>) is a type symbol.  </a:t>
            </a:r>
          </a:p>
          <a:p>
            <a:pPr lvl="0">
              <a:buNone/>
            </a:pPr>
            <a:r>
              <a:rPr lang="en-US" dirty="0" smtClean="0"/>
              <a:t>	3) There are no other type symbols.  </a:t>
            </a:r>
          </a:p>
          <a:p>
            <a:pPr>
              <a:buNone/>
            </a:pPr>
            <a:endParaRPr lang="en-US"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477000"/>
          </a:xfrm>
        </p:spPr>
        <p:txBody>
          <a:bodyPr>
            <a:normAutofit fontScale="77500" lnSpcReduction="20000"/>
          </a:bodyPr>
          <a:lstStyle/>
          <a:p>
            <a:r>
              <a:rPr lang="en-US" dirty="0"/>
              <a:t>It follows from our thesis concerning the letters variables </a:t>
            </a:r>
            <a:r>
              <a:rPr lang="en-US" dirty="0">
                <a:sym typeface="Symbol"/>
              </a:rPr>
              <a:t></a:t>
            </a:r>
            <a:r>
              <a:rPr lang="en-US" dirty="0"/>
              <a:t>, </a:t>
            </a:r>
            <a:r>
              <a:rPr lang="en-US" dirty="0">
                <a:sym typeface="Symbol"/>
              </a:rPr>
              <a:t></a:t>
            </a:r>
            <a:r>
              <a:rPr lang="en-US" dirty="0"/>
              <a:t>, </a:t>
            </a:r>
            <a:r>
              <a:rPr lang="en-US" i="1" dirty="0"/>
              <a:t>f</a:t>
            </a:r>
            <a:r>
              <a:rPr lang="en-US" dirty="0"/>
              <a:t> , </a:t>
            </a:r>
            <a:r>
              <a:rPr lang="en-US" i="1" dirty="0"/>
              <a:t>g,  </a:t>
            </a:r>
            <a:r>
              <a:rPr lang="en-US" dirty="0"/>
              <a:t>that when  </a:t>
            </a:r>
            <a:r>
              <a:rPr lang="en-US" i="1" dirty="0"/>
              <a:t>Principia</a:t>
            </a:r>
            <a:r>
              <a:rPr lang="en-US" dirty="0"/>
              <a:t> uses  expressions such as</a:t>
            </a:r>
          </a:p>
          <a:p>
            <a:r>
              <a:rPr lang="en-US" i="1" dirty="0"/>
              <a:t>f</a:t>
            </a:r>
            <a:r>
              <a:rPr lang="en-US" dirty="0"/>
              <a:t> (</a:t>
            </a:r>
            <a:r>
              <a:rPr lang="en-US" dirty="0">
                <a:sym typeface="Symbol"/>
              </a:rPr>
              <a:t></a:t>
            </a:r>
            <a:r>
              <a:rPr lang="en-US" i="1" dirty="0" err="1"/>
              <a:t>x</a:t>
            </a:r>
            <a:r>
              <a:rPr lang="en-US" dirty="0" err="1">
                <a:sym typeface="Symbol"/>
              </a:rPr>
              <a:t></a:t>
            </a:r>
            <a:r>
              <a:rPr lang="en-US" i="1" dirty="0" err="1"/>
              <a:t>x</a:t>
            </a:r>
            <a:r>
              <a:rPr lang="en-US" dirty="0"/>
              <a:t>)</a:t>
            </a:r>
          </a:p>
          <a:p>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a:t>
            </a:r>
          </a:p>
          <a:p>
            <a:r>
              <a:rPr lang="en-US" dirty="0"/>
              <a:t>we are to understand that they are used schematically for some formula in which </a:t>
            </a:r>
            <a:r>
              <a:rPr lang="en-US" dirty="0">
                <a:sym typeface="Symbol"/>
              </a:rPr>
              <a:t></a:t>
            </a:r>
            <a:r>
              <a:rPr lang="en-US" i="1" dirty="0" err="1"/>
              <a:t>x</a:t>
            </a:r>
            <a:r>
              <a:rPr lang="en-US" dirty="0" err="1">
                <a:sym typeface="Symbol"/>
              </a:rPr>
              <a:t></a:t>
            </a:r>
            <a:r>
              <a:rPr lang="en-US" i="1" dirty="0" err="1"/>
              <a:t>x</a:t>
            </a:r>
            <a:r>
              <a:rPr lang="en-US" i="1" dirty="0"/>
              <a:t> </a:t>
            </a:r>
            <a:r>
              <a:rPr lang="en-US" dirty="0"/>
              <a:t>occurs in a subject position.  We are not in a position to know its scope until we know the formula in question. This is made clear from the fact that </a:t>
            </a:r>
            <a:r>
              <a:rPr lang="en-US" i="1" dirty="0"/>
              <a:t>Principia </a:t>
            </a:r>
            <a:r>
              <a:rPr lang="en-US" dirty="0"/>
              <a:t>says explicitly that without adopting a convention, </a:t>
            </a:r>
            <a:r>
              <a:rPr lang="en-US" i="1" dirty="0"/>
              <a:t>f</a:t>
            </a:r>
            <a:r>
              <a:rPr lang="en-US" dirty="0"/>
              <a:t>(</a:t>
            </a:r>
            <a:r>
              <a:rPr lang="en-US" dirty="0">
                <a:sym typeface="Symbol"/>
              </a:rPr>
              <a:t></a:t>
            </a:r>
            <a:r>
              <a:rPr lang="en-US" i="1" dirty="0" err="1"/>
              <a:t>x</a:t>
            </a:r>
            <a:r>
              <a:rPr lang="en-US" dirty="0" err="1">
                <a:sym typeface="Symbol"/>
              </a:rPr>
              <a:t></a:t>
            </a:r>
            <a:r>
              <a:rPr lang="en-US" i="1" dirty="0" err="1"/>
              <a:t>x</a:t>
            </a:r>
            <a:r>
              <a:rPr lang="en-US" dirty="0"/>
              <a:t>) can represent a number of different sorts of </a:t>
            </a:r>
            <a:r>
              <a:rPr lang="en-US" dirty="0" err="1"/>
              <a:t>embeddings</a:t>
            </a:r>
            <a:r>
              <a:rPr lang="en-US" dirty="0"/>
              <a:t> of the expression </a:t>
            </a:r>
            <a:r>
              <a:rPr lang="en-US" dirty="0">
                <a:sym typeface="Symbol"/>
              </a:rPr>
              <a:t></a:t>
            </a:r>
            <a:r>
              <a:rPr lang="en-US" i="1" dirty="0" err="1"/>
              <a:t>x</a:t>
            </a:r>
            <a:r>
              <a:rPr lang="en-US" dirty="0" err="1">
                <a:sym typeface="Symbol"/>
              </a:rPr>
              <a:t></a:t>
            </a:r>
            <a:r>
              <a:rPr lang="en-US" i="1" dirty="0" err="1"/>
              <a:t>x</a:t>
            </a:r>
            <a:r>
              <a:rPr lang="en-US" dirty="0"/>
              <a:t>.  We find the following (</a:t>
            </a:r>
            <a:r>
              <a:rPr lang="en-US" i="1" dirty="0"/>
              <a:t>PM vol. 1</a:t>
            </a:r>
            <a:r>
              <a:rPr lang="en-US" dirty="0"/>
              <a:t> p. 69</a:t>
            </a:r>
            <a:r>
              <a:rPr lang="en-US" dirty="0" smtClean="0"/>
              <a:t>):</a:t>
            </a:r>
            <a:endParaRPr lang="en-US" dirty="0"/>
          </a:p>
          <a:p>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i="1" dirty="0"/>
              <a:t>p</a:t>
            </a:r>
            <a:r>
              <a:rPr lang="en-US" dirty="0"/>
              <a:t>  </a:t>
            </a:r>
            <a:r>
              <a:rPr lang="en-US" i="1" dirty="0"/>
              <a:t>=</a:t>
            </a:r>
            <a:r>
              <a:rPr lang="en-US" i="1" dirty="0" err="1"/>
              <a:t>df</a:t>
            </a:r>
            <a:r>
              <a:rPr lang="en-US" i="1" dirty="0"/>
              <a:t> </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i="1" dirty="0"/>
              <a:t>p</a:t>
            </a:r>
            <a:endParaRPr lang="en-US" dirty="0"/>
          </a:p>
          <a:p>
            <a:r>
              <a:rPr lang="en-US" i="1" dirty="0" smtClean="0"/>
              <a:t>p</a:t>
            </a:r>
            <a:r>
              <a:rPr lang="en-US" dirty="0" smtClean="0"/>
              <a:t> </a:t>
            </a:r>
            <a:r>
              <a:rPr lang="en-US" dirty="0">
                <a:sym typeface="Symbol"/>
              </a:rPr>
              <a:t></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i="1" dirty="0"/>
              <a:t>=</a:t>
            </a:r>
            <a:r>
              <a:rPr lang="en-US" i="1" dirty="0" err="1"/>
              <a:t>df</a:t>
            </a:r>
            <a:r>
              <a:rPr lang="en-US" i="1" dirty="0"/>
              <a:t> </a:t>
            </a:r>
            <a:r>
              <a:rPr lang="en-US" i="1" baseline="30000" dirty="0"/>
              <a:t> </a:t>
            </a:r>
            <a:r>
              <a:rPr lang="en-US" i="1" dirty="0"/>
              <a:t>  p</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p>
          <a:p>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i="1" dirty="0"/>
              <a:t>=</a:t>
            </a:r>
            <a:r>
              <a:rPr lang="en-US" i="1" dirty="0" err="1"/>
              <a:t>df</a:t>
            </a:r>
            <a:r>
              <a:rPr lang="en-US" i="1" dirty="0"/>
              <a:t> </a:t>
            </a:r>
            <a:r>
              <a:rPr lang="en-US" dirty="0"/>
              <a:t> </a:t>
            </a:r>
            <a:endParaRPr lang="en-US" dirty="0" smtClean="0"/>
          </a:p>
          <a:p>
            <a:pPr marL="0" indent="0">
              <a:buNone/>
            </a:pPr>
            <a:r>
              <a:rPr lang="en-US" dirty="0"/>
              <a:t> </a:t>
            </a:r>
            <a:r>
              <a:rPr lang="en-US" dirty="0" smtClean="0"/>
              <a:t>                 </a:t>
            </a:r>
            <a:r>
              <a:rPr lang="en-US" dirty="0"/>
              <a:t>[</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a:t>
            </a:r>
          </a:p>
          <a:p>
            <a:endParaRPr lang="en-US" dirty="0"/>
          </a:p>
        </p:txBody>
      </p:sp>
    </p:spTree>
    <p:extLst>
      <p:ext uri="{BB962C8B-B14F-4D97-AF65-F5344CB8AC3E}">
        <p14:creationId xmlns:p14="http://schemas.microsoft.com/office/powerpoint/2010/main" val="33169231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96000"/>
          </a:xfrm>
        </p:spPr>
        <p:txBody>
          <a:bodyPr>
            <a:normAutofit fontScale="85000" lnSpcReduction="20000"/>
          </a:bodyPr>
          <a:lstStyle/>
          <a:p>
            <a:pPr>
              <a:buNone/>
            </a:pPr>
            <a:endParaRPr lang="en-US" dirty="0" smtClean="0"/>
          </a:p>
          <a:p>
            <a:pPr>
              <a:buNone/>
            </a:pPr>
            <a:r>
              <a:rPr lang="en-US" dirty="0" smtClean="0"/>
              <a:t> </a:t>
            </a:r>
          </a:p>
          <a:p>
            <a:r>
              <a:rPr lang="en-US" dirty="0" smtClean="0"/>
              <a:t>The </a:t>
            </a:r>
            <a:r>
              <a:rPr lang="en-US" i="1" dirty="0" smtClean="0">
                <a:solidFill>
                  <a:srgbClr val="C00000"/>
                </a:solidFill>
              </a:rPr>
              <a:t>order </a:t>
            </a:r>
            <a:r>
              <a:rPr lang="en-US" dirty="0" smtClean="0">
                <a:solidFill>
                  <a:srgbClr val="C00000"/>
                </a:solidFill>
              </a:rPr>
              <a:t>of a simple type symbol </a:t>
            </a:r>
            <a:r>
              <a:rPr lang="en-US" dirty="0" smtClean="0"/>
              <a:t>is defined thus:</a:t>
            </a:r>
          </a:p>
          <a:p>
            <a:pPr lvl="0">
              <a:buNone/>
            </a:pPr>
            <a:r>
              <a:rPr lang="en-US" dirty="0" smtClean="0"/>
              <a:t>	1) The type symbol </a:t>
            </a:r>
            <a:r>
              <a:rPr lang="en-US" i="1" dirty="0" smtClean="0"/>
              <a:t>o</a:t>
            </a:r>
            <a:r>
              <a:rPr lang="en-US" dirty="0" smtClean="0"/>
              <a:t> has order 0.  </a:t>
            </a:r>
          </a:p>
          <a:p>
            <a:pPr lvl="0">
              <a:buNone/>
            </a:pPr>
            <a:r>
              <a:rPr lang="en-US" dirty="0" smtClean="0"/>
              <a:t>	2) A type symbol (t</a:t>
            </a:r>
            <a:r>
              <a:rPr lang="en-US" baseline="-25000" dirty="0" smtClean="0"/>
              <a:t>1</a:t>
            </a:r>
            <a:r>
              <a:rPr lang="en-US" dirty="0" smtClean="0"/>
              <a:t>,…,</a:t>
            </a:r>
            <a:r>
              <a:rPr lang="en-US" dirty="0" err="1" smtClean="0"/>
              <a:t>t</a:t>
            </a:r>
            <a:r>
              <a:rPr lang="en-US" baseline="-25000" dirty="0" err="1" smtClean="0"/>
              <a:t>k</a:t>
            </a:r>
            <a:r>
              <a:rPr lang="en-US" dirty="0" smtClean="0"/>
              <a:t>) has order </a:t>
            </a:r>
            <a:r>
              <a:rPr lang="en-US" i="1" dirty="0" smtClean="0"/>
              <a:t>n</a:t>
            </a:r>
            <a:r>
              <a:rPr lang="en-US" dirty="0" smtClean="0"/>
              <a:t>+1 if the highest order of the type symbols t</a:t>
            </a:r>
            <a:r>
              <a:rPr lang="en-US" baseline="-25000" dirty="0" smtClean="0"/>
              <a:t>1</a:t>
            </a:r>
            <a:r>
              <a:rPr lang="en-US" dirty="0" smtClean="0"/>
              <a:t>,…,</a:t>
            </a:r>
            <a:r>
              <a:rPr lang="en-US" dirty="0" err="1" smtClean="0"/>
              <a:t>t</a:t>
            </a:r>
            <a:r>
              <a:rPr lang="en-US" baseline="-25000" dirty="0" err="1" smtClean="0"/>
              <a:t>k</a:t>
            </a:r>
            <a:r>
              <a:rPr lang="en-US" dirty="0" smtClean="0"/>
              <a:t> is </a:t>
            </a:r>
            <a:r>
              <a:rPr lang="en-US" i="1" dirty="0" smtClean="0"/>
              <a:t>n</a:t>
            </a:r>
            <a:r>
              <a:rPr lang="en-US" dirty="0" smtClean="0"/>
              <a:t>.  </a:t>
            </a:r>
          </a:p>
          <a:p>
            <a:pPr>
              <a:buNone/>
            </a:pPr>
            <a:r>
              <a:rPr lang="en-US" dirty="0" smtClean="0"/>
              <a:t> </a:t>
            </a:r>
          </a:p>
          <a:p>
            <a:r>
              <a:rPr lang="en-US" dirty="0" smtClean="0"/>
              <a:t>The order of an order\type symbol (akin to Church’s level 1) can be determined by counting parentheses from left to right, adding +1 for every left parenthesis and –1 for every right parenthesis.  The order is the highest (necessarily non-negative) integer obtained in the counting process. </a:t>
            </a:r>
          </a:p>
          <a:p>
            <a:r>
              <a:rPr lang="en-US" dirty="0" smtClean="0"/>
              <a:t>See Hatcher, William. </a:t>
            </a:r>
            <a:r>
              <a:rPr lang="en-US" i="1" dirty="0" smtClean="0"/>
              <a:t>The Logical Foundations of Mathematics</a:t>
            </a:r>
            <a:r>
              <a:rPr lang="en-US" dirty="0" smtClean="0"/>
              <a:t> (Oxford: </a:t>
            </a:r>
            <a:r>
              <a:rPr lang="en-US" dirty="0" err="1" smtClean="0"/>
              <a:t>Pergamon</a:t>
            </a:r>
            <a:r>
              <a:rPr lang="en-US" dirty="0" smtClean="0"/>
              <a:t> Press, 1982), p. 106.</a:t>
            </a:r>
          </a:p>
          <a:p>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sz="2400" dirty="0" smtClean="0"/>
              <a:t>The </a:t>
            </a:r>
            <a:r>
              <a:rPr lang="en-US" sz="2400" dirty="0" err="1" smtClean="0">
                <a:solidFill>
                  <a:srgbClr val="FF0000"/>
                </a:solidFill>
              </a:rPr>
              <a:t>substitutional</a:t>
            </a:r>
            <a:r>
              <a:rPr lang="en-US" sz="2400" dirty="0" smtClean="0">
                <a:solidFill>
                  <a:srgbClr val="FF0000"/>
                </a:solidFill>
              </a:rPr>
              <a:t> theory </a:t>
            </a:r>
            <a:r>
              <a:rPr lang="en-US" sz="2400" dirty="0" smtClean="0"/>
              <a:t>grew immediately out of Russell’s 1905 theory of definite descriptions. </a:t>
            </a:r>
          </a:p>
          <a:p>
            <a:pPr lvl="1">
              <a:buFont typeface="Arial" pitchFamily="34" charset="0"/>
              <a:buChar char="•"/>
            </a:pPr>
            <a:r>
              <a:rPr lang="en-US" sz="2400" dirty="0" smtClean="0">
                <a:sym typeface="Symbol"/>
              </a:rPr>
              <a:t>The expression x  y is a formula; it is flanked by terms (not formulas as in A   B). The sign ‘’ stands for the universal (relation) ‘implication’.</a:t>
            </a:r>
          </a:p>
          <a:p>
            <a:pPr lvl="1">
              <a:buFont typeface="Arial" pitchFamily="34" charset="0"/>
              <a:buChar char="•"/>
            </a:pPr>
            <a:r>
              <a:rPr lang="en-US" sz="2400" dirty="0" smtClean="0">
                <a:sym typeface="Symbol"/>
              </a:rPr>
              <a:t>Modus Ponens: From {A}  {B} and A,  infer  B </a:t>
            </a:r>
          </a:p>
          <a:p>
            <a:pPr lvl="1">
              <a:buFont typeface="Arial" pitchFamily="34" charset="0"/>
              <a:buChar char="•"/>
            </a:pPr>
            <a:r>
              <a:rPr lang="en-US" sz="2400" dirty="0" smtClean="0">
                <a:sym typeface="Symbol"/>
              </a:rPr>
              <a:t>Simplification:  From {A}  ,  infer A</a:t>
            </a:r>
          </a:p>
          <a:p>
            <a:pPr lvl="1">
              <a:buFont typeface="Arial" pitchFamily="34" charset="0"/>
              <a:buChar char="•"/>
            </a:pPr>
            <a:r>
              <a:rPr lang="en-US" sz="2400" dirty="0" smtClean="0">
                <a:sym typeface="Symbol"/>
              </a:rPr>
              <a:t>    =</a:t>
            </a:r>
            <a:r>
              <a:rPr lang="en-US" sz="2400" dirty="0" err="1" smtClean="0">
                <a:sym typeface="Symbol"/>
              </a:rPr>
              <a:t>df</a:t>
            </a:r>
            <a:r>
              <a:rPr lang="en-US" sz="2400" dirty="0" smtClean="0">
                <a:sym typeface="Symbol"/>
              </a:rPr>
              <a:t>  ..   f :: f</a:t>
            </a:r>
          </a:p>
          <a:p>
            <a:pPr lvl="1">
              <a:buFont typeface="Arial" pitchFamily="34" charset="0"/>
              <a:buChar char="•"/>
            </a:pPr>
            <a:r>
              <a:rPr lang="en-US" sz="2400" dirty="0" smtClean="0">
                <a:sym typeface="Symbol"/>
              </a:rPr>
              <a:t>The formula p/</a:t>
            </a:r>
            <a:r>
              <a:rPr lang="en-US" sz="2400" dirty="0" err="1" smtClean="0">
                <a:sym typeface="Symbol"/>
              </a:rPr>
              <a:t>a’x!t</a:t>
            </a:r>
            <a:r>
              <a:rPr lang="en-US" sz="2400" dirty="0" smtClean="0">
                <a:sym typeface="Symbol"/>
              </a:rPr>
              <a:t>  is primitive and says that  </a:t>
            </a:r>
            <a:r>
              <a:rPr lang="en-US" sz="2400" i="1" dirty="0" smtClean="0">
                <a:sym typeface="Symbol"/>
              </a:rPr>
              <a:t>t</a:t>
            </a:r>
            <a:r>
              <a:rPr lang="en-US" sz="2400" dirty="0" smtClean="0">
                <a:sym typeface="Symbol"/>
              </a:rPr>
              <a:t> is exactly like </a:t>
            </a:r>
            <a:r>
              <a:rPr lang="en-US" sz="2400" i="1" dirty="0" smtClean="0">
                <a:sym typeface="Symbol"/>
              </a:rPr>
              <a:t>p</a:t>
            </a:r>
            <a:r>
              <a:rPr lang="en-US" sz="2400" dirty="0" smtClean="0">
                <a:sym typeface="Symbol"/>
              </a:rPr>
              <a:t> except of for containing </a:t>
            </a:r>
            <a:r>
              <a:rPr lang="en-US" sz="2400" i="1" dirty="0" smtClean="0">
                <a:sym typeface="Symbol"/>
              </a:rPr>
              <a:t>x</a:t>
            </a:r>
            <a:r>
              <a:rPr lang="en-US" sz="2400" dirty="0" smtClean="0">
                <a:sym typeface="Symbol"/>
              </a:rPr>
              <a:t> as a constituent wherever </a:t>
            </a:r>
            <a:r>
              <a:rPr lang="en-US" sz="2400" i="1" dirty="0" smtClean="0">
                <a:sym typeface="Symbol"/>
              </a:rPr>
              <a:t>a</a:t>
            </a:r>
            <a:r>
              <a:rPr lang="en-US" sz="2400" dirty="0" smtClean="0">
                <a:sym typeface="Symbol"/>
              </a:rPr>
              <a:t> occurs in </a:t>
            </a:r>
            <a:r>
              <a:rPr lang="en-US" sz="2400" i="1" dirty="0" smtClean="0">
                <a:sym typeface="Symbol"/>
              </a:rPr>
              <a:t>p</a:t>
            </a:r>
            <a:r>
              <a:rPr lang="en-US" sz="2400" dirty="0" smtClean="0">
                <a:sym typeface="Symbol"/>
              </a:rPr>
              <a:t>.</a:t>
            </a:r>
          </a:p>
          <a:p>
            <a:pPr lvl="1">
              <a:buFont typeface="Arial" pitchFamily="34" charset="0"/>
              <a:buChar char="•"/>
            </a:pPr>
            <a:r>
              <a:rPr lang="en-US" sz="2400" dirty="0" smtClean="0"/>
              <a:t>p/</a:t>
            </a:r>
            <a:r>
              <a:rPr lang="en-US" sz="2400" dirty="0" err="1" smtClean="0"/>
              <a:t>a;x</a:t>
            </a:r>
            <a:r>
              <a:rPr lang="en-US" sz="2400" dirty="0" smtClean="0"/>
              <a:t>  =</a:t>
            </a:r>
            <a:r>
              <a:rPr lang="en-US" sz="2400" dirty="0" err="1" smtClean="0"/>
              <a:t>df</a:t>
            </a:r>
            <a:r>
              <a:rPr lang="en-US" sz="2400" dirty="0" smtClean="0"/>
              <a:t> (</a:t>
            </a:r>
            <a:r>
              <a:rPr lang="en-US" sz="2400" dirty="0" smtClean="0">
                <a:sym typeface="Symbol"/>
              </a:rPr>
              <a:t>t)(p/</a:t>
            </a:r>
            <a:r>
              <a:rPr lang="en-US" sz="2400" dirty="0" err="1" smtClean="0">
                <a:sym typeface="Symbol"/>
              </a:rPr>
              <a:t>a;x!t</a:t>
            </a:r>
            <a:r>
              <a:rPr lang="en-US" sz="2400" dirty="0" smtClean="0">
                <a:sym typeface="Symbol"/>
              </a:rPr>
              <a:t>)</a:t>
            </a:r>
          </a:p>
          <a:p>
            <a:pPr lvl="1">
              <a:buFont typeface="Arial" pitchFamily="34" charset="0"/>
              <a:buChar char="•"/>
            </a:pPr>
            <a:r>
              <a:rPr lang="en-US" sz="2400" dirty="0" smtClean="0"/>
              <a:t>q/</a:t>
            </a:r>
            <a:r>
              <a:rPr lang="en-US" sz="2400" dirty="0" err="1" smtClean="0"/>
              <a:t>p,a</a:t>
            </a:r>
            <a:r>
              <a:rPr lang="en-US" sz="2400" dirty="0" smtClean="0"/>
              <a:t>; </a:t>
            </a:r>
            <a:r>
              <a:rPr lang="en-US" sz="2400" dirty="0" err="1" smtClean="0"/>
              <a:t>r,c</a:t>
            </a:r>
            <a:r>
              <a:rPr lang="en-US" sz="2400" dirty="0" smtClean="0"/>
              <a:t>  =</a:t>
            </a:r>
            <a:r>
              <a:rPr lang="en-US" sz="2400" dirty="0" err="1" smtClean="0"/>
              <a:t>df</a:t>
            </a:r>
            <a:r>
              <a:rPr lang="en-US" sz="2400" dirty="0" smtClean="0"/>
              <a:t> (</a:t>
            </a:r>
            <a:r>
              <a:rPr lang="en-US" sz="2400" dirty="0" smtClean="0">
                <a:sym typeface="Symbol"/>
              </a:rPr>
              <a:t>t)(q/</a:t>
            </a:r>
            <a:r>
              <a:rPr lang="en-US" sz="2400" dirty="0" err="1" smtClean="0">
                <a:sym typeface="Symbol"/>
              </a:rPr>
              <a:t>p,a</a:t>
            </a:r>
            <a:r>
              <a:rPr lang="en-US" sz="2400" dirty="0" smtClean="0">
                <a:sym typeface="Symbol"/>
              </a:rPr>
              <a:t>; </a:t>
            </a:r>
            <a:r>
              <a:rPr lang="en-US" sz="2400" dirty="0" err="1" smtClean="0">
                <a:sym typeface="Symbol"/>
              </a:rPr>
              <a:t>r,c!t</a:t>
            </a:r>
            <a:r>
              <a:rPr lang="en-US" sz="2400" dirty="0" smtClean="0">
                <a:sym typeface="Symbol"/>
              </a:rPr>
              <a:t>)</a:t>
            </a:r>
          </a:p>
          <a:p>
            <a:pPr lvl="1">
              <a:buNone/>
            </a:pPr>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smtClean="0"/>
              <a:t>In the </a:t>
            </a:r>
            <a:r>
              <a:rPr lang="en-US" dirty="0" err="1" smtClean="0"/>
              <a:t>substitutional</a:t>
            </a:r>
            <a:r>
              <a:rPr lang="en-US" dirty="0" smtClean="0"/>
              <a:t> theory we have</a:t>
            </a:r>
          </a:p>
          <a:p>
            <a:pPr>
              <a:buNone/>
            </a:pPr>
            <a:r>
              <a:rPr lang="en-US" dirty="0" smtClean="0"/>
              <a:t>		(</a:t>
            </a:r>
            <a:r>
              <a:rPr lang="en-US" dirty="0" smtClean="0">
                <a:sym typeface="Symbol"/>
              </a:rPr>
              <a:t></a:t>
            </a:r>
            <a:r>
              <a:rPr lang="en-US" dirty="0" err="1" smtClean="0">
                <a:sym typeface="Symbol"/>
              </a:rPr>
              <a:t>p,a</a:t>
            </a:r>
            <a:r>
              <a:rPr lang="en-US" dirty="0" smtClean="0">
                <a:sym typeface="Symbol"/>
              </a:rPr>
              <a:t>)(x)( p/</a:t>
            </a:r>
            <a:r>
              <a:rPr lang="en-US" dirty="0" err="1" smtClean="0">
                <a:sym typeface="Symbol"/>
              </a:rPr>
              <a:t>a;x</a:t>
            </a:r>
            <a:r>
              <a:rPr lang="en-US" dirty="0" smtClean="0">
                <a:sym typeface="Symbol"/>
              </a:rPr>
              <a:t>!{Ax}) , </a:t>
            </a:r>
          </a:p>
          <a:p>
            <a:pPr>
              <a:buNone/>
            </a:pPr>
            <a:r>
              <a:rPr lang="en-US" dirty="0" smtClean="0">
                <a:sym typeface="Symbol"/>
              </a:rPr>
              <a:t>	where and p, a are not free in A. In most cases p is just {</a:t>
            </a:r>
            <a:r>
              <a:rPr lang="en-US" dirty="0" err="1" smtClean="0">
                <a:sym typeface="Symbol"/>
              </a:rPr>
              <a:t>Aa</a:t>
            </a:r>
            <a:r>
              <a:rPr lang="en-US" dirty="0" smtClean="0">
                <a:sym typeface="Symbol"/>
              </a:rPr>
              <a:t>} so it is easy to imagine this to be a logical truth of the structure of propositions. </a:t>
            </a:r>
          </a:p>
          <a:p>
            <a:r>
              <a:rPr lang="en-US" dirty="0" smtClean="0">
                <a:sym typeface="Symbol"/>
              </a:rPr>
              <a:t>Indeed, we have:</a:t>
            </a:r>
          </a:p>
          <a:p>
            <a:pPr>
              <a:buNone/>
            </a:pPr>
            <a:r>
              <a:rPr lang="en-US" dirty="0" smtClean="0"/>
              <a:t>		(</a:t>
            </a:r>
            <a:r>
              <a:rPr lang="en-US" dirty="0" smtClean="0">
                <a:sym typeface="Symbol"/>
              </a:rPr>
              <a:t></a:t>
            </a:r>
            <a:r>
              <a:rPr lang="en-US" dirty="0" err="1" smtClean="0">
                <a:sym typeface="Symbol"/>
              </a:rPr>
              <a:t>p,a</a:t>
            </a:r>
            <a:r>
              <a:rPr lang="en-US" dirty="0" smtClean="0">
                <a:sym typeface="Symbol"/>
              </a:rPr>
              <a:t>)(x)(t)( p/</a:t>
            </a:r>
            <a:r>
              <a:rPr lang="en-US" dirty="0" err="1" smtClean="0">
                <a:sym typeface="Symbol"/>
              </a:rPr>
              <a:t>a;x!s</a:t>
            </a:r>
            <a:r>
              <a:rPr lang="en-US" dirty="0" smtClean="0">
                <a:sym typeface="Symbol"/>
              </a:rPr>
              <a:t> </a:t>
            </a:r>
            <a:r>
              <a:rPr lang="en-US" baseline="-25000" dirty="0" smtClean="0">
                <a:sym typeface="Symbol"/>
              </a:rPr>
              <a:t>s</a:t>
            </a:r>
            <a:r>
              <a:rPr lang="en-US" dirty="0" smtClean="0">
                <a:sym typeface="Symbol"/>
              </a:rPr>
              <a:t> </a:t>
            </a:r>
            <a:r>
              <a:rPr lang="en-US" dirty="0" err="1" smtClean="0">
                <a:sym typeface="Symbol"/>
              </a:rPr>
              <a:t>s</a:t>
            </a:r>
            <a:r>
              <a:rPr lang="en-US" dirty="0" smtClean="0">
                <a:sym typeface="Symbol"/>
              </a:rPr>
              <a:t>=t .. t  {Ax}) </a:t>
            </a:r>
            <a:endParaRPr lang="en-US" dirty="0" smtClean="0"/>
          </a:p>
          <a:p>
            <a:pPr>
              <a:buNone/>
            </a:pPr>
            <a:r>
              <a:rPr lang="en-US" dirty="0" smtClean="0">
                <a:sym typeface="Symbol"/>
              </a:rPr>
              <a:t>		(</a:t>
            </a:r>
            <a:r>
              <a:rPr lang="en-US" dirty="0" err="1" smtClean="0">
                <a:sym typeface="Symbol"/>
              </a:rPr>
              <a:t>p,a</a:t>
            </a:r>
            <a:r>
              <a:rPr lang="en-US" dirty="0" smtClean="0">
                <a:sym typeface="Symbol"/>
              </a:rPr>
              <a:t>)(x)(  </a:t>
            </a:r>
            <a:r>
              <a:rPr lang="en-US" dirty="0" smtClean="0"/>
              <a:t>(</a:t>
            </a:r>
            <a:r>
              <a:rPr lang="en-US" dirty="0" smtClean="0">
                <a:sym typeface="Symbol"/>
              </a:rPr>
              <a:t>t)(p/</a:t>
            </a:r>
            <a:r>
              <a:rPr lang="en-US" dirty="0" err="1" smtClean="0">
                <a:sym typeface="Symbol"/>
              </a:rPr>
              <a:t>a;x!t</a:t>
            </a:r>
            <a:r>
              <a:rPr lang="en-US" dirty="0" smtClean="0">
                <a:sym typeface="Symbol"/>
              </a:rPr>
              <a:t>)  {Ax})</a:t>
            </a:r>
          </a:p>
          <a:p>
            <a:pPr>
              <a:buNone/>
            </a:pPr>
            <a:r>
              <a:rPr lang="en-US" dirty="0" smtClean="0">
                <a:sym typeface="Symbol"/>
              </a:rPr>
              <a:t>		(</a:t>
            </a:r>
            <a:r>
              <a:rPr lang="en-US" dirty="0" err="1" smtClean="0">
                <a:sym typeface="Symbol"/>
              </a:rPr>
              <a:t>p,a</a:t>
            </a:r>
            <a:r>
              <a:rPr lang="en-US" dirty="0" smtClean="0">
                <a:sym typeface="Symbol"/>
              </a:rPr>
              <a:t>)(x)( p/</a:t>
            </a:r>
            <a:r>
              <a:rPr lang="en-US" dirty="0" err="1" smtClean="0">
                <a:sym typeface="Symbol"/>
              </a:rPr>
              <a:t>a;x</a:t>
            </a:r>
            <a:r>
              <a:rPr lang="en-US" dirty="0" smtClean="0">
                <a:sym typeface="Symbol"/>
              </a:rPr>
              <a:t>  {Ax})</a:t>
            </a:r>
          </a:p>
          <a:p>
            <a:pPr>
              <a:buNone/>
            </a:pPr>
            <a:r>
              <a:rPr lang="en-US" dirty="0" smtClean="0">
                <a:sym typeface="Symbol"/>
              </a:rPr>
              <a:t> </a:t>
            </a:r>
          </a:p>
          <a:p>
            <a:pPr>
              <a:buNone/>
            </a:pPr>
            <a:endParaRPr lang="en-US" dirty="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lstStyle/>
          <a:p>
            <a:pPr marL="342900" lvl="1" indent="-342900">
              <a:buNone/>
            </a:pPr>
            <a:r>
              <a:rPr lang="en-US" dirty="0" smtClean="0">
                <a:sym typeface="Symbol"/>
              </a:rPr>
              <a:t>Comprehension of a simple type theory of attributes is emulated in a type-free theory of propositions.  For example:</a:t>
            </a:r>
          </a:p>
          <a:p>
            <a:pPr marL="342900" lvl="1" indent="-342900">
              <a:buNone/>
            </a:pPr>
            <a:endParaRPr lang="en-US" dirty="0" smtClean="0">
              <a:sym typeface="Symbol"/>
            </a:endParaRPr>
          </a:p>
          <a:p>
            <a:r>
              <a:rPr lang="en-US" dirty="0" smtClean="0">
                <a:sym typeface="Symbol"/>
              </a:rPr>
              <a:t>(</a:t>
            </a:r>
            <a:r>
              <a:rPr lang="en-US" baseline="30000" dirty="0" smtClean="0">
                <a:sym typeface="Symbol"/>
              </a:rPr>
              <a:t>(o) </a:t>
            </a:r>
            <a:r>
              <a:rPr lang="en-US" dirty="0" smtClean="0">
                <a:sym typeface="Symbol"/>
              </a:rPr>
              <a:t>)(x</a:t>
            </a:r>
            <a:r>
              <a:rPr lang="en-US" baseline="30000" dirty="0" smtClean="0">
                <a:sym typeface="Symbol"/>
              </a:rPr>
              <a:t>o</a:t>
            </a:r>
            <a:r>
              <a:rPr lang="en-US" dirty="0" smtClean="0">
                <a:sym typeface="Symbol"/>
              </a:rPr>
              <a:t> )(</a:t>
            </a:r>
            <a:r>
              <a:rPr lang="en-US" baseline="30000" dirty="0" smtClean="0">
                <a:sym typeface="Symbol"/>
              </a:rPr>
              <a:t>(o) </a:t>
            </a:r>
            <a:r>
              <a:rPr lang="en-US" dirty="0" smtClean="0">
                <a:sym typeface="Symbol"/>
              </a:rPr>
              <a:t>(x</a:t>
            </a:r>
            <a:r>
              <a:rPr lang="en-US" baseline="30000" dirty="0" smtClean="0">
                <a:sym typeface="Symbol"/>
              </a:rPr>
              <a:t>o</a:t>
            </a:r>
            <a:r>
              <a:rPr lang="en-US" dirty="0" smtClean="0">
                <a:sym typeface="Symbol"/>
              </a:rPr>
              <a:t>)    x</a:t>
            </a:r>
            <a:r>
              <a:rPr lang="en-US" baseline="30000" dirty="0" smtClean="0">
                <a:sym typeface="Symbol"/>
              </a:rPr>
              <a:t>o</a:t>
            </a:r>
            <a:r>
              <a:rPr lang="en-US" dirty="0" smtClean="0">
                <a:sym typeface="Symbol"/>
              </a:rPr>
              <a:t> = x</a:t>
            </a:r>
            <a:r>
              <a:rPr lang="en-US" baseline="30000" dirty="0" smtClean="0">
                <a:sym typeface="Symbol"/>
              </a:rPr>
              <a:t>o</a:t>
            </a:r>
            <a:r>
              <a:rPr lang="en-US" dirty="0" smtClean="0">
                <a:sym typeface="Symbol"/>
              </a:rPr>
              <a:t> ).</a:t>
            </a:r>
            <a:endParaRPr lang="en-US" dirty="0" smtClean="0"/>
          </a:p>
          <a:p>
            <a:pPr>
              <a:buNone/>
            </a:pPr>
            <a:r>
              <a:rPr lang="en-US" dirty="0" smtClean="0">
                <a:sym typeface="Symbol"/>
              </a:rPr>
              <a:t>	(</a:t>
            </a:r>
            <a:r>
              <a:rPr lang="en-US" dirty="0" err="1" smtClean="0">
                <a:sym typeface="Symbol"/>
              </a:rPr>
              <a:t>p,a</a:t>
            </a:r>
            <a:r>
              <a:rPr lang="en-US" dirty="0" smtClean="0">
                <a:sym typeface="Symbol"/>
              </a:rPr>
              <a:t>)(x )(p/</a:t>
            </a:r>
            <a:r>
              <a:rPr lang="en-US" dirty="0" err="1" smtClean="0">
                <a:sym typeface="Symbol"/>
              </a:rPr>
              <a:t>a;x</a:t>
            </a:r>
            <a:r>
              <a:rPr lang="en-US" baseline="30000" dirty="0" smtClean="0">
                <a:sym typeface="Symbol"/>
              </a:rPr>
              <a:t> </a:t>
            </a:r>
            <a:r>
              <a:rPr lang="en-US" dirty="0" smtClean="0">
                <a:sym typeface="Symbol"/>
              </a:rPr>
              <a:t>  {x = x} ).</a:t>
            </a:r>
          </a:p>
          <a:p>
            <a:pPr>
              <a:buNone/>
            </a:pPr>
            <a:r>
              <a:rPr lang="en-US" dirty="0" smtClean="0">
                <a:sym typeface="Symbol"/>
              </a:rPr>
              <a:t>	</a:t>
            </a:r>
          </a:p>
          <a:p>
            <a:r>
              <a:rPr lang="en-US" sz="2800" dirty="0" smtClean="0">
                <a:sym typeface="Symbol"/>
              </a:rPr>
              <a:t>(</a:t>
            </a:r>
            <a:r>
              <a:rPr lang="en-US" sz="2800" baseline="30000" dirty="0" smtClean="0">
                <a:sym typeface="Symbol"/>
              </a:rPr>
              <a:t>((o)) </a:t>
            </a:r>
            <a:r>
              <a:rPr lang="en-US" sz="2800" dirty="0" smtClean="0">
                <a:sym typeface="Symbol"/>
              </a:rPr>
              <a:t>)(</a:t>
            </a:r>
            <a:r>
              <a:rPr lang="en-US" sz="2800" baseline="30000" dirty="0" smtClean="0">
                <a:sym typeface="Symbol"/>
              </a:rPr>
              <a:t>(o)</a:t>
            </a:r>
            <a:r>
              <a:rPr lang="en-US" sz="2800" dirty="0" smtClean="0">
                <a:sym typeface="Symbol"/>
              </a:rPr>
              <a:t> )(</a:t>
            </a:r>
            <a:r>
              <a:rPr lang="en-US" sz="2800" baseline="30000" dirty="0" smtClean="0">
                <a:sym typeface="Symbol"/>
              </a:rPr>
              <a:t>((o)) </a:t>
            </a:r>
            <a:r>
              <a:rPr lang="en-US" sz="2800" dirty="0" smtClean="0">
                <a:sym typeface="Symbol"/>
              </a:rPr>
              <a:t>(</a:t>
            </a:r>
            <a:r>
              <a:rPr lang="en-US" sz="2800" baseline="30000" dirty="0" smtClean="0">
                <a:sym typeface="Symbol"/>
              </a:rPr>
              <a:t>(o)</a:t>
            </a:r>
            <a:r>
              <a:rPr lang="en-US" sz="2800" dirty="0" smtClean="0">
                <a:sym typeface="Symbol"/>
              </a:rPr>
              <a:t>)   (x</a:t>
            </a:r>
            <a:r>
              <a:rPr lang="en-US" sz="2800" baseline="30000" dirty="0" smtClean="0">
                <a:sym typeface="Symbol"/>
              </a:rPr>
              <a:t>o </a:t>
            </a:r>
            <a:r>
              <a:rPr lang="en-US" sz="2800" dirty="0" smtClean="0">
                <a:sym typeface="Symbol"/>
              </a:rPr>
              <a:t>) </a:t>
            </a:r>
            <a:r>
              <a:rPr lang="en-US" sz="2800" baseline="30000" dirty="0" smtClean="0">
                <a:sym typeface="Symbol"/>
              </a:rPr>
              <a:t>(o)</a:t>
            </a:r>
            <a:r>
              <a:rPr lang="en-US" sz="2800" dirty="0" smtClean="0">
                <a:sym typeface="Symbol"/>
              </a:rPr>
              <a:t>(x</a:t>
            </a:r>
            <a:r>
              <a:rPr lang="en-US" sz="2800" baseline="30000" dirty="0" smtClean="0">
                <a:sym typeface="Symbol"/>
              </a:rPr>
              <a:t>o</a:t>
            </a:r>
            <a:r>
              <a:rPr lang="en-US" sz="2800" dirty="0" smtClean="0">
                <a:sym typeface="Symbol"/>
              </a:rPr>
              <a:t>) ) ).</a:t>
            </a:r>
            <a:endParaRPr lang="en-US" sz="2800" dirty="0" smtClean="0"/>
          </a:p>
          <a:p>
            <a:pPr>
              <a:buNone/>
            </a:pPr>
            <a:r>
              <a:rPr lang="en-US" dirty="0" smtClean="0">
                <a:sym typeface="Symbol"/>
              </a:rPr>
              <a:t>	(</a:t>
            </a:r>
            <a:r>
              <a:rPr lang="en-US" dirty="0" err="1" smtClean="0">
                <a:sym typeface="Symbol"/>
              </a:rPr>
              <a:t>q,p,a</a:t>
            </a:r>
            <a:r>
              <a:rPr lang="en-US" dirty="0" smtClean="0">
                <a:sym typeface="Symbol"/>
              </a:rPr>
              <a:t>)(</a:t>
            </a:r>
            <a:r>
              <a:rPr lang="en-US" dirty="0" err="1" smtClean="0">
                <a:sym typeface="Symbol"/>
              </a:rPr>
              <a:t>r,c</a:t>
            </a:r>
            <a:r>
              <a:rPr lang="en-US" dirty="0" smtClean="0">
                <a:sym typeface="Symbol"/>
              </a:rPr>
              <a:t> )(q/</a:t>
            </a:r>
            <a:r>
              <a:rPr lang="en-US" dirty="0" err="1" smtClean="0">
                <a:sym typeface="Symbol"/>
              </a:rPr>
              <a:t>p,a</a:t>
            </a:r>
            <a:r>
              <a:rPr lang="en-US" dirty="0" smtClean="0">
                <a:sym typeface="Symbol"/>
              </a:rPr>
              <a:t>; </a:t>
            </a:r>
            <a:r>
              <a:rPr lang="en-US" dirty="0" err="1" smtClean="0">
                <a:sym typeface="Symbol"/>
              </a:rPr>
              <a:t>r,c</a:t>
            </a:r>
            <a:r>
              <a:rPr lang="en-US" baseline="30000" dirty="0" smtClean="0">
                <a:sym typeface="Symbol"/>
              </a:rPr>
              <a:t> </a:t>
            </a:r>
            <a:r>
              <a:rPr lang="en-US" dirty="0" smtClean="0">
                <a:sym typeface="Symbol"/>
              </a:rPr>
              <a:t>   (x) r/</a:t>
            </a:r>
            <a:r>
              <a:rPr lang="en-US" dirty="0" err="1" smtClean="0">
                <a:sym typeface="Symbol"/>
              </a:rPr>
              <a:t>c;x</a:t>
            </a:r>
            <a:r>
              <a:rPr lang="en-US" dirty="0" smtClean="0">
                <a:sym typeface="Symbol"/>
              </a:rPr>
              <a:t>)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35563"/>
          </a:xfrm>
        </p:spPr>
        <p:txBody>
          <a:bodyPr/>
          <a:lstStyle/>
          <a:p>
            <a:r>
              <a:rPr lang="en-US" sz="2800" dirty="0" smtClean="0"/>
              <a:t>The simple type corresponds to the number of substitutions. Russell’s paradox of attributes involves</a:t>
            </a:r>
          </a:p>
          <a:p>
            <a:pPr lvl="1">
              <a:buNone/>
            </a:pPr>
            <a:r>
              <a:rPr lang="en-US" dirty="0" smtClean="0">
                <a:sym typeface="Symbol"/>
              </a:rPr>
              <a:t>		() </a:t>
            </a:r>
          </a:p>
          <a:p>
            <a:pPr>
              <a:buNone/>
            </a:pPr>
            <a:r>
              <a:rPr lang="en-US" sz="2800" dirty="0" smtClean="0">
                <a:sym typeface="Symbol"/>
              </a:rPr>
              <a:t>	cannot be recovered since it would involve </a:t>
            </a:r>
          </a:p>
          <a:p>
            <a:pPr>
              <a:buNone/>
            </a:pPr>
            <a:r>
              <a:rPr lang="en-US" sz="2800" dirty="0" smtClean="0">
                <a:sym typeface="Symbol"/>
              </a:rPr>
              <a:t>		p/</a:t>
            </a:r>
            <a:r>
              <a:rPr lang="en-US" sz="2800" dirty="0" err="1" smtClean="0">
                <a:sym typeface="Symbol"/>
              </a:rPr>
              <a:t>a;p,a!t</a:t>
            </a:r>
            <a:endParaRPr lang="en-US" sz="2800" dirty="0" smtClean="0"/>
          </a:p>
          <a:p>
            <a:pPr>
              <a:buNone/>
            </a:pPr>
            <a:r>
              <a:rPr lang="en-US" sz="2800" dirty="0" smtClean="0"/>
              <a:t>	which is not a well-formed formula.</a:t>
            </a:r>
          </a:p>
          <a:p>
            <a:pPr>
              <a:buNone/>
            </a:pPr>
            <a:r>
              <a:rPr lang="en-US" sz="2800" dirty="0" smtClean="0"/>
              <a:t>	There are no types of entities.  Types are built into the syntax of the language where the only genuine variables are individual variables.</a:t>
            </a:r>
          </a:p>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lstStyle/>
          <a:p>
            <a:r>
              <a:rPr lang="en-US" sz="2400" dirty="0" smtClean="0"/>
              <a:t>One can translate from the language of the simple type theory of attributes into the simple-type free theory of substitution.</a:t>
            </a:r>
          </a:p>
          <a:p>
            <a:r>
              <a:rPr lang="en-US" sz="2400" dirty="0" smtClean="0"/>
              <a:t>Substitution, unlike the simple type theory of attributes, yields an proof of infinity of individuals.</a:t>
            </a:r>
          </a:p>
          <a:p>
            <a:r>
              <a:rPr lang="en-US" sz="2400" dirty="0" smtClean="0"/>
              <a:t>Substitution is a no-classes theory. It is an </a:t>
            </a:r>
            <a:r>
              <a:rPr lang="en-US" sz="2400" dirty="0" err="1" smtClean="0">
                <a:solidFill>
                  <a:srgbClr val="FF0000"/>
                </a:solidFill>
              </a:rPr>
              <a:t>eliminativistic</a:t>
            </a:r>
            <a:r>
              <a:rPr lang="en-US" sz="2400" dirty="0" smtClean="0">
                <a:solidFill>
                  <a:srgbClr val="FF0000"/>
                </a:solidFill>
              </a:rPr>
              <a:t>  </a:t>
            </a:r>
            <a:r>
              <a:rPr lang="en-US" sz="2400" dirty="0" smtClean="0"/>
              <a:t>theory, not a reductive identity theory.  It endeavors to recover mathematics without comprehension principles for classes. There is just no entity countenanced in its ontology (certainly not a proposition) to identify a class with! </a:t>
            </a:r>
          </a:p>
          <a:p>
            <a:r>
              <a:rPr lang="en-US" sz="2400" dirty="0" smtClean="0"/>
              <a:t>This does not </a:t>
            </a:r>
            <a:r>
              <a:rPr lang="en-US" sz="2400" b="1" i="1" dirty="0" smtClean="0"/>
              <a:t>prove</a:t>
            </a:r>
            <a:r>
              <a:rPr lang="en-US" sz="2400" dirty="0" smtClean="0"/>
              <a:t> there are no classes; it just shows that they are not needed in mathematics. </a:t>
            </a:r>
          </a:p>
          <a:p>
            <a:endParaRPr lang="en-US" sz="28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lstStyle/>
          <a:p>
            <a:pPr>
              <a:buNone/>
            </a:pPr>
            <a:r>
              <a:rPr lang="en-US" sz="2400" dirty="0" smtClean="0"/>
              <a:t>For example</a:t>
            </a:r>
            <a:r>
              <a:rPr lang="en-US" sz="2400" smtClean="0"/>
              <a:t>, </a:t>
            </a:r>
            <a:r>
              <a:rPr lang="en-US" sz="2400" dirty="0" smtClean="0">
                <a:solidFill>
                  <a:srgbClr val="FF0000"/>
                </a:solidFill>
              </a:rPr>
              <a:t>r</a:t>
            </a:r>
            <a:r>
              <a:rPr lang="en-US" sz="2400" smtClean="0">
                <a:solidFill>
                  <a:srgbClr val="FF0000"/>
                </a:solidFill>
              </a:rPr>
              <a:t>eductive </a:t>
            </a:r>
            <a:r>
              <a:rPr lang="en-US" sz="2400" dirty="0" smtClean="0">
                <a:solidFill>
                  <a:srgbClr val="FF0000"/>
                </a:solidFill>
              </a:rPr>
              <a:t>elimination </a:t>
            </a:r>
            <a:r>
              <a:rPr lang="en-US" sz="2400" dirty="0" smtClean="0"/>
              <a:t>of integers. </a:t>
            </a:r>
          </a:p>
          <a:p>
            <a:r>
              <a:rPr lang="en-US" sz="2800" dirty="0" smtClean="0"/>
              <a:t>x+2 = 1 has no solution</a:t>
            </a:r>
          </a:p>
          <a:p>
            <a:r>
              <a:rPr lang="en-US" sz="2800" dirty="0" smtClean="0"/>
              <a:t>(x-y) + (2-0) = (1-0) has solutions</a:t>
            </a:r>
          </a:p>
          <a:p>
            <a:pPr>
              <a:buNone/>
            </a:pPr>
            <a:r>
              <a:rPr lang="en-US" sz="2800" dirty="0" smtClean="0"/>
              <a:t>	(u-v) + (2-0) = (1-0) </a:t>
            </a:r>
            <a:r>
              <a:rPr lang="en-US" sz="2800" dirty="0" smtClean="0">
                <a:sym typeface="Symbol"/>
              </a:rPr>
              <a:t></a:t>
            </a:r>
            <a:r>
              <a:rPr lang="en-US" sz="2800" baseline="-25000" dirty="0" err="1" smtClean="0">
                <a:sym typeface="Symbol"/>
              </a:rPr>
              <a:t>u,v</a:t>
            </a:r>
            <a:r>
              <a:rPr lang="en-US" sz="2800" dirty="0" smtClean="0">
                <a:sym typeface="Symbol"/>
              </a:rPr>
              <a:t> (u-v) = (0-1)</a:t>
            </a:r>
          </a:p>
          <a:p>
            <a:r>
              <a:rPr lang="en-US" sz="2800" dirty="0" smtClean="0">
                <a:sym typeface="Symbol"/>
              </a:rPr>
              <a:t>(x-y)( (x-y) + (2-0) = (1-0)) = (0-1)</a:t>
            </a:r>
          </a:p>
          <a:p>
            <a:r>
              <a:rPr lang="en-US" sz="2800" dirty="0" smtClean="0"/>
              <a:t>(</a:t>
            </a:r>
            <a:r>
              <a:rPr lang="en-US" sz="2800" dirty="0" smtClean="0">
                <a:sym typeface="Symbol"/>
              </a:rPr>
              <a:t></a:t>
            </a:r>
            <a:r>
              <a:rPr lang="en-US" sz="2800" dirty="0" err="1" smtClean="0"/>
              <a:t>x,y</a:t>
            </a:r>
            <a:r>
              <a:rPr lang="en-US" sz="2800" dirty="0" smtClean="0"/>
              <a:t>)(  (u-v) + (2-0) = (1-0) </a:t>
            </a:r>
            <a:r>
              <a:rPr lang="en-US" sz="2800" dirty="0" smtClean="0">
                <a:sym typeface="Symbol"/>
              </a:rPr>
              <a:t></a:t>
            </a:r>
            <a:r>
              <a:rPr lang="en-US" sz="2800" baseline="-25000" dirty="0" err="1" smtClean="0">
                <a:sym typeface="Symbol"/>
              </a:rPr>
              <a:t>u,v</a:t>
            </a:r>
            <a:r>
              <a:rPr lang="en-US" sz="2800" dirty="0" smtClean="0">
                <a:sym typeface="Symbol"/>
              </a:rPr>
              <a:t> (u-v) = (x-y)</a:t>
            </a:r>
          </a:p>
          <a:p>
            <a:pPr lvl="1">
              <a:buNone/>
            </a:pPr>
            <a:r>
              <a:rPr lang="en-US" sz="2400" dirty="0" smtClean="0">
                <a:sym typeface="Symbol"/>
              </a:rPr>
              <a:t>                             .&amp;. (x-y) = (0-1)</a:t>
            </a:r>
            <a:endParaRPr lang="en-US" sz="2400" dirty="0" smtClean="0"/>
          </a:p>
          <a:p>
            <a:r>
              <a:rPr lang="en-US" sz="2400" dirty="0" smtClean="0"/>
              <a:t>Compare </a:t>
            </a:r>
            <a:r>
              <a:rPr lang="en-US" sz="2400" dirty="0" smtClean="0">
                <a:solidFill>
                  <a:srgbClr val="FF0000"/>
                </a:solidFill>
              </a:rPr>
              <a:t>reductive identity</a:t>
            </a:r>
            <a:r>
              <a:rPr lang="en-US" sz="2400" dirty="0" smtClean="0"/>
              <a:t>:</a:t>
            </a:r>
          </a:p>
          <a:p>
            <a:pPr>
              <a:buNone/>
            </a:pPr>
            <a:r>
              <a:rPr lang="en-US" sz="2400" dirty="0" smtClean="0"/>
              <a:t>		-1 =</a:t>
            </a:r>
            <a:r>
              <a:rPr lang="en-US" sz="2400" dirty="0" err="1" smtClean="0"/>
              <a:t>df</a:t>
            </a:r>
            <a:r>
              <a:rPr lang="en-US" sz="2400" dirty="0" smtClean="0"/>
              <a:t> {&lt;</a:t>
            </a:r>
            <a:r>
              <a:rPr lang="en-US" sz="2400" dirty="0" err="1" smtClean="0"/>
              <a:t>x,y</a:t>
            </a:r>
            <a:r>
              <a:rPr lang="en-US" sz="2400" dirty="0" smtClean="0"/>
              <a:t>&gt; : (x-y) + (2-0) = (1-0)</a:t>
            </a:r>
            <a:r>
              <a:rPr lang="en-US" sz="2400" dirty="0" smtClean="0">
                <a:sym typeface="Symbol"/>
              </a:rPr>
              <a:t>}</a:t>
            </a:r>
            <a:r>
              <a:rPr lang="en-US" sz="2400" dirty="0" smtClean="0"/>
              <a:t> </a:t>
            </a:r>
          </a:p>
          <a:p>
            <a:r>
              <a:rPr lang="en-US" sz="2400" dirty="0" smtClean="0"/>
              <a:t>(a-b) = (c-d) =</a:t>
            </a:r>
            <a:r>
              <a:rPr lang="en-US" sz="2400" dirty="0" err="1" smtClean="0"/>
              <a:t>df</a:t>
            </a:r>
            <a:r>
              <a:rPr lang="en-US" sz="2400" dirty="0" smtClean="0"/>
              <a:t> (</a:t>
            </a:r>
            <a:r>
              <a:rPr lang="en-US" sz="2400" dirty="0" err="1" smtClean="0"/>
              <a:t>a+d</a:t>
            </a:r>
            <a:r>
              <a:rPr lang="en-US" sz="2400" dirty="0" smtClean="0"/>
              <a:t>) = (</a:t>
            </a:r>
            <a:r>
              <a:rPr lang="en-US" sz="2400" dirty="0" err="1" smtClean="0"/>
              <a:t>b+c</a:t>
            </a:r>
            <a:r>
              <a:rPr lang="en-US" sz="2400" dirty="0" smtClean="0"/>
              <a:t>)</a:t>
            </a:r>
          </a:p>
          <a:p>
            <a:r>
              <a:rPr lang="en-US" sz="2400" dirty="0" smtClean="0"/>
              <a:t>(a-b) + (c-d) =</a:t>
            </a:r>
            <a:r>
              <a:rPr lang="en-US" sz="2400" dirty="0" err="1" smtClean="0"/>
              <a:t>df</a:t>
            </a:r>
            <a:r>
              <a:rPr lang="en-US" sz="2400" dirty="0" smtClean="0"/>
              <a:t> (</a:t>
            </a:r>
            <a:r>
              <a:rPr lang="en-US" sz="2400" dirty="0" err="1" smtClean="0"/>
              <a:t>a+c</a:t>
            </a:r>
            <a:r>
              <a:rPr lang="en-US" sz="2400" dirty="0" smtClean="0"/>
              <a:t>) = (</a:t>
            </a:r>
            <a:r>
              <a:rPr lang="en-US" sz="2400" dirty="0" err="1" smtClean="0"/>
              <a:t>b+d</a:t>
            </a:r>
            <a:r>
              <a:rPr lang="en-US" sz="2400" dirty="0" smtClean="0"/>
              <a:t>)</a:t>
            </a:r>
          </a:p>
          <a:p>
            <a:r>
              <a:rPr lang="en-US" sz="2400" dirty="0" smtClean="0"/>
              <a:t>(a-b) X (c-d) =</a:t>
            </a:r>
            <a:r>
              <a:rPr lang="en-US" sz="2400" dirty="0" err="1" smtClean="0"/>
              <a:t>df</a:t>
            </a:r>
            <a:r>
              <a:rPr lang="en-US" sz="2400" dirty="0" smtClean="0"/>
              <a:t> (</a:t>
            </a:r>
            <a:r>
              <a:rPr lang="en-US" sz="2400" dirty="0" err="1" smtClean="0"/>
              <a:t>ac+bd</a:t>
            </a:r>
            <a:r>
              <a:rPr lang="en-US" sz="2400" dirty="0" smtClean="0"/>
              <a:t>) - (</a:t>
            </a:r>
            <a:r>
              <a:rPr lang="en-US" sz="2400" dirty="0" err="1" smtClean="0"/>
              <a:t>ad+bc</a:t>
            </a:r>
            <a:r>
              <a:rPr lang="en-US" sz="2400" dirty="0" smtClean="0"/>
              <a:t>)</a:t>
            </a:r>
          </a:p>
          <a:p>
            <a:endParaRPr lang="en-US" sz="2400" dirty="0" smtClean="0"/>
          </a:p>
          <a:p>
            <a:endParaRPr lang="en-US" sz="28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248400"/>
          </a:xfrm>
        </p:spPr>
        <p:txBody>
          <a:bodyPr/>
          <a:lstStyle/>
          <a:p>
            <a:r>
              <a:rPr lang="en-US" sz="2400" dirty="0" smtClean="0"/>
              <a:t>Russell discovered how to emulate a simple type theory of classes in the </a:t>
            </a:r>
            <a:r>
              <a:rPr lang="en-US" sz="2400" dirty="0" err="1" smtClean="0"/>
              <a:t>substitutional</a:t>
            </a:r>
            <a:r>
              <a:rPr lang="en-US" sz="2400" dirty="0" smtClean="0"/>
              <a:t> theory. </a:t>
            </a:r>
          </a:p>
          <a:p>
            <a:r>
              <a:rPr lang="en-US" sz="2400" dirty="0" smtClean="0"/>
              <a:t>Let’s take an example: </a:t>
            </a:r>
            <a:r>
              <a:rPr lang="en-US" sz="2400" dirty="0" smtClean="0">
                <a:sym typeface="Symbol"/>
              </a:rPr>
              <a:t> 0</a:t>
            </a:r>
          </a:p>
          <a:p>
            <a:pPr>
              <a:buNone/>
            </a:pPr>
            <a:r>
              <a:rPr lang="en-US" sz="2400" dirty="0" smtClean="0">
                <a:sym typeface="Symbol"/>
              </a:rPr>
              <a:t>	(p/a)(p/</a:t>
            </a:r>
            <a:r>
              <a:rPr lang="en-US" sz="2400" dirty="0" err="1" smtClean="0">
                <a:sym typeface="Symbol"/>
              </a:rPr>
              <a:t>a;x</a:t>
            </a:r>
            <a:r>
              <a:rPr lang="en-US" sz="2400" dirty="0" smtClean="0">
                <a:sym typeface="Symbol"/>
              </a:rPr>
              <a:t> .</a:t>
            </a:r>
            <a:r>
              <a:rPr lang="en-US" sz="2400" baseline="-25000" dirty="0" smtClean="0">
                <a:sym typeface="Symbol"/>
              </a:rPr>
              <a:t>x</a:t>
            </a:r>
            <a:r>
              <a:rPr lang="en-US" sz="2400" dirty="0" smtClean="0">
                <a:sym typeface="Symbol"/>
              </a:rPr>
              <a:t>. x  x)  </a:t>
            </a:r>
          </a:p>
          <a:p>
            <a:pPr lvl="1">
              <a:buNone/>
            </a:pPr>
            <a:r>
              <a:rPr lang="en-US" sz="2400" dirty="0" smtClean="0">
                <a:sym typeface="Symbol"/>
              </a:rPr>
              <a:t>      (s/</a:t>
            </a:r>
            <a:r>
              <a:rPr lang="en-US" sz="2400" dirty="0" err="1" smtClean="0">
                <a:sym typeface="Symbol"/>
              </a:rPr>
              <a:t>t,w</a:t>
            </a:r>
            <a:r>
              <a:rPr lang="en-US" sz="2400" dirty="0" smtClean="0">
                <a:sym typeface="Symbol"/>
              </a:rPr>
              <a:t>)(s/</a:t>
            </a:r>
            <a:r>
              <a:rPr lang="en-US" sz="2400" dirty="0" err="1" smtClean="0">
                <a:sym typeface="Symbol"/>
              </a:rPr>
              <a:t>t,w</a:t>
            </a:r>
            <a:r>
              <a:rPr lang="en-US" sz="2400" dirty="0" smtClean="0">
                <a:sym typeface="Symbol"/>
              </a:rPr>
              <a:t>; r, c .</a:t>
            </a:r>
            <a:r>
              <a:rPr lang="en-US" sz="2400" baseline="-25000" dirty="0" smtClean="0">
                <a:sym typeface="Symbol"/>
              </a:rPr>
              <a:t>r, c</a:t>
            </a:r>
            <a:r>
              <a:rPr lang="en-US" sz="2400" dirty="0" smtClean="0">
                <a:sym typeface="Symbol"/>
              </a:rPr>
              <a:t>. (x)(r/</a:t>
            </a:r>
            <a:r>
              <a:rPr lang="en-US" sz="2400" dirty="0" err="1" smtClean="0">
                <a:sym typeface="Symbol"/>
              </a:rPr>
              <a:t>c;x</a:t>
            </a:r>
            <a:r>
              <a:rPr lang="en-US" sz="2400" dirty="0" smtClean="0">
                <a:sym typeface="Symbol"/>
              </a:rPr>
              <a:t>))</a:t>
            </a:r>
          </a:p>
          <a:p>
            <a:pPr lvl="1">
              <a:buNone/>
            </a:pPr>
            <a:r>
              <a:rPr lang="en-US" sz="2400" dirty="0" smtClean="0">
                <a:sym typeface="Symbol"/>
              </a:rPr>
              <a:t>Removing the definitions this is:</a:t>
            </a:r>
          </a:p>
          <a:p>
            <a:pPr lvl="1">
              <a:buNone/>
            </a:pPr>
            <a:r>
              <a:rPr lang="en-US" sz="2400" dirty="0" smtClean="0">
                <a:sym typeface="Symbol"/>
              </a:rPr>
              <a:t>(</a:t>
            </a:r>
            <a:r>
              <a:rPr lang="en-US" sz="2400" dirty="0" err="1" smtClean="0">
                <a:sym typeface="Symbol"/>
              </a:rPr>
              <a:t>s,t,w</a:t>
            </a:r>
            <a:r>
              <a:rPr lang="en-US" sz="2400" dirty="0" smtClean="0">
                <a:sym typeface="Symbol"/>
              </a:rPr>
              <a:t>)(s/t, w; r, c .</a:t>
            </a:r>
            <a:r>
              <a:rPr lang="en-US" sz="2400" baseline="-25000" dirty="0" smtClean="0">
                <a:sym typeface="Symbol"/>
              </a:rPr>
              <a:t>r, c</a:t>
            </a:r>
            <a:r>
              <a:rPr lang="en-US" sz="2400" dirty="0" smtClean="0">
                <a:sym typeface="Symbol"/>
              </a:rPr>
              <a:t>. (x)(p/</a:t>
            </a:r>
            <a:r>
              <a:rPr lang="en-US" sz="2400" dirty="0" err="1" smtClean="0">
                <a:sym typeface="Symbol"/>
              </a:rPr>
              <a:t>a;x</a:t>
            </a:r>
            <a:r>
              <a:rPr lang="en-US" sz="2400" dirty="0" smtClean="0">
                <a:sym typeface="Symbol"/>
              </a:rPr>
              <a:t>) :&amp;:</a:t>
            </a:r>
          </a:p>
          <a:p>
            <a:pPr lvl="1">
              <a:buNone/>
            </a:pPr>
            <a:r>
              <a:rPr lang="en-US" sz="2400" dirty="0" smtClean="0">
                <a:sym typeface="Symbol"/>
              </a:rPr>
              <a:t>	     (p, a)(p/</a:t>
            </a:r>
            <a:r>
              <a:rPr lang="en-US" sz="2400" dirty="0" err="1" smtClean="0">
                <a:sym typeface="Symbol"/>
              </a:rPr>
              <a:t>a;x</a:t>
            </a:r>
            <a:r>
              <a:rPr lang="en-US" sz="2400" dirty="0" smtClean="0">
                <a:sym typeface="Symbol"/>
              </a:rPr>
              <a:t> .</a:t>
            </a:r>
            <a:r>
              <a:rPr lang="en-US" sz="2400" baseline="-25000" dirty="0" smtClean="0">
                <a:sym typeface="Symbol"/>
              </a:rPr>
              <a:t>x</a:t>
            </a:r>
            <a:r>
              <a:rPr lang="en-US" sz="2400" dirty="0" smtClean="0">
                <a:sym typeface="Symbol"/>
              </a:rPr>
              <a:t>. x  x :&amp;:  s/</a:t>
            </a:r>
            <a:r>
              <a:rPr lang="en-US" sz="2400" dirty="0" err="1" smtClean="0">
                <a:sym typeface="Symbol"/>
              </a:rPr>
              <a:t>t,w</a:t>
            </a:r>
            <a:r>
              <a:rPr lang="en-US" sz="2400" dirty="0" smtClean="0">
                <a:sym typeface="Symbol"/>
              </a:rPr>
              <a:t>; </a:t>
            </a:r>
            <a:r>
              <a:rPr lang="en-US" sz="2400" dirty="0" err="1" smtClean="0">
                <a:sym typeface="Symbol"/>
              </a:rPr>
              <a:t>p,a</a:t>
            </a:r>
            <a:r>
              <a:rPr lang="en-US" sz="2400" dirty="0" smtClean="0">
                <a:sym typeface="Symbol"/>
              </a:rPr>
              <a:t> )).</a:t>
            </a:r>
          </a:p>
          <a:p>
            <a:pPr lvl="1">
              <a:buNone/>
            </a:pPr>
            <a:r>
              <a:rPr lang="en-US" sz="2400" dirty="0" smtClean="0"/>
              <a:t> </a:t>
            </a:r>
            <a:r>
              <a:rPr lang="en-US" sz="2400" dirty="0" smtClean="0">
                <a:sym typeface="Symbol"/>
              </a:rPr>
              <a:t>s/t, w; r, c .</a:t>
            </a:r>
            <a:r>
              <a:rPr lang="en-US" sz="2400" baseline="-25000" dirty="0" smtClean="0">
                <a:sym typeface="Symbol"/>
              </a:rPr>
              <a:t>r, c</a:t>
            </a:r>
            <a:r>
              <a:rPr lang="en-US" sz="2400" dirty="0" smtClean="0">
                <a:sym typeface="Symbol"/>
              </a:rPr>
              <a:t>. A(</a:t>
            </a:r>
            <a:r>
              <a:rPr lang="en-US" sz="2400" dirty="0" err="1" smtClean="0">
                <a:sym typeface="Symbol"/>
              </a:rPr>
              <a:t>r,c</a:t>
            </a:r>
            <a:r>
              <a:rPr lang="en-US" sz="2400" dirty="0" smtClean="0">
                <a:sym typeface="Symbol"/>
              </a:rPr>
              <a:t>)  =</a:t>
            </a:r>
            <a:r>
              <a:rPr lang="en-US" sz="2400" dirty="0" err="1" smtClean="0">
                <a:sym typeface="Symbol"/>
              </a:rPr>
              <a:t>df</a:t>
            </a:r>
            <a:r>
              <a:rPr lang="en-US" sz="2400" dirty="0" smtClean="0">
                <a:sym typeface="Symbol"/>
              </a:rPr>
              <a:t> </a:t>
            </a:r>
          </a:p>
          <a:p>
            <a:pPr lvl="1">
              <a:buNone/>
            </a:pPr>
            <a:r>
              <a:rPr lang="en-US" sz="2400" dirty="0" smtClean="0">
                <a:sym typeface="Symbol"/>
              </a:rPr>
              <a:t> 	(</a:t>
            </a:r>
            <a:r>
              <a:rPr lang="en-US" sz="2400" dirty="0" err="1" smtClean="0">
                <a:sym typeface="Symbol"/>
              </a:rPr>
              <a:t>l,m</a:t>
            </a:r>
            <a:r>
              <a:rPr lang="en-US" sz="2400" dirty="0" smtClean="0">
                <a:sym typeface="Symbol"/>
              </a:rPr>
              <a:t>)(l/</a:t>
            </a:r>
            <a:r>
              <a:rPr lang="en-US" sz="2400" dirty="0" err="1" smtClean="0">
                <a:sym typeface="Symbol"/>
              </a:rPr>
              <a:t>m;x</a:t>
            </a:r>
            <a:r>
              <a:rPr lang="en-US" sz="2400" dirty="0" smtClean="0">
                <a:sym typeface="Symbol"/>
              </a:rPr>
              <a:t> :&amp;: s/</a:t>
            </a:r>
            <a:r>
              <a:rPr lang="en-US" sz="2400" dirty="0" err="1" smtClean="0">
                <a:sym typeface="Symbol"/>
              </a:rPr>
              <a:t>t,w</a:t>
            </a:r>
            <a:r>
              <a:rPr lang="en-US" sz="2400" dirty="0" smtClean="0">
                <a:sym typeface="Symbol"/>
              </a:rPr>
              <a:t>; </a:t>
            </a:r>
            <a:r>
              <a:rPr lang="en-US" sz="2400" dirty="0" err="1" smtClean="0">
                <a:sym typeface="Symbol"/>
              </a:rPr>
              <a:t>l,m</a:t>
            </a:r>
            <a:r>
              <a:rPr lang="en-US" sz="2400" dirty="0" smtClean="0">
                <a:sym typeface="Symbol"/>
              </a:rPr>
              <a:t>) </a:t>
            </a:r>
            <a:r>
              <a:rPr lang="en-US" sz="2400" baseline="-25000" dirty="0" err="1" smtClean="0">
                <a:sym typeface="Symbol"/>
              </a:rPr>
              <a:t>r,c</a:t>
            </a:r>
            <a:r>
              <a:rPr lang="en-US" sz="2400" dirty="0" smtClean="0">
                <a:sym typeface="Symbol"/>
              </a:rPr>
              <a:t> A(</a:t>
            </a:r>
            <a:r>
              <a:rPr lang="en-US" sz="2400" dirty="0" err="1" smtClean="0">
                <a:sym typeface="Symbol"/>
              </a:rPr>
              <a:t>r,c</a:t>
            </a:r>
            <a:r>
              <a:rPr lang="en-US" sz="2400" dirty="0" smtClean="0">
                <a:sym typeface="Symbol"/>
              </a:rPr>
              <a:t>)</a:t>
            </a:r>
            <a:endParaRPr lang="en-US" sz="2400" dirty="0" smtClean="0"/>
          </a:p>
          <a:p>
            <a:pPr lvl="1">
              <a:buFont typeface="Arial" pitchFamily="34" charset="0"/>
              <a:buChar char="•"/>
            </a:pPr>
            <a:r>
              <a:rPr lang="en-US" sz="2400" dirty="0" smtClean="0"/>
              <a:t>In short, it was here that Russell first discovered what would later appear, as the emulation of a simple typed theory of classes of  PM1910. We will come back to this. </a:t>
            </a:r>
            <a:endParaRPr lang="en-US" sz="2400" dirty="0" smtClean="0">
              <a:sym typeface="Symbo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304800" y="3124200"/>
            <a:ext cx="8229600" cy="3502563"/>
          </a:xfrm>
          <a:prstGeom prst="rect">
            <a:avLst/>
          </a:prstGeom>
          <a:noFill/>
          <a:ln w="9525">
            <a:noFill/>
            <a:miter lim="800000"/>
            <a:headEnd/>
            <a:tailEnd/>
          </a:ln>
          <a:effectLst/>
        </p:spPr>
      </p:pic>
      <p:sp>
        <p:nvSpPr>
          <p:cNvPr id="3" name="Content Placeholder 2"/>
          <p:cNvSpPr>
            <a:spLocks noGrp="1"/>
          </p:cNvSpPr>
          <p:nvPr>
            <p:ph idx="1"/>
          </p:nvPr>
        </p:nvSpPr>
        <p:spPr>
          <a:xfrm>
            <a:off x="457200" y="533400"/>
            <a:ext cx="8229600" cy="5592763"/>
          </a:xfrm>
        </p:spPr>
        <p:txBody>
          <a:bodyPr/>
          <a:lstStyle/>
          <a:p>
            <a:r>
              <a:rPr lang="en-US" sz="2400" dirty="0" smtClean="0"/>
              <a:t>There is no question that at least during the era of substitution (1905-1908), Russell </a:t>
            </a:r>
            <a:r>
              <a:rPr lang="en-US" sz="2400" dirty="0" smtClean="0">
                <a:solidFill>
                  <a:srgbClr val="FF0000"/>
                </a:solidFill>
              </a:rPr>
              <a:t>separated</a:t>
            </a:r>
            <a:r>
              <a:rPr lang="en-US" sz="2400" dirty="0" smtClean="0"/>
              <a:t> logical paradoxes (class, attributes, </a:t>
            </a:r>
            <a:r>
              <a:rPr lang="en-US" sz="2400" dirty="0" err="1" smtClean="0"/>
              <a:t>Burali-Forti</a:t>
            </a:r>
            <a:r>
              <a:rPr lang="en-US" sz="2400" dirty="0" smtClean="0"/>
              <a:t>) from semantic paradoxes (Berry, Richard, </a:t>
            </a:r>
            <a:r>
              <a:rPr lang="en-US" sz="2400" dirty="0" err="1" smtClean="0"/>
              <a:t>König</a:t>
            </a:r>
            <a:r>
              <a:rPr lang="en-US" sz="2400" dirty="0" smtClean="0"/>
              <a:t>-Dixon). </a:t>
            </a:r>
          </a:p>
          <a:p>
            <a:r>
              <a:rPr lang="en-US" sz="2400" dirty="0" smtClean="0"/>
              <a:t>He did NOT hold that they require a common solution.</a:t>
            </a:r>
          </a:p>
          <a:p>
            <a:r>
              <a:rPr lang="en-US" sz="2400" dirty="0" smtClean="0"/>
              <a:t>He explicitly rejected Poincare’s VCP (vicious circle principle) as a common solution. </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dirty="0" smtClean="0"/>
              <a:t>The logical paradoxes, he says, require a “reformulation of logical first principles” (viz., the </a:t>
            </a:r>
            <a:r>
              <a:rPr lang="en-US" dirty="0" err="1" smtClean="0"/>
              <a:t>substitutional</a:t>
            </a:r>
            <a:r>
              <a:rPr lang="en-US" dirty="0" smtClean="0"/>
              <a:t> theory).</a:t>
            </a:r>
          </a:p>
          <a:p>
            <a:r>
              <a:rPr lang="en-US" dirty="0" smtClean="0"/>
              <a:t> The semantic paradoxes do not. They require that we notice that “nameable” and “definable” are equivocal notions.  There is no coherent univocal notion of “definable,” there is only “definable in L.” </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457200"/>
                <a:ext cx="8229600" cy="5668963"/>
              </a:xfrm>
            </p:spPr>
            <p:txBody>
              <a:bodyPr/>
              <a:lstStyle/>
              <a:p>
                <a:r>
                  <a:rPr lang="en-US" i="1" dirty="0"/>
                  <a:t>Principia</a:t>
                </a:r>
                <a:r>
                  <a:rPr lang="en-US" dirty="0"/>
                  <a:t> tells us, therefore, that it must set out a convention governing scope. </a:t>
                </a:r>
                <a:r>
                  <a:rPr lang="en-US" i="1" dirty="0"/>
                  <a:t>Principia</a:t>
                </a:r>
                <a:r>
                  <a:rPr lang="en-US" dirty="0"/>
                  <a:t> has:</a:t>
                </a:r>
              </a:p>
              <a:p>
                <a:r>
                  <a:rPr lang="en-US" dirty="0"/>
                  <a:t>*14.01   [</a:t>
                </a:r>
                <a:r>
                  <a:rPr lang="en-US" dirty="0">
                    <a:sym typeface="Symbol"/>
                  </a:rPr>
                  <a:t></a:t>
                </a:r>
                <a:r>
                  <a:rPr lang="en-US" i="1" dirty="0" err="1"/>
                  <a:t>x</a:t>
                </a:r>
                <a:r>
                  <a:rPr lang="en-US" dirty="0" err="1">
                    <a:sym typeface="Symbol"/>
                  </a:rPr>
                  <a:t></a:t>
                </a:r>
                <a:r>
                  <a:rPr lang="en-US" i="1" dirty="0" err="1"/>
                  <a:t>x</a:t>
                </a:r>
                <a:r>
                  <a:rPr lang="en-US" dirty="0"/>
                  <a:t>][</a:t>
                </a:r>
                <a:r>
                  <a:rPr lang="en-US" i="1" dirty="0"/>
                  <a:t>f </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i="1" dirty="0" err="1"/>
                  <a:t>df</a:t>
                </a:r>
                <a:r>
                  <a:rPr lang="en-US" i="1" dirty="0"/>
                  <a:t> </a:t>
                </a:r>
                <a:r>
                  <a:rPr lang="en-US" dirty="0"/>
                  <a:t> </a:t>
                </a:r>
                <a:endParaRPr lang="en-US" dirty="0" smtClean="0"/>
              </a:p>
              <a:p>
                <a:pPr marL="0" indent="0">
                  <a:buNone/>
                </a:pPr>
                <a:r>
                  <a:rPr lang="en-US" dirty="0"/>
                  <a:t> </a:t>
                </a:r>
                <a:r>
                  <a:rPr lang="en-US" dirty="0" smtClean="0"/>
                  <a:t>                (</a:t>
                </a:r>
                <a:r>
                  <a:rPr lang="en-US" dirty="0">
                    <a:sym typeface="Symbol"/>
                  </a:rPr>
                  <a:t></a:t>
                </a:r>
                <a:r>
                  <a:rPr lang="en-US" i="1" dirty="0"/>
                  <a:t>x</a:t>
                </a:r>
                <a:r>
                  <a:rPr lang="en-US" dirty="0"/>
                  <a:t>)(</a:t>
                </a:r>
                <a:r>
                  <a:rPr lang="en-US" dirty="0">
                    <a:sym typeface="Symbol"/>
                  </a:rPr>
                  <a:t></a:t>
                </a:r>
                <a:r>
                  <a:rPr lang="en-US" i="1" dirty="0"/>
                  <a:t>z </a:t>
                </a:r>
                <a14:m>
                  <m:oMath xmlns:m="http://schemas.openxmlformats.org/officeDocument/2006/math">
                    <m:sSub>
                      <m:sSubPr>
                        <m:ctrlPr>
                          <a:rPr lang="en-US" i="1">
                            <a:latin typeface="Cambria Math"/>
                          </a:rPr>
                        </m:ctrlPr>
                      </m:sSubPr>
                      <m:e>
                        <m:r>
                          <a:rPr lang="en-US" i="1">
                            <a:latin typeface="Cambria Math"/>
                          </a:rPr>
                          <m:t>≡</m:t>
                        </m:r>
                      </m:e>
                      <m:sub>
                        <m:r>
                          <a:rPr lang="en-US" i="1">
                            <a:latin typeface="Cambria Math"/>
                          </a:rPr>
                          <m:t>𝑧</m:t>
                        </m:r>
                      </m:sub>
                    </m:sSub>
                    <m:r>
                      <a:rPr lang="en-US" i="1">
                        <a:latin typeface="Cambria Math"/>
                      </a:rPr>
                      <m:t> </m:t>
                    </m:r>
                  </m:oMath>
                </a14:m>
                <a:r>
                  <a:rPr lang="en-US" i="1" dirty="0"/>
                  <a:t>z = x </a:t>
                </a:r>
                <a:r>
                  <a:rPr lang="en-US" dirty="0"/>
                  <a:t>.&amp;. </a:t>
                </a:r>
                <a:r>
                  <a:rPr lang="en-US" i="1" dirty="0" err="1"/>
                  <a:t>fx</a:t>
                </a:r>
                <a:r>
                  <a:rPr lang="en-US" dirty="0"/>
                  <a:t>)</a:t>
                </a:r>
              </a:p>
              <a:p>
                <a:r>
                  <a:rPr lang="en-US" dirty="0"/>
                  <a:t>*14.02   E!(</a:t>
                </a:r>
                <a:r>
                  <a:rPr lang="en-US" dirty="0">
                    <a:sym typeface="Symbol"/>
                  </a:rPr>
                  <a:t></a:t>
                </a:r>
                <a:r>
                  <a:rPr lang="en-US" i="1" dirty="0" err="1"/>
                  <a:t>x</a:t>
                </a:r>
                <a:r>
                  <a:rPr lang="en-US" dirty="0" err="1">
                    <a:sym typeface="Symbol"/>
                  </a:rPr>
                  <a:t></a:t>
                </a:r>
                <a:r>
                  <a:rPr lang="en-US" i="1" dirty="0" err="1"/>
                  <a:t>x</a:t>
                </a:r>
                <a:r>
                  <a:rPr lang="en-US" dirty="0"/>
                  <a:t>)]  </a:t>
                </a:r>
                <a:r>
                  <a:rPr lang="en-US" i="1" dirty="0"/>
                  <a:t>=</a:t>
                </a:r>
                <a:r>
                  <a:rPr lang="en-US" i="1" dirty="0" err="1"/>
                  <a:t>df</a:t>
                </a:r>
                <a:r>
                  <a:rPr lang="en-US" i="1" dirty="0"/>
                  <a:t> </a:t>
                </a:r>
                <a:endParaRPr lang="en-US" i="1" dirty="0" smtClean="0"/>
              </a:p>
              <a:p>
                <a:pPr marL="0" indent="0">
                  <a:buNone/>
                </a:pPr>
                <a:r>
                  <a:rPr lang="en-US" i="1" dirty="0"/>
                  <a:t>	</a:t>
                </a:r>
                <a:r>
                  <a:rPr lang="en-US" i="1" dirty="0" smtClean="0"/>
                  <a:t>	</a:t>
                </a:r>
                <a:r>
                  <a:rPr lang="en-US" dirty="0" smtClean="0"/>
                  <a:t> </a:t>
                </a:r>
                <a:r>
                  <a:rPr lang="en-US" dirty="0"/>
                  <a:t>(</a:t>
                </a:r>
                <a:r>
                  <a:rPr lang="en-US" dirty="0">
                    <a:sym typeface="Symbol"/>
                  </a:rPr>
                  <a:t></a:t>
                </a:r>
                <a:r>
                  <a:rPr lang="en-US" i="1" dirty="0"/>
                  <a:t>x</a:t>
                </a:r>
                <a:r>
                  <a:rPr lang="en-US" dirty="0"/>
                  <a:t>)( </a:t>
                </a:r>
                <a:r>
                  <a:rPr lang="en-US" dirty="0">
                    <a:sym typeface="Symbol"/>
                  </a:rPr>
                  <a:t></a:t>
                </a:r>
                <a:r>
                  <a:rPr lang="en-US" i="1" dirty="0"/>
                  <a:t>z </a:t>
                </a:r>
                <a14:m>
                  <m:oMath xmlns:m="http://schemas.openxmlformats.org/officeDocument/2006/math">
                    <m:sSub>
                      <m:sSubPr>
                        <m:ctrlPr>
                          <a:rPr lang="en-US" i="1">
                            <a:latin typeface="Cambria Math"/>
                          </a:rPr>
                        </m:ctrlPr>
                      </m:sSubPr>
                      <m:e>
                        <m:r>
                          <a:rPr lang="en-US" i="1">
                            <a:latin typeface="Cambria Math"/>
                          </a:rPr>
                          <m:t>≡</m:t>
                        </m:r>
                      </m:e>
                      <m:sub>
                        <m:r>
                          <a:rPr lang="en-US" i="1">
                            <a:latin typeface="Cambria Math"/>
                          </a:rPr>
                          <m:t>𝑧</m:t>
                        </m:r>
                      </m:sub>
                    </m:sSub>
                  </m:oMath>
                </a14:m>
                <a:r>
                  <a:rPr lang="en-US" i="1" dirty="0"/>
                  <a:t> z = x</a:t>
                </a:r>
                <a:r>
                  <a:rPr lang="en-US" dirty="0"/>
                  <a:t>)</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457200"/>
                <a:ext cx="8229600" cy="5668963"/>
              </a:xfrm>
              <a:blipFill rotWithShape="1">
                <a:blip r:embed="rId2"/>
                <a:stretch>
                  <a:fillRect l="-1630" t="-1398" r="-2519"/>
                </a:stretch>
              </a:blipFill>
            </p:spPr>
            <p:txBody>
              <a:bodyPr/>
              <a:lstStyle/>
              <a:p>
                <a:r>
                  <a:rPr lang="en-US">
                    <a:noFill/>
                  </a:rPr>
                  <a:t> </a:t>
                </a:r>
              </a:p>
            </p:txBody>
          </p:sp>
        </mc:Fallback>
      </mc:AlternateContent>
    </p:spTree>
    <p:extLst>
      <p:ext uri="{BB962C8B-B14F-4D97-AF65-F5344CB8AC3E}">
        <p14:creationId xmlns:p14="http://schemas.microsoft.com/office/powerpoint/2010/main" val="20491000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2209799" y="685800"/>
            <a:ext cx="6030765" cy="5821363"/>
          </a:xfrm>
          <a:prstGeom prst="rect">
            <a:avLst/>
          </a:prstGeom>
          <a:noFill/>
          <a:ln w="9525">
            <a:noFill/>
            <a:miter lim="800000"/>
            <a:headEnd/>
            <a:tailEnd/>
          </a:ln>
        </p:spPr>
      </p:pic>
      <p:sp>
        <p:nvSpPr>
          <p:cNvPr id="5" name="TextBox 4"/>
          <p:cNvSpPr txBox="1"/>
          <p:nvPr/>
        </p:nvSpPr>
        <p:spPr>
          <a:xfrm>
            <a:off x="457200" y="685800"/>
            <a:ext cx="1600200" cy="2031325"/>
          </a:xfrm>
          <a:prstGeom prst="rect">
            <a:avLst/>
          </a:prstGeom>
          <a:noFill/>
        </p:spPr>
        <p:txBody>
          <a:bodyPr wrap="square" rtlCol="0">
            <a:spAutoFit/>
          </a:bodyPr>
          <a:lstStyle/>
          <a:p>
            <a:r>
              <a:rPr lang="en-US" dirty="0" smtClean="0"/>
              <a:t>“On the </a:t>
            </a:r>
            <a:r>
              <a:rPr lang="en-US" dirty="0" err="1" smtClean="0"/>
              <a:t>Substitutional</a:t>
            </a:r>
            <a:r>
              <a:rPr lang="en-US" dirty="0" smtClean="0"/>
              <a:t> Theory of Classes and Relations” </a:t>
            </a:r>
          </a:p>
          <a:p>
            <a:r>
              <a:rPr lang="en-US" dirty="0" smtClean="0"/>
              <a:t>(</a:t>
            </a:r>
            <a:r>
              <a:rPr lang="en-US" i="1" dirty="0" smtClean="0"/>
              <a:t>STCR</a:t>
            </a:r>
            <a:r>
              <a:rPr lang="en-US" dirty="0" smtClean="0"/>
              <a:t>)</a:t>
            </a:r>
          </a:p>
          <a:p>
            <a:r>
              <a:rPr lang="en-US" dirty="0" smtClean="0"/>
              <a:t>(April 1906)</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752600" y="1676400"/>
            <a:ext cx="7010400" cy="3962400"/>
          </a:xfrm>
          <a:prstGeom prst="rect">
            <a:avLst/>
          </a:prstGeom>
          <a:noFill/>
          <a:ln w="9525">
            <a:noFill/>
            <a:miter lim="800000"/>
            <a:headEnd/>
            <a:tailEnd/>
          </a:ln>
        </p:spPr>
      </p:pic>
      <p:sp>
        <p:nvSpPr>
          <p:cNvPr id="5" name="TextBox 4"/>
          <p:cNvSpPr txBox="1"/>
          <p:nvPr/>
        </p:nvSpPr>
        <p:spPr>
          <a:xfrm>
            <a:off x="228600" y="533400"/>
            <a:ext cx="1447800" cy="2308324"/>
          </a:xfrm>
          <a:prstGeom prst="rect">
            <a:avLst/>
          </a:prstGeom>
          <a:noFill/>
        </p:spPr>
        <p:txBody>
          <a:bodyPr wrap="square" rtlCol="0">
            <a:spAutoFit/>
          </a:bodyPr>
          <a:lstStyle/>
          <a:p>
            <a:r>
              <a:rPr lang="en-US" dirty="0" smtClean="0"/>
              <a:t>“On ‘</a:t>
            </a:r>
            <a:r>
              <a:rPr lang="en-US" dirty="0" err="1" smtClean="0"/>
              <a:t>Insolubilia</a:t>
            </a:r>
            <a:r>
              <a:rPr lang="en-US" dirty="0" smtClean="0"/>
              <a:t> and Their Solution by Symbolic Logic “</a:t>
            </a:r>
          </a:p>
          <a:p>
            <a:r>
              <a:rPr lang="en-US" dirty="0" smtClean="0"/>
              <a:t>(</a:t>
            </a:r>
            <a:r>
              <a:rPr lang="en-US" i="1" dirty="0" err="1" smtClean="0"/>
              <a:t>InS</a:t>
            </a:r>
            <a:r>
              <a:rPr lang="en-US" dirty="0" smtClean="0"/>
              <a:t>)</a:t>
            </a:r>
          </a:p>
          <a:p>
            <a:r>
              <a:rPr lang="en-US" dirty="0" smtClean="0"/>
              <a:t>(Sept. 1906)</a:t>
            </a: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sz="2400" dirty="0" smtClean="0"/>
              <a:t>The existence of Russell’s </a:t>
            </a:r>
            <a:r>
              <a:rPr lang="en-US" sz="2400" dirty="0" err="1" smtClean="0"/>
              <a:t>substitutional</a:t>
            </a:r>
            <a:r>
              <a:rPr lang="en-US" sz="2400" dirty="0" smtClean="0"/>
              <a:t> theory, was almost completely unknown until 1972 when researchers at the Russell Archives  recovered it.  The theory explains why Russell says the theory of definite descriptions was so important for solving the paradoxes.</a:t>
            </a:r>
          </a:p>
          <a:p>
            <a:r>
              <a:rPr lang="en-US" sz="2400" dirty="0" smtClean="0"/>
              <a:t> “We went to live there [Bagley Wood] in the spring of 1905, and very shortly after we moved in I discovered my  theory of definite descriptions, which was the first step toward overcoming the difficulties which had baffled me for so long” (</a:t>
            </a:r>
            <a:r>
              <a:rPr lang="en-US" sz="2400" i="1" dirty="0" smtClean="0"/>
              <a:t>Autobiography</a:t>
            </a:r>
            <a:r>
              <a:rPr lang="en-US" sz="2400" dirty="0" smtClean="0"/>
              <a:t>, vol. 1, p. 229)</a:t>
            </a:r>
          </a:p>
          <a:p>
            <a:r>
              <a:rPr lang="en-US" sz="2400" dirty="0" smtClean="0"/>
              <a:t>“It soon appeared the class-symbols could be treated like descriptions, i.e., as non-significant parts of significant sentences. This made it possible to see, in a general way, how a solution of the contradiction might be possible” (</a:t>
            </a:r>
            <a:r>
              <a:rPr lang="en-US" sz="2400" i="1" dirty="0" smtClean="0"/>
              <a:t>My Mental Development </a:t>
            </a:r>
            <a:r>
              <a:rPr lang="en-US" sz="2400" dirty="0" smtClean="0"/>
              <a:t>, </a:t>
            </a:r>
            <a:r>
              <a:rPr lang="en-US" sz="2400" dirty="0" err="1" smtClean="0"/>
              <a:t>Schilpp</a:t>
            </a:r>
            <a:r>
              <a:rPr lang="en-US" sz="2400" dirty="0" smtClean="0"/>
              <a:t>, p. 14).</a:t>
            </a:r>
            <a:endParaRPr lang="en-US" sz="24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sz="2400" dirty="0" smtClean="0"/>
              <a:t>The original </a:t>
            </a:r>
            <a:r>
              <a:rPr lang="en-US" sz="2400" dirty="0" err="1" smtClean="0"/>
              <a:t>substitutional</a:t>
            </a:r>
            <a:r>
              <a:rPr lang="en-US" sz="2400" dirty="0" smtClean="0"/>
              <a:t> theory of 1905-1907 was order free as well as type free. In Russell’s view (STCR), this was supposed to have been  “…a complete solution of all the horary difficulties about the one and the many”</a:t>
            </a:r>
          </a:p>
          <a:p>
            <a:r>
              <a:rPr lang="en-US" sz="2400" dirty="0" smtClean="0"/>
              <a:t>Curiously, Russell noted (</a:t>
            </a:r>
            <a:r>
              <a:rPr lang="en-US" sz="2400" i="1" dirty="0" smtClean="0"/>
              <a:t>STCR</a:t>
            </a:r>
            <a:r>
              <a:rPr lang="en-US" sz="2400" dirty="0" smtClean="0"/>
              <a:t>) :</a:t>
            </a:r>
          </a:p>
          <a:p>
            <a:pPr>
              <a:buNone/>
            </a:pPr>
            <a:r>
              <a:rPr lang="en-US" sz="2400" dirty="0" smtClean="0"/>
              <a:t>	“The only serious danger, so far as appears, is lest some contradiction should be found to result from the assumption that propositions are entities; but I have not found any such contradiction, and it is very hard to believe that there are no such things as propositions, or to see how, if there were no propositions, any general reasoning would be possible.”</a:t>
            </a:r>
            <a:endParaRPr lang="en-US" sz="24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buNone/>
            </a:pPr>
            <a:r>
              <a:rPr lang="en-US" dirty="0" smtClean="0"/>
              <a:t>                                               </a:t>
            </a:r>
          </a:p>
          <a:p>
            <a:pPr>
              <a:buNone/>
            </a:pPr>
            <a:endParaRPr lang="en-US" sz="2400" dirty="0" smtClean="0"/>
          </a:p>
          <a:p>
            <a:pPr>
              <a:buNone/>
            </a:pPr>
            <a:r>
              <a:rPr lang="en-US" sz="2400" dirty="0" smtClean="0"/>
              <a:t>							</a:t>
            </a:r>
          </a:p>
          <a:p>
            <a:pPr>
              <a:buNone/>
            </a:pPr>
            <a:endParaRPr lang="en-US" sz="2400" dirty="0" smtClean="0"/>
          </a:p>
          <a:p>
            <a:pPr>
              <a:buNone/>
            </a:pPr>
            <a:endParaRPr lang="en-US" sz="2400" dirty="0" smtClean="0"/>
          </a:p>
          <a:p>
            <a:pPr>
              <a:buNone/>
            </a:pPr>
            <a:r>
              <a:rPr lang="en-US" sz="2400" dirty="0" smtClean="0"/>
              <a:t>							</a:t>
            </a:r>
          </a:p>
          <a:p>
            <a:pPr>
              <a:buNone/>
            </a:pPr>
            <a:r>
              <a:rPr lang="en-US" sz="2400" dirty="0" smtClean="0"/>
              <a:t>							There was a </a:t>
            </a:r>
          </a:p>
          <a:p>
            <a:pPr>
              <a:buNone/>
            </a:pPr>
            <a:r>
              <a:rPr lang="en-US" sz="2400" dirty="0" smtClean="0"/>
              <a:t>                                                                 paradox of </a:t>
            </a:r>
          </a:p>
          <a:p>
            <a:pPr>
              <a:buNone/>
            </a:pPr>
            <a:r>
              <a:rPr lang="en-US" sz="2400" dirty="0" smtClean="0"/>
              <a:t>							propositions!</a:t>
            </a:r>
          </a:p>
          <a:p>
            <a:pPr>
              <a:buNone/>
            </a:pPr>
            <a:r>
              <a:rPr lang="en-US" sz="2400" dirty="0" smtClean="0"/>
              <a:t>						           Here is Russell’s </a:t>
            </a:r>
          </a:p>
          <a:p>
            <a:pPr>
              <a:buNone/>
            </a:pPr>
            <a:r>
              <a:rPr lang="en-US" sz="2400" dirty="0" smtClean="0"/>
              <a:t>							1907</a:t>
            </a:r>
          </a:p>
          <a:p>
            <a:pPr>
              <a:buNone/>
            </a:pPr>
            <a:r>
              <a:rPr lang="en-US" sz="2400" dirty="0" smtClean="0"/>
              <a:t>							letter to </a:t>
            </a:r>
            <a:r>
              <a:rPr lang="en-US" sz="2400" dirty="0" err="1" smtClean="0"/>
              <a:t>Hawtrey</a:t>
            </a:r>
            <a:r>
              <a:rPr lang="en-US" sz="2400" dirty="0" smtClean="0"/>
              <a:t>.</a:t>
            </a:r>
            <a:r>
              <a:rPr lang="en-US" dirty="0" smtClean="0"/>
              <a:t> </a:t>
            </a:r>
            <a:endParaRPr lang="en-US" dirty="0"/>
          </a:p>
        </p:txBody>
      </p:sp>
      <p:pic>
        <p:nvPicPr>
          <p:cNvPr id="4" name="Picture 3" descr="Hawtrey1.JPG"/>
          <p:cNvPicPr>
            <a:picLocks noChangeAspect="1"/>
          </p:cNvPicPr>
          <p:nvPr/>
        </p:nvPicPr>
        <p:blipFill>
          <a:blip r:embed="rId2" cstate="print"/>
          <a:stretch>
            <a:fillRect/>
          </a:stretch>
        </p:blipFill>
        <p:spPr>
          <a:xfrm>
            <a:off x="457200" y="152400"/>
            <a:ext cx="5208902" cy="6477000"/>
          </a:xfrm>
          <a:prstGeom prst="rect">
            <a:avLst/>
          </a:prstGeom>
          <a:scene3d>
            <a:camera prst="orthographicFront"/>
            <a:lightRig rig="threePt" dir="t"/>
          </a:scene3d>
          <a:sp3d prstMaterial="matte"/>
        </p:spPr>
      </p:pic>
      <p:pic>
        <p:nvPicPr>
          <p:cNvPr id="5" name="Picture 4" descr="150px-Russell1907-2.jpg"/>
          <p:cNvPicPr>
            <a:picLocks noChangeAspect="1"/>
          </p:cNvPicPr>
          <p:nvPr/>
        </p:nvPicPr>
        <p:blipFill>
          <a:blip r:embed="rId3" cstate="print"/>
          <a:stretch>
            <a:fillRect/>
          </a:stretch>
        </p:blipFill>
        <p:spPr>
          <a:xfrm>
            <a:off x="5943600" y="152400"/>
            <a:ext cx="2320812" cy="3048000"/>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04800" y="609600"/>
          <a:ext cx="8382000" cy="1554480"/>
        </p:xfrm>
        <a:graphic>
          <a:graphicData uri="http://schemas.openxmlformats.org/drawingml/2006/table">
            <a:tbl>
              <a:tblPr firstRow="1" bandRow="1">
                <a:tableStyleId>{073A0DAA-6AF3-43AB-8588-CEC1D06C72B9}</a:tableStyleId>
              </a:tblPr>
              <a:tblGrid>
                <a:gridCol w="1737360"/>
                <a:gridCol w="1737360"/>
                <a:gridCol w="762000"/>
                <a:gridCol w="4145280"/>
              </a:tblGrid>
              <a:tr h="370840">
                <a:tc>
                  <a:txBody>
                    <a:bodyPr/>
                    <a:lstStyle/>
                    <a:p>
                      <a:r>
                        <a:rPr lang="en-US" dirty="0" smtClean="0"/>
                        <a:t>p/a</a:t>
                      </a:r>
                      <a:endParaRPr lang="en-US" dirty="0"/>
                    </a:p>
                  </a:txBody>
                  <a:tcPr/>
                </a:tc>
                <a:tc>
                  <a:txBody>
                    <a:bodyPr/>
                    <a:lstStyle/>
                    <a:p>
                      <a:r>
                        <a:rPr lang="en-US" dirty="0" smtClean="0"/>
                        <a:t>p’/a’</a:t>
                      </a:r>
                      <a:endParaRPr lang="en-US" dirty="0"/>
                    </a:p>
                  </a:txBody>
                  <a:tcPr/>
                </a:tc>
                <a:tc>
                  <a:txBody>
                    <a:bodyPr/>
                    <a:lstStyle/>
                    <a:p>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aseline="0" dirty="0" err="1" smtClean="0"/>
                        <a:t>p</a:t>
                      </a:r>
                      <a:r>
                        <a:rPr lang="en-US" sz="1800" baseline="-25000" dirty="0" err="1" smtClean="0"/>
                        <a:t>o</a:t>
                      </a:r>
                      <a:r>
                        <a:rPr lang="en-US" sz="1800" dirty="0" smtClean="0"/>
                        <a:t>/</a:t>
                      </a:r>
                      <a:r>
                        <a:rPr lang="en-US" sz="1800" dirty="0" err="1" smtClean="0"/>
                        <a:t>a</a:t>
                      </a:r>
                      <a:r>
                        <a:rPr lang="en-US" sz="1800" baseline="-25000" dirty="0" err="1" smtClean="0"/>
                        <a:t>o</a:t>
                      </a:r>
                      <a:endParaRPr lang="en-US" sz="1800" baseline="-25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dirty="0" smtClean="0">
                          <a:sym typeface="Symbol"/>
                        </a:rPr>
                        <a:t></a:t>
                      </a:r>
                      <a:r>
                        <a:rPr lang="en-US" sz="1800" dirty="0" err="1" smtClean="0"/>
                        <a:t>r,c</a:t>
                      </a:r>
                      <a:r>
                        <a:rPr lang="en-US" sz="1800" dirty="0" smtClean="0"/>
                        <a:t>)(</a:t>
                      </a:r>
                      <a:r>
                        <a:rPr lang="en-US" sz="1800" dirty="0" err="1" smtClean="0"/>
                        <a:t>a</a:t>
                      </a:r>
                      <a:r>
                        <a:rPr lang="en-US" sz="1800" baseline="-25000" dirty="0" err="1" smtClean="0"/>
                        <a:t>o</a:t>
                      </a:r>
                      <a:r>
                        <a:rPr lang="en-US" sz="1800" dirty="0" smtClean="0"/>
                        <a:t> = {r/</a:t>
                      </a:r>
                      <a:r>
                        <a:rPr lang="en-US" sz="1800" dirty="0" err="1" smtClean="0"/>
                        <a:t>c;b!q</a:t>
                      </a:r>
                      <a:r>
                        <a:rPr lang="en-US" sz="1800" dirty="0" smtClean="0"/>
                        <a:t>} .</a:t>
                      </a:r>
                      <a:r>
                        <a:rPr lang="en-US" sz="1800" dirty="0" smtClean="0">
                          <a:sym typeface="Symbol"/>
                        </a:rPr>
                        <a:t></a:t>
                      </a:r>
                      <a:r>
                        <a:rPr lang="en-US" sz="1800" dirty="0" smtClean="0"/>
                        <a:t>. </a:t>
                      </a:r>
                      <a:r>
                        <a:rPr lang="en-US" sz="1800" dirty="0" smtClean="0">
                          <a:sym typeface="Symbol" pitchFamily="18" charset="2"/>
                        </a:rPr>
                        <a:t>(</a:t>
                      </a:r>
                      <a:r>
                        <a:rPr lang="en-US" sz="1800" dirty="0" smtClean="0"/>
                        <a:t>r/c; </a:t>
                      </a:r>
                      <a:r>
                        <a:rPr lang="en-US" sz="1800" dirty="0" err="1" smtClean="0"/>
                        <a:t>a</a:t>
                      </a:r>
                      <a:r>
                        <a:rPr lang="en-US" sz="1800" baseline="-25000" dirty="0" err="1" smtClean="0"/>
                        <a:t>o</a:t>
                      </a:r>
                      <a:r>
                        <a:rPr lang="en-US" sz="1800" dirty="0" smtClean="0"/>
                        <a:t>))} /</a:t>
                      </a:r>
                      <a:r>
                        <a:rPr lang="en-US" sz="1800" dirty="0" err="1" smtClean="0"/>
                        <a:t>a</a:t>
                      </a:r>
                      <a:r>
                        <a:rPr lang="en-US" sz="1800" baseline="-25000" dirty="0" err="1" smtClean="0"/>
                        <a:t>o</a:t>
                      </a:r>
                      <a:endParaRPr lang="en-US" baseline="-25000" dirty="0" smtClean="0"/>
                    </a:p>
                    <a:p>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t>
                      </a:r>
                      <a:r>
                        <a:rPr lang="en-US" dirty="0" err="1" smtClean="0"/>
                        <a:t>a;b!q</a:t>
                      </a:r>
                      <a:r>
                        <a:rPr lang="en-US" dirty="0" smtClean="0"/>
                        <a:t>}</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t>
                      </a:r>
                      <a:r>
                        <a:rPr lang="en-US" dirty="0" err="1" smtClean="0"/>
                        <a:t>a’;b!q</a:t>
                      </a:r>
                      <a:r>
                        <a:rPr lang="en-US" dirty="0" smtClean="0"/>
                        <a:t>}</a:t>
                      </a:r>
                    </a:p>
                    <a:p>
                      <a:endParaRPr lang="en-US" dirty="0"/>
                    </a:p>
                  </a:txBody>
                  <a:tcPr/>
                </a:tc>
                <a:tc>
                  <a:txBody>
                    <a:bodyPr/>
                    <a:lstStyle/>
                    <a:p>
                      <a:endParaRPr lang="en-US" dirty="0"/>
                    </a:p>
                  </a:txBody>
                  <a:tcPr/>
                </a:tc>
                <a:tc>
                  <a:txBody>
                    <a:bodyPr/>
                    <a:lstStyle/>
                    <a:p>
                      <a:r>
                        <a:rPr lang="en-US" dirty="0" smtClean="0"/>
                        <a:t>{</a:t>
                      </a:r>
                      <a:r>
                        <a:rPr lang="en-US" dirty="0" err="1" smtClean="0"/>
                        <a:t>p</a:t>
                      </a:r>
                      <a:r>
                        <a:rPr lang="en-US" baseline="-25000" dirty="0" err="1" smtClean="0"/>
                        <a:t>o</a:t>
                      </a:r>
                      <a:r>
                        <a:rPr lang="en-US" dirty="0" smtClean="0"/>
                        <a:t>/</a:t>
                      </a:r>
                      <a:r>
                        <a:rPr lang="en-US" dirty="0" err="1" smtClean="0"/>
                        <a:t>a</a:t>
                      </a:r>
                      <a:r>
                        <a:rPr lang="en-US" baseline="-25000" dirty="0" err="1" smtClean="0"/>
                        <a:t>o</a:t>
                      </a:r>
                      <a:r>
                        <a:rPr lang="en-US" dirty="0" err="1" smtClean="0"/>
                        <a:t>;b!q</a:t>
                      </a:r>
                      <a:r>
                        <a:rPr lang="en-US" dirty="0" smtClean="0"/>
                        <a:t>}</a:t>
                      </a:r>
                      <a:endParaRPr lang="en-US" dirty="0"/>
                    </a:p>
                  </a:txBody>
                  <a:tcPr/>
                </a:tc>
              </a:tr>
            </a:tbl>
          </a:graphicData>
        </a:graphic>
      </p:graphicFrame>
      <p:graphicFrame>
        <p:nvGraphicFramePr>
          <p:cNvPr id="6" name="Table 5"/>
          <p:cNvGraphicFramePr>
            <a:graphicFrameLocks noGrp="1"/>
          </p:cNvGraphicFramePr>
          <p:nvPr/>
        </p:nvGraphicFramePr>
        <p:xfrm>
          <a:off x="381000" y="2667000"/>
          <a:ext cx="8229600" cy="1297940"/>
        </p:xfrm>
        <a:graphic>
          <a:graphicData uri="http://schemas.openxmlformats.org/drawingml/2006/table">
            <a:tbl>
              <a:tblPr firstRow="1" bandRow="1">
                <a:tableStyleId>{073A0DAA-6AF3-43AB-8588-CEC1D06C72B9}</a:tableStyleId>
              </a:tblPr>
              <a:tblGrid>
                <a:gridCol w="2019300"/>
                <a:gridCol w="1333500"/>
                <a:gridCol w="762000"/>
                <a:gridCol w="4114800"/>
              </a:tblGrid>
              <a:tr h="383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a:t>
                      </a:r>
                    </a:p>
                    <a:p>
                      <a:endParaRPr lang="en-US" dirty="0"/>
                    </a:p>
                  </a:txBody>
                  <a:tcPr/>
                </a:tc>
                <a:tc>
                  <a:txBody>
                    <a:bodyPr/>
                    <a:lstStyle/>
                    <a:p>
                      <a:r>
                        <a:rPr lang="en-US" dirty="0" smtClean="0"/>
                        <a:t>........</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aseline="0" dirty="0" err="1" smtClean="0"/>
                        <a:t>p</a:t>
                      </a:r>
                      <a:r>
                        <a:rPr lang="en-US" sz="1800" baseline="-25000" dirty="0" err="1" smtClean="0"/>
                        <a:t>o</a:t>
                      </a:r>
                      <a:r>
                        <a:rPr lang="en-US" sz="1800" dirty="0" smtClean="0"/>
                        <a:t>/</a:t>
                      </a:r>
                      <a:r>
                        <a:rPr lang="en-US" sz="1800" dirty="0" err="1" smtClean="0"/>
                        <a:t>a</a:t>
                      </a:r>
                      <a:r>
                        <a:rPr lang="en-US" sz="1800" baseline="-25000" dirty="0" err="1" smtClean="0"/>
                        <a:t>o</a:t>
                      </a:r>
                      <a:endParaRPr lang="en-US" sz="1800" baseline="-25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dirty="0" smtClean="0">
                          <a:sym typeface="Symbol"/>
                        </a:rPr>
                        <a:t></a:t>
                      </a:r>
                      <a:r>
                        <a:rPr lang="en-US" sz="1800" dirty="0" err="1" smtClean="0"/>
                        <a:t>r,c</a:t>
                      </a:r>
                      <a:r>
                        <a:rPr lang="en-US" sz="1800" dirty="0" smtClean="0"/>
                        <a:t>)(</a:t>
                      </a:r>
                      <a:r>
                        <a:rPr lang="en-US" sz="1800" dirty="0" err="1" smtClean="0"/>
                        <a:t>a</a:t>
                      </a:r>
                      <a:r>
                        <a:rPr lang="en-US" sz="1800" baseline="-25000" dirty="0" err="1" smtClean="0"/>
                        <a:t>o</a:t>
                      </a:r>
                      <a:r>
                        <a:rPr lang="en-US" sz="1800" dirty="0" smtClean="0"/>
                        <a:t> = {r</a:t>
                      </a:r>
                      <a:r>
                        <a:rPr lang="en-US" sz="1800" baseline="0" dirty="0" smtClean="0"/>
                        <a:t> </a:t>
                      </a:r>
                      <a:r>
                        <a:rPr lang="en-US" sz="1800" baseline="0" dirty="0" smtClean="0">
                          <a:sym typeface="Symbol"/>
                        </a:rPr>
                        <a:t> c</a:t>
                      </a:r>
                      <a:r>
                        <a:rPr lang="en-US" sz="1800" dirty="0" smtClean="0"/>
                        <a:t>} .</a:t>
                      </a:r>
                      <a:r>
                        <a:rPr lang="en-US" sz="1800" dirty="0" smtClean="0">
                          <a:sym typeface="Symbol"/>
                        </a:rPr>
                        <a:t></a:t>
                      </a:r>
                      <a:r>
                        <a:rPr lang="en-US" sz="1800" dirty="0" smtClean="0"/>
                        <a:t>. </a:t>
                      </a:r>
                      <a:r>
                        <a:rPr lang="en-US" sz="1800" dirty="0" smtClean="0">
                          <a:sym typeface="Symbol" pitchFamily="18" charset="2"/>
                        </a:rPr>
                        <a:t>(</a:t>
                      </a:r>
                      <a:r>
                        <a:rPr lang="en-US" sz="1800" dirty="0" smtClean="0"/>
                        <a:t>r/c; </a:t>
                      </a:r>
                      <a:r>
                        <a:rPr lang="en-US" sz="1800" dirty="0" err="1" smtClean="0"/>
                        <a:t>a</a:t>
                      </a:r>
                      <a:r>
                        <a:rPr lang="en-US" sz="1800" baseline="-25000" dirty="0" err="1" smtClean="0"/>
                        <a:t>o</a:t>
                      </a:r>
                      <a:r>
                        <a:rPr lang="en-US" sz="1800" dirty="0" smtClean="0"/>
                        <a:t>))} /</a:t>
                      </a:r>
                      <a:r>
                        <a:rPr lang="en-US" sz="1800" dirty="0" err="1" smtClean="0"/>
                        <a:t>a</a:t>
                      </a:r>
                      <a:r>
                        <a:rPr lang="en-US" sz="1800" baseline="-25000" dirty="0" err="1" smtClean="0"/>
                        <a:t>o</a:t>
                      </a:r>
                      <a:endParaRPr lang="en-US" baseline="-25000" dirty="0" smtClean="0"/>
                    </a:p>
                    <a:p>
                      <a:endParaRPr lang="en-US" dirty="0"/>
                    </a:p>
                  </a:txBody>
                  <a:tcPr/>
                </a:tc>
              </a:tr>
              <a:tr h="383540">
                <a:tc>
                  <a:txBody>
                    <a:bodyPr/>
                    <a:lstStyle/>
                    <a:p>
                      <a:r>
                        <a:rPr lang="en-US" sz="1800" dirty="0" smtClean="0"/>
                        <a:t>{p</a:t>
                      </a:r>
                      <a:r>
                        <a:rPr lang="en-US" sz="1800" baseline="0" dirty="0" smtClean="0"/>
                        <a:t> </a:t>
                      </a:r>
                      <a:r>
                        <a:rPr lang="en-US" sz="1800" baseline="0" dirty="0" smtClean="0">
                          <a:sym typeface="Symbol"/>
                        </a:rPr>
                        <a:t> a}</a:t>
                      </a:r>
                      <a:endParaRPr lang="en-US" dirty="0"/>
                    </a:p>
                  </a:txBody>
                  <a:tcPr/>
                </a:tc>
                <a:tc>
                  <a:txBody>
                    <a:bodyPr/>
                    <a:lstStyle/>
                    <a:p>
                      <a:r>
                        <a:rPr lang="en-US" dirty="0" smtClean="0"/>
                        <a:t>(p’ </a:t>
                      </a:r>
                      <a:r>
                        <a:rPr lang="en-US" sz="1800" baseline="0" dirty="0" smtClean="0">
                          <a:sym typeface="Symbol"/>
                        </a:rPr>
                        <a:t> a’}</a:t>
                      </a:r>
                      <a:endParaRPr lang="en-US" dirty="0"/>
                    </a:p>
                  </a:txBody>
                  <a:tcPr/>
                </a:tc>
                <a:tc>
                  <a:txBody>
                    <a:bodyPr/>
                    <a:lstStyle/>
                    <a:p>
                      <a:endParaRPr lang="en-US"/>
                    </a:p>
                  </a:txBody>
                  <a:tcPr/>
                </a:tc>
                <a:tc>
                  <a:txBody>
                    <a:bodyPr/>
                    <a:lstStyle/>
                    <a:p>
                      <a:r>
                        <a:rPr lang="en-US" dirty="0" smtClean="0"/>
                        <a:t>{</a:t>
                      </a:r>
                      <a:r>
                        <a:rPr lang="en-US" dirty="0" err="1" smtClean="0"/>
                        <a:t>p</a:t>
                      </a:r>
                      <a:r>
                        <a:rPr lang="en-US" baseline="-25000" dirty="0" err="1" smtClean="0"/>
                        <a:t>o</a:t>
                      </a:r>
                      <a:r>
                        <a:rPr lang="en-US" baseline="0" dirty="0" smtClean="0"/>
                        <a:t> </a:t>
                      </a:r>
                      <a:r>
                        <a:rPr lang="en-US" sz="1800" baseline="0" dirty="0" smtClean="0">
                          <a:sym typeface="Symbol"/>
                        </a:rPr>
                        <a:t> </a:t>
                      </a:r>
                      <a:r>
                        <a:rPr lang="en-US" dirty="0" err="1" smtClean="0"/>
                        <a:t>a</a:t>
                      </a:r>
                      <a:r>
                        <a:rPr lang="en-US" baseline="-25000" dirty="0" err="1" smtClean="0"/>
                        <a:t>o</a:t>
                      </a:r>
                      <a:r>
                        <a:rPr lang="en-US" dirty="0" smtClean="0"/>
                        <a:t>}</a:t>
                      </a:r>
                      <a:endParaRPr lang="en-US" dirty="0"/>
                    </a:p>
                  </a:txBody>
                  <a:tcPr/>
                </a:tc>
              </a:tr>
            </a:tbl>
          </a:graphicData>
        </a:graphic>
      </p:graphicFrame>
      <p:graphicFrame>
        <p:nvGraphicFramePr>
          <p:cNvPr id="7" name="Table 6"/>
          <p:cNvGraphicFramePr>
            <a:graphicFrameLocks noGrp="1"/>
          </p:cNvGraphicFramePr>
          <p:nvPr/>
        </p:nvGraphicFramePr>
        <p:xfrm>
          <a:off x="457200" y="4343400"/>
          <a:ext cx="8077200" cy="1297940"/>
        </p:xfrm>
        <a:graphic>
          <a:graphicData uri="http://schemas.openxmlformats.org/drawingml/2006/table">
            <a:tbl>
              <a:tblPr firstRow="1" bandRow="1">
                <a:tableStyleId>{073A0DAA-6AF3-43AB-8588-CEC1D06C72B9}</a:tableStyleId>
              </a:tblPr>
              <a:tblGrid>
                <a:gridCol w="1371600"/>
                <a:gridCol w="1371600"/>
                <a:gridCol w="838200"/>
                <a:gridCol w="4495800"/>
              </a:tblGrid>
              <a:tr h="383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a:t>
                      </a:r>
                    </a:p>
                    <a:p>
                      <a:endParaRPr lang="en-US" dirty="0"/>
                    </a:p>
                  </a:txBody>
                  <a:tcPr/>
                </a:tc>
                <a:tc>
                  <a:txBody>
                    <a:bodyPr/>
                    <a:lstStyle/>
                    <a:p>
                      <a:r>
                        <a:rPr lang="en-US" dirty="0" smtClean="0"/>
                        <a:t>........</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aseline="0" dirty="0" err="1" smtClean="0"/>
                        <a:t>p</a:t>
                      </a:r>
                      <a:r>
                        <a:rPr lang="en-US" sz="1800" baseline="-25000" dirty="0" err="1" smtClean="0"/>
                        <a:t>o</a:t>
                      </a:r>
                      <a:r>
                        <a:rPr lang="en-US" sz="1800" dirty="0" smtClean="0"/>
                        <a:t>/</a:t>
                      </a:r>
                      <a:r>
                        <a:rPr lang="en-US" sz="1800" dirty="0" err="1" smtClean="0"/>
                        <a:t>a</a:t>
                      </a:r>
                      <a:r>
                        <a:rPr lang="en-US" sz="1800" baseline="-25000" dirty="0" err="1" smtClean="0"/>
                        <a:t>o</a:t>
                      </a:r>
                      <a:endParaRPr lang="en-US" sz="1800" baseline="-25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dirty="0" smtClean="0">
                          <a:sym typeface="Symbol"/>
                        </a:rPr>
                        <a:t></a:t>
                      </a:r>
                      <a:r>
                        <a:rPr lang="en-US" sz="1800" dirty="0" err="1" smtClean="0"/>
                        <a:t>r,c</a:t>
                      </a:r>
                      <a:r>
                        <a:rPr lang="en-US" sz="1800" dirty="0" smtClean="0"/>
                        <a:t>)(</a:t>
                      </a:r>
                      <a:r>
                        <a:rPr lang="en-US" sz="1800" dirty="0" err="1" smtClean="0"/>
                        <a:t>a</a:t>
                      </a:r>
                      <a:r>
                        <a:rPr lang="en-US" sz="1800" baseline="-25000" dirty="0" err="1" smtClean="0"/>
                        <a:t>o</a:t>
                      </a:r>
                      <a:r>
                        <a:rPr lang="en-US" sz="1800" dirty="0" smtClean="0"/>
                        <a:t> = {{r</a:t>
                      </a:r>
                      <a:r>
                        <a:rPr lang="en-US" sz="1800" baseline="0" dirty="0" smtClean="0">
                          <a:sym typeface="Symbol"/>
                        </a:rPr>
                        <a:t>/</a:t>
                      </a:r>
                      <a:r>
                        <a:rPr lang="en-US" sz="1800" baseline="0" dirty="0" err="1" smtClean="0">
                          <a:sym typeface="Symbol"/>
                        </a:rPr>
                        <a:t>c;y</a:t>
                      </a:r>
                      <a:r>
                        <a:rPr lang="en-US" sz="1800" baseline="0" dirty="0" smtClean="0">
                          <a:sym typeface="Symbol"/>
                        </a:rPr>
                        <a:t> </a:t>
                      </a:r>
                      <a:r>
                        <a:rPr lang="en-US" sz="1800" baseline="-25000" dirty="0" smtClean="0">
                          <a:sym typeface="Symbol"/>
                        </a:rPr>
                        <a:t>y</a:t>
                      </a:r>
                      <a:r>
                        <a:rPr lang="en-US" sz="1800" baseline="0" dirty="0" smtClean="0">
                          <a:sym typeface="Symbol"/>
                        </a:rPr>
                        <a:t> </a:t>
                      </a:r>
                      <a:r>
                        <a:rPr lang="en-US" sz="1800" baseline="0" dirty="0" err="1" smtClean="0">
                          <a:sym typeface="Symbol"/>
                        </a:rPr>
                        <a:t>y</a:t>
                      </a:r>
                      <a:r>
                        <a:rPr lang="en-US" sz="1800" dirty="0" smtClean="0"/>
                        <a:t>} .</a:t>
                      </a:r>
                      <a:r>
                        <a:rPr lang="en-US" sz="1800" dirty="0" smtClean="0">
                          <a:sym typeface="Symbol"/>
                        </a:rPr>
                        <a:t></a:t>
                      </a:r>
                      <a:r>
                        <a:rPr lang="en-US" sz="1800" dirty="0" smtClean="0"/>
                        <a:t>. </a:t>
                      </a:r>
                      <a:r>
                        <a:rPr lang="en-US" sz="1800" dirty="0" smtClean="0">
                          <a:sym typeface="Symbol" pitchFamily="18" charset="2"/>
                        </a:rPr>
                        <a:t>(</a:t>
                      </a:r>
                      <a:r>
                        <a:rPr lang="en-US" sz="1800" dirty="0" smtClean="0"/>
                        <a:t>r/c; </a:t>
                      </a:r>
                      <a:r>
                        <a:rPr lang="en-US" sz="1800" dirty="0" err="1" smtClean="0"/>
                        <a:t>a</a:t>
                      </a:r>
                      <a:r>
                        <a:rPr lang="en-US" sz="1800" baseline="-25000" dirty="0" err="1" smtClean="0"/>
                        <a:t>o</a:t>
                      </a:r>
                      <a:r>
                        <a:rPr lang="en-US" sz="1800" dirty="0" smtClean="0"/>
                        <a:t>))} /</a:t>
                      </a:r>
                      <a:r>
                        <a:rPr lang="en-US" sz="1800" dirty="0" err="1" smtClean="0"/>
                        <a:t>a</a:t>
                      </a:r>
                      <a:r>
                        <a:rPr lang="en-US" sz="1800" baseline="-25000" dirty="0" err="1" smtClean="0"/>
                        <a:t>o</a:t>
                      </a:r>
                      <a:endParaRPr lang="en-US" baseline="-25000" dirty="0" smtClean="0"/>
                    </a:p>
                    <a:p>
                      <a:endParaRPr lang="en-US" dirty="0"/>
                    </a:p>
                  </a:txBody>
                  <a:tcPr/>
                </a:tc>
              </a:tr>
              <a:tr h="383540">
                <a:tc>
                  <a:txBody>
                    <a:bodyPr/>
                    <a:lstStyle/>
                    <a:p>
                      <a:r>
                        <a:rPr lang="en-US" sz="1800" dirty="0" smtClean="0"/>
                        <a:t>{p</a:t>
                      </a:r>
                      <a:r>
                        <a:rPr lang="en-US" sz="1800" baseline="0" dirty="0" smtClean="0">
                          <a:sym typeface="Symbol"/>
                        </a:rPr>
                        <a:t>/</a:t>
                      </a:r>
                      <a:r>
                        <a:rPr lang="en-US" sz="1800" baseline="0" dirty="0" err="1" smtClean="0">
                          <a:sym typeface="Symbol"/>
                        </a:rPr>
                        <a:t>a;y</a:t>
                      </a:r>
                      <a:r>
                        <a:rPr lang="en-US" sz="1800" baseline="0" dirty="0" smtClean="0">
                          <a:sym typeface="Symbol"/>
                        </a:rPr>
                        <a:t> </a:t>
                      </a:r>
                      <a:r>
                        <a:rPr lang="en-US" sz="1800" baseline="-25000" dirty="0" smtClean="0">
                          <a:sym typeface="Symbol"/>
                        </a:rPr>
                        <a:t>y</a:t>
                      </a:r>
                      <a:r>
                        <a:rPr lang="en-US" sz="1800" baseline="0" dirty="0" smtClean="0">
                          <a:sym typeface="Symbol"/>
                        </a:rPr>
                        <a:t> </a:t>
                      </a:r>
                      <a:r>
                        <a:rPr lang="en-US" sz="1800" baseline="0" dirty="0" err="1" smtClean="0">
                          <a:sym typeface="Symbol"/>
                        </a:rPr>
                        <a:t>y</a:t>
                      </a:r>
                      <a:r>
                        <a:rPr lang="en-US" sz="1800" baseline="0" dirty="0" smtClean="0">
                          <a:sym typeface="Symbol"/>
                        </a:rPr>
                        <a:t>}</a:t>
                      </a:r>
                      <a:endParaRPr lang="en-US" dirty="0"/>
                    </a:p>
                  </a:txBody>
                  <a:tcPr/>
                </a:tc>
                <a:tc>
                  <a:txBody>
                    <a:bodyPr/>
                    <a:lstStyle/>
                    <a:p>
                      <a:r>
                        <a:rPr lang="en-US" sz="1800" dirty="0" smtClean="0"/>
                        <a:t>{p</a:t>
                      </a:r>
                      <a:r>
                        <a:rPr lang="en-US" sz="1800" baseline="0" dirty="0" smtClean="0">
                          <a:sym typeface="Symbol"/>
                        </a:rPr>
                        <a:t>/</a:t>
                      </a:r>
                      <a:r>
                        <a:rPr lang="en-US" sz="1800" baseline="0" dirty="0" err="1" smtClean="0">
                          <a:sym typeface="Symbol"/>
                        </a:rPr>
                        <a:t>a;y</a:t>
                      </a:r>
                      <a:r>
                        <a:rPr lang="en-US" sz="1800" baseline="0" dirty="0" smtClean="0">
                          <a:sym typeface="Symbol"/>
                        </a:rPr>
                        <a:t> </a:t>
                      </a:r>
                      <a:r>
                        <a:rPr lang="en-US" sz="1800" baseline="-25000" dirty="0" smtClean="0">
                          <a:sym typeface="Symbol"/>
                        </a:rPr>
                        <a:t>y</a:t>
                      </a:r>
                      <a:r>
                        <a:rPr lang="en-US" sz="1800" baseline="0" dirty="0" smtClean="0">
                          <a:sym typeface="Symbol"/>
                        </a:rPr>
                        <a:t> </a:t>
                      </a:r>
                      <a:r>
                        <a:rPr lang="en-US" sz="1800" baseline="0" dirty="0" err="1" smtClean="0">
                          <a:sym typeface="Symbol"/>
                        </a:rPr>
                        <a:t>y</a:t>
                      </a:r>
                      <a:r>
                        <a:rPr lang="en-US" sz="1800" baseline="0" dirty="0" smtClean="0">
                          <a:sym typeface="Symbol"/>
                        </a:rPr>
                        <a:t>}</a:t>
                      </a:r>
                      <a:endParaRPr lang="en-US" dirty="0"/>
                    </a:p>
                  </a:txBody>
                  <a:tcPr/>
                </a:tc>
                <a:tc>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dirty="0" err="1" smtClean="0"/>
                        <a:t>p</a:t>
                      </a:r>
                      <a:r>
                        <a:rPr lang="en-US" baseline="-25000" dirty="0" err="1" smtClean="0"/>
                        <a:t>o</a:t>
                      </a:r>
                      <a:r>
                        <a:rPr lang="en-US" sz="1800" baseline="0" dirty="0" smtClean="0"/>
                        <a:t> </a:t>
                      </a:r>
                      <a:r>
                        <a:rPr lang="en-US" sz="1800" baseline="0" dirty="0" smtClean="0">
                          <a:sym typeface="Symbol"/>
                        </a:rPr>
                        <a:t>/</a:t>
                      </a:r>
                      <a:r>
                        <a:rPr lang="en-US" dirty="0" err="1" smtClean="0"/>
                        <a:t>a</a:t>
                      </a:r>
                      <a:r>
                        <a:rPr lang="en-US" baseline="-25000" dirty="0" err="1" smtClean="0"/>
                        <a:t>o</a:t>
                      </a:r>
                      <a:r>
                        <a:rPr lang="en-US" sz="1800" baseline="0" dirty="0" err="1" smtClean="0">
                          <a:sym typeface="Symbol"/>
                        </a:rPr>
                        <a:t>;y</a:t>
                      </a:r>
                      <a:r>
                        <a:rPr lang="en-US" sz="1800" baseline="0" dirty="0" smtClean="0">
                          <a:sym typeface="Symbol"/>
                        </a:rPr>
                        <a:t> </a:t>
                      </a:r>
                      <a:r>
                        <a:rPr lang="en-US" sz="1800" baseline="-25000" dirty="0" smtClean="0">
                          <a:sym typeface="Symbol"/>
                        </a:rPr>
                        <a:t>y</a:t>
                      </a:r>
                      <a:r>
                        <a:rPr lang="en-US" sz="1800" baseline="0" dirty="0" smtClean="0">
                          <a:sym typeface="Symbol"/>
                        </a:rPr>
                        <a:t> </a:t>
                      </a:r>
                      <a:r>
                        <a:rPr lang="en-US" sz="1800" baseline="0" dirty="0" err="1" smtClean="0">
                          <a:sym typeface="Symbol"/>
                        </a:rPr>
                        <a:t>y</a:t>
                      </a:r>
                      <a:r>
                        <a:rPr lang="en-US" sz="1800" baseline="0" dirty="0" smtClean="0">
                          <a:sym typeface="Symbol"/>
                        </a:rPr>
                        <a:t>}</a:t>
                      </a:r>
                      <a:endParaRPr lang="en-US" dirty="0" smtClean="0"/>
                    </a:p>
                  </a:txBody>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sz="2800" dirty="0" smtClean="0"/>
              <a:t>None of them have anything whatever to do with Liar paradoxes of propositions. </a:t>
            </a:r>
          </a:p>
          <a:p>
            <a:r>
              <a:rPr lang="en-US" sz="2800" dirty="0" smtClean="0"/>
              <a:t>Russell dallied with, and dismissed,  the Liar paradox of propositions in the 1905 manuscript “On Fundamentals” before embarking on the </a:t>
            </a:r>
            <a:r>
              <a:rPr lang="en-US" sz="2800" dirty="0" err="1" smtClean="0"/>
              <a:t>substitutional</a:t>
            </a:r>
            <a:r>
              <a:rPr lang="en-US" sz="2800" dirty="0" smtClean="0"/>
              <a:t> theory in December 1905. </a:t>
            </a:r>
          </a:p>
          <a:p>
            <a:r>
              <a:rPr lang="en-US" sz="2800" dirty="0" smtClean="0"/>
              <a:t>The Liar paradox of propositions involves notions outside of the </a:t>
            </a:r>
            <a:r>
              <a:rPr lang="en-US" sz="2800" dirty="0" err="1" smtClean="0"/>
              <a:t>substitutional</a:t>
            </a:r>
            <a:r>
              <a:rPr lang="en-US" sz="2800" dirty="0" smtClean="0"/>
              <a:t> theory such as ‘belief’, ‘psychological assertion,’ and the like.  </a:t>
            </a:r>
          </a:p>
          <a:p>
            <a:r>
              <a:rPr lang="en-US" sz="2800" dirty="0" smtClean="0"/>
              <a:t>No Liar paradox of propositions is </a:t>
            </a:r>
            <a:r>
              <a:rPr lang="en-US" sz="2800" dirty="0" err="1" smtClean="0"/>
              <a:t>formulable</a:t>
            </a:r>
            <a:r>
              <a:rPr lang="en-US" sz="2800" dirty="0" smtClean="0"/>
              <a:t> in Russell’s </a:t>
            </a:r>
            <a:r>
              <a:rPr lang="en-US" sz="2800" dirty="0" err="1" smtClean="0"/>
              <a:t>substitutional</a:t>
            </a:r>
            <a:r>
              <a:rPr lang="en-US" sz="2800" dirty="0" smtClean="0"/>
              <a:t> theories.</a:t>
            </a:r>
          </a:p>
          <a:p>
            <a:endParaRPr lang="en-US" sz="28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91200"/>
          </a:xfrm>
        </p:spPr>
        <p:txBody>
          <a:bodyPr/>
          <a:lstStyle/>
          <a:p>
            <a:r>
              <a:rPr lang="en-US" sz="2400" dirty="0" smtClean="0"/>
              <a:t>In his 1906 paper “On ‘</a:t>
            </a:r>
            <a:r>
              <a:rPr lang="en-US" sz="2400" dirty="0" err="1" smtClean="0"/>
              <a:t>Insolubilia</a:t>
            </a:r>
            <a:r>
              <a:rPr lang="en-US" sz="2400" dirty="0" smtClean="0"/>
              <a:t>’ and Their Solution by Symbolic Logic” Russell tried to solve the </a:t>
            </a:r>
            <a:r>
              <a:rPr lang="en-US" sz="2400" dirty="0" err="1" smtClean="0"/>
              <a:t>p</a:t>
            </a:r>
            <a:r>
              <a:rPr lang="en-US" sz="2400" baseline="-25000" dirty="0" err="1" smtClean="0"/>
              <a:t>o</a:t>
            </a:r>
            <a:r>
              <a:rPr lang="en-US" sz="2400" dirty="0" smtClean="0"/>
              <a:t>/</a:t>
            </a:r>
            <a:r>
              <a:rPr lang="en-US" sz="2400" dirty="0" err="1" smtClean="0"/>
              <a:t>a</a:t>
            </a:r>
            <a:r>
              <a:rPr lang="en-US" sz="2400" baseline="-25000" dirty="0" err="1" smtClean="0"/>
              <a:t>o</a:t>
            </a:r>
            <a:r>
              <a:rPr lang="en-US" sz="2400" dirty="0" smtClean="0"/>
              <a:t> paradox by </a:t>
            </a:r>
            <a:r>
              <a:rPr lang="en-US" sz="2400" dirty="0" smtClean="0">
                <a:solidFill>
                  <a:srgbClr val="FF0000"/>
                </a:solidFill>
              </a:rPr>
              <a:t>abandoning general propositions</a:t>
            </a:r>
            <a:r>
              <a:rPr lang="en-US" sz="2400" dirty="0" smtClean="0"/>
              <a:t>.</a:t>
            </a:r>
          </a:p>
          <a:p>
            <a:r>
              <a:rPr lang="en-US" sz="2400" dirty="0" smtClean="0"/>
              <a:t>Obviously there are general formulas!  But no </a:t>
            </a:r>
            <a:r>
              <a:rPr lang="en-US" sz="2400" dirty="0" err="1" smtClean="0"/>
              <a:t>wff</a:t>
            </a:r>
            <a:r>
              <a:rPr lang="en-US" sz="2400" dirty="0" smtClean="0"/>
              <a:t> involving quantifiers can be </a:t>
            </a:r>
            <a:r>
              <a:rPr lang="en-US" sz="2400" dirty="0" err="1" smtClean="0"/>
              <a:t>nominalized</a:t>
            </a:r>
            <a:r>
              <a:rPr lang="en-US" sz="2400" dirty="0" smtClean="0"/>
              <a:t> to form a term for a proposition.</a:t>
            </a:r>
          </a:p>
          <a:p>
            <a:r>
              <a:rPr lang="en-US" sz="2400" dirty="0" smtClean="0"/>
              <a:t>Subordinate occurrences of quantified </a:t>
            </a:r>
            <a:r>
              <a:rPr lang="en-US" sz="2400" dirty="0" err="1" smtClean="0"/>
              <a:t>wffs</a:t>
            </a:r>
            <a:r>
              <a:rPr lang="en-US" sz="2400" dirty="0" smtClean="0"/>
              <a:t> are defined in terms of </a:t>
            </a:r>
            <a:r>
              <a:rPr lang="en-US" sz="2400" dirty="0" err="1" smtClean="0"/>
              <a:t>wffs</a:t>
            </a:r>
            <a:r>
              <a:rPr lang="en-US" sz="2400" dirty="0" smtClean="0"/>
              <a:t> in which all quantifiers are initially placed.  For example,</a:t>
            </a:r>
          </a:p>
          <a:p>
            <a:pPr>
              <a:buNone/>
            </a:pPr>
            <a:r>
              <a:rPr lang="en-US" sz="2400" dirty="0" smtClean="0"/>
              <a:t> 		(</a:t>
            </a:r>
            <a:r>
              <a:rPr lang="en-US" sz="2400" dirty="0" smtClean="0">
                <a:sym typeface="Symbol"/>
              </a:rPr>
              <a:t>x)(x=x)  y  =</a:t>
            </a:r>
            <a:r>
              <a:rPr lang="en-US" sz="2400" dirty="0" err="1" smtClean="0">
                <a:sym typeface="Symbol"/>
              </a:rPr>
              <a:t>df</a:t>
            </a:r>
            <a:r>
              <a:rPr lang="en-US" sz="2400" dirty="0" smtClean="0">
                <a:sym typeface="Symbol"/>
              </a:rPr>
              <a:t>  (x)( {x = x}  y)</a:t>
            </a:r>
          </a:p>
          <a:p>
            <a:r>
              <a:rPr lang="en-US" sz="2400" dirty="0" smtClean="0">
                <a:sym typeface="Symbol"/>
              </a:rPr>
              <a:t>The system is viable, </a:t>
            </a:r>
            <a:r>
              <a:rPr lang="en-US" sz="2400" dirty="0" err="1" smtClean="0">
                <a:sym typeface="Symbol"/>
              </a:rPr>
              <a:t>undecidable</a:t>
            </a:r>
            <a:r>
              <a:rPr lang="en-US" sz="2400" dirty="0" smtClean="0">
                <a:sym typeface="Symbol"/>
              </a:rPr>
              <a:t>, and semantically complete with respect to the logical truths of quantification theory. It shows that in a sense, all truths of quantification theory can be proved by “</a:t>
            </a:r>
            <a:r>
              <a:rPr lang="en-US" sz="2400" dirty="0" smtClean="0">
                <a:solidFill>
                  <a:srgbClr val="FF0000"/>
                </a:solidFill>
                <a:sym typeface="Symbol"/>
              </a:rPr>
              <a:t>generalizing tautologies</a:t>
            </a:r>
            <a:r>
              <a:rPr lang="en-US" sz="2400" dirty="0" smtClean="0">
                <a:sym typeface="Symbol"/>
              </a:rPr>
              <a:t>.”  </a:t>
            </a:r>
          </a:p>
          <a:p>
            <a:pPr>
              <a:buNone/>
            </a:pPr>
            <a:endParaRPr lang="en-US" sz="24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sz="2800" dirty="0" smtClean="0"/>
              <a:t> </a:t>
            </a:r>
            <a:r>
              <a:rPr lang="en-US" sz="2400" dirty="0" smtClean="0"/>
              <a:t>In “On ‘</a:t>
            </a:r>
            <a:r>
              <a:rPr lang="en-US" sz="2400" dirty="0" err="1" smtClean="0"/>
              <a:t>Insolubilia</a:t>
            </a:r>
            <a:r>
              <a:rPr lang="en-US" sz="2400" dirty="0" smtClean="0"/>
              <a:t>’” we have </a:t>
            </a:r>
            <a:r>
              <a:rPr lang="en-US" sz="2400" dirty="0" smtClean="0">
                <a:sym typeface="Symbol"/>
              </a:rPr>
              <a:t>:</a:t>
            </a:r>
          </a:p>
          <a:p>
            <a:pPr>
              <a:buNone/>
            </a:pPr>
            <a:r>
              <a:rPr lang="en-US" sz="2400" dirty="0" smtClean="0"/>
              <a:t>		(</a:t>
            </a:r>
            <a:r>
              <a:rPr lang="en-US" sz="2400" dirty="0" smtClean="0">
                <a:sym typeface="Symbol"/>
              </a:rPr>
              <a:t></a:t>
            </a:r>
            <a:r>
              <a:rPr lang="en-US" sz="2400" dirty="0" err="1" smtClean="0">
                <a:sym typeface="Symbol"/>
              </a:rPr>
              <a:t>p,a</a:t>
            </a:r>
            <a:r>
              <a:rPr lang="en-US" sz="2400" dirty="0" smtClean="0">
                <a:sym typeface="Symbol"/>
              </a:rPr>
              <a:t>)(x)(q)( p/</a:t>
            </a:r>
            <a:r>
              <a:rPr lang="en-US" sz="2400" dirty="0" err="1" smtClean="0">
                <a:sym typeface="Symbol"/>
              </a:rPr>
              <a:t>a;x!q</a:t>
            </a:r>
            <a:r>
              <a:rPr lang="en-US" sz="2400" dirty="0" smtClean="0">
                <a:sym typeface="Symbol"/>
              </a:rPr>
              <a:t> . . q  {Ax}), </a:t>
            </a:r>
          </a:p>
          <a:p>
            <a:pPr>
              <a:buNone/>
            </a:pPr>
            <a:r>
              <a:rPr lang="en-US" sz="2400" dirty="0" smtClean="0">
                <a:sym typeface="Symbol"/>
              </a:rPr>
              <a:t>	where A is quantifier-free, and p, a are not free in A.</a:t>
            </a:r>
          </a:p>
          <a:p>
            <a:r>
              <a:rPr lang="en-US" sz="2400" dirty="0" smtClean="0"/>
              <a:t>Unfortunately, to recover mathematics “On ‘</a:t>
            </a:r>
            <a:r>
              <a:rPr lang="en-US" sz="2400" dirty="0" err="1" smtClean="0"/>
              <a:t>Insolubilia</a:t>
            </a:r>
            <a:r>
              <a:rPr lang="en-US" sz="2400" dirty="0" smtClean="0"/>
              <a:t>’” requires </a:t>
            </a:r>
            <a:r>
              <a:rPr lang="en-US" sz="2400" dirty="0" smtClean="0">
                <a:solidFill>
                  <a:srgbClr val="FF0000"/>
                </a:solidFill>
              </a:rPr>
              <a:t>mitigating axioms</a:t>
            </a:r>
            <a:r>
              <a:rPr lang="en-US" sz="2400" dirty="0" smtClean="0"/>
              <a:t>.  Russell assumes:</a:t>
            </a:r>
          </a:p>
          <a:p>
            <a:pPr>
              <a:buNone/>
            </a:pPr>
            <a:r>
              <a:rPr lang="en-US" sz="2400" dirty="0" smtClean="0"/>
              <a:t>		(</a:t>
            </a:r>
            <a:r>
              <a:rPr lang="en-US" sz="2400" dirty="0" smtClean="0">
                <a:sym typeface="Symbol"/>
              </a:rPr>
              <a:t></a:t>
            </a:r>
            <a:r>
              <a:rPr lang="en-US" sz="2400" dirty="0" err="1" smtClean="0">
                <a:sym typeface="Symbol"/>
              </a:rPr>
              <a:t>p,a</a:t>
            </a:r>
            <a:r>
              <a:rPr lang="en-US" sz="2400" dirty="0" smtClean="0">
                <a:sym typeface="Symbol"/>
              </a:rPr>
              <a:t>)(x)(q)( p/</a:t>
            </a:r>
            <a:r>
              <a:rPr lang="en-US" sz="2400" dirty="0" err="1" smtClean="0">
                <a:sym typeface="Symbol"/>
              </a:rPr>
              <a:t>a;x!q</a:t>
            </a:r>
            <a:r>
              <a:rPr lang="en-US" sz="2400" dirty="0" smtClean="0">
                <a:sym typeface="Symbol"/>
              </a:rPr>
              <a:t> . . q  Ax), </a:t>
            </a:r>
          </a:p>
          <a:p>
            <a:pPr>
              <a:buNone/>
            </a:pPr>
            <a:r>
              <a:rPr lang="en-US" sz="2400" dirty="0" smtClean="0"/>
              <a:t>	where p, a are not free in A. </a:t>
            </a:r>
          </a:p>
          <a:p>
            <a:r>
              <a:rPr lang="en-US" sz="2400" dirty="0" smtClean="0"/>
              <a:t>These are not reducibility axioms; there are no general propositions in </a:t>
            </a:r>
            <a:r>
              <a:rPr lang="en-US" sz="2400" i="1" dirty="0" err="1" smtClean="0"/>
              <a:t>InS</a:t>
            </a:r>
            <a:r>
              <a:rPr lang="en-US" sz="2400" dirty="0" err="1" smtClean="0"/>
              <a:t>.</a:t>
            </a:r>
            <a:endParaRPr lang="en-US" sz="2400" dirty="0" smtClean="0"/>
          </a:p>
          <a:p>
            <a:r>
              <a:rPr lang="en-US" sz="2400" dirty="0" smtClean="0"/>
              <a:t>This revives the </a:t>
            </a:r>
            <a:r>
              <a:rPr lang="en-US" sz="2400" dirty="0" err="1" smtClean="0"/>
              <a:t>p</a:t>
            </a:r>
            <a:r>
              <a:rPr lang="en-US" sz="2400" baseline="-25000" dirty="0" err="1" smtClean="0"/>
              <a:t>o</a:t>
            </a:r>
            <a:r>
              <a:rPr lang="en-US" sz="2400" dirty="0" smtClean="0"/>
              <a:t>/</a:t>
            </a:r>
            <a:r>
              <a:rPr lang="en-US" sz="2400" dirty="0" err="1" smtClean="0"/>
              <a:t>a</a:t>
            </a:r>
            <a:r>
              <a:rPr lang="en-US" sz="2400" baseline="-25000" dirty="0" err="1" smtClean="0"/>
              <a:t>o</a:t>
            </a:r>
            <a:r>
              <a:rPr lang="en-US" sz="2400" dirty="0" smtClean="0"/>
              <a:t>  paradox. (It does not revive the analog for substitution of the paradox of propositions of </a:t>
            </a:r>
            <a:r>
              <a:rPr lang="en-US" sz="2400" i="1" dirty="0" smtClean="0"/>
              <a:t>Principles</a:t>
            </a:r>
            <a:r>
              <a:rPr lang="en-US" sz="2400" dirty="0" smtClean="0"/>
              <a:t> Appendix B.)</a:t>
            </a:r>
          </a:p>
          <a:p>
            <a:pPr>
              <a:buNone/>
            </a:pPr>
            <a:endParaRPr lang="en-US" sz="24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sz="2400" dirty="0" smtClean="0"/>
              <a:t>At the Munich 2001 conference celebrating 100 years of Russell’s Paradox.  I argued that Russell too quickly gave up on his no-general propositions theory of </a:t>
            </a:r>
            <a:r>
              <a:rPr lang="en-US" sz="2400" i="1" dirty="0" err="1" smtClean="0"/>
              <a:t>InS</a:t>
            </a:r>
            <a:r>
              <a:rPr lang="en-US" sz="2400" dirty="0" err="1" smtClean="0"/>
              <a:t>.</a:t>
            </a:r>
            <a:r>
              <a:rPr lang="en-US" sz="2400" dirty="0" smtClean="0"/>
              <a:t> There is a way to offer different mitigating axioms to salvage Russell’s no-general propositions approach. </a:t>
            </a:r>
          </a:p>
          <a:p>
            <a:r>
              <a:rPr lang="en-US" sz="2400" dirty="0" smtClean="0"/>
              <a:t>The idea of this system </a:t>
            </a:r>
            <a:r>
              <a:rPr lang="en-US" sz="2400" i="1" dirty="0" err="1" smtClean="0"/>
              <a:t>InS</a:t>
            </a:r>
            <a:r>
              <a:rPr lang="en-US" sz="2400" dirty="0" smtClean="0"/>
              <a:t>* is that propositions </a:t>
            </a:r>
            <a:r>
              <a:rPr lang="en-US" sz="2400" dirty="0" err="1" smtClean="0"/>
              <a:t>p</a:t>
            </a:r>
            <a:r>
              <a:rPr lang="en-US" sz="2400" baseline="-25000" dirty="0" err="1" smtClean="0"/>
              <a:t>o</a:t>
            </a:r>
            <a:r>
              <a:rPr lang="en-US" sz="2400" dirty="0" smtClean="0"/>
              <a:t>, p</a:t>
            </a:r>
            <a:r>
              <a:rPr lang="en-US" sz="2400" baseline="-25000" dirty="0" smtClean="0"/>
              <a:t>1</a:t>
            </a:r>
            <a:r>
              <a:rPr lang="en-US" sz="2400" dirty="0" smtClean="0"/>
              <a:t>, p</a:t>
            </a:r>
            <a:r>
              <a:rPr lang="en-US" sz="2400" baseline="-25000" dirty="0" smtClean="0"/>
              <a:t>2</a:t>
            </a:r>
            <a:r>
              <a:rPr lang="en-US" sz="2400" dirty="0" smtClean="0"/>
              <a:t> etc., have different cardinal numbers of constituents, finite, </a:t>
            </a:r>
            <a:r>
              <a:rPr lang="en-US" sz="2400" dirty="0" smtClean="0">
                <a:sym typeface="Symbol"/>
              </a:rPr>
              <a:t></a:t>
            </a:r>
            <a:r>
              <a:rPr lang="en-US" sz="2400" baseline="-25000" dirty="0" smtClean="0">
                <a:sym typeface="Symbol"/>
              </a:rPr>
              <a:t>o</a:t>
            </a:r>
            <a:r>
              <a:rPr lang="en-US" sz="2400" dirty="0" smtClean="0">
                <a:sym typeface="Symbol"/>
              </a:rPr>
              <a:t>, 2</a:t>
            </a:r>
            <a:r>
              <a:rPr lang="en-US" sz="2400" baseline="46000" dirty="0" smtClean="0">
                <a:sym typeface="Symbol"/>
              </a:rPr>
              <a:t>o, </a:t>
            </a:r>
            <a:r>
              <a:rPr lang="en-US" sz="2400" dirty="0" smtClean="0"/>
              <a:t>and so on.  Thus, add mitigating axiom</a:t>
            </a:r>
          </a:p>
          <a:p>
            <a:pPr>
              <a:buNone/>
            </a:pPr>
            <a:r>
              <a:rPr lang="en-US" sz="2400" dirty="0" smtClean="0"/>
              <a:t>	(</a:t>
            </a:r>
            <a:r>
              <a:rPr lang="en-US" sz="2400" dirty="0" smtClean="0">
                <a:sym typeface="Symbol"/>
              </a:rPr>
              <a:t>p</a:t>
            </a:r>
            <a:r>
              <a:rPr lang="en-US" sz="2400" baseline="-25000" dirty="0" smtClean="0">
                <a:sym typeface="Symbol"/>
              </a:rPr>
              <a:t>1</a:t>
            </a:r>
            <a:r>
              <a:rPr lang="en-US" sz="2400" dirty="0" smtClean="0">
                <a:sym typeface="Symbol"/>
              </a:rPr>
              <a:t>,a</a:t>
            </a:r>
            <a:r>
              <a:rPr lang="en-US" sz="2400" baseline="-25000" dirty="0" smtClean="0">
                <a:sym typeface="Symbol"/>
              </a:rPr>
              <a:t>1</a:t>
            </a:r>
            <a:r>
              <a:rPr lang="en-US" sz="2400" dirty="0" smtClean="0">
                <a:sym typeface="Symbol"/>
              </a:rPr>
              <a:t>)(x</a:t>
            </a:r>
            <a:r>
              <a:rPr lang="en-US" sz="2400" baseline="-25000" dirty="0" smtClean="0">
                <a:sym typeface="Symbol"/>
              </a:rPr>
              <a:t>o</a:t>
            </a:r>
            <a:r>
              <a:rPr lang="en-US" sz="2400" dirty="0" smtClean="0">
                <a:sym typeface="Symbol"/>
              </a:rPr>
              <a:t>)(q)( p</a:t>
            </a:r>
            <a:r>
              <a:rPr lang="en-US" sz="2400" baseline="-25000" dirty="0" smtClean="0">
                <a:sym typeface="Symbol"/>
              </a:rPr>
              <a:t>1</a:t>
            </a:r>
            <a:r>
              <a:rPr lang="en-US" sz="2400" dirty="0" smtClean="0">
                <a:sym typeface="Symbol"/>
              </a:rPr>
              <a:t>/a</a:t>
            </a:r>
            <a:r>
              <a:rPr lang="en-US" sz="2400" baseline="-25000" dirty="0" smtClean="0">
                <a:sym typeface="Symbol"/>
              </a:rPr>
              <a:t>1</a:t>
            </a:r>
            <a:r>
              <a:rPr lang="en-US" sz="2400" dirty="0" smtClean="0">
                <a:sym typeface="Symbol"/>
              </a:rPr>
              <a:t>;x</a:t>
            </a:r>
            <a:r>
              <a:rPr lang="en-US" sz="2400" baseline="-25000" dirty="0" smtClean="0">
                <a:sym typeface="Symbol"/>
              </a:rPr>
              <a:t>o</a:t>
            </a:r>
            <a:r>
              <a:rPr lang="en-US" sz="2400" dirty="0" smtClean="0">
                <a:sym typeface="Symbol"/>
              </a:rPr>
              <a:t>!q . . q  </a:t>
            </a:r>
            <a:r>
              <a:rPr lang="en-US" sz="2400" dirty="0" err="1" smtClean="0">
                <a:sym typeface="Symbol"/>
              </a:rPr>
              <a:t>Ax</a:t>
            </a:r>
            <a:r>
              <a:rPr lang="en-US" sz="2400" baseline="-25000" dirty="0" err="1" smtClean="0">
                <a:sym typeface="Symbol"/>
              </a:rPr>
              <a:t>o</a:t>
            </a:r>
            <a:r>
              <a:rPr lang="en-US" sz="2400" dirty="0" smtClean="0">
                <a:sym typeface="Symbol"/>
              </a:rPr>
              <a:t>), </a:t>
            </a:r>
          </a:p>
          <a:p>
            <a:pPr>
              <a:buNone/>
            </a:pPr>
            <a:r>
              <a:rPr lang="en-US" sz="2400" dirty="0" smtClean="0"/>
              <a:t>	where p</a:t>
            </a:r>
            <a:r>
              <a:rPr lang="en-US" sz="2400" baseline="-25000" dirty="0" smtClean="0"/>
              <a:t>1</a:t>
            </a:r>
            <a:r>
              <a:rPr lang="en-US" sz="2400" dirty="0" smtClean="0"/>
              <a:t>, a</a:t>
            </a:r>
            <a:r>
              <a:rPr lang="en-US" sz="2400" baseline="-25000" dirty="0" smtClean="0"/>
              <a:t>1</a:t>
            </a:r>
            <a:r>
              <a:rPr lang="en-US" sz="2400" dirty="0" smtClean="0"/>
              <a:t> are not free in A. </a:t>
            </a:r>
          </a:p>
          <a:p>
            <a:pPr>
              <a:buNone/>
            </a:pPr>
            <a:r>
              <a:rPr lang="en-US" sz="2400" dirty="0" smtClean="0"/>
              <a:t>	(</a:t>
            </a:r>
            <a:r>
              <a:rPr lang="en-US" sz="2400" dirty="0" smtClean="0">
                <a:sym typeface="Symbol"/>
              </a:rPr>
              <a:t>q</a:t>
            </a:r>
            <a:r>
              <a:rPr lang="en-US" sz="2400" baseline="-25000" dirty="0" smtClean="0">
                <a:sym typeface="Symbol"/>
              </a:rPr>
              <a:t>2</a:t>
            </a:r>
            <a:r>
              <a:rPr lang="en-US" sz="2400" dirty="0" smtClean="0">
                <a:sym typeface="Symbol"/>
              </a:rPr>
              <a:t>, p</a:t>
            </a:r>
            <a:r>
              <a:rPr lang="en-US" sz="2400" baseline="-25000" dirty="0" smtClean="0">
                <a:sym typeface="Symbol"/>
              </a:rPr>
              <a:t>2</a:t>
            </a:r>
            <a:r>
              <a:rPr lang="en-US" sz="2400" dirty="0" smtClean="0">
                <a:sym typeface="Symbol"/>
              </a:rPr>
              <a:t>,a</a:t>
            </a:r>
            <a:r>
              <a:rPr lang="en-US" sz="2400" baseline="-25000" dirty="0" smtClean="0">
                <a:sym typeface="Symbol"/>
              </a:rPr>
              <a:t>2</a:t>
            </a:r>
            <a:r>
              <a:rPr lang="en-US" sz="2400" dirty="0" smtClean="0">
                <a:sym typeface="Symbol"/>
              </a:rPr>
              <a:t>)(r</a:t>
            </a:r>
            <a:r>
              <a:rPr lang="en-US" sz="2400" baseline="-25000" dirty="0" smtClean="0">
                <a:sym typeface="Symbol"/>
              </a:rPr>
              <a:t>1</a:t>
            </a:r>
            <a:r>
              <a:rPr lang="en-US" sz="2400" dirty="0" smtClean="0">
                <a:sym typeface="Symbol"/>
              </a:rPr>
              <a:t>, c</a:t>
            </a:r>
            <a:r>
              <a:rPr lang="en-US" sz="2400" baseline="-25000" dirty="0" smtClean="0">
                <a:sym typeface="Symbol"/>
              </a:rPr>
              <a:t>1</a:t>
            </a:r>
            <a:r>
              <a:rPr lang="en-US" sz="2400" dirty="0" smtClean="0">
                <a:sym typeface="Symbol"/>
              </a:rPr>
              <a:t>)(t)(q</a:t>
            </a:r>
            <a:r>
              <a:rPr lang="en-US" sz="2400" baseline="-25000" dirty="0" smtClean="0">
                <a:sym typeface="Symbol"/>
              </a:rPr>
              <a:t>2</a:t>
            </a:r>
            <a:r>
              <a:rPr lang="en-US" sz="2400" dirty="0" smtClean="0">
                <a:sym typeface="Symbol"/>
              </a:rPr>
              <a:t> /p</a:t>
            </a:r>
            <a:r>
              <a:rPr lang="en-US" sz="2400" baseline="-25000" dirty="0" smtClean="0">
                <a:sym typeface="Symbol"/>
              </a:rPr>
              <a:t>2</a:t>
            </a:r>
            <a:r>
              <a:rPr lang="en-US" sz="2400" dirty="0" smtClean="0">
                <a:sym typeface="Symbol"/>
              </a:rPr>
              <a:t>,a</a:t>
            </a:r>
            <a:r>
              <a:rPr lang="en-US" sz="2400" baseline="-25000" dirty="0" smtClean="0">
                <a:sym typeface="Symbol"/>
              </a:rPr>
              <a:t>2</a:t>
            </a:r>
            <a:r>
              <a:rPr lang="en-US" sz="2400" dirty="0" smtClean="0">
                <a:sym typeface="Symbol"/>
              </a:rPr>
              <a:t>; r</a:t>
            </a:r>
            <a:r>
              <a:rPr lang="en-US" sz="2400" baseline="-25000" dirty="0" smtClean="0">
                <a:sym typeface="Symbol"/>
              </a:rPr>
              <a:t>1</a:t>
            </a:r>
            <a:r>
              <a:rPr lang="en-US" sz="2400" dirty="0" smtClean="0">
                <a:sym typeface="Symbol"/>
              </a:rPr>
              <a:t>,c</a:t>
            </a:r>
            <a:r>
              <a:rPr lang="en-US" sz="2400" baseline="-25000" dirty="0" smtClean="0">
                <a:sym typeface="Symbol"/>
              </a:rPr>
              <a:t>1</a:t>
            </a:r>
            <a:r>
              <a:rPr lang="en-US" sz="2400" dirty="0" smtClean="0">
                <a:sym typeface="Symbol"/>
              </a:rPr>
              <a:t>!q . . q  A(r</a:t>
            </a:r>
            <a:r>
              <a:rPr lang="en-US" sz="2400" baseline="-25000" dirty="0" smtClean="0">
                <a:sym typeface="Symbol"/>
              </a:rPr>
              <a:t>1</a:t>
            </a:r>
            <a:r>
              <a:rPr lang="en-US" sz="2400" dirty="0" smtClean="0">
                <a:sym typeface="Symbol"/>
              </a:rPr>
              <a:t>,c</a:t>
            </a:r>
            <a:r>
              <a:rPr lang="en-US" sz="2400" baseline="-25000" dirty="0" smtClean="0">
                <a:sym typeface="Symbol"/>
              </a:rPr>
              <a:t>1</a:t>
            </a:r>
            <a:r>
              <a:rPr lang="en-US" sz="2400" dirty="0" smtClean="0">
                <a:sym typeface="Symbol"/>
              </a:rPr>
              <a:t>)), </a:t>
            </a:r>
          </a:p>
          <a:p>
            <a:pPr>
              <a:buNone/>
            </a:pPr>
            <a:r>
              <a:rPr lang="en-US" sz="2400" dirty="0" smtClean="0"/>
              <a:t>	where </a:t>
            </a:r>
            <a:r>
              <a:rPr lang="en-US" sz="2400" dirty="0" smtClean="0">
                <a:sym typeface="Symbol"/>
              </a:rPr>
              <a:t>q</a:t>
            </a:r>
            <a:r>
              <a:rPr lang="en-US" sz="2400" baseline="-25000" dirty="0" smtClean="0">
                <a:sym typeface="Symbol"/>
              </a:rPr>
              <a:t>2</a:t>
            </a:r>
            <a:r>
              <a:rPr lang="en-US" sz="2400" dirty="0" smtClean="0">
                <a:sym typeface="Symbol"/>
              </a:rPr>
              <a:t>, p</a:t>
            </a:r>
            <a:r>
              <a:rPr lang="en-US" sz="2400" baseline="-25000" dirty="0" smtClean="0">
                <a:sym typeface="Symbol"/>
              </a:rPr>
              <a:t>2</a:t>
            </a:r>
            <a:r>
              <a:rPr lang="en-US" sz="2400" dirty="0" smtClean="0">
                <a:sym typeface="Symbol"/>
              </a:rPr>
              <a:t>,a</a:t>
            </a:r>
            <a:r>
              <a:rPr lang="en-US" sz="2400" baseline="-25000" dirty="0" smtClean="0">
                <a:sym typeface="Symbol"/>
              </a:rPr>
              <a:t>2 </a:t>
            </a:r>
            <a:r>
              <a:rPr lang="en-US" sz="2400" dirty="0" smtClean="0"/>
              <a:t>are not free in A. And so on.</a:t>
            </a:r>
          </a:p>
          <a:p>
            <a:r>
              <a:rPr lang="en-US" sz="2400" dirty="0" smtClean="0"/>
              <a:t>The </a:t>
            </a:r>
            <a:r>
              <a:rPr lang="en-US" sz="2400" dirty="0" err="1" smtClean="0"/>
              <a:t>p</a:t>
            </a:r>
            <a:r>
              <a:rPr lang="en-US" sz="2400" baseline="-25000" dirty="0" err="1" smtClean="0"/>
              <a:t>o</a:t>
            </a:r>
            <a:r>
              <a:rPr lang="en-US" sz="2400" dirty="0" smtClean="0"/>
              <a:t>/</a:t>
            </a:r>
            <a:r>
              <a:rPr lang="en-US" sz="2400" dirty="0" err="1" smtClean="0"/>
              <a:t>a</a:t>
            </a:r>
            <a:r>
              <a:rPr lang="en-US" sz="2400" baseline="-25000" dirty="0" err="1" smtClean="0"/>
              <a:t>o</a:t>
            </a:r>
            <a:r>
              <a:rPr lang="en-US" sz="2400" dirty="0" smtClean="0"/>
              <a:t> paradox then simply proves that there are more p</a:t>
            </a:r>
            <a:r>
              <a:rPr lang="en-US" sz="2400" baseline="-25000" dirty="0" smtClean="0"/>
              <a:t>1</a:t>
            </a:r>
            <a:r>
              <a:rPr lang="en-US" sz="2400" dirty="0" smtClean="0"/>
              <a:t> propositions than </a:t>
            </a:r>
            <a:r>
              <a:rPr lang="en-US" sz="2400" dirty="0" err="1" smtClean="0"/>
              <a:t>p</a:t>
            </a:r>
            <a:r>
              <a:rPr lang="en-US" sz="2400" baseline="-25000" dirty="0" err="1" smtClean="0"/>
              <a:t>o</a:t>
            </a:r>
            <a:r>
              <a:rPr lang="en-US" sz="2400" dirty="0" smtClean="0"/>
              <a:t> propositions. </a:t>
            </a:r>
          </a:p>
          <a:p>
            <a:pPr>
              <a:buNone/>
            </a:pPr>
            <a:endParaRPr lang="en-US" sz="2800" dirty="0" smtClean="0"/>
          </a:p>
          <a:p>
            <a:endParaRPr lang="en-US" sz="2800" dirty="0" smtClean="0"/>
          </a:p>
          <a:p>
            <a:endParaRPr lang="en-US" sz="2990" baseline="46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85000" lnSpcReduction="10000"/>
          </a:bodyPr>
          <a:lstStyle/>
          <a:p>
            <a:r>
              <a:rPr lang="en-US" dirty="0"/>
              <a:t>Whitehead and Russell write (</a:t>
            </a:r>
            <a:r>
              <a:rPr lang="en-US" i="1" dirty="0"/>
              <a:t>PM, vol.1,</a:t>
            </a:r>
            <a:r>
              <a:rPr lang="en-US" dirty="0"/>
              <a:t> p. 173):</a:t>
            </a:r>
          </a:p>
          <a:p>
            <a:r>
              <a:rPr lang="en-US" dirty="0"/>
              <a:t>It will be found in practice that the scope usually required is the smallest proposition enclosed in dots or brackets in which “</a:t>
            </a:r>
            <a:r>
              <a:rPr lang="en-US" dirty="0">
                <a:sym typeface="Symbol"/>
              </a:rPr>
              <a:t></a:t>
            </a:r>
            <a:r>
              <a:rPr lang="en-US" i="1" dirty="0" err="1"/>
              <a:t>x</a:t>
            </a:r>
            <a:r>
              <a:rPr lang="en-US" dirty="0" err="1">
                <a:sym typeface="Symbol"/>
              </a:rPr>
              <a:t></a:t>
            </a:r>
            <a:r>
              <a:rPr lang="en-US" i="1" dirty="0" err="1"/>
              <a:t>x</a:t>
            </a:r>
            <a:r>
              <a:rPr lang="en-US" dirty="0"/>
              <a:t>” occurs. Hence when this scope is to be given to </a:t>
            </a:r>
            <a:r>
              <a:rPr lang="en-US" dirty="0">
                <a:sym typeface="Symbol"/>
              </a:rPr>
              <a:t></a:t>
            </a:r>
            <a:r>
              <a:rPr lang="en-US" i="1" dirty="0" err="1"/>
              <a:t>x</a:t>
            </a:r>
            <a:r>
              <a:rPr lang="en-US" dirty="0" err="1">
                <a:sym typeface="Symbol"/>
              </a:rPr>
              <a:t></a:t>
            </a:r>
            <a:r>
              <a:rPr lang="en-US" i="1" dirty="0" err="1"/>
              <a:t>x</a:t>
            </a:r>
            <a:r>
              <a:rPr lang="en-US" i="1" dirty="0"/>
              <a:t>, </a:t>
            </a:r>
            <a:r>
              <a:rPr lang="en-US" dirty="0"/>
              <a:t>we shall usually omit explicit mention of the scope. </a:t>
            </a:r>
          </a:p>
          <a:p>
            <a:r>
              <a:rPr lang="en-US" dirty="0"/>
              <a:t>For example, when  </a:t>
            </a:r>
            <a:r>
              <a:rPr lang="en-US" i="1" dirty="0"/>
              <a:t>f</a:t>
            </a:r>
            <a:r>
              <a:rPr lang="en-US" dirty="0"/>
              <a:t>(</a:t>
            </a:r>
            <a:r>
              <a:rPr lang="en-US" dirty="0">
                <a:sym typeface="Symbol"/>
              </a:rPr>
              <a:t></a:t>
            </a:r>
            <a:r>
              <a:rPr lang="en-US" i="1" dirty="0" err="1"/>
              <a:t>x</a:t>
            </a:r>
            <a:r>
              <a:rPr lang="en-US" dirty="0" err="1">
                <a:sym typeface="Symbol"/>
              </a:rPr>
              <a:t></a:t>
            </a:r>
            <a:r>
              <a:rPr lang="en-US" i="1" dirty="0" err="1"/>
              <a:t>x</a:t>
            </a:r>
            <a:r>
              <a:rPr lang="en-US" dirty="0"/>
              <a:t>) is assigned as</a:t>
            </a:r>
          </a:p>
          <a:p>
            <a:pPr marL="0" indent="0">
              <a:buNone/>
            </a:pPr>
            <a:r>
              <a:rPr lang="en-US" dirty="0" smtClean="0">
                <a:sym typeface="Symbol"/>
              </a:rPr>
              <a:t>	</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i="1" dirty="0"/>
              <a:t>p</a:t>
            </a:r>
            <a:r>
              <a:rPr lang="en-US" dirty="0"/>
              <a:t>  </a:t>
            </a:r>
          </a:p>
          <a:p>
            <a:r>
              <a:rPr lang="en-US" dirty="0"/>
              <a:t>The convention to take the smallest scope yields:</a:t>
            </a:r>
          </a:p>
          <a:p>
            <a:pPr marL="0" indent="0">
              <a:buNone/>
            </a:pPr>
            <a:r>
              <a:rPr lang="en-US" dirty="0" smtClean="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i="1" dirty="0"/>
              <a:t>p.</a:t>
            </a:r>
            <a:endParaRPr lang="en-US" dirty="0"/>
          </a:p>
          <a:p>
            <a:r>
              <a:rPr lang="en-US" dirty="0"/>
              <a:t> The convention is clear : When a </a:t>
            </a:r>
            <a:r>
              <a:rPr lang="en-US" i="1" dirty="0" err="1"/>
              <a:t>wff</a:t>
            </a:r>
            <a:r>
              <a:rPr lang="en-US" dirty="0"/>
              <a:t> is assigned to the schema </a:t>
            </a:r>
            <a:r>
              <a:rPr lang="en-US" i="1" dirty="0"/>
              <a:t>f</a:t>
            </a:r>
            <a:r>
              <a:rPr lang="en-US" dirty="0"/>
              <a:t>(</a:t>
            </a:r>
            <a:r>
              <a:rPr lang="en-US" dirty="0">
                <a:sym typeface="Symbol"/>
              </a:rPr>
              <a:t></a:t>
            </a:r>
            <a:r>
              <a:rPr lang="en-US" i="1" dirty="0" err="1"/>
              <a:t>x</a:t>
            </a:r>
            <a:r>
              <a:rPr lang="en-US" dirty="0" err="1">
                <a:sym typeface="Symbol"/>
              </a:rPr>
              <a:t></a:t>
            </a:r>
            <a:r>
              <a:rPr lang="en-US" i="1" dirty="0" err="1"/>
              <a:t>x</a:t>
            </a:r>
            <a:r>
              <a:rPr lang="en-US" dirty="0"/>
              <a:t>), we are to take the smallest possible scope. </a:t>
            </a:r>
          </a:p>
          <a:p>
            <a:endParaRPr lang="en-US" dirty="0"/>
          </a:p>
        </p:txBody>
      </p:sp>
    </p:spTree>
    <p:extLst>
      <p:ext uri="{BB962C8B-B14F-4D97-AF65-F5344CB8AC3E}">
        <p14:creationId xmlns:p14="http://schemas.microsoft.com/office/powerpoint/2010/main" val="75052808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a:buNone/>
            </a:pPr>
            <a:r>
              <a:rPr lang="en-US" sz="2400" dirty="0" smtClean="0">
                <a:solidFill>
                  <a:srgbClr val="FF0000"/>
                </a:solidFill>
                <a:sym typeface="Symbol"/>
              </a:rPr>
              <a:t>*** Church’s r-types </a:t>
            </a:r>
            <a:r>
              <a:rPr lang="en-US" sz="2400" dirty="0" smtClean="0">
                <a:sym typeface="Symbol"/>
              </a:rPr>
              <a:t>most exactly fits the </a:t>
            </a:r>
            <a:r>
              <a:rPr lang="en-US" sz="2400" dirty="0" err="1" smtClean="0">
                <a:sym typeface="Symbol"/>
              </a:rPr>
              <a:t>substitutional</a:t>
            </a:r>
            <a:r>
              <a:rPr lang="en-US" sz="2400" dirty="0" smtClean="0">
                <a:sym typeface="Symbol"/>
              </a:rPr>
              <a:t> theory (retrofitted with orders of propositions) as in Russell’s 1908 “Mathematical Logic as Based on the Theory of Types.”  </a:t>
            </a:r>
          </a:p>
          <a:p>
            <a:r>
              <a:rPr lang="en-US" sz="2400" dirty="0" smtClean="0"/>
              <a:t>We can quite easily translate from Church’s r-types into Russell’s type-free 1908 </a:t>
            </a:r>
            <a:r>
              <a:rPr lang="en-US" sz="2400" dirty="0" err="1" smtClean="0"/>
              <a:t>substitutional</a:t>
            </a:r>
            <a:r>
              <a:rPr lang="en-US" sz="2400" dirty="0" smtClean="0"/>
              <a:t> theory of </a:t>
            </a:r>
            <a:r>
              <a:rPr lang="en-US" sz="2400" dirty="0" smtClean="0">
                <a:solidFill>
                  <a:srgbClr val="FF0000"/>
                </a:solidFill>
              </a:rPr>
              <a:t>orders</a:t>
            </a:r>
            <a:r>
              <a:rPr lang="en-US" sz="2400" dirty="0" smtClean="0"/>
              <a:t> of propositions. For example:</a:t>
            </a:r>
          </a:p>
          <a:p>
            <a:endParaRPr lang="en-US" sz="2400" dirty="0" smtClean="0">
              <a:sym typeface="Symbol"/>
            </a:endParaRPr>
          </a:p>
          <a:p>
            <a:endParaRPr lang="en-US" sz="2400" dirty="0" smtClean="0">
              <a:sym typeface="Symbol"/>
            </a:endParaRPr>
          </a:p>
          <a:p>
            <a:pPr>
              <a:buNone/>
            </a:pPr>
            <a:endParaRPr lang="en-US" sz="2400" dirty="0" smtClean="0">
              <a:sym typeface="Symbol"/>
            </a:endParaRPr>
          </a:p>
          <a:p>
            <a:endParaRPr lang="en-US" sz="2400" dirty="0"/>
          </a:p>
        </p:txBody>
      </p:sp>
      <p:graphicFrame>
        <p:nvGraphicFramePr>
          <p:cNvPr id="4" name="Table 3"/>
          <p:cNvGraphicFramePr>
            <a:graphicFrameLocks noGrp="1"/>
          </p:cNvGraphicFramePr>
          <p:nvPr/>
        </p:nvGraphicFramePr>
        <p:xfrm>
          <a:off x="914400" y="3581400"/>
          <a:ext cx="7162800" cy="2661920"/>
        </p:xfrm>
        <a:graphic>
          <a:graphicData uri="http://schemas.openxmlformats.org/drawingml/2006/table">
            <a:tbl>
              <a:tblPr firstRow="1" bandRow="1">
                <a:tableStyleId>{073A0DAA-6AF3-43AB-8588-CEC1D06C72B9}</a:tableStyleId>
              </a:tblPr>
              <a:tblGrid>
                <a:gridCol w="3581400"/>
                <a:gridCol w="3581400"/>
              </a:tblGrid>
              <a:tr h="370840">
                <a:tc>
                  <a:txBody>
                    <a:bodyPr/>
                    <a:lstStyle/>
                    <a:p>
                      <a:r>
                        <a:rPr lang="en-US" dirty="0" smtClean="0"/>
                        <a:t>Church</a:t>
                      </a:r>
                      <a:r>
                        <a:rPr lang="en-US" baseline="0" dirty="0" smtClean="0"/>
                        <a:t> r-types</a:t>
                      </a:r>
                      <a:endParaRPr lang="en-US" dirty="0"/>
                    </a:p>
                  </a:txBody>
                  <a:tcPr/>
                </a:tc>
                <a:tc>
                  <a:txBody>
                    <a:bodyPr/>
                    <a:lstStyle/>
                    <a:p>
                      <a:r>
                        <a:rPr lang="en-US" dirty="0" smtClean="0"/>
                        <a:t>1908 Substitution</a:t>
                      </a:r>
                      <a:endParaRPr lang="en-US" dirty="0"/>
                    </a:p>
                  </a:txBody>
                  <a:tcPr/>
                </a:tc>
              </a:tr>
              <a:tr h="370840">
                <a:tc>
                  <a:txBody>
                    <a:bodyPr/>
                    <a:lstStyle/>
                    <a:p>
                      <a:r>
                        <a:rPr lang="en-US" sz="1800" dirty="0" smtClean="0">
                          <a:sym typeface="Symbol"/>
                        </a:rPr>
                        <a:t></a:t>
                      </a:r>
                      <a:r>
                        <a:rPr lang="en-US" sz="1800" baseline="30000" dirty="0" smtClean="0">
                          <a:sym typeface="Symbol"/>
                        </a:rPr>
                        <a:t>(o)/1</a:t>
                      </a:r>
                      <a:r>
                        <a:rPr lang="en-US" sz="1800" dirty="0" smtClean="0">
                          <a:sym typeface="Symbol"/>
                        </a:rPr>
                        <a:t>(x</a:t>
                      </a:r>
                      <a:r>
                        <a:rPr lang="en-US" sz="1800" baseline="30000" dirty="0" smtClean="0">
                          <a:sym typeface="Symbol"/>
                        </a:rPr>
                        <a:t>o</a:t>
                      </a:r>
                      <a:r>
                        <a:rPr lang="en-US" sz="1800" dirty="0" smtClean="0">
                          <a:sym typeface="Symbol"/>
                        </a:rPr>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ym typeface="Symbol"/>
                        </a:rPr>
                        <a:t>(q</a:t>
                      </a:r>
                      <a:r>
                        <a:rPr lang="en-US" sz="1800" baseline="-25000" dirty="0" smtClean="0">
                          <a:sym typeface="Symbol"/>
                        </a:rPr>
                        <a:t>1</a:t>
                      </a:r>
                      <a:r>
                        <a:rPr lang="en-US" sz="1800" dirty="0" smtClean="0">
                          <a:sym typeface="Symbol"/>
                        </a:rPr>
                        <a:t>)( p</a:t>
                      </a:r>
                      <a:r>
                        <a:rPr lang="en-US" sz="1800" baseline="-25000" dirty="0" smtClean="0">
                          <a:sym typeface="Symbol"/>
                        </a:rPr>
                        <a:t>1</a:t>
                      </a:r>
                      <a:r>
                        <a:rPr lang="en-US" sz="1800" dirty="0" smtClean="0">
                          <a:sym typeface="Symbol"/>
                        </a:rPr>
                        <a:t>/</a:t>
                      </a:r>
                      <a:r>
                        <a:rPr lang="en-US" sz="1800" dirty="0" err="1" smtClean="0">
                          <a:sym typeface="Symbol"/>
                        </a:rPr>
                        <a:t>a</a:t>
                      </a:r>
                      <a:r>
                        <a:rPr lang="en-US" sz="1800" baseline="-25000" dirty="0" err="1" smtClean="0">
                          <a:sym typeface="Symbol"/>
                        </a:rPr>
                        <a:t>o</a:t>
                      </a:r>
                      <a:r>
                        <a:rPr lang="en-US" sz="1800" baseline="30000" dirty="0" smtClean="0">
                          <a:sym typeface="Symbol"/>
                        </a:rPr>
                        <a:t> </a:t>
                      </a:r>
                      <a:r>
                        <a:rPr lang="en-US" sz="1800" dirty="0" smtClean="0">
                          <a:sym typeface="Symbol"/>
                        </a:rPr>
                        <a:t>; x</a:t>
                      </a:r>
                      <a:r>
                        <a:rPr lang="en-US" sz="1800" baseline="-25000" dirty="0" smtClean="0">
                          <a:sym typeface="Symbol"/>
                        </a:rPr>
                        <a:t>o</a:t>
                      </a:r>
                      <a:r>
                        <a:rPr lang="en-US" sz="1800" dirty="0" smtClean="0">
                          <a:sym typeface="Symbol"/>
                        </a:rPr>
                        <a:t>!q</a:t>
                      </a:r>
                      <a:r>
                        <a:rPr lang="en-US" sz="1800" baseline="-25000" dirty="0" smtClean="0">
                          <a:sym typeface="Symbol"/>
                        </a:rPr>
                        <a:t>1</a:t>
                      </a:r>
                      <a:r>
                        <a:rPr lang="en-US" sz="1800" dirty="0" smtClean="0">
                          <a:sym typeface="Symbol"/>
                        </a:rPr>
                        <a:t> . . q</a:t>
                      </a:r>
                      <a:r>
                        <a:rPr lang="en-US" sz="1800" baseline="-25000" dirty="0" smtClean="0">
                          <a:sym typeface="Symbol"/>
                        </a:rPr>
                        <a:t>1</a:t>
                      </a:r>
                      <a:r>
                        <a:rPr lang="en-US" sz="1800" dirty="0" smtClean="0">
                          <a:sym typeface="Symbol"/>
                        </a:rPr>
                        <a:t>)</a:t>
                      </a:r>
                    </a:p>
                    <a:p>
                      <a:endParaRPr lang="en-US" dirty="0"/>
                    </a:p>
                  </a:txBody>
                  <a:tcPr/>
                </a:tc>
              </a:tr>
              <a:tr h="370840">
                <a:tc>
                  <a:txBody>
                    <a:bodyPr/>
                    <a:lstStyle/>
                    <a:p>
                      <a:r>
                        <a:rPr lang="en-US" sz="1800" dirty="0" smtClean="0">
                          <a:sym typeface="Symbol"/>
                        </a:rPr>
                        <a:t></a:t>
                      </a:r>
                      <a:r>
                        <a:rPr lang="en-US" sz="1800" baseline="30000" dirty="0" smtClean="0">
                          <a:sym typeface="Symbol"/>
                        </a:rPr>
                        <a:t>((o)/1)/1</a:t>
                      </a:r>
                      <a:r>
                        <a:rPr lang="en-US" sz="1800" dirty="0" smtClean="0">
                          <a:sym typeface="Symbol"/>
                        </a:rPr>
                        <a:t>(</a:t>
                      </a:r>
                      <a:r>
                        <a:rPr lang="en-US" sz="1800" baseline="30000" dirty="0" smtClean="0">
                          <a:sym typeface="Symbol"/>
                        </a:rPr>
                        <a:t>(o)/1</a:t>
                      </a:r>
                      <a:r>
                        <a:rPr lang="en-US" sz="1800" dirty="0" smtClean="0">
                          <a:sym typeface="Symbol"/>
                        </a:rPr>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ym typeface="Symbol"/>
                        </a:rPr>
                        <a:t>(t</a:t>
                      </a:r>
                      <a:r>
                        <a:rPr lang="en-US" sz="1800" baseline="-25000" dirty="0" smtClean="0">
                          <a:sym typeface="Symbol"/>
                        </a:rPr>
                        <a:t>2</a:t>
                      </a:r>
                      <a:r>
                        <a:rPr lang="en-US" sz="1800" dirty="0" smtClean="0">
                          <a:sym typeface="Symbol"/>
                        </a:rPr>
                        <a:t>)( q</a:t>
                      </a:r>
                      <a:r>
                        <a:rPr lang="en-US" sz="1800" baseline="-25000" dirty="0" smtClean="0">
                          <a:sym typeface="Symbol"/>
                        </a:rPr>
                        <a:t>2</a:t>
                      </a:r>
                      <a:r>
                        <a:rPr lang="en-US" sz="1800" dirty="0" smtClean="0">
                          <a:sym typeface="Symbol"/>
                        </a:rPr>
                        <a:t>/p</a:t>
                      </a:r>
                      <a:r>
                        <a:rPr lang="en-US" sz="1800" baseline="-25000" dirty="0" smtClean="0">
                          <a:sym typeface="Symbol"/>
                        </a:rPr>
                        <a:t>1</a:t>
                      </a:r>
                      <a:r>
                        <a:rPr lang="en-US" sz="1800" dirty="0" smtClean="0">
                          <a:sym typeface="Symbol"/>
                        </a:rPr>
                        <a:t>, </a:t>
                      </a:r>
                      <a:r>
                        <a:rPr lang="en-US" sz="1800" dirty="0" err="1" smtClean="0">
                          <a:sym typeface="Symbol"/>
                        </a:rPr>
                        <a:t>a</a:t>
                      </a:r>
                      <a:r>
                        <a:rPr lang="en-US" sz="1800" baseline="-25000" dirty="0" err="1" smtClean="0">
                          <a:sym typeface="Symbol"/>
                        </a:rPr>
                        <a:t>o</a:t>
                      </a:r>
                      <a:r>
                        <a:rPr lang="en-US" sz="1800" baseline="30000" dirty="0" smtClean="0">
                          <a:sym typeface="Symbol"/>
                        </a:rPr>
                        <a:t> </a:t>
                      </a:r>
                      <a:r>
                        <a:rPr lang="en-US" sz="1800" dirty="0" smtClean="0">
                          <a:sym typeface="Symbol"/>
                        </a:rPr>
                        <a:t>; r</a:t>
                      </a:r>
                      <a:r>
                        <a:rPr lang="en-US" sz="1800" baseline="-25000" dirty="0" smtClean="0">
                          <a:sym typeface="Symbol"/>
                        </a:rPr>
                        <a:t>1</a:t>
                      </a:r>
                      <a:r>
                        <a:rPr lang="en-US" sz="1800" dirty="0" smtClean="0">
                          <a:sym typeface="Symbol"/>
                        </a:rPr>
                        <a:t>, c</a:t>
                      </a:r>
                      <a:r>
                        <a:rPr lang="en-US" sz="1800" baseline="-25000" dirty="0" smtClean="0">
                          <a:sym typeface="Symbol"/>
                        </a:rPr>
                        <a:t>o</a:t>
                      </a:r>
                      <a:r>
                        <a:rPr lang="en-US" sz="1800" baseline="30000" dirty="0" smtClean="0">
                          <a:sym typeface="Symbol"/>
                        </a:rPr>
                        <a:t> </a:t>
                      </a:r>
                      <a:r>
                        <a:rPr lang="en-US" sz="1800" dirty="0" smtClean="0">
                          <a:sym typeface="Symbol"/>
                        </a:rPr>
                        <a:t>! t</a:t>
                      </a:r>
                      <a:r>
                        <a:rPr lang="en-US" sz="1800" baseline="-25000" dirty="0" smtClean="0">
                          <a:sym typeface="Symbol"/>
                        </a:rPr>
                        <a:t>2</a:t>
                      </a:r>
                      <a:r>
                        <a:rPr lang="en-US" sz="1800" dirty="0" smtClean="0">
                          <a:sym typeface="Symbol"/>
                        </a:rPr>
                        <a:t> . . t</a:t>
                      </a:r>
                      <a:r>
                        <a:rPr lang="en-US" sz="1800" baseline="-25000" dirty="0" smtClean="0">
                          <a:sym typeface="Symbol"/>
                        </a:rPr>
                        <a:t>2</a:t>
                      </a:r>
                      <a:r>
                        <a:rPr lang="en-US" sz="1800" dirty="0" smtClean="0">
                          <a:sym typeface="Symbol"/>
                        </a:rPr>
                        <a:t>)</a:t>
                      </a:r>
                    </a:p>
                    <a:p>
                      <a:endParaRPr lang="en-US" dirty="0"/>
                    </a:p>
                  </a:txBody>
                  <a:tcPr/>
                </a:tc>
              </a:tr>
              <a:tr h="370840">
                <a:tc>
                  <a:txBody>
                    <a:bodyPr/>
                    <a:lstStyle/>
                    <a:p>
                      <a:r>
                        <a:rPr lang="en-US" dirty="0" smtClean="0">
                          <a:sym typeface="Symbol"/>
                        </a:rPr>
                        <a:t></a:t>
                      </a:r>
                      <a:r>
                        <a:rPr lang="en-US" baseline="30000" dirty="0" smtClean="0">
                          <a:sym typeface="Symbol"/>
                        </a:rPr>
                        <a:t>(o)/2</a:t>
                      </a:r>
                      <a:r>
                        <a:rPr lang="en-US" dirty="0" smtClean="0">
                          <a:sym typeface="Symbol"/>
                        </a:rPr>
                        <a:t>(x</a:t>
                      </a:r>
                      <a:r>
                        <a:rPr lang="en-US" baseline="30000" dirty="0" smtClean="0">
                          <a:sym typeface="Symbol"/>
                        </a:rPr>
                        <a:t>o</a:t>
                      </a:r>
                      <a:r>
                        <a:rPr lang="en-US" dirty="0" smtClean="0">
                          <a:sym typeface="Symbol"/>
                        </a:rPr>
                        <a:t>)</a:t>
                      </a:r>
                    </a:p>
                  </a:txBody>
                  <a:tcPr/>
                </a:tc>
                <a:tc>
                  <a:txBody>
                    <a:bodyPr/>
                    <a:lstStyle/>
                    <a:p>
                      <a:r>
                        <a:rPr lang="en-US" dirty="0" smtClean="0">
                          <a:sym typeface="Symbol"/>
                        </a:rPr>
                        <a:t>(q</a:t>
                      </a:r>
                      <a:r>
                        <a:rPr lang="en-US" baseline="-25000" dirty="0" smtClean="0">
                          <a:sym typeface="Symbol"/>
                        </a:rPr>
                        <a:t>2</a:t>
                      </a:r>
                      <a:r>
                        <a:rPr lang="en-US" dirty="0" smtClean="0">
                          <a:sym typeface="Symbol"/>
                        </a:rPr>
                        <a:t>)( p</a:t>
                      </a:r>
                      <a:r>
                        <a:rPr lang="en-US" baseline="-25000" dirty="0" smtClean="0">
                          <a:sym typeface="Symbol"/>
                        </a:rPr>
                        <a:t>2</a:t>
                      </a:r>
                      <a:r>
                        <a:rPr lang="en-US" dirty="0" smtClean="0">
                          <a:sym typeface="Symbol"/>
                        </a:rPr>
                        <a:t>/</a:t>
                      </a:r>
                      <a:r>
                        <a:rPr lang="en-US" dirty="0" err="1" smtClean="0">
                          <a:sym typeface="Symbol"/>
                        </a:rPr>
                        <a:t>a</a:t>
                      </a:r>
                      <a:r>
                        <a:rPr lang="en-US" baseline="-25000" dirty="0" err="1" smtClean="0">
                          <a:sym typeface="Symbol"/>
                        </a:rPr>
                        <a:t>o</a:t>
                      </a:r>
                      <a:r>
                        <a:rPr lang="en-US" baseline="30000" dirty="0" smtClean="0">
                          <a:sym typeface="Symbol"/>
                        </a:rPr>
                        <a:t> </a:t>
                      </a:r>
                      <a:r>
                        <a:rPr lang="en-US" dirty="0" smtClean="0">
                          <a:sym typeface="Symbol"/>
                        </a:rPr>
                        <a:t>; x</a:t>
                      </a:r>
                      <a:r>
                        <a:rPr lang="en-US" baseline="-25000" dirty="0" smtClean="0">
                          <a:sym typeface="Symbol"/>
                        </a:rPr>
                        <a:t>o</a:t>
                      </a:r>
                      <a:r>
                        <a:rPr lang="en-US" dirty="0" smtClean="0">
                          <a:sym typeface="Symbol"/>
                        </a:rPr>
                        <a:t>!q</a:t>
                      </a:r>
                      <a:r>
                        <a:rPr lang="en-US" baseline="-25000" dirty="0" smtClean="0">
                          <a:sym typeface="Symbol"/>
                        </a:rPr>
                        <a:t>2</a:t>
                      </a:r>
                      <a:r>
                        <a:rPr lang="en-US" dirty="0" smtClean="0">
                          <a:sym typeface="Symbol"/>
                        </a:rPr>
                        <a:t> . . q</a:t>
                      </a:r>
                      <a:r>
                        <a:rPr lang="en-US" baseline="-25000" dirty="0" smtClean="0">
                          <a:sym typeface="Symbol"/>
                        </a:rPr>
                        <a:t>2</a:t>
                      </a:r>
                      <a:r>
                        <a:rPr lang="en-US" dirty="0" smtClean="0">
                          <a:sym typeface="Symbol"/>
                        </a:rPr>
                        <a:t>)</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baseline="30000" dirty="0" smtClean="0">
                          <a:sym typeface="Symbol"/>
                        </a:rPr>
                        <a:t>((o)/3)/1</a:t>
                      </a:r>
                      <a:r>
                        <a:rPr lang="en-US" dirty="0" smtClean="0">
                          <a:sym typeface="Symbol"/>
                        </a:rPr>
                        <a:t>(</a:t>
                      </a:r>
                      <a:r>
                        <a:rPr lang="en-US" baseline="30000" dirty="0" smtClean="0">
                          <a:sym typeface="Symbol"/>
                        </a:rPr>
                        <a:t>(o)/3</a:t>
                      </a:r>
                      <a:r>
                        <a:rPr lang="en-US" dirty="0" smtClean="0">
                          <a:sym typeface="Symbol"/>
                        </a:rPr>
                        <a:t>)</a:t>
                      </a:r>
                    </a:p>
                    <a:p>
                      <a:endParaRPr lang="en-US" dirty="0" smtClean="0">
                        <a:sym typeface="Symbo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(t</a:t>
                      </a:r>
                      <a:r>
                        <a:rPr lang="en-US" baseline="-25000" dirty="0" smtClean="0">
                          <a:sym typeface="Symbol"/>
                        </a:rPr>
                        <a:t>4</a:t>
                      </a:r>
                      <a:r>
                        <a:rPr lang="en-US" dirty="0" smtClean="0">
                          <a:sym typeface="Symbol"/>
                        </a:rPr>
                        <a:t>)( q</a:t>
                      </a:r>
                      <a:r>
                        <a:rPr lang="en-US" baseline="-25000" dirty="0" smtClean="0">
                          <a:sym typeface="Symbol"/>
                        </a:rPr>
                        <a:t>4</a:t>
                      </a:r>
                      <a:r>
                        <a:rPr lang="en-US" dirty="0" smtClean="0">
                          <a:sym typeface="Symbol"/>
                        </a:rPr>
                        <a:t>/p</a:t>
                      </a:r>
                      <a:r>
                        <a:rPr lang="en-US" baseline="-25000" dirty="0" smtClean="0">
                          <a:sym typeface="Symbol"/>
                        </a:rPr>
                        <a:t>3</a:t>
                      </a:r>
                      <a:r>
                        <a:rPr lang="en-US" dirty="0" smtClean="0">
                          <a:sym typeface="Symbol"/>
                        </a:rPr>
                        <a:t>, </a:t>
                      </a:r>
                      <a:r>
                        <a:rPr lang="en-US" dirty="0" err="1" smtClean="0">
                          <a:sym typeface="Symbol"/>
                        </a:rPr>
                        <a:t>a</a:t>
                      </a:r>
                      <a:r>
                        <a:rPr lang="en-US" baseline="-25000" dirty="0" err="1" smtClean="0">
                          <a:sym typeface="Symbol"/>
                        </a:rPr>
                        <a:t>o</a:t>
                      </a:r>
                      <a:r>
                        <a:rPr lang="en-US" baseline="30000" dirty="0" smtClean="0">
                          <a:sym typeface="Symbol"/>
                        </a:rPr>
                        <a:t> </a:t>
                      </a:r>
                      <a:r>
                        <a:rPr lang="en-US" dirty="0" smtClean="0">
                          <a:sym typeface="Symbol"/>
                        </a:rPr>
                        <a:t>; r</a:t>
                      </a:r>
                      <a:r>
                        <a:rPr lang="en-US" baseline="-25000" dirty="0" smtClean="0">
                          <a:sym typeface="Symbol"/>
                        </a:rPr>
                        <a:t>3</a:t>
                      </a:r>
                      <a:r>
                        <a:rPr lang="en-US" dirty="0" smtClean="0">
                          <a:sym typeface="Symbol"/>
                        </a:rPr>
                        <a:t>, c</a:t>
                      </a:r>
                      <a:r>
                        <a:rPr lang="en-US" baseline="-25000" dirty="0" smtClean="0">
                          <a:sym typeface="Symbol"/>
                        </a:rPr>
                        <a:t>o</a:t>
                      </a:r>
                      <a:r>
                        <a:rPr lang="en-US" baseline="30000" dirty="0" smtClean="0">
                          <a:sym typeface="Symbol"/>
                        </a:rPr>
                        <a:t> </a:t>
                      </a:r>
                      <a:r>
                        <a:rPr lang="en-US" dirty="0" smtClean="0">
                          <a:sym typeface="Symbol"/>
                        </a:rPr>
                        <a:t>! t</a:t>
                      </a:r>
                      <a:r>
                        <a:rPr lang="en-US" baseline="-25000" dirty="0" smtClean="0">
                          <a:sym typeface="Symbol"/>
                        </a:rPr>
                        <a:t>4</a:t>
                      </a:r>
                      <a:r>
                        <a:rPr lang="en-US" dirty="0" smtClean="0">
                          <a:sym typeface="Symbol"/>
                        </a:rPr>
                        <a:t> . . t</a:t>
                      </a:r>
                      <a:r>
                        <a:rPr lang="en-US" baseline="-25000" dirty="0" smtClean="0">
                          <a:sym typeface="Symbol"/>
                        </a:rPr>
                        <a:t>4</a:t>
                      </a:r>
                      <a:r>
                        <a:rPr lang="en-US" dirty="0" smtClean="0">
                          <a:sym typeface="Symbol"/>
                        </a:rPr>
                        <a:t>)</a:t>
                      </a:r>
                      <a:endParaRPr lang="en-US" dirty="0" smtClean="0"/>
                    </a:p>
                    <a:p>
                      <a:endParaRPr lang="en-US" dirty="0" smtClean="0">
                        <a:sym typeface="Symbol"/>
                      </a:endParaRPr>
                    </a:p>
                  </a:txBody>
                  <a:tcPr/>
                </a:tc>
              </a:tr>
            </a:tbl>
          </a:graphicData>
        </a:graphic>
      </p:graphicFrame>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lstStyle/>
          <a:p>
            <a:r>
              <a:rPr lang="en-US" dirty="0" smtClean="0"/>
              <a:t>Church allows cumulative orders, but even this is translatable into substitution. For example,</a:t>
            </a:r>
          </a:p>
          <a:p>
            <a:pPr>
              <a:buNone/>
            </a:pPr>
            <a:r>
              <a:rPr lang="en-US" dirty="0" smtClean="0">
                <a:sym typeface="Symbol"/>
              </a:rPr>
              <a:t>		</a:t>
            </a:r>
            <a:r>
              <a:rPr lang="en-US" baseline="30000" dirty="0" smtClean="0">
                <a:sym typeface="Symbol"/>
              </a:rPr>
              <a:t>((o)/3)/1</a:t>
            </a:r>
            <a:r>
              <a:rPr lang="en-US" dirty="0" smtClean="0">
                <a:sym typeface="Symbol"/>
              </a:rPr>
              <a:t>(</a:t>
            </a:r>
            <a:r>
              <a:rPr lang="en-US" baseline="30000" dirty="0" smtClean="0">
                <a:sym typeface="Symbol"/>
              </a:rPr>
              <a:t>(o)/2</a:t>
            </a:r>
            <a:r>
              <a:rPr lang="en-US" dirty="0" smtClean="0">
                <a:sym typeface="Symbol"/>
              </a:rPr>
              <a:t>)</a:t>
            </a:r>
          </a:p>
          <a:p>
            <a:pPr>
              <a:buNone/>
            </a:pPr>
            <a:r>
              <a:rPr lang="en-US" dirty="0" smtClean="0">
                <a:sym typeface="Symbol"/>
              </a:rPr>
              <a:t>		(t)( q</a:t>
            </a:r>
            <a:r>
              <a:rPr lang="en-US" baseline="-25000" dirty="0" smtClean="0">
                <a:sym typeface="Symbol"/>
              </a:rPr>
              <a:t>4</a:t>
            </a:r>
            <a:r>
              <a:rPr lang="en-US" dirty="0" smtClean="0">
                <a:sym typeface="Symbol"/>
              </a:rPr>
              <a:t>/p</a:t>
            </a:r>
            <a:r>
              <a:rPr lang="en-US" baseline="-25000" dirty="0" smtClean="0">
                <a:sym typeface="Symbol"/>
              </a:rPr>
              <a:t>3</a:t>
            </a:r>
            <a:r>
              <a:rPr lang="en-US" dirty="0" smtClean="0">
                <a:sym typeface="Symbol"/>
              </a:rPr>
              <a:t>, </a:t>
            </a:r>
            <a:r>
              <a:rPr lang="en-US" dirty="0" err="1" smtClean="0">
                <a:sym typeface="Symbol"/>
              </a:rPr>
              <a:t>a</a:t>
            </a:r>
            <a:r>
              <a:rPr lang="en-US" baseline="-25000" dirty="0" err="1" smtClean="0">
                <a:sym typeface="Symbol"/>
              </a:rPr>
              <a:t>o</a:t>
            </a:r>
            <a:r>
              <a:rPr lang="en-US" baseline="30000" dirty="0" smtClean="0">
                <a:sym typeface="Symbol"/>
              </a:rPr>
              <a:t> </a:t>
            </a:r>
            <a:r>
              <a:rPr lang="en-US" dirty="0" smtClean="0">
                <a:sym typeface="Symbol"/>
              </a:rPr>
              <a:t>; r</a:t>
            </a:r>
            <a:r>
              <a:rPr lang="en-US" baseline="-25000" dirty="0" smtClean="0">
                <a:sym typeface="Symbol"/>
              </a:rPr>
              <a:t>2</a:t>
            </a:r>
            <a:r>
              <a:rPr lang="en-US" dirty="0" smtClean="0">
                <a:sym typeface="Symbol"/>
              </a:rPr>
              <a:t>, c</a:t>
            </a:r>
            <a:r>
              <a:rPr lang="en-US" baseline="-25000" dirty="0" smtClean="0">
                <a:sym typeface="Symbol"/>
              </a:rPr>
              <a:t>o</a:t>
            </a:r>
            <a:r>
              <a:rPr lang="en-US" baseline="30000" dirty="0" smtClean="0">
                <a:sym typeface="Symbol"/>
              </a:rPr>
              <a:t> </a:t>
            </a:r>
            <a:r>
              <a:rPr lang="en-US" dirty="0" smtClean="0">
                <a:sym typeface="Symbol"/>
              </a:rPr>
              <a:t>! t</a:t>
            </a:r>
            <a:r>
              <a:rPr lang="en-US" baseline="-25000" dirty="0" smtClean="0">
                <a:sym typeface="Symbol"/>
              </a:rPr>
              <a:t>4</a:t>
            </a:r>
            <a:r>
              <a:rPr lang="en-US" dirty="0" smtClean="0">
                <a:sym typeface="Symbol"/>
              </a:rPr>
              <a:t> .. t</a:t>
            </a:r>
            <a:r>
              <a:rPr lang="en-US" baseline="-25000" dirty="0" smtClean="0">
                <a:sym typeface="Symbol"/>
              </a:rPr>
              <a:t>4</a:t>
            </a:r>
            <a:r>
              <a:rPr lang="en-US" dirty="0" smtClean="0">
                <a:sym typeface="Symbol"/>
              </a:rPr>
              <a:t>)</a:t>
            </a:r>
          </a:p>
          <a:p>
            <a:pPr>
              <a:buNone/>
            </a:pPr>
            <a:r>
              <a:rPr lang="en-US" dirty="0" smtClean="0">
                <a:sym typeface="Symbol"/>
              </a:rPr>
              <a:t>	</a:t>
            </a:r>
            <a:r>
              <a:rPr lang="en-US" sz="2800" dirty="0" smtClean="0">
                <a:sym typeface="Symbol"/>
              </a:rPr>
              <a:t>Admittedly,  in his 1907manuscript “On Types,” Russell didn’t like this. He requires (agonizing over the lack of philosophical justification) that: </a:t>
            </a:r>
            <a:endParaRPr lang="en-US" sz="2800" dirty="0" smtClean="0"/>
          </a:p>
          <a:p>
            <a:pPr>
              <a:buNone/>
            </a:pPr>
            <a:r>
              <a:rPr lang="en-US" sz="2800" dirty="0" smtClean="0"/>
              <a:t>		p</a:t>
            </a:r>
            <a:r>
              <a:rPr lang="en-US" sz="2800" baseline="-25000" dirty="0" smtClean="0"/>
              <a:t>m</a:t>
            </a:r>
            <a:r>
              <a:rPr lang="en-US" sz="2800" dirty="0" smtClean="0"/>
              <a:t>/</a:t>
            </a:r>
            <a:r>
              <a:rPr lang="en-US" sz="2800" dirty="0" err="1" smtClean="0"/>
              <a:t>a</a:t>
            </a:r>
            <a:r>
              <a:rPr lang="en-US" sz="2800" baseline="-25000" dirty="0" err="1" smtClean="0"/>
              <a:t>n</a:t>
            </a:r>
            <a:r>
              <a:rPr lang="en-US" sz="2800" dirty="0" err="1" smtClean="0"/>
              <a:t>;b</a:t>
            </a:r>
            <a:r>
              <a:rPr lang="en-US" sz="2800" baseline="-25000" dirty="0" err="1" smtClean="0"/>
              <a:t>n</a:t>
            </a:r>
            <a:r>
              <a:rPr lang="en-US" sz="2800" dirty="0" smtClean="0"/>
              <a:t>! t</a:t>
            </a:r>
            <a:r>
              <a:rPr lang="en-US" sz="2800" baseline="-25000" dirty="0" smtClean="0"/>
              <a:t>m </a:t>
            </a:r>
            <a:r>
              <a:rPr lang="en-US" sz="2800" dirty="0" smtClean="0"/>
              <a:t>   and   </a:t>
            </a:r>
            <a:r>
              <a:rPr lang="en-US" sz="2800" dirty="0" err="1" smtClean="0"/>
              <a:t>q</a:t>
            </a:r>
            <a:r>
              <a:rPr lang="en-US" sz="2800" baseline="-25000" dirty="0" err="1" smtClean="0"/>
              <a:t>z</a:t>
            </a:r>
            <a:r>
              <a:rPr lang="en-US" sz="2800" dirty="0" smtClean="0"/>
              <a:t> /p</a:t>
            </a:r>
            <a:r>
              <a:rPr lang="en-US" sz="2800" baseline="-25000" dirty="0" smtClean="0"/>
              <a:t>m</a:t>
            </a:r>
            <a:r>
              <a:rPr lang="en-US" sz="2800" dirty="0" smtClean="0"/>
              <a:t> , a</a:t>
            </a:r>
            <a:r>
              <a:rPr lang="en-US" sz="2800" baseline="-25000" dirty="0" smtClean="0"/>
              <a:t>n </a:t>
            </a:r>
            <a:r>
              <a:rPr lang="en-US" sz="2800" dirty="0" smtClean="0"/>
              <a:t>;</a:t>
            </a:r>
            <a:r>
              <a:rPr lang="en-US" sz="2800" dirty="0" err="1" smtClean="0"/>
              <a:t>r</a:t>
            </a:r>
            <a:r>
              <a:rPr lang="en-US" sz="2800" baseline="-25000" dirty="0" err="1" smtClean="0"/>
              <a:t>m</a:t>
            </a:r>
            <a:r>
              <a:rPr lang="en-US" sz="2800" dirty="0" smtClean="0"/>
              <a:t>, </a:t>
            </a:r>
            <a:r>
              <a:rPr lang="en-US" sz="2800" dirty="0" err="1" smtClean="0"/>
              <a:t>c</a:t>
            </a:r>
            <a:r>
              <a:rPr lang="en-US" sz="2800" baseline="-25000" dirty="0" err="1" smtClean="0"/>
              <a:t>n</a:t>
            </a:r>
            <a:r>
              <a:rPr lang="en-US" sz="2800" dirty="0" smtClean="0"/>
              <a:t>  ! </a:t>
            </a:r>
            <a:r>
              <a:rPr lang="en-US" sz="2800" dirty="0" err="1" smtClean="0"/>
              <a:t>t</a:t>
            </a:r>
            <a:r>
              <a:rPr lang="en-US" sz="2800" baseline="-25000" dirty="0" err="1" smtClean="0"/>
              <a:t>z</a:t>
            </a:r>
            <a:endParaRPr lang="en-US" sz="2800" baseline="-25000" dirty="0" smtClean="0"/>
          </a:p>
          <a:p>
            <a:r>
              <a:rPr lang="en-US" sz="2800" dirty="0" smtClean="0"/>
              <a:t>That is, only propositions of like order can be substituted for one another.  </a:t>
            </a:r>
            <a:endParaRPr lang="en-US" sz="28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096000"/>
          </a:xfrm>
        </p:spPr>
        <p:txBody>
          <a:bodyPr/>
          <a:lstStyle/>
          <a:p>
            <a:r>
              <a:rPr lang="en-US" sz="2800" dirty="0" smtClean="0"/>
              <a:t>Since </a:t>
            </a:r>
            <a:r>
              <a:rPr lang="en-US" sz="2800" dirty="0" smtClean="0">
                <a:solidFill>
                  <a:srgbClr val="FF0000"/>
                </a:solidFill>
              </a:rPr>
              <a:t>Church has non-predicative variables </a:t>
            </a:r>
            <a:r>
              <a:rPr lang="en-US" sz="2800" dirty="0" smtClean="0"/>
              <a:t>he introduces comprehension principles for non-predicative attributes. For example, </a:t>
            </a:r>
          </a:p>
          <a:p>
            <a:pPr>
              <a:buNone/>
            </a:pPr>
            <a:r>
              <a:rPr lang="en-US" sz="2800" dirty="0" smtClean="0">
                <a:sym typeface="Symbol"/>
              </a:rPr>
              <a:t>	(f</a:t>
            </a:r>
            <a:r>
              <a:rPr lang="en-US" sz="2800" baseline="30000" dirty="0" smtClean="0">
                <a:sym typeface="Symbol"/>
              </a:rPr>
              <a:t>(o)/n </a:t>
            </a:r>
            <a:r>
              <a:rPr lang="en-US" sz="2800" dirty="0" smtClean="0">
                <a:sym typeface="Symbol"/>
              </a:rPr>
              <a:t>)(x</a:t>
            </a:r>
            <a:r>
              <a:rPr lang="en-US" sz="2800" baseline="30000" dirty="0" smtClean="0">
                <a:sym typeface="Symbol"/>
              </a:rPr>
              <a:t>o</a:t>
            </a:r>
            <a:r>
              <a:rPr lang="en-US" sz="2800" dirty="0" smtClean="0">
                <a:sym typeface="Symbol"/>
              </a:rPr>
              <a:t> )(f</a:t>
            </a:r>
            <a:r>
              <a:rPr lang="en-US" sz="2800" baseline="30000" dirty="0" smtClean="0">
                <a:sym typeface="Symbol"/>
              </a:rPr>
              <a:t>(o)/n </a:t>
            </a:r>
            <a:r>
              <a:rPr lang="en-US" sz="2800" dirty="0" smtClean="0">
                <a:sym typeface="Symbol"/>
              </a:rPr>
              <a:t>(x</a:t>
            </a:r>
            <a:r>
              <a:rPr lang="en-US" sz="2800" baseline="30000" dirty="0" smtClean="0">
                <a:sym typeface="Symbol"/>
              </a:rPr>
              <a:t>o</a:t>
            </a:r>
            <a:r>
              <a:rPr lang="en-US" sz="2800" dirty="0" smtClean="0">
                <a:sym typeface="Symbol"/>
              </a:rPr>
              <a:t>)    A(x</a:t>
            </a:r>
            <a:r>
              <a:rPr lang="en-US" sz="2800" baseline="30000" dirty="0" smtClean="0">
                <a:sym typeface="Symbol"/>
              </a:rPr>
              <a:t>o</a:t>
            </a:r>
            <a:r>
              <a:rPr lang="en-US" sz="2800" dirty="0" smtClean="0">
                <a:sym typeface="Symbol"/>
              </a:rPr>
              <a:t>)), </a:t>
            </a:r>
          </a:p>
          <a:p>
            <a:pPr>
              <a:buNone/>
            </a:pPr>
            <a:r>
              <a:rPr lang="en-US" sz="2800" dirty="0" smtClean="0">
                <a:sym typeface="Symbol"/>
              </a:rPr>
              <a:t>	where  f</a:t>
            </a:r>
            <a:r>
              <a:rPr lang="en-US" sz="2800" baseline="30000" dirty="0" smtClean="0">
                <a:sym typeface="Symbol"/>
              </a:rPr>
              <a:t>(o)/n</a:t>
            </a:r>
            <a:r>
              <a:rPr lang="en-US" sz="2800" dirty="0" smtClean="0">
                <a:sym typeface="Symbol"/>
              </a:rPr>
              <a:t>  is not free in A, and A is a formula containing no bound variables of r-type higher than (o)/n.</a:t>
            </a:r>
            <a:endParaRPr lang="en-US" sz="2800" dirty="0" smtClean="0"/>
          </a:p>
          <a:p>
            <a:r>
              <a:rPr lang="en-US" sz="2800" dirty="0" smtClean="0"/>
              <a:t>His </a:t>
            </a:r>
            <a:r>
              <a:rPr lang="en-US" sz="2800" dirty="0" smtClean="0">
                <a:solidFill>
                  <a:srgbClr val="FF0000"/>
                </a:solidFill>
              </a:rPr>
              <a:t>Axiom of Reducibility</a:t>
            </a:r>
            <a:r>
              <a:rPr lang="en-US" sz="2800" dirty="0" smtClean="0"/>
              <a:t>,  is therefore a thesis that any non-predicative attribute is </a:t>
            </a:r>
            <a:r>
              <a:rPr lang="en-US" sz="2800" dirty="0" err="1" smtClean="0"/>
              <a:t>coexemplifying</a:t>
            </a:r>
            <a:r>
              <a:rPr lang="en-US" sz="2800" dirty="0" smtClean="0"/>
              <a:t> with a predicative attributes of the appropriate type. For example:</a:t>
            </a:r>
            <a:r>
              <a:rPr lang="en-US" sz="2800" dirty="0" smtClean="0">
                <a:sym typeface="Symbol"/>
              </a:rPr>
              <a:t> </a:t>
            </a:r>
          </a:p>
          <a:p>
            <a:pPr>
              <a:buNone/>
            </a:pPr>
            <a:r>
              <a:rPr lang="en-US" sz="2800" dirty="0" smtClean="0">
                <a:sym typeface="Symbol"/>
              </a:rPr>
              <a:t>	(</a:t>
            </a:r>
            <a:r>
              <a:rPr lang="en-US" sz="2800" baseline="30000" dirty="0" smtClean="0">
                <a:sym typeface="Symbol"/>
              </a:rPr>
              <a:t>(o)/n </a:t>
            </a:r>
            <a:r>
              <a:rPr lang="en-US" sz="2800" dirty="0" smtClean="0">
                <a:sym typeface="Symbol"/>
              </a:rPr>
              <a:t>)(f</a:t>
            </a:r>
            <a:r>
              <a:rPr lang="en-US" sz="2800" baseline="30000" dirty="0" smtClean="0">
                <a:sym typeface="Symbol"/>
              </a:rPr>
              <a:t>(o)/1 </a:t>
            </a:r>
            <a:r>
              <a:rPr lang="en-US" sz="2800" dirty="0" smtClean="0">
                <a:sym typeface="Symbol"/>
              </a:rPr>
              <a:t>)(x</a:t>
            </a:r>
            <a:r>
              <a:rPr lang="en-US" sz="2800" baseline="30000" dirty="0" smtClean="0">
                <a:sym typeface="Symbol"/>
              </a:rPr>
              <a:t>o</a:t>
            </a:r>
            <a:r>
              <a:rPr lang="en-US" sz="2800" dirty="0" smtClean="0">
                <a:sym typeface="Symbol"/>
              </a:rPr>
              <a:t> )( f</a:t>
            </a:r>
            <a:r>
              <a:rPr lang="en-US" sz="2800" baseline="30000" dirty="0" smtClean="0">
                <a:sym typeface="Symbol"/>
              </a:rPr>
              <a:t>(o)/1</a:t>
            </a:r>
            <a:r>
              <a:rPr lang="en-US" sz="2800" dirty="0" smtClean="0">
                <a:sym typeface="Symbol"/>
              </a:rPr>
              <a:t>(x</a:t>
            </a:r>
            <a:r>
              <a:rPr lang="en-US" sz="2800" baseline="30000" dirty="0" smtClean="0">
                <a:sym typeface="Symbol"/>
              </a:rPr>
              <a:t>o</a:t>
            </a:r>
            <a:r>
              <a:rPr lang="en-US" sz="2800" dirty="0" smtClean="0">
                <a:sym typeface="Symbol"/>
              </a:rPr>
              <a:t>)    </a:t>
            </a:r>
            <a:r>
              <a:rPr lang="en-US" sz="2800" baseline="30000" dirty="0" smtClean="0">
                <a:sym typeface="Symbol"/>
              </a:rPr>
              <a:t>(o)/n</a:t>
            </a:r>
            <a:r>
              <a:rPr lang="en-US" sz="2800" dirty="0" smtClean="0">
                <a:sym typeface="Symbol"/>
              </a:rPr>
              <a:t>(x</a:t>
            </a:r>
            <a:r>
              <a:rPr lang="en-US" sz="2800" baseline="30000" dirty="0" smtClean="0">
                <a:sym typeface="Symbol"/>
              </a:rPr>
              <a:t>o</a:t>
            </a:r>
            <a:r>
              <a:rPr lang="en-US" sz="2800" dirty="0" smtClean="0">
                <a:sym typeface="Symbol"/>
              </a:rPr>
              <a:t>)).</a:t>
            </a:r>
            <a:endParaRPr lang="en-US" sz="2800" dirty="0" smtClean="0"/>
          </a:p>
          <a:p>
            <a:pPr>
              <a:buNone/>
            </a:pP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sz="2400" dirty="0" smtClean="0">
                <a:sym typeface="Symbol"/>
              </a:rPr>
              <a:t>Church’s axiom of Reducibility</a:t>
            </a:r>
          </a:p>
          <a:p>
            <a:pPr>
              <a:buNone/>
            </a:pPr>
            <a:r>
              <a:rPr lang="en-US" sz="2400" dirty="0" smtClean="0">
                <a:sym typeface="Symbol"/>
              </a:rPr>
              <a:t>	(</a:t>
            </a:r>
            <a:r>
              <a:rPr lang="en-US" sz="2400" baseline="30000" dirty="0" smtClean="0">
                <a:sym typeface="Symbol"/>
              </a:rPr>
              <a:t>(o)/n </a:t>
            </a:r>
            <a:r>
              <a:rPr lang="en-US" sz="2400" dirty="0" smtClean="0">
                <a:sym typeface="Symbol"/>
              </a:rPr>
              <a:t>)(f</a:t>
            </a:r>
            <a:r>
              <a:rPr lang="en-US" sz="2400" baseline="30000" dirty="0" smtClean="0">
                <a:sym typeface="Symbol"/>
              </a:rPr>
              <a:t>(o)/1 </a:t>
            </a:r>
            <a:r>
              <a:rPr lang="en-US" sz="2400" dirty="0" smtClean="0">
                <a:sym typeface="Symbol"/>
              </a:rPr>
              <a:t>)(x</a:t>
            </a:r>
            <a:r>
              <a:rPr lang="en-US" sz="2400" baseline="30000" dirty="0" smtClean="0">
                <a:sym typeface="Symbol"/>
              </a:rPr>
              <a:t>o</a:t>
            </a:r>
            <a:r>
              <a:rPr lang="en-US" sz="2400" dirty="0" smtClean="0">
                <a:sym typeface="Symbol"/>
              </a:rPr>
              <a:t> )(  f</a:t>
            </a:r>
            <a:r>
              <a:rPr lang="en-US" sz="2400" baseline="30000" dirty="0" smtClean="0">
                <a:sym typeface="Symbol"/>
              </a:rPr>
              <a:t>(o)/1 </a:t>
            </a:r>
            <a:r>
              <a:rPr lang="en-US" sz="2400" dirty="0" smtClean="0">
                <a:sym typeface="Symbol"/>
              </a:rPr>
              <a:t>(x</a:t>
            </a:r>
            <a:r>
              <a:rPr lang="en-US" sz="2400" baseline="30000" dirty="0" smtClean="0">
                <a:sym typeface="Symbol"/>
              </a:rPr>
              <a:t>o</a:t>
            </a:r>
            <a:r>
              <a:rPr lang="en-US" sz="2400" dirty="0" smtClean="0">
                <a:sym typeface="Symbol"/>
              </a:rPr>
              <a:t>)    </a:t>
            </a:r>
            <a:r>
              <a:rPr lang="en-US" sz="2400" baseline="30000" dirty="0" smtClean="0">
                <a:sym typeface="Symbol"/>
              </a:rPr>
              <a:t>(o)/n</a:t>
            </a:r>
            <a:r>
              <a:rPr lang="en-US" sz="2400" dirty="0" smtClean="0">
                <a:sym typeface="Symbol"/>
              </a:rPr>
              <a:t>(x</a:t>
            </a:r>
            <a:r>
              <a:rPr lang="en-US" sz="2400" baseline="30000" dirty="0" smtClean="0">
                <a:sym typeface="Symbol"/>
              </a:rPr>
              <a:t>o</a:t>
            </a:r>
            <a:r>
              <a:rPr lang="en-US" sz="2400" dirty="0" smtClean="0">
                <a:sym typeface="Symbol"/>
              </a:rPr>
              <a:t>))</a:t>
            </a:r>
          </a:p>
          <a:p>
            <a:pPr>
              <a:buNone/>
            </a:pPr>
            <a:r>
              <a:rPr lang="en-US" sz="2400" dirty="0" smtClean="0">
                <a:sym typeface="Symbol"/>
              </a:rPr>
              <a:t>	has a exact analog in the 1908 </a:t>
            </a:r>
            <a:r>
              <a:rPr lang="en-US" sz="2400" dirty="0" err="1" smtClean="0">
                <a:sym typeface="Symbol"/>
              </a:rPr>
              <a:t>substitutional</a:t>
            </a:r>
            <a:r>
              <a:rPr lang="en-US" sz="2400" dirty="0" smtClean="0">
                <a:sym typeface="Symbol"/>
              </a:rPr>
              <a:t> theory:</a:t>
            </a:r>
            <a:endParaRPr lang="en-US" sz="2400" dirty="0" smtClean="0"/>
          </a:p>
          <a:p>
            <a:pPr>
              <a:buNone/>
            </a:pPr>
            <a:r>
              <a:rPr lang="en-US" sz="2400" dirty="0" smtClean="0">
                <a:sym typeface="Symbol"/>
              </a:rPr>
              <a:t>	(</a:t>
            </a:r>
            <a:r>
              <a:rPr lang="en-US" sz="2400" dirty="0" err="1" smtClean="0">
                <a:sym typeface="Symbol"/>
              </a:rPr>
              <a:t>r</a:t>
            </a:r>
            <a:r>
              <a:rPr lang="en-US" sz="2400" baseline="-25000" dirty="0" err="1" smtClean="0">
                <a:sym typeface="Symbol"/>
              </a:rPr>
              <a:t>n</a:t>
            </a:r>
            <a:r>
              <a:rPr lang="en-US" sz="2400" dirty="0" smtClean="0">
                <a:sym typeface="Symbol"/>
              </a:rPr>
              <a:t>, </a:t>
            </a:r>
            <a:r>
              <a:rPr lang="en-US" sz="2400" dirty="0" err="1" smtClean="0">
                <a:sym typeface="Symbol"/>
              </a:rPr>
              <a:t>b</a:t>
            </a:r>
            <a:r>
              <a:rPr lang="en-US" sz="2400" baseline="-25000" dirty="0" err="1" smtClean="0">
                <a:sym typeface="Symbol"/>
              </a:rPr>
              <a:t>o</a:t>
            </a:r>
            <a:r>
              <a:rPr lang="en-US" sz="2400" baseline="-25000" dirty="0" smtClean="0">
                <a:sym typeface="Symbol"/>
              </a:rPr>
              <a:t> </a:t>
            </a:r>
            <a:r>
              <a:rPr lang="en-US" sz="2400" dirty="0" smtClean="0">
                <a:sym typeface="Symbol"/>
              </a:rPr>
              <a:t>)(p</a:t>
            </a:r>
            <a:r>
              <a:rPr lang="en-US" sz="2400" baseline="-25000" dirty="0" smtClean="0">
                <a:sym typeface="Symbol"/>
              </a:rPr>
              <a:t>1</a:t>
            </a:r>
            <a:r>
              <a:rPr lang="en-US" sz="2400" dirty="0" smtClean="0">
                <a:sym typeface="Symbol"/>
              </a:rPr>
              <a:t>, </a:t>
            </a:r>
            <a:r>
              <a:rPr lang="en-US" sz="2400" dirty="0" err="1" smtClean="0">
                <a:sym typeface="Symbol"/>
              </a:rPr>
              <a:t>a</a:t>
            </a:r>
            <a:r>
              <a:rPr lang="en-US" sz="2400" baseline="-25000" dirty="0" err="1" smtClean="0">
                <a:sym typeface="Symbol"/>
              </a:rPr>
              <a:t>o</a:t>
            </a:r>
            <a:r>
              <a:rPr lang="en-US" sz="2400" baseline="-25000" dirty="0" smtClean="0">
                <a:sym typeface="Symbol"/>
              </a:rPr>
              <a:t> </a:t>
            </a:r>
            <a:r>
              <a:rPr lang="en-US" sz="2400" dirty="0" smtClean="0">
                <a:sym typeface="Symbol"/>
              </a:rPr>
              <a:t>)(x</a:t>
            </a:r>
            <a:r>
              <a:rPr lang="en-US" sz="2400" baseline="-25000" dirty="0" smtClean="0">
                <a:sym typeface="Symbol"/>
              </a:rPr>
              <a:t>o</a:t>
            </a:r>
            <a:r>
              <a:rPr lang="en-US" sz="2400" dirty="0" smtClean="0">
                <a:sym typeface="Symbol"/>
              </a:rPr>
              <a:t>) (p</a:t>
            </a:r>
            <a:r>
              <a:rPr lang="en-US" sz="2400" baseline="-25000" dirty="0" smtClean="0">
                <a:sym typeface="Symbol"/>
              </a:rPr>
              <a:t>1</a:t>
            </a:r>
            <a:r>
              <a:rPr lang="en-US" sz="2400" dirty="0" smtClean="0">
                <a:sym typeface="Symbol"/>
              </a:rPr>
              <a:t>/</a:t>
            </a:r>
            <a:r>
              <a:rPr lang="en-US" sz="2400" dirty="0" err="1" smtClean="0">
                <a:sym typeface="Symbol"/>
              </a:rPr>
              <a:t>a</a:t>
            </a:r>
            <a:r>
              <a:rPr lang="en-US" sz="2400" baseline="-25000" dirty="0" err="1" smtClean="0">
                <a:sym typeface="Symbol"/>
              </a:rPr>
              <a:t>o</a:t>
            </a:r>
            <a:r>
              <a:rPr lang="en-US" sz="2400" baseline="30000" dirty="0" smtClean="0">
                <a:sym typeface="Symbol"/>
              </a:rPr>
              <a:t> </a:t>
            </a:r>
            <a:r>
              <a:rPr lang="en-US" sz="2400" dirty="0" smtClean="0">
                <a:sym typeface="Symbol"/>
              </a:rPr>
              <a:t>; x</a:t>
            </a:r>
            <a:r>
              <a:rPr lang="en-US" sz="2400" baseline="-25000" dirty="0" smtClean="0">
                <a:sym typeface="Symbol"/>
              </a:rPr>
              <a:t>o</a:t>
            </a:r>
            <a:r>
              <a:rPr lang="en-US" sz="2400" dirty="0" smtClean="0">
                <a:sym typeface="Symbol"/>
              </a:rPr>
              <a:t>  </a:t>
            </a:r>
            <a:r>
              <a:rPr lang="en-US" sz="2400" dirty="0" err="1" smtClean="0">
                <a:sym typeface="Symbol"/>
              </a:rPr>
              <a:t>r</a:t>
            </a:r>
            <a:r>
              <a:rPr lang="en-US" sz="2400" baseline="-25000" dirty="0" err="1" smtClean="0">
                <a:sym typeface="Symbol"/>
              </a:rPr>
              <a:t>n</a:t>
            </a:r>
            <a:r>
              <a:rPr lang="en-US" sz="2400" dirty="0" smtClean="0">
                <a:sym typeface="Symbol"/>
              </a:rPr>
              <a:t>/ </a:t>
            </a:r>
            <a:r>
              <a:rPr lang="en-US" sz="2400" dirty="0" err="1" smtClean="0">
                <a:sym typeface="Symbol"/>
              </a:rPr>
              <a:t>b</a:t>
            </a:r>
            <a:r>
              <a:rPr lang="en-US" sz="2400" baseline="-25000" dirty="0" err="1" smtClean="0">
                <a:sym typeface="Symbol"/>
              </a:rPr>
              <a:t>o</a:t>
            </a:r>
            <a:r>
              <a:rPr lang="en-US" sz="2400" baseline="-25000" dirty="0" smtClean="0">
                <a:sym typeface="Symbol"/>
              </a:rPr>
              <a:t> </a:t>
            </a:r>
            <a:r>
              <a:rPr lang="en-US" sz="2400" dirty="0" smtClean="0">
                <a:sym typeface="Symbol"/>
              </a:rPr>
              <a:t>; x</a:t>
            </a:r>
            <a:r>
              <a:rPr lang="en-US" sz="2400" baseline="-25000" dirty="0" smtClean="0">
                <a:sym typeface="Symbol"/>
              </a:rPr>
              <a:t>o</a:t>
            </a:r>
            <a:r>
              <a:rPr lang="en-US" sz="2400" dirty="0" smtClean="0">
                <a:sym typeface="Symbol"/>
              </a:rPr>
              <a:t>) .</a:t>
            </a:r>
          </a:p>
          <a:p>
            <a:pPr>
              <a:buNone/>
            </a:pPr>
            <a:endParaRPr lang="en-US" sz="2400" dirty="0" smtClean="0">
              <a:sym typeface="Symbol"/>
            </a:endParaRPr>
          </a:p>
          <a:p>
            <a:r>
              <a:rPr lang="en-US" sz="2400" dirty="0" smtClean="0">
                <a:sym typeface="Symbol"/>
              </a:rPr>
              <a:t>But this is far away from </a:t>
            </a:r>
            <a:r>
              <a:rPr lang="en-US" sz="2400" i="1" dirty="0" smtClean="0">
                <a:sym typeface="Symbol"/>
              </a:rPr>
              <a:t>Principia </a:t>
            </a:r>
            <a:r>
              <a:rPr lang="en-US" sz="2400" i="1" dirty="0" err="1" smtClean="0">
                <a:sym typeface="Symbol"/>
              </a:rPr>
              <a:t>Mathematica</a:t>
            </a:r>
            <a:r>
              <a:rPr lang="en-US" sz="2400" dirty="0" smtClean="0">
                <a:sym typeface="Symbol"/>
              </a:rPr>
              <a:t>.</a:t>
            </a:r>
          </a:p>
          <a:p>
            <a:pPr>
              <a:buNone/>
            </a:pPr>
            <a:r>
              <a:rPr lang="en-US" sz="2400" dirty="0" smtClean="0">
                <a:sym typeface="Symbol"/>
              </a:rPr>
              <a:t>	Nino Cocchiarella seems first to have seen that the 1908 “Mathematical Logic” is not the theory of PM 1910. See his “The Development of the Theory of Logic Types and the Notion of a Logical Subject in Russell’s Early Philosophy,” </a:t>
            </a:r>
            <a:r>
              <a:rPr lang="en-US" sz="2400" i="1" dirty="0" smtClean="0">
                <a:sym typeface="Symbol"/>
              </a:rPr>
              <a:t>Synthese </a:t>
            </a:r>
            <a:r>
              <a:rPr lang="en-US" sz="2400" dirty="0" smtClean="0">
                <a:sym typeface="Symbol"/>
              </a:rPr>
              <a:t>45 (1980), pp. 71-115. </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228600"/>
          <a:ext cx="8229600" cy="3830320"/>
        </p:xfrm>
        <a:graphic>
          <a:graphicData uri="http://schemas.openxmlformats.org/drawingml/2006/table">
            <a:tbl>
              <a:tblPr firstRow="1" bandRow="1">
                <a:tableStyleId>{073A0DAA-6AF3-43AB-8588-CEC1D06C72B9}</a:tableStyleId>
              </a:tblPr>
              <a:tblGrid>
                <a:gridCol w="2743200"/>
                <a:gridCol w="3200400"/>
                <a:gridCol w="2286000"/>
              </a:tblGrid>
              <a:tr h="457200">
                <a:tc>
                  <a:txBody>
                    <a:bodyPr/>
                    <a:lstStyle/>
                    <a:p>
                      <a:r>
                        <a:rPr lang="en-US" dirty="0" smtClean="0"/>
                        <a:t>Church</a:t>
                      </a:r>
                      <a:endParaRPr lang="en-US" dirty="0"/>
                    </a:p>
                  </a:txBody>
                  <a:tcPr/>
                </a:tc>
                <a:tc>
                  <a:txBody>
                    <a:bodyPr/>
                    <a:lstStyle/>
                    <a:p>
                      <a:r>
                        <a:rPr lang="en-US" dirty="0" smtClean="0"/>
                        <a:t>Principia 1910 predictive</a:t>
                      </a:r>
                    </a:p>
                    <a:p>
                      <a:r>
                        <a:rPr lang="en-US" dirty="0" smtClean="0"/>
                        <a:t> (simple type</a:t>
                      </a:r>
                      <a:r>
                        <a:rPr lang="en-US" baseline="0" dirty="0" smtClean="0"/>
                        <a:t> symbols only)</a:t>
                      </a:r>
                      <a:endParaRPr lang="en-US" dirty="0"/>
                    </a:p>
                  </a:txBody>
                  <a:tcPr/>
                </a:tc>
                <a:tc>
                  <a:txBody>
                    <a:bodyPr/>
                    <a:lstStyle/>
                    <a:p>
                      <a:r>
                        <a:rPr lang="en-US" dirty="0" smtClean="0"/>
                        <a:t>Substitution matrices 1908</a:t>
                      </a:r>
                      <a:endParaRPr lang="en-US" dirty="0"/>
                    </a:p>
                  </a:txBody>
                  <a:tcPr/>
                </a:tc>
              </a:tr>
              <a:tr h="370840">
                <a:tc>
                  <a:txBody>
                    <a:bodyPr/>
                    <a:lstStyle/>
                    <a:p>
                      <a:r>
                        <a:rPr lang="en-US" dirty="0" smtClean="0">
                          <a:sym typeface="Symbol"/>
                        </a:rPr>
                        <a:t></a:t>
                      </a:r>
                      <a:r>
                        <a:rPr lang="en-US" dirty="0" smtClean="0"/>
                        <a:t> </a:t>
                      </a:r>
                      <a:r>
                        <a:rPr lang="en-US" baseline="30000" dirty="0" smtClean="0"/>
                        <a:t>(o)/1</a:t>
                      </a:r>
                      <a:endParaRPr lang="en-US" baseline="30000" dirty="0"/>
                    </a:p>
                  </a:txBody>
                  <a:tcPr/>
                </a:tc>
                <a:tc>
                  <a:txBody>
                    <a:bodyPr/>
                    <a:lstStyle/>
                    <a:p>
                      <a:r>
                        <a:rPr lang="en-US" dirty="0" smtClean="0">
                          <a:sym typeface="Symbol"/>
                        </a:rPr>
                        <a:t></a:t>
                      </a:r>
                      <a:r>
                        <a:rPr lang="en-US" dirty="0" smtClean="0"/>
                        <a:t> </a:t>
                      </a:r>
                      <a:r>
                        <a:rPr lang="en-US" baseline="30000" dirty="0" smtClean="0"/>
                        <a:t>(o)                           1 </a:t>
                      </a:r>
                      <a:r>
                        <a:rPr lang="en-US" dirty="0" smtClean="0">
                          <a:sym typeface="Symbol"/>
                        </a:rPr>
                        <a:t> </a:t>
                      </a:r>
                      <a:r>
                        <a:rPr lang="en-US" baseline="30000" dirty="0" smtClean="0"/>
                        <a:t>(o/o)    </a:t>
                      </a:r>
                      <a:endParaRPr lang="en-US" baseline="30000" dirty="0"/>
                    </a:p>
                  </a:txBody>
                  <a:tcPr/>
                </a:tc>
                <a:tc>
                  <a:txBody>
                    <a:bodyPr/>
                    <a:lstStyle/>
                    <a:p>
                      <a:r>
                        <a:rPr lang="en-US" sz="2000" baseline="0" dirty="0" smtClean="0"/>
                        <a:t>p</a:t>
                      </a:r>
                      <a:r>
                        <a:rPr lang="en-US" sz="2000" baseline="-25000" dirty="0" smtClean="0"/>
                        <a:t>1</a:t>
                      </a:r>
                      <a:r>
                        <a:rPr lang="en-US" sz="2000" baseline="0" dirty="0" smtClean="0"/>
                        <a:t>/</a:t>
                      </a:r>
                      <a:r>
                        <a:rPr lang="en-US" sz="2000" baseline="0" dirty="0" err="1" smtClean="0"/>
                        <a:t>a</a:t>
                      </a:r>
                      <a:r>
                        <a:rPr lang="en-US" sz="2000" baseline="-25000" dirty="0" err="1" smtClean="0"/>
                        <a:t>o</a:t>
                      </a:r>
                      <a:endParaRPr lang="en-US" sz="2000" baseline="-25000" dirty="0"/>
                    </a:p>
                  </a:txBody>
                  <a:tcPr/>
                </a:tc>
              </a:tr>
              <a:tr h="401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dirty="0" smtClean="0"/>
                        <a:t> </a:t>
                      </a:r>
                      <a:r>
                        <a:rPr lang="en-US" baseline="30000" dirty="0" smtClean="0"/>
                        <a:t>((o)/1)/1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dirty="0" smtClean="0"/>
                        <a:t> </a:t>
                      </a:r>
                      <a:r>
                        <a:rPr lang="en-US" baseline="30000" dirty="0" smtClean="0"/>
                        <a:t>((o))                         2 </a:t>
                      </a:r>
                      <a:r>
                        <a:rPr lang="en-US" dirty="0" smtClean="0">
                          <a:sym typeface="Symbol"/>
                        </a:rPr>
                        <a:t> </a:t>
                      </a:r>
                      <a:r>
                        <a:rPr lang="en-US" baseline="30000" dirty="0" smtClean="0"/>
                        <a:t>(1/(o/o))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q</a:t>
                      </a:r>
                      <a:r>
                        <a:rPr lang="en-US" baseline="-25000" dirty="0" smtClean="0"/>
                        <a:t>2</a:t>
                      </a:r>
                      <a:r>
                        <a:rPr lang="en-US" baseline="0" dirty="0" smtClean="0"/>
                        <a:t>/p</a:t>
                      </a:r>
                      <a:r>
                        <a:rPr lang="en-US" baseline="-25000" dirty="0" smtClean="0"/>
                        <a:t>1</a:t>
                      </a:r>
                      <a:r>
                        <a:rPr lang="en-US" baseline="0" dirty="0" smtClean="0"/>
                        <a:t>, </a:t>
                      </a:r>
                      <a:r>
                        <a:rPr lang="en-US" baseline="0" dirty="0" err="1" smtClean="0"/>
                        <a:t>a</a:t>
                      </a:r>
                      <a:r>
                        <a:rPr lang="en-US" baseline="-25000" dirty="0" err="1" smtClean="0"/>
                        <a:t>o</a:t>
                      </a:r>
                      <a:endParaRPr lang="en-US" baseline="-25000"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dirty="0" smtClean="0"/>
                        <a:t> </a:t>
                      </a:r>
                      <a:r>
                        <a:rPr lang="en-US" baseline="30000" dirty="0" smtClean="0"/>
                        <a:t>(((o)/1)/1)/1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dirty="0" smtClean="0"/>
                        <a:t> </a:t>
                      </a:r>
                      <a:r>
                        <a:rPr lang="en-US" baseline="30000" dirty="0" smtClean="0"/>
                        <a:t>(((o)))                      3</a:t>
                      </a:r>
                      <a:r>
                        <a:rPr lang="en-US" dirty="0" smtClean="0">
                          <a:sym typeface="Symbol"/>
                        </a:rPr>
                        <a:t> </a:t>
                      </a:r>
                      <a:r>
                        <a:rPr lang="en-US" baseline="30000" dirty="0" smtClean="0"/>
                        <a:t>(2/(1/(o/o)))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a:t>
                      </a:r>
                      <a:r>
                        <a:rPr lang="en-US" baseline="-25000" dirty="0" smtClean="0"/>
                        <a:t>3</a:t>
                      </a:r>
                      <a:r>
                        <a:rPr lang="en-US" baseline="0" dirty="0" smtClean="0"/>
                        <a:t>/q</a:t>
                      </a:r>
                      <a:r>
                        <a:rPr lang="en-US" baseline="-25000" dirty="0" smtClean="0"/>
                        <a:t>2</a:t>
                      </a:r>
                      <a:r>
                        <a:rPr lang="en-US" baseline="0" dirty="0" smtClean="0"/>
                        <a:t>,p</a:t>
                      </a:r>
                      <a:r>
                        <a:rPr lang="en-US" baseline="-25000" dirty="0" smtClean="0"/>
                        <a:t>1</a:t>
                      </a:r>
                      <a:r>
                        <a:rPr lang="en-US" baseline="0" dirty="0" smtClean="0"/>
                        <a:t>,a</a:t>
                      </a:r>
                      <a:r>
                        <a:rPr lang="en-US" baseline="-25000" dirty="0" smtClean="0"/>
                        <a:t>o</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dirty="0" smtClean="0"/>
                        <a:t> </a:t>
                      </a:r>
                      <a:r>
                        <a:rPr lang="en-US" baseline="30000" dirty="0" smtClean="0"/>
                        <a:t>(o)/2</a:t>
                      </a:r>
                    </a:p>
                  </a:txBody>
                  <a:tcPr/>
                </a:tc>
                <a:tc>
                  <a:txBody>
                    <a:bodyPr/>
                    <a:lstStyle/>
                    <a:p>
                      <a:r>
                        <a:rPr lang="en-US" dirty="0" smtClean="0"/>
                        <a:t>none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aseline="0" dirty="0" smtClean="0"/>
                        <a:t>p</a:t>
                      </a:r>
                      <a:r>
                        <a:rPr lang="en-US" sz="1800" baseline="-25000" dirty="0" smtClean="0"/>
                        <a:t>2</a:t>
                      </a:r>
                      <a:r>
                        <a:rPr lang="en-US" sz="1800" baseline="0" dirty="0" smtClean="0"/>
                        <a:t>/</a:t>
                      </a:r>
                      <a:r>
                        <a:rPr lang="en-US" sz="1800" baseline="0" dirty="0" err="1" smtClean="0"/>
                        <a:t>a</a:t>
                      </a:r>
                      <a:r>
                        <a:rPr lang="en-US" sz="1800" baseline="-25000" dirty="0" err="1" smtClean="0"/>
                        <a:t>o</a:t>
                      </a:r>
                      <a:endParaRPr lang="en-US" sz="1800" baseline="-25000"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dirty="0" smtClean="0"/>
                        <a:t> </a:t>
                      </a:r>
                      <a:r>
                        <a:rPr lang="en-US" baseline="30000" dirty="0" smtClean="0"/>
                        <a:t>((o)/1)/2</a:t>
                      </a:r>
                    </a:p>
                  </a:txBody>
                  <a:tcPr/>
                </a:tc>
                <a:tc>
                  <a:txBody>
                    <a:bodyPr/>
                    <a:lstStyle/>
                    <a:p>
                      <a:r>
                        <a:rPr lang="en-US" dirty="0" smtClean="0"/>
                        <a:t>none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q</a:t>
                      </a:r>
                      <a:r>
                        <a:rPr lang="en-US" baseline="-25000" dirty="0" smtClean="0"/>
                        <a:t>3</a:t>
                      </a:r>
                      <a:r>
                        <a:rPr lang="en-US" baseline="0" dirty="0" smtClean="0"/>
                        <a:t>/p</a:t>
                      </a:r>
                      <a:r>
                        <a:rPr lang="en-US" baseline="-25000" dirty="0" smtClean="0"/>
                        <a:t>1</a:t>
                      </a:r>
                      <a:r>
                        <a:rPr lang="en-US" baseline="0" dirty="0" smtClean="0"/>
                        <a:t>, </a:t>
                      </a:r>
                      <a:r>
                        <a:rPr lang="en-US" baseline="0" dirty="0" err="1" smtClean="0"/>
                        <a:t>a</a:t>
                      </a:r>
                      <a:r>
                        <a:rPr lang="en-US" baseline="-25000" dirty="0" err="1" smtClean="0"/>
                        <a:t>o</a:t>
                      </a:r>
                      <a:endParaRPr lang="en-US" baseline="-25000" dirty="0" smtClean="0"/>
                    </a:p>
                    <a:p>
                      <a:endParaRPr lang="en-US" baseline="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ym typeface="Symbol"/>
                        </a:rPr>
                        <a:t></a:t>
                      </a:r>
                      <a:r>
                        <a:rPr lang="en-US" dirty="0" smtClean="0"/>
                        <a:t> </a:t>
                      </a:r>
                      <a:r>
                        <a:rPr lang="en-US" baseline="30000" dirty="0" smtClean="0"/>
                        <a:t>((o)/2)/1</a:t>
                      </a:r>
                    </a:p>
                    <a:p>
                      <a:endParaRPr lang="en-US" dirty="0"/>
                    </a:p>
                  </a:txBody>
                  <a:tcPr/>
                </a:tc>
                <a:tc>
                  <a:txBody>
                    <a:bodyPr/>
                    <a:lstStyle/>
                    <a:p>
                      <a:r>
                        <a:rPr lang="en-US" dirty="0" smtClean="0"/>
                        <a:t>none</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q</a:t>
                      </a:r>
                      <a:r>
                        <a:rPr lang="en-US" baseline="-25000" dirty="0" smtClean="0"/>
                        <a:t>3</a:t>
                      </a:r>
                      <a:r>
                        <a:rPr lang="en-US" baseline="0" dirty="0" smtClean="0"/>
                        <a:t>/p</a:t>
                      </a:r>
                      <a:r>
                        <a:rPr lang="en-US" baseline="-25000" dirty="0" smtClean="0"/>
                        <a:t>2</a:t>
                      </a:r>
                      <a:r>
                        <a:rPr lang="en-US" baseline="0" dirty="0" smtClean="0"/>
                        <a:t>, </a:t>
                      </a:r>
                      <a:r>
                        <a:rPr lang="en-US" baseline="0" dirty="0" err="1" smtClean="0"/>
                        <a:t>a</a:t>
                      </a:r>
                      <a:r>
                        <a:rPr lang="en-US" baseline="-25000" dirty="0" err="1" smtClean="0"/>
                        <a:t>o</a:t>
                      </a:r>
                      <a:endParaRPr lang="en-US" baseline="-25000" dirty="0" smtClean="0"/>
                    </a:p>
                    <a:p>
                      <a:endParaRPr lang="en-US" baseline="0" dirty="0"/>
                    </a:p>
                  </a:txBody>
                  <a:tcPr/>
                </a:tc>
              </a:tr>
              <a:tr h="370840">
                <a:tc>
                  <a:txBody>
                    <a:bodyPr/>
                    <a:lstStyle/>
                    <a:p>
                      <a:endParaRPr lang="en-US" dirty="0"/>
                    </a:p>
                  </a:txBody>
                  <a:tcPr/>
                </a:tc>
                <a:tc>
                  <a:txBody>
                    <a:bodyPr/>
                    <a:lstStyle/>
                    <a:p>
                      <a:endParaRPr lang="en-US" dirty="0"/>
                    </a:p>
                  </a:txBody>
                  <a:tcPr/>
                </a:tc>
                <a:tc>
                  <a:txBody>
                    <a:bodyPr/>
                    <a:lstStyle/>
                    <a:p>
                      <a:endParaRPr lang="en-US" baseline="0" dirty="0"/>
                    </a:p>
                  </a:txBody>
                  <a:tcPr/>
                </a:tc>
              </a:tr>
            </a:tbl>
          </a:graphicData>
        </a:graphic>
      </p:graphicFrame>
      <p:sp>
        <p:nvSpPr>
          <p:cNvPr id="5" name="TextBox 4"/>
          <p:cNvSpPr txBox="1"/>
          <p:nvPr/>
        </p:nvSpPr>
        <p:spPr>
          <a:xfrm>
            <a:off x="762000" y="3810000"/>
            <a:ext cx="7467600" cy="738664"/>
          </a:xfrm>
          <a:prstGeom prst="rect">
            <a:avLst/>
          </a:prstGeom>
          <a:noFill/>
        </p:spPr>
        <p:txBody>
          <a:bodyPr wrap="square" rtlCol="0">
            <a:spAutoFit/>
          </a:bodyPr>
          <a:lstStyle/>
          <a:p>
            <a:endParaRPr lang="en-US" sz="2400" dirty="0" smtClean="0"/>
          </a:p>
          <a:p>
            <a:endParaRPr lang="en-US" dirty="0"/>
          </a:p>
        </p:txBody>
      </p:sp>
      <p:graphicFrame>
        <p:nvGraphicFramePr>
          <p:cNvPr id="7" name="Table 6"/>
          <p:cNvGraphicFramePr>
            <a:graphicFrameLocks noGrp="1"/>
          </p:cNvGraphicFramePr>
          <p:nvPr/>
        </p:nvGraphicFramePr>
        <p:xfrm>
          <a:off x="609600" y="4267200"/>
          <a:ext cx="6096000" cy="2560320"/>
        </p:xfrm>
        <a:graphic>
          <a:graphicData uri="http://schemas.openxmlformats.org/drawingml/2006/table">
            <a:tbl>
              <a:tblPr firstRow="1" bandRow="1">
                <a:tableStyleId>{073A0DAA-6AF3-43AB-8588-CEC1D06C72B9}</a:tableStyleId>
              </a:tblPr>
              <a:tblGrid>
                <a:gridCol w="3048000"/>
                <a:gridCol w="3048000"/>
              </a:tblGrid>
              <a:tr h="599440">
                <a:tc>
                  <a:txBody>
                    <a:bodyPr/>
                    <a:lstStyle/>
                    <a:p>
                      <a:r>
                        <a:rPr lang="en-US" dirty="0" smtClean="0"/>
                        <a:t>Simple type symbols</a:t>
                      </a:r>
                      <a:endParaRPr lang="en-US" dirty="0"/>
                    </a:p>
                  </a:txBody>
                  <a:tcPr/>
                </a:tc>
                <a:tc>
                  <a:txBody>
                    <a:bodyPr/>
                    <a:lstStyle/>
                    <a:p>
                      <a:r>
                        <a:rPr lang="en-US" dirty="0" smtClean="0"/>
                        <a:t>Substitution</a:t>
                      </a:r>
                      <a:r>
                        <a:rPr lang="en-US" baseline="0" dirty="0" smtClean="0"/>
                        <a:t> matrices 1905</a:t>
                      </a:r>
                      <a:endParaRPr lang="en-US" dirty="0"/>
                    </a:p>
                  </a:txBody>
                  <a:tcPr/>
                </a:tc>
              </a:tr>
              <a:tr h="370840">
                <a:tc>
                  <a:txBody>
                    <a:bodyPr/>
                    <a:lstStyle/>
                    <a:p>
                      <a:r>
                        <a:rPr lang="en-US" dirty="0" smtClean="0">
                          <a:sym typeface="Symbol"/>
                        </a:rPr>
                        <a:t></a:t>
                      </a:r>
                      <a:r>
                        <a:rPr lang="en-US" dirty="0" smtClean="0"/>
                        <a:t> </a:t>
                      </a:r>
                      <a:r>
                        <a:rPr lang="en-US" baseline="30000" dirty="0" smtClean="0"/>
                        <a:t>(o)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aseline="0" dirty="0" smtClean="0"/>
                        <a:t>p/a</a:t>
                      </a:r>
                      <a:endParaRPr lang="en-US" sz="1800" baseline="-25000" dirty="0" smtClean="0"/>
                    </a:p>
                    <a:p>
                      <a:endParaRPr lang="en-US" dirty="0"/>
                    </a:p>
                  </a:txBody>
                  <a:tcPr/>
                </a:tc>
              </a:tr>
              <a:tr h="370840">
                <a:tc>
                  <a:txBody>
                    <a:bodyPr/>
                    <a:lstStyle/>
                    <a:p>
                      <a:r>
                        <a:rPr lang="en-US" dirty="0" smtClean="0">
                          <a:sym typeface="Symbol"/>
                        </a:rPr>
                        <a:t></a:t>
                      </a:r>
                      <a:r>
                        <a:rPr lang="en-US" dirty="0" smtClean="0"/>
                        <a:t> </a:t>
                      </a:r>
                      <a:r>
                        <a:rPr lang="en-US" baseline="30000" dirty="0" smtClean="0"/>
                        <a:t>((o))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q/p, a</a:t>
                      </a:r>
                      <a:endParaRPr lang="en-US" baseline="-25000" dirty="0" smtClean="0"/>
                    </a:p>
                    <a:p>
                      <a:endParaRPr lang="en-US" dirty="0"/>
                    </a:p>
                  </a:txBody>
                  <a:tcPr/>
                </a:tc>
              </a:tr>
              <a:tr h="370840">
                <a:tc>
                  <a:txBody>
                    <a:bodyPr/>
                    <a:lstStyle/>
                    <a:p>
                      <a:r>
                        <a:rPr lang="en-US" dirty="0" smtClean="0">
                          <a:sym typeface="Symbol"/>
                        </a:rPr>
                        <a:t></a:t>
                      </a:r>
                      <a:r>
                        <a:rPr lang="en-US" dirty="0" smtClean="0"/>
                        <a:t> </a:t>
                      </a:r>
                      <a:r>
                        <a:rPr lang="en-US" baseline="30000" dirty="0" smtClean="0"/>
                        <a:t>(((o)))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a:t>
                      </a:r>
                      <a:r>
                        <a:rPr lang="en-US" baseline="0" dirty="0" err="1" smtClean="0"/>
                        <a:t>q,p,a</a:t>
                      </a:r>
                      <a:endParaRPr lang="en-US" baseline="-25000" dirty="0" smtClean="0"/>
                    </a:p>
                    <a:p>
                      <a:endParaRPr lang="en-US" dirty="0"/>
                    </a:p>
                  </a:txBody>
                  <a:tcPr/>
                </a:tc>
              </a:tr>
            </a:tbl>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http://www.princeton.edu/pr/pwb/03/0505/m/7a.jpg"/>
          <p:cNvPicPr>
            <a:picLocks noChangeAspect="1" noChangeArrowheads="1"/>
          </p:cNvPicPr>
          <p:nvPr/>
        </p:nvPicPr>
        <p:blipFill>
          <a:blip r:embed="rId2" cstate="print"/>
          <a:stretch>
            <a:fillRect/>
          </a:stretch>
        </p:blipFill>
        <p:spPr bwMode="auto">
          <a:xfrm>
            <a:off x="1600200" y="381000"/>
            <a:ext cx="2209800" cy="1962150"/>
          </a:xfrm>
          <a:prstGeom prst="rect">
            <a:avLst/>
          </a:prstGeom>
          <a:noFill/>
          <a:ln>
            <a:noFill/>
          </a:ln>
        </p:spPr>
      </p:pic>
      <p:pic>
        <p:nvPicPr>
          <p:cNvPr id="120836" name="Picture 4" descr="http://stanford.library.usyd.edu.au/archives/fall1999/entries/principia-mathematica/pm.jpeg"/>
          <p:cNvPicPr>
            <a:picLocks noChangeAspect="1" noChangeArrowheads="1"/>
          </p:cNvPicPr>
          <p:nvPr/>
        </p:nvPicPr>
        <p:blipFill>
          <a:blip r:embed="rId3" cstate="print"/>
          <a:srcRect/>
          <a:stretch>
            <a:fillRect/>
          </a:stretch>
        </p:blipFill>
        <p:spPr bwMode="auto">
          <a:xfrm>
            <a:off x="2362200" y="685800"/>
            <a:ext cx="3886200" cy="4810125"/>
          </a:xfrm>
          <a:prstGeom prst="rect">
            <a:avLst/>
          </a:prstGeom>
          <a:noFill/>
          <a:scene3d>
            <a:camera prst="orthographicFront">
              <a:rot lat="20036113" lon="2741356" rev="20146075"/>
            </a:camera>
            <a:lightRig rig="threePt" dir="t"/>
          </a:scene3d>
        </p:spPr>
      </p:pic>
      <p:pic>
        <p:nvPicPr>
          <p:cNvPr id="4" name="Picture 19" descr="50Russell"/>
          <p:cNvPicPr>
            <a:picLocks noGrp="1" noChangeAspect="1" noChangeArrowheads="1"/>
          </p:cNvPicPr>
          <p:nvPr>
            <p:ph idx="1"/>
          </p:nvPr>
        </p:nvPicPr>
        <p:blipFill>
          <a:blip r:embed="rId4" cstate="print"/>
          <a:srcRect/>
          <a:stretch>
            <a:fillRect/>
          </a:stretch>
        </p:blipFill>
        <p:spPr bwMode="auto">
          <a:xfrm>
            <a:off x="6400800" y="457200"/>
            <a:ext cx="1092200" cy="1485900"/>
          </a:xfrm>
          <a:prstGeom prst="rect">
            <a:avLst/>
          </a:prstGeom>
          <a:noFill/>
          <a:scene3d>
            <a:camera prst="orthographicFront">
              <a:rot lat="0" lon="20999974" rev="0"/>
            </a:camera>
            <a:lightRig rig="threePt" dir="t"/>
          </a:scene3d>
        </p:spPr>
      </p:pic>
      <p:pic>
        <p:nvPicPr>
          <p:cNvPr id="6" name="Picture 5" descr="wittgenstein3.jpg"/>
          <p:cNvPicPr>
            <a:picLocks noChangeAspect="1"/>
          </p:cNvPicPr>
          <p:nvPr/>
        </p:nvPicPr>
        <p:blipFill>
          <a:blip r:embed="rId5" cstate="print"/>
          <a:stretch>
            <a:fillRect/>
          </a:stretch>
        </p:blipFill>
        <p:spPr>
          <a:xfrm>
            <a:off x="6400800" y="1828800"/>
            <a:ext cx="742950" cy="1000125"/>
          </a:xfrm>
          <a:prstGeom prst="rect">
            <a:avLst/>
          </a:prstGeom>
          <a:noFill/>
          <a:ln>
            <a:noFill/>
          </a:ln>
        </p:spPr>
      </p:pic>
      <p:pic>
        <p:nvPicPr>
          <p:cNvPr id="10" name="Picture 9" descr="quine.jpg"/>
          <p:cNvPicPr>
            <a:picLocks noChangeAspect="1"/>
          </p:cNvPicPr>
          <p:nvPr/>
        </p:nvPicPr>
        <p:blipFill>
          <a:blip r:embed="rId6" cstate="print"/>
          <a:stretch>
            <a:fillRect/>
          </a:stretch>
        </p:blipFill>
        <p:spPr>
          <a:xfrm>
            <a:off x="990600" y="2971800"/>
            <a:ext cx="1447800" cy="1847850"/>
          </a:xfrm>
          <a:prstGeom prst="rect">
            <a:avLst/>
          </a:prstGeom>
        </p:spPr>
      </p:pic>
      <p:pic>
        <p:nvPicPr>
          <p:cNvPr id="7" name="Picture 6" descr="ramsey.jpg"/>
          <p:cNvPicPr>
            <a:picLocks noChangeAspect="1"/>
          </p:cNvPicPr>
          <p:nvPr/>
        </p:nvPicPr>
        <p:blipFill>
          <a:blip r:embed="rId7" cstate="print"/>
          <a:stretch>
            <a:fillRect/>
          </a:stretch>
        </p:blipFill>
        <p:spPr>
          <a:xfrm>
            <a:off x="5486400" y="3276600"/>
            <a:ext cx="1396253" cy="1600200"/>
          </a:xfrm>
          <a:prstGeom prst="rect">
            <a:avLst/>
          </a:prstGeom>
        </p:spPr>
      </p:pic>
    </p:spTree>
    <p:extLst>
      <p:ext uri="{BB962C8B-B14F-4D97-AF65-F5344CB8AC3E}">
        <p14:creationId xmlns:p14="http://schemas.microsoft.com/office/powerpoint/2010/main" val="3353437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8"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amond(in)">
                                      <p:cBhvr>
                                        <p:cTn id="10" dur="2000"/>
                                        <p:tgtEl>
                                          <p:spTgt spid="7"/>
                                        </p:tgtEl>
                                      </p:cBhvr>
                                    </p:animEffect>
                                  </p:childTnLst>
                                </p:cTn>
                              </p:par>
                              <p:par>
                                <p:cTn id="11" presetID="5" presetClass="entr" presetSubtype="10" fill="hold" nodeType="withEffect">
                                  <p:stCondLst>
                                    <p:cond delay="0"/>
                                  </p:stCondLst>
                                  <p:childTnLst>
                                    <p:set>
                                      <p:cBhvr>
                                        <p:cTn id="12" dur="1" fill="hold">
                                          <p:stCondLst>
                                            <p:cond delay="0"/>
                                          </p:stCondLst>
                                        </p:cTn>
                                        <p:tgtEl>
                                          <p:spTgt spid="120834"/>
                                        </p:tgtEl>
                                        <p:attrNameLst>
                                          <p:attrName>style.visibility</p:attrName>
                                        </p:attrNameLst>
                                      </p:cBhvr>
                                      <p:to>
                                        <p:strVal val="visible"/>
                                      </p:to>
                                    </p:set>
                                    <p:animEffect transition="in" filter="checkerboard(across)">
                                      <p:cBhvr>
                                        <p:cTn id="13" dur="500"/>
                                        <p:tgtEl>
                                          <p:spTgt spid="120834"/>
                                        </p:tgtEl>
                                      </p:cBhvr>
                                    </p:animEffect>
                                  </p:childTnLst>
                                </p:cTn>
                              </p:par>
                              <p:par>
                                <p:cTn id="14" presetID="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par>
                                <p:cTn id="18" presetID="9"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r>
              <a:rPr lang="en-US" sz="2800" dirty="0" smtClean="0"/>
              <a:t>The formal language of PM1910 is that of </a:t>
            </a:r>
            <a:r>
              <a:rPr lang="en-US" sz="2800" dirty="0" smtClean="0">
                <a:solidFill>
                  <a:srgbClr val="FF0000"/>
                </a:solidFill>
              </a:rPr>
              <a:t>simple type theory </a:t>
            </a:r>
            <a:r>
              <a:rPr lang="en-US" sz="2800" dirty="0" smtClean="0"/>
              <a:t>(with the indices suppressed under conventions of restoration.) </a:t>
            </a:r>
          </a:p>
          <a:p>
            <a:r>
              <a:rPr lang="en-US" sz="2800" dirty="0" smtClean="0"/>
              <a:t>Predicate variables look like this</a:t>
            </a:r>
          </a:p>
          <a:p>
            <a:pPr>
              <a:buNone/>
            </a:pPr>
            <a:r>
              <a:rPr lang="en-US" sz="2800" dirty="0" smtClean="0"/>
              <a:t>                   ,         , etc.</a:t>
            </a:r>
          </a:p>
          <a:p>
            <a:r>
              <a:rPr lang="en-US" sz="2800" dirty="0" smtClean="0"/>
              <a:t>Letters without the exclamation ! such as</a:t>
            </a:r>
          </a:p>
          <a:p>
            <a:pPr>
              <a:buNone/>
            </a:pPr>
            <a:r>
              <a:rPr lang="en-US" sz="2800" dirty="0" smtClean="0"/>
              <a:t>                 ,         etc.</a:t>
            </a:r>
          </a:p>
          <a:p>
            <a:pPr>
              <a:buNone/>
            </a:pPr>
            <a:r>
              <a:rPr lang="en-US" sz="2800" dirty="0" smtClean="0"/>
              <a:t>	are schematic letters (not in the object    language). </a:t>
            </a:r>
          </a:p>
          <a:p>
            <a:r>
              <a:rPr lang="en-US" sz="2800" dirty="0" smtClean="0">
                <a:solidFill>
                  <a:srgbClr val="FF0000"/>
                </a:solidFill>
              </a:rPr>
              <a:t>The only terms of PM1910 are variables and all and only variables are </a:t>
            </a:r>
            <a:r>
              <a:rPr lang="en-US" sz="2800" i="1" dirty="0" smtClean="0">
                <a:solidFill>
                  <a:srgbClr val="FF0000"/>
                </a:solidFill>
              </a:rPr>
              <a:t>predicative</a:t>
            </a:r>
            <a:r>
              <a:rPr lang="en-US" sz="2800" dirty="0" smtClean="0">
                <a:solidFill>
                  <a:srgbClr val="C00000"/>
                </a:solidFill>
              </a:rPr>
              <a:t>. </a:t>
            </a:r>
          </a:p>
          <a:p>
            <a:endParaRPr lang="en-US" sz="2800" dirty="0" smtClean="0"/>
          </a:p>
          <a:p>
            <a:endParaRPr lang="en-US" sz="2800" dirty="0"/>
          </a:p>
        </p:txBody>
      </p:sp>
      <p:pic>
        <p:nvPicPr>
          <p:cNvPr id="4" name="Picture 2"/>
          <p:cNvPicPr>
            <a:picLocks noChangeAspect="1" noChangeArrowheads="1"/>
          </p:cNvPicPr>
          <p:nvPr/>
        </p:nvPicPr>
        <p:blipFill>
          <a:blip r:embed="rId2" cstate="print"/>
          <a:srcRect/>
          <a:stretch>
            <a:fillRect/>
          </a:stretch>
        </p:blipFill>
        <p:spPr bwMode="auto">
          <a:xfrm>
            <a:off x="1752600" y="2667000"/>
            <a:ext cx="609264" cy="591344"/>
          </a:xfrm>
          <a:prstGeom prst="rect">
            <a:avLst/>
          </a:prstGeom>
          <a:noFill/>
          <a:ln w="9525">
            <a:noFill/>
            <a:miter lim="800000"/>
            <a:headEnd/>
            <a:tailEnd/>
          </a:ln>
          <a:effectLst/>
        </p:spPr>
      </p:pic>
      <p:pic>
        <p:nvPicPr>
          <p:cNvPr id="5" name="Picture 3"/>
          <p:cNvPicPr>
            <a:picLocks noChangeAspect="1" noChangeArrowheads="1"/>
          </p:cNvPicPr>
          <p:nvPr/>
        </p:nvPicPr>
        <p:blipFill>
          <a:blip r:embed="rId3" cstate="print"/>
          <a:srcRect/>
          <a:stretch>
            <a:fillRect/>
          </a:stretch>
        </p:blipFill>
        <p:spPr bwMode="auto">
          <a:xfrm>
            <a:off x="1676400" y="3733800"/>
            <a:ext cx="457200" cy="527538"/>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2590800" y="3690257"/>
            <a:ext cx="457200" cy="653143"/>
          </a:xfrm>
          <a:prstGeom prst="rect">
            <a:avLst/>
          </a:prstGeom>
          <a:noFill/>
          <a:ln w="9525">
            <a:noFill/>
            <a:miter lim="800000"/>
            <a:headEnd/>
            <a:tailEnd/>
          </a:ln>
        </p:spPr>
      </p:pic>
      <p:pic>
        <p:nvPicPr>
          <p:cNvPr id="8" name="Picture 6"/>
          <p:cNvPicPr>
            <a:picLocks noChangeAspect="1" noChangeArrowheads="1"/>
          </p:cNvPicPr>
          <p:nvPr/>
        </p:nvPicPr>
        <p:blipFill>
          <a:blip r:embed="rId5" cstate="print"/>
          <a:srcRect/>
          <a:stretch>
            <a:fillRect/>
          </a:stretch>
        </p:blipFill>
        <p:spPr bwMode="auto">
          <a:xfrm>
            <a:off x="2590800" y="2667000"/>
            <a:ext cx="762000" cy="54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smtClean="0"/>
              <a:t>PM1910 adopts </a:t>
            </a:r>
            <a:r>
              <a:rPr lang="en-US" dirty="0" smtClean="0">
                <a:solidFill>
                  <a:srgbClr val="FF0000"/>
                </a:solidFill>
              </a:rPr>
              <a:t>axiom schemata</a:t>
            </a:r>
            <a:r>
              <a:rPr lang="en-US" dirty="0" smtClean="0"/>
              <a:t>, not axioms and a rule of replacement.</a:t>
            </a:r>
          </a:p>
          <a:p>
            <a:r>
              <a:rPr lang="en-US" dirty="0" smtClean="0"/>
              <a:t>Free predicate variables occurring in theses (axioms and theorems) of PM1910 are schematic letters. As such, they are not regimented by order\types as are object-language signs.</a:t>
            </a:r>
          </a:p>
          <a:p>
            <a:r>
              <a:rPr lang="en-US" dirty="0" smtClean="0"/>
              <a:t>Sometimes “propositional function” and “function” is used to mean a predicate variable and other times it is used to mean a </a:t>
            </a:r>
            <a:r>
              <a:rPr lang="en-US" dirty="0" err="1" smtClean="0"/>
              <a:t>wff</a:t>
            </a:r>
            <a:r>
              <a:rPr lang="en-US" dirty="0" smtClean="0"/>
              <a:t> of the object-language.</a:t>
            </a:r>
          </a:p>
          <a:p>
            <a:pPr>
              <a:buNone/>
            </a:pPr>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sz="2800" dirty="0" smtClean="0">
                <a:solidFill>
                  <a:srgbClr val="FF0000"/>
                </a:solidFill>
              </a:rPr>
              <a:t>A variable is </a:t>
            </a:r>
            <a:r>
              <a:rPr lang="en-US" sz="2800" i="1" dirty="0" smtClean="0">
                <a:solidFill>
                  <a:srgbClr val="FF0000"/>
                </a:solidFill>
              </a:rPr>
              <a:t>predicative if and only if </a:t>
            </a:r>
            <a:r>
              <a:rPr lang="en-US" sz="2800" dirty="0" smtClean="0">
                <a:solidFill>
                  <a:srgbClr val="FF0000"/>
                </a:solidFill>
              </a:rPr>
              <a:t>its order is the order of its simple type.  </a:t>
            </a:r>
          </a:p>
          <a:p>
            <a:r>
              <a:rPr lang="en-US" sz="2800" dirty="0" smtClean="0"/>
              <a:t>All and only predicate variables are predicative.</a:t>
            </a:r>
          </a:p>
          <a:p>
            <a:r>
              <a:rPr lang="en-US" dirty="0" smtClean="0"/>
              <a:t>PM1910, p. 164 (section *12)</a:t>
            </a:r>
          </a:p>
          <a:p>
            <a:pPr>
              <a:buNone/>
            </a:pPr>
            <a:endParaRPr lang="en-US" dirty="0" smtClean="0"/>
          </a:p>
          <a:p>
            <a:pPr>
              <a:buNone/>
            </a:pPr>
            <a:endParaRPr lang="en-US" dirty="0" smtClean="0"/>
          </a:p>
          <a:p>
            <a:pPr>
              <a:buNone/>
            </a:pPr>
            <a:endParaRPr lang="en-US" dirty="0" smtClean="0"/>
          </a:p>
          <a:p>
            <a:endParaRPr lang="en-US" dirty="0"/>
          </a:p>
        </p:txBody>
      </p:sp>
      <p:pic>
        <p:nvPicPr>
          <p:cNvPr id="4" name="Picture 2"/>
          <p:cNvPicPr>
            <a:picLocks noChangeAspect="1" noChangeArrowheads="1"/>
          </p:cNvPicPr>
          <p:nvPr/>
        </p:nvPicPr>
        <p:blipFill>
          <a:blip r:embed="rId2" cstate="print"/>
          <a:srcRect/>
          <a:stretch>
            <a:fillRect/>
          </a:stretch>
        </p:blipFill>
        <p:spPr bwMode="auto">
          <a:xfrm>
            <a:off x="381000" y="2819400"/>
            <a:ext cx="8229600" cy="26809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609600"/>
            <a:ext cx="8229600" cy="5516563"/>
          </a:xfrm>
        </p:spPr>
        <p:txBody>
          <a:bodyPr/>
          <a:lstStyle/>
          <a:p>
            <a:r>
              <a:rPr lang="en-US" dirty="0" smtClean="0">
                <a:solidFill>
                  <a:srgbClr val="FF0000"/>
                </a:solidFill>
              </a:rPr>
              <a:t>Circumflexion is not a predicate term forming operation in PM1910.  </a:t>
            </a:r>
          </a:p>
          <a:p>
            <a:r>
              <a:rPr lang="en-US" dirty="0" smtClean="0"/>
              <a:t>PM1910, p. 19.</a:t>
            </a:r>
          </a:p>
          <a:p>
            <a:endParaRPr lang="en-US" dirty="0"/>
          </a:p>
        </p:txBody>
      </p:sp>
      <p:pic>
        <p:nvPicPr>
          <p:cNvPr id="6" name="Picture 2"/>
          <p:cNvPicPr>
            <a:picLocks noChangeAspect="1" noChangeArrowheads="1"/>
          </p:cNvPicPr>
          <p:nvPr/>
        </p:nvPicPr>
        <p:blipFill>
          <a:blip r:embed="rId2" cstate="print"/>
          <a:srcRect/>
          <a:stretch>
            <a:fillRect/>
          </a:stretch>
        </p:blipFill>
        <p:spPr bwMode="auto">
          <a:xfrm>
            <a:off x="457200" y="2743200"/>
            <a:ext cx="7924800" cy="1533832"/>
          </a:xfrm>
          <a:prstGeom prst="rect">
            <a:avLst/>
          </a:prstGeom>
          <a:noFill/>
          <a:ln w="9525">
            <a:noFill/>
            <a:miter lim="800000"/>
            <a:headEnd/>
            <a:tailEnd/>
          </a:ln>
        </p:spPr>
      </p:pic>
      <p:sp>
        <p:nvSpPr>
          <p:cNvPr id="4" name="TextBox 3"/>
          <p:cNvSpPr txBox="1"/>
          <p:nvPr/>
        </p:nvSpPr>
        <p:spPr>
          <a:xfrm>
            <a:off x="762000" y="4724400"/>
            <a:ext cx="7620000" cy="1384995"/>
          </a:xfrm>
          <a:prstGeom prst="rect">
            <a:avLst/>
          </a:prstGeom>
          <a:noFill/>
        </p:spPr>
        <p:txBody>
          <a:bodyPr wrap="square" rtlCol="0">
            <a:spAutoFit/>
          </a:bodyPr>
          <a:lstStyle/>
          <a:p>
            <a:r>
              <a:rPr lang="en-US" sz="2800" dirty="0" smtClean="0"/>
              <a:t>Thus, contrary to Church the notion of “predicative” at PM1 *12 coincides with the notion of the Introduction of PM1 at pp., 52, 53.</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normAutofit fontScale="85000" lnSpcReduction="20000"/>
          </a:bodyPr>
          <a:lstStyle/>
          <a:p>
            <a:r>
              <a:rPr lang="en-US" i="1" dirty="0"/>
              <a:t>Principia’s </a:t>
            </a:r>
            <a:r>
              <a:rPr lang="en-US" dirty="0"/>
              <a:t>examples, however, are infelicitous. When Whitehead and Russell imagine </a:t>
            </a:r>
            <a:r>
              <a:rPr lang="en-US" i="1" dirty="0"/>
              <a:t>f</a:t>
            </a:r>
            <a:r>
              <a:rPr lang="en-US" dirty="0"/>
              <a:t>(</a:t>
            </a:r>
            <a:r>
              <a:rPr lang="en-US" dirty="0">
                <a:sym typeface="Symbol"/>
              </a:rPr>
              <a:t></a:t>
            </a:r>
            <a:r>
              <a:rPr lang="en-US" i="1" dirty="0" err="1"/>
              <a:t>x</a:t>
            </a:r>
            <a:r>
              <a:rPr lang="en-US" dirty="0" err="1">
                <a:sym typeface="Symbol"/>
              </a:rPr>
              <a:t></a:t>
            </a:r>
            <a:r>
              <a:rPr lang="en-US" i="1" dirty="0" err="1"/>
              <a:t>x</a:t>
            </a:r>
            <a:r>
              <a:rPr lang="en-US" dirty="0"/>
              <a:t>) to be assigned to </a:t>
            </a:r>
          </a:p>
          <a:p>
            <a:pPr marL="0" indent="0">
              <a:buNone/>
            </a:pPr>
            <a:r>
              <a:rPr lang="en-US" dirty="0" smtClean="0">
                <a:sym typeface="Symbol"/>
              </a:rPr>
              <a:t>	</a:t>
            </a:r>
            <a:r>
              <a:rPr lang="en-US" dirty="0" smtClean="0"/>
              <a:t> </a:t>
            </a:r>
            <a:r>
              <a:rPr lang="en-US" dirty="0"/>
              <a:t>(</a:t>
            </a:r>
            <a:r>
              <a:rPr lang="en-US" dirty="0">
                <a:sym typeface="Symbol"/>
              </a:rPr>
              <a:t></a:t>
            </a:r>
            <a:r>
              <a:rPr lang="en-US" i="1" dirty="0" err="1"/>
              <a:t>x</a:t>
            </a:r>
            <a:r>
              <a:rPr lang="en-US" dirty="0" err="1">
                <a:sym typeface="Symbol"/>
              </a:rPr>
              <a:t></a:t>
            </a:r>
            <a:r>
              <a:rPr lang="en-US" i="1" dirty="0" err="1"/>
              <a:t>x</a:t>
            </a:r>
            <a:r>
              <a:rPr lang="en-US" dirty="0"/>
              <a:t>) </a:t>
            </a:r>
            <a:r>
              <a:rPr lang="en-US" dirty="0">
                <a:sym typeface="Symbol"/>
              </a:rPr>
              <a:t></a:t>
            </a:r>
            <a:r>
              <a:rPr lang="en-US" dirty="0"/>
              <a:t> </a:t>
            </a:r>
            <a:r>
              <a:rPr lang="en-US" i="1" dirty="0"/>
              <a:t>p</a:t>
            </a:r>
            <a:r>
              <a:rPr lang="en-US" dirty="0"/>
              <a:t> </a:t>
            </a:r>
          </a:p>
          <a:p>
            <a:pPr marL="0" indent="0">
              <a:buNone/>
            </a:pPr>
            <a:r>
              <a:rPr lang="en-US" dirty="0"/>
              <a:t> </a:t>
            </a:r>
            <a:r>
              <a:rPr lang="en-US" dirty="0" smtClean="0"/>
              <a:t>  they </a:t>
            </a:r>
            <a:r>
              <a:rPr lang="en-US" dirty="0"/>
              <a:t>make an </a:t>
            </a:r>
            <a:r>
              <a:rPr lang="en-US" i="1" dirty="0"/>
              <a:t>informal </a:t>
            </a:r>
            <a:r>
              <a:rPr lang="en-US" dirty="0"/>
              <a:t>assumption that there </a:t>
            </a:r>
            <a:r>
              <a:rPr lang="en-US" dirty="0" smtClean="0"/>
              <a:t>are</a:t>
            </a:r>
          </a:p>
          <a:p>
            <a:pPr marL="0" indent="0">
              <a:buNone/>
            </a:pPr>
            <a:r>
              <a:rPr lang="en-US" dirty="0" smtClean="0"/>
              <a:t>    no </a:t>
            </a:r>
            <a:r>
              <a:rPr lang="en-US" dirty="0"/>
              <a:t>further </a:t>
            </a:r>
            <a:r>
              <a:rPr lang="en-US" dirty="0" err="1"/>
              <a:t>embeddings</a:t>
            </a:r>
            <a:r>
              <a:rPr lang="en-US" dirty="0"/>
              <a:t> in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itself. </a:t>
            </a:r>
          </a:p>
          <a:p>
            <a:r>
              <a:rPr lang="en-US" dirty="0"/>
              <a:t>The expression </a:t>
            </a:r>
            <a:r>
              <a:rPr lang="en-US" dirty="0">
                <a:sym typeface="Symbol"/>
              </a:rPr>
              <a:t></a:t>
            </a:r>
            <a:r>
              <a:rPr lang="en-US" dirty="0"/>
              <a:t>(</a:t>
            </a:r>
            <a:r>
              <a:rPr lang="en-US" dirty="0">
                <a:sym typeface="Symbol"/>
              </a:rPr>
              <a:t></a:t>
            </a:r>
            <a:r>
              <a:rPr lang="en-US" i="1" dirty="0" err="1"/>
              <a:t>x</a:t>
            </a:r>
            <a:r>
              <a:rPr lang="en-US" dirty="0" err="1">
                <a:sym typeface="Symbol"/>
              </a:rPr>
              <a:t></a:t>
            </a:r>
            <a:r>
              <a:rPr lang="en-US" i="1" dirty="0" err="1"/>
              <a:t>x</a:t>
            </a:r>
            <a:r>
              <a:rPr lang="en-US" dirty="0"/>
              <a:t>), however, is no less schematic than </a:t>
            </a:r>
            <a:r>
              <a:rPr lang="en-US" i="1" dirty="0"/>
              <a:t>f</a:t>
            </a:r>
            <a:r>
              <a:rPr lang="en-US" dirty="0"/>
              <a:t>(</a:t>
            </a:r>
            <a:r>
              <a:rPr lang="en-US" dirty="0">
                <a:sym typeface="Symbol"/>
              </a:rPr>
              <a:t></a:t>
            </a:r>
            <a:r>
              <a:rPr lang="en-US" i="1" dirty="0" err="1"/>
              <a:t>x</a:t>
            </a:r>
            <a:r>
              <a:rPr lang="en-US" dirty="0" err="1">
                <a:sym typeface="Symbol"/>
              </a:rPr>
              <a:t></a:t>
            </a:r>
            <a:r>
              <a:rPr lang="en-US" i="1" dirty="0" err="1"/>
              <a:t>x</a:t>
            </a:r>
            <a:r>
              <a:rPr lang="en-US" dirty="0"/>
              <a:t>). The informal assumption is thus in tension with the official position </a:t>
            </a:r>
            <a:r>
              <a:rPr lang="en-US" i="1" dirty="0"/>
              <a:t>Principia</a:t>
            </a:r>
            <a:r>
              <a:rPr lang="en-US" dirty="0"/>
              <a:t> adopts governing its notations. That is, Whitehead and Russell’s informal assumption (for the sake of their example) that there are no further embedding is in conflict with </a:t>
            </a:r>
            <a:r>
              <a:rPr lang="en-US" i="1" dirty="0"/>
              <a:t>Principia’s</a:t>
            </a:r>
            <a:r>
              <a:rPr lang="en-US" dirty="0"/>
              <a:t> formal convention on the omission of its scope markers. To be strictly consistent with the formal convention, the shriek (exclamation) is needed. </a:t>
            </a:r>
          </a:p>
        </p:txBody>
      </p:sp>
    </p:spTree>
    <p:extLst>
      <p:ext uri="{BB962C8B-B14F-4D97-AF65-F5344CB8AC3E}">
        <p14:creationId xmlns:p14="http://schemas.microsoft.com/office/powerpoint/2010/main" val="261952272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rot="5400000">
            <a:off x="3225802" y="-1244601"/>
            <a:ext cx="2286001" cy="7366004"/>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57200" y="3657600"/>
            <a:ext cx="8010525" cy="1866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92500"/>
          </a:bodyPr>
          <a:lstStyle/>
          <a:p>
            <a:r>
              <a:rPr lang="en-US" dirty="0" smtClean="0">
                <a:solidFill>
                  <a:srgbClr val="FF0000"/>
                </a:solidFill>
              </a:rPr>
              <a:t>PM1910 “Axiom(s) of Reducibility” of *12 are its only means of comprehending attributes.</a:t>
            </a:r>
          </a:p>
          <a:p>
            <a:pPr>
              <a:buNone/>
            </a:pPr>
            <a:endParaRPr lang="en-US" dirty="0" smtClean="0"/>
          </a:p>
          <a:p>
            <a:r>
              <a:rPr lang="en-US" sz="2800" dirty="0" smtClean="0"/>
              <a:t>(</a:t>
            </a:r>
            <a:r>
              <a:rPr lang="en-US" sz="2800" dirty="0" smtClean="0">
                <a:sym typeface="Symbol"/>
              </a:rPr>
              <a:t> f</a:t>
            </a:r>
            <a:r>
              <a:rPr lang="en-US" sz="2800" baseline="30000" dirty="0" smtClean="0">
                <a:sym typeface="Symbol"/>
              </a:rPr>
              <a:t>(t1…</a:t>
            </a:r>
            <a:r>
              <a:rPr lang="en-US" sz="2800" baseline="30000" dirty="0" err="1" smtClean="0">
                <a:sym typeface="Symbol"/>
              </a:rPr>
              <a:t>tn</a:t>
            </a:r>
            <a:r>
              <a:rPr lang="en-US" sz="2800" baseline="30000" dirty="0" smtClean="0">
                <a:sym typeface="Symbol"/>
              </a:rPr>
              <a:t>) </a:t>
            </a:r>
            <a:r>
              <a:rPr lang="en-US" sz="2800" dirty="0" smtClean="0">
                <a:sym typeface="Symbol"/>
              </a:rPr>
              <a:t>)(x</a:t>
            </a:r>
            <a:r>
              <a:rPr lang="en-US" sz="2800" baseline="-25000" dirty="0" smtClean="0">
                <a:sym typeface="Symbol"/>
              </a:rPr>
              <a:t>1</a:t>
            </a:r>
            <a:r>
              <a:rPr lang="en-US" sz="2800" dirty="0" smtClean="0">
                <a:sym typeface="Symbol"/>
              </a:rPr>
              <a:t>,…, </a:t>
            </a:r>
            <a:r>
              <a:rPr lang="en-US" sz="2800" dirty="0" err="1" smtClean="0">
                <a:sym typeface="Symbol"/>
              </a:rPr>
              <a:t>x</a:t>
            </a:r>
            <a:r>
              <a:rPr lang="en-US" sz="2800" baseline="-25000" dirty="0" err="1" smtClean="0">
                <a:sym typeface="Symbol"/>
              </a:rPr>
              <a:t>n</a:t>
            </a:r>
            <a:r>
              <a:rPr lang="en-US" sz="2800" dirty="0" smtClean="0">
                <a:sym typeface="Symbol"/>
              </a:rPr>
              <a:t>)(  f</a:t>
            </a:r>
            <a:r>
              <a:rPr lang="en-US" sz="2800" baseline="30000" dirty="0" smtClean="0">
                <a:sym typeface="Symbol"/>
              </a:rPr>
              <a:t>(t1…</a:t>
            </a:r>
            <a:r>
              <a:rPr lang="en-US" sz="2800" baseline="30000" dirty="0" err="1" smtClean="0">
                <a:sym typeface="Symbol"/>
              </a:rPr>
              <a:t>tn</a:t>
            </a:r>
            <a:r>
              <a:rPr lang="en-US" sz="2800" baseline="30000" dirty="0" smtClean="0">
                <a:sym typeface="Symbol"/>
              </a:rPr>
              <a:t>) </a:t>
            </a:r>
            <a:r>
              <a:rPr lang="en-US" sz="2800" dirty="0" smtClean="0">
                <a:sym typeface="Symbol"/>
              </a:rPr>
              <a:t>(x</a:t>
            </a:r>
            <a:r>
              <a:rPr lang="en-US" sz="2800" baseline="-25000" dirty="0" smtClean="0">
                <a:sym typeface="Symbol"/>
              </a:rPr>
              <a:t>1</a:t>
            </a:r>
            <a:r>
              <a:rPr lang="en-US" sz="2800" dirty="0" smtClean="0">
                <a:sym typeface="Symbol"/>
              </a:rPr>
              <a:t>,…, </a:t>
            </a:r>
            <a:r>
              <a:rPr lang="en-US" sz="2800" dirty="0" err="1" smtClean="0">
                <a:sym typeface="Symbol"/>
              </a:rPr>
              <a:t>x</a:t>
            </a:r>
            <a:r>
              <a:rPr lang="en-US" sz="2800" baseline="-25000" dirty="0" err="1" smtClean="0">
                <a:sym typeface="Symbol"/>
              </a:rPr>
              <a:t>n</a:t>
            </a:r>
            <a:r>
              <a:rPr lang="en-US" sz="2800" dirty="0" smtClean="0">
                <a:sym typeface="Symbol"/>
              </a:rPr>
              <a:t>)   A),</a:t>
            </a:r>
          </a:p>
          <a:p>
            <a:pPr>
              <a:buNone/>
            </a:pPr>
            <a:r>
              <a:rPr lang="en-US" dirty="0" smtClean="0">
                <a:sym typeface="Symbol"/>
              </a:rPr>
              <a:t>		where f is not free in A.</a:t>
            </a:r>
          </a:p>
          <a:p>
            <a:pPr>
              <a:buNone/>
            </a:pPr>
            <a:r>
              <a:rPr lang="en-US" dirty="0" smtClean="0">
                <a:sym typeface="Symbol"/>
              </a:rPr>
              <a:t>    Here A is used schematically for a well-formed formula of the language of PM1.</a:t>
            </a:r>
          </a:p>
          <a:p>
            <a:r>
              <a:rPr lang="en-US" dirty="0" smtClean="0">
                <a:sym typeface="Symbol"/>
              </a:rPr>
              <a:t>For example, an instance is this:</a:t>
            </a:r>
          </a:p>
          <a:p>
            <a:pPr>
              <a:buNone/>
            </a:pPr>
            <a:r>
              <a:rPr lang="en-US" dirty="0" smtClean="0">
                <a:sym typeface="Symbol"/>
              </a:rPr>
              <a:t>	</a:t>
            </a:r>
            <a:r>
              <a:rPr lang="en-US" dirty="0" smtClean="0"/>
              <a:t>(</a:t>
            </a:r>
            <a:r>
              <a:rPr lang="en-US" dirty="0" smtClean="0">
                <a:sym typeface="Symbol"/>
              </a:rPr>
              <a:t> f</a:t>
            </a:r>
            <a:r>
              <a:rPr lang="en-US" baseline="30000" dirty="0" smtClean="0">
                <a:sym typeface="Symbol"/>
              </a:rPr>
              <a:t>(o) </a:t>
            </a:r>
            <a:r>
              <a:rPr lang="en-US" dirty="0" smtClean="0">
                <a:sym typeface="Symbol"/>
              </a:rPr>
              <a:t>)(x</a:t>
            </a:r>
            <a:r>
              <a:rPr lang="en-US" baseline="30000" dirty="0" smtClean="0">
                <a:sym typeface="Symbol"/>
              </a:rPr>
              <a:t>o</a:t>
            </a:r>
            <a:r>
              <a:rPr lang="en-US" dirty="0" smtClean="0">
                <a:sym typeface="Symbol"/>
              </a:rPr>
              <a:t>)(  f</a:t>
            </a:r>
            <a:r>
              <a:rPr lang="en-US" baseline="30000" dirty="0" smtClean="0">
                <a:sym typeface="Symbol"/>
              </a:rPr>
              <a:t>(o)</a:t>
            </a:r>
            <a:r>
              <a:rPr lang="en-US" dirty="0" smtClean="0">
                <a:sym typeface="Symbol"/>
              </a:rPr>
              <a:t>(x</a:t>
            </a:r>
            <a:r>
              <a:rPr lang="en-US" baseline="30000" dirty="0" smtClean="0">
                <a:sym typeface="Symbol"/>
              </a:rPr>
              <a:t>o</a:t>
            </a:r>
            <a:r>
              <a:rPr lang="en-US" dirty="0" smtClean="0">
                <a:sym typeface="Symbol"/>
              </a:rPr>
              <a:t>)  (</a:t>
            </a:r>
            <a:r>
              <a:rPr lang="en-US" baseline="30000" dirty="0" smtClean="0">
                <a:sym typeface="Symbol"/>
              </a:rPr>
              <a:t>(o)</a:t>
            </a:r>
            <a:r>
              <a:rPr lang="en-US" dirty="0" smtClean="0">
                <a:sym typeface="Symbol"/>
              </a:rPr>
              <a:t>) </a:t>
            </a:r>
            <a:r>
              <a:rPr lang="en-US" baseline="30000" dirty="0" smtClean="0">
                <a:sym typeface="Symbol"/>
              </a:rPr>
              <a:t>(o)</a:t>
            </a:r>
            <a:r>
              <a:rPr lang="en-US" dirty="0" smtClean="0">
                <a:sym typeface="Symbol"/>
              </a:rPr>
              <a:t>(x</a:t>
            </a:r>
            <a:r>
              <a:rPr lang="en-US" baseline="30000" dirty="0" smtClean="0">
                <a:sym typeface="Symbol"/>
              </a:rPr>
              <a:t>o</a:t>
            </a:r>
            <a:r>
              <a:rPr lang="en-US" dirty="0" smtClean="0">
                <a:sym typeface="Symbol"/>
              </a:rPr>
              <a:t>)  ). </a:t>
            </a:r>
          </a:p>
          <a:p>
            <a:pPr>
              <a:buNone/>
            </a:pPr>
            <a:r>
              <a:rPr lang="en-US" dirty="0" smtClean="0">
                <a:sym typeface="Symbol"/>
              </a:rPr>
              <a:t>	Writing out the order indices this is:</a:t>
            </a:r>
            <a:r>
              <a:rPr lang="en-US" dirty="0" smtClean="0"/>
              <a:t> </a:t>
            </a:r>
          </a:p>
          <a:p>
            <a:pPr>
              <a:buNone/>
            </a:pPr>
            <a:r>
              <a:rPr lang="en-US" dirty="0" smtClean="0"/>
              <a:t>	</a:t>
            </a:r>
            <a:r>
              <a:rPr lang="en-US" sz="3000" dirty="0" smtClean="0"/>
              <a:t>(</a:t>
            </a:r>
            <a:r>
              <a:rPr lang="en-US" sz="3000" dirty="0" smtClean="0">
                <a:sym typeface="Symbol"/>
              </a:rPr>
              <a:t> </a:t>
            </a:r>
            <a:r>
              <a:rPr lang="en-US" sz="3000" baseline="30000" dirty="0" smtClean="0">
                <a:sym typeface="Symbol"/>
              </a:rPr>
              <a:t>1</a:t>
            </a:r>
            <a:r>
              <a:rPr lang="en-US" sz="3000" dirty="0" smtClean="0">
                <a:sym typeface="Symbol"/>
              </a:rPr>
              <a:t>f</a:t>
            </a:r>
            <a:r>
              <a:rPr lang="en-US" sz="3000" baseline="30000" dirty="0" smtClean="0">
                <a:sym typeface="Symbol"/>
              </a:rPr>
              <a:t>(o/o) </a:t>
            </a:r>
            <a:r>
              <a:rPr lang="en-US" sz="3000" dirty="0" smtClean="0">
                <a:sym typeface="Symbol"/>
              </a:rPr>
              <a:t>)(</a:t>
            </a:r>
            <a:r>
              <a:rPr lang="en-US" sz="3000" baseline="30000" dirty="0" err="1" smtClean="0">
                <a:sym typeface="Symbol"/>
              </a:rPr>
              <a:t>o</a:t>
            </a:r>
            <a:r>
              <a:rPr lang="en-US" sz="3000" dirty="0" err="1" smtClean="0">
                <a:sym typeface="Symbol"/>
              </a:rPr>
              <a:t>x</a:t>
            </a:r>
            <a:r>
              <a:rPr lang="en-US" sz="3000" baseline="30000" dirty="0" err="1" smtClean="0">
                <a:sym typeface="Symbol"/>
              </a:rPr>
              <a:t>o</a:t>
            </a:r>
            <a:r>
              <a:rPr lang="en-US" sz="3000" dirty="0" smtClean="0">
                <a:sym typeface="Symbol"/>
              </a:rPr>
              <a:t>)(  </a:t>
            </a:r>
            <a:r>
              <a:rPr lang="en-US" sz="3000" baseline="30000" dirty="0" smtClean="0">
                <a:sym typeface="Symbol"/>
              </a:rPr>
              <a:t>1</a:t>
            </a:r>
            <a:r>
              <a:rPr lang="en-US" sz="3000" dirty="0" smtClean="0">
                <a:sym typeface="Symbol"/>
              </a:rPr>
              <a:t>f</a:t>
            </a:r>
            <a:r>
              <a:rPr lang="en-US" sz="3000" baseline="30000" dirty="0" smtClean="0">
                <a:sym typeface="Symbol"/>
              </a:rPr>
              <a:t>(o/o) </a:t>
            </a:r>
            <a:r>
              <a:rPr lang="en-US" sz="3000" dirty="0" smtClean="0">
                <a:sym typeface="Symbol"/>
              </a:rPr>
              <a:t>(</a:t>
            </a:r>
            <a:r>
              <a:rPr lang="en-US" sz="3000" baseline="30000" dirty="0" err="1" smtClean="0">
                <a:sym typeface="Symbol"/>
              </a:rPr>
              <a:t>o</a:t>
            </a:r>
            <a:r>
              <a:rPr lang="en-US" sz="3000" dirty="0" err="1" smtClean="0">
                <a:sym typeface="Symbol"/>
              </a:rPr>
              <a:t>x</a:t>
            </a:r>
            <a:r>
              <a:rPr lang="en-US" sz="3000" baseline="30000" dirty="0" err="1" smtClean="0">
                <a:sym typeface="Symbol"/>
              </a:rPr>
              <a:t>o</a:t>
            </a:r>
            <a:r>
              <a:rPr lang="en-US" sz="3000" dirty="0" smtClean="0">
                <a:sym typeface="Symbol"/>
              </a:rPr>
              <a:t>)  (</a:t>
            </a:r>
            <a:r>
              <a:rPr lang="en-US" sz="3000" baseline="30000" dirty="0" smtClean="0">
                <a:sym typeface="Symbol"/>
              </a:rPr>
              <a:t>1</a:t>
            </a:r>
            <a:r>
              <a:rPr lang="en-US" sz="3000" dirty="0" smtClean="0">
                <a:sym typeface="Symbol"/>
              </a:rPr>
              <a:t></a:t>
            </a:r>
            <a:r>
              <a:rPr lang="en-US" sz="3000" baseline="30000" dirty="0" smtClean="0">
                <a:sym typeface="Symbol"/>
              </a:rPr>
              <a:t>(o/o)</a:t>
            </a:r>
            <a:r>
              <a:rPr lang="en-US" sz="3000" dirty="0" smtClean="0">
                <a:sym typeface="Symbol"/>
              </a:rPr>
              <a:t>) </a:t>
            </a:r>
            <a:r>
              <a:rPr lang="en-US" sz="3000" baseline="30000" dirty="0" smtClean="0">
                <a:sym typeface="Symbol"/>
              </a:rPr>
              <a:t>(o)</a:t>
            </a:r>
            <a:r>
              <a:rPr lang="en-US" sz="3000" dirty="0" smtClean="0">
                <a:sym typeface="Symbol"/>
              </a:rPr>
              <a:t>(</a:t>
            </a:r>
            <a:r>
              <a:rPr lang="en-US" sz="3000" baseline="30000" dirty="0" err="1" smtClean="0">
                <a:sym typeface="Symbol"/>
              </a:rPr>
              <a:t>o</a:t>
            </a:r>
            <a:r>
              <a:rPr lang="en-US" sz="3000" dirty="0" err="1" smtClean="0">
                <a:sym typeface="Symbol"/>
              </a:rPr>
              <a:t>x</a:t>
            </a:r>
            <a:r>
              <a:rPr lang="en-US" sz="3000" baseline="30000" dirty="0" err="1" smtClean="0">
                <a:sym typeface="Symbol"/>
              </a:rPr>
              <a:t>o</a:t>
            </a:r>
            <a:r>
              <a:rPr lang="en-US" sz="3000" dirty="0" smtClean="0">
                <a:sym typeface="Symbol"/>
              </a:rPr>
              <a:t>)  ). </a:t>
            </a:r>
          </a:p>
          <a:p>
            <a:pPr>
              <a:buNone/>
            </a:pPr>
            <a:endParaRPr lang="en-US" dirty="0" smtClean="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rot="5400000">
            <a:off x="1595738" y="87411"/>
            <a:ext cx="5410200" cy="67593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sz="2400" dirty="0" smtClean="0">
                <a:solidFill>
                  <a:srgbClr val="FF0000"/>
                </a:solidFill>
              </a:rPr>
              <a:t>Definite descriptions:</a:t>
            </a:r>
          </a:p>
          <a:p>
            <a:r>
              <a:rPr lang="en-US" sz="2400" dirty="0" smtClean="0"/>
              <a:t>There is no </a:t>
            </a:r>
            <a:r>
              <a:rPr lang="en-US" sz="2400" dirty="0" err="1" smtClean="0"/>
              <a:t>wff</a:t>
            </a:r>
            <a:r>
              <a:rPr lang="en-US" sz="2400" dirty="0" smtClean="0"/>
              <a:t> </a:t>
            </a:r>
            <a:r>
              <a:rPr lang="en-US" sz="2400" dirty="0" smtClean="0">
                <a:sym typeface="Symbol"/>
              </a:rPr>
              <a:t>(</a:t>
            </a:r>
            <a:r>
              <a:rPr lang="en-US" sz="2400" dirty="0" err="1" smtClean="0">
                <a:sym typeface="Symbol"/>
              </a:rPr>
              <a:t>xx</a:t>
            </a:r>
            <a:r>
              <a:rPr lang="en-US" sz="2400" dirty="0" smtClean="0">
                <a:sym typeface="Symbol"/>
              </a:rPr>
              <a:t>)  </a:t>
            </a:r>
            <a:r>
              <a:rPr lang="en-US" sz="2400" dirty="0" smtClean="0"/>
              <a:t>of PM1910 and no Universal instantiation to a definite description “term”. </a:t>
            </a:r>
          </a:p>
          <a:p>
            <a:pPr>
              <a:buNone/>
            </a:pPr>
            <a:endParaRPr lang="en-US" sz="2400" dirty="0" smtClean="0">
              <a:sym typeface="Symbol"/>
            </a:endParaRPr>
          </a:p>
          <a:p>
            <a:pPr lvl="1">
              <a:buNone/>
            </a:pPr>
            <a:endParaRPr lang="en-US" sz="2400" dirty="0" smtClean="0"/>
          </a:p>
          <a:p>
            <a:pPr lvl="1">
              <a:buNone/>
            </a:pPr>
            <a:r>
              <a:rPr lang="en-US" sz="2400" dirty="0" smtClean="0"/>
              <a:t>[</a:t>
            </a:r>
            <a:r>
              <a:rPr lang="en-US" sz="2400" dirty="0" smtClean="0">
                <a:sym typeface="Symbol"/>
              </a:rPr>
              <a:t></a:t>
            </a:r>
            <a:r>
              <a:rPr lang="en-US" sz="2400" dirty="0" err="1" smtClean="0">
                <a:sym typeface="Symbol"/>
              </a:rPr>
              <a:t>xAx</a:t>
            </a:r>
            <a:r>
              <a:rPr lang="en-US" sz="2400" dirty="0" smtClean="0">
                <a:sym typeface="Symbol"/>
              </a:rPr>
              <a:t>][B(</a:t>
            </a:r>
            <a:r>
              <a:rPr lang="en-US" sz="2400" dirty="0" err="1" smtClean="0">
                <a:sym typeface="Symbol"/>
              </a:rPr>
              <a:t>xAx</a:t>
            </a:r>
            <a:r>
              <a:rPr lang="en-US" sz="2400" dirty="0" smtClean="0">
                <a:sym typeface="Symbol"/>
              </a:rPr>
              <a:t>)]  =</a:t>
            </a:r>
            <a:r>
              <a:rPr lang="en-US" sz="2400" dirty="0" err="1" smtClean="0">
                <a:sym typeface="Symbol"/>
              </a:rPr>
              <a:t>df</a:t>
            </a:r>
            <a:r>
              <a:rPr lang="en-US" sz="2400" dirty="0" smtClean="0">
                <a:sym typeface="Symbol"/>
              </a:rPr>
              <a:t> </a:t>
            </a:r>
            <a:r>
              <a:rPr lang="en-US" sz="2400" baseline="-25000" dirty="0" smtClean="0">
                <a:sym typeface="Symbol"/>
              </a:rPr>
              <a:t>*14.01 </a:t>
            </a:r>
            <a:r>
              <a:rPr lang="en-US" sz="2400" dirty="0" smtClean="0">
                <a:sym typeface="Symbol"/>
              </a:rPr>
              <a:t>(x)( </a:t>
            </a:r>
            <a:r>
              <a:rPr lang="en-US" sz="2400" dirty="0" err="1" smtClean="0">
                <a:sym typeface="Symbol"/>
              </a:rPr>
              <a:t>Az</a:t>
            </a:r>
            <a:r>
              <a:rPr lang="en-US" sz="2400" dirty="0" smtClean="0">
                <a:sym typeface="Symbol"/>
              </a:rPr>
              <a:t> </a:t>
            </a:r>
            <a:r>
              <a:rPr lang="en-US" sz="2400" baseline="-25000" dirty="0" smtClean="0">
                <a:sym typeface="Symbol"/>
              </a:rPr>
              <a:t>z</a:t>
            </a:r>
            <a:r>
              <a:rPr lang="en-US" sz="2400" dirty="0" smtClean="0">
                <a:sym typeface="Symbol"/>
              </a:rPr>
              <a:t> </a:t>
            </a:r>
            <a:r>
              <a:rPr lang="en-US" sz="2400" dirty="0" err="1" smtClean="0">
                <a:sym typeface="Symbol"/>
              </a:rPr>
              <a:t>z</a:t>
            </a:r>
            <a:r>
              <a:rPr lang="en-US" sz="2400" dirty="0" smtClean="0">
                <a:sym typeface="Symbol"/>
              </a:rPr>
              <a:t>=x .&amp;. </a:t>
            </a:r>
            <a:r>
              <a:rPr lang="en-US" sz="2400" dirty="0" err="1" smtClean="0">
                <a:sym typeface="Symbol"/>
              </a:rPr>
              <a:t>Bx</a:t>
            </a:r>
            <a:r>
              <a:rPr lang="en-US" sz="2400" dirty="0" smtClean="0">
                <a:sym typeface="Symbol"/>
              </a:rPr>
              <a:t>)</a:t>
            </a:r>
          </a:p>
          <a:p>
            <a:pPr lvl="1">
              <a:buNone/>
            </a:pPr>
            <a:endParaRPr lang="en-US" sz="2400" dirty="0" smtClean="0"/>
          </a:p>
          <a:p>
            <a:pPr lvl="1">
              <a:buNone/>
            </a:pPr>
            <a:endParaRPr lang="en-US" sz="2400" dirty="0" smtClean="0"/>
          </a:p>
          <a:p>
            <a:pPr lvl="1">
              <a:buNone/>
            </a:pPr>
            <a:r>
              <a:rPr lang="en-US" sz="2400" dirty="0" smtClean="0"/>
              <a:t>E!(</a:t>
            </a:r>
            <a:r>
              <a:rPr lang="en-US" sz="2400" dirty="0" smtClean="0">
                <a:sym typeface="Symbol"/>
              </a:rPr>
              <a:t></a:t>
            </a:r>
            <a:r>
              <a:rPr lang="en-US" sz="2400" dirty="0" err="1" smtClean="0">
                <a:sym typeface="Symbol"/>
              </a:rPr>
              <a:t>xAx</a:t>
            </a:r>
            <a:r>
              <a:rPr lang="en-US" sz="2400" dirty="0" smtClean="0">
                <a:sym typeface="Symbol"/>
              </a:rPr>
              <a:t>) :: (x)</a:t>
            </a:r>
            <a:r>
              <a:rPr lang="en-US" sz="2400" dirty="0" err="1" smtClean="0">
                <a:sym typeface="Symbol"/>
              </a:rPr>
              <a:t>Bx</a:t>
            </a:r>
            <a:r>
              <a:rPr lang="en-US" sz="2400" dirty="0" smtClean="0">
                <a:sym typeface="Symbol"/>
              </a:rPr>
              <a:t> .. </a:t>
            </a:r>
            <a:r>
              <a:rPr lang="en-US" sz="2400" dirty="0" smtClean="0"/>
              <a:t>[</a:t>
            </a:r>
            <a:r>
              <a:rPr lang="en-US" sz="2400" dirty="0" smtClean="0">
                <a:sym typeface="Symbol"/>
              </a:rPr>
              <a:t></a:t>
            </a:r>
            <a:r>
              <a:rPr lang="en-US" sz="2400" dirty="0" err="1" smtClean="0">
                <a:sym typeface="Symbol"/>
              </a:rPr>
              <a:t>xAx</a:t>
            </a:r>
            <a:r>
              <a:rPr lang="en-US" sz="2400" dirty="0" smtClean="0">
                <a:sym typeface="Symbol"/>
              </a:rPr>
              <a:t>][B(</a:t>
            </a:r>
            <a:r>
              <a:rPr lang="en-US" sz="2400" dirty="0" err="1" smtClean="0">
                <a:sym typeface="Symbol"/>
              </a:rPr>
              <a:t>xAx</a:t>
            </a:r>
            <a:r>
              <a:rPr lang="en-US" sz="2400" dirty="0" smtClean="0">
                <a:sym typeface="Symbol"/>
              </a:rPr>
              <a:t>)] </a:t>
            </a:r>
          </a:p>
          <a:p>
            <a:pPr lvl="1">
              <a:buNone/>
            </a:pPr>
            <a:r>
              <a:rPr lang="en-US" sz="2400" dirty="0" smtClean="0">
                <a:sym typeface="Symbol"/>
              </a:rPr>
              <a:t>When the scope marker is dropped, the smallest possible scope is intended.</a:t>
            </a:r>
          </a:p>
          <a:p>
            <a:pPr lvl="1">
              <a:buNone/>
            </a:pPr>
            <a:endParaRPr lang="en-US" sz="2400" dirty="0" smtClean="0"/>
          </a:p>
          <a:p>
            <a:pPr lvl="1">
              <a:buNone/>
            </a:pPr>
            <a:endParaRPr lang="en-US" sz="2400" dirty="0"/>
          </a:p>
        </p:txBody>
      </p:sp>
      <p:pic>
        <p:nvPicPr>
          <p:cNvPr id="5" name="Picture 2"/>
          <p:cNvPicPr>
            <a:picLocks noChangeAspect="1" noChangeArrowheads="1"/>
          </p:cNvPicPr>
          <p:nvPr/>
        </p:nvPicPr>
        <p:blipFill>
          <a:blip r:embed="rId2" cstate="print"/>
          <a:srcRect/>
          <a:stretch>
            <a:fillRect/>
          </a:stretch>
        </p:blipFill>
        <p:spPr bwMode="auto">
          <a:xfrm>
            <a:off x="457200" y="1828800"/>
            <a:ext cx="8229600" cy="803564"/>
          </a:xfrm>
          <a:prstGeom prst="rect">
            <a:avLst/>
          </a:prstGeom>
          <a:noFill/>
          <a:ln w="9525">
            <a:noFill/>
            <a:miter lim="800000"/>
            <a:headEnd/>
            <a:tailEnd/>
          </a:ln>
          <a:effectLst/>
        </p:spPr>
      </p:pic>
      <p:pic>
        <p:nvPicPr>
          <p:cNvPr id="7" name="Picture 3"/>
          <p:cNvPicPr>
            <a:picLocks noChangeAspect="1" noChangeArrowheads="1"/>
          </p:cNvPicPr>
          <p:nvPr/>
        </p:nvPicPr>
        <p:blipFill>
          <a:blip r:embed="rId3" cstate="print"/>
          <a:srcRect/>
          <a:stretch>
            <a:fillRect/>
          </a:stretch>
        </p:blipFill>
        <p:spPr bwMode="auto">
          <a:xfrm>
            <a:off x="609600" y="3352800"/>
            <a:ext cx="6600825" cy="53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sz="2400" dirty="0" smtClean="0">
                <a:sym typeface="Symbol"/>
              </a:rPr>
              <a:t>There is no ambiguity in applying the definitions since definitions formed with variables apply only to genuine terms of the language. Description expressions are not terms.</a:t>
            </a:r>
            <a:endParaRPr lang="en-US" sz="2400" dirty="0" smtClean="0"/>
          </a:p>
          <a:p>
            <a:r>
              <a:rPr lang="en-US" sz="2400" dirty="0" smtClean="0"/>
              <a:t>	x </a:t>
            </a:r>
            <a:r>
              <a:rPr lang="en-US" sz="2400" dirty="0" smtClean="0">
                <a:sym typeface="Symbol"/>
              </a:rPr>
              <a:t> y =</a:t>
            </a:r>
            <a:r>
              <a:rPr lang="en-US" sz="2400" dirty="0" err="1" smtClean="0">
                <a:sym typeface="Symbol"/>
              </a:rPr>
              <a:t>df</a:t>
            </a:r>
            <a:r>
              <a:rPr lang="en-US" sz="2400" dirty="0" smtClean="0">
                <a:sym typeface="Symbol"/>
              </a:rPr>
              <a:t> </a:t>
            </a:r>
            <a:r>
              <a:rPr lang="en-US" sz="2400" baseline="-25000" dirty="0" smtClean="0">
                <a:sym typeface="Symbol"/>
              </a:rPr>
              <a:t>*13.02 </a:t>
            </a:r>
            <a:r>
              <a:rPr lang="en-US" sz="2400" dirty="0" smtClean="0">
                <a:sym typeface="Symbol"/>
              </a:rPr>
              <a:t> (x=y)</a:t>
            </a:r>
          </a:p>
          <a:p>
            <a:pPr>
              <a:buNone/>
            </a:pPr>
            <a:r>
              <a:rPr lang="en-US" sz="2400" dirty="0" smtClean="0">
                <a:sym typeface="Symbol"/>
              </a:rPr>
              <a:t>	*13.02 cannot be applied to </a:t>
            </a:r>
            <a:r>
              <a:rPr lang="en-US" sz="2400" dirty="0" err="1" smtClean="0">
                <a:sym typeface="Symbol"/>
              </a:rPr>
              <a:t>xAx</a:t>
            </a:r>
            <a:r>
              <a:rPr lang="en-US" sz="2400" dirty="0" smtClean="0">
                <a:sym typeface="Symbol"/>
              </a:rPr>
              <a:t>  y. We have to apply *14.01 first to get (x)(</a:t>
            </a:r>
            <a:r>
              <a:rPr lang="en-US" sz="2400" dirty="0" err="1" smtClean="0">
                <a:sym typeface="Symbol"/>
              </a:rPr>
              <a:t>Az</a:t>
            </a:r>
            <a:r>
              <a:rPr lang="en-US" sz="2400" dirty="0" smtClean="0">
                <a:sym typeface="Symbol"/>
              </a:rPr>
              <a:t> </a:t>
            </a:r>
            <a:r>
              <a:rPr lang="en-US" sz="2400" baseline="-25000" dirty="0" smtClean="0">
                <a:sym typeface="Symbol"/>
              </a:rPr>
              <a:t>z</a:t>
            </a:r>
            <a:r>
              <a:rPr lang="en-US" sz="2400" dirty="0" smtClean="0">
                <a:sym typeface="Symbol"/>
              </a:rPr>
              <a:t> </a:t>
            </a:r>
            <a:r>
              <a:rPr lang="en-US" sz="2400" dirty="0" err="1" smtClean="0">
                <a:sym typeface="Symbol"/>
              </a:rPr>
              <a:t>z</a:t>
            </a:r>
            <a:r>
              <a:rPr lang="en-US" sz="2400" dirty="0" smtClean="0">
                <a:sym typeface="Symbol"/>
              </a:rPr>
              <a:t>=x .&amp;. x  y)</a:t>
            </a:r>
          </a:p>
          <a:p>
            <a:r>
              <a:rPr lang="en-US" sz="2400" dirty="0" smtClean="0">
                <a:sym typeface="Symbol"/>
              </a:rPr>
              <a:t>      </a:t>
            </a:r>
            <a:r>
              <a:rPr lang="en-US" sz="2400" dirty="0" smtClean="0"/>
              <a:t>x = y =</a:t>
            </a:r>
            <a:r>
              <a:rPr lang="en-US" sz="2400" dirty="0" err="1" smtClean="0"/>
              <a:t>df</a:t>
            </a:r>
            <a:r>
              <a:rPr lang="en-US" sz="2400" dirty="0" smtClean="0"/>
              <a:t> </a:t>
            </a:r>
            <a:r>
              <a:rPr lang="en-US" sz="2400" baseline="-25000" dirty="0" smtClean="0"/>
              <a:t>*13.01 </a:t>
            </a:r>
            <a:r>
              <a:rPr lang="en-US" sz="2400" dirty="0" smtClean="0"/>
              <a:t>(</a:t>
            </a:r>
            <a:r>
              <a:rPr lang="en-US" sz="2400" dirty="0" smtClean="0">
                <a:sym typeface="Symbol"/>
              </a:rPr>
              <a:t>!)</a:t>
            </a:r>
            <a:r>
              <a:rPr lang="en-US" sz="2400" dirty="0" smtClean="0"/>
              <a:t>(</a:t>
            </a:r>
            <a:r>
              <a:rPr lang="en-US" sz="2400" dirty="0" smtClean="0">
                <a:sym typeface="Symbol"/>
              </a:rPr>
              <a:t>!x  !y)</a:t>
            </a:r>
            <a:endParaRPr lang="en-US" sz="2400" dirty="0" smtClean="0"/>
          </a:p>
          <a:p>
            <a:pPr>
              <a:buNone/>
            </a:pPr>
            <a:r>
              <a:rPr lang="en-US" sz="2400" dirty="0" smtClean="0">
                <a:sym typeface="Symbol"/>
              </a:rPr>
              <a:t>	*13.01 cannot be applied to  </a:t>
            </a:r>
            <a:r>
              <a:rPr lang="en-US" sz="2400" dirty="0" err="1" smtClean="0">
                <a:sym typeface="Symbol"/>
              </a:rPr>
              <a:t>xAx</a:t>
            </a:r>
            <a:r>
              <a:rPr lang="en-US" sz="2400" dirty="0" smtClean="0">
                <a:sym typeface="Symbol"/>
              </a:rPr>
              <a:t> = y.  We have to apply *14.01 first to get: (x)(</a:t>
            </a:r>
            <a:r>
              <a:rPr lang="en-US" sz="2400" dirty="0" err="1" smtClean="0">
                <a:sym typeface="Symbol"/>
              </a:rPr>
              <a:t>Az</a:t>
            </a:r>
            <a:r>
              <a:rPr lang="en-US" sz="2400" dirty="0" smtClean="0">
                <a:sym typeface="Symbol"/>
              </a:rPr>
              <a:t> </a:t>
            </a:r>
            <a:r>
              <a:rPr lang="en-US" sz="2400" baseline="-25000" dirty="0" smtClean="0">
                <a:sym typeface="Symbol"/>
              </a:rPr>
              <a:t>z</a:t>
            </a:r>
            <a:r>
              <a:rPr lang="en-US" sz="2400" dirty="0" smtClean="0">
                <a:sym typeface="Symbol"/>
              </a:rPr>
              <a:t> </a:t>
            </a:r>
            <a:r>
              <a:rPr lang="en-US" sz="2400" dirty="0" err="1" smtClean="0">
                <a:sym typeface="Symbol"/>
              </a:rPr>
              <a:t>z</a:t>
            </a:r>
            <a:r>
              <a:rPr lang="en-US" sz="2400" dirty="0" smtClean="0">
                <a:sym typeface="Symbol"/>
              </a:rPr>
              <a:t>=x .&amp;. x = y)</a:t>
            </a:r>
          </a:p>
          <a:p>
            <a:pPr>
              <a:buNone/>
            </a:pPr>
            <a:r>
              <a:rPr lang="en-US" sz="2400" dirty="0" smtClean="0">
                <a:sym typeface="Symbol"/>
              </a:rPr>
              <a:t>	</a:t>
            </a:r>
          </a:p>
          <a:p>
            <a:pPr>
              <a:buNone/>
            </a:pPr>
            <a:endParaRPr lang="en-US" sz="2800" dirty="0" smtClean="0">
              <a:sym typeface="Symbol"/>
            </a:endParaRPr>
          </a:p>
          <a:p>
            <a:pPr>
              <a:buNone/>
            </a:pPr>
            <a:endParaRPr lang="en-US" dirty="0" smtClean="0">
              <a:sym typeface="Symbol"/>
            </a:endParaRPr>
          </a:p>
          <a:p>
            <a:pPr>
              <a:buNone/>
            </a:pPr>
            <a:r>
              <a:rPr lang="en-US" dirty="0" smtClean="0">
                <a:sym typeface="Symbol"/>
              </a:rPr>
              <a:t>	</a:t>
            </a:r>
            <a:endParaRPr lang="en-US" dirty="0"/>
          </a:p>
        </p:txBody>
      </p:sp>
      <p:pic>
        <p:nvPicPr>
          <p:cNvPr id="4" name="Picture 4"/>
          <p:cNvPicPr>
            <a:picLocks noChangeAspect="1" noChangeArrowheads="1"/>
          </p:cNvPicPr>
          <p:nvPr/>
        </p:nvPicPr>
        <p:blipFill>
          <a:blip r:embed="rId2" cstate="print"/>
          <a:srcRect/>
          <a:stretch>
            <a:fillRect/>
          </a:stretch>
        </p:blipFill>
        <p:spPr bwMode="auto">
          <a:xfrm>
            <a:off x="304800" y="4648200"/>
            <a:ext cx="8229600" cy="17367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762000"/>
            <a:ext cx="8229600" cy="5364163"/>
          </a:xfrm>
        </p:spPr>
        <p:txBody>
          <a:bodyPr/>
          <a:lstStyle/>
          <a:p>
            <a:r>
              <a:rPr lang="en-US" dirty="0" smtClean="0"/>
              <a:t>Primary </a:t>
            </a:r>
            <a:r>
              <a:rPr lang="en-US" dirty="0" err="1" smtClean="0"/>
              <a:t>vs</a:t>
            </a:r>
            <a:r>
              <a:rPr lang="en-US" dirty="0" smtClean="0"/>
              <a:t> Secondary Scope:</a:t>
            </a:r>
          </a:p>
          <a:p>
            <a:pPr marL="342900" lvl="1" indent="-342900">
              <a:buNone/>
            </a:pPr>
            <a:r>
              <a:rPr lang="en-US" sz="2400" dirty="0" smtClean="0"/>
              <a:t>	E!(</a:t>
            </a:r>
            <a:r>
              <a:rPr lang="en-US" sz="2400" dirty="0" smtClean="0">
                <a:sym typeface="Symbol"/>
              </a:rPr>
              <a:t></a:t>
            </a:r>
            <a:r>
              <a:rPr lang="en-US" sz="2400" dirty="0" err="1" smtClean="0">
                <a:sym typeface="Symbol"/>
              </a:rPr>
              <a:t>xAx</a:t>
            </a:r>
            <a:r>
              <a:rPr lang="en-US" sz="2400" dirty="0" smtClean="0">
                <a:sym typeface="Symbol"/>
              </a:rPr>
              <a:t>) ::</a:t>
            </a:r>
          </a:p>
          <a:p>
            <a:pPr marL="342900" lvl="1" indent="-342900">
              <a:buNone/>
            </a:pPr>
            <a:r>
              <a:rPr lang="en-US" sz="2400" dirty="0" smtClean="0"/>
              <a:t>       C([</a:t>
            </a:r>
            <a:r>
              <a:rPr lang="en-US" sz="2400" dirty="0" smtClean="0">
                <a:sym typeface="Symbol"/>
              </a:rPr>
              <a:t></a:t>
            </a:r>
            <a:r>
              <a:rPr lang="en-US" sz="2400" dirty="0" err="1" smtClean="0">
                <a:sym typeface="Symbol"/>
              </a:rPr>
              <a:t>xAx</a:t>
            </a:r>
            <a:r>
              <a:rPr lang="en-US" sz="2400" dirty="0" smtClean="0">
                <a:sym typeface="Symbol"/>
              </a:rPr>
              <a:t>][B(</a:t>
            </a:r>
            <a:r>
              <a:rPr lang="en-US" sz="2400" dirty="0" err="1" smtClean="0">
                <a:sym typeface="Symbol"/>
              </a:rPr>
              <a:t>xAx</a:t>
            </a:r>
            <a:r>
              <a:rPr lang="en-US" sz="2400" dirty="0" smtClean="0">
                <a:sym typeface="Symbol"/>
              </a:rPr>
              <a:t>)] )  </a:t>
            </a:r>
            <a:r>
              <a:rPr lang="en-US" sz="2400" dirty="0" smtClean="0"/>
              <a:t>[</a:t>
            </a:r>
            <a:r>
              <a:rPr lang="en-US" sz="2400" dirty="0" smtClean="0">
                <a:sym typeface="Symbol"/>
              </a:rPr>
              <a:t></a:t>
            </a:r>
            <a:r>
              <a:rPr lang="en-US" sz="2400" dirty="0" err="1" smtClean="0">
                <a:sym typeface="Symbol"/>
              </a:rPr>
              <a:t>xAx</a:t>
            </a:r>
            <a:r>
              <a:rPr lang="en-US" sz="2400" dirty="0" smtClean="0">
                <a:sym typeface="Symbol"/>
              </a:rPr>
              <a:t>][</a:t>
            </a:r>
            <a:r>
              <a:rPr lang="en-US" sz="2400" dirty="0" smtClean="0"/>
              <a:t>C(</a:t>
            </a:r>
            <a:r>
              <a:rPr lang="en-US" sz="2400" dirty="0" smtClean="0">
                <a:sym typeface="Symbol"/>
              </a:rPr>
              <a:t>B(</a:t>
            </a:r>
            <a:r>
              <a:rPr lang="en-US" sz="2400" dirty="0" err="1" smtClean="0">
                <a:sym typeface="Symbol"/>
              </a:rPr>
              <a:t>xAx</a:t>
            </a:r>
            <a:r>
              <a:rPr lang="en-US" sz="2400" dirty="0" smtClean="0">
                <a:sym typeface="Symbol"/>
              </a:rPr>
              <a:t>)  ],</a:t>
            </a:r>
          </a:p>
          <a:p>
            <a:pPr marL="342900" lvl="1" indent="-342900">
              <a:buNone/>
            </a:pPr>
            <a:r>
              <a:rPr lang="en-US" sz="2400" dirty="0" smtClean="0">
                <a:sym typeface="Symbol"/>
              </a:rPr>
              <a:t>		where C is truth functional. </a:t>
            </a:r>
          </a:p>
          <a:p>
            <a:r>
              <a:rPr lang="en-US" dirty="0" smtClean="0"/>
              <a:t>Primary occurrence entails secondary occurrence </a:t>
            </a:r>
          </a:p>
          <a:p>
            <a:pPr lvl="1">
              <a:buNone/>
            </a:pPr>
            <a:r>
              <a:rPr lang="en-US" dirty="0" smtClean="0"/>
              <a:t>    [</a:t>
            </a:r>
            <a:r>
              <a:rPr lang="en-US" dirty="0" smtClean="0">
                <a:sym typeface="Symbol"/>
              </a:rPr>
              <a:t></a:t>
            </a:r>
            <a:r>
              <a:rPr lang="en-US" dirty="0" err="1" smtClean="0">
                <a:sym typeface="Symbol"/>
              </a:rPr>
              <a:t>xAx</a:t>
            </a:r>
            <a:r>
              <a:rPr lang="en-US" dirty="0" smtClean="0">
                <a:sym typeface="Symbol"/>
              </a:rPr>
              <a:t>][</a:t>
            </a:r>
            <a:r>
              <a:rPr lang="en-US" dirty="0" smtClean="0"/>
              <a:t>C(</a:t>
            </a:r>
            <a:r>
              <a:rPr lang="en-US" dirty="0" smtClean="0">
                <a:sym typeface="Symbol"/>
              </a:rPr>
              <a:t>B(</a:t>
            </a:r>
            <a:r>
              <a:rPr lang="en-US" dirty="0" err="1" smtClean="0">
                <a:sym typeface="Symbol"/>
              </a:rPr>
              <a:t>xAx</a:t>
            </a:r>
            <a:r>
              <a:rPr lang="en-US" dirty="0" smtClean="0">
                <a:sym typeface="Symbol"/>
              </a:rPr>
              <a:t>)  ]  </a:t>
            </a:r>
            <a:r>
              <a:rPr lang="en-US" dirty="0" smtClean="0"/>
              <a:t>C([</a:t>
            </a:r>
            <a:r>
              <a:rPr lang="en-US" dirty="0" smtClean="0">
                <a:sym typeface="Symbol"/>
              </a:rPr>
              <a:t></a:t>
            </a:r>
            <a:r>
              <a:rPr lang="en-US" dirty="0" err="1" smtClean="0">
                <a:sym typeface="Symbol"/>
              </a:rPr>
              <a:t>xAx</a:t>
            </a:r>
            <a:r>
              <a:rPr lang="en-US" dirty="0" smtClean="0">
                <a:sym typeface="Symbol"/>
              </a:rPr>
              <a:t>][B(</a:t>
            </a:r>
            <a:r>
              <a:rPr lang="en-US" dirty="0" err="1" smtClean="0">
                <a:sym typeface="Symbol"/>
              </a:rPr>
              <a:t>xAx</a:t>
            </a:r>
            <a:r>
              <a:rPr lang="en-US" dirty="0" smtClean="0">
                <a:sym typeface="Symbol"/>
              </a:rPr>
              <a:t>)] ) </a:t>
            </a:r>
            <a:endParaRPr 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r>
              <a:rPr lang="en-US" dirty="0" smtClean="0"/>
              <a:t>Class expressions, like definite description expressions, are NOT terms of the object-language. </a:t>
            </a:r>
          </a:p>
          <a:p>
            <a:endParaRPr lang="en-US" dirty="0" smtClean="0"/>
          </a:p>
          <a:p>
            <a:pPr>
              <a:buNone/>
            </a:pPr>
            <a:endParaRPr lang="en-US" dirty="0" smtClean="0"/>
          </a:p>
          <a:p>
            <a:r>
              <a:rPr lang="en-US" dirty="0" smtClean="0"/>
              <a:t>*</a:t>
            </a:r>
            <a:r>
              <a:rPr lang="en-US" sz="2400" dirty="0" smtClean="0"/>
              <a:t>20.01 </a:t>
            </a:r>
          </a:p>
          <a:p>
            <a:pPr>
              <a:buNone/>
            </a:pPr>
            <a:r>
              <a:rPr lang="en-US" sz="2400" dirty="0" smtClean="0">
                <a:sym typeface="Symbol"/>
              </a:rPr>
              <a:t>	[</a:t>
            </a:r>
            <a:r>
              <a:rPr lang="en-US" sz="2400" dirty="0" err="1" smtClean="0">
                <a:sym typeface="Symbol"/>
              </a:rPr>
              <a:t>â</a:t>
            </a:r>
            <a:r>
              <a:rPr lang="en-US" sz="2400" baseline="30000" dirty="0" err="1" smtClean="0"/>
              <a:t>t</a:t>
            </a:r>
            <a:r>
              <a:rPr lang="en-US" sz="2400" dirty="0" err="1" smtClean="0"/>
              <a:t>A</a:t>
            </a:r>
            <a:r>
              <a:rPr lang="en-US" sz="2400" dirty="0" err="1" smtClean="0">
                <a:sym typeface="Symbol"/>
              </a:rPr>
              <a:t>a</a:t>
            </a:r>
            <a:r>
              <a:rPr lang="en-US" sz="2400" baseline="30000" dirty="0" err="1" smtClean="0"/>
              <a:t>t</a:t>
            </a:r>
            <a:r>
              <a:rPr lang="en-US" sz="2400" dirty="0" smtClean="0"/>
              <a:t>][B(</a:t>
            </a:r>
            <a:r>
              <a:rPr lang="en-US" sz="2400" dirty="0" err="1" smtClean="0">
                <a:sym typeface="Symbol"/>
              </a:rPr>
              <a:t>â</a:t>
            </a:r>
            <a:r>
              <a:rPr lang="en-US" sz="2400" baseline="30000" dirty="0" err="1" smtClean="0"/>
              <a:t>t</a:t>
            </a:r>
            <a:r>
              <a:rPr lang="en-US" sz="2400" dirty="0" err="1" smtClean="0"/>
              <a:t>A</a:t>
            </a:r>
            <a:r>
              <a:rPr lang="en-US" sz="2400" dirty="0" err="1" smtClean="0">
                <a:sym typeface="Symbol"/>
              </a:rPr>
              <a:t>a</a:t>
            </a:r>
            <a:r>
              <a:rPr lang="en-US" sz="2400" baseline="30000" dirty="0" err="1" smtClean="0"/>
              <a:t>t</a:t>
            </a:r>
            <a:r>
              <a:rPr lang="en-US" sz="2400" dirty="0" smtClean="0"/>
              <a:t>)] =</a:t>
            </a:r>
            <a:r>
              <a:rPr lang="en-US" sz="2400" dirty="0" err="1" smtClean="0"/>
              <a:t>df</a:t>
            </a:r>
            <a:r>
              <a:rPr lang="en-US" sz="2400" dirty="0" smtClean="0"/>
              <a:t>  (</a:t>
            </a:r>
            <a:r>
              <a:rPr lang="en-US" sz="2400" dirty="0" smtClean="0">
                <a:sym typeface="Symbol"/>
              </a:rPr>
              <a:t></a:t>
            </a:r>
            <a:r>
              <a:rPr lang="en-US" sz="2400" baseline="30000" dirty="0" smtClean="0"/>
              <a:t>(t)</a:t>
            </a:r>
            <a:r>
              <a:rPr lang="en-US" sz="2400" dirty="0" smtClean="0"/>
              <a:t>)( </a:t>
            </a:r>
            <a:r>
              <a:rPr lang="en-US" sz="2400" dirty="0" smtClean="0">
                <a:sym typeface="Symbol"/>
              </a:rPr>
              <a:t></a:t>
            </a:r>
            <a:r>
              <a:rPr lang="en-US" sz="2400" baseline="30000" dirty="0" smtClean="0"/>
              <a:t> (t)</a:t>
            </a:r>
            <a:r>
              <a:rPr lang="en-US" sz="2400" dirty="0" smtClean="0"/>
              <a:t>(a</a:t>
            </a:r>
            <a:r>
              <a:rPr lang="en-US" sz="2400" baseline="30000" dirty="0" smtClean="0"/>
              <a:t> t</a:t>
            </a:r>
            <a:r>
              <a:rPr lang="en-US" sz="2400" dirty="0" smtClean="0"/>
              <a:t>) </a:t>
            </a:r>
            <a:r>
              <a:rPr lang="en-US" sz="2400" dirty="0" smtClean="0">
                <a:sym typeface="Symbol"/>
              </a:rPr>
              <a:t> </a:t>
            </a:r>
            <a:r>
              <a:rPr lang="en-US" sz="2400" baseline="-25000" dirty="0" smtClean="0">
                <a:sym typeface="Symbol"/>
              </a:rPr>
              <a:t>a</a:t>
            </a:r>
            <a:r>
              <a:rPr lang="en-US" sz="2400" baseline="-25000" dirty="0" smtClean="0"/>
              <a:t>t  </a:t>
            </a:r>
            <a:r>
              <a:rPr lang="en-US" sz="2400" dirty="0" smtClean="0"/>
              <a:t>A(a</a:t>
            </a:r>
            <a:r>
              <a:rPr lang="en-US" sz="2400" baseline="30000" dirty="0" smtClean="0"/>
              <a:t>t</a:t>
            </a:r>
            <a:r>
              <a:rPr lang="en-US" sz="2400" dirty="0" smtClean="0"/>
              <a:t> ) .&amp;. B(</a:t>
            </a:r>
            <a:r>
              <a:rPr lang="en-US" sz="2400" dirty="0" smtClean="0">
                <a:sym typeface="Symbol"/>
              </a:rPr>
              <a:t></a:t>
            </a:r>
            <a:r>
              <a:rPr lang="en-US" sz="2400" baseline="30000" dirty="0" smtClean="0"/>
              <a:t> (t)</a:t>
            </a:r>
            <a:r>
              <a:rPr lang="en-US" sz="2400" dirty="0" smtClean="0"/>
              <a:t>))</a:t>
            </a:r>
          </a:p>
          <a:p>
            <a:r>
              <a:rPr lang="en-US" sz="2400" dirty="0" smtClean="0"/>
              <a:t>*20.02  </a:t>
            </a:r>
            <a:r>
              <a:rPr lang="en-US" sz="2400" dirty="0" err="1" smtClean="0"/>
              <a:t>x</a:t>
            </a:r>
            <a:r>
              <a:rPr lang="en-US" sz="2400" baseline="30000" dirty="0" err="1" smtClean="0"/>
              <a:t>t</a:t>
            </a:r>
            <a:r>
              <a:rPr lang="en-US" sz="2400" dirty="0" smtClean="0"/>
              <a:t> </a:t>
            </a:r>
            <a:r>
              <a:rPr lang="en-US" sz="2400" dirty="0" smtClean="0">
                <a:sym typeface="Symbol"/>
              </a:rPr>
              <a:t> </a:t>
            </a:r>
            <a:r>
              <a:rPr lang="en-US" sz="2400" baseline="30000" dirty="0" smtClean="0">
                <a:sym typeface="Symbol"/>
              </a:rPr>
              <a:t>(t)</a:t>
            </a:r>
            <a:r>
              <a:rPr lang="en-US" sz="2400" dirty="0" smtClean="0">
                <a:sym typeface="Symbol"/>
              </a:rPr>
              <a:t> =</a:t>
            </a:r>
            <a:r>
              <a:rPr lang="en-US" sz="2400" dirty="0" err="1" smtClean="0">
                <a:sym typeface="Symbol"/>
              </a:rPr>
              <a:t>df</a:t>
            </a:r>
            <a:r>
              <a:rPr lang="en-US" sz="2400" dirty="0" smtClean="0">
                <a:sym typeface="Symbol"/>
              </a:rPr>
              <a:t>  </a:t>
            </a:r>
            <a:r>
              <a:rPr lang="en-US" sz="2400" baseline="30000" dirty="0" smtClean="0">
                <a:sym typeface="Symbol"/>
              </a:rPr>
              <a:t>(t)</a:t>
            </a:r>
            <a:r>
              <a:rPr lang="en-US" sz="2400" dirty="0" smtClean="0"/>
              <a:t>(</a:t>
            </a:r>
            <a:r>
              <a:rPr lang="en-US" sz="2400" dirty="0" err="1" smtClean="0"/>
              <a:t>x</a:t>
            </a:r>
            <a:r>
              <a:rPr lang="en-US" sz="2400" baseline="30000" dirty="0" err="1" smtClean="0"/>
              <a:t>t</a:t>
            </a:r>
            <a:r>
              <a:rPr lang="en-US" sz="2400" dirty="0" smtClean="0"/>
              <a:t>)</a:t>
            </a:r>
          </a:p>
          <a:p>
            <a:r>
              <a:rPr lang="en-US" dirty="0" smtClean="0"/>
              <a:t> A and B are schematic letters for </a:t>
            </a:r>
            <a:r>
              <a:rPr lang="en-US" dirty="0" err="1" smtClean="0"/>
              <a:t>wffs</a:t>
            </a:r>
            <a:r>
              <a:rPr lang="en-US" dirty="0" smtClean="0"/>
              <a:t>.</a:t>
            </a:r>
          </a:p>
          <a:p>
            <a:r>
              <a:rPr lang="en-US" dirty="0" smtClean="0"/>
              <a:t> Class scope markers are dropped when smallest scope is intended. </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685800" y="2286000"/>
            <a:ext cx="6800850" cy="962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457200" y="386509"/>
            <a:ext cx="8229600" cy="55817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sz="2800" dirty="0" smtClean="0"/>
              <a:t>Definitions for class expressions have to be applied before applying definitions framed with variables. </a:t>
            </a:r>
          </a:p>
          <a:p>
            <a:r>
              <a:rPr lang="en-US" sz="2800" dirty="0" err="1" smtClean="0">
                <a:sym typeface="Symbol"/>
              </a:rPr>
              <a:t>â</a:t>
            </a:r>
            <a:r>
              <a:rPr lang="en-US" sz="2800" dirty="0" err="1" smtClean="0"/>
              <a:t>Aa</a:t>
            </a:r>
            <a:r>
              <a:rPr lang="en-US" sz="2800" dirty="0" smtClean="0"/>
              <a:t> = </a:t>
            </a:r>
            <a:r>
              <a:rPr lang="en-US" sz="2800" dirty="0" smtClean="0">
                <a:sym typeface="Symbol"/>
              </a:rPr>
              <a:t>  =</a:t>
            </a:r>
            <a:r>
              <a:rPr lang="en-US" sz="2800" dirty="0" err="1" smtClean="0">
                <a:sym typeface="Symbol"/>
              </a:rPr>
              <a:t>df</a:t>
            </a:r>
            <a:r>
              <a:rPr lang="en-US" sz="2800" dirty="0" smtClean="0">
                <a:sym typeface="Symbol"/>
              </a:rPr>
              <a:t>  </a:t>
            </a:r>
            <a:r>
              <a:rPr lang="en-US" sz="2800" dirty="0" smtClean="0"/>
              <a:t>(</a:t>
            </a:r>
            <a:r>
              <a:rPr lang="en-US" sz="2800" dirty="0" smtClean="0">
                <a:sym typeface="Symbol"/>
              </a:rPr>
              <a:t></a:t>
            </a:r>
            <a:r>
              <a:rPr lang="en-US" sz="2800" dirty="0" smtClean="0"/>
              <a:t>)( </a:t>
            </a:r>
            <a:r>
              <a:rPr lang="en-US" sz="2800" dirty="0" smtClean="0">
                <a:sym typeface="Symbol"/>
              </a:rPr>
              <a:t>a</a:t>
            </a:r>
            <a:r>
              <a:rPr lang="en-US" sz="2800" dirty="0" smtClean="0"/>
              <a:t> </a:t>
            </a:r>
            <a:r>
              <a:rPr lang="en-US" sz="2800" dirty="0" smtClean="0">
                <a:sym typeface="Symbol"/>
              </a:rPr>
              <a:t></a:t>
            </a:r>
            <a:r>
              <a:rPr lang="en-US" sz="2800" baseline="-25000" dirty="0" smtClean="0">
                <a:sym typeface="Symbol"/>
              </a:rPr>
              <a:t>a</a:t>
            </a:r>
            <a:r>
              <a:rPr lang="en-US" sz="2800" dirty="0" smtClean="0"/>
              <a:t> </a:t>
            </a:r>
            <a:r>
              <a:rPr lang="en-US" sz="2800" dirty="0" err="1" smtClean="0"/>
              <a:t>Aa</a:t>
            </a:r>
            <a:r>
              <a:rPr lang="en-US" sz="2800" dirty="0" smtClean="0"/>
              <a:t> .</a:t>
            </a:r>
            <a:r>
              <a:rPr lang="en-US" sz="2800" dirty="0" smtClean="0">
                <a:sym typeface="Symbol"/>
              </a:rPr>
              <a:t>&amp;</a:t>
            </a:r>
            <a:r>
              <a:rPr lang="en-US" sz="2800" dirty="0" smtClean="0"/>
              <a:t>. </a:t>
            </a:r>
            <a:r>
              <a:rPr lang="en-US" sz="2800" dirty="0" smtClean="0">
                <a:sym typeface="Symbol"/>
              </a:rPr>
              <a:t> = </a:t>
            </a:r>
            <a:r>
              <a:rPr lang="en-US" sz="2800" dirty="0" smtClean="0"/>
              <a:t>)</a:t>
            </a:r>
            <a:endParaRPr lang="en-US" sz="2800" dirty="0" smtClean="0">
              <a:sym typeface="Symbol"/>
            </a:endParaRPr>
          </a:p>
          <a:p>
            <a:pPr>
              <a:buNone/>
            </a:pPr>
            <a:r>
              <a:rPr lang="en-US" sz="2800" dirty="0" smtClean="0">
                <a:sym typeface="Symbol"/>
              </a:rPr>
              <a:t>    </a:t>
            </a:r>
            <a:r>
              <a:rPr lang="en-US" sz="2800" dirty="0" err="1" smtClean="0">
                <a:sym typeface="Symbol"/>
              </a:rPr>
              <a:t>â</a:t>
            </a:r>
            <a:r>
              <a:rPr lang="en-US" sz="2800" dirty="0" err="1" smtClean="0"/>
              <a:t>Aa</a:t>
            </a:r>
            <a:r>
              <a:rPr lang="en-US" sz="2800" dirty="0" smtClean="0"/>
              <a:t> </a:t>
            </a:r>
            <a:r>
              <a:rPr lang="en-US" sz="2800" dirty="0" smtClean="0">
                <a:sym typeface="Symbol"/>
              </a:rPr>
              <a:t></a:t>
            </a:r>
            <a:r>
              <a:rPr lang="en-US" sz="2800" dirty="0" smtClean="0"/>
              <a:t> </a:t>
            </a:r>
            <a:r>
              <a:rPr lang="en-US" sz="2800" dirty="0" smtClean="0">
                <a:sym typeface="Symbol"/>
              </a:rPr>
              <a:t>  =</a:t>
            </a:r>
            <a:r>
              <a:rPr lang="en-US" sz="2800" dirty="0" err="1" smtClean="0">
                <a:sym typeface="Symbol"/>
              </a:rPr>
              <a:t>df</a:t>
            </a:r>
            <a:r>
              <a:rPr lang="en-US" sz="2800" dirty="0" smtClean="0">
                <a:sym typeface="Symbol"/>
              </a:rPr>
              <a:t> </a:t>
            </a:r>
            <a:r>
              <a:rPr lang="en-US" sz="2800" dirty="0" smtClean="0"/>
              <a:t>(</a:t>
            </a:r>
            <a:r>
              <a:rPr lang="en-US" sz="2800" dirty="0" smtClean="0">
                <a:sym typeface="Symbol"/>
              </a:rPr>
              <a:t></a:t>
            </a:r>
            <a:r>
              <a:rPr lang="en-US" sz="2800" dirty="0" smtClean="0"/>
              <a:t>)( </a:t>
            </a:r>
            <a:r>
              <a:rPr lang="en-US" sz="2800" dirty="0" smtClean="0">
                <a:sym typeface="Symbol"/>
              </a:rPr>
              <a:t>a</a:t>
            </a:r>
            <a:r>
              <a:rPr lang="en-US" sz="2800" dirty="0" smtClean="0"/>
              <a:t> </a:t>
            </a:r>
            <a:r>
              <a:rPr lang="en-US" sz="2800" dirty="0" smtClean="0">
                <a:sym typeface="Symbol"/>
              </a:rPr>
              <a:t></a:t>
            </a:r>
            <a:r>
              <a:rPr lang="en-US" sz="2800" baseline="-25000" dirty="0" smtClean="0">
                <a:sym typeface="Symbol"/>
              </a:rPr>
              <a:t>a</a:t>
            </a:r>
            <a:r>
              <a:rPr lang="en-US" sz="2800" dirty="0" smtClean="0"/>
              <a:t> </a:t>
            </a:r>
            <a:r>
              <a:rPr lang="en-US" sz="2800" dirty="0" err="1" smtClean="0"/>
              <a:t>Aa</a:t>
            </a:r>
            <a:r>
              <a:rPr lang="en-US" sz="2800" dirty="0" smtClean="0"/>
              <a:t> .</a:t>
            </a:r>
            <a:r>
              <a:rPr lang="en-US" sz="2800" dirty="0" smtClean="0">
                <a:sym typeface="Symbol"/>
              </a:rPr>
              <a:t>&amp;</a:t>
            </a:r>
            <a:r>
              <a:rPr lang="en-US" sz="2800" dirty="0" smtClean="0"/>
              <a:t>. </a:t>
            </a:r>
            <a:r>
              <a:rPr lang="en-US" sz="2800" dirty="0" smtClean="0">
                <a:sym typeface="Symbol"/>
              </a:rPr>
              <a:t> </a:t>
            </a:r>
            <a:r>
              <a:rPr lang="en-US" sz="2800" dirty="0" smtClean="0"/>
              <a:t> </a:t>
            </a:r>
            <a:r>
              <a:rPr lang="en-US" sz="2800" dirty="0" smtClean="0">
                <a:sym typeface="Symbol"/>
              </a:rPr>
              <a:t> </a:t>
            </a:r>
            <a:r>
              <a:rPr lang="en-US" sz="2800" dirty="0" smtClean="0"/>
              <a:t>)</a:t>
            </a:r>
            <a:endParaRPr lang="en-US" sz="2800" dirty="0" smtClean="0">
              <a:sym typeface="Symbol"/>
            </a:endParaRPr>
          </a:p>
          <a:p>
            <a:pPr>
              <a:buNone/>
            </a:pPr>
            <a:r>
              <a:rPr lang="en-US" sz="2800" dirty="0" smtClean="0">
                <a:sym typeface="Symbol"/>
              </a:rPr>
              <a:t>	</a:t>
            </a:r>
            <a:r>
              <a:rPr lang="en-US" sz="2800" dirty="0" err="1" smtClean="0">
                <a:sym typeface="Symbol"/>
              </a:rPr>
              <a:t>Carnap</a:t>
            </a:r>
            <a:r>
              <a:rPr lang="en-US" sz="2800" dirty="0" smtClean="0">
                <a:sym typeface="Symbol"/>
              </a:rPr>
              <a:t> is mistaken that there is an ambiguity of scope and that these “look like” contradictories. </a:t>
            </a:r>
            <a:endParaRPr lang="en-US" sz="2800" dirty="0" smtClean="0"/>
          </a:p>
          <a:p>
            <a:r>
              <a:rPr lang="en-US" sz="2800" dirty="0" smtClean="0"/>
              <a:t>Primary </a:t>
            </a:r>
            <a:r>
              <a:rPr lang="en-US" sz="2800" dirty="0" err="1" smtClean="0"/>
              <a:t>vs</a:t>
            </a:r>
            <a:r>
              <a:rPr lang="en-US" sz="2800" dirty="0" smtClean="0"/>
              <a:t> Secondary Scope for class expressions:</a:t>
            </a:r>
          </a:p>
          <a:p>
            <a:pPr>
              <a:buNone/>
            </a:pPr>
            <a:r>
              <a:rPr lang="en-US" sz="2800" dirty="0" smtClean="0"/>
              <a:t>		*12 .</a:t>
            </a:r>
            <a:r>
              <a:rPr lang="en-US" sz="2800" dirty="0" smtClean="0">
                <a:sym typeface="Symbol"/>
              </a:rPr>
              <a:t>.</a:t>
            </a:r>
          </a:p>
          <a:p>
            <a:pPr>
              <a:buNone/>
            </a:pPr>
            <a:r>
              <a:rPr lang="en-US" sz="2800" dirty="0" smtClean="0">
                <a:sym typeface="Symbol"/>
              </a:rPr>
              <a:t>		 C(</a:t>
            </a:r>
            <a:r>
              <a:rPr lang="en-US" sz="2800" dirty="0" smtClean="0"/>
              <a:t>[</a:t>
            </a:r>
            <a:r>
              <a:rPr lang="en-US" sz="2800" dirty="0" err="1" smtClean="0">
                <a:sym typeface="Symbol"/>
              </a:rPr>
              <a:t>â</a:t>
            </a:r>
            <a:r>
              <a:rPr lang="en-US" sz="2800" dirty="0" err="1" smtClean="0"/>
              <a:t>Aa</a:t>
            </a:r>
            <a:r>
              <a:rPr lang="en-US" sz="2800" dirty="0" smtClean="0"/>
              <a:t>][B(</a:t>
            </a:r>
            <a:r>
              <a:rPr lang="en-US" sz="2800" dirty="0" err="1" smtClean="0">
                <a:sym typeface="Symbol"/>
              </a:rPr>
              <a:t>â</a:t>
            </a:r>
            <a:r>
              <a:rPr lang="en-US" sz="2800" dirty="0" err="1" smtClean="0"/>
              <a:t>Aa</a:t>
            </a:r>
            <a:r>
              <a:rPr lang="en-US" sz="2800" dirty="0" smtClean="0"/>
              <a:t>)]) </a:t>
            </a:r>
            <a:r>
              <a:rPr lang="en-US" sz="2800" dirty="0" smtClean="0">
                <a:sym typeface="Symbol"/>
              </a:rPr>
              <a:t> </a:t>
            </a:r>
            <a:r>
              <a:rPr lang="en-US" sz="2800" dirty="0" smtClean="0"/>
              <a:t>[</a:t>
            </a:r>
            <a:r>
              <a:rPr lang="en-US" sz="2800" dirty="0" err="1" smtClean="0">
                <a:sym typeface="Symbol"/>
              </a:rPr>
              <a:t>â</a:t>
            </a:r>
            <a:r>
              <a:rPr lang="en-US" sz="2800" dirty="0" err="1" smtClean="0"/>
              <a:t>Aa</a:t>
            </a:r>
            <a:r>
              <a:rPr lang="en-US" sz="2800" dirty="0" smtClean="0"/>
              <a:t>][</a:t>
            </a:r>
            <a:r>
              <a:rPr lang="en-US" sz="2800" dirty="0" smtClean="0">
                <a:sym typeface="Symbol"/>
              </a:rPr>
              <a:t>C(</a:t>
            </a:r>
            <a:r>
              <a:rPr lang="en-US" sz="2800" dirty="0" smtClean="0"/>
              <a:t>B(</a:t>
            </a:r>
            <a:r>
              <a:rPr lang="en-US" sz="2800" dirty="0" err="1" smtClean="0">
                <a:sym typeface="Symbol"/>
              </a:rPr>
              <a:t>â</a:t>
            </a:r>
            <a:r>
              <a:rPr lang="en-US" sz="2800" dirty="0" err="1" smtClean="0"/>
              <a:t>Aa</a:t>
            </a:r>
            <a:r>
              <a:rPr lang="en-US" sz="2800" dirty="0" smtClean="0"/>
              <a:t>)) ],</a:t>
            </a:r>
          </a:p>
          <a:p>
            <a:pPr>
              <a:buNone/>
            </a:pPr>
            <a:r>
              <a:rPr lang="en-US" sz="2800" dirty="0" smtClean="0"/>
              <a:t>	where C is truth-functional and B is extensional. </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sz="2800" dirty="0" smtClean="0"/>
              <a:t>We do not have:</a:t>
            </a:r>
          </a:p>
          <a:p>
            <a:pPr>
              <a:buNone/>
            </a:pPr>
            <a:r>
              <a:rPr lang="en-US" sz="2800" dirty="0" smtClean="0">
                <a:sym typeface="Symbol"/>
              </a:rPr>
              <a:t>		</a:t>
            </a:r>
            <a:r>
              <a:rPr lang="en-US" sz="2800" dirty="0" smtClean="0"/>
              <a:t>[</a:t>
            </a:r>
            <a:r>
              <a:rPr lang="en-US" sz="2800" dirty="0" err="1" smtClean="0">
                <a:sym typeface="Symbol"/>
              </a:rPr>
              <a:t>â</a:t>
            </a:r>
            <a:r>
              <a:rPr lang="en-US" sz="2800" dirty="0" err="1" smtClean="0"/>
              <a:t>Aa</a:t>
            </a:r>
            <a:r>
              <a:rPr lang="en-US" sz="2800" dirty="0" smtClean="0"/>
              <a:t>][</a:t>
            </a:r>
            <a:r>
              <a:rPr lang="en-US" sz="2800" dirty="0" smtClean="0">
                <a:sym typeface="Symbol"/>
              </a:rPr>
              <a:t>C(</a:t>
            </a:r>
            <a:r>
              <a:rPr lang="en-US" sz="2800" dirty="0" smtClean="0"/>
              <a:t>B(</a:t>
            </a:r>
            <a:r>
              <a:rPr lang="en-US" sz="2800" dirty="0" err="1" smtClean="0">
                <a:sym typeface="Symbol"/>
              </a:rPr>
              <a:t>â</a:t>
            </a:r>
            <a:r>
              <a:rPr lang="en-US" sz="2800" dirty="0" err="1" smtClean="0"/>
              <a:t>Aa</a:t>
            </a:r>
            <a:r>
              <a:rPr lang="en-US" sz="2800" dirty="0" smtClean="0"/>
              <a:t>)) ] </a:t>
            </a:r>
            <a:r>
              <a:rPr lang="en-US" sz="2800" dirty="0" smtClean="0">
                <a:sym typeface="Symbol"/>
              </a:rPr>
              <a:t> C(</a:t>
            </a:r>
            <a:r>
              <a:rPr lang="en-US" sz="2800" dirty="0" smtClean="0"/>
              <a:t>[</a:t>
            </a:r>
            <a:r>
              <a:rPr lang="en-US" sz="2800" dirty="0" err="1" smtClean="0">
                <a:sym typeface="Symbol"/>
              </a:rPr>
              <a:t>â</a:t>
            </a:r>
            <a:r>
              <a:rPr lang="en-US" sz="2800" dirty="0" err="1" smtClean="0"/>
              <a:t>Aa</a:t>
            </a:r>
            <a:r>
              <a:rPr lang="en-US" sz="2800" dirty="0" smtClean="0"/>
              <a:t>][B(</a:t>
            </a:r>
            <a:r>
              <a:rPr lang="en-US" sz="2800" dirty="0" err="1" smtClean="0">
                <a:sym typeface="Symbol"/>
              </a:rPr>
              <a:t>â</a:t>
            </a:r>
            <a:r>
              <a:rPr lang="en-US" sz="2800" dirty="0" err="1" smtClean="0"/>
              <a:t>Aa</a:t>
            </a:r>
            <a:r>
              <a:rPr lang="en-US" sz="2800" dirty="0" smtClean="0"/>
              <a:t>)]) </a:t>
            </a:r>
          </a:p>
          <a:p>
            <a:r>
              <a:rPr lang="en-US" sz="2800" dirty="0" smtClean="0"/>
              <a:t>Primary occurrence of a class expression does </a:t>
            </a:r>
            <a:r>
              <a:rPr lang="en-US" sz="2800" dirty="0" smtClean="0">
                <a:solidFill>
                  <a:srgbClr val="FF0000"/>
                </a:solidFill>
              </a:rPr>
              <a:t>not</a:t>
            </a:r>
            <a:r>
              <a:rPr lang="en-US" sz="2800" dirty="0" smtClean="0"/>
              <a:t> entail the secondary occurrence.</a:t>
            </a:r>
          </a:p>
          <a:p>
            <a:r>
              <a:rPr lang="en-US" sz="2800" dirty="0" smtClean="0"/>
              <a:t>For example, the following fails:</a:t>
            </a:r>
          </a:p>
          <a:p>
            <a:pPr>
              <a:buNone/>
            </a:pPr>
            <a:r>
              <a:rPr lang="en-US" sz="2800" dirty="0" smtClean="0"/>
              <a:t>		[y^</a:t>
            </a:r>
            <a:r>
              <a:rPr lang="en-US" sz="2800" dirty="0" smtClean="0">
                <a:sym typeface="Symbol"/>
              </a:rPr>
              <a:t></a:t>
            </a:r>
            <a:r>
              <a:rPr lang="en-US" sz="2800" i="1" dirty="0" smtClean="0"/>
              <a:t>y </a:t>
            </a:r>
            <a:r>
              <a:rPr lang="en-US" sz="2800" dirty="0" smtClean="0"/>
              <a:t>][</a:t>
            </a:r>
            <a:r>
              <a:rPr lang="en-US" sz="2800" dirty="0" smtClean="0">
                <a:sym typeface="Symbol"/>
              </a:rPr>
              <a:t></a:t>
            </a:r>
            <a:r>
              <a:rPr lang="en-US" sz="2800" dirty="0" smtClean="0"/>
              <a:t>(y^</a:t>
            </a:r>
            <a:r>
              <a:rPr lang="en-US" sz="2800" dirty="0" smtClean="0">
                <a:sym typeface="Symbol"/>
              </a:rPr>
              <a:t></a:t>
            </a:r>
            <a:r>
              <a:rPr lang="en-US" sz="2800" i="1" dirty="0" smtClean="0"/>
              <a:t>y</a:t>
            </a:r>
            <a:r>
              <a:rPr lang="en-US" sz="2800" dirty="0" smtClean="0"/>
              <a:t> = F)] </a:t>
            </a:r>
            <a:r>
              <a:rPr lang="en-US" sz="2800" dirty="0" smtClean="0">
                <a:sym typeface="Symbol"/>
              </a:rPr>
              <a:t></a:t>
            </a:r>
            <a:r>
              <a:rPr lang="en-US" sz="2800" baseline="-25000" dirty="0" smtClean="0">
                <a:sym typeface="Symbol"/>
              </a:rPr>
              <a:t></a:t>
            </a:r>
            <a:r>
              <a:rPr lang="en-US" sz="2800" baseline="-25000" dirty="0" smtClean="0"/>
              <a:t> </a:t>
            </a:r>
            <a:r>
              <a:rPr lang="en-US" sz="2800" dirty="0" smtClean="0">
                <a:sym typeface="Symbol"/>
              </a:rPr>
              <a:t></a:t>
            </a:r>
            <a:r>
              <a:rPr lang="en-US" sz="2800" dirty="0" smtClean="0"/>
              <a:t>[y^</a:t>
            </a:r>
            <a:r>
              <a:rPr lang="en-US" sz="2800" dirty="0" smtClean="0">
                <a:sym typeface="Symbol"/>
              </a:rPr>
              <a:t></a:t>
            </a:r>
            <a:r>
              <a:rPr lang="en-US" sz="2800" i="1" dirty="0" smtClean="0"/>
              <a:t>y </a:t>
            </a:r>
            <a:r>
              <a:rPr lang="en-US" sz="2800" dirty="0" smtClean="0"/>
              <a:t>][ y^</a:t>
            </a:r>
            <a:r>
              <a:rPr lang="en-US" sz="2800" dirty="0" smtClean="0">
                <a:sym typeface="Symbol"/>
              </a:rPr>
              <a:t></a:t>
            </a:r>
            <a:r>
              <a:rPr lang="en-US" sz="2800" i="1" dirty="0" smtClean="0"/>
              <a:t>y</a:t>
            </a:r>
            <a:r>
              <a:rPr lang="en-US" sz="2800" dirty="0" smtClean="0"/>
              <a:t> = F ]</a:t>
            </a:r>
          </a:p>
          <a:p>
            <a:pPr>
              <a:buNone/>
            </a:pPr>
            <a:r>
              <a:rPr lang="en-US" sz="2800" dirty="0" smtClean="0"/>
              <a:t>		</a:t>
            </a:r>
            <a:endParaRPr lang="en-US" sz="2400" dirty="0" smtClean="0"/>
          </a:p>
          <a:p>
            <a:pPr>
              <a:buNone/>
            </a:pPr>
            <a:r>
              <a:rPr lang="en-US" sz="2800" dirty="0" smtClean="0"/>
              <a:t>		</a:t>
            </a:r>
            <a:r>
              <a:rPr lang="en-US" sz="2400" dirty="0" smtClean="0"/>
              <a:t>(</a:t>
            </a:r>
            <a:r>
              <a:rPr lang="en-US" sz="2400" dirty="0" smtClean="0">
                <a:sym typeface="Symbol"/>
              </a:rPr>
              <a:t></a:t>
            </a:r>
            <a:r>
              <a:rPr lang="en-US" sz="2400" dirty="0" smtClean="0"/>
              <a:t>)(</a:t>
            </a:r>
            <a:r>
              <a:rPr lang="en-US" sz="2400" dirty="0" smtClean="0">
                <a:sym typeface="Symbol"/>
              </a:rPr>
              <a:t> </a:t>
            </a:r>
            <a:r>
              <a:rPr lang="en-US" sz="2400" dirty="0" smtClean="0"/>
              <a:t>z </a:t>
            </a:r>
            <a:r>
              <a:rPr lang="en-US" sz="2400" dirty="0" smtClean="0">
                <a:sym typeface="Symbol"/>
              </a:rPr>
              <a:t></a:t>
            </a:r>
            <a:r>
              <a:rPr lang="en-US" sz="2400" baseline="-25000" dirty="0" smtClean="0"/>
              <a:t>z</a:t>
            </a:r>
            <a:r>
              <a:rPr lang="en-US" sz="2400" dirty="0" smtClean="0"/>
              <a:t> </a:t>
            </a:r>
            <a:r>
              <a:rPr lang="en-US" sz="2400" dirty="0" smtClean="0">
                <a:sym typeface="Symbol"/>
              </a:rPr>
              <a:t></a:t>
            </a:r>
            <a:r>
              <a:rPr lang="en-US" sz="2400" dirty="0" smtClean="0"/>
              <a:t>z .&amp;. </a:t>
            </a:r>
            <a:r>
              <a:rPr lang="en-US" sz="2400" dirty="0" smtClean="0">
                <a:sym typeface="Symbol"/>
              </a:rPr>
              <a:t></a:t>
            </a:r>
            <a:r>
              <a:rPr lang="en-US" sz="2400" dirty="0" smtClean="0"/>
              <a:t>(</a:t>
            </a:r>
            <a:r>
              <a:rPr lang="en-US" sz="2400" dirty="0" smtClean="0">
                <a:sym typeface="Symbol"/>
              </a:rPr>
              <a:t></a:t>
            </a:r>
            <a:r>
              <a:rPr lang="en-US" sz="2400" dirty="0" smtClean="0"/>
              <a:t> = F)) </a:t>
            </a:r>
            <a:r>
              <a:rPr lang="en-US" sz="2400" dirty="0" smtClean="0">
                <a:sym typeface="Symbol"/>
              </a:rPr>
              <a:t></a:t>
            </a:r>
            <a:r>
              <a:rPr lang="en-US" sz="2400" baseline="-25000" dirty="0" smtClean="0">
                <a:sym typeface="Symbol"/>
              </a:rPr>
              <a:t></a:t>
            </a:r>
            <a:r>
              <a:rPr lang="en-US" sz="2400" baseline="-25000" dirty="0" smtClean="0"/>
              <a:t> </a:t>
            </a:r>
          </a:p>
          <a:p>
            <a:pPr>
              <a:buNone/>
            </a:pPr>
            <a:r>
              <a:rPr lang="en-US" sz="2400" baseline="-25000" dirty="0" smtClean="0">
                <a:sym typeface="Symbol"/>
              </a:rPr>
              <a:t>				</a:t>
            </a:r>
            <a:r>
              <a:rPr lang="en-US" sz="2400" dirty="0" smtClean="0">
                <a:sym typeface="Symbol"/>
              </a:rPr>
              <a:t></a:t>
            </a:r>
            <a:r>
              <a:rPr lang="en-US" sz="2400" dirty="0" smtClean="0"/>
              <a:t>( (</a:t>
            </a:r>
            <a:r>
              <a:rPr lang="en-US" sz="2400" dirty="0" smtClean="0">
                <a:sym typeface="Symbol"/>
              </a:rPr>
              <a:t></a:t>
            </a:r>
            <a:r>
              <a:rPr lang="en-US" sz="2400" dirty="0" smtClean="0"/>
              <a:t>)(</a:t>
            </a:r>
            <a:r>
              <a:rPr lang="en-US" sz="2400" dirty="0" smtClean="0">
                <a:sym typeface="Symbol"/>
              </a:rPr>
              <a:t></a:t>
            </a:r>
            <a:r>
              <a:rPr lang="en-US" sz="2400" dirty="0" smtClean="0"/>
              <a:t>z </a:t>
            </a:r>
            <a:r>
              <a:rPr lang="en-US" sz="2400" dirty="0" smtClean="0">
                <a:sym typeface="Symbol"/>
              </a:rPr>
              <a:t></a:t>
            </a:r>
            <a:r>
              <a:rPr lang="en-US" sz="2400" baseline="-25000" dirty="0" smtClean="0"/>
              <a:t>z</a:t>
            </a:r>
            <a:r>
              <a:rPr lang="en-US" sz="2400" dirty="0" smtClean="0"/>
              <a:t> </a:t>
            </a:r>
            <a:r>
              <a:rPr lang="en-US" sz="2400" dirty="0" smtClean="0">
                <a:sym typeface="Symbol"/>
              </a:rPr>
              <a:t></a:t>
            </a:r>
            <a:r>
              <a:rPr lang="en-US" sz="2400" dirty="0" smtClean="0"/>
              <a:t>z .&amp;. </a:t>
            </a:r>
            <a:r>
              <a:rPr lang="en-US" sz="2400" dirty="0" smtClean="0">
                <a:sym typeface="Symbol"/>
              </a:rPr>
              <a:t></a:t>
            </a:r>
            <a:r>
              <a:rPr lang="en-US" sz="2400" dirty="0" smtClean="0"/>
              <a:t>= F ).</a:t>
            </a:r>
          </a:p>
          <a:p>
            <a:pPr>
              <a:buNone/>
            </a:pPr>
            <a:r>
              <a:rPr lang="en-US" sz="2800" dirty="0" smtClean="0"/>
              <a:t>	</a:t>
            </a:r>
          </a:p>
          <a:p>
            <a:r>
              <a:rPr lang="en-US" sz="2800" dirty="0" smtClean="0"/>
              <a:t>This is unlike the case of definite descriptions.</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4445</TotalTime>
  <Words>6339</Words>
  <Application>Microsoft Office PowerPoint</Application>
  <PresentationFormat>On-screen Show (4:3)</PresentationFormat>
  <Paragraphs>775</Paragraphs>
  <Slides>161</Slides>
  <Notes>0</Notes>
  <HiddenSlides>0</HiddenSlides>
  <MMClips>0</MMClips>
  <ScaleCrop>false</ScaleCrop>
  <HeadingPairs>
    <vt:vector size="4" baseType="variant">
      <vt:variant>
        <vt:lpstr>Theme</vt:lpstr>
      </vt:variant>
      <vt:variant>
        <vt:i4>1</vt:i4>
      </vt:variant>
      <vt:variant>
        <vt:lpstr>Slide Titles</vt:lpstr>
      </vt:variant>
      <vt:variant>
        <vt:i4>161</vt:i4>
      </vt:variant>
    </vt:vector>
  </HeadingPairs>
  <TitlesOfParts>
    <vt:vector size="162" baseType="lpstr">
      <vt:lpstr>Default Design</vt:lpstr>
      <vt:lpstr>Typos ‘ Principia Mathematica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Descriptions xfx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Class Expressions z ̂z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Definite Descriptions f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missing shriek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In PM 1910, orders and types are given with the significance conditions of the signs and not expressed  in the object language.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University of Iowa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RUSSELL’S PARADOX SOLVED</dc:title>
  <dc:creator>Gregory Landini</dc:creator>
  <cp:lastModifiedBy>Landini, Gregory</cp:lastModifiedBy>
  <cp:revision>293</cp:revision>
  <dcterms:created xsi:type="dcterms:W3CDTF">2005-01-16T23:32:27Z</dcterms:created>
  <dcterms:modified xsi:type="dcterms:W3CDTF">2012-02-29T15:56:59Z</dcterms:modified>
</cp:coreProperties>
</file>