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3"/>
    <p:sldId id="257" r:id="rId4"/>
    <p:sldId id="261" r:id="rId5"/>
    <p:sldId id="300" r:id="rId6"/>
    <p:sldId id="268" r:id="rId7"/>
    <p:sldId id="269" r:id="rId9"/>
    <p:sldId id="270" r:id="rId10"/>
    <p:sldId id="271" r:id="rId11"/>
    <p:sldId id="272" r:id="rId12"/>
    <p:sldId id="273" r:id="rId13"/>
    <p:sldId id="275" r:id="rId14"/>
    <p:sldId id="276" r:id="rId15"/>
    <p:sldId id="278" r:id="rId16"/>
    <p:sldId id="277" r:id="rId17"/>
    <p:sldId id="290" r:id="rId18"/>
    <p:sldId id="287" r:id="rId19"/>
    <p:sldId id="288" r:id="rId20"/>
    <p:sldId id="289" r:id="rId21"/>
    <p:sldId id="291" r:id="rId22"/>
    <p:sldId id="292" r:id="rId23"/>
    <p:sldId id="293" r:id="rId24"/>
    <p:sldId id="279" r:id="rId25"/>
    <p:sldId id="280" r:id="rId26"/>
    <p:sldId id="283" r:id="rId27"/>
    <p:sldId id="284" r:id="rId28"/>
    <p:sldId id="286" r:id="rId29"/>
    <p:sldId id="281" r:id="rId30"/>
    <p:sldId id="295" r:id="rId31"/>
    <p:sldId id="296" r:id="rId32"/>
    <p:sldId id="297" r:id="rId33"/>
    <p:sldId id="298" r:id="rId34"/>
    <p:sldId id="299" r:id="rId35"/>
    <p:sldId id="304" r:id="rId36"/>
    <p:sldId id="305" r:id="rId37"/>
    <p:sldId id="306" r:id="rId3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 Target="slides/slide2.xml"/><Relationship Id="rId39" Type="http://schemas.openxmlformats.org/officeDocument/2006/relationships/presProps" Target="presProps.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灯片编号占位符 3"/>
          <p:cNvSpPr>
            <a:spLocks noGrp="1"/>
          </p:cNvSpPr>
          <p:nvPr>
            <p:ph type="sldNum" sz="quarter" idx="5"/>
          </p:nvPr>
        </p:nvSpPr>
        <p:spPr/>
        <p:txBody>
          <a:bodyPr/>
          <a:p>
            <a:fld id="{A6837353-30EB-4A48-80EB-173D804AEFB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灯片编号占位符 3"/>
          <p:cNvSpPr>
            <a:spLocks noGrp="1"/>
          </p:cNvSpPr>
          <p:nvPr>
            <p:ph type="sldNum" sz="quarter" idx="5"/>
          </p:nvPr>
        </p:nvSpPr>
        <p:spPr/>
        <p:txBody>
          <a:bodyPr/>
          <a:p>
            <a:fld id="{A6837353-30EB-4A48-80EB-173D804AEFBD}"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灯片编号占位符 3"/>
          <p:cNvSpPr>
            <a:spLocks noGrp="1"/>
          </p:cNvSpPr>
          <p:nvPr>
            <p:ph type="sldNum" sz="quarter" idx="5"/>
          </p:nvPr>
        </p:nvSpPr>
        <p:spPr/>
        <p:txBody>
          <a:bodyPr/>
          <a:p>
            <a:fld id="{A6837353-30EB-4A48-80EB-173D804AEFBD}"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灯片编号占位符 3"/>
          <p:cNvSpPr>
            <a:spLocks noGrp="1"/>
          </p:cNvSpPr>
          <p:nvPr>
            <p:ph type="sldNum" sz="quarter" idx="5"/>
          </p:nvPr>
        </p:nvSpPr>
        <p:spPr/>
        <p:txBody>
          <a:bodyPr/>
          <a:p>
            <a:fld id="{A6837353-30EB-4A48-80EB-173D804AEFBD}"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
        <p:nvSpPr>
          <p:cNvPr id="4" name="灯片编号占位符 3"/>
          <p:cNvSpPr>
            <a:spLocks noGrp="1"/>
          </p:cNvSpPr>
          <p:nvPr>
            <p:ph type="sldNum" sz="quarter" idx="5"/>
          </p:nvPr>
        </p:nvSpPr>
        <p:spPr/>
        <p:txBody>
          <a:bodyPr/>
          <a:p>
            <a:fld id="{A6837353-30EB-4A48-80EB-173D804AEFB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11214" y="2554014"/>
            <a:ext cx="8571187" cy="989286"/>
          </a:xfrm>
        </p:spPr>
        <p:txBody>
          <a:bodyPr/>
          <a:lstStyle>
            <a:lvl1pPr eaLnBrk="1" hangingPunct="1">
              <a:defRPr sz="4000">
                <a:solidFill>
                  <a:srgbClr val="251C1A"/>
                </a:solidFill>
              </a:defRPr>
            </a:lvl1pPr>
          </a:lstStyle>
          <a:p>
            <a:pPr lvl="0"/>
            <a:r>
              <a:rPr lang="zh-CN" altLang="zh-CN" noProof="0" dirty="0" smtClean="0">
                <a:sym typeface="Arial" pitchFamily="34" charset="0"/>
              </a:rPr>
              <a:t>单击此处编辑母版标题样式</a:t>
            </a:r>
            <a:endParaRPr lang="zh-CN" altLang="zh-CN" noProof="0" dirty="0" smtClean="0">
              <a:sym typeface="Arial" pitchFamily="34" charset="0"/>
            </a:endParaRPr>
          </a:p>
        </p:txBody>
      </p:sp>
      <p:sp>
        <p:nvSpPr>
          <p:cNvPr id="2051" name="Rectangle 3"/>
          <p:cNvSpPr>
            <a:spLocks noGrp="1" noChangeArrowheads="1"/>
          </p:cNvSpPr>
          <p:nvPr>
            <p:ph type="subTitle" idx="1"/>
          </p:nvPr>
        </p:nvSpPr>
        <p:spPr>
          <a:xfrm>
            <a:off x="3011209" y="3551237"/>
            <a:ext cx="8571309" cy="800045"/>
          </a:xfrm>
        </p:spPr>
        <p:txBody>
          <a:bodyPr lIns="90170" tIns="46990" rIns="90170" bIns="46990"/>
          <a:lstStyle>
            <a:lvl1pPr marL="0" indent="0" eaLnBrk="1" hangingPunct="1">
              <a:buFont typeface="Arial" pitchFamily="34" charset="0"/>
              <a:buNone/>
              <a:defRPr sz="1800"/>
            </a:lvl1pPr>
          </a:lstStyle>
          <a:p>
            <a:pPr lvl="0"/>
            <a:r>
              <a:rPr lang="zh-CN" altLang="zh-CN" noProof="0" dirty="0" smtClean="0">
                <a:sym typeface="Arial" pitchFamily="34" charset="0"/>
              </a:rPr>
              <a:t>单击此处编辑母版副标题样式</a:t>
            </a:r>
            <a:endParaRPr lang="zh-CN" altLang="zh-CN" noProof="0" dirty="0" smtClean="0">
              <a:sym typeface="Arial" pitchFamily="34" charset="0"/>
            </a:endParaRPr>
          </a:p>
        </p:txBody>
      </p:sp>
      <p:sp>
        <p:nvSpPr>
          <p:cNvPr id="2" name="日期占位符 1"/>
          <p:cNvSpPr>
            <a:spLocks noGrp="1"/>
          </p:cNvSpPr>
          <p:nvPr>
            <p:ph type="dt" sz="half" idx="10"/>
          </p:nvPr>
        </p:nvSpPr>
        <p:spPr/>
        <p:txBody>
          <a:bodyPr/>
          <a:lstStyle/>
          <a:p>
            <a:fld id="{DA61ABCB-2394-477C-A815-C42FA2729D00}" type="datetime1">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074DC10-EDBB-4071-8E43-932BCE2A2F5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DA61ABCB-2394-477C-A815-C42FA2729D00}" type="datetime1">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074DC10-EDBB-4071-8E43-932BCE2A2F59}" type="slidenum">
              <a:rPr lang="zh-CN" altLang="en-US" smtClean="0"/>
            </a:fld>
            <a:endParaRPr lang="zh-CN" altLang="en-US"/>
          </a:p>
        </p:txBody>
      </p:sp>
      <p:sp>
        <p:nvSpPr>
          <p:cNvPr id="6" name="内容占位符 6"/>
          <p:cNvSpPr>
            <a:spLocks noGrp="1"/>
          </p:cNvSpPr>
          <p:nvPr>
            <p:ph sz="quarter" idx="13"/>
          </p:nvPr>
        </p:nvSpPr>
        <p:spPr>
          <a:xfrm>
            <a:off x="609600" y="412955"/>
            <a:ext cx="10972800" cy="5575095"/>
          </a:xfr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192096" y="276225"/>
            <a:ext cx="10392423" cy="958850"/>
          </a:xfrm>
        </p:spPr>
        <p:txBody>
          <a:bodyPr>
            <a:scene3d>
              <a:camera prst="orthographicFront"/>
              <a:lightRig rig="threePt" dir="t"/>
            </a:scene3d>
          </a:bodyPr>
          <a:lstStyle>
            <a:lvl1pPr>
              <a:defRPr>
                <a:solidFill>
                  <a:schemeClr val="tx1"/>
                </a:solidFill>
                <a:effectLst>
                  <a:outerShdw blurRad="38100" dist="19050" dir="2700000" algn="tl" rotWithShape="0">
                    <a:schemeClr val="dk1">
                      <a:alpha val="40000"/>
                    </a:schemeClr>
                  </a:outerShdw>
                </a:effectLst>
              </a:defRPr>
            </a:lvl1pPr>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1192138" y="1495426"/>
            <a:ext cx="10390262" cy="4233863"/>
          </a:xfrm>
        </p:spPr>
        <p:txBody>
          <a:bodyPr>
            <a:scene3d>
              <a:camera prst="orthographicFront"/>
              <a:lightRig rig="threePt" dir="t"/>
            </a:scene3d>
          </a:bodyPr>
          <a:lstStyle>
            <a:lvl1pPr>
              <a:defRPr>
                <a:solidFill>
                  <a:schemeClr val="tx1"/>
                </a:solidFill>
                <a:effectLst>
                  <a:outerShdw blurRad="38100" dist="19050" dir="2700000" algn="tl" rotWithShape="0">
                    <a:schemeClr val="dk1">
                      <a:alpha val="40000"/>
                    </a:schemeClr>
                  </a:outerShdw>
                </a:effectLst>
                <a:latin typeface="宋体" charset="0"/>
                <a:ea typeface="宋体" charset="0"/>
              </a:defRPr>
            </a:lvl1pPr>
            <a:lvl2pPr>
              <a:defRPr>
                <a:solidFill>
                  <a:schemeClr val="tx1"/>
                </a:solidFill>
                <a:effectLst>
                  <a:outerShdw blurRad="38100" dist="19050" dir="2700000" algn="tl" rotWithShape="0">
                    <a:schemeClr val="dk1">
                      <a:alpha val="40000"/>
                    </a:schemeClr>
                  </a:outerShdw>
                </a:effectLst>
                <a:latin typeface="宋体" charset="0"/>
                <a:ea typeface="宋体" charset="0"/>
              </a:defRPr>
            </a:lvl2pPr>
            <a:lvl3pPr>
              <a:defRPr>
                <a:solidFill>
                  <a:schemeClr val="tx1"/>
                </a:solidFill>
                <a:effectLst>
                  <a:outerShdw blurRad="38100" dist="19050" dir="2700000" algn="tl" rotWithShape="0">
                    <a:schemeClr val="dk1">
                      <a:alpha val="40000"/>
                    </a:schemeClr>
                  </a:outerShdw>
                </a:effectLst>
                <a:latin typeface="宋体" charset="0"/>
                <a:ea typeface="宋体" charset="0"/>
              </a:defRPr>
            </a:lvl3pPr>
            <a:lvl4pPr>
              <a:defRPr>
                <a:solidFill>
                  <a:schemeClr val="tx1"/>
                </a:solidFill>
                <a:effectLst>
                  <a:outerShdw blurRad="38100" dist="19050" dir="2700000" algn="tl" rotWithShape="0">
                    <a:schemeClr val="dk1">
                      <a:alpha val="40000"/>
                    </a:schemeClr>
                  </a:outerShdw>
                </a:effectLst>
                <a:latin typeface="宋体" charset="0"/>
                <a:ea typeface="宋体" charset="0"/>
              </a:defRPr>
            </a:lvl4pPr>
            <a:lvl5pPr>
              <a:defRPr>
                <a:solidFill>
                  <a:schemeClr val="tx1"/>
                </a:solidFill>
                <a:effectLst>
                  <a:outerShdw blurRad="38100" dist="19050" dir="2700000" algn="tl" rotWithShape="0">
                    <a:schemeClr val="dk1">
                      <a:alpha val="40000"/>
                    </a:schemeClr>
                  </a:outerShdw>
                </a:effectLst>
                <a:latin typeface="宋体" charset="0"/>
                <a:ea typeface="宋体" charset="0"/>
              </a:defRPr>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fld id="{DA61ABCB-2394-477C-A815-C42FA2729D00}"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074DC10-EDBB-4071-8E43-932BCE2A2F59}" type="slidenum">
              <a:rPr lang="zh-CN" altLang="en-US" smtClean="0"/>
            </a:fld>
            <a:endParaRPr lang="zh-CN" altLang="en-US"/>
          </a:p>
        </p:txBody>
      </p:sp>
      <p:grpSp>
        <p:nvGrpSpPr>
          <p:cNvPr id="7" name="组合 6"/>
          <p:cNvGrpSpPr/>
          <p:nvPr/>
        </p:nvGrpSpPr>
        <p:grpSpPr>
          <a:xfrm>
            <a:off x="315428" y="331186"/>
            <a:ext cx="864630" cy="848928"/>
            <a:chOff x="399" y="2598"/>
            <a:chExt cx="1652" cy="1622"/>
          </a:xfrm>
        </p:grpSpPr>
        <p:sp>
          <p:nvSpPr>
            <p:cNvPr id="8" name="泪滴形 7"/>
            <p:cNvSpPr/>
            <p:nvPr/>
          </p:nvSpPr>
          <p:spPr>
            <a:xfrm>
              <a:off x="540" y="3430"/>
              <a:ext cx="650" cy="650"/>
            </a:xfrm>
            <a:prstGeom prst="teardrop">
              <a:avLst/>
            </a:prstGeom>
            <a:solidFill>
              <a:srgbClr val="2FC2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泪滴形 8"/>
            <p:cNvSpPr/>
            <p:nvPr/>
          </p:nvSpPr>
          <p:spPr>
            <a:xfrm rot="16200000">
              <a:off x="1231" y="3400"/>
              <a:ext cx="806" cy="835"/>
            </a:xfrm>
            <a:prstGeom prst="teardrop">
              <a:avLst/>
            </a:prstGeom>
            <a:solidFill>
              <a:srgbClr val="FA5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泪滴形 9"/>
            <p:cNvSpPr/>
            <p:nvPr/>
          </p:nvSpPr>
          <p:spPr>
            <a:xfrm rot="10800000">
              <a:off x="1256" y="2744"/>
              <a:ext cx="650" cy="650"/>
            </a:xfrm>
            <a:prstGeom prst="teardrop">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泪滴形 10"/>
            <p:cNvSpPr/>
            <p:nvPr/>
          </p:nvSpPr>
          <p:spPr>
            <a:xfrm rot="16200000" flipH="1" flipV="1">
              <a:off x="413" y="2584"/>
              <a:ext cx="806" cy="835"/>
            </a:xfrm>
            <a:prstGeom prst="teardrop">
              <a:avLst/>
            </a:prstGeom>
            <a:solidFill>
              <a:srgbClr val="389D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1"/>
        </a:solidFill>
        <a:effectLst/>
      </p:bgPr>
    </p:bg>
    <p:spTree>
      <p:nvGrpSpPr>
        <p:cNvPr id="1" name=""/>
        <p:cNvGrpSpPr/>
        <p:nvPr/>
      </p:nvGrpSpPr>
      <p:grpSpPr>
        <a:xfrm>
          <a:off x="0" y="0"/>
          <a:ext cx="0" cy="0"/>
          <a:chOff x="0" y="0"/>
          <a:chExt cx="0" cy="0"/>
        </a:xfrm>
      </p:grpSpPr>
      <p:sp>
        <p:nvSpPr>
          <p:cNvPr id="6" name="Rectangle 3"/>
          <p:cNvSpPr>
            <a:spLocks noGrp="1" noChangeArrowheads="1"/>
          </p:cNvSpPr>
          <p:nvPr>
            <p:ph type="subTitle" idx="1" hasCustomPrompt="1"/>
          </p:nvPr>
        </p:nvSpPr>
        <p:spPr>
          <a:xfrm>
            <a:off x="4836872" y="3341471"/>
            <a:ext cx="4324349" cy="750887"/>
          </a:xfrm>
        </p:spPr>
        <p:txBody>
          <a:bodyPr/>
          <a:lstStyle>
            <a:lvl1pPr marL="0" indent="0">
              <a:buFontTx/>
              <a:buNone/>
              <a:defRPr sz="2400"/>
            </a:lvl1pPr>
          </a:lstStyle>
          <a:p>
            <a:pPr lvl="0"/>
            <a:r>
              <a:rPr lang="zh-CN" altLang="en-US" noProof="0" dirty="0" smtClean="0"/>
              <a:t>添加标题</a:t>
            </a:r>
            <a:endParaRPr lang="zh-CN" altLang="zh-CN" noProof="0" dirty="0" smtClean="0"/>
          </a:p>
        </p:txBody>
      </p:sp>
      <p:sp>
        <p:nvSpPr>
          <p:cNvPr id="7" name="Rectangle 4"/>
          <p:cNvSpPr>
            <a:spLocks noChangeArrowheads="1"/>
          </p:cNvSpPr>
          <p:nvPr/>
        </p:nvSpPr>
        <p:spPr bwMode="auto">
          <a:xfrm>
            <a:off x="4724687" y="2547938"/>
            <a:ext cx="101600" cy="1306512"/>
          </a:xfrm>
          <a:prstGeom prst="rect">
            <a:avLst/>
          </a:prstGeom>
          <a:solidFill>
            <a:srgbClr val="389DBA"/>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endParaRPr lang="zh-CN" altLang="en-US" sz="1800"/>
          </a:p>
        </p:txBody>
      </p:sp>
      <p:sp>
        <p:nvSpPr>
          <p:cNvPr id="8" name="Text Box 5"/>
          <p:cNvSpPr txBox="1">
            <a:spLocks noChangeArrowheads="1"/>
          </p:cNvSpPr>
          <p:nvPr/>
        </p:nvSpPr>
        <p:spPr bwMode="auto">
          <a:xfrm>
            <a:off x="4076988" y="2546351"/>
            <a:ext cx="647700" cy="968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0170" tIns="46990" rIns="90170" bIns="46990">
            <a:normAutofit/>
          </a:bodyP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r>
              <a:rPr lang="zh-CN" altLang="en-US" sz="2000" dirty="0"/>
              <a:t>PART</a:t>
            </a:r>
            <a:endParaRPr lang="zh-CN" altLang="en-US" sz="2000" dirty="0"/>
          </a:p>
        </p:txBody>
      </p:sp>
      <p:sp>
        <p:nvSpPr>
          <p:cNvPr id="2" name="日期占位符 1"/>
          <p:cNvSpPr>
            <a:spLocks noGrp="1"/>
          </p:cNvSpPr>
          <p:nvPr>
            <p:ph type="dt" sz="half" idx="10"/>
          </p:nvPr>
        </p:nvSpPr>
        <p:spPr/>
        <p:txBody>
          <a:bodyPr/>
          <a:lstStyle/>
          <a:p>
            <a:fld id="{DA61ABCB-2394-477C-A815-C42FA2729D00}" type="datetime1">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074DC10-EDBB-4071-8E43-932BCE2A2F5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1192097" y="276225"/>
            <a:ext cx="10392422" cy="958850"/>
          </a:xfrm>
        </p:spPr>
        <p:txBody>
          <a:bodyPr>
            <a:scene3d>
              <a:camera prst="orthographicFront"/>
              <a:lightRig rig="threePt" dir="t"/>
            </a:scene3d>
          </a:bodyPr>
          <a:lstStyle>
            <a:lvl1pPr>
              <a:defRPr>
                <a:solidFill>
                  <a:schemeClr val="tx1"/>
                </a:solidFill>
                <a:effectLst>
                  <a:outerShdw blurRad="38100" dist="19050" dir="2700000" algn="tl" rotWithShape="0">
                    <a:schemeClr val="dk1">
                      <a:alpha val="40000"/>
                    </a:schemeClr>
                  </a:outerShdw>
                </a:effectLst>
              </a:defRPr>
            </a:lvl1pPr>
          </a:lstStyle>
          <a:p>
            <a:r>
              <a:rPr lang="zh-CN" altLang="en-US" dirty="0" smtClean="0"/>
              <a:t>单击此处编辑母版标题样式</a:t>
            </a:r>
            <a:endParaRPr lang="zh-CN" altLang="en-US" dirty="0"/>
          </a:p>
        </p:txBody>
      </p:sp>
      <p:sp>
        <p:nvSpPr>
          <p:cNvPr id="3" name="内容占位符 2"/>
          <p:cNvSpPr>
            <a:spLocks noGrp="1"/>
          </p:cNvSpPr>
          <p:nvPr>
            <p:ph sz="half" idx="1"/>
          </p:nvPr>
        </p:nvSpPr>
        <p:spPr>
          <a:xfrm>
            <a:off x="1192097" y="1495426"/>
            <a:ext cx="5015832" cy="4233863"/>
          </a:xfrm>
        </p:spPr>
        <p:txBody>
          <a:bodyPr>
            <a:scene3d>
              <a:camera prst="orthographicFront"/>
              <a:lightRig rig="threePt" dir="t"/>
            </a:scene3d>
          </a:bodyPr>
          <a:lstStyle>
            <a:lvl1pPr>
              <a:defRPr>
                <a:solidFill>
                  <a:schemeClr val="tx1"/>
                </a:solidFill>
                <a:effectLst>
                  <a:outerShdw blurRad="38100" dist="19050" dir="2700000" algn="tl" rotWithShape="0">
                    <a:schemeClr val="dk1">
                      <a:alpha val="40000"/>
                    </a:schemeClr>
                  </a:outerShdw>
                </a:effectLst>
                <a:latin typeface="宋体" charset="0"/>
                <a:ea typeface="宋体" charset="0"/>
              </a:defRPr>
            </a:lvl1pPr>
            <a:lvl2pPr>
              <a:defRPr>
                <a:solidFill>
                  <a:schemeClr val="tx1"/>
                </a:solidFill>
                <a:effectLst>
                  <a:outerShdw blurRad="38100" dist="19050" dir="2700000" algn="tl" rotWithShape="0">
                    <a:schemeClr val="dk1">
                      <a:alpha val="40000"/>
                    </a:schemeClr>
                  </a:outerShdw>
                </a:effectLst>
                <a:latin typeface="宋体" charset="0"/>
                <a:ea typeface="宋体" charset="0"/>
              </a:defRPr>
            </a:lvl2pPr>
            <a:lvl3pPr>
              <a:defRPr>
                <a:solidFill>
                  <a:schemeClr val="tx1"/>
                </a:solidFill>
                <a:effectLst>
                  <a:outerShdw blurRad="38100" dist="19050" dir="2700000" algn="tl" rotWithShape="0">
                    <a:schemeClr val="dk1">
                      <a:alpha val="40000"/>
                    </a:schemeClr>
                  </a:outerShdw>
                </a:effectLst>
                <a:latin typeface="宋体" charset="0"/>
                <a:ea typeface="宋体" charset="0"/>
              </a:defRPr>
            </a:lvl3pPr>
            <a:lvl4pPr>
              <a:defRPr>
                <a:solidFill>
                  <a:schemeClr val="tx1"/>
                </a:solidFill>
                <a:effectLst>
                  <a:outerShdw blurRad="38100" dist="19050" dir="2700000" algn="tl" rotWithShape="0">
                    <a:schemeClr val="dk1">
                      <a:alpha val="40000"/>
                    </a:schemeClr>
                  </a:outerShdw>
                </a:effectLst>
                <a:latin typeface="宋体" charset="0"/>
                <a:ea typeface="宋体" charset="0"/>
              </a:defRPr>
            </a:lvl4pPr>
            <a:lvl5pPr>
              <a:defRPr>
                <a:solidFill>
                  <a:schemeClr val="tx1"/>
                </a:solidFill>
                <a:effectLst>
                  <a:outerShdw blurRad="38100" dist="19050" dir="2700000" algn="tl" rotWithShape="0">
                    <a:schemeClr val="dk1">
                      <a:alpha val="40000"/>
                    </a:schemeClr>
                  </a:outerShdw>
                </a:effectLst>
                <a:latin typeface="宋体" charset="0"/>
                <a:ea typeface="宋体" charset="0"/>
              </a:defRPr>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内容占位符 3"/>
          <p:cNvSpPr>
            <a:spLocks noGrp="1"/>
          </p:cNvSpPr>
          <p:nvPr>
            <p:ph sz="half" idx="2"/>
          </p:nvPr>
        </p:nvSpPr>
        <p:spPr>
          <a:xfrm>
            <a:off x="6566568" y="1495426"/>
            <a:ext cx="5015832" cy="4233863"/>
          </a:xfr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日期占位符 4"/>
          <p:cNvSpPr>
            <a:spLocks noGrp="1"/>
          </p:cNvSpPr>
          <p:nvPr>
            <p:ph type="dt" sz="half" idx="10"/>
          </p:nvPr>
        </p:nvSpPr>
        <p:spPr/>
        <p:txBody>
          <a:bodyPr/>
          <a:lstStyle/>
          <a:p>
            <a:fld id="{DA61ABCB-2394-477C-A815-C42FA2729D00}" type="datetime1">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074DC10-EDBB-4071-8E43-932BCE2A2F59}" type="slidenum">
              <a:rPr lang="zh-CN" altLang="en-US" smtClean="0"/>
            </a:fld>
            <a:endParaRPr lang="zh-CN" altLang="en-US"/>
          </a:p>
        </p:txBody>
      </p:sp>
      <p:grpSp>
        <p:nvGrpSpPr>
          <p:cNvPr id="13" name="组合 12"/>
          <p:cNvGrpSpPr/>
          <p:nvPr/>
        </p:nvGrpSpPr>
        <p:grpSpPr>
          <a:xfrm>
            <a:off x="315428" y="331186"/>
            <a:ext cx="864630" cy="848928"/>
            <a:chOff x="399" y="2598"/>
            <a:chExt cx="1652" cy="1622"/>
          </a:xfrm>
        </p:grpSpPr>
        <p:sp>
          <p:nvSpPr>
            <p:cNvPr id="14" name="泪滴形 13"/>
            <p:cNvSpPr/>
            <p:nvPr/>
          </p:nvSpPr>
          <p:spPr>
            <a:xfrm>
              <a:off x="540" y="3430"/>
              <a:ext cx="650" cy="650"/>
            </a:xfrm>
            <a:prstGeom prst="teardrop">
              <a:avLst/>
            </a:prstGeom>
            <a:solidFill>
              <a:srgbClr val="2FC2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泪滴形 14"/>
            <p:cNvSpPr/>
            <p:nvPr/>
          </p:nvSpPr>
          <p:spPr>
            <a:xfrm rot="16200000">
              <a:off x="1231" y="3400"/>
              <a:ext cx="806" cy="835"/>
            </a:xfrm>
            <a:prstGeom prst="teardrop">
              <a:avLst/>
            </a:prstGeom>
            <a:solidFill>
              <a:srgbClr val="FA5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泪滴形 15"/>
            <p:cNvSpPr/>
            <p:nvPr/>
          </p:nvSpPr>
          <p:spPr>
            <a:xfrm rot="10800000">
              <a:off x="1256" y="2744"/>
              <a:ext cx="650" cy="650"/>
            </a:xfrm>
            <a:prstGeom prst="teardrop">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泪滴形 16"/>
            <p:cNvSpPr/>
            <p:nvPr/>
          </p:nvSpPr>
          <p:spPr>
            <a:xfrm rot="16200000" flipH="1" flipV="1">
              <a:off x="413" y="2584"/>
              <a:ext cx="806" cy="835"/>
            </a:xfrm>
            <a:prstGeom prst="teardrop">
              <a:avLst/>
            </a:prstGeom>
            <a:solidFill>
              <a:srgbClr val="389D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1192096" y="365126"/>
            <a:ext cx="10163821" cy="1325563"/>
          </a:xfrm>
        </p:spPr>
        <p:txBody>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1192096" y="1870355"/>
            <a:ext cx="480653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smtClean="0"/>
              <a:t>单击此处编辑母版文本样式</a:t>
            </a:r>
            <a:endParaRPr lang="zh-CN" altLang="en-US" dirty="0" smtClean="0"/>
          </a:p>
        </p:txBody>
      </p:sp>
      <p:sp>
        <p:nvSpPr>
          <p:cNvPr id="4" name="内容占位符 3"/>
          <p:cNvSpPr>
            <a:spLocks noGrp="1"/>
          </p:cNvSpPr>
          <p:nvPr>
            <p:ph sz="half" idx="2"/>
          </p:nvPr>
        </p:nvSpPr>
        <p:spPr>
          <a:xfrm>
            <a:off x="1192096" y="2711669"/>
            <a:ext cx="4806538" cy="3477994"/>
          </a:xfr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文本占位符 4"/>
          <p:cNvSpPr>
            <a:spLocks noGrp="1"/>
          </p:cNvSpPr>
          <p:nvPr>
            <p:ph type="body" sz="quarter" idx="3"/>
          </p:nvPr>
        </p:nvSpPr>
        <p:spPr>
          <a:xfrm>
            <a:off x="6525710" y="1870355"/>
            <a:ext cx="483020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smtClean="0"/>
              <a:t>单击此处编辑母版文本样式</a:t>
            </a:r>
            <a:endParaRPr lang="zh-CN" altLang="en-US" dirty="0" smtClean="0"/>
          </a:p>
        </p:txBody>
      </p:sp>
      <p:sp>
        <p:nvSpPr>
          <p:cNvPr id="6" name="内容占位符 5"/>
          <p:cNvSpPr>
            <a:spLocks noGrp="1"/>
          </p:cNvSpPr>
          <p:nvPr>
            <p:ph sz="quarter" idx="4"/>
          </p:nvPr>
        </p:nvSpPr>
        <p:spPr>
          <a:xfrm>
            <a:off x="6525710" y="2711669"/>
            <a:ext cx="4830207" cy="3477994"/>
          </a:xfr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7" name="日期占位符 6"/>
          <p:cNvSpPr>
            <a:spLocks noGrp="1"/>
          </p:cNvSpPr>
          <p:nvPr>
            <p:ph type="dt" sz="half" idx="10"/>
          </p:nvPr>
        </p:nvSpPr>
        <p:spPr/>
        <p:txBody>
          <a:bodyPr/>
          <a:lstStyle/>
          <a:p>
            <a:fld id="{DA61ABCB-2394-477C-A815-C42FA2729D00}" type="datetime1">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074DC10-EDBB-4071-8E43-932BCE2A2F59}" type="slidenum">
              <a:rPr lang="zh-CN" altLang="en-US" smtClean="0"/>
            </a:fld>
            <a:endParaRPr lang="zh-CN" altLang="en-US"/>
          </a:p>
        </p:txBody>
      </p:sp>
      <p:grpSp>
        <p:nvGrpSpPr>
          <p:cNvPr id="15" name="组合 14"/>
          <p:cNvGrpSpPr/>
          <p:nvPr/>
        </p:nvGrpSpPr>
        <p:grpSpPr>
          <a:xfrm>
            <a:off x="315428" y="331186"/>
            <a:ext cx="864630" cy="848928"/>
            <a:chOff x="399" y="2598"/>
            <a:chExt cx="1652" cy="1622"/>
          </a:xfrm>
        </p:grpSpPr>
        <p:sp>
          <p:nvSpPr>
            <p:cNvPr id="16" name="泪滴形 15"/>
            <p:cNvSpPr/>
            <p:nvPr/>
          </p:nvSpPr>
          <p:spPr>
            <a:xfrm>
              <a:off x="540" y="3430"/>
              <a:ext cx="650" cy="650"/>
            </a:xfrm>
            <a:prstGeom prst="teardrop">
              <a:avLst/>
            </a:prstGeom>
            <a:solidFill>
              <a:srgbClr val="2FC2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泪滴形 16"/>
            <p:cNvSpPr/>
            <p:nvPr/>
          </p:nvSpPr>
          <p:spPr>
            <a:xfrm rot="16200000">
              <a:off x="1231" y="3400"/>
              <a:ext cx="806" cy="835"/>
            </a:xfrm>
            <a:prstGeom prst="teardrop">
              <a:avLst/>
            </a:prstGeom>
            <a:solidFill>
              <a:srgbClr val="FA5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泪滴形 17"/>
            <p:cNvSpPr/>
            <p:nvPr/>
          </p:nvSpPr>
          <p:spPr>
            <a:xfrm rot="10800000">
              <a:off x="1256" y="2744"/>
              <a:ext cx="650" cy="650"/>
            </a:xfrm>
            <a:prstGeom prst="teardrop">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泪滴形 18"/>
            <p:cNvSpPr/>
            <p:nvPr/>
          </p:nvSpPr>
          <p:spPr>
            <a:xfrm rot="16200000" flipH="1" flipV="1">
              <a:off x="413" y="2584"/>
              <a:ext cx="806" cy="835"/>
            </a:xfrm>
            <a:prstGeom prst="teardrop">
              <a:avLst/>
            </a:prstGeom>
            <a:solidFill>
              <a:srgbClr val="389D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仅标题">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hasCustomPrompt="1"/>
          </p:nvPr>
        </p:nvSpPr>
        <p:spPr>
          <a:xfrm>
            <a:off x="4612800" y="2300400"/>
            <a:ext cx="4852800" cy="946800"/>
          </a:xfrm>
        </p:spPr>
        <p:txBody>
          <a:bodyPr>
            <a:normAutofit/>
          </a:bodyPr>
          <a:lstStyle>
            <a:lvl1pPr eaLnBrk="1" hangingPunct="1">
              <a:defRPr sz="6000">
                <a:solidFill>
                  <a:srgbClr val="251C1A"/>
                </a:solidFill>
                <a:latin typeface="+mj-lt"/>
              </a:defRPr>
            </a:lvl1pPr>
          </a:lstStyle>
          <a:p>
            <a:pPr lvl="0"/>
            <a:r>
              <a:rPr lang="zh-CN" altLang="en-US" noProof="0" dirty="0" smtClean="0">
                <a:sym typeface="Arial" pitchFamily="34" charset="0"/>
              </a:rPr>
              <a:t>编辑标题</a:t>
            </a:r>
            <a:endParaRPr lang="zh-CN" altLang="zh-CN" noProof="0" dirty="0" smtClean="0">
              <a:sym typeface="Arial" pitchFamily="34" charset="0"/>
            </a:endParaRPr>
          </a:p>
        </p:txBody>
      </p:sp>
      <p:sp>
        <p:nvSpPr>
          <p:cNvPr id="2051" name="Rectangle 3"/>
          <p:cNvSpPr>
            <a:spLocks noGrp="1" noChangeArrowheads="1"/>
          </p:cNvSpPr>
          <p:nvPr>
            <p:ph type="subTitle" idx="1"/>
          </p:nvPr>
        </p:nvSpPr>
        <p:spPr>
          <a:xfrm>
            <a:off x="4617600" y="3250800"/>
            <a:ext cx="4852800" cy="640800"/>
          </a:xfrm>
        </p:spPr>
        <p:txBody>
          <a:bodyPr lIns="90170" tIns="46990" rIns="90170" bIns="46990">
            <a:normAutofit/>
          </a:bodyPr>
          <a:lstStyle>
            <a:lvl1pPr marL="0" indent="0" eaLnBrk="1" hangingPunct="1">
              <a:buFont typeface="Arial" pitchFamily="34" charset="0"/>
              <a:buNone/>
              <a:defRPr sz="1800"/>
            </a:lvl1pPr>
          </a:lstStyle>
          <a:p>
            <a:pPr lvl="0"/>
            <a:r>
              <a:rPr lang="zh-CN" altLang="zh-CN" noProof="0" dirty="0" smtClean="0">
                <a:sym typeface="Arial" pitchFamily="34" charset="0"/>
              </a:rPr>
              <a:t>单击此处编辑母版副标题样式</a:t>
            </a:r>
            <a:endParaRPr lang="zh-CN" altLang="zh-CN" noProof="0" dirty="0" smtClean="0">
              <a:sym typeface="Arial" pitchFamily="34" charset="0"/>
            </a:endParaRPr>
          </a:p>
        </p:txBody>
      </p:sp>
      <p:sp>
        <p:nvSpPr>
          <p:cNvPr id="7" name="Text Box 5" descr="#wm#_60_37_*Z"/>
          <p:cNvSpPr txBox="1">
            <a:spLocks noChangeArrowheads="1"/>
          </p:cNvSpPr>
          <p:nvPr>
            <p:custDataLst>
              <p:tags r:id="rId2"/>
            </p:custDataLst>
          </p:nvPr>
        </p:nvSpPr>
        <p:spPr bwMode="auto">
          <a:xfrm>
            <a:off x="3947584" y="2546351"/>
            <a:ext cx="565149"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90170" tIns="46990" rIns="90170" bIns="46990" anchor="ctr">
            <a:normAutofit/>
          </a:bodyP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r>
              <a:rPr lang="zh-CN" altLang="en-US" sz="1400" dirty="0"/>
              <a:t>COMPANY</a:t>
            </a:r>
            <a:endParaRPr lang="zh-CN" altLang="en-US" sz="1400" dirty="0"/>
          </a:p>
        </p:txBody>
      </p:sp>
      <p:sp>
        <p:nvSpPr>
          <p:cNvPr id="8" name="Rectangle 4" descr="#wm#_60_37_*Z"/>
          <p:cNvSpPr>
            <a:spLocks noChangeArrowheads="1"/>
          </p:cNvSpPr>
          <p:nvPr>
            <p:custDataLst>
              <p:tags r:id="rId3"/>
            </p:custDataLst>
          </p:nvPr>
        </p:nvSpPr>
        <p:spPr bwMode="auto">
          <a:xfrm>
            <a:off x="4512733" y="2547938"/>
            <a:ext cx="101600" cy="1306512"/>
          </a:xfrm>
          <a:prstGeom prst="rect">
            <a:avLst/>
          </a:prstGeom>
          <a:solidFill>
            <a:srgbClr val="389DBA"/>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endParaRPr lang="zh-CN" altLang="en-US" sz="1800"/>
          </a:p>
        </p:txBody>
      </p:sp>
      <p:sp>
        <p:nvSpPr>
          <p:cNvPr id="2" name="日期占位符 1"/>
          <p:cNvSpPr>
            <a:spLocks noGrp="1"/>
          </p:cNvSpPr>
          <p:nvPr>
            <p:ph type="dt" sz="half" idx="10"/>
          </p:nvPr>
        </p:nvSpPr>
        <p:spPr/>
        <p:txBody>
          <a:bodyPr/>
          <a:lstStyle/>
          <a:p>
            <a:fld id="{DA61ABCB-2394-477C-A815-C42FA2729D00}" type="datetime1">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074DC10-EDBB-4071-8E43-932BCE2A2F5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空白">
    <p:bg>
      <p:bgPr>
        <a:solidFill>
          <a:schemeClr val="bg1"/>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A61ABCB-2394-477C-A815-C42FA2729D00}" type="datetime1">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074DC10-EDBB-4071-8E43-932BCE2A2F5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40317" y="457200"/>
            <a:ext cx="4165200" cy="1602000"/>
          </a:xfrm>
        </p:spPr>
        <p:txBody>
          <a:bodyPr anchor="b"/>
          <a:lstStyle>
            <a:lvl1pPr>
              <a:defRPr sz="3200"/>
            </a:lvl1pPr>
          </a:lstStyle>
          <a:p>
            <a:r>
              <a:rPr lang="zh-CN" altLang="en-US" dirty="0" smtClean="0"/>
              <a:t>单击此处编辑母版标题样式</a:t>
            </a:r>
            <a:endParaRPr lang="zh-CN" altLang="en-US" dirty="0"/>
          </a:p>
        </p:txBody>
      </p:sp>
      <p:sp>
        <p:nvSpPr>
          <p:cNvPr id="3" name="图片占位符 2"/>
          <p:cNvSpPr>
            <a:spLocks noGrp="1"/>
          </p:cNvSpPr>
          <p:nvPr>
            <p:ph type="pic" idx="1"/>
          </p:nvPr>
        </p:nvSpPr>
        <p:spPr>
          <a:xfrm>
            <a:off x="5183717" y="457200"/>
            <a:ext cx="6172200"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40317" y="2059200"/>
            <a:ext cx="4165200" cy="38124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smtClean="0"/>
              <a:t>单击此处编辑母版文本样式</a:t>
            </a:r>
            <a:endParaRPr lang="zh-CN" altLang="en-US" dirty="0" smtClean="0"/>
          </a:p>
        </p:txBody>
      </p:sp>
      <p:sp>
        <p:nvSpPr>
          <p:cNvPr id="5" name="日期占位符 4"/>
          <p:cNvSpPr>
            <a:spLocks noGrp="1"/>
          </p:cNvSpPr>
          <p:nvPr>
            <p:ph type="dt" sz="half" idx="10"/>
          </p:nvPr>
        </p:nvSpPr>
        <p:spPr/>
        <p:txBody>
          <a:bodyPr/>
          <a:lstStyle/>
          <a:p>
            <a:fld id="{DA61ABCB-2394-477C-A815-C42FA2729D00}" type="datetime1">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074DC10-EDBB-4071-8E43-932BCE2A2F5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927771" y="276226"/>
            <a:ext cx="1656746" cy="5453063"/>
          </a:xfrm>
        </p:spPr>
        <p:txBody>
          <a:bodyPr vert="eaVert" anchor="ctr" anchorCtr="0"/>
          <a:lstStyle>
            <a:lvl1pPr algn="l">
              <a:defRPr/>
            </a:lvl1pPr>
          </a:lstStyle>
          <a:p>
            <a:r>
              <a:rPr lang="zh-CN" altLang="en-US" dirty="0" smtClean="0"/>
              <a:t>单击此处编辑母版标题样式</a:t>
            </a:r>
            <a:endParaRPr lang="zh-CN" altLang="en-US" dirty="0"/>
          </a:p>
        </p:txBody>
      </p:sp>
      <p:sp>
        <p:nvSpPr>
          <p:cNvPr id="3" name="竖排文字占位符 2"/>
          <p:cNvSpPr>
            <a:spLocks noGrp="1"/>
          </p:cNvSpPr>
          <p:nvPr>
            <p:ph type="body" orient="vert" idx="1"/>
          </p:nvPr>
        </p:nvSpPr>
        <p:spPr>
          <a:xfrm>
            <a:off x="609600" y="276226"/>
            <a:ext cx="9089571" cy="5453063"/>
          </a:xfrm>
        </p:spPr>
        <p:txBody>
          <a:bodyPr vert="eaVert"/>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fld id="{DA61ABCB-2394-477C-A815-C42FA2729D00}" type="datetime1">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074DC10-EDBB-4071-8E43-932BCE2A2F5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7" name="图片 6" descr="ASDGSH"/>
          <p:cNvPicPr>
            <a:picLocks noChangeAspect="1"/>
          </p:cNvPicPr>
          <p:nvPr/>
        </p:nvPicPr>
        <p:blipFill>
          <a:blip r:embed="rId11"/>
          <a:srcRect b="13778"/>
          <a:stretch>
            <a:fillRect/>
          </a:stretch>
        </p:blipFill>
        <p:spPr>
          <a:xfrm>
            <a:off x="0" y="4254500"/>
            <a:ext cx="12199620" cy="2618740"/>
          </a:xfrm>
          <a:prstGeom prst="rect">
            <a:avLst/>
          </a:prstGeom>
          <a:noFill/>
          <a:ln w="9525">
            <a:noFill/>
            <a:miter/>
          </a:ln>
        </p:spPr>
      </p:pic>
      <p:sp>
        <p:nvSpPr>
          <p:cNvPr id="1026" name="Rectangle 2"/>
          <p:cNvSpPr>
            <a:spLocks noGrp="1" noChangeArrowheads="1"/>
          </p:cNvSpPr>
          <p:nvPr>
            <p:ph type="title"/>
          </p:nvPr>
        </p:nvSpPr>
        <p:spPr bwMode="auto">
          <a:xfrm>
            <a:off x="1404256" y="276225"/>
            <a:ext cx="10180543" cy="958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0170" tIns="46990" rIns="90170" bIns="46990" numCol="1" anchor="ctr" anchorCtr="0" compatLnSpc="1">
            <a:normAutofit/>
          </a:bodyPr>
          <a:lstStyle/>
          <a:p>
            <a:pPr lvl="0"/>
            <a:r>
              <a:rPr lang="zh-CN" altLang="zh-CN" dirty="0" smtClean="0">
                <a:sym typeface="Arial" pitchFamily="34" charset="0"/>
              </a:rPr>
              <a:t>单击此处编辑母版标题样式</a:t>
            </a:r>
            <a:endParaRPr lang="zh-CN" altLang="zh-CN" dirty="0" smtClean="0">
              <a:sym typeface="Arial" pitchFamily="34" charset="0"/>
            </a:endParaRPr>
          </a:p>
        </p:txBody>
      </p:sp>
      <p:sp>
        <p:nvSpPr>
          <p:cNvPr id="1027" name="Rectangle 3"/>
          <p:cNvSpPr>
            <a:spLocks noGrp="1" noChangeArrowheads="1"/>
          </p:cNvSpPr>
          <p:nvPr>
            <p:ph type="body" idx="1"/>
          </p:nvPr>
        </p:nvSpPr>
        <p:spPr bwMode="auto">
          <a:xfrm>
            <a:off x="609600" y="1495427"/>
            <a:ext cx="10972800" cy="33541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normAutofit/>
          </a:bodyPr>
          <a:lstStyle/>
          <a:p>
            <a:pPr lvl="0"/>
            <a:r>
              <a:rPr lang="zh-CN" altLang="zh-CN" dirty="0" smtClean="0">
                <a:sym typeface="Arial" pitchFamily="34" charset="0"/>
              </a:rPr>
              <a:t>单击此处编辑母版文本样式</a:t>
            </a:r>
            <a:endParaRPr lang="zh-CN" altLang="zh-CN" dirty="0" smtClean="0">
              <a:sym typeface="Arial" pitchFamily="34" charset="0"/>
            </a:endParaRPr>
          </a:p>
          <a:p>
            <a:pPr lvl="1"/>
            <a:r>
              <a:rPr lang="zh-CN" altLang="zh-CN" dirty="0" smtClean="0">
                <a:sym typeface="Arial" pitchFamily="34" charset="0"/>
              </a:rPr>
              <a:t>第二级</a:t>
            </a:r>
            <a:endParaRPr lang="zh-CN" altLang="zh-CN" dirty="0" smtClean="0">
              <a:sym typeface="Arial" pitchFamily="34" charset="0"/>
            </a:endParaRPr>
          </a:p>
          <a:p>
            <a:pPr lvl="2"/>
            <a:r>
              <a:rPr lang="zh-CN" altLang="zh-CN" dirty="0" smtClean="0">
                <a:sym typeface="Arial" pitchFamily="34" charset="0"/>
              </a:rPr>
              <a:t>第三级</a:t>
            </a:r>
            <a:endParaRPr lang="zh-CN" altLang="zh-CN" dirty="0" smtClean="0">
              <a:sym typeface="Arial" pitchFamily="34" charset="0"/>
            </a:endParaRPr>
          </a:p>
          <a:p>
            <a:pPr lvl="3"/>
            <a:r>
              <a:rPr lang="zh-CN" altLang="zh-CN" dirty="0" smtClean="0">
                <a:sym typeface="Arial" pitchFamily="34" charset="0"/>
              </a:rPr>
              <a:t>第四级</a:t>
            </a:r>
            <a:endParaRPr lang="zh-CN" altLang="zh-CN" dirty="0" smtClean="0">
              <a:sym typeface="Arial" pitchFamily="34" charset="0"/>
            </a:endParaRPr>
          </a:p>
          <a:p>
            <a:pPr lvl="4"/>
            <a:r>
              <a:rPr lang="zh-CN" altLang="zh-CN" dirty="0" smtClean="0">
                <a:sym typeface="Arial" pitchFamily="34" charset="0"/>
              </a:rPr>
              <a:t>第五级</a:t>
            </a:r>
            <a:endParaRPr lang="zh-CN" altLang="zh-CN" dirty="0" smtClean="0">
              <a:sym typeface="Arial" pitchFamily="34" charset="0"/>
            </a:endParaRP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normAutofit/>
          </a:bodyPr>
          <a:lstStyle>
            <a:lvl1pPr eaLnBrk="1" hangingPunct="1">
              <a:defRPr sz="1400">
                <a:latin typeface="Arial" pitchFamily="34" charset="0"/>
                <a:ea typeface="黑体" pitchFamily="49" charset="-122"/>
                <a:sym typeface="Arial" pitchFamily="34" charset="0"/>
              </a:defRPr>
            </a:lvl1pPr>
          </a:lstStyle>
          <a:p>
            <a:fld id="{DA61ABCB-2394-477C-A815-C42FA2729D00}" type="datetime1">
              <a:rPr lang="zh-CN" altLang="en-US" smtClean="0"/>
            </a:fld>
            <a:endParaRPr lang="zh-CN" alt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normAutofit/>
          </a:bodyPr>
          <a:lstStyle>
            <a:lvl1pPr algn="ctr" eaLnBrk="1" hangingPunct="1">
              <a:defRPr sz="1400">
                <a:latin typeface="Arial" pitchFamily="34" charset="0"/>
                <a:ea typeface="黑体" pitchFamily="49" charset="-122"/>
                <a:sym typeface="Arial" pitchFamily="34" charset="0"/>
              </a:defRPr>
            </a:lvl1pPr>
          </a:lstStyle>
          <a:p>
            <a:endParaRPr lang="zh-CN" alt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normAutofit/>
          </a:bodyPr>
          <a:lstStyle>
            <a:lvl1pPr algn="r" eaLnBrk="1" hangingPunct="1">
              <a:defRPr sz="1400">
                <a:latin typeface="Arial" pitchFamily="34" charset="0"/>
                <a:ea typeface="黑体" pitchFamily="49" charset="-122"/>
                <a:sym typeface="Arial" pitchFamily="34" charset="0"/>
              </a:defRPr>
            </a:lvl1pPr>
          </a:lstStyle>
          <a:p>
            <a:fld id="{3074DC10-EDBB-4071-8E43-932BCE2A2F5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rtl="0" eaLnBrk="0" fontAlgn="base" hangingPunct="0">
        <a:spcBef>
          <a:spcPct val="0"/>
        </a:spcBef>
        <a:spcAft>
          <a:spcPct val="0"/>
        </a:spcAft>
        <a:buFont typeface="Arial" pitchFamily="34" charset="0"/>
        <a:defRPr sz="3200" kern="1200">
          <a:solidFill>
            <a:srgbClr val="389DBA"/>
          </a:solidFill>
          <a:latin typeface="+mj-ea"/>
          <a:ea typeface="+mj-ea"/>
          <a:cs typeface="+mj-cs"/>
          <a:sym typeface="Arial" pitchFamily="34" charset="0"/>
        </a:defRPr>
      </a:lvl1pPr>
      <a:lvl2pPr algn="l" rtl="0" eaLnBrk="0" fontAlgn="base" hangingPunct="0">
        <a:spcBef>
          <a:spcPct val="0"/>
        </a:spcBef>
        <a:spcAft>
          <a:spcPct val="0"/>
        </a:spcAft>
        <a:buFont typeface="Arial" pitchFamily="34" charset="0"/>
        <a:defRPr sz="3200">
          <a:solidFill>
            <a:srgbClr val="389DBA"/>
          </a:solidFill>
          <a:latin typeface="Arial" pitchFamily="34" charset="0"/>
          <a:ea typeface="黑体" pitchFamily="49" charset="-122"/>
          <a:sym typeface="Arial" pitchFamily="34" charset="0"/>
        </a:defRPr>
      </a:lvl2pPr>
      <a:lvl3pPr algn="l" rtl="0" eaLnBrk="0" fontAlgn="base" hangingPunct="0">
        <a:spcBef>
          <a:spcPct val="0"/>
        </a:spcBef>
        <a:spcAft>
          <a:spcPct val="0"/>
        </a:spcAft>
        <a:buFont typeface="Arial" pitchFamily="34" charset="0"/>
        <a:defRPr sz="3200">
          <a:solidFill>
            <a:srgbClr val="389DBA"/>
          </a:solidFill>
          <a:latin typeface="Arial" pitchFamily="34" charset="0"/>
          <a:ea typeface="黑体" pitchFamily="49" charset="-122"/>
          <a:sym typeface="Arial" pitchFamily="34" charset="0"/>
        </a:defRPr>
      </a:lvl3pPr>
      <a:lvl4pPr algn="l" rtl="0" eaLnBrk="0" fontAlgn="base" hangingPunct="0">
        <a:spcBef>
          <a:spcPct val="0"/>
        </a:spcBef>
        <a:spcAft>
          <a:spcPct val="0"/>
        </a:spcAft>
        <a:buFont typeface="Arial" pitchFamily="34" charset="0"/>
        <a:defRPr sz="3200">
          <a:solidFill>
            <a:srgbClr val="389DBA"/>
          </a:solidFill>
          <a:latin typeface="Arial" pitchFamily="34" charset="0"/>
          <a:ea typeface="黑体" pitchFamily="49" charset="-122"/>
          <a:sym typeface="Arial" pitchFamily="34" charset="0"/>
        </a:defRPr>
      </a:lvl4pPr>
      <a:lvl5pPr algn="l" rtl="0" eaLnBrk="0" fontAlgn="base" hangingPunct="0">
        <a:spcBef>
          <a:spcPct val="0"/>
        </a:spcBef>
        <a:spcAft>
          <a:spcPct val="0"/>
        </a:spcAft>
        <a:buFont typeface="Arial" pitchFamily="34" charset="0"/>
        <a:defRPr sz="3200">
          <a:solidFill>
            <a:srgbClr val="389DBA"/>
          </a:solidFill>
          <a:latin typeface="Arial" pitchFamily="34" charset="0"/>
          <a:ea typeface="黑体" pitchFamily="49" charset="-122"/>
          <a:sym typeface="Arial" pitchFamily="34" charset="0"/>
        </a:defRPr>
      </a:lvl5pPr>
      <a:lvl6pPr marL="457200" algn="l" rtl="0" eaLnBrk="0" fontAlgn="base" hangingPunct="0">
        <a:spcBef>
          <a:spcPct val="0"/>
        </a:spcBef>
        <a:spcAft>
          <a:spcPct val="0"/>
        </a:spcAft>
        <a:buFont typeface="Arial" pitchFamily="34" charset="0"/>
        <a:defRPr sz="3200">
          <a:solidFill>
            <a:srgbClr val="389DBA"/>
          </a:solidFill>
          <a:latin typeface="Arial" pitchFamily="34" charset="0"/>
          <a:ea typeface="黑体" pitchFamily="49" charset="-122"/>
          <a:sym typeface="Arial" pitchFamily="34" charset="0"/>
        </a:defRPr>
      </a:lvl6pPr>
      <a:lvl7pPr marL="914400" algn="l" rtl="0" eaLnBrk="0" fontAlgn="base" hangingPunct="0">
        <a:spcBef>
          <a:spcPct val="0"/>
        </a:spcBef>
        <a:spcAft>
          <a:spcPct val="0"/>
        </a:spcAft>
        <a:buFont typeface="Arial" pitchFamily="34" charset="0"/>
        <a:defRPr sz="3200">
          <a:solidFill>
            <a:srgbClr val="389DBA"/>
          </a:solidFill>
          <a:latin typeface="Arial" pitchFamily="34" charset="0"/>
          <a:ea typeface="黑体" pitchFamily="49" charset="-122"/>
          <a:sym typeface="Arial" pitchFamily="34" charset="0"/>
        </a:defRPr>
      </a:lvl7pPr>
      <a:lvl8pPr marL="1371600" algn="l" rtl="0" eaLnBrk="0" fontAlgn="base" hangingPunct="0">
        <a:spcBef>
          <a:spcPct val="0"/>
        </a:spcBef>
        <a:spcAft>
          <a:spcPct val="0"/>
        </a:spcAft>
        <a:buFont typeface="Arial" pitchFamily="34" charset="0"/>
        <a:defRPr sz="3200">
          <a:solidFill>
            <a:srgbClr val="389DBA"/>
          </a:solidFill>
          <a:latin typeface="Arial" pitchFamily="34" charset="0"/>
          <a:ea typeface="黑体" pitchFamily="49" charset="-122"/>
          <a:sym typeface="Arial" pitchFamily="34" charset="0"/>
        </a:defRPr>
      </a:lvl8pPr>
      <a:lvl9pPr marL="1828800" algn="l" rtl="0" eaLnBrk="0" fontAlgn="base" hangingPunct="0">
        <a:spcBef>
          <a:spcPct val="0"/>
        </a:spcBef>
        <a:spcAft>
          <a:spcPct val="0"/>
        </a:spcAft>
        <a:buFont typeface="Arial" pitchFamily="34" charset="0"/>
        <a:defRPr sz="3200">
          <a:solidFill>
            <a:srgbClr val="389DBA"/>
          </a:solidFill>
          <a:latin typeface="Arial" pitchFamily="34" charset="0"/>
          <a:ea typeface="黑体" pitchFamily="49" charset="-122"/>
          <a:sym typeface="Arial" pitchFamily="34" charset="0"/>
        </a:defRPr>
      </a:lvl9pPr>
    </p:titleStyle>
    <p:bodyStyle>
      <a:lvl1pPr marL="457200" indent="-457200" algn="l" rtl="0" eaLnBrk="0" fontAlgn="base" hangingPunct="0">
        <a:spcBef>
          <a:spcPct val="20000"/>
        </a:spcBef>
        <a:spcAft>
          <a:spcPct val="0"/>
        </a:spcAft>
        <a:buFont typeface="Arial" pitchFamily="34" charset="0"/>
        <a:buChar char="•"/>
        <a:defRPr sz="2400" kern="1200">
          <a:solidFill>
            <a:schemeClr val="bg2"/>
          </a:solidFill>
          <a:latin typeface="+mn-ea"/>
          <a:ea typeface="+mn-ea"/>
          <a:cs typeface="+mn-cs"/>
          <a:sym typeface="Arial" pitchFamily="34" charset="0"/>
        </a:defRPr>
      </a:lvl1pPr>
      <a:lvl2pPr marL="914400" indent="-457200" algn="l" rtl="0" eaLnBrk="0" fontAlgn="base" hangingPunct="0">
        <a:spcBef>
          <a:spcPct val="20000"/>
        </a:spcBef>
        <a:spcAft>
          <a:spcPct val="0"/>
        </a:spcAft>
        <a:buFont typeface="Arial" pitchFamily="34" charset="0"/>
        <a:buChar char="•"/>
        <a:defRPr sz="2000" kern="1200">
          <a:solidFill>
            <a:schemeClr val="bg2"/>
          </a:solidFill>
          <a:latin typeface="+mn-ea"/>
          <a:ea typeface="+mn-ea"/>
          <a:cs typeface="+mn-cs"/>
          <a:sym typeface="Arial" pitchFamily="34" charset="0"/>
        </a:defRPr>
      </a:lvl2pPr>
      <a:lvl3pPr marL="1257300" indent="-342900" algn="l" rtl="0" eaLnBrk="0" fontAlgn="base" hangingPunct="0">
        <a:spcBef>
          <a:spcPct val="20000"/>
        </a:spcBef>
        <a:spcAft>
          <a:spcPct val="0"/>
        </a:spcAft>
        <a:buFont typeface="Arial" pitchFamily="34" charset="0"/>
        <a:buChar char="•"/>
        <a:defRPr sz="1800" kern="1200">
          <a:solidFill>
            <a:schemeClr val="bg2"/>
          </a:solidFill>
          <a:latin typeface="+mn-ea"/>
          <a:ea typeface="+mn-ea"/>
          <a:cs typeface="+mn-cs"/>
          <a:sym typeface="Arial" pitchFamily="34" charset="0"/>
        </a:defRPr>
      </a:lvl3pPr>
      <a:lvl4pPr marL="1714500" indent="-342900" algn="l" rtl="0" eaLnBrk="0" fontAlgn="base" hangingPunct="0">
        <a:spcBef>
          <a:spcPct val="20000"/>
        </a:spcBef>
        <a:spcAft>
          <a:spcPct val="0"/>
        </a:spcAft>
        <a:buFont typeface="Arial" pitchFamily="34" charset="0"/>
        <a:buChar char="•"/>
        <a:defRPr sz="1800" kern="1200">
          <a:solidFill>
            <a:schemeClr val="bg2"/>
          </a:solidFill>
          <a:latin typeface="+mn-ea"/>
          <a:ea typeface="+mn-ea"/>
          <a:cs typeface="+mn-cs"/>
          <a:sym typeface="Arial" pitchFamily="34" charset="0"/>
        </a:defRPr>
      </a:lvl4pPr>
      <a:lvl5pPr marL="2171700" indent="-342900" algn="l" rtl="0" eaLnBrk="0" fontAlgn="base" hangingPunct="0">
        <a:spcBef>
          <a:spcPct val="20000"/>
        </a:spcBef>
        <a:spcAft>
          <a:spcPct val="0"/>
        </a:spcAft>
        <a:buFont typeface="Arial" pitchFamily="34" charset="0"/>
        <a:buChar char="•"/>
        <a:defRPr sz="1800" kern="1200">
          <a:solidFill>
            <a:schemeClr val="bg2"/>
          </a:solidFill>
          <a:latin typeface="+mn-ea"/>
          <a:ea typeface="+mn-ea"/>
          <a:cs typeface="+mn-cs"/>
          <a:sym typeface="Arial" pitchFamily="34" charset="0"/>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noChangeArrowheads="1"/>
          </p:cNvSpPr>
          <p:nvPr>
            <p:ph type="ctrTitle"/>
          </p:nvPr>
        </p:nvSpPr>
        <p:spPr/>
        <p:txBody>
          <a:bodyPr/>
          <a:p>
            <a:pPr algn="l"/>
            <a:r>
              <a:rPr lang="zh-CN" altLang="en-US"/>
              <a:t>构式语法的论元结构分析理论</a:t>
            </a:r>
            <a:endParaRPr lang="en-US" altLang="zh-CN"/>
          </a:p>
        </p:txBody>
      </p:sp>
      <p:sp>
        <p:nvSpPr>
          <p:cNvPr id="7" name="副标题 6"/>
          <p:cNvSpPr>
            <a:spLocks noGrp="1" noChangeArrowheads="1"/>
          </p:cNvSpPr>
          <p:nvPr>
            <p:ph type="subTitle" idx="1"/>
          </p:nvPr>
        </p:nvSpPr>
        <p:spPr>
          <a:xfrm>
            <a:off x="3199804" y="4130992"/>
            <a:ext cx="8571309" cy="800045"/>
          </a:xfrm>
        </p:spPr>
        <p:txBody>
          <a:bodyPr/>
          <a:p>
            <a:pPr algn="r"/>
            <a:r>
              <a:rPr lang="zh-CN" altLang="en-US"/>
              <a:t>北京大学哲学系  郑  植</a:t>
            </a:r>
            <a:endParaRPr lang="zh-CN" altLang="en-US"/>
          </a:p>
          <a:p>
            <a:pPr algn="r"/>
            <a:r>
              <a:rPr lang="en-US" altLang="zh-CN"/>
              <a:t>2016.4.12</a:t>
            </a:r>
            <a:endParaRPr lang="en-US" altLang="zh-CN"/>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动词和构式的互动</a:t>
            </a:r>
            <a:r>
              <a:rPr lang="en-US" altLang="zh-CN">
                <a:sym typeface="+mn-ea"/>
              </a:rPr>
              <a:t>2</a:t>
            </a:r>
            <a:r>
              <a:rPr lang="en-US" altLang="zh-CN">
                <a:sym typeface="+mn-ea"/>
              </a:rPr>
              <a:t>——</a:t>
            </a:r>
            <a:r>
              <a:rPr lang="zh-CN" altLang="en-US">
                <a:sym typeface="+mn-ea"/>
              </a:rPr>
              <a:t>构式</a:t>
            </a:r>
            <a:r>
              <a:rPr lang="zh-CN" altLang="en-US">
                <a:sym typeface="+mn-ea"/>
              </a:rPr>
              <a:t>的意义</a:t>
            </a:r>
            <a:endParaRPr lang="zh-CN" altLang="en-US"/>
          </a:p>
        </p:txBody>
      </p:sp>
      <p:sp>
        <p:nvSpPr>
          <p:cNvPr id="3" name="内容占位符 2"/>
          <p:cNvSpPr>
            <a:spLocks noGrp="1"/>
          </p:cNvSpPr>
          <p:nvPr>
            <p:ph idx="1"/>
          </p:nvPr>
        </p:nvSpPr>
        <p:spPr>
          <a:xfrm>
            <a:off x="1191895" y="1495425"/>
            <a:ext cx="10390505" cy="4985385"/>
          </a:xfrm>
        </p:spPr>
        <p:txBody>
          <a:bodyPr>
            <a:normAutofit fontScale="90000"/>
          </a:bodyPr>
          <a:p>
            <a:r>
              <a:rPr lang="zh-CN" altLang="en-US"/>
              <a:t>构式具有多义性：构式并非只有一个固定不变的、抽象的意义，而是通常包括许多密切联系的意义，这些意义共同构成一个家族。</a:t>
            </a:r>
            <a:endParaRPr lang="zh-CN" altLang="en-US"/>
          </a:p>
          <a:p>
            <a:r>
              <a:rPr lang="zh-CN" altLang="en-US"/>
              <a:t>英语双及物表达式通常表示施事论元做出动作致使一个客体（实际上成功地）转移给接受者。双及物构式的各种意义都围绕这个意义，但彼此之间又有些微的差别。</a:t>
            </a:r>
            <a:endParaRPr lang="zh-CN" altLang="en-US"/>
          </a:p>
          <a:p>
            <a:pPr lvl="1"/>
            <a:r>
              <a:rPr lang="zh-CN" altLang="en-US" sz="2000"/>
              <a:t>制造类、义务类、未来领有类、允许类、拒绝类</a:t>
            </a:r>
            <a:endParaRPr lang="zh-CN" altLang="en-US" sz="2000"/>
          </a:p>
          <a:p>
            <a:r>
              <a:rPr lang="zh-CN" altLang="en-US"/>
              <a:t>构式的意义：中心意义</a:t>
            </a:r>
            <a:r>
              <a:rPr lang="en-US" altLang="zh-CN"/>
              <a:t>——</a:t>
            </a:r>
            <a:r>
              <a:rPr lang="zh-CN" altLang="en-US"/>
              <a:t>关联意义</a:t>
            </a:r>
            <a:endParaRPr lang="zh-CN" altLang="en-US"/>
          </a:p>
          <a:p>
            <a:pPr lvl="1"/>
            <a:r>
              <a:rPr lang="zh-CN" altLang="en-US"/>
              <a:t>双及物构式的中心意义可以被看作是施事主语成功地致使一个客体转移给接受者</a:t>
            </a:r>
            <a:endParaRPr lang="zh-CN" altLang="en-US"/>
          </a:p>
          <a:p>
            <a:pPr lvl="2"/>
            <a:r>
              <a:rPr lang="zh-CN" altLang="en-US"/>
              <a:t>具体的、字面的意义比抽象的、隐喻的意义更基本</a:t>
            </a:r>
            <a:endParaRPr lang="zh-CN" altLang="en-US"/>
          </a:p>
          <a:p>
            <a:pPr lvl="0"/>
            <a:r>
              <a:rPr lang="zh-CN" altLang="en-US"/>
              <a:t>上述各种意义与双及物构式的关系是约定俗成的，而且是不可预测的。</a:t>
            </a:r>
            <a:endParaRPr lang="zh-CN" altLang="en-US"/>
          </a:p>
          <a:p>
            <a:pPr lvl="1"/>
            <a:r>
              <a:rPr lang="zh-CN" altLang="en-US"/>
              <a:t>例如，含有制造义的动词出现在双及物构式中，这一点首先不可预测；此外，含有制造义的动词的双及物构式是表示有意的转移而非实际的转移或普遍的施益（</a:t>
            </a:r>
            <a:r>
              <a:rPr lang="en-US" altLang="zh-CN"/>
              <a:t>benefaction</a:t>
            </a:r>
            <a:r>
              <a:rPr lang="zh-CN" altLang="en-US"/>
              <a:t>），这一点也不可预测。因此，上述各种不同的可能意义应分别罗列标明。</a:t>
            </a: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猜词义：</a:t>
            </a:r>
            <a:endParaRPr lang="zh-CN" altLang="en-US"/>
          </a:p>
          <a:p>
            <a:pPr lvl="1"/>
            <a:r>
              <a:rPr lang="en-US" altLang="zh-CN"/>
              <a:t>She </a:t>
            </a:r>
            <a:r>
              <a:rPr lang="en-US" altLang="zh-CN" u="sng"/>
              <a:t>topamazed</a:t>
            </a:r>
            <a:r>
              <a:rPr lang="en-US" altLang="zh-CN"/>
              <a:t> him something.</a:t>
            </a:r>
            <a:endParaRPr lang="en-US" altLang="zh-CN"/>
          </a:p>
          <a:p>
            <a:pPr lvl="0"/>
            <a:endParaRPr lang="en-US" altLang="zh-CN"/>
          </a:p>
          <a:p>
            <a:pPr lvl="0"/>
            <a:r>
              <a:rPr lang="en-US" altLang="zh-CN"/>
              <a:t>Goldberg</a:t>
            </a:r>
            <a:r>
              <a:rPr lang="zh-CN" altLang="en-US"/>
              <a:t>的</a:t>
            </a:r>
            <a:r>
              <a:rPr lang="en-US" altLang="zh-CN"/>
              <a:t>“</a:t>
            </a:r>
            <a:r>
              <a:rPr lang="zh-CN" altLang="en-US"/>
              <a:t>试验</a:t>
            </a:r>
            <a:r>
              <a:rPr lang="en-US" altLang="zh-CN"/>
              <a:t>”</a:t>
            </a:r>
            <a:endParaRPr lang="en-US" altLang="zh-CN"/>
          </a:p>
          <a:p>
            <a:pPr lvl="1"/>
            <a:r>
              <a:rPr lang="en-US" altLang="zh-CN"/>
              <a:t>6/10</a:t>
            </a:r>
            <a:r>
              <a:rPr lang="zh-CN" altLang="en-US"/>
              <a:t>的受试认为是</a:t>
            </a:r>
            <a:r>
              <a:rPr lang="en-US" altLang="zh-CN"/>
              <a:t>give</a:t>
            </a:r>
            <a:endParaRPr lang="en-US" altLang="zh-CN"/>
          </a:p>
          <a:p>
            <a:pPr lvl="1"/>
            <a:r>
              <a:rPr lang="zh-CN" altLang="en-US"/>
              <a:t>根据英语《词汇频率手册》，</a:t>
            </a:r>
            <a:r>
              <a:rPr lang="en-US" altLang="zh-CN"/>
              <a:t>make</a:t>
            </a:r>
            <a:r>
              <a:rPr lang="zh-CN" altLang="en-US"/>
              <a:t>＞</a:t>
            </a:r>
            <a:r>
              <a:rPr lang="en-US" altLang="zh-CN"/>
              <a:t>get</a:t>
            </a:r>
            <a:r>
              <a:rPr lang="zh-CN" altLang="en-US"/>
              <a:t>＞</a:t>
            </a:r>
            <a:r>
              <a:rPr lang="en-US" altLang="zh-CN"/>
              <a:t>take</a:t>
            </a:r>
            <a:r>
              <a:rPr lang="zh-CN" altLang="en-US"/>
              <a:t>＞</a:t>
            </a:r>
            <a:r>
              <a:rPr lang="en-US" altLang="zh-CN"/>
              <a:t>tell</a:t>
            </a:r>
            <a:r>
              <a:rPr lang="zh-CN" altLang="en-US"/>
              <a:t>＞</a:t>
            </a:r>
            <a:r>
              <a:rPr lang="en-US" altLang="zh-CN"/>
              <a:t>give</a:t>
            </a:r>
            <a:endParaRPr lang="en-US" altLang="zh-CN"/>
          </a:p>
          <a:p>
            <a:pPr lvl="1"/>
            <a:r>
              <a:rPr lang="en-US" altLang="zh-CN"/>
              <a:t>give</a:t>
            </a:r>
            <a:r>
              <a:rPr lang="zh-CN" altLang="en-US"/>
              <a:t>与双及物构式的密切联系</a:t>
            </a:r>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构式1"/>
          <p:cNvPicPr>
            <a:picLocks noChangeAspect="1"/>
          </p:cNvPicPr>
          <p:nvPr>
            <p:ph idx="1"/>
          </p:nvPr>
        </p:nvPicPr>
        <p:blipFill>
          <a:blip r:embed="rId1"/>
          <a:stretch>
            <a:fillRect/>
          </a:stretch>
        </p:blipFill>
        <p:spPr>
          <a:xfrm>
            <a:off x="2867025" y="114935"/>
            <a:ext cx="6454775" cy="660844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191895" y="1495425"/>
            <a:ext cx="10565130" cy="4877435"/>
          </a:xfrm>
        </p:spPr>
        <p:txBody>
          <a:bodyPr>
            <a:normAutofit/>
          </a:bodyPr>
          <a:p>
            <a:r>
              <a:rPr lang="zh-CN" altLang="en-US"/>
              <a:t>一个小句层面的构式可以看作是一个与人类经验有关的情景。</a:t>
            </a:r>
            <a:endParaRPr lang="en-US" altLang="zh-CN"/>
          </a:p>
          <a:p>
            <a:pPr lvl="1"/>
            <a:r>
              <a:rPr lang="zh-CN" altLang="en-US"/>
              <a:t>例如某人致使某物改变处所（致使—移动构式）、发动者（</a:t>
            </a:r>
            <a:r>
              <a:rPr lang="en-US" altLang="zh-CN"/>
              <a:t>instigator</a:t>
            </a:r>
            <a:r>
              <a:rPr lang="zh-CN" altLang="en-US"/>
              <a:t>）致使某物改变状态（动结构式）、发动者在困难的情况下移动（</a:t>
            </a:r>
            <a:r>
              <a:rPr lang="en-US" altLang="zh-CN"/>
              <a:t>way</a:t>
            </a:r>
            <a:r>
              <a:rPr lang="zh-CN" altLang="en-US"/>
              <a:t>构式）。</a:t>
            </a:r>
            <a:endParaRPr lang="zh-CN" altLang="en-US"/>
          </a:p>
          <a:p>
            <a:pPr lvl="0"/>
            <a:r>
              <a:rPr lang="zh-CN" altLang="en-US"/>
              <a:t>情景编码假设：与基本句子类型对应的构式把与人类经验有关的基本事件类型编码为这些构式的中心意义。</a:t>
            </a:r>
            <a:endParaRPr lang="zh-CN" altLang="en-US"/>
          </a:p>
          <a:p>
            <a:pPr lvl="0"/>
            <a:r>
              <a:rPr lang="zh-CN" altLang="en-US"/>
              <a:t>角色的特定组合表示与人类经验有关的情景，并且与论元结构构式相联，因此构式的作用是把世界划分为各不相同的并被系统分类的事件类型。</a:t>
            </a:r>
            <a:endParaRPr lang="zh-CN" altLang="en-US"/>
          </a:p>
          <a:p>
            <a:pPr lvl="0"/>
            <a:r>
              <a:rPr lang="zh-CN" altLang="en-US"/>
              <a:t>另一方面，动词与丰富的框架语义意义相联。动词和构式之间的相互参照是必要的，因此实际上动词含有与其相联的事件类型的信息。</a:t>
            </a:r>
            <a:endParaRPr lang="zh-CN" altLang="en-US"/>
          </a:p>
          <a:p>
            <a:pPr lvl="0"/>
            <a:r>
              <a:rPr lang="zh-CN" altLang="en-US"/>
              <a:t>儿童语言中的</a:t>
            </a:r>
            <a:r>
              <a:rPr lang="en-US" altLang="zh-CN"/>
              <a:t>“</a:t>
            </a:r>
            <a:r>
              <a:rPr lang="zh-CN" altLang="en-US"/>
              <a:t>通用动词</a:t>
            </a:r>
            <a:r>
              <a:rPr lang="en-US" altLang="zh-CN"/>
              <a:t>”</a:t>
            </a:r>
            <a:r>
              <a:rPr lang="zh-CN" altLang="en-US"/>
              <a:t>（</a:t>
            </a:r>
            <a:r>
              <a:rPr lang="en-US" altLang="zh-CN"/>
              <a:t>go, make, put, do, get</a:t>
            </a:r>
            <a:r>
              <a:rPr lang="zh-CN" altLang="en-US"/>
              <a:t>等</a:t>
            </a:r>
            <a:r>
              <a:rPr lang="zh-CN" altLang="en-US"/>
              <a:t>）</a:t>
            </a:r>
            <a:endParaRPr lang="zh-CN" altLang="en-US"/>
          </a:p>
          <a:p>
            <a:pPr lvl="1"/>
            <a:r>
              <a:rPr lang="zh-CN" altLang="en-US"/>
              <a:t>它们的意义与论元结构构式的意义极其相似</a:t>
            </a:r>
            <a:endParaRPr lang="zh-CN" altLang="en-US"/>
          </a:p>
          <a:p>
            <a:pPr lvl="1"/>
            <a:r>
              <a:rPr lang="zh-CN" altLang="en-US"/>
              <a:t>从</a:t>
            </a:r>
            <a:r>
              <a:rPr lang="en-US" altLang="zh-CN"/>
              <a:t>“</a:t>
            </a:r>
            <a:r>
              <a:rPr lang="zh-CN" altLang="en-US"/>
              <a:t>原型情景</a:t>
            </a:r>
            <a:r>
              <a:rPr lang="en-US" altLang="zh-CN"/>
              <a:t>”</a:t>
            </a:r>
            <a:r>
              <a:rPr lang="zh-CN" altLang="en-US"/>
              <a:t>拓展到其他情景</a:t>
            </a:r>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sym typeface="+mn-ea"/>
              </a:rPr>
              <a:t>动词和构式的互动</a:t>
            </a:r>
            <a:r>
              <a:rPr lang="en-US" altLang="zh-CN">
                <a:sym typeface="+mn-ea"/>
              </a:rPr>
              <a:t>3——</a:t>
            </a:r>
            <a:r>
              <a:rPr lang="zh-CN" altLang="en-US">
                <a:sym typeface="+mn-ea"/>
              </a:rPr>
              <a:t>动词和</a:t>
            </a:r>
            <a:r>
              <a:rPr lang="zh-CN" altLang="en-US">
                <a:sym typeface="+mn-ea"/>
              </a:rPr>
              <a:t>构式的整合</a:t>
            </a:r>
            <a:endParaRPr lang="zh-CN" altLang="en-US"/>
          </a:p>
        </p:txBody>
      </p:sp>
      <p:sp>
        <p:nvSpPr>
          <p:cNvPr id="3" name="内容占位符 2"/>
          <p:cNvSpPr>
            <a:spLocks noGrp="1"/>
          </p:cNvSpPr>
          <p:nvPr>
            <p:ph idx="1"/>
          </p:nvPr>
        </p:nvSpPr>
        <p:spPr>
          <a:xfrm>
            <a:off x="1191895" y="1495425"/>
            <a:ext cx="10390505" cy="4865370"/>
          </a:xfrm>
        </p:spPr>
        <p:txBody>
          <a:bodyPr/>
          <a:p>
            <a:r>
              <a:rPr lang="zh-CN" altLang="en-US">
                <a:latin typeface="Times New Roman" charset="0"/>
              </a:rPr>
              <a:t>框架角色与论元角色</a:t>
            </a:r>
            <a:endParaRPr lang="zh-CN" altLang="en-US">
              <a:latin typeface="Times New Roman" charset="0"/>
            </a:endParaRPr>
          </a:p>
          <a:p>
            <a:pPr lvl="1"/>
            <a:r>
              <a:rPr lang="zh-CN" altLang="en-US">
                <a:latin typeface="Times New Roman" charset="0"/>
              </a:rPr>
              <a:t>动词与具体的框架角色相联</a:t>
            </a:r>
            <a:endParaRPr lang="zh-CN" altLang="en-US">
              <a:latin typeface="Times New Roman" charset="0"/>
            </a:endParaRPr>
          </a:p>
          <a:p>
            <a:pPr lvl="1"/>
            <a:r>
              <a:rPr lang="zh-CN" altLang="en-US">
                <a:latin typeface="Times New Roman" charset="0"/>
              </a:rPr>
              <a:t>构式则与论元角色（例如施事、受事、目标）相联</a:t>
            </a:r>
            <a:endParaRPr lang="zh-CN" altLang="en-US">
              <a:latin typeface="Times New Roman" charset="0"/>
            </a:endParaRPr>
          </a:p>
          <a:p>
            <a:pPr lvl="0"/>
            <a:r>
              <a:rPr lang="zh-CN" altLang="en-US" sz="2400">
                <a:latin typeface="Times New Roman" charset="0"/>
              </a:rPr>
              <a:t>框架角色同论元角色进行</a:t>
            </a:r>
            <a:r>
              <a:rPr lang="en-US" altLang="zh-CN" sz="2400">
                <a:latin typeface="Times New Roman" charset="0"/>
              </a:rPr>
              <a:t>“</a:t>
            </a:r>
            <a:r>
              <a:rPr lang="zh-CN" altLang="en-US" sz="2400">
                <a:latin typeface="Times New Roman" charset="0"/>
              </a:rPr>
              <a:t>熔合</a:t>
            </a:r>
            <a:r>
              <a:rPr lang="en-US" altLang="zh-CN" sz="2400">
                <a:latin typeface="Times New Roman" charset="0"/>
              </a:rPr>
              <a:t>”</a:t>
            </a:r>
            <a:endParaRPr lang="en-US" altLang="zh-CN" sz="2400">
              <a:latin typeface="Times New Roman" charset="0"/>
            </a:endParaRPr>
          </a:p>
          <a:p>
            <a:pPr lvl="0"/>
            <a:endParaRPr lang="zh-CN" altLang="en-US" sz="2400">
              <a:latin typeface="Times New Roman" charset="0"/>
            </a:endParaRPr>
          </a:p>
          <a:p>
            <a:pPr lvl="0"/>
            <a:endParaRPr lang="zh-CN" altLang="en-US">
              <a:latin typeface="Times New Roman"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动词框架角色的侧重</a:t>
            </a:r>
            <a:endParaRPr lang="zh-CN" altLang="en-US"/>
          </a:p>
        </p:txBody>
      </p:sp>
      <p:sp>
        <p:nvSpPr>
          <p:cNvPr id="3" name="内容占位符 2"/>
          <p:cNvSpPr>
            <a:spLocks noGrp="1"/>
          </p:cNvSpPr>
          <p:nvPr>
            <p:ph idx="1"/>
          </p:nvPr>
        </p:nvSpPr>
        <p:spPr/>
        <p:txBody>
          <a:bodyPr/>
          <a:p>
            <a:pPr lvl="0"/>
            <a:r>
              <a:rPr lang="zh-CN" altLang="en-US" sz="2400">
                <a:latin typeface="Times New Roman" charset="0"/>
                <a:sym typeface="+mn-ea"/>
              </a:rPr>
              <a:t>确定动词的基本意义</a:t>
            </a:r>
            <a:endParaRPr lang="zh-CN" altLang="en-US" sz="2400">
              <a:latin typeface="Times New Roman" charset="0"/>
            </a:endParaRPr>
          </a:p>
          <a:p>
            <a:pPr lvl="1"/>
            <a:r>
              <a:rPr lang="en-US" altLang="zh-CN" sz="2400">
                <a:latin typeface="Times New Roman" charset="0"/>
                <a:sym typeface="+mn-ea"/>
              </a:rPr>
              <a:t>No ______ing occured. </a:t>
            </a:r>
            <a:r>
              <a:rPr lang="zh-CN" altLang="en-US" sz="2400">
                <a:latin typeface="Times New Roman" charset="0"/>
                <a:sym typeface="+mn-ea"/>
              </a:rPr>
              <a:t>测试动词的基本框架角色</a:t>
            </a:r>
            <a:endParaRPr lang="zh-CN" altLang="en-US" sz="2400">
              <a:latin typeface="Times New Roman" charset="0"/>
            </a:endParaRPr>
          </a:p>
          <a:p>
            <a:pPr lvl="0"/>
            <a:r>
              <a:rPr lang="en-US" altLang="zh-CN" sz="2400">
                <a:latin typeface="Times New Roman" charset="0"/>
                <a:sym typeface="+mn-ea"/>
              </a:rPr>
              <a:t>动词的词汇意义决定其框架语义知识中的哪些方面必须得到侧重。</a:t>
            </a:r>
            <a:endParaRPr lang="en-US" altLang="zh-CN" sz="2400">
              <a:latin typeface="Times New Roman" charset="0"/>
            </a:endParaRPr>
          </a:p>
          <a:p>
            <a:pPr lvl="0"/>
            <a:r>
              <a:rPr lang="zh-CN" altLang="en-US" sz="2400">
                <a:latin typeface="Times New Roman" charset="0"/>
                <a:sym typeface="+mn-ea"/>
              </a:rPr>
              <a:t>侧重由词汇本身决定，与语境无关。</a:t>
            </a:r>
            <a:endParaRPr lang="zh-CN" altLang="en-US" sz="2400">
              <a:latin typeface="Times New Roman" charset="0"/>
            </a:endParaRPr>
          </a:p>
          <a:p>
            <a:pPr lvl="0"/>
            <a:r>
              <a:rPr lang="zh-CN" altLang="en-US" sz="2400">
                <a:latin typeface="Times New Roman" charset="0"/>
                <a:sym typeface="+mn-ea"/>
              </a:rPr>
              <a:t>侧重的不同反映动词间的主要差别。</a:t>
            </a:r>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4"/>
          <p:cNvSpPr>
            <a:spLocks noGrp="1"/>
          </p:cNvSpPr>
          <p:nvPr>
            <p:ph type="title"/>
          </p:nvPr>
        </p:nvSpPr>
        <p:spPr/>
        <p:txBody>
          <a:bodyPr/>
          <a:p>
            <a:endParaRPr lang="zh-CN" altLang="en-US"/>
          </a:p>
        </p:txBody>
      </p:sp>
      <p:sp>
        <p:nvSpPr>
          <p:cNvPr id="3" name="内容占位符 2"/>
          <p:cNvSpPr>
            <a:spLocks noGrp="1"/>
          </p:cNvSpPr>
          <p:nvPr>
            <p:ph sz="half" idx="1"/>
          </p:nvPr>
        </p:nvSpPr>
        <p:spPr>
          <a:xfrm>
            <a:off x="708660" y="1482090"/>
            <a:ext cx="5015865" cy="4771390"/>
          </a:xfrm>
        </p:spPr>
        <p:txBody>
          <a:bodyPr/>
          <a:p>
            <a:r>
              <a:rPr lang="en-US" altLang="zh-CN">
                <a:latin typeface="Times New Roman" charset="0"/>
              </a:rPr>
              <a:t>rob</a:t>
            </a:r>
            <a:r>
              <a:rPr lang="zh-CN" altLang="en-US">
                <a:latin typeface="Times New Roman" charset="0"/>
              </a:rPr>
              <a:t>与</a:t>
            </a:r>
            <a:r>
              <a:rPr lang="en-US" altLang="zh-CN">
                <a:latin typeface="Times New Roman" charset="0"/>
              </a:rPr>
              <a:t>steal</a:t>
            </a:r>
            <a:endParaRPr lang="en-US" altLang="zh-CN">
              <a:latin typeface="Times New Roman" charset="0"/>
            </a:endParaRPr>
          </a:p>
          <a:p>
            <a:pPr marL="457200" lvl="1" indent="0">
              <a:buNone/>
            </a:pPr>
            <a:endParaRPr lang="en-US" altLang="zh-CN" sz="2000">
              <a:latin typeface="Times New Roman" charset="0"/>
            </a:endParaRPr>
          </a:p>
          <a:p>
            <a:pPr marL="457200" lvl="1" indent="0">
              <a:buNone/>
            </a:pPr>
            <a:r>
              <a:rPr lang="en-US" altLang="zh-CN" sz="2000">
                <a:latin typeface="Times New Roman" charset="0"/>
              </a:rPr>
              <a:t>Jesse robbed the rich.	</a:t>
            </a:r>
            <a:endParaRPr lang="en-US" altLang="zh-CN" sz="2000">
              <a:latin typeface="Times New Roman" charset="0"/>
            </a:endParaRPr>
          </a:p>
          <a:p>
            <a:pPr marL="457200" lvl="1" indent="0">
              <a:buNone/>
            </a:pPr>
            <a:r>
              <a:rPr lang="en-US" altLang="zh-CN" sz="2000">
                <a:latin typeface="Times New Roman" charset="0"/>
              </a:rPr>
              <a:t>*Jesse stole the rich.</a:t>
            </a:r>
            <a:endParaRPr lang="en-US" altLang="zh-CN" sz="2000">
              <a:latin typeface="Times New Roman" charset="0"/>
            </a:endParaRPr>
          </a:p>
          <a:p>
            <a:pPr marL="457200" lvl="1" indent="0">
              <a:buNone/>
            </a:pPr>
            <a:endParaRPr lang="en-US" altLang="zh-CN" sz="2000">
              <a:latin typeface="Times New Roman" charset="0"/>
            </a:endParaRPr>
          </a:p>
          <a:p>
            <a:pPr marL="457200" lvl="1" indent="0">
              <a:buNone/>
            </a:pPr>
            <a:r>
              <a:rPr lang="en-US" altLang="zh-CN" sz="2000">
                <a:latin typeface="Times New Roman" charset="0"/>
              </a:rPr>
              <a:t>*Jesse robbed a million dollars.</a:t>
            </a:r>
            <a:endParaRPr lang="en-US" altLang="zh-CN" sz="2000">
              <a:latin typeface="Times New Roman" charset="0"/>
            </a:endParaRPr>
          </a:p>
          <a:p>
            <a:pPr marL="457200" lvl="1" indent="0">
              <a:buNone/>
            </a:pPr>
            <a:r>
              <a:rPr lang="en-US" altLang="zh-CN" sz="2000">
                <a:latin typeface="Times New Roman" charset="0"/>
              </a:rPr>
              <a:t>Jesse stole a million dollars.</a:t>
            </a:r>
            <a:endParaRPr lang="en-US" altLang="zh-CN" sz="2000">
              <a:latin typeface="Times New Roman" charset="0"/>
            </a:endParaRPr>
          </a:p>
          <a:p>
            <a:pPr lvl="1"/>
            <a:endParaRPr lang="en-US" altLang="zh-CN" sz="2000">
              <a:latin typeface="Times New Roman" charset="0"/>
            </a:endParaRPr>
          </a:p>
          <a:p>
            <a:pPr lvl="1"/>
            <a:r>
              <a:rPr lang="en-US" altLang="zh-CN">
                <a:latin typeface="Times New Roman" charset="0"/>
              </a:rPr>
              <a:t>rob 	—— 	</a:t>
            </a:r>
            <a:r>
              <a:rPr lang="en-US" altLang="zh-CN" b="1">
                <a:latin typeface="Times New Roman" charset="0"/>
              </a:rPr>
              <a:t>thief  target</a:t>
            </a:r>
            <a:r>
              <a:rPr lang="en-US" altLang="zh-CN">
                <a:latin typeface="Times New Roman" charset="0"/>
              </a:rPr>
              <a:t> </a:t>
            </a:r>
            <a:r>
              <a:rPr lang="en-US" altLang="zh-CN">
                <a:latin typeface="Times New Roman" charset="0"/>
              </a:rPr>
              <a:t> goods</a:t>
            </a:r>
            <a:endParaRPr lang="en-US" altLang="zh-CN">
              <a:latin typeface="Times New Roman" charset="0"/>
            </a:endParaRPr>
          </a:p>
          <a:p>
            <a:pPr marL="3200400" lvl="7" indent="0">
              <a:buNone/>
            </a:pPr>
            <a:r>
              <a:rPr lang="en-US" altLang="zh-CN" sz="1800">
                <a:latin typeface="Times New Roman" charset="0"/>
              </a:rPr>
              <a:t>    Obj</a:t>
            </a:r>
            <a:endParaRPr lang="en-US" altLang="zh-CN" sz="1800">
              <a:latin typeface="Times New Roman" charset="0"/>
            </a:endParaRPr>
          </a:p>
          <a:p>
            <a:pPr lvl="1"/>
            <a:r>
              <a:rPr lang="en-US" altLang="zh-CN">
                <a:latin typeface="Times New Roman" charset="0"/>
              </a:rPr>
              <a:t>steal 	——	</a:t>
            </a:r>
            <a:r>
              <a:rPr lang="en-US" altLang="zh-CN" b="1">
                <a:latin typeface="Times New Roman" charset="0"/>
                <a:sym typeface="+mn-ea"/>
              </a:rPr>
              <a:t>thief</a:t>
            </a:r>
            <a:r>
              <a:rPr lang="en-US" altLang="zh-CN">
                <a:latin typeface="Times New Roman" charset="0"/>
                <a:sym typeface="+mn-ea"/>
              </a:rPr>
              <a:t>  target  </a:t>
            </a:r>
            <a:r>
              <a:rPr lang="en-US" altLang="zh-CN" b="1">
                <a:latin typeface="Times New Roman" charset="0"/>
                <a:sym typeface="+mn-ea"/>
              </a:rPr>
              <a:t>goods</a:t>
            </a:r>
            <a:endParaRPr lang="en-US" altLang="zh-CN" b="1">
              <a:latin typeface="Times New Roman" charset="0"/>
              <a:sym typeface="+mn-ea"/>
            </a:endParaRPr>
          </a:p>
          <a:p>
            <a:pPr marL="3657600" lvl="8" indent="0">
              <a:buNone/>
            </a:pPr>
            <a:r>
              <a:rPr lang="en-US" altLang="zh-CN">
                <a:latin typeface="Times New Roman" charset="0"/>
                <a:sym typeface="+mn-ea"/>
              </a:rPr>
              <a:t>        Obj</a:t>
            </a:r>
            <a:endParaRPr lang="en-US" altLang="zh-CN">
              <a:latin typeface="Times New Roman" charset="0"/>
              <a:sym typeface="+mn-ea"/>
            </a:endParaRPr>
          </a:p>
          <a:p>
            <a:pPr lvl="1"/>
            <a:endParaRPr lang="en-US" altLang="zh-CN" u="sng">
              <a:latin typeface="Times New Roman" charset="0"/>
              <a:sym typeface="+mn-ea"/>
            </a:endParaRPr>
          </a:p>
        </p:txBody>
      </p:sp>
      <p:pic>
        <p:nvPicPr>
          <p:cNvPr id="4" name="内容占位符 3" descr="构式2"/>
          <p:cNvPicPr>
            <a:picLocks noChangeAspect="1"/>
          </p:cNvPicPr>
          <p:nvPr>
            <p:ph sz="half" idx="2"/>
          </p:nvPr>
        </p:nvPicPr>
        <p:blipFill>
          <a:blip r:embed="rId1"/>
          <a:stretch>
            <a:fillRect/>
          </a:stretch>
        </p:blipFill>
        <p:spPr>
          <a:xfrm>
            <a:off x="4875530" y="405765"/>
            <a:ext cx="7063105" cy="328612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内容占位符 5"/>
          <p:cNvSpPr>
            <a:spLocks noGrp="1"/>
          </p:cNvSpPr>
          <p:nvPr>
            <p:ph idx="1"/>
          </p:nvPr>
        </p:nvSpPr>
        <p:spPr>
          <a:xfrm>
            <a:off x="1191895" y="824865"/>
            <a:ext cx="10390505" cy="5736590"/>
          </a:xfrm>
        </p:spPr>
        <p:txBody>
          <a:bodyPr/>
          <a:p>
            <a:r>
              <a:rPr lang="en-US" altLang="zh-CN">
                <a:latin typeface="Times New Roman" charset="0"/>
              </a:rPr>
              <a:t>rob</a:t>
            </a:r>
            <a:r>
              <a:rPr lang="zh-CN" altLang="en-US">
                <a:latin typeface="Times New Roman" charset="0"/>
              </a:rPr>
              <a:t>和</a:t>
            </a:r>
            <a:r>
              <a:rPr lang="en-US" altLang="zh-CN">
                <a:latin typeface="Times New Roman" charset="0"/>
              </a:rPr>
              <a:t>steal</a:t>
            </a:r>
            <a:r>
              <a:rPr lang="zh-CN" altLang="en-US">
                <a:latin typeface="Times New Roman" charset="0"/>
              </a:rPr>
              <a:t>的框架可以进行更细致的区分。</a:t>
            </a:r>
            <a:endParaRPr lang="zh-CN" altLang="en-US">
              <a:latin typeface="Times New Roman" charset="0"/>
            </a:endParaRPr>
          </a:p>
          <a:p>
            <a:pPr lvl="1"/>
            <a:r>
              <a:rPr lang="en-US" altLang="zh-CN">
                <a:latin typeface="Times New Roman" charset="0"/>
              </a:rPr>
              <a:t>rob</a:t>
            </a:r>
            <a:r>
              <a:rPr lang="zh-CN" altLang="en-US">
                <a:latin typeface="Times New Roman" charset="0"/>
              </a:rPr>
              <a:t>强调受害者受到严重负面影响，而</a:t>
            </a:r>
            <a:r>
              <a:rPr lang="en-US" altLang="zh-CN">
                <a:latin typeface="Times New Roman" charset="0"/>
              </a:rPr>
              <a:t>steal</a:t>
            </a:r>
            <a:r>
              <a:rPr lang="zh-CN" altLang="en-US">
                <a:latin typeface="Times New Roman" charset="0"/>
              </a:rPr>
              <a:t>并不十分强调受害者</a:t>
            </a:r>
            <a:endParaRPr lang="en-US" altLang="zh-CN">
              <a:latin typeface="Times New Roman" charset="0"/>
            </a:endParaRPr>
          </a:p>
          <a:p>
            <a:pPr lvl="2"/>
            <a:r>
              <a:rPr lang="en-US" altLang="zh-CN">
                <a:latin typeface="Times New Roman" charset="0"/>
              </a:rPr>
              <a:t>I stole a penny from him.</a:t>
            </a:r>
            <a:endParaRPr lang="en-US" altLang="zh-CN">
              <a:latin typeface="Times New Roman" charset="0"/>
            </a:endParaRPr>
          </a:p>
          <a:p>
            <a:pPr lvl="2"/>
            <a:r>
              <a:rPr lang="en-US" altLang="zh-CN">
                <a:latin typeface="Times New Roman" charset="0"/>
              </a:rPr>
              <a:t>? I robbed him of a penny.</a:t>
            </a:r>
            <a:endParaRPr lang="en-US" altLang="zh-CN">
              <a:latin typeface="Times New Roman" charset="0"/>
            </a:endParaRPr>
          </a:p>
          <a:p>
            <a:pPr lvl="2"/>
            <a:r>
              <a:rPr lang="en-US" altLang="zh-CN">
                <a:latin typeface="Times New Roman" charset="0"/>
              </a:rPr>
              <a:t>I robbed him of his last penny.</a:t>
            </a:r>
            <a:endParaRPr lang="en-US" altLang="zh-CN">
              <a:latin typeface="Times New Roman" charset="0"/>
            </a:endParaRPr>
          </a:p>
          <a:p>
            <a:pPr lvl="1"/>
            <a:r>
              <a:rPr lang="en-US" altLang="zh-CN">
                <a:latin typeface="Times New Roman" charset="0"/>
              </a:rPr>
              <a:t>steal</a:t>
            </a:r>
            <a:r>
              <a:rPr lang="zh-CN" altLang="en-US">
                <a:latin typeface="Times New Roman" charset="0"/>
              </a:rPr>
              <a:t>的目标角色不必是人，可以仅仅是一个来源</a:t>
            </a:r>
            <a:endParaRPr lang="zh-CN" altLang="en-US">
              <a:latin typeface="Times New Roman" charset="0"/>
            </a:endParaRPr>
          </a:p>
          <a:p>
            <a:pPr lvl="2"/>
            <a:r>
              <a:rPr lang="en-US" altLang="zh-CN">
                <a:latin typeface="Times New Roman" charset="0"/>
              </a:rPr>
              <a:t>He stole money from the safe.</a:t>
            </a:r>
            <a:endParaRPr lang="en-US" altLang="zh-CN">
              <a:latin typeface="Times New Roman" charset="0"/>
            </a:endParaRPr>
          </a:p>
          <a:p>
            <a:pPr lvl="2"/>
            <a:r>
              <a:rPr lang="en-US" altLang="zh-CN">
                <a:latin typeface="Times New Roman" charset="0"/>
              </a:rPr>
              <a:t>*He robbed the safe of the money.</a:t>
            </a:r>
            <a:endParaRPr lang="en-US" altLang="zh-CN">
              <a:latin typeface="Times New Roman" charset="0"/>
            </a:endParaRPr>
          </a:p>
          <a:p>
            <a:pPr lvl="1"/>
            <a:r>
              <a:rPr lang="en-US" altLang="zh-CN">
                <a:latin typeface="Times New Roman" charset="0"/>
              </a:rPr>
              <a:t>rob	——	</a:t>
            </a:r>
            <a:r>
              <a:rPr lang="en-US" altLang="zh-CN" b="1">
                <a:latin typeface="Times New Roman" charset="0"/>
              </a:rPr>
              <a:t>robber  victim</a:t>
            </a:r>
            <a:r>
              <a:rPr lang="en-US" altLang="zh-CN">
                <a:latin typeface="Times New Roman" charset="0"/>
              </a:rPr>
              <a:t>  goods</a:t>
            </a:r>
            <a:endParaRPr lang="en-US" altLang="zh-CN">
              <a:latin typeface="Times New Roman" charset="0"/>
            </a:endParaRPr>
          </a:p>
          <a:p>
            <a:pPr lvl="1"/>
            <a:r>
              <a:rPr lang="en-US" altLang="zh-CN">
                <a:latin typeface="Times New Roman" charset="0"/>
              </a:rPr>
              <a:t>steal	——	</a:t>
            </a:r>
            <a:r>
              <a:rPr lang="en-US" altLang="zh-CN" b="1">
                <a:latin typeface="Times New Roman" charset="0"/>
              </a:rPr>
              <a:t>stealer</a:t>
            </a:r>
            <a:r>
              <a:rPr lang="en-US" altLang="zh-CN">
                <a:latin typeface="Times New Roman" charset="0"/>
              </a:rPr>
              <a:t>  source  </a:t>
            </a:r>
            <a:r>
              <a:rPr lang="en-US" altLang="zh-CN" b="1">
                <a:latin typeface="Times New Roman" charset="0"/>
              </a:rPr>
              <a:t>goods</a:t>
            </a:r>
            <a:endParaRPr lang="en-US" altLang="zh-CN" b="1">
              <a:latin typeface="Times New Roman" charset="0"/>
            </a:endParaRPr>
          </a:p>
          <a:p>
            <a:pPr lvl="1"/>
            <a:r>
              <a:rPr lang="en-US" altLang="zh-CN">
                <a:latin typeface="Times New Roman" charset="0"/>
              </a:rPr>
              <a:t>像“受害者”一类的参与者角色受到动词表示的动作的直接影响，因此可以被看作是更普遍的“受事”角色的实例：受事在所有的语言和词项中都是被侧重角色的主要候选。另一方面，“来源”则很少得到词汇的侧重</a:t>
            </a:r>
            <a:r>
              <a:rPr lang="zh-CN" altLang="en-US">
                <a:latin typeface="Times New Roman" charset="0"/>
              </a:rPr>
              <a:t>。</a:t>
            </a:r>
            <a:endParaRPr lang="zh-CN" altLang="en-US">
              <a:latin typeface="Times New Roman" charset="0"/>
            </a:endParaRPr>
          </a:p>
          <a:p>
            <a:pPr lvl="1"/>
            <a:endParaRPr lang="zh-CN" altLang="en-US">
              <a:latin typeface="Times New Roman" charset="0"/>
            </a:endParaRPr>
          </a:p>
          <a:p>
            <a:pPr lvl="0"/>
            <a:r>
              <a:rPr lang="zh-CN" altLang="en-US">
                <a:latin typeface="Times New Roman" charset="0"/>
              </a:rPr>
              <a:t>施事和受事一般是侧重的最佳候选。</a:t>
            </a:r>
            <a:endParaRPr lang="zh-CN" altLang="en-US">
              <a:latin typeface="Times New Roman"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构式论元角色的侧重</a:t>
            </a:r>
            <a:endParaRPr lang="zh-CN" altLang="en-US"/>
          </a:p>
        </p:txBody>
      </p:sp>
      <p:sp>
        <p:nvSpPr>
          <p:cNvPr id="3" name="内容占位符 2"/>
          <p:cNvSpPr>
            <a:spLocks noGrp="1"/>
          </p:cNvSpPr>
          <p:nvPr>
            <p:ph idx="1"/>
          </p:nvPr>
        </p:nvSpPr>
        <p:spPr/>
        <p:txBody>
          <a:bodyPr/>
          <a:p>
            <a:r>
              <a:rPr lang="zh-CN" altLang="en-US"/>
              <a:t>每一个被联接到直接语法功能项的论元角色在构式中都得到侧重。</a:t>
            </a:r>
            <a:endParaRPr lang="zh-CN" altLang="en-US"/>
          </a:p>
          <a:p>
            <a:r>
              <a:rPr lang="zh-CN" altLang="en-US">
                <a:latin typeface="Times New Roman" charset="0"/>
                <a:sym typeface="+mn-ea"/>
              </a:rPr>
              <a:t>双及物构式：</a:t>
            </a:r>
            <a:r>
              <a:rPr lang="en-US" altLang="zh-CN">
                <a:latin typeface="Times New Roman" charset="0"/>
                <a:sym typeface="+mn-ea"/>
              </a:rPr>
              <a:t>CAUSE-RECIEVE &lt;a</a:t>
            </a:r>
            <a:r>
              <a:rPr lang="en-US" altLang="zh-CN" b="1">
                <a:latin typeface="Times New Roman" charset="0"/>
                <a:sym typeface="+mn-ea"/>
              </a:rPr>
              <a:t>gt  rec  pat</a:t>
            </a:r>
            <a:r>
              <a:rPr lang="en-US" altLang="zh-CN">
                <a:latin typeface="Times New Roman" charset="0"/>
                <a:sym typeface="+mn-ea"/>
              </a:rPr>
              <a:t>&gt;</a:t>
            </a:r>
            <a:endParaRPr lang="en-US" altLang="zh-CN">
              <a:latin typeface="Times New Roman" charset="0"/>
              <a:sym typeface="+mn-ea"/>
            </a:endParaRPr>
          </a:p>
          <a:p>
            <a:r>
              <a:rPr lang="zh-CN" altLang="en-US">
                <a:latin typeface="Times New Roman" charset="0"/>
                <a:sym typeface="+mn-ea"/>
              </a:rPr>
              <a:t>致使移动构式：</a:t>
            </a:r>
            <a:r>
              <a:rPr lang="en-US" altLang="zh-CN">
                <a:latin typeface="Times New Roman" charset="0"/>
                <a:sym typeface="+mn-ea"/>
              </a:rPr>
              <a:t>CAUSE-MOVE &lt;</a:t>
            </a:r>
            <a:r>
              <a:rPr lang="en-US" altLang="zh-CN" b="1">
                <a:latin typeface="Times New Roman" charset="0"/>
                <a:sym typeface="+mn-ea"/>
              </a:rPr>
              <a:t>cause</a:t>
            </a:r>
            <a:r>
              <a:rPr lang="en-US" altLang="zh-CN">
                <a:latin typeface="Times New Roman" charset="0"/>
                <a:sym typeface="+mn-ea"/>
              </a:rPr>
              <a:t>  goal  </a:t>
            </a:r>
            <a:r>
              <a:rPr lang="en-US" altLang="zh-CN" b="1">
                <a:latin typeface="Times New Roman" charset="0"/>
                <a:sym typeface="+mn-ea"/>
              </a:rPr>
              <a:t>theme</a:t>
            </a:r>
            <a:r>
              <a:rPr lang="en-US" altLang="zh-CN">
                <a:latin typeface="Times New Roman" charset="0"/>
                <a:sym typeface="+mn-ea"/>
              </a:rPr>
              <a:t>&gt;</a:t>
            </a:r>
            <a:endParaRPr lang="en-US" altLang="zh-CN">
              <a:latin typeface="Times New Roman" charset="0"/>
              <a:sym typeface="+mn-ea"/>
            </a:endParaRPr>
          </a:p>
          <a:p>
            <a:endParaRPr lang="zh-CN"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latin typeface="Times New Roman" charset="0"/>
                <a:sym typeface="+mn-ea"/>
              </a:rPr>
              <a:t>框架角色同论元角色的熔合</a:t>
            </a:r>
            <a:endParaRPr lang="zh-CN" altLang="en-US"/>
          </a:p>
        </p:txBody>
      </p:sp>
      <p:sp>
        <p:nvSpPr>
          <p:cNvPr id="3" name="内容占位符 2"/>
          <p:cNvSpPr>
            <a:spLocks noGrp="1"/>
          </p:cNvSpPr>
          <p:nvPr>
            <p:ph idx="1"/>
          </p:nvPr>
        </p:nvSpPr>
        <p:spPr>
          <a:xfrm>
            <a:off x="1191895" y="1495425"/>
            <a:ext cx="10390505" cy="4824730"/>
          </a:xfrm>
        </p:spPr>
        <p:txBody>
          <a:bodyPr>
            <a:normAutofit/>
          </a:bodyPr>
          <a:p>
            <a:r>
              <a:rPr lang="zh-CN" altLang="en-US"/>
              <a:t>一个动词的框架角色同一个构式的论元角色熔合，满足以下原则：</a:t>
            </a:r>
            <a:endParaRPr lang="zh-CN" altLang="en-US"/>
          </a:p>
          <a:p>
            <a:pPr lvl="1">
              <a:buClrTx/>
              <a:buFont typeface="+mj-lt"/>
              <a:buAutoNum type="arabicPeriod"/>
            </a:pPr>
            <a:r>
              <a:rPr lang="zh-CN" altLang="en-US"/>
              <a:t>语义一致原则：只有语义一致的角色可以熔合。两个角色在语义上一致，如果一个可以被理解为是另一个的一个实例。</a:t>
            </a:r>
            <a:endParaRPr lang="zh-CN" altLang="en-US"/>
          </a:p>
          <a:p>
            <a:pPr lvl="2"/>
            <a:r>
              <a:rPr lang="zh-CN" altLang="en-US"/>
              <a:t>例如，</a:t>
            </a:r>
            <a:r>
              <a:rPr lang="en-US" altLang="zh-CN"/>
              <a:t>kick</a:t>
            </a:r>
            <a:r>
              <a:rPr lang="zh-CN" altLang="en-US"/>
              <a:t>框架中的</a:t>
            </a:r>
            <a:r>
              <a:rPr lang="en-US" altLang="zh-CN"/>
              <a:t>kicker</a:t>
            </a:r>
            <a:r>
              <a:rPr lang="zh-CN" altLang="en-US"/>
              <a:t>可以与双及物构式中的施事角色熔合，因为</a:t>
            </a:r>
            <a:r>
              <a:rPr lang="en-US" altLang="zh-CN"/>
              <a:t>kicker</a:t>
            </a:r>
            <a:r>
              <a:rPr lang="zh-CN" altLang="en-US"/>
              <a:t>角色可以被理解为是施事角色的一个实例。一个角色能否被理解为是另一个角色的一个实例由普遍的范畴化原则决定。</a:t>
            </a:r>
            <a:endParaRPr lang="zh-CN" altLang="en-US"/>
          </a:p>
          <a:p>
            <a:pPr lvl="1">
              <a:buClrTx/>
              <a:buFont typeface="+mj-lt"/>
              <a:buAutoNum type="arabicPeriod"/>
            </a:pPr>
            <a:r>
              <a:rPr lang="zh-CN" altLang="en-US"/>
              <a:t>对应原则：词汇上侧重的框架角色须与构式上侧重的论元角色一致。（如果动词有三个被侧重的参与者角色，那么其中之一可以与构式中未被侧重的一个论元角色熔合。）</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lang="zh-CN" altLang="en-US"/>
              <a:t>对生成语法的反思</a:t>
            </a:r>
            <a:endParaRPr lang="zh-CN" altLang="en-US"/>
          </a:p>
        </p:txBody>
      </p:sp>
      <p:sp>
        <p:nvSpPr>
          <p:cNvPr id="7" name="内容占位符 6"/>
          <p:cNvSpPr>
            <a:spLocks noGrp="1"/>
          </p:cNvSpPr>
          <p:nvPr>
            <p:ph idx="1"/>
          </p:nvPr>
        </p:nvSpPr>
        <p:spPr>
          <a:xfrm>
            <a:off x="1191895" y="1495425"/>
            <a:ext cx="10390505" cy="5080000"/>
          </a:xfrm>
        </p:spPr>
        <p:txBody>
          <a:bodyPr/>
          <a:p>
            <a:r>
              <a:rPr lang="zh-CN" altLang="en-US"/>
              <a:t>主义之争：语言能力是先天具备的还是后天习得的？</a:t>
            </a:r>
            <a:endParaRPr lang="zh-CN" altLang="en-US"/>
          </a:p>
          <a:p>
            <a:pPr lvl="1"/>
            <a:r>
              <a:rPr lang="zh-CN" altLang="en-US"/>
              <a:t>如果是先天具备的，那么语法是独立自足的体系</a:t>
            </a:r>
            <a:endParaRPr lang="zh-CN" altLang="en-US"/>
          </a:p>
          <a:p>
            <a:pPr lvl="1"/>
            <a:r>
              <a:rPr lang="zh-CN" altLang="en-US"/>
              <a:t>如果是后天习得的，那么语法基于人的经验与认知</a:t>
            </a:r>
            <a:endParaRPr lang="zh-CN" altLang="en-US"/>
          </a:p>
          <a:p>
            <a:pPr lvl="0"/>
            <a:r>
              <a:rPr lang="zh-CN" altLang="en-US"/>
              <a:t>方法之争：</a:t>
            </a:r>
            <a:endParaRPr lang="zh-CN" altLang="en-US"/>
          </a:p>
          <a:p>
            <a:pPr lvl="1"/>
            <a:r>
              <a:rPr lang="zh-CN" altLang="en-US"/>
              <a:t>用数学手段或工具构建语言的规则体系，尽可能使该规则体系做到描写的充分性和解释的充分性</a:t>
            </a:r>
            <a:endParaRPr lang="zh-CN" altLang="en-US"/>
          </a:p>
          <a:p>
            <a:pPr lvl="1"/>
            <a:r>
              <a:rPr lang="zh-CN" altLang="en-US"/>
              <a:t>构建语言的认知模型，</a:t>
            </a:r>
            <a:r>
              <a:rPr lang="zh-CN" altLang="en-US">
                <a:sym typeface="+mn-ea"/>
              </a:rPr>
              <a:t>尽可能使该模型做到描写的充分性和解释的充分性</a:t>
            </a:r>
            <a:endParaRPr lang="zh-CN" altLang="en-US">
              <a:sym typeface="+mn-ea"/>
            </a:endParaRPr>
          </a:p>
          <a:p>
            <a:pPr lvl="0"/>
            <a:r>
              <a:rPr lang="zh-CN" altLang="en-US"/>
              <a:t>生成学派的主要问题</a:t>
            </a:r>
            <a:endParaRPr lang="zh-CN" altLang="en-US"/>
          </a:p>
          <a:p>
            <a:pPr lvl="1"/>
            <a:r>
              <a:rPr lang="zh-CN" altLang="en-US"/>
              <a:t>规则的复杂性与可理解性</a:t>
            </a:r>
            <a:endParaRPr lang="zh-CN" altLang="en-US"/>
          </a:p>
          <a:p>
            <a:pPr lvl="1"/>
            <a:r>
              <a:rPr lang="zh-CN" altLang="en-US"/>
              <a:t>语法独立性问题</a:t>
            </a:r>
            <a:endParaRPr lang="zh-CN" altLang="en-US"/>
          </a:p>
          <a:p>
            <a:pPr lvl="1"/>
            <a:r>
              <a:rPr lang="zh-CN" altLang="en-US"/>
              <a:t>人在语言中的地位和作用</a:t>
            </a:r>
            <a:endParaRPr lang="zh-CN" altLang="en-US"/>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内容占位符 4" descr="构式3"/>
          <p:cNvPicPr>
            <a:picLocks noChangeAspect="1"/>
          </p:cNvPicPr>
          <p:nvPr>
            <p:ph idx="1"/>
          </p:nvPr>
        </p:nvPicPr>
        <p:blipFill>
          <a:blip r:embed="rId1"/>
          <a:stretch>
            <a:fillRect/>
          </a:stretch>
        </p:blipFill>
        <p:spPr>
          <a:xfrm>
            <a:off x="1208405" y="668655"/>
            <a:ext cx="10206990" cy="426275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构式4"/>
          <p:cNvPicPr>
            <a:picLocks noChangeAspect="1"/>
          </p:cNvPicPr>
          <p:nvPr>
            <p:ph idx="1"/>
          </p:nvPr>
        </p:nvPicPr>
        <p:blipFill>
          <a:blip r:embed="rId1"/>
          <a:stretch>
            <a:fillRect/>
          </a:stretch>
        </p:blipFill>
        <p:spPr>
          <a:xfrm>
            <a:off x="1153160" y="581660"/>
            <a:ext cx="9999345" cy="442849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英语的双及物构式</a:t>
            </a:r>
            <a:endParaRPr lang="zh-CN" altLang="en-US"/>
          </a:p>
        </p:txBody>
      </p:sp>
      <p:sp>
        <p:nvSpPr>
          <p:cNvPr id="3" name="内容占位符 2"/>
          <p:cNvSpPr>
            <a:spLocks noGrp="1"/>
          </p:cNvSpPr>
          <p:nvPr>
            <p:ph idx="1"/>
          </p:nvPr>
        </p:nvSpPr>
        <p:spPr>
          <a:xfrm>
            <a:off x="1191895" y="1495425"/>
            <a:ext cx="10390505" cy="5132705"/>
          </a:xfrm>
        </p:spPr>
        <p:txBody>
          <a:bodyPr/>
          <a:p>
            <a:r>
              <a:rPr lang="zh-CN" altLang="en-US">
                <a:latin typeface="Times New Roman" charset="0"/>
              </a:rPr>
              <a:t>双及物构式的形式：</a:t>
            </a:r>
            <a:r>
              <a:rPr lang="en-US" altLang="zh-CN">
                <a:latin typeface="Times New Roman" charset="0"/>
              </a:rPr>
              <a:t>[Sub V[Obj1 Obj2]]</a:t>
            </a:r>
            <a:endParaRPr lang="en-US" altLang="zh-CN">
              <a:latin typeface="Times New Roman" charset="0"/>
            </a:endParaRPr>
          </a:p>
          <a:p>
            <a:pPr lvl="1"/>
            <a:r>
              <a:rPr lang="en-US" altLang="zh-CN">
                <a:latin typeface="Times New Roman" charset="0"/>
              </a:rPr>
              <a:t>V</a:t>
            </a:r>
            <a:r>
              <a:rPr lang="zh-CN" altLang="en-US">
                <a:latin typeface="Times New Roman" charset="0"/>
              </a:rPr>
              <a:t>是一个非静态动词</a:t>
            </a:r>
            <a:endParaRPr lang="en-US" altLang="zh-CN">
              <a:latin typeface="Times New Roman" charset="0"/>
              <a:sym typeface="+mn-ea"/>
            </a:endParaRPr>
          </a:p>
          <a:p>
            <a:pPr lvl="1"/>
            <a:r>
              <a:rPr lang="en-US" altLang="zh-CN">
                <a:latin typeface="Times New Roman" charset="0"/>
                <a:sym typeface="+mn-ea"/>
              </a:rPr>
              <a:t>Tom gave </a:t>
            </a:r>
            <a:r>
              <a:rPr lang="en-US" altLang="zh-CN">
                <a:latin typeface="Times New Roman" charset="0"/>
                <a:sym typeface="+mn-ea"/>
              </a:rPr>
              <a:t>Mary </a:t>
            </a:r>
            <a:r>
              <a:rPr lang="en-US" altLang="zh-CN">
                <a:latin typeface="Times New Roman" charset="0"/>
                <a:sym typeface="+mn-ea"/>
              </a:rPr>
              <a:t>a book.</a:t>
            </a:r>
            <a:endParaRPr lang="en-US" altLang="zh-CN">
              <a:latin typeface="Times New Roman" charset="0"/>
              <a:sym typeface="+mn-ea"/>
            </a:endParaRPr>
          </a:p>
          <a:p>
            <a:pPr lvl="1"/>
            <a:r>
              <a:rPr lang="en-US" altLang="zh-CN">
                <a:latin typeface="Times New Roman" charset="0"/>
              </a:rPr>
              <a:t>Mary bought Bill a house.</a:t>
            </a:r>
            <a:endParaRPr lang="en-US" altLang="zh-CN">
              <a:latin typeface="Times New Roman" charset="0"/>
            </a:endParaRPr>
          </a:p>
          <a:p>
            <a:pPr lvl="1"/>
            <a:r>
              <a:rPr lang="en-US" altLang="zh-CN">
                <a:latin typeface="Times New Roman" charset="0"/>
              </a:rPr>
              <a:t>Frank told Mary a story.</a:t>
            </a:r>
            <a:endParaRPr lang="en-US" altLang="zh-CN">
              <a:latin typeface="Times New Roman" charset="0"/>
            </a:endParaRPr>
          </a:p>
          <a:p>
            <a:pPr lvl="1"/>
            <a:r>
              <a:rPr lang="en-US" altLang="zh-CN">
                <a:latin typeface="Times New Roman" charset="0"/>
              </a:rPr>
              <a:t>……</a:t>
            </a:r>
            <a:endParaRPr lang="en-US" altLang="zh-CN">
              <a:latin typeface="Times New Roman" charset="0"/>
            </a:endParaRPr>
          </a:p>
          <a:p>
            <a:pPr lvl="1"/>
            <a:endParaRPr lang="en-US" altLang="zh-CN">
              <a:latin typeface="Times New Roman" charset="0"/>
            </a:endParaRPr>
          </a:p>
          <a:p>
            <a:pPr lvl="0"/>
            <a:r>
              <a:rPr lang="zh-CN" altLang="en-US">
                <a:latin typeface="Times New Roman" charset="0"/>
              </a:rPr>
              <a:t>该</a:t>
            </a:r>
            <a:r>
              <a:rPr lang="en-US" altLang="zh-CN">
                <a:latin typeface="Times New Roman" charset="0"/>
              </a:rPr>
              <a:t>构式的基本意义是</a:t>
            </a:r>
            <a:r>
              <a:rPr lang="zh-CN" altLang="en-US">
                <a:latin typeface="Times New Roman" charset="0"/>
              </a:rPr>
              <a:t>：</a:t>
            </a:r>
            <a:r>
              <a:rPr lang="en-US" altLang="zh-CN">
                <a:latin typeface="Times New Roman" charset="0"/>
              </a:rPr>
              <a:t>一个致使者或施事</a:t>
            </a:r>
            <a:r>
              <a:rPr lang="zh-CN" altLang="en-US">
                <a:latin typeface="Times New Roman" charset="0"/>
              </a:rPr>
              <a:t>将</a:t>
            </a:r>
            <a:r>
              <a:rPr lang="en-US" altLang="zh-CN">
                <a:latin typeface="Times New Roman" charset="0"/>
              </a:rPr>
              <a:t>一个</a:t>
            </a:r>
            <a:r>
              <a:rPr lang="zh-CN" altLang="en-US">
                <a:latin typeface="Times New Roman" charset="0"/>
              </a:rPr>
              <a:t>客体</a:t>
            </a:r>
            <a:r>
              <a:rPr lang="zh-CN" altLang="en-US">
                <a:latin typeface="Times New Roman" charset="0"/>
              </a:rPr>
              <a:t>（</a:t>
            </a:r>
            <a:r>
              <a:rPr lang="zh-CN" altLang="en-US">
                <a:latin typeface="Times New Roman" charset="0"/>
              </a:rPr>
              <a:t>成功地）</a:t>
            </a:r>
            <a:r>
              <a:rPr lang="zh-CN" altLang="en-US">
                <a:latin typeface="Times New Roman" charset="0"/>
              </a:rPr>
              <a:t>转移给接受者</a:t>
            </a:r>
            <a:r>
              <a:rPr lang="en-US" altLang="zh-CN">
                <a:latin typeface="Times New Roman" charset="0"/>
              </a:rPr>
              <a:t>。</a:t>
            </a:r>
            <a:endParaRPr lang="en-US" altLang="zh-CN">
              <a:latin typeface="Times New Roman" charset="0"/>
            </a:endParaRPr>
          </a:p>
          <a:p>
            <a:pPr lvl="0"/>
            <a:r>
              <a:rPr lang="en-US" altLang="zh-CN">
                <a:latin typeface="Times New Roman" charset="0"/>
              </a:rPr>
              <a:t>这一基本意义以不同的方式得到扩展，从而允许构式可以接受多个系统相联的解读。</a:t>
            </a:r>
            <a:endParaRPr lang="en-US" altLang="zh-CN">
              <a:latin typeface="Times New Roman"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191895" y="1495425"/>
            <a:ext cx="10390505" cy="5133340"/>
          </a:xfrm>
        </p:spPr>
        <p:txBody>
          <a:bodyPr>
            <a:normAutofit fontScale="80000"/>
          </a:bodyPr>
          <a:p>
            <a:pPr lvl="0"/>
            <a:r>
              <a:rPr lang="zh-CN" altLang="en-US" sz="2400">
                <a:latin typeface="Times New Roman" charset="0"/>
                <a:sym typeface="+mn-ea"/>
              </a:rPr>
              <a:t>根据构式的定义，需要</a:t>
            </a:r>
            <a:r>
              <a:rPr lang="en-US" altLang="zh-CN" sz="2400">
                <a:latin typeface="Times New Roman" charset="0"/>
                <a:sym typeface="+mn-ea"/>
              </a:rPr>
              <a:t>证明该构式的语义不能以组合方式从语法中存在的其他构式中推导出来。</a:t>
            </a:r>
            <a:endParaRPr lang="en-US" altLang="zh-CN" sz="2400">
              <a:latin typeface="Times New Roman" charset="0"/>
            </a:endParaRPr>
          </a:p>
          <a:p>
            <a:pPr lvl="1"/>
            <a:r>
              <a:rPr lang="en-US" altLang="zh-CN" sz="2400">
                <a:latin typeface="Times New Roman" charset="0"/>
                <a:sym typeface="+mn-ea"/>
              </a:rPr>
              <a:t>需要证明这一构式的某些方面不能以组合方式从实现该构式的词项（即词汇构式）中推出。</a:t>
            </a:r>
            <a:endParaRPr lang="en-US" altLang="zh-CN" sz="2400">
              <a:latin typeface="Times New Roman" charset="0"/>
            </a:endParaRPr>
          </a:p>
          <a:p>
            <a:pPr lvl="1"/>
            <a:r>
              <a:rPr lang="en-US" altLang="zh-CN" sz="2400">
                <a:latin typeface="Times New Roman" charset="0"/>
                <a:sym typeface="+mn-ea"/>
              </a:rPr>
              <a:t>需要证明词项的特定结合并不总是造成特定的解读。</a:t>
            </a:r>
            <a:endParaRPr lang="en-US" altLang="zh-CN" sz="2400">
              <a:latin typeface="Times New Roman" charset="0"/>
              <a:sym typeface="+mn-ea"/>
            </a:endParaRPr>
          </a:p>
          <a:p>
            <a:pPr lvl="1"/>
            <a:endParaRPr lang="en-US" altLang="zh-CN" sz="2400">
              <a:latin typeface="Times New Roman" charset="0"/>
              <a:sym typeface="+mn-ea"/>
            </a:endParaRPr>
          </a:p>
          <a:p>
            <a:pPr lvl="0"/>
            <a:r>
              <a:rPr lang="en-US" altLang="zh-CN" sz="2880">
                <a:latin typeface="Times New Roman" charset="0"/>
                <a:sym typeface="+mn-ea"/>
              </a:rPr>
              <a:t>Sally baked her sister a cake.</a:t>
            </a:r>
            <a:endParaRPr lang="en-US" altLang="zh-CN" sz="2880">
              <a:latin typeface="Times New Roman" charset="0"/>
              <a:sym typeface="+mn-ea"/>
            </a:endParaRPr>
          </a:p>
          <a:p>
            <a:pPr lvl="1"/>
            <a:r>
              <a:rPr lang="en-US" altLang="zh-CN" sz="2400">
                <a:latin typeface="Times New Roman" charset="0"/>
                <a:sym typeface="+mn-ea"/>
              </a:rPr>
              <a:t>萨丽烤了一个蛋糕并有意把该蛋糕给她的姐姐</a:t>
            </a:r>
            <a:r>
              <a:rPr lang="zh-CN" altLang="en-US" sz="2400">
                <a:latin typeface="Times New Roman" charset="0"/>
                <a:sym typeface="+mn-ea"/>
              </a:rPr>
              <a:t>。</a:t>
            </a:r>
            <a:endParaRPr lang="zh-CN" altLang="en-US" sz="2400">
              <a:latin typeface="Times New Roman" charset="0"/>
              <a:sym typeface="+mn-ea"/>
            </a:endParaRPr>
          </a:p>
          <a:p>
            <a:pPr lvl="1"/>
            <a:r>
              <a:rPr lang="en-US" altLang="zh-CN" sz="2400">
                <a:sym typeface="+mn-ea"/>
              </a:rPr>
              <a:t>“</a:t>
            </a:r>
            <a:r>
              <a:rPr lang="zh-CN" altLang="en-US" sz="2400">
                <a:sym typeface="+mn-ea"/>
              </a:rPr>
              <a:t>有意转移</a:t>
            </a:r>
            <a:r>
              <a:rPr lang="en-US" altLang="zh-CN" sz="2400">
                <a:sym typeface="+mn-ea"/>
              </a:rPr>
              <a:t>”</a:t>
            </a:r>
            <a:r>
              <a:rPr lang="zh-CN" altLang="en-US" sz="2400">
                <a:latin typeface="Times New Roman" charset="0"/>
                <a:sym typeface="+mn-ea"/>
              </a:rPr>
              <a:t>的意义不应归诸</a:t>
            </a:r>
            <a:r>
              <a:rPr lang="en-US" altLang="zh-CN" sz="2400">
                <a:latin typeface="Times New Roman" charset="0"/>
                <a:sym typeface="+mn-ea"/>
              </a:rPr>
              <a:t>bake</a:t>
            </a:r>
            <a:r>
              <a:rPr lang="zh-CN" altLang="en-US" sz="2400">
                <a:latin typeface="Times New Roman" charset="0"/>
                <a:sym typeface="+mn-ea"/>
              </a:rPr>
              <a:t>。</a:t>
            </a:r>
            <a:endParaRPr lang="zh-CN" altLang="en-US" sz="2400">
              <a:latin typeface="Times New Roman" charset="0"/>
              <a:sym typeface="+mn-ea"/>
            </a:endParaRPr>
          </a:p>
          <a:p>
            <a:pPr lvl="1"/>
            <a:r>
              <a:rPr lang="zh-CN" altLang="en-US" sz="2400">
                <a:latin typeface="Times New Roman" charset="0"/>
                <a:sym typeface="+mn-ea"/>
              </a:rPr>
              <a:t>接受者必须是有生的。这一限制也不取决于词</a:t>
            </a:r>
            <a:r>
              <a:rPr lang="en-US" altLang="zh-CN" sz="2400">
                <a:latin typeface="Times New Roman" charset="0"/>
                <a:sym typeface="+mn-ea"/>
              </a:rPr>
              <a:t>bake</a:t>
            </a:r>
            <a:r>
              <a:rPr lang="zh-CN" altLang="en-US" sz="2400">
                <a:latin typeface="Times New Roman" charset="0"/>
                <a:sym typeface="+mn-ea"/>
              </a:rPr>
              <a:t>。</a:t>
            </a:r>
            <a:endParaRPr lang="zh-CN" altLang="en-US" sz="2400">
              <a:latin typeface="Times New Roman" charset="0"/>
              <a:sym typeface="+mn-ea"/>
            </a:endParaRPr>
          </a:p>
          <a:p>
            <a:pPr lvl="2"/>
            <a:r>
              <a:rPr lang="en-US" altLang="zh-CN" sz="2160">
                <a:latin typeface="Times New Roman" charset="0"/>
                <a:sym typeface="+mn-ea"/>
              </a:rPr>
              <a:t>*She brought the border a package.</a:t>
            </a:r>
            <a:endParaRPr lang="en-US" altLang="zh-CN" sz="2160">
              <a:latin typeface="Times New Roman" charset="0"/>
              <a:sym typeface="+mn-ea"/>
            </a:endParaRPr>
          </a:p>
          <a:p>
            <a:pPr lvl="2"/>
            <a:endParaRPr lang="en-US" altLang="zh-CN" sz="2160">
              <a:latin typeface="Times New Roman" charset="0"/>
              <a:sym typeface="+mn-ea"/>
            </a:endParaRPr>
          </a:p>
          <a:p>
            <a:pPr lvl="0"/>
            <a:r>
              <a:rPr lang="en-US" altLang="zh-CN" sz="2880">
                <a:latin typeface="Times New Roman" charset="0"/>
                <a:sym typeface="+mn-ea"/>
              </a:rPr>
              <a:t>由于双及物构式允许两个非述谓名词短语直接出现在动词之后，因此该构式在句法上与众不同。这样的构型不能从其他构式得到预测。</a:t>
            </a:r>
            <a:endParaRPr lang="en-US" altLang="zh-CN" sz="2880">
              <a:latin typeface="Times New Roman" charset="0"/>
              <a:sym typeface="+mn-ea"/>
            </a:endParaRPr>
          </a:p>
          <a:p>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双及物构式的语义</a:t>
            </a:r>
            <a:endParaRPr lang="zh-CN" altLang="en-US"/>
          </a:p>
        </p:txBody>
      </p:sp>
      <p:sp>
        <p:nvSpPr>
          <p:cNvPr id="3" name="内容占位符 2"/>
          <p:cNvSpPr>
            <a:spLocks noGrp="1"/>
          </p:cNvSpPr>
          <p:nvPr>
            <p:ph idx="1"/>
          </p:nvPr>
        </p:nvSpPr>
        <p:spPr/>
        <p:txBody>
          <a:bodyPr/>
          <a:p>
            <a:pPr marL="0" indent="0">
              <a:buNone/>
            </a:pPr>
            <a:r>
              <a:rPr lang="en-US" altLang="zh-CN">
                <a:latin typeface="Times New Roman" charset="0"/>
              </a:rPr>
              <a:t>1. </a:t>
            </a:r>
            <a:r>
              <a:rPr lang="zh-CN" altLang="en-US">
                <a:latin typeface="Times New Roman" charset="0"/>
              </a:rPr>
              <a:t>施事的自愿性</a:t>
            </a:r>
            <a:endParaRPr lang="zh-CN" altLang="en-US">
              <a:latin typeface="Times New Roman" charset="0"/>
            </a:endParaRPr>
          </a:p>
          <a:p>
            <a:pPr lvl="1"/>
            <a:r>
              <a:rPr lang="zh-CN" altLang="en-US">
                <a:latin typeface="Times New Roman" charset="0"/>
              </a:rPr>
              <a:t>动作是自愿的</a:t>
            </a:r>
            <a:r>
              <a:rPr lang="en-US" altLang="zh-CN">
                <a:latin typeface="Times New Roman" charset="0"/>
              </a:rPr>
              <a:t>+</a:t>
            </a:r>
            <a:r>
              <a:rPr lang="zh-CN" altLang="en-US">
                <a:latin typeface="Times New Roman" charset="0"/>
              </a:rPr>
              <a:t>转移是有意图的</a:t>
            </a:r>
            <a:endParaRPr lang="zh-CN" altLang="en-US">
              <a:latin typeface="Times New Roman" charset="0"/>
            </a:endParaRPr>
          </a:p>
          <a:p>
            <a:pPr lvl="1"/>
            <a:r>
              <a:rPr lang="en-US" altLang="zh-CN">
                <a:latin typeface="Times New Roman" charset="0"/>
              </a:rPr>
              <a:t>Tom told Mary a story. </a:t>
            </a:r>
            <a:endParaRPr lang="en-US" altLang="zh-CN">
              <a:latin typeface="Times New Roman" charset="0"/>
            </a:endParaRPr>
          </a:p>
          <a:p>
            <a:pPr marL="914400" lvl="2" indent="0">
              <a:buNone/>
            </a:pPr>
            <a:r>
              <a:rPr lang="zh-CN" altLang="en-US">
                <a:latin typeface="Times New Roman" charset="0"/>
                <a:sym typeface="+mn-ea"/>
              </a:rPr>
              <a:t>×</a:t>
            </a:r>
            <a:r>
              <a:rPr lang="en-US" altLang="zh-CN">
                <a:latin typeface="Times New Roman" charset="0"/>
                <a:sym typeface="+mn-ea"/>
              </a:rPr>
              <a:t>Mary</a:t>
            </a:r>
            <a:r>
              <a:rPr lang="zh-CN" altLang="en-US">
                <a:latin typeface="Times New Roman" charset="0"/>
                <a:sym typeface="+mn-ea"/>
              </a:rPr>
              <a:t>强迫</a:t>
            </a:r>
            <a:r>
              <a:rPr lang="en-US" altLang="zh-CN">
                <a:latin typeface="Times New Roman" charset="0"/>
                <a:sym typeface="+mn-ea"/>
              </a:rPr>
              <a:t>Tom</a:t>
            </a:r>
            <a:r>
              <a:rPr lang="zh-CN" altLang="en-US">
                <a:latin typeface="Times New Roman" charset="0"/>
                <a:sym typeface="+mn-ea"/>
              </a:rPr>
              <a:t>讲故事。</a:t>
            </a:r>
            <a:endParaRPr lang="zh-CN" altLang="en-US">
              <a:latin typeface="Times New Roman" charset="0"/>
              <a:sym typeface="+mn-ea"/>
            </a:endParaRPr>
          </a:p>
          <a:p>
            <a:pPr marL="914400" lvl="2" indent="0">
              <a:buNone/>
            </a:pPr>
            <a:r>
              <a:rPr lang="zh-CN" altLang="en-US">
                <a:latin typeface="Times New Roman" charset="0"/>
              </a:rPr>
              <a:t>×</a:t>
            </a:r>
            <a:r>
              <a:rPr lang="en-US" altLang="zh-CN">
                <a:latin typeface="Times New Roman" charset="0"/>
              </a:rPr>
              <a:t>Tom</a:t>
            </a:r>
            <a:r>
              <a:rPr lang="zh-CN" altLang="en-US">
                <a:latin typeface="Times New Roman" charset="0"/>
              </a:rPr>
              <a:t>讲了一个故事被</a:t>
            </a:r>
            <a:r>
              <a:rPr lang="en-US" altLang="zh-CN">
                <a:latin typeface="Times New Roman" charset="0"/>
              </a:rPr>
              <a:t>Mary</a:t>
            </a:r>
            <a:r>
              <a:rPr lang="zh-CN" altLang="en-US">
                <a:latin typeface="Times New Roman" charset="0"/>
              </a:rPr>
              <a:t>碰巧听到。</a:t>
            </a:r>
            <a:endParaRPr lang="zh-CN" altLang="en-US">
              <a:latin typeface="Times New Roman" charset="0"/>
            </a:endParaRPr>
          </a:p>
          <a:p>
            <a:pPr lvl="1"/>
            <a:r>
              <a:rPr lang="en-US" altLang="zh-CN">
                <a:latin typeface="Times New Roman" charset="0"/>
              </a:rPr>
              <a:t>*Hal brought his mother a cake since he didn't eat it on the way home.</a:t>
            </a:r>
            <a:endParaRPr lang="en-US" altLang="zh-CN">
              <a:latin typeface="Times New Roman" charset="0"/>
            </a:endParaRPr>
          </a:p>
          <a:p>
            <a:pPr lvl="1"/>
            <a:r>
              <a:rPr lang="en-US" altLang="zh-CN">
                <a:latin typeface="Times New Roman" charset="0"/>
              </a:rPr>
              <a:t>*Joe took Sam a package by leaving it in his trunk where Sam later found it.</a:t>
            </a:r>
            <a:endParaRPr lang="en-US" altLang="zh-CN">
              <a:latin typeface="Times New Roman" charset="0"/>
            </a:endParaRPr>
          </a:p>
          <a:p>
            <a:pPr lvl="1"/>
            <a:endParaRPr lang="en-US" altLang="zh-CN">
              <a:latin typeface="Times New Roman" charset="0"/>
            </a:endParaRPr>
          </a:p>
          <a:p>
            <a:pPr marL="457200" lvl="1" indent="0">
              <a:buNone/>
            </a:pPr>
            <a:endParaRPr lang="zh-CN" altLang="en-US">
              <a:latin typeface="Times New Roman" charset="0"/>
            </a:endParaRPr>
          </a:p>
          <a:p>
            <a:pPr lvl="1"/>
            <a:endParaRPr lang="en-US" altLang="zh-CN">
              <a:latin typeface="Times New Roman" charset="0"/>
            </a:endParaRPr>
          </a:p>
          <a:p>
            <a:pPr lvl="0"/>
            <a:endParaRPr lang="zh-CN" altLang="en-US">
              <a:latin typeface="Times New Roman"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191895" y="1495425"/>
            <a:ext cx="10390505" cy="4999355"/>
          </a:xfrm>
        </p:spPr>
        <p:txBody>
          <a:bodyPr/>
          <a:p>
            <a:pPr marL="0" indent="0">
              <a:buNone/>
            </a:pPr>
            <a:r>
              <a:rPr lang="en-US" altLang="zh-CN">
                <a:latin typeface="Times New Roman" charset="0"/>
              </a:rPr>
              <a:t>2. </a:t>
            </a:r>
            <a:r>
              <a:rPr lang="zh-CN" altLang="en-US">
                <a:latin typeface="Times New Roman" charset="0"/>
              </a:rPr>
              <a:t>接受者的语义限制</a:t>
            </a:r>
            <a:endParaRPr lang="zh-CN" altLang="en-US">
              <a:latin typeface="Times New Roman" charset="0"/>
            </a:endParaRPr>
          </a:p>
          <a:p>
            <a:pPr lvl="1"/>
            <a:r>
              <a:rPr lang="zh-CN" altLang="en-US">
                <a:latin typeface="Times New Roman" charset="0"/>
              </a:rPr>
              <a:t>有生，或在隐喻的意义上有生</a:t>
            </a:r>
            <a:endParaRPr lang="zh-CN" altLang="en-US">
              <a:latin typeface="Times New Roman" charset="0"/>
            </a:endParaRPr>
          </a:p>
          <a:p>
            <a:pPr lvl="2"/>
            <a:r>
              <a:rPr lang="en-US" altLang="zh-CN">
                <a:latin typeface="Times New Roman" charset="0"/>
              </a:rPr>
              <a:t>The music lent the party a festive air.</a:t>
            </a:r>
            <a:endParaRPr lang="en-US" altLang="zh-CN">
              <a:latin typeface="Times New Roman" charset="0"/>
            </a:endParaRPr>
          </a:p>
          <a:p>
            <a:pPr lvl="2"/>
            <a:r>
              <a:rPr lang="en-US" altLang="zh-CN">
                <a:latin typeface="Times New Roman" charset="0"/>
              </a:rPr>
              <a:t>The paint job gave the car a higher price.</a:t>
            </a:r>
            <a:endParaRPr lang="en-US" altLang="zh-CN">
              <a:latin typeface="Times New Roman" charset="0"/>
            </a:endParaRPr>
          </a:p>
          <a:p>
            <a:pPr lvl="1"/>
            <a:r>
              <a:rPr lang="zh-CN" altLang="en-US"/>
              <a:t>是</a:t>
            </a:r>
            <a:r>
              <a:rPr lang="en-US" altLang="zh-CN"/>
              <a:t>“</a:t>
            </a:r>
            <a:r>
              <a:rPr lang="zh-CN" altLang="en-US"/>
              <a:t>自愿</a:t>
            </a:r>
            <a:r>
              <a:rPr lang="en-US" altLang="zh-CN"/>
              <a:t>”</a:t>
            </a:r>
            <a:r>
              <a:rPr lang="zh-CN" altLang="en-US">
                <a:latin typeface="Times New Roman" charset="0"/>
              </a:rPr>
              <a:t>的接受者</a:t>
            </a:r>
            <a:endParaRPr lang="zh-CN" altLang="en-US">
              <a:latin typeface="Times New Roman" charset="0"/>
            </a:endParaRPr>
          </a:p>
          <a:p>
            <a:pPr lvl="2"/>
            <a:r>
              <a:rPr lang="en-US" altLang="zh-CN">
                <a:latin typeface="Times New Roman" charset="0"/>
              </a:rPr>
              <a:t>*Sally burnt Joe some rice.</a:t>
            </a:r>
            <a:endParaRPr lang="en-US" altLang="zh-CN">
              <a:latin typeface="Times New Roman" charset="0"/>
            </a:endParaRPr>
          </a:p>
          <a:p>
            <a:pPr marL="914400" lvl="2" indent="0">
              <a:buNone/>
            </a:pPr>
            <a:r>
              <a:rPr lang="en-US" altLang="zh-CN">
                <a:latin typeface="Times New Roman" charset="0"/>
                <a:sym typeface="+mn-ea"/>
              </a:rPr>
              <a:t>	Sally</a:t>
            </a:r>
            <a:r>
              <a:rPr lang="zh-CN" altLang="en-US">
                <a:latin typeface="Times New Roman" charset="0"/>
                <a:sym typeface="+mn-ea"/>
              </a:rPr>
              <a:t>心怀恶意：此句仍不可接受。</a:t>
            </a:r>
            <a:endParaRPr lang="zh-CN" altLang="en-US">
              <a:latin typeface="Times New Roman" charset="0"/>
              <a:sym typeface="+mn-ea"/>
            </a:endParaRPr>
          </a:p>
          <a:p>
            <a:pPr marL="914400" lvl="2" indent="0">
              <a:buNone/>
            </a:pPr>
            <a:r>
              <a:rPr lang="en-US" altLang="zh-CN">
                <a:latin typeface="Times New Roman" charset="0"/>
                <a:sym typeface="+mn-ea"/>
              </a:rPr>
              <a:t>	Joe</a:t>
            </a:r>
            <a:r>
              <a:rPr lang="zh-CN" altLang="en-US">
                <a:latin typeface="Times New Roman" charset="0"/>
                <a:sym typeface="+mn-ea"/>
              </a:rPr>
              <a:t>喜欢烧焦的米饭：此句可接受。</a:t>
            </a:r>
            <a:endParaRPr lang="en-US" altLang="zh-CN">
              <a:latin typeface="Times New Roman" charset="0"/>
            </a:endParaRPr>
          </a:p>
          <a:p>
            <a:pPr lvl="2"/>
            <a:r>
              <a:rPr lang="en-US" altLang="zh-CN">
                <a:latin typeface="Times New Roman" charset="0"/>
              </a:rPr>
              <a:t>*Bill told Mary a story, but she wasn't listening.</a:t>
            </a:r>
            <a:endParaRPr lang="en-US" altLang="zh-CN">
              <a:latin typeface="Times New Roman" charset="0"/>
            </a:endParaRPr>
          </a:p>
          <a:p>
            <a:pPr lvl="2"/>
            <a:r>
              <a:rPr lang="en-US" altLang="zh-CN">
                <a:latin typeface="Times New Roman" charset="0"/>
              </a:rPr>
              <a:t>*Bill threw the coma victim a blanket.</a:t>
            </a:r>
            <a:endParaRPr lang="en-US" altLang="zh-CN">
              <a:latin typeface="Times New Roman" charset="0"/>
            </a:endParaRPr>
          </a:p>
          <a:p>
            <a:pPr lvl="2"/>
            <a:r>
              <a:rPr lang="en-US" altLang="zh-CN">
                <a:latin typeface="Times New Roman" charset="0"/>
              </a:rPr>
              <a:t>Bill gave the driver a speed ticket. </a:t>
            </a:r>
            <a:r>
              <a:rPr lang="zh-CN" altLang="en-US">
                <a:latin typeface="Times New Roman" charset="0"/>
              </a:rPr>
              <a:t>（</a:t>
            </a:r>
            <a:r>
              <a:rPr lang="zh-CN" altLang="en-US">
                <a:latin typeface="Times New Roman" charset="0"/>
              </a:rPr>
              <a:t>司机接受罚单）</a:t>
            </a:r>
            <a:endParaRPr lang="zh-CN" altLang="en-US">
              <a:latin typeface="Times New Roman" charset="0"/>
            </a:endParaRPr>
          </a:p>
          <a:p>
            <a:pPr lvl="2"/>
            <a:r>
              <a:rPr lang="en-US" altLang="zh-CN">
                <a:latin typeface="Times New Roman" charset="0"/>
              </a:rPr>
              <a:t>A. She fed lasagna to the guests. </a:t>
            </a:r>
            <a:r>
              <a:rPr lang="zh-CN" altLang="en-US">
                <a:latin typeface="Times New Roman" charset="0"/>
              </a:rPr>
              <a:t>（致使移动构式）</a:t>
            </a:r>
            <a:endParaRPr lang="zh-CN" altLang="en-US">
              <a:latin typeface="Times New Roman" charset="0"/>
            </a:endParaRPr>
          </a:p>
          <a:p>
            <a:pPr lvl="2"/>
            <a:r>
              <a:rPr lang="en-US" altLang="zh-CN">
                <a:latin typeface="Times New Roman" charset="0"/>
              </a:rPr>
              <a:t>B. She fed the guests lasagna. </a:t>
            </a:r>
            <a:r>
              <a:rPr lang="zh-CN" altLang="en-US">
                <a:latin typeface="Times New Roman" charset="0"/>
              </a:rPr>
              <a:t>（双及物构式）</a:t>
            </a:r>
            <a:endParaRPr lang="zh-CN" altLang="en-US">
              <a:latin typeface="Times New Roman" charset="0"/>
            </a:endParaRPr>
          </a:p>
          <a:p>
            <a:pPr lvl="2"/>
            <a:r>
              <a:rPr lang="en-US" altLang="zh-CN">
                <a:latin typeface="Times New Roman" charset="0"/>
              </a:rPr>
              <a:t>B</a:t>
            </a:r>
            <a:r>
              <a:rPr lang="zh-CN" altLang="en-US">
                <a:latin typeface="Times New Roman" charset="0"/>
              </a:rPr>
              <a:t>比</a:t>
            </a:r>
            <a:r>
              <a:rPr lang="en-US" altLang="zh-CN">
                <a:latin typeface="Times New Roman" charset="0"/>
              </a:rPr>
              <a:t>A</a:t>
            </a:r>
            <a:r>
              <a:rPr lang="zh-CN" altLang="en-US">
                <a:latin typeface="Times New Roman" charset="0"/>
              </a:rPr>
              <a:t>更礼貌，因为双及物构式的第一宾语（接受者）</a:t>
            </a:r>
            <a:r>
              <a:rPr lang="en-US" altLang="zh-CN">
                <a:latin typeface="Times New Roman" charset="0"/>
              </a:rPr>
              <a:t>guests</a:t>
            </a:r>
            <a:r>
              <a:rPr lang="zh-CN" altLang="en-US">
                <a:latin typeface="Times New Roman" charset="0"/>
              </a:rPr>
              <a:t>有自愿性</a:t>
            </a:r>
            <a:endParaRPr lang="zh-CN" altLang="en-US">
              <a:latin typeface="Times New Roman"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基于双及物构式的隐喻</a:t>
            </a:r>
            <a:endParaRPr lang="zh-CN" altLang="en-US"/>
          </a:p>
        </p:txBody>
      </p:sp>
      <p:sp>
        <p:nvSpPr>
          <p:cNvPr id="3" name="内容占位符 2"/>
          <p:cNvSpPr>
            <a:spLocks noGrp="1"/>
          </p:cNvSpPr>
          <p:nvPr>
            <p:ph idx="1"/>
          </p:nvPr>
        </p:nvSpPr>
        <p:spPr>
          <a:xfrm>
            <a:off x="1191895" y="1495425"/>
            <a:ext cx="10390505" cy="4972050"/>
          </a:xfrm>
        </p:spPr>
        <p:txBody>
          <a:bodyPr/>
          <a:p>
            <a:r>
              <a:rPr lang="zh-CN" altLang="en-US">
                <a:latin typeface="Times New Roman" charset="0"/>
              </a:rPr>
              <a:t>把信息看作是转移的客体</a:t>
            </a:r>
            <a:endParaRPr lang="zh-CN" altLang="en-US">
              <a:latin typeface="Times New Roman" charset="0"/>
            </a:endParaRPr>
          </a:p>
          <a:p>
            <a:pPr lvl="1"/>
            <a:r>
              <a:rPr lang="en-US" altLang="zh-CN">
                <a:latin typeface="Times New Roman" charset="0"/>
              </a:rPr>
              <a:t>She quoted Joe a passage.</a:t>
            </a:r>
            <a:endParaRPr lang="en-US" altLang="zh-CN">
              <a:latin typeface="Times New Roman" charset="0"/>
            </a:endParaRPr>
          </a:p>
          <a:p>
            <a:pPr lvl="1"/>
            <a:r>
              <a:rPr lang="en-US" altLang="zh-CN">
                <a:latin typeface="Times New Roman" charset="0"/>
              </a:rPr>
              <a:t>She wired Joe a message.</a:t>
            </a:r>
            <a:endParaRPr lang="en-US" altLang="zh-CN">
              <a:latin typeface="Times New Roman" charset="0"/>
            </a:endParaRPr>
          </a:p>
          <a:p>
            <a:pPr lvl="0"/>
            <a:r>
              <a:rPr lang="zh-CN" altLang="en-US">
                <a:latin typeface="Times New Roman" charset="0"/>
              </a:rPr>
              <a:t>把感觉看作是向被感觉者转移的客体</a:t>
            </a:r>
            <a:endParaRPr lang="zh-CN" altLang="en-US">
              <a:latin typeface="Times New Roman" charset="0"/>
            </a:endParaRPr>
          </a:p>
          <a:p>
            <a:pPr lvl="1"/>
            <a:r>
              <a:rPr lang="en-US" altLang="zh-CN">
                <a:latin typeface="Times New Roman" charset="0"/>
              </a:rPr>
              <a:t>She gave Joe a glimpse.</a:t>
            </a:r>
            <a:endParaRPr lang="en-US" altLang="zh-CN">
              <a:latin typeface="Times New Roman" charset="0"/>
            </a:endParaRPr>
          </a:p>
          <a:p>
            <a:pPr lvl="1"/>
            <a:r>
              <a:rPr lang="en-US" altLang="zh-CN">
                <a:latin typeface="Times New Roman" charset="0"/>
              </a:rPr>
              <a:t>She showed Joe the view.</a:t>
            </a:r>
            <a:endParaRPr lang="en-US" altLang="zh-CN">
              <a:latin typeface="Times New Roman" charset="0"/>
            </a:endParaRPr>
          </a:p>
          <a:p>
            <a:pPr lvl="0"/>
            <a:r>
              <a:rPr lang="zh-CN" altLang="en-US">
                <a:latin typeface="Times New Roman" charset="0"/>
              </a:rPr>
              <a:t>把指向性动作理解为向被指向者转移的客体</a:t>
            </a:r>
            <a:endParaRPr lang="zh-CN" altLang="en-US">
              <a:latin typeface="Times New Roman" charset="0"/>
            </a:endParaRPr>
          </a:p>
          <a:p>
            <a:pPr lvl="1"/>
            <a:r>
              <a:rPr lang="en-US" altLang="zh-CN">
                <a:latin typeface="Times New Roman" charset="0"/>
              </a:rPr>
              <a:t>She blew him a kiss.</a:t>
            </a:r>
            <a:endParaRPr lang="en-US" altLang="zh-CN">
              <a:latin typeface="Times New Roman" charset="0"/>
            </a:endParaRPr>
          </a:p>
          <a:p>
            <a:pPr lvl="1"/>
            <a:r>
              <a:rPr lang="en-US" altLang="zh-CN">
                <a:latin typeface="Times New Roman" charset="0"/>
              </a:rPr>
              <a:t>She gave him a punch.</a:t>
            </a:r>
            <a:endParaRPr lang="en-US" altLang="zh-CN">
              <a:latin typeface="Times New Roman" charset="0"/>
            </a:endParaRPr>
          </a:p>
          <a:p>
            <a:pPr lvl="0"/>
            <a:r>
              <a:rPr lang="zh-CN" altLang="en-US">
                <a:latin typeface="Times New Roman" charset="0"/>
              </a:rPr>
              <a:t>把为了使某人受益而执行的行为看作向受益者转移的客体</a:t>
            </a:r>
            <a:endParaRPr lang="zh-CN" altLang="en-US">
              <a:latin typeface="Times New Roman" charset="0"/>
            </a:endParaRPr>
          </a:p>
          <a:p>
            <a:pPr lvl="1"/>
            <a:r>
              <a:rPr lang="en-US" altLang="zh-CN">
                <a:latin typeface="Times New Roman" charset="0"/>
              </a:rPr>
              <a:t>Cry me a river.</a:t>
            </a:r>
            <a:endParaRPr lang="en-US" altLang="zh-CN">
              <a:latin typeface="Times New Roman" charset="0"/>
            </a:endParaRPr>
          </a:p>
          <a:p>
            <a:pPr lvl="1"/>
            <a:r>
              <a:rPr lang="en-US" altLang="zh-CN">
                <a:latin typeface="Times New Roman" charset="0"/>
              </a:rPr>
              <a:t>Slay me a dragon.</a:t>
            </a:r>
            <a:endParaRPr lang="en-US" altLang="zh-CN">
              <a:latin typeface="Times New Roman"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构式语法给语言学研究的启示</a:t>
            </a:r>
            <a:endParaRPr lang="zh-CN" altLang="en-US"/>
          </a:p>
        </p:txBody>
      </p:sp>
      <p:sp>
        <p:nvSpPr>
          <p:cNvPr id="3" name="内容占位符 2"/>
          <p:cNvSpPr>
            <a:spLocks noGrp="1"/>
          </p:cNvSpPr>
          <p:nvPr>
            <p:ph idx="1"/>
          </p:nvPr>
        </p:nvSpPr>
        <p:spPr>
          <a:xfrm>
            <a:off x="1191895" y="1134110"/>
            <a:ext cx="10390505" cy="5534025"/>
          </a:xfrm>
        </p:spPr>
        <p:txBody>
          <a:bodyPr>
            <a:normAutofit lnSpcReduction="10000"/>
          </a:bodyPr>
          <a:p>
            <a:r>
              <a:rPr lang="zh-CN" altLang="en-US"/>
              <a:t>重新审视词汇与结构的关系</a:t>
            </a:r>
            <a:endParaRPr lang="zh-CN" altLang="en-US"/>
          </a:p>
          <a:p>
            <a:pPr lvl="1"/>
            <a:r>
              <a:rPr lang="en-US" altLang="zh-CN"/>
              <a:t>“</a:t>
            </a:r>
            <a:r>
              <a:rPr lang="zh-CN" altLang="en-US"/>
              <a:t>一</a:t>
            </a:r>
            <a:r>
              <a:rPr lang="en-US" altLang="zh-CN"/>
              <a:t>”</a:t>
            </a:r>
            <a:r>
              <a:rPr lang="zh-CN" altLang="en-US"/>
              <a:t>有</a:t>
            </a:r>
            <a:r>
              <a:rPr lang="en-US" altLang="zh-CN"/>
              <a:t>“</a:t>
            </a:r>
            <a:r>
              <a:rPr lang="zh-CN" altLang="en-US"/>
              <a:t>每</a:t>
            </a:r>
            <a:r>
              <a:rPr lang="en-US" altLang="zh-CN"/>
              <a:t>”</a:t>
            </a:r>
            <a:r>
              <a:rPr lang="zh-CN" altLang="en-US"/>
              <a:t>的意思：一年一熟，一个人两块钱，一组八个人</a:t>
            </a:r>
            <a:endParaRPr lang="zh-CN" altLang="en-US"/>
          </a:p>
          <a:p>
            <a:pPr lvl="2"/>
            <a:r>
              <a:rPr lang="en-US" altLang="zh-CN"/>
              <a:t>“</a:t>
            </a:r>
            <a:r>
              <a:rPr lang="zh-CN" altLang="en-US"/>
              <a:t>每</a:t>
            </a:r>
            <a:r>
              <a:rPr lang="en-US" altLang="zh-CN"/>
              <a:t>”</a:t>
            </a:r>
            <a:r>
              <a:rPr lang="zh-CN" altLang="en-US"/>
              <a:t>的意思应归于</a:t>
            </a:r>
            <a:r>
              <a:rPr lang="en-US" altLang="zh-CN"/>
              <a:t>“</a:t>
            </a:r>
            <a:r>
              <a:rPr lang="zh-CN" altLang="en-US"/>
              <a:t>数量名</a:t>
            </a:r>
            <a:r>
              <a:rPr lang="en-US" altLang="zh-CN"/>
              <a:t>+</a:t>
            </a:r>
            <a:r>
              <a:rPr lang="zh-CN" altLang="en-US"/>
              <a:t>数量名</a:t>
            </a:r>
            <a:r>
              <a:rPr lang="en-US" altLang="zh-CN"/>
              <a:t>”</a:t>
            </a:r>
            <a:r>
              <a:rPr lang="zh-CN" altLang="en-US"/>
              <a:t>的格式：两年三熟，三个人两块钱</a:t>
            </a:r>
            <a:endParaRPr lang="zh-CN" altLang="en-US"/>
          </a:p>
          <a:p>
            <a:pPr lvl="1"/>
            <a:endParaRPr lang="en-US" altLang="zh-CN"/>
          </a:p>
          <a:p>
            <a:pPr lvl="1"/>
            <a:r>
              <a:rPr lang="en-US" altLang="zh-CN"/>
              <a:t>“</a:t>
            </a:r>
            <a:r>
              <a:rPr lang="zh-CN" altLang="en-US"/>
              <a:t>有</a:t>
            </a:r>
            <a:r>
              <a:rPr lang="en-US" altLang="zh-CN"/>
              <a:t>”</a:t>
            </a:r>
            <a:r>
              <a:rPr lang="zh-CN" altLang="en-US"/>
              <a:t>能否与</a:t>
            </a:r>
            <a:r>
              <a:rPr lang="en-US" altLang="zh-CN"/>
              <a:t>“</a:t>
            </a:r>
            <a:r>
              <a:rPr lang="zh-CN" altLang="en-US"/>
              <a:t>着</a:t>
            </a:r>
            <a:r>
              <a:rPr lang="en-US" altLang="zh-CN"/>
              <a:t>”</a:t>
            </a:r>
            <a:r>
              <a:rPr lang="zh-CN" altLang="en-US"/>
              <a:t>连</a:t>
            </a:r>
            <a:r>
              <a:rPr lang="zh-CN" altLang="en-US"/>
              <a:t>用？</a:t>
            </a:r>
            <a:endParaRPr lang="zh-CN" altLang="en-US"/>
          </a:p>
          <a:p>
            <a:pPr lvl="2"/>
            <a:r>
              <a:rPr lang="zh-CN" altLang="en-US">
                <a:sym typeface="+mn-ea"/>
              </a:rPr>
              <a:t>她有一双水汪汪的大眼睛。→</a:t>
            </a:r>
            <a:r>
              <a:rPr lang="zh-CN" altLang="en-US"/>
              <a:t>她有着一双水汪汪的大眼睛。</a:t>
            </a:r>
            <a:endParaRPr lang="zh-CN" altLang="en-US"/>
          </a:p>
          <a:p>
            <a:pPr lvl="2"/>
            <a:r>
              <a:rPr lang="zh-CN" altLang="en-US">
                <a:sym typeface="+mn-ea"/>
              </a:rPr>
              <a:t>我有一台笔记本电脑。</a:t>
            </a:r>
            <a:r>
              <a:rPr lang="zh-CN" altLang="en-US">
                <a:sym typeface="+mn-ea"/>
              </a:rPr>
              <a:t>→</a:t>
            </a:r>
            <a:r>
              <a:rPr lang="en-US" altLang="zh-CN"/>
              <a:t>*</a:t>
            </a:r>
            <a:r>
              <a:rPr lang="zh-CN" altLang="en-US"/>
              <a:t>我有着一台笔记本电脑。</a:t>
            </a:r>
            <a:endParaRPr lang="zh-CN" altLang="en-US"/>
          </a:p>
          <a:p>
            <a:pPr lvl="2"/>
            <a:r>
              <a:rPr lang="zh-CN" altLang="en-US">
                <a:sym typeface="+mn-ea"/>
              </a:rPr>
              <a:t>人总有一死。</a:t>
            </a:r>
            <a:r>
              <a:rPr lang="zh-CN" altLang="en-US">
                <a:sym typeface="+mn-ea"/>
              </a:rPr>
              <a:t>→</a:t>
            </a:r>
            <a:r>
              <a:rPr lang="en-US" altLang="zh-CN"/>
              <a:t>*</a:t>
            </a:r>
            <a:r>
              <a:rPr lang="zh-CN" altLang="en-US"/>
              <a:t>人总有着一死。</a:t>
            </a:r>
            <a:endParaRPr lang="zh-CN" altLang="en-US"/>
          </a:p>
          <a:p>
            <a:pPr lvl="2"/>
            <a:r>
              <a:rPr lang="zh-CN" altLang="en-US"/>
              <a:t>他有一个不可告人的秘密。→？他有着一个不可告人的秘密。</a:t>
            </a:r>
            <a:endParaRPr lang="zh-CN" altLang="en-US"/>
          </a:p>
          <a:p>
            <a:pPr lvl="2"/>
            <a:r>
              <a:rPr lang="en-US" altLang="zh-CN"/>
              <a:t>“</a:t>
            </a:r>
            <a:r>
              <a:rPr lang="zh-CN" altLang="en-US"/>
              <a:t>有着大眼睛</a:t>
            </a:r>
            <a:r>
              <a:rPr lang="en-US" altLang="zh-CN"/>
              <a:t>”</a:t>
            </a:r>
            <a:r>
              <a:rPr lang="zh-CN" altLang="en-US"/>
              <a:t>属于表存在的</a:t>
            </a:r>
            <a:r>
              <a:rPr lang="en-US" altLang="zh-CN"/>
              <a:t>“</a:t>
            </a:r>
            <a:r>
              <a:rPr lang="zh-CN" altLang="en-US"/>
              <a:t>处所</a:t>
            </a:r>
            <a:r>
              <a:rPr lang="en-US" altLang="zh-CN"/>
              <a:t>+</a:t>
            </a:r>
            <a:r>
              <a:rPr lang="zh-CN" altLang="en-US"/>
              <a:t>动词</a:t>
            </a:r>
            <a:r>
              <a:rPr lang="en-US" altLang="zh-CN"/>
              <a:t>+</a:t>
            </a:r>
            <a:r>
              <a:rPr lang="zh-CN" altLang="en-US"/>
              <a:t>着</a:t>
            </a:r>
            <a:r>
              <a:rPr lang="en-US" altLang="zh-CN"/>
              <a:t>”</a:t>
            </a:r>
            <a:r>
              <a:rPr lang="zh-CN" altLang="en-US"/>
              <a:t>构式，与</a:t>
            </a:r>
            <a:r>
              <a:rPr lang="en-US" altLang="zh-CN"/>
              <a:t>“</a:t>
            </a:r>
            <a:r>
              <a:rPr lang="zh-CN" altLang="en-US"/>
              <a:t>有大眼睛</a:t>
            </a:r>
            <a:r>
              <a:rPr lang="en-US" altLang="zh-CN"/>
              <a:t>”</a:t>
            </a:r>
            <a:r>
              <a:rPr lang="zh-CN" altLang="en-US"/>
              <a:t>格式根本不同</a:t>
            </a:r>
            <a:endParaRPr lang="zh-CN" altLang="en-US"/>
          </a:p>
          <a:p>
            <a:pPr lvl="2"/>
            <a:endParaRPr lang="zh-CN" altLang="en-US"/>
          </a:p>
          <a:p>
            <a:pPr lvl="1"/>
            <a:r>
              <a:rPr lang="en-US" altLang="zh-CN"/>
              <a:t>“</a:t>
            </a:r>
            <a:r>
              <a:rPr lang="zh-CN" altLang="en-US"/>
              <a:t>很</a:t>
            </a:r>
            <a:r>
              <a:rPr lang="en-US" altLang="zh-CN"/>
              <a:t>”</a:t>
            </a:r>
            <a:r>
              <a:rPr lang="zh-CN" altLang="en-US"/>
              <a:t>的用法</a:t>
            </a:r>
            <a:endParaRPr lang="zh-CN" altLang="en-US"/>
          </a:p>
          <a:p>
            <a:pPr lvl="2"/>
            <a:r>
              <a:rPr lang="zh-CN" altLang="en-US"/>
              <a:t>很</a:t>
            </a:r>
            <a:r>
              <a:rPr lang="en-US" altLang="zh-CN"/>
              <a:t>+</a:t>
            </a:r>
            <a:r>
              <a:rPr lang="zh-CN" altLang="en-US"/>
              <a:t>形容词：很快，很好，很生动</a:t>
            </a:r>
            <a:endParaRPr lang="zh-CN" altLang="en-US"/>
          </a:p>
          <a:p>
            <a:pPr lvl="2"/>
            <a:r>
              <a:rPr lang="zh-CN" altLang="en-US"/>
              <a:t>很</a:t>
            </a:r>
            <a:r>
              <a:rPr lang="en-US" altLang="zh-CN"/>
              <a:t>+</a:t>
            </a:r>
            <a:r>
              <a:rPr lang="zh-CN" altLang="en-US"/>
              <a:t>动词：很浪费，很感兴趣，很厌烦</a:t>
            </a:r>
            <a:r>
              <a:rPr lang="en-US" altLang="zh-CN"/>
              <a:t>		*</a:t>
            </a:r>
            <a:r>
              <a:rPr lang="zh-CN" altLang="en-US"/>
              <a:t>很游泳，很给，很打</a:t>
            </a:r>
            <a:endParaRPr lang="zh-CN" altLang="en-US"/>
          </a:p>
          <a:p>
            <a:pPr lvl="2"/>
            <a:r>
              <a:rPr lang="zh-CN" altLang="en-US">
                <a:sym typeface="+mn-ea"/>
              </a:rPr>
              <a:t>很</a:t>
            </a:r>
            <a:r>
              <a:rPr lang="en-US" altLang="zh-CN">
                <a:sym typeface="+mn-ea"/>
              </a:rPr>
              <a:t>+</a:t>
            </a:r>
            <a:r>
              <a:rPr lang="zh-CN" altLang="en-US">
                <a:sym typeface="+mn-ea"/>
              </a:rPr>
              <a:t>名词：很淑女，很男人，很柏拉图</a:t>
            </a:r>
            <a:r>
              <a:rPr lang="en-US" altLang="zh-CN">
                <a:sym typeface="+mn-ea"/>
              </a:rPr>
              <a:t>	</a:t>
            </a:r>
            <a:r>
              <a:rPr lang="en-US" altLang="zh-CN">
                <a:sym typeface="+mn-ea"/>
              </a:rPr>
              <a:t> 	*</a:t>
            </a:r>
            <a:r>
              <a:rPr lang="zh-CN" altLang="en-US">
                <a:sym typeface="+mn-ea"/>
              </a:rPr>
              <a:t>很桌子，很空气，很王老师</a:t>
            </a:r>
            <a:endParaRPr lang="zh-CN" altLang="en-US">
              <a:sym typeface="+mn-ea"/>
            </a:endParaRPr>
          </a:p>
          <a:p>
            <a:pPr lvl="2"/>
            <a:r>
              <a:rPr lang="zh-CN" altLang="en-US">
                <a:sym typeface="+mn-ea"/>
              </a:rPr>
              <a:t>哪些动词和名词可以用在</a:t>
            </a:r>
            <a:r>
              <a:rPr lang="en-US" altLang="zh-CN">
                <a:sym typeface="+mn-ea"/>
              </a:rPr>
              <a:t>“</a:t>
            </a:r>
            <a:r>
              <a:rPr lang="zh-CN" altLang="en-US">
                <a:sym typeface="+mn-ea"/>
              </a:rPr>
              <a:t>很</a:t>
            </a:r>
            <a:r>
              <a:rPr lang="en-US" altLang="zh-CN">
                <a:sym typeface="+mn-ea"/>
              </a:rPr>
              <a:t>”</a:t>
            </a:r>
            <a:r>
              <a:rPr lang="zh-CN" altLang="en-US">
                <a:sym typeface="+mn-ea"/>
              </a:rPr>
              <a:t>字结构中？</a:t>
            </a:r>
            <a:endParaRPr lang="zh-CN" altLang="en-US">
              <a:sym typeface="+mn-ea"/>
            </a:endParaRPr>
          </a:p>
          <a:p>
            <a:pPr lvl="2"/>
            <a:r>
              <a:rPr lang="en-US" altLang="zh-CN">
                <a:sym typeface="+mn-ea"/>
              </a:rPr>
              <a:t>“</a:t>
            </a:r>
            <a:r>
              <a:rPr lang="zh-CN" altLang="en-US">
                <a:sym typeface="+mn-ea"/>
              </a:rPr>
              <a:t>很</a:t>
            </a:r>
            <a:r>
              <a:rPr lang="en-US" altLang="zh-CN">
                <a:sym typeface="+mn-ea"/>
              </a:rPr>
              <a:t>+X”</a:t>
            </a:r>
            <a:r>
              <a:rPr lang="zh-CN" altLang="en-US">
                <a:sym typeface="+mn-ea"/>
              </a:rPr>
              <a:t>：主观评述构式（推论：</a:t>
            </a:r>
            <a:r>
              <a:rPr lang="en-US" altLang="zh-CN">
                <a:sym typeface="+mn-ea"/>
              </a:rPr>
              <a:t>“</a:t>
            </a:r>
            <a:r>
              <a:rPr lang="zh-CN" altLang="en-US">
                <a:sym typeface="+mn-ea"/>
              </a:rPr>
              <a:t>很</a:t>
            </a:r>
            <a:r>
              <a:rPr lang="en-US" altLang="zh-CN">
                <a:sym typeface="+mn-ea"/>
              </a:rPr>
              <a:t>+</a:t>
            </a:r>
            <a:r>
              <a:rPr lang="zh-CN" altLang="en-US">
                <a:sym typeface="+mn-ea"/>
              </a:rPr>
              <a:t>价值评判词</a:t>
            </a:r>
            <a:r>
              <a:rPr lang="en-US" altLang="zh-CN">
                <a:sym typeface="+mn-ea"/>
              </a:rPr>
              <a:t>”“</a:t>
            </a:r>
            <a:r>
              <a:rPr lang="zh-CN" altLang="en-US">
                <a:sym typeface="+mn-ea"/>
              </a:rPr>
              <a:t>很</a:t>
            </a:r>
            <a:r>
              <a:rPr lang="en-US" altLang="zh-CN">
                <a:sym typeface="+mn-ea"/>
              </a:rPr>
              <a:t>+</a:t>
            </a:r>
            <a:r>
              <a:rPr lang="zh-CN" altLang="en-US">
                <a:sym typeface="+mn-ea"/>
              </a:rPr>
              <a:t>模糊谓词</a:t>
            </a:r>
            <a:r>
              <a:rPr lang="en-US" altLang="zh-CN">
                <a:sym typeface="+mn-ea"/>
              </a:rPr>
              <a:t>”</a:t>
            </a:r>
            <a:r>
              <a:rPr lang="zh-CN" altLang="en-US">
                <a:sym typeface="+mn-ea"/>
              </a:rPr>
              <a:t>）</a:t>
            </a:r>
            <a:endParaRPr lang="zh-CN" altLang="en-US">
              <a:sym typeface="+mn-ea"/>
            </a:endParaRPr>
          </a:p>
          <a:p>
            <a:pPr lvl="2"/>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构式语法与生成语法</a:t>
            </a:r>
            <a:endParaRPr lang="en-US" altLang="zh-CN"/>
          </a:p>
        </p:txBody>
      </p:sp>
      <p:sp>
        <p:nvSpPr>
          <p:cNvPr id="3" name="内容占位符 2"/>
          <p:cNvSpPr>
            <a:spLocks noGrp="1"/>
          </p:cNvSpPr>
          <p:nvPr>
            <p:ph sz="half" idx="1"/>
          </p:nvPr>
        </p:nvSpPr>
        <p:spPr>
          <a:xfrm>
            <a:off x="1191895" y="1495425"/>
            <a:ext cx="10410190" cy="4851400"/>
          </a:xfrm>
        </p:spPr>
        <p:txBody>
          <a:bodyPr>
            <a:normAutofit lnSpcReduction="10000"/>
          </a:bodyPr>
          <a:p>
            <a:pPr marL="0" indent="0">
              <a:buNone/>
            </a:pPr>
            <a:r>
              <a:rPr lang="en-US" altLang="zh-CN">
                <a:latin typeface="Times New Roman" charset="0"/>
              </a:rPr>
              <a:t>Goldberg</a:t>
            </a:r>
            <a:r>
              <a:rPr lang="zh-CN" altLang="en-US">
                <a:latin typeface="Times New Roman" charset="0"/>
              </a:rPr>
              <a:t>（</a:t>
            </a:r>
            <a:r>
              <a:rPr lang="en-US" altLang="zh-CN">
                <a:latin typeface="Times New Roman" charset="0"/>
              </a:rPr>
              <a:t>2006</a:t>
            </a:r>
            <a:r>
              <a:rPr lang="zh-CN" altLang="en-US">
                <a:latin typeface="Times New Roman" charset="0"/>
              </a:rPr>
              <a:t>）</a:t>
            </a:r>
            <a:endParaRPr lang="zh-CN" altLang="en-US">
              <a:latin typeface="Times New Roman" charset="0"/>
            </a:endParaRPr>
          </a:p>
          <a:p>
            <a:pPr marL="0" indent="0">
              <a:buClrTx/>
              <a:buFont typeface="+mj-lt"/>
              <a:buNone/>
            </a:pPr>
            <a:r>
              <a:rPr lang="zh-CN" altLang="en-US">
                <a:latin typeface="Times New Roman" charset="0"/>
              </a:rPr>
              <a:t>共同点：</a:t>
            </a:r>
            <a:endParaRPr lang="zh-CN" altLang="en-US">
              <a:latin typeface="Times New Roman" charset="0"/>
            </a:endParaRPr>
          </a:p>
          <a:p>
            <a:pPr marL="0" indent="0">
              <a:buClrTx/>
              <a:buFont typeface="+mj-lt"/>
              <a:buNone/>
            </a:pPr>
            <a:r>
              <a:rPr lang="zh-CN" altLang="en-US">
                <a:latin typeface="Times New Roman" charset="0"/>
              </a:rPr>
              <a:t>把语言看做是一个认知（心理）系统</a:t>
            </a:r>
            <a:endParaRPr lang="zh-CN" altLang="en-US">
              <a:latin typeface="Times New Roman" charset="0"/>
            </a:endParaRPr>
          </a:p>
          <a:p>
            <a:pPr marL="0" indent="0">
              <a:buClrTx/>
              <a:buFont typeface="+mj-lt"/>
              <a:buNone/>
            </a:pPr>
            <a:r>
              <a:rPr lang="zh-CN" altLang="en-US">
                <a:latin typeface="Times New Roman" charset="0"/>
              </a:rPr>
              <a:t>必须有一种把结构组合起来创造新语句的方式</a:t>
            </a:r>
            <a:endParaRPr lang="zh-CN" altLang="en-US">
              <a:latin typeface="Times New Roman" charset="0"/>
            </a:endParaRPr>
          </a:p>
          <a:p>
            <a:pPr marL="0" indent="0">
              <a:buClrTx/>
              <a:buFont typeface="+mj-lt"/>
              <a:buNone/>
            </a:pPr>
            <a:r>
              <a:rPr lang="zh-CN" altLang="en-US">
                <a:latin typeface="Times New Roman" charset="0"/>
              </a:rPr>
              <a:t>语言学习理论的重要性</a:t>
            </a:r>
            <a:endParaRPr lang="zh-CN" altLang="en-US">
              <a:latin typeface="Times New Roman" charset="0"/>
            </a:endParaRPr>
          </a:p>
          <a:p>
            <a:pPr marL="0" indent="0">
              <a:buClrTx/>
              <a:buFont typeface="+mj-lt"/>
              <a:buNone/>
            </a:pPr>
            <a:endParaRPr lang="zh-CN" altLang="en-US">
              <a:latin typeface="Times New Roman" charset="0"/>
            </a:endParaRPr>
          </a:p>
          <a:p>
            <a:pPr marL="0" indent="0">
              <a:buClrTx/>
              <a:buFont typeface="+mj-lt"/>
              <a:buNone/>
            </a:pPr>
            <a:r>
              <a:rPr lang="zh-CN" altLang="en-US">
                <a:latin typeface="Times New Roman" charset="0"/>
              </a:rPr>
              <a:t>不同点：</a:t>
            </a:r>
            <a:endParaRPr lang="zh-CN" altLang="en-US">
              <a:latin typeface="Times New Roman" charset="0"/>
            </a:endParaRPr>
          </a:p>
          <a:p>
            <a:pPr marL="0" indent="0">
              <a:buClrTx/>
              <a:buFont typeface="+mj-lt"/>
              <a:buNone/>
            </a:pPr>
            <a:r>
              <a:rPr lang="zh-CN" altLang="en-US">
                <a:latin typeface="Times New Roman" charset="0"/>
              </a:rPr>
              <a:t>生成语法认为揭示语言本质最好的方法是研究独立于语义和话语功能而存在的形式结构；语言的半规则或独特格式做边缘化处理；人不能依靠一般的认知机制通过归纳法习得语言的核心部分，学习者具有先天的语言能力。</a:t>
            </a:r>
            <a:endParaRPr lang="en-US" altLang="zh-CN">
              <a:latin typeface="Times New Roman"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构式主义研究方式的一些特点</a:t>
            </a:r>
            <a:endParaRPr lang="en-US" altLang="zh-CN"/>
          </a:p>
        </p:txBody>
      </p:sp>
      <p:sp>
        <p:nvSpPr>
          <p:cNvPr id="3" name="内容占位符 2"/>
          <p:cNvSpPr>
            <a:spLocks noGrp="1"/>
          </p:cNvSpPr>
          <p:nvPr>
            <p:ph sz="half" idx="1"/>
          </p:nvPr>
        </p:nvSpPr>
        <p:spPr>
          <a:xfrm>
            <a:off x="1191895" y="1361440"/>
            <a:ext cx="10410190" cy="5280025"/>
          </a:xfrm>
        </p:spPr>
        <p:txBody>
          <a:bodyPr>
            <a:normAutofit/>
          </a:bodyPr>
          <a:p>
            <a:pPr marL="0" indent="0">
              <a:buNone/>
            </a:pPr>
            <a:r>
              <a:rPr lang="zh-CN" altLang="en-US">
                <a:latin typeface="Times New Roman" charset="0"/>
              </a:rPr>
              <a:t>注重个别词、结构的具体语义及分布。</a:t>
            </a:r>
            <a:endParaRPr lang="zh-CN" altLang="en-US">
              <a:latin typeface="Times New Roman" charset="0"/>
            </a:endParaRPr>
          </a:p>
          <a:p>
            <a:pPr marL="0" indent="0">
              <a:buNone/>
            </a:pPr>
            <a:endParaRPr lang="zh-CN" altLang="en-US">
              <a:latin typeface="Times New Roman" charset="0"/>
            </a:endParaRPr>
          </a:p>
          <a:p>
            <a:pPr marL="0" indent="0">
              <a:buNone/>
            </a:pPr>
            <a:r>
              <a:rPr lang="zh-CN" altLang="en-US">
                <a:latin typeface="Times New Roman" charset="0"/>
              </a:rPr>
              <a:t>强调识解世界方式的细微差别。</a:t>
            </a:r>
            <a:endParaRPr lang="zh-CN" altLang="en-US">
              <a:latin typeface="Times New Roman" charset="0"/>
            </a:endParaRPr>
          </a:p>
          <a:p>
            <a:pPr lvl="1" indent="0">
              <a:buNone/>
            </a:pPr>
            <a:r>
              <a:rPr lang="zh-CN" altLang="en-US">
                <a:latin typeface="Times New Roman" charset="0"/>
              </a:rPr>
              <a:t>双及物构式（</a:t>
            </a:r>
            <a:r>
              <a:rPr lang="en-US" altLang="zh-CN">
                <a:latin typeface="Times New Roman" charset="0"/>
              </a:rPr>
              <a:t>the ditransitive construction</a:t>
            </a:r>
            <a:r>
              <a:rPr lang="zh-CN" altLang="en-US">
                <a:latin typeface="Times New Roman" charset="0"/>
              </a:rPr>
              <a:t>）：</a:t>
            </a:r>
            <a:r>
              <a:rPr lang="en-US" altLang="zh-CN">
                <a:latin typeface="Times New Roman" charset="0"/>
              </a:rPr>
              <a:t>Sub V Obj</a:t>
            </a:r>
            <a:r>
              <a:rPr lang="en-US" altLang="zh-CN" baseline="-25000">
                <a:solidFill>
                  <a:schemeClr val="accent4"/>
                </a:solidFill>
                <a:uFillTx/>
                <a:latin typeface="Times New Roman" charset="0"/>
              </a:rPr>
              <a:t>1</a:t>
            </a:r>
            <a:r>
              <a:rPr lang="en-US" altLang="zh-CN">
                <a:latin typeface="Times New Roman" charset="0"/>
              </a:rPr>
              <a:t> Obj</a:t>
            </a:r>
            <a:r>
              <a:rPr lang="en-US" altLang="zh-CN" baseline="-25000">
                <a:solidFill>
                  <a:schemeClr val="accent4"/>
                </a:solidFill>
                <a:uFillTx/>
                <a:latin typeface="Times New Roman" charset="0"/>
              </a:rPr>
              <a:t>2</a:t>
            </a:r>
            <a:r>
              <a:rPr lang="zh-CN" altLang="en-US">
                <a:latin typeface="Times New Roman" charset="0"/>
                <a:sym typeface="+mn-ea"/>
              </a:rPr>
              <a:t>，转移、给予</a:t>
            </a:r>
            <a:endParaRPr lang="en-US" altLang="zh-CN" baseline="-25000">
              <a:solidFill>
                <a:schemeClr val="accent4"/>
              </a:solidFill>
              <a:uFillTx/>
              <a:latin typeface="Times New Roman" charset="0"/>
              <a:sym typeface="+mn-ea"/>
            </a:endParaRPr>
          </a:p>
          <a:p>
            <a:pPr lvl="1" indent="0">
              <a:buNone/>
            </a:pPr>
            <a:r>
              <a:rPr lang="en-US" altLang="zh-CN">
                <a:latin typeface="Times New Roman" charset="0"/>
              </a:rPr>
              <a:t>Liza bought a book for Zach.</a:t>
            </a:r>
            <a:endParaRPr lang="en-US" altLang="zh-CN">
              <a:latin typeface="Times New Roman" charset="0"/>
            </a:endParaRPr>
          </a:p>
          <a:p>
            <a:pPr lvl="1" indent="0">
              <a:buNone/>
            </a:pPr>
            <a:r>
              <a:rPr lang="en-US" altLang="zh-CN">
                <a:latin typeface="Times New Roman" charset="0"/>
              </a:rPr>
              <a:t>Liza bought Zach a book.</a:t>
            </a:r>
            <a:endParaRPr lang="en-US" altLang="zh-CN">
              <a:latin typeface="Times New Roman" charset="0"/>
            </a:endParaRPr>
          </a:p>
          <a:p>
            <a:pPr lvl="1" indent="0">
              <a:buNone/>
            </a:pPr>
            <a:r>
              <a:rPr lang="en-US" altLang="zh-CN">
                <a:latin typeface="Times New Roman" charset="0"/>
              </a:rPr>
              <a:t>Liza sent a book to storage.</a:t>
            </a:r>
            <a:endParaRPr lang="en-US" altLang="zh-CN">
              <a:latin typeface="Times New Roman" charset="0"/>
            </a:endParaRPr>
          </a:p>
          <a:p>
            <a:pPr lvl="1" indent="0">
              <a:buNone/>
            </a:pPr>
            <a:r>
              <a:rPr lang="en-US" altLang="zh-CN">
                <a:latin typeface="Times New Roman" charset="0"/>
              </a:rPr>
              <a:t>Liza sent Stan a book.</a:t>
            </a:r>
            <a:endParaRPr lang="en-US" altLang="zh-CN">
              <a:latin typeface="Times New Roman" charset="0"/>
            </a:endParaRPr>
          </a:p>
          <a:p>
            <a:pPr lvl="1" indent="0">
              <a:buNone/>
            </a:pPr>
            <a:r>
              <a:rPr lang="en-US" altLang="zh-CN">
                <a:latin typeface="Times New Roman" charset="0"/>
              </a:rPr>
              <a:t>? Liza sent storage a book.</a:t>
            </a:r>
            <a:endParaRPr lang="en-US" altLang="zh-CN">
              <a:latin typeface="Times New Roman" charset="0"/>
            </a:endParaRPr>
          </a:p>
          <a:p>
            <a:pPr marL="0" indent="0">
              <a:buNone/>
            </a:pPr>
            <a:endParaRPr lang="en-US" altLang="zh-CN">
              <a:latin typeface="Times New Roman" charset="0"/>
            </a:endParaRPr>
          </a:p>
          <a:p>
            <a:pPr marL="0" indent="0">
              <a:buNone/>
            </a:pPr>
            <a:r>
              <a:rPr lang="en-US" altLang="zh-CN"/>
              <a:t>“</a:t>
            </a:r>
            <a:r>
              <a:rPr lang="zh-CN" altLang="en-US"/>
              <a:t>所见即所得</a:t>
            </a:r>
            <a:r>
              <a:rPr lang="en-US" altLang="zh-CN"/>
              <a:t>”</a:t>
            </a:r>
            <a:r>
              <a:rPr lang="zh-CN" altLang="en-US">
                <a:latin typeface="Times New Roman" charset="0"/>
              </a:rPr>
              <a:t>的方法研究句法形式。</a:t>
            </a:r>
            <a:endParaRPr lang="zh-CN" altLang="en-US">
              <a:latin typeface="Times New Roman" charset="0"/>
            </a:endParaRPr>
          </a:p>
          <a:p>
            <a:pPr lvl="1" indent="0">
              <a:buNone/>
            </a:pPr>
            <a:r>
              <a:rPr lang="en-US" altLang="zh-CN">
                <a:latin typeface="Times New Roman" charset="0"/>
              </a:rPr>
              <a:t>What did Liza buy Zach?</a:t>
            </a:r>
            <a:endParaRPr lang="en-US" altLang="zh-CN">
              <a:latin typeface="Times New Roman" charset="0"/>
            </a:endParaRPr>
          </a:p>
          <a:p>
            <a:pPr lvl="1" indent="0">
              <a:buNone/>
            </a:pPr>
            <a:r>
              <a:rPr lang="zh-CN" altLang="en-US">
                <a:latin typeface="Times New Roman" charset="0"/>
              </a:rPr>
              <a:t>词构式、双及物构式、疑问构式、倒装构式、</a:t>
            </a:r>
            <a:r>
              <a:rPr lang="en-US" altLang="zh-CN">
                <a:latin typeface="Times New Roman" charset="0"/>
              </a:rPr>
              <a:t>VP</a:t>
            </a:r>
            <a:r>
              <a:rPr lang="zh-CN" altLang="en-US">
                <a:latin typeface="Times New Roman" charset="0"/>
              </a:rPr>
              <a:t>构式、</a:t>
            </a:r>
            <a:r>
              <a:rPr lang="en-US" altLang="zh-CN">
                <a:latin typeface="Times New Roman" charset="0"/>
              </a:rPr>
              <a:t>NP</a:t>
            </a:r>
            <a:r>
              <a:rPr lang="zh-CN" altLang="en-US">
                <a:latin typeface="Times New Roman" charset="0"/>
              </a:rPr>
              <a:t>构式</a:t>
            </a:r>
            <a:endParaRPr lang="zh-CN" altLang="en-US">
              <a:latin typeface="Times New Roman"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什么是构式（</a:t>
            </a:r>
            <a:r>
              <a:rPr lang="en-US" altLang="zh-CN"/>
              <a:t>Construction</a:t>
            </a:r>
            <a:r>
              <a:rPr lang="zh-CN" altLang="en-US"/>
              <a:t>）</a:t>
            </a:r>
            <a:endParaRPr lang="zh-CN" altLang="en-US"/>
          </a:p>
        </p:txBody>
      </p:sp>
      <p:sp>
        <p:nvSpPr>
          <p:cNvPr id="3" name="内容占位符 2"/>
          <p:cNvSpPr>
            <a:spLocks noGrp="1"/>
          </p:cNvSpPr>
          <p:nvPr>
            <p:ph sz="half" idx="1"/>
          </p:nvPr>
        </p:nvSpPr>
        <p:spPr>
          <a:xfrm>
            <a:off x="1191895" y="1495425"/>
            <a:ext cx="10410190" cy="5026025"/>
          </a:xfrm>
        </p:spPr>
        <p:txBody>
          <a:bodyPr/>
          <a:p>
            <a:pPr marL="0" indent="0">
              <a:buNone/>
            </a:pPr>
            <a:r>
              <a:rPr lang="en-US" altLang="zh-CN">
                <a:latin typeface="Times New Roman" charset="0"/>
              </a:rPr>
              <a:t>Goldberg</a:t>
            </a:r>
            <a:r>
              <a:rPr lang="zh-CN" altLang="en-US">
                <a:latin typeface="Times New Roman" charset="0"/>
              </a:rPr>
              <a:t>（</a:t>
            </a:r>
            <a:r>
              <a:rPr lang="en-US" altLang="zh-CN">
                <a:latin typeface="Times New Roman" charset="0"/>
              </a:rPr>
              <a:t>1995</a:t>
            </a:r>
            <a:r>
              <a:rPr lang="zh-CN" altLang="en-US">
                <a:latin typeface="Times New Roman" charset="0"/>
              </a:rPr>
              <a:t>，</a:t>
            </a:r>
            <a:r>
              <a:rPr lang="en-US" altLang="zh-CN">
                <a:latin typeface="Times New Roman" charset="0"/>
              </a:rPr>
              <a:t>2006</a:t>
            </a:r>
            <a:r>
              <a:rPr lang="zh-CN" altLang="en-US">
                <a:latin typeface="Times New Roman" charset="0"/>
              </a:rPr>
              <a:t>）</a:t>
            </a:r>
            <a:endParaRPr lang="zh-CN" altLang="en-US">
              <a:latin typeface="Times New Roman" charset="0"/>
            </a:endParaRPr>
          </a:p>
          <a:p>
            <a:pPr>
              <a:buClrTx/>
              <a:buFont typeface="+mj-lt"/>
              <a:buAutoNum type="arabicPeriod"/>
            </a:pPr>
            <a:r>
              <a:rPr lang="en-US" altLang="zh-CN">
                <a:latin typeface="Times New Roman" charset="0"/>
              </a:rPr>
              <a:t> </a:t>
            </a:r>
            <a:r>
              <a:rPr lang="en-US" altLang="zh-CN" i="1">
                <a:latin typeface="Times New Roman" charset="0"/>
              </a:rPr>
              <a:t>C </a:t>
            </a:r>
            <a:r>
              <a:rPr lang="zh-CN" altLang="en-US">
                <a:latin typeface="Times New Roman" charset="0"/>
              </a:rPr>
              <a:t>是一个构式当且仅当 </a:t>
            </a:r>
            <a:r>
              <a:rPr lang="en-US" altLang="zh-CN" i="1">
                <a:latin typeface="Times New Roman" charset="0"/>
                <a:sym typeface="+mn-ea"/>
              </a:rPr>
              <a:t>C </a:t>
            </a:r>
            <a:r>
              <a:rPr lang="zh-CN" altLang="en-US">
                <a:latin typeface="Times New Roman" charset="0"/>
              </a:rPr>
              <a:t>是一个形式—意义的配对〈</a:t>
            </a:r>
            <a:r>
              <a:rPr lang="en-US" altLang="zh-CN" i="1">
                <a:latin typeface="Times New Roman" charset="0"/>
              </a:rPr>
              <a:t>F</a:t>
            </a:r>
            <a:r>
              <a:rPr lang="en-US" altLang="zh-CN" i="1" baseline="-25000">
                <a:solidFill>
                  <a:schemeClr val="accent4"/>
                </a:solidFill>
                <a:uFillTx/>
                <a:latin typeface="Times New Roman" charset="0"/>
              </a:rPr>
              <a:t>i</a:t>
            </a:r>
            <a:r>
              <a:rPr lang="zh-CN" altLang="en-US">
                <a:latin typeface="Times New Roman" charset="0"/>
              </a:rPr>
              <a:t>，</a:t>
            </a:r>
            <a:r>
              <a:rPr lang="en-US" altLang="zh-CN" i="1">
                <a:latin typeface="Times New Roman" charset="0"/>
                <a:sym typeface="+mn-ea"/>
              </a:rPr>
              <a:t>S</a:t>
            </a:r>
            <a:r>
              <a:rPr lang="en-US" altLang="zh-CN" i="1" baseline="-25000">
                <a:solidFill>
                  <a:schemeClr val="accent4"/>
                </a:solidFill>
                <a:uFillTx/>
                <a:latin typeface="Times New Roman" charset="0"/>
                <a:sym typeface="+mn-ea"/>
              </a:rPr>
              <a:t>i</a:t>
            </a:r>
            <a:r>
              <a:rPr lang="zh-CN" altLang="en-US">
                <a:latin typeface="Times New Roman" charset="0"/>
              </a:rPr>
              <a:t>〉，且 </a:t>
            </a:r>
            <a:r>
              <a:rPr lang="en-US" altLang="zh-CN" i="1">
                <a:latin typeface="Times New Roman" charset="0"/>
                <a:sym typeface="+mn-ea"/>
              </a:rPr>
              <a:t>C </a:t>
            </a:r>
            <a:r>
              <a:rPr lang="zh-CN" altLang="en-US">
                <a:latin typeface="Times New Roman" charset="0"/>
              </a:rPr>
              <a:t>的形式（</a:t>
            </a:r>
            <a:r>
              <a:rPr lang="en-US" altLang="zh-CN" i="1">
                <a:latin typeface="Times New Roman" charset="0"/>
                <a:sym typeface="+mn-ea"/>
              </a:rPr>
              <a:t>F</a:t>
            </a:r>
            <a:r>
              <a:rPr lang="en-US" altLang="zh-CN" i="1" baseline="-25000">
                <a:solidFill>
                  <a:schemeClr val="accent4"/>
                </a:solidFill>
                <a:uFillTx/>
                <a:latin typeface="Times New Roman" charset="0"/>
                <a:sym typeface="+mn-ea"/>
              </a:rPr>
              <a:t>i</a:t>
            </a:r>
            <a:r>
              <a:rPr lang="zh-CN" altLang="en-US">
                <a:latin typeface="Times New Roman" charset="0"/>
              </a:rPr>
              <a:t>）或意义（</a:t>
            </a:r>
            <a:r>
              <a:rPr lang="en-US" altLang="zh-CN" i="1">
                <a:latin typeface="Times New Roman" charset="0"/>
                <a:sym typeface="+mn-ea"/>
              </a:rPr>
              <a:t>S</a:t>
            </a:r>
            <a:r>
              <a:rPr lang="en-US" altLang="zh-CN" i="1" baseline="-25000">
                <a:solidFill>
                  <a:schemeClr val="accent4"/>
                </a:solidFill>
                <a:uFillTx/>
                <a:latin typeface="Times New Roman" charset="0"/>
                <a:sym typeface="+mn-ea"/>
              </a:rPr>
              <a:t>i</a:t>
            </a:r>
            <a:r>
              <a:rPr lang="zh-CN" altLang="en-US">
                <a:latin typeface="Times New Roman" charset="0"/>
              </a:rPr>
              <a:t>）的某些方面不能从 </a:t>
            </a:r>
            <a:r>
              <a:rPr lang="en-US" altLang="zh-CN" i="1">
                <a:latin typeface="Times New Roman" charset="0"/>
                <a:sym typeface="+mn-ea"/>
              </a:rPr>
              <a:t>C </a:t>
            </a:r>
            <a:r>
              <a:rPr lang="zh-CN" altLang="en-US">
                <a:latin typeface="Times New Roman" charset="0"/>
              </a:rPr>
              <a:t>的构成成分或其他先前已有的构式中得到完全预测。</a:t>
            </a:r>
            <a:endParaRPr lang="zh-CN" altLang="en-US">
              <a:latin typeface="Times New Roman" charset="0"/>
            </a:endParaRPr>
          </a:p>
          <a:p>
            <a:pPr>
              <a:buClrTx/>
              <a:buFont typeface="+mj-lt"/>
              <a:buAutoNum type="arabicPeriod"/>
            </a:pPr>
            <a:r>
              <a:rPr lang="zh-CN" altLang="en-US">
                <a:latin typeface="Times New Roman" charset="0"/>
              </a:rPr>
              <a:t>某些语言格式可以预测，但只要它们出现的频率足够高，这些格式仍会被语言使用者存储为构式。</a:t>
            </a:r>
            <a:endParaRPr lang="zh-CN" altLang="en-US">
              <a:latin typeface="Times New Roman" charset="0"/>
            </a:endParaRPr>
          </a:p>
          <a:p>
            <a:pPr>
              <a:buClrTx/>
              <a:buFont typeface="+mj-lt"/>
              <a:buAutoNum type="arabicPeriod"/>
            </a:pPr>
            <a:endParaRPr lang="zh-CN" altLang="en-US">
              <a:latin typeface="Times New Roman" charset="0"/>
            </a:endParaRPr>
          </a:p>
          <a:p>
            <a:pPr marL="0" indent="0">
              <a:buClrTx/>
              <a:buFont typeface="+mj-lt"/>
              <a:buNone/>
            </a:pPr>
            <a:endParaRPr lang="zh-CN" altLang="en-US">
              <a:latin typeface="Times New Roman"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构式主义的优点（相对于生成语法）</a:t>
            </a:r>
            <a:endParaRPr lang="en-US" altLang="zh-CN"/>
          </a:p>
        </p:txBody>
      </p:sp>
      <p:sp>
        <p:nvSpPr>
          <p:cNvPr id="3" name="内容占位符 2"/>
          <p:cNvSpPr>
            <a:spLocks noGrp="1"/>
          </p:cNvSpPr>
          <p:nvPr>
            <p:ph sz="half" idx="1"/>
          </p:nvPr>
        </p:nvSpPr>
        <p:spPr>
          <a:xfrm>
            <a:off x="1191895" y="1361440"/>
            <a:ext cx="10410190" cy="5280025"/>
          </a:xfrm>
        </p:spPr>
        <p:txBody>
          <a:bodyPr>
            <a:normAutofit/>
          </a:bodyPr>
          <a:p>
            <a:pPr marL="0" indent="0">
              <a:buNone/>
            </a:pPr>
            <a:r>
              <a:rPr lang="zh-CN" altLang="en-US">
                <a:latin typeface="Times New Roman" charset="0"/>
              </a:rPr>
              <a:t>避免不合情理的动词意义</a:t>
            </a:r>
            <a:endParaRPr lang="zh-CN" altLang="en-US">
              <a:latin typeface="Times New Roman" charset="0"/>
            </a:endParaRPr>
          </a:p>
          <a:p>
            <a:pPr lvl="1" indent="0">
              <a:buNone/>
            </a:pPr>
            <a:r>
              <a:rPr lang="en-US" altLang="zh-CN">
                <a:latin typeface="Times New Roman" charset="0"/>
              </a:rPr>
              <a:t>He sneezed the napkin off the table.</a:t>
            </a:r>
            <a:endParaRPr lang="en-US" altLang="zh-CN">
              <a:latin typeface="Times New Roman" charset="0"/>
            </a:endParaRPr>
          </a:p>
          <a:p>
            <a:pPr lvl="1" indent="0">
              <a:buNone/>
            </a:pPr>
            <a:r>
              <a:rPr lang="en-US" altLang="zh-CN">
                <a:latin typeface="Times New Roman" charset="0"/>
              </a:rPr>
              <a:t>She baked him a cake.</a:t>
            </a:r>
            <a:endParaRPr lang="en-US" altLang="zh-CN">
              <a:latin typeface="Times New Roman" charset="0"/>
            </a:endParaRPr>
          </a:p>
          <a:p>
            <a:pPr lvl="1" indent="0">
              <a:buNone/>
            </a:pPr>
            <a:r>
              <a:rPr lang="en-US" altLang="zh-CN">
                <a:latin typeface="Times New Roman" charset="0"/>
              </a:rPr>
              <a:t>Dan talked him blue in the face.</a:t>
            </a:r>
            <a:endParaRPr lang="en-US" altLang="zh-CN">
              <a:latin typeface="Times New Roman" charset="0"/>
            </a:endParaRPr>
          </a:p>
          <a:p>
            <a:pPr lvl="1" indent="0">
              <a:buNone/>
            </a:pPr>
            <a:r>
              <a:rPr lang="en-US" altLang="zh-CN">
                <a:latin typeface="Times New Roman" charset="0"/>
              </a:rPr>
              <a:t>sneeze, bake, talk </a:t>
            </a:r>
            <a:r>
              <a:rPr lang="zh-CN" altLang="en-US">
                <a:latin typeface="Times New Roman" charset="0"/>
              </a:rPr>
              <a:t>是否因此就存在一种三个论元的特殊意义？</a:t>
            </a:r>
            <a:endParaRPr lang="zh-CN" altLang="en-US">
              <a:latin typeface="Times New Roman" charset="0"/>
            </a:endParaRPr>
          </a:p>
          <a:p>
            <a:pPr marL="0" indent="0">
              <a:buNone/>
            </a:pPr>
            <a:r>
              <a:rPr lang="zh-CN" altLang="en-US">
                <a:latin typeface="Times New Roman" charset="0"/>
              </a:rPr>
              <a:t>避免循环论证</a:t>
            </a:r>
            <a:endParaRPr lang="zh-CN" altLang="en-US">
              <a:latin typeface="Times New Roman" charset="0"/>
            </a:endParaRPr>
          </a:p>
          <a:p>
            <a:pPr lvl="1" indent="0">
              <a:buNone/>
            </a:pPr>
            <a:r>
              <a:rPr lang="en-US" altLang="zh-CN">
                <a:latin typeface="Times New Roman" charset="0"/>
              </a:rPr>
              <a:t>V </a:t>
            </a:r>
            <a:r>
              <a:rPr lang="zh-CN" altLang="en-US">
                <a:latin typeface="Times New Roman" charset="0"/>
              </a:rPr>
              <a:t>是 </a:t>
            </a:r>
            <a:r>
              <a:rPr lang="en-US" altLang="zh-CN" i="1">
                <a:latin typeface="Times New Roman" charset="0"/>
              </a:rPr>
              <a:t>n </a:t>
            </a:r>
            <a:r>
              <a:rPr lang="zh-CN" altLang="en-US">
                <a:latin typeface="Times New Roman" charset="0"/>
              </a:rPr>
              <a:t>元动词，因为它在句子中带 </a:t>
            </a:r>
            <a:r>
              <a:rPr lang="en-US" altLang="zh-CN" i="1">
                <a:latin typeface="Times New Roman" charset="0"/>
                <a:sym typeface="+mn-ea"/>
              </a:rPr>
              <a:t>n </a:t>
            </a:r>
            <a:r>
              <a:rPr lang="zh-CN" altLang="en-US">
                <a:latin typeface="Times New Roman" charset="0"/>
              </a:rPr>
              <a:t>个论元；</a:t>
            </a:r>
            <a:endParaRPr lang="zh-CN" altLang="en-US">
              <a:latin typeface="Times New Roman" charset="0"/>
            </a:endParaRPr>
          </a:p>
          <a:p>
            <a:pPr lvl="1" indent="0">
              <a:buNone/>
            </a:pPr>
            <a:r>
              <a:rPr lang="en-US" altLang="zh-CN">
                <a:latin typeface="Times New Roman" charset="0"/>
                <a:sym typeface="+mn-ea"/>
              </a:rPr>
              <a:t>V </a:t>
            </a:r>
            <a:r>
              <a:rPr lang="zh-CN" altLang="en-US">
                <a:latin typeface="Times New Roman" charset="0"/>
                <a:sym typeface="+mn-ea"/>
              </a:rPr>
              <a:t>在句子中带 </a:t>
            </a:r>
            <a:r>
              <a:rPr lang="en-US" altLang="zh-CN" i="1">
                <a:latin typeface="Times New Roman" charset="0"/>
                <a:sym typeface="+mn-ea"/>
              </a:rPr>
              <a:t>n </a:t>
            </a:r>
            <a:r>
              <a:rPr lang="zh-CN" altLang="en-US">
                <a:latin typeface="Times New Roman" charset="0"/>
                <a:sym typeface="+mn-ea"/>
              </a:rPr>
              <a:t>个论元，因为它是 </a:t>
            </a:r>
            <a:r>
              <a:rPr lang="en-US" altLang="zh-CN" i="1">
                <a:latin typeface="Times New Roman" charset="0"/>
                <a:sym typeface="+mn-ea"/>
              </a:rPr>
              <a:t>n </a:t>
            </a:r>
            <a:r>
              <a:rPr lang="zh-CN" altLang="en-US">
                <a:latin typeface="Times New Roman" charset="0"/>
                <a:sym typeface="+mn-ea"/>
              </a:rPr>
              <a:t>元动词。</a:t>
            </a:r>
            <a:endParaRPr lang="zh-CN" altLang="en-US">
              <a:latin typeface="Times New Roman" charset="0"/>
              <a:sym typeface="+mn-ea"/>
            </a:endParaRPr>
          </a:p>
          <a:p>
            <a:pPr marL="0" indent="0">
              <a:buNone/>
            </a:pPr>
            <a:r>
              <a:rPr lang="zh-CN" altLang="en-US">
                <a:latin typeface="Times New Roman" charset="0"/>
              </a:rPr>
              <a:t>语义经济性</a:t>
            </a:r>
            <a:endParaRPr lang="zh-CN" altLang="en-US">
              <a:latin typeface="Times New Roman" charset="0"/>
            </a:endParaRPr>
          </a:p>
          <a:p>
            <a:pPr lvl="1" indent="0">
              <a:buNone/>
            </a:pPr>
            <a:r>
              <a:rPr lang="zh-CN" altLang="en-US">
                <a:latin typeface="Times New Roman" charset="0"/>
              </a:rPr>
              <a:t>动词有不同的意义每当动词出现在一个不同的构式中时，该表达式的语义（和受到的限制）也不同。</a:t>
            </a:r>
            <a:endParaRPr lang="zh-CN" altLang="en-US">
              <a:latin typeface="Times New Roman" charset="0"/>
            </a:endParaRPr>
          </a:p>
          <a:p>
            <a:pPr lvl="1" indent="0">
              <a:buNone/>
            </a:pPr>
            <a:r>
              <a:rPr lang="zh-CN" altLang="en-US">
                <a:latin typeface="Times New Roman" charset="0"/>
              </a:rPr>
              <a:t>这些差别不必归结于不同的动词意义；把这些差别归结于构式本身更为经济。</a:t>
            </a:r>
            <a:endParaRPr lang="zh-CN" altLang="en-US">
              <a:latin typeface="Times New Roman"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Goldberg</a:t>
            </a:r>
            <a:r>
              <a:rPr lang="zh-CN" altLang="en-US"/>
              <a:t>论组合性</a:t>
            </a:r>
            <a:endParaRPr lang="zh-CN" altLang="en-US"/>
          </a:p>
        </p:txBody>
      </p:sp>
      <p:sp>
        <p:nvSpPr>
          <p:cNvPr id="3" name="内容占位符 2"/>
          <p:cNvSpPr>
            <a:spLocks noGrp="1"/>
          </p:cNvSpPr>
          <p:nvPr>
            <p:ph sz="half" idx="1"/>
          </p:nvPr>
        </p:nvSpPr>
        <p:spPr>
          <a:xfrm>
            <a:off x="789940" y="1361440"/>
            <a:ext cx="10610850" cy="5280025"/>
          </a:xfrm>
        </p:spPr>
        <p:txBody>
          <a:bodyPr>
            <a:normAutofit/>
          </a:bodyPr>
          <a:p>
            <a:pPr marL="0" indent="0">
              <a:buNone/>
            </a:pPr>
            <a:r>
              <a:rPr lang="zh-CN" altLang="en-US">
                <a:latin typeface="Times New Roman" charset="0"/>
                <a:sym typeface="+mn-ea"/>
              </a:rPr>
              <a:t>弗雷格的组合原则</a:t>
            </a:r>
            <a:r>
              <a:rPr lang="zh-CN" altLang="en-US">
                <a:latin typeface="Times New Roman" charset="0"/>
              </a:rPr>
              <a:t>：语言中每一个表达式的意义必须是其直接构成成分意义和用以连接这些成分的句法规则的函项。</a:t>
            </a:r>
            <a:endParaRPr lang="zh-CN" altLang="en-US">
              <a:latin typeface="Times New Roman" charset="0"/>
            </a:endParaRPr>
          </a:p>
          <a:p>
            <a:pPr marL="0" indent="0">
              <a:buNone/>
            </a:pPr>
            <a:r>
              <a:rPr lang="zh-CN" altLang="en-US">
                <a:latin typeface="Times New Roman" charset="0"/>
              </a:rPr>
              <a:t>蒙太古：句法结构同语义对象间存</a:t>
            </a:r>
            <a:r>
              <a:rPr lang="zh-CN" altLang="en-US"/>
              <a:t>在对应关</a:t>
            </a:r>
            <a:r>
              <a:rPr lang="zh-CN" altLang="en-US">
                <a:latin typeface="Times New Roman" charset="0"/>
              </a:rPr>
              <a:t>系：</a:t>
            </a:r>
            <a:endParaRPr lang="zh-CN" altLang="en-US">
              <a:latin typeface="Times New Roman" charset="0"/>
            </a:endParaRPr>
          </a:p>
          <a:p>
            <a:pPr marL="0" indent="0" algn="ctr">
              <a:buNone/>
            </a:pPr>
            <a:r>
              <a:rPr lang="zh-CN" altLang="en-US">
                <a:latin typeface="Times New Roman" charset="0"/>
                <a:sym typeface="Symbol" charset="0"/>
              </a:rPr>
              <a:t></a:t>
            </a:r>
            <a:r>
              <a:rPr lang="en-US" altLang="zh-CN">
                <a:latin typeface="Times New Roman" charset="0"/>
                <a:sym typeface="Symbol" charset="0"/>
              </a:rPr>
              <a:t>(x</a:t>
            </a:r>
            <a:r>
              <a:rPr lang="zh-CN" altLang="en-US">
                <a:latin typeface="Times New Roman" charset="0"/>
                <a:sym typeface="Symbol" charset="0"/>
              </a:rPr>
              <a:t>＋</a:t>
            </a:r>
            <a:r>
              <a:rPr lang="en-US" altLang="zh-CN" baseline="-25000">
                <a:solidFill>
                  <a:schemeClr val="accent4"/>
                </a:solidFill>
                <a:uFillTx/>
                <a:latin typeface="Times New Roman" charset="0"/>
                <a:sym typeface="Symbol" charset="0"/>
              </a:rPr>
              <a:t>syn</a:t>
            </a:r>
            <a:r>
              <a:rPr lang="en-US" altLang="zh-CN">
                <a:latin typeface="Times New Roman" charset="0"/>
                <a:sym typeface="Symbol" charset="0"/>
              </a:rPr>
              <a:t>y)</a:t>
            </a:r>
            <a:r>
              <a:rPr lang="zh-CN" altLang="en-US">
                <a:latin typeface="Times New Roman" charset="0"/>
                <a:sym typeface="Symbol" charset="0"/>
              </a:rPr>
              <a:t>＝</a:t>
            </a:r>
            <a:r>
              <a:rPr lang="en-US" altLang="zh-CN">
                <a:latin typeface="Times New Roman" charset="0"/>
                <a:sym typeface="Symbol" charset="0"/>
              </a:rPr>
              <a:t>(x)</a:t>
            </a:r>
            <a:r>
              <a:rPr lang="zh-CN" altLang="en-US">
                <a:latin typeface="Times New Roman" charset="0"/>
                <a:sym typeface="Symbol" charset="0"/>
              </a:rPr>
              <a:t>＋</a:t>
            </a:r>
            <a:r>
              <a:rPr lang="en-US" altLang="zh-CN" baseline="-25000">
                <a:solidFill>
                  <a:schemeClr val="accent4"/>
                </a:solidFill>
                <a:uFillTx/>
                <a:latin typeface="Times New Roman" charset="0"/>
                <a:sym typeface="Symbol" charset="0"/>
              </a:rPr>
              <a:t>sem</a:t>
            </a:r>
            <a:r>
              <a:rPr lang="zh-CN" altLang="en-US">
                <a:latin typeface="Times New Roman" charset="0"/>
                <a:sym typeface="Symbol" charset="0"/>
              </a:rPr>
              <a:t></a:t>
            </a:r>
            <a:r>
              <a:rPr lang="en-US" altLang="zh-CN">
                <a:latin typeface="Times New Roman" charset="0"/>
                <a:sym typeface="Symbol" charset="0"/>
              </a:rPr>
              <a:t>(y)</a:t>
            </a:r>
            <a:endParaRPr lang="zh-CN" altLang="en-US">
              <a:latin typeface="Times New Roman" charset="0"/>
              <a:sym typeface="Symbol" charset="0"/>
            </a:endParaRPr>
          </a:p>
          <a:p>
            <a:pPr marL="0" indent="0">
              <a:buNone/>
            </a:pPr>
            <a:r>
              <a:rPr lang="zh-CN" altLang="en-US">
                <a:latin typeface="Times New Roman" charset="0"/>
              </a:rPr>
              <a:t>可以想象，在一种严格组合的语言中，所有的分析性内容都源于词库，不需要有任何语义规则用以解释为句子增加并非句子中的某些词项提供的意义的机制。</a:t>
            </a:r>
            <a:endParaRPr lang="zh-CN" altLang="en-US">
              <a:latin typeface="Times New Roman" charset="0"/>
            </a:endParaRPr>
          </a:p>
          <a:p>
            <a:pPr marL="0" indent="0">
              <a:buNone/>
            </a:pPr>
            <a:r>
              <a:rPr lang="zh-CN" altLang="en-US">
                <a:latin typeface="Times New Roman" charset="0"/>
              </a:rPr>
              <a:t>弗雷格：动词的意义是一个谓项，该谓项有固定的论元数量并产出一个命题。</a:t>
            </a:r>
            <a:endParaRPr lang="zh-CN" altLang="en-US">
              <a:latin typeface="Times New Roman" charset="0"/>
            </a:endParaRPr>
          </a:p>
          <a:p>
            <a:pPr marL="0" indent="0">
              <a:buNone/>
            </a:pPr>
            <a:r>
              <a:rPr lang="zh-CN" altLang="en-US">
                <a:latin typeface="Times New Roman" charset="0"/>
              </a:rPr>
              <a:t>因此动词被看作是句子中的语义中心词和决定句子基本语义结构的成分。</a:t>
            </a:r>
            <a:endParaRPr lang="zh-CN" altLang="en-US">
              <a:latin typeface="Times New Roman"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4"/>
          <p:cNvSpPr>
            <a:spLocks noGrp="1"/>
          </p:cNvSpPr>
          <p:nvPr>
            <p:ph type="title"/>
          </p:nvPr>
        </p:nvSpPr>
        <p:spPr/>
        <p:txBody>
          <a:bodyPr/>
          <a:p>
            <a:endParaRPr lang="zh-CN" altLang="en-US"/>
          </a:p>
        </p:txBody>
      </p:sp>
      <p:sp>
        <p:nvSpPr>
          <p:cNvPr id="6" name="内容占位符 5"/>
          <p:cNvSpPr>
            <a:spLocks noGrp="1"/>
          </p:cNvSpPr>
          <p:nvPr>
            <p:ph idx="1"/>
          </p:nvPr>
        </p:nvSpPr>
        <p:spPr/>
        <p:txBody>
          <a:bodyPr/>
          <a:p>
            <a:r>
              <a:rPr lang="zh-CN" altLang="en-US"/>
              <a:t>但是，语言中存在句法的要求与主要动词的要求相互矛盾的现象。</a:t>
            </a:r>
            <a:endParaRPr lang="zh-CN" altLang="en-US"/>
          </a:p>
          <a:p>
            <a:endParaRPr lang="zh-CN" altLang="en-US"/>
          </a:p>
          <a:p>
            <a:r>
              <a:rPr lang="zh-CN" altLang="en-US"/>
              <a:t>通过认可语言中存在有意义的构式，我们可以以一种相对较弱的形式来维持组合性原则：一个表达式的意义源于词项意义和构式意义的整合。</a:t>
            </a:r>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构式语法尚待解决的问题</a:t>
            </a:r>
            <a:endParaRPr lang="zh-CN" altLang="en-US"/>
          </a:p>
        </p:txBody>
      </p:sp>
      <p:sp>
        <p:nvSpPr>
          <p:cNvPr id="3" name="内容占位符 2"/>
          <p:cNvSpPr>
            <a:spLocks noGrp="1"/>
          </p:cNvSpPr>
          <p:nvPr>
            <p:ph sz="half" idx="1"/>
          </p:nvPr>
        </p:nvSpPr>
        <p:spPr>
          <a:xfrm>
            <a:off x="1191895" y="1495425"/>
            <a:ext cx="10359390" cy="4234180"/>
          </a:xfrm>
        </p:spPr>
        <p:txBody>
          <a:bodyPr/>
          <a:p>
            <a:r>
              <a:rPr lang="zh-CN" altLang="en-US"/>
              <a:t>陆俭明（</a:t>
            </a:r>
            <a:r>
              <a:rPr lang="en-US" altLang="zh-CN"/>
              <a:t>2013</a:t>
            </a:r>
            <a:r>
              <a:rPr lang="zh-CN" altLang="en-US"/>
              <a:t>）</a:t>
            </a:r>
            <a:endParaRPr lang="zh-CN" altLang="en-US"/>
          </a:p>
          <a:p>
            <a:pPr lvl="1"/>
            <a:r>
              <a:rPr lang="zh-CN" altLang="en-US"/>
              <a:t>构式理论对</a:t>
            </a:r>
            <a:r>
              <a:rPr lang="en-US" altLang="zh-CN"/>
              <a:t>“</a:t>
            </a:r>
            <a:r>
              <a:rPr lang="zh-CN" altLang="en-US"/>
              <a:t>形</a:t>
            </a:r>
            <a:r>
              <a:rPr lang="en-US" altLang="zh-CN"/>
              <a:t>”</a:t>
            </a:r>
            <a:r>
              <a:rPr lang="zh-CN" altLang="en-US"/>
              <a:t>的研究不够充分。</a:t>
            </a:r>
            <a:endParaRPr lang="zh-CN" altLang="en-US"/>
          </a:p>
          <a:p>
            <a:pPr lvl="1"/>
            <a:r>
              <a:rPr lang="zh-CN" altLang="en-US"/>
              <a:t>构式的意义从何而来？</a:t>
            </a:r>
            <a:endParaRPr lang="zh-CN" altLang="en-US"/>
          </a:p>
          <a:p>
            <a:pPr lvl="1"/>
            <a:r>
              <a:rPr lang="zh-CN" altLang="en-US"/>
              <a:t>构式的概念过于宽泛。从语素到句型都是构式，甚至可以推广到篇章。现有的讨论一般集中于句法层面，那么其他层面的构式有何意义，如何研究？</a:t>
            </a:r>
            <a:endParaRPr lang="zh-CN" altLang="en-US"/>
          </a:p>
          <a:p>
            <a:pPr lvl="1"/>
            <a:r>
              <a:rPr lang="zh-CN" altLang="en-US"/>
              <a:t>语言中到底有多少构式？</a:t>
            </a:r>
            <a:endParaRPr lang="zh-CN" altLang="en-US"/>
          </a:p>
          <a:p>
            <a:pPr lvl="1"/>
            <a:r>
              <a:rPr lang="zh-CN" altLang="en-US"/>
              <a:t>是否存在人类语言共同的构式？</a:t>
            </a:r>
            <a:endParaRPr lang="zh-CN" altLang="en-US"/>
          </a:p>
          <a:p>
            <a:pPr lvl="1"/>
            <a:endParaRPr lang="zh-CN" altLang="en-US"/>
          </a:p>
          <a:p>
            <a:pPr lvl="0"/>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构式语法的逻辑学研究</a:t>
            </a:r>
            <a:endParaRPr lang="zh-CN" altLang="en-US"/>
          </a:p>
        </p:txBody>
      </p:sp>
      <p:sp>
        <p:nvSpPr>
          <p:cNvPr id="3" name="内容占位符 2"/>
          <p:cNvSpPr>
            <a:spLocks noGrp="1"/>
          </p:cNvSpPr>
          <p:nvPr>
            <p:ph sz="half" idx="1"/>
          </p:nvPr>
        </p:nvSpPr>
        <p:spPr>
          <a:xfrm>
            <a:off x="1191895" y="1495425"/>
            <a:ext cx="10453370" cy="5017770"/>
          </a:xfrm>
        </p:spPr>
        <p:txBody>
          <a:bodyPr/>
          <a:p>
            <a:r>
              <a:rPr lang="zh-CN" altLang="en-US"/>
              <a:t>框架义与构式义的熔合过程似乎可以形式刻画，只要找到恰当的方式来表示框架义和构式义。</a:t>
            </a:r>
            <a:endParaRPr lang="zh-CN" altLang="en-US"/>
          </a:p>
          <a:p>
            <a:r>
              <a:rPr lang="zh-CN" altLang="en-US"/>
              <a:t>动词的框架角色及侧重关系：框架角色的序列及该序列的特殊元集</a:t>
            </a:r>
            <a:endParaRPr lang="zh-CN" altLang="en-US"/>
          </a:p>
          <a:p>
            <a:r>
              <a:rPr lang="zh-CN" altLang="en-US"/>
              <a:t>构式的论元结构及侧重关系：论元</a:t>
            </a:r>
            <a:r>
              <a:rPr lang="zh-CN" altLang="en-US">
                <a:sym typeface="+mn-ea"/>
              </a:rPr>
              <a:t>角色的序列及该序列的特殊元集</a:t>
            </a:r>
            <a:endParaRPr lang="zh-CN" altLang="en-US">
              <a:sym typeface="+mn-ea"/>
            </a:endParaRPr>
          </a:p>
          <a:p>
            <a:r>
              <a:rPr lang="zh-CN" altLang="en-US">
                <a:sym typeface="+mn-ea"/>
              </a:rPr>
              <a:t>熔合：对应关系（满足一致原则与对应原则）</a:t>
            </a:r>
            <a:endParaRPr lang="zh-CN" altLang="en-US">
              <a:sym typeface="+mn-ea"/>
            </a:endParaRPr>
          </a:p>
          <a:p>
            <a:r>
              <a:rPr lang="zh-CN" altLang="en-US">
                <a:sym typeface="+mn-ea"/>
              </a:rPr>
              <a:t>这样，可以讨论</a:t>
            </a:r>
            <a:r>
              <a:rPr lang="en-US" altLang="zh-CN">
                <a:sym typeface="+mn-ea"/>
              </a:rPr>
              <a:t>“</a:t>
            </a:r>
            <a:r>
              <a:rPr lang="en-US" altLang="zh-CN" i="1">
                <a:latin typeface="Times New Roman" charset="0"/>
                <a:sym typeface="+mn-ea"/>
              </a:rPr>
              <a:t>Vabc</a:t>
            </a:r>
            <a:r>
              <a:rPr lang="en-US" altLang="zh-CN">
                <a:sym typeface="+mn-ea"/>
              </a:rPr>
              <a:t>”“</a:t>
            </a:r>
            <a:r>
              <a:rPr lang="en-US" altLang="zh-CN" i="1">
                <a:latin typeface="Times New Roman" charset="0"/>
                <a:sym typeface="+mn-ea"/>
              </a:rPr>
              <a:t>aV</a:t>
            </a:r>
            <a:r>
              <a:rPr lang="en-US" altLang="zh-CN" baseline="-25000">
                <a:solidFill>
                  <a:schemeClr val="accent4"/>
                </a:solidFill>
                <a:uFillTx/>
                <a:latin typeface="Times New Roman" charset="0"/>
                <a:sym typeface="+mn-ea"/>
              </a:rPr>
              <a:t>1</a:t>
            </a:r>
            <a:r>
              <a:rPr lang="en-US" altLang="zh-CN" i="1">
                <a:latin typeface="Times New Roman" charset="0"/>
                <a:sym typeface="+mn-ea"/>
              </a:rPr>
              <a:t>V</a:t>
            </a:r>
            <a:r>
              <a:rPr lang="en-US" altLang="zh-CN" baseline="-25000">
                <a:solidFill>
                  <a:schemeClr val="accent4"/>
                </a:solidFill>
                <a:uFillTx/>
                <a:latin typeface="Times New Roman" charset="0"/>
                <a:sym typeface="+mn-ea"/>
              </a:rPr>
              <a:t>2</a:t>
            </a:r>
            <a:r>
              <a:rPr lang="en-US" altLang="zh-CN" i="1">
                <a:latin typeface="Times New Roman" charset="0"/>
                <a:sym typeface="+mn-ea"/>
              </a:rPr>
              <a:t>b</a:t>
            </a:r>
            <a:r>
              <a:rPr lang="en-US" altLang="zh-CN">
                <a:sym typeface="+mn-ea"/>
              </a:rPr>
              <a:t>”</a:t>
            </a:r>
            <a:r>
              <a:rPr lang="zh-CN" altLang="en-US">
                <a:sym typeface="+mn-ea"/>
              </a:rPr>
              <a:t>等表达式</a:t>
            </a:r>
            <a:r>
              <a:rPr lang="zh-CN" altLang="en-US">
                <a:sym typeface="+mn-ea"/>
              </a:rPr>
              <a:t>的合法性</a:t>
            </a:r>
            <a:endParaRPr lang="zh-CN" altLang="en-US">
              <a:sym typeface="+mn-ea"/>
            </a:endParaRPr>
          </a:p>
          <a:p>
            <a:endParaRPr lang="zh-CN" altLang="en-US">
              <a:sym typeface="+mn-ea"/>
            </a:endParaRPr>
          </a:p>
          <a:p>
            <a:r>
              <a:rPr lang="zh-CN" altLang="en-US"/>
              <a:t>构式语法反对生成学派的语法规则体系，不从一个构式推导出一个构式。每种构式都是特殊的。</a:t>
            </a:r>
            <a:endParaRPr lang="zh-CN" altLang="en-US"/>
          </a:p>
          <a:p>
            <a:r>
              <a:rPr lang="zh-CN" altLang="en-US">
                <a:latin typeface="Times New Roman" charset="0"/>
                <a:sym typeface="+mn-ea"/>
              </a:rPr>
              <a:t>注重个别词、结构的具体语义及分布。以下这种结果是不能令人满意的：</a:t>
            </a:r>
            <a:endParaRPr lang="zh-CN" altLang="en-US">
              <a:latin typeface="Times New Roman" charset="0"/>
              <a:sym typeface="+mn-ea"/>
            </a:endParaRPr>
          </a:p>
          <a:p>
            <a:pPr lvl="1"/>
            <a:r>
              <a:rPr lang="zh-CN" altLang="en-US">
                <a:latin typeface="Times New Roman" charset="0"/>
                <a:sym typeface="+mn-ea"/>
              </a:rPr>
              <a:t>霍舍尔以 </a:t>
            </a:r>
            <a:r>
              <a:rPr lang="en-US" altLang="zh-CN">
                <a:latin typeface="Times New Roman" charset="0"/>
                <a:sym typeface="+mn-ea"/>
              </a:rPr>
              <a:t>M1 </a:t>
            </a:r>
            <a:r>
              <a:rPr lang="zh-CN" altLang="en-US">
                <a:latin typeface="Times New Roman" charset="0"/>
                <a:sym typeface="+mn-ea"/>
              </a:rPr>
              <a:t>的方式对鲍琳达</a:t>
            </a:r>
            <a:r>
              <a:rPr lang="zh-CN" altLang="en-US">
                <a:latin typeface="黑体" charset="0"/>
                <a:ea typeface="黑体" charset="0"/>
                <a:sym typeface="+mn-ea"/>
              </a:rPr>
              <a:t>做出动作</a:t>
            </a:r>
            <a:r>
              <a:rPr lang="zh-CN" altLang="en-US">
                <a:latin typeface="Times New Roman" charset="0"/>
                <a:sym typeface="+mn-ea"/>
              </a:rPr>
              <a:t>。鲍琳达以</a:t>
            </a:r>
            <a:r>
              <a:rPr lang="zh-CN" altLang="en-US">
                <a:latin typeface="Times New Roman" charset="0"/>
                <a:sym typeface="+mn-ea"/>
              </a:rPr>
              <a:t> </a:t>
            </a:r>
            <a:r>
              <a:rPr lang="en-US" altLang="zh-CN">
                <a:latin typeface="Times New Roman" charset="0"/>
                <a:sym typeface="+mn-ea"/>
              </a:rPr>
              <a:t>M2 </a:t>
            </a:r>
            <a:r>
              <a:rPr lang="zh-CN" altLang="en-US">
                <a:latin typeface="Times New Roman" charset="0"/>
                <a:sym typeface="+mn-ea"/>
              </a:rPr>
              <a:t>的方式对霍舍尔</a:t>
            </a:r>
            <a:r>
              <a:rPr lang="zh-CN" altLang="en-US">
                <a:latin typeface="黑体" charset="0"/>
                <a:ea typeface="黑体" charset="0"/>
                <a:sym typeface="+mn-ea"/>
              </a:rPr>
              <a:t>做出动作</a:t>
            </a:r>
            <a:r>
              <a:rPr lang="zh-CN" altLang="en-US">
                <a:latin typeface="Times New Roman" charset="0"/>
                <a:sym typeface="+mn-ea"/>
              </a:rPr>
              <a:t>。霍舍尔以</a:t>
            </a:r>
            <a:r>
              <a:rPr lang="zh-CN" altLang="en-US">
                <a:latin typeface="Times New Roman" charset="0"/>
                <a:sym typeface="+mn-ea"/>
              </a:rPr>
              <a:t> </a:t>
            </a:r>
            <a:r>
              <a:rPr lang="en-US" altLang="zh-CN">
                <a:latin typeface="Times New Roman" charset="0"/>
                <a:sym typeface="+mn-ea"/>
              </a:rPr>
              <a:t>M3 </a:t>
            </a:r>
            <a:r>
              <a:rPr lang="zh-CN" altLang="en-US">
                <a:latin typeface="Times New Roman" charset="0"/>
                <a:sym typeface="+mn-ea"/>
              </a:rPr>
              <a:t>的方式</a:t>
            </a:r>
            <a:r>
              <a:rPr lang="zh-CN" altLang="en-US">
                <a:latin typeface="黑体" charset="0"/>
                <a:ea typeface="黑体" charset="0"/>
                <a:sym typeface="+mn-ea"/>
              </a:rPr>
              <a:t>移动</a:t>
            </a:r>
            <a:r>
              <a:rPr lang="zh-CN" altLang="en-US">
                <a:latin typeface="Times New Roman" charset="0"/>
                <a:sym typeface="+mn-ea"/>
              </a:rPr>
              <a:t>。</a:t>
            </a:r>
            <a:endParaRPr lang="zh-CN"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参考文献</a:t>
            </a:r>
            <a:endParaRPr lang="zh-CN" altLang="en-US"/>
          </a:p>
        </p:txBody>
      </p:sp>
      <p:sp>
        <p:nvSpPr>
          <p:cNvPr id="3" name="内容占位符 2"/>
          <p:cNvSpPr>
            <a:spLocks noGrp="1"/>
          </p:cNvSpPr>
          <p:nvPr>
            <p:ph sz="half" idx="1"/>
          </p:nvPr>
        </p:nvSpPr>
        <p:spPr>
          <a:xfrm>
            <a:off x="1191895" y="1495425"/>
            <a:ext cx="10092690" cy="4234180"/>
          </a:xfrm>
        </p:spPr>
        <p:txBody>
          <a:bodyPr/>
          <a:p>
            <a:r>
              <a:rPr lang="en-US" altLang="zh-CN">
                <a:latin typeface="Times New Roman" charset="0"/>
              </a:rPr>
              <a:t>Goldberg, Adele E.Constructions: A Consturction Grammar Approach to Argument Structure. The University of Chicago Press, 1995.</a:t>
            </a:r>
            <a:endParaRPr lang="en-US" altLang="zh-CN">
              <a:latin typeface="Times New Roman" charset="0"/>
            </a:endParaRPr>
          </a:p>
          <a:p>
            <a:r>
              <a:rPr lang="en-US" altLang="zh-CN">
                <a:latin typeface="Times New Roman" charset="0"/>
                <a:sym typeface="+mn-ea"/>
              </a:rPr>
              <a:t>Goldberg, Adele E.Constructions at Work: The Nature of Generalization in Language. Oxford University Press, 2006.</a:t>
            </a:r>
            <a:endParaRPr lang="zh-CN" altLang="en-US">
              <a:latin typeface="Times New Roman" charset="0"/>
              <a:sym typeface="+mn-ea"/>
            </a:endParaRPr>
          </a:p>
          <a:p>
            <a:r>
              <a:rPr lang="zh-CN" altLang="en-US">
                <a:latin typeface="Times New Roman" charset="0"/>
                <a:sym typeface="+mn-ea"/>
              </a:rPr>
              <a:t>胡旭辉</a:t>
            </a:r>
            <a:r>
              <a:rPr lang="en-US" altLang="zh-CN">
                <a:latin typeface="Times New Roman" charset="0"/>
                <a:sym typeface="+mn-ea"/>
              </a:rPr>
              <a:t>. 认知和生成学派视角下的构式理论对比研究. </a:t>
            </a:r>
            <a:r>
              <a:rPr lang="zh-CN" altLang="en-US" i="1">
                <a:latin typeface="Times New Roman" charset="0"/>
                <a:sym typeface="+mn-ea"/>
              </a:rPr>
              <a:t>外国语</a:t>
            </a:r>
            <a:r>
              <a:rPr lang="en-US" altLang="zh-CN">
                <a:latin typeface="Times New Roman" charset="0"/>
                <a:sym typeface="+mn-ea"/>
              </a:rPr>
              <a:t>, 2012:3, pp.13-23.</a:t>
            </a:r>
            <a:endParaRPr lang="en-US" altLang="zh-CN">
              <a:latin typeface="Times New Roman" charset="0"/>
              <a:sym typeface="+mn-ea"/>
            </a:endParaRPr>
          </a:p>
          <a:p>
            <a:r>
              <a:rPr lang="zh-CN" altLang="en-US">
                <a:latin typeface="Times New Roman" charset="0"/>
                <a:sym typeface="+mn-ea"/>
              </a:rPr>
              <a:t>刘正光主编</a:t>
            </a:r>
            <a:r>
              <a:rPr lang="en-US" altLang="zh-CN">
                <a:latin typeface="Times New Roman" charset="0"/>
                <a:sym typeface="+mn-ea"/>
              </a:rPr>
              <a:t>. </a:t>
            </a:r>
            <a:r>
              <a:rPr lang="zh-CN" altLang="en-US">
                <a:latin typeface="Times New Roman" charset="0"/>
                <a:sym typeface="+mn-ea"/>
              </a:rPr>
              <a:t>构式语法研究</a:t>
            </a:r>
            <a:r>
              <a:rPr lang="en-US" altLang="zh-CN">
                <a:latin typeface="Times New Roman" charset="0"/>
                <a:sym typeface="+mn-ea"/>
              </a:rPr>
              <a:t>. </a:t>
            </a:r>
            <a:r>
              <a:rPr lang="zh-CN" altLang="en-US">
                <a:latin typeface="Times New Roman" charset="0"/>
                <a:sym typeface="+mn-ea"/>
              </a:rPr>
              <a:t>上海外语教育出版社</a:t>
            </a:r>
            <a:r>
              <a:rPr lang="en-US" altLang="zh-CN">
                <a:latin typeface="Times New Roman" charset="0"/>
                <a:sym typeface="+mn-ea"/>
              </a:rPr>
              <a:t>. 2011.</a:t>
            </a:r>
            <a:endParaRPr lang="zh-CN" altLang="en-US">
              <a:latin typeface="Times New Roman" charset="0"/>
              <a:sym typeface="+mn-ea"/>
            </a:endParaRPr>
          </a:p>
          <a:p>
            <a:r>
              <a:rPr lang="zh-CN" altLang="en-US">
                <a:latin typeface="Times New Roman" charset="0"/>
                <a:sym typeface="+mn-ea"/>
              </a:rPr>
              <a:t>陆俭明</a:t>
            </a:r>
            <a:r>
              <a:rPr lang="en-US" altLang="zh-CN">
                <a:latin typeface="Times New Roman" charset="0"/>
                <a:sym typeface="+mn-ea"/>
              </a:rPr>
              <a:t>. </a:t>
            </a:r>
            <a:r>
              <a:rPr lang="zh-CN" altLang="en-US">
                <a:latin typeface="Times New Roman" charset="0"/>
                <a:sym typeface="+mn-ea"/>
              </a:rPr>
              <a:t>构式与意象图式</a:t>
            </a:r>
            <a:r>
              <a:rPr lang="en-US" altLang="zh-CN">
                <a:latin typeface="Times New Roman" charset="0"/>
                <a:sym typeface="+mn-ea"/>
              </a:rPr>
              <a:t>. </a:t>
            </a:r>
            <a:r>
              <a:rPr lang="zh-CN" altLang="en-US">
                <a:latin typeface="Times New Roman" charset="0"/>
                <a:sym typeface="+mn-ea"/>
              </a:rPr>
              <a:t>北京大学学报（哲学社会科学版）</a:t>
            </a:r>
            <a:r>
              <a:rPr lang="en-US" altLang="zh-CN">
                <a:latin typeface="Times New Roman" charset="0"/>
                <a:sym typeface="+mn-ea"/>
              </a:rPr>
              <a:t>. 2009:3.</a:t>
            </a:r>
            <a:endParaRPr lang="en-US" altLang="zh-CN">
              <a:latin typeface="Times New Roman" charset="0"/>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什么是构式（</a:t>
            </a:r>
            <a:r>
              <a:rPr lang="en-US" altLang="zh-CN"/>
              <a:t>Construction</a:t>
            </a:r>
            <a:r>
              <a:rPr lang="zh-CN" altLang="en-US"/>
              <a:t>）</a:t>
            </a:r>
            <a:endParaRPr lang="zh-CN" altLang="en-US"/>
          </a:p>
        </p:txBody>
      </p:sp>
      <p:sp>
        <p:nvSpPr>
          <p:cNvPr id="3" name="内容占位符 2"/>
          <p:cNvSpPr>
            <a:spLocks noGrp="1"/>
          </p:cNvSpPr>
          <p:nvPr>
            <p:ph sz="half" idx="1"/>
          </p:nvPr>
        </p:nvSpPr>
        <p:spPr>
          <a:xfrm>
            <a:off x="1097915" y="1495425"/>
            <a:ext cx="10504170" cy="5026025"/>
          </a:xfrm>
        </p:spPr>
        <p:txBody>
          <a:bodyPr/>
          <a:p>
            <a:pPr marL="0" indent="0">
              <a:buClrTx/>
              <a:buFont typeface="+mj-lt"/>
              <a:buNone/>
            </a:pPr>
            <a:r>
              <a:rPr lang="zh-CN" altLang="en-US">
                <a:latin typeface="Times New Roman" charset="0"/>
              </a:rPr>
              <a:t>构式的例子</a:t>
            </a:r>
            <a:endParaRPr lang="zh-CN" altLang="en-US">
              <a:latin typeface="Times New Roman" charset="0"/>
            </a:endParaRPr>
          </a:p>
          <a:p>
            <a:pPr marL="0" indent="0">
              <a:buClrTx/>
              <a:buFont typeface="+mj-lt"/>
              <a:buNone/>
            </a:pPr>
            <a:r>
              <a:rPr lang="zh-CN" altLang="en-US">
                <a:latin typeface="Times New Roman" charset="0"/>
              </a:rPr>
              <a:t>语素：</a:t>
            </a:r>
            <a:r>
              <a:rPr lang="en-US" altLang="zh-CN">
                <a:latin typeface="Times New Roman" charset="0"/>
              </a:rPr>
              <a:t>pre-, -ing</a:t>
            </a:r>
            <a:endParaRPr lang="en-US" altLang="zh-CN">
              <a:latin typeface="Times New Roman" charset="0"/>
            </a:endParaRPr>
          </a:p>
          <a:p>
            <a:pPr marL="0" indent="0">
              <a:buClrTx/>
              <a:buFont typeface="+mj-lt"/>
              <a:buNone/>
            </a:pPr>
            <a:r>
              <a:rPr lang="zh-CN" altLang="en-US">
                <a:latin typeface="Times New Roman" charset="0"/>
              </a:rPr>
              <a:t>词：</a:t>
            </a:r>
            <a:r>
              <a:rPr lang="en-US" altLang="zh-CN">
                <a:latin typeface="Times New Roman" charset="0"/>
              </a:rPr>
              <a:t>cat, and, avocado (</a:t>
            </a:r>
            <a:r>
              <a:rPr lang="zh-CN" altLang="en-US">
                <a:latin typeface="Times New Roman" charset="0"/>
              </a:rPr>
              <a:t>鳄梨</a:t>
            </a:r>
            <a:r>
              <a:rPr lang="en-US" altLang="zh-CN">
                <a:latin typeface="Times New Roman" charset="0"/>
              </a:rPr>
              <a:t>), anaconda (</a:t>
            </a:r>
            <a:r>
              <a:rPr lang="zh-CN" altLang="en-US">
                <a:latin typeface="Times New Roman" charset="0"/>
              </a:rPr>
              <a:t>蟒蛇</a:t>
            </a:r>
            <a:r>
              <a:rPr lang="en-US" altLang="zh-CN">
                <a:latin typeface="Times New Roman" charset="0"/>
              </a:rPr>
              <a:t>)</a:t>
            </a:r>
            <a:endParaRPr lang="zh-CN" altLang="en-US">
              <a:latin typeface="Times New Roman" charset="0"/>
            </a:endParaRPr>
          </a:p>
          <a:p>
            <a:pPr marL="0" indent="0">
              <a:buClrTx/>
              <a:buFont typeface="+mj-lt"/>
              <a:buNone/>
            </a:pPr>
            <a:r>
              <a:rPr lang="zh-CN" altLang="en-US">
                <a:latin typeface="Times New Roman" charset="0"/>
              </a:rPr>
              <a:t>复杂词：</a:t>
            </a:r>
            <a:r>
              <a:rPr lang="en-US" altLang="zh-CN">
                <a:latin typeface="Times New Roman" charset="0"/>
              </a:rPr>
              <a:t>daredevil (</a:t>
            </a:r>
            <a:r>
              <a:rPr lang="zh-CN" altLang="en-US">
                <a:latin typeface="Times New Roman" charset="0"/>
              </a:rPr>
              <a:t>莽汉</a:t>
            </a:r>
            <a:r>
              <a:rPr lang="en-US" altLang="zh-CN">
                <a:latin typeface="Times New Roman" charset="0"/>
              </a:rPr>
              <a:t>), shoo-in (</a:t>
            </a:r>
            <a:r>
              <a:rPr lang="zh-CN" altLang="en-US">
                <a:latin typeface="Times New Roman" charset="0"/>
              </a:rPr>
              <a:t>稳操胜券者</a:t>
            </a:r>
            <a:r>
              <a:rPr lang="en-US" altLang="zh-CN">
                <a:latin typeface="Times New Roman" charset="0"/>
              </a:rPr>
              <a:t>)</a:t>
            </a:r>
            <a:endParaRPr lang="zh-CN" altLang="en-US">
              <a:latin typeface="Times New Roman" charset="0"/>
            </a:endParaRPr>
          </a:p>
          <a:p>
            <a:pPr marL="0" indent="0">
              <a:buClrTx/>
              <a:buFont typeface="+mj-lt"/>
              <a:buNone/>
            </a:pPr>
            <a:r>
              <a:rPr lang="zh-CN" altLang="en-US">
                <a:latin typeface="Times New Roman" charset="0"/>
              </a:rPr>
              <a:t>复杂词（部分填充的）：</a:t>
            </a:r>
            <a:r>
              <a:rPr lang="en-US" altLang="zh-CN">
                <a:latin typeface="Times New Roman" charset="0"/>
              </a:rPr>
              <a:t>[N-s] (</a:t>
            </a:r>
            <a:r>
              <a:rPr lang="zh-CN" altLang="en-US">
                <a:latin typeface="Times New Roman" charset="0"/>
              </a:rPr>
              <a:t>规则名词复数</a:t>
            </a:r>
            <a:r>
              <a:rPr lang="en-US" altLang="zh-CN">
                <a:latin typeface="Times New Roman" charset="0"/>
              </a:rPr>
              <a:t>)</a:t>
            </a:r>
            <a:endParaRPr lang="zh-CN" altLang="en-US">
              <a:latin typeface="Times New Roman" charset="0"/>
            </a:endParaRPr>
          </a:p>
          <a:p>
            <a:pPr marL="0" indent="0">
              <a:buClrTx/>
              <a:buFont typeface="+mj-lt"/>
              <a:buNone/>
            </a:pPr>
            <a:r>
              <a:rPr lang="zh-CN" altLang="en-US">
                <a:latin typeface="Times New Roman" charset="0"/>
              </a:rPr>
              <a:t>熟语：</a:t>
            </a:r>
            <a:r>
              <a:rPr lang="en-US" altLang="zh-CN">
                <a:latin typeface="Times New Roman" charset="0"/>
              </a:rPr>
              <a:t>going great guns (</a:t>
            </a:r>
            <a:r>
              <a:rPr lang="zh-CN" altLang="en-US">
                <a:latin typeface="Times New Roman" charset="0"/>
              </a:rPr>
              <a:t>非常成功</a:t>
            </a:r>
            <a:r>
              <a:rPr lang="en-US" altLang="zh-CN">
                <a:latin typeface="Times New Roman" charset="0"/>
              </a:rPr>
              <a:t>), give the Devil his due (</a:t>
            </a:r>
            <a:r>
              <a:rPr lang="zh-CN" altLang="en-US">
                <a:latin typeface="Times New Roman" charset="0"/>
              </a:rPr>
              <a:t>对</a:t>
            </a:r>
            <a:r>
              <a:rPr lang="zh-CN" altLang="en-US">
                <a:latin typeface="Times New Roman" charset="0"/>
                <a:sym typeface="+mn-ea"/>
              </a:rPr>
              <a:t>坏人也要</a:t>
            </a:r>
            <a:r>
              <a:rPr lang="zh-CN" altLang="en-US">
                <a:latin typeface="Times New Roman" charset="0"/>
              </a:rPr>
              <a:t>公平处置</a:t>
            </a:r>
            <a:r>
              <a:rPr lang="en-US" altLang="zh-CN">
                <a:latin typeface="Times New Roman" charset="0"/>
              </a:rPr>
              <a:t>)</a:t>
            </a:r>
            <a:endParaRPr lang="zh-CN" altLang="en-US">
              <a:latin typeface="Times New Roman" charset="0"/>
            </a:endParaRPr>
          </a:p>
          <a:p>
            <a:pPr marL="0" indent="0">
              <a:buClrTx/>
              <a:buFont typeface="+mj-lt"/>
              <a:buNone/>
            </a:pPr>
            <a:r>
              <a:rPr lang="zh-CN" altLang="en-US">
                <a:latin typeface="Times New Roman" charset="0"/>
              </a:rPr>
              <a:t>熟语（部分填充的）：</a:t>
            </a:r>
            <a:r>
              <a:rPr lang="en-US" altLang="zh-CN">
                <a:latin typeface="Times New Roman" charset="0"/>
              </a:rPr>
              <a:t>jog &lt;someone's&gt; memory (</a:t>
            </a:r>
            <a:r>
              <a:rPr lang="zh-CN" altLang="en-US">
                <a:latin typeface="Times New Roman" charset="0"/>
              </a:rPr>
              <a:t>使某人突然记起</a:t>
            </a:r>
            <a:r>
              <a:rPr lang="en-US" altLang="zh-CN">
                <a:latin typeface="Times New Roman" charset="0"/>
              </a:rPr>
              <a:t>)</a:t>
            </a:r>
            <a:endParaRPr lang="zh-CN" altLang="en-US">
              <a:latin typeface="Times New Roman" charset="0"/>
            </a:endParaRPr>
          </a:p>
          <a:p>
            <a:pPr marL="0" indent="0">
              <a:buClrTx/>
              <a:buFont typeface="+mj-lt"/>
              <a:buNone/>
            </a:pPr>
            <a:r>
              <a:rPr lang="zh-CN" altLang="en-US">
                <a:latin typeface="Times New Roman" charset="0"/>
              </a:rPr>
              <a:t>共变条件构式：</a:t>
            </a:r>
            <a:r>
              <a:rPr lang="en-US" altLang="zh-CN">
                <a:latin typeface="Times New Roman" charset="0"/>
              </a:rPr>
              <a:t>The X-er the Y-er</a:t>
            </a:r>
            <a:endParaRPr lang="en-US" altLang="zh-CN">
              <a:latin typeface="Times New Roman" charset="0"/>
            </a:endParaRPr>
          </a:p>
          <a:p>
            <a:pPr marL="0" indent="0">
              <a:buClrTx/>
              <a:buFont typeface="+mj-lt"/>
              <a:buNone/>
            </a:pPr>
            <a:r>
              <a:rPr lang="zh-CN" altLang="en-US">
                <a:latin typeface="Times New Roman" charset="0"/>
              </a:rPr>
              <a:t>双及物构式：</a:t>
            </a:r>
            <a:r>
              <a:rPr lang="en-US" altLang="zh-CN">
                <a:latin typeface="Times New Roman" charset="0"/>
                <a:sym typeface="+mn-ea"/>
              </a:rPr>
              <a:t>Sub V Obj</a:t>
            </a:r>
            <a:r>
              <a:rPr lang="en-US" altLang="zh-CN" baseline="-25000">
                <a:solidFill>
                  <a:schemeClr val="accent4"/>
                </a:solidFill>
                <a:uFillTx/>
                <a:latin typeface="Times New Roman" charset="0"/>
                <a:sym typeface="+mn-ea"/>
              </a:rPr>
              <a:t>1</a:t>
            </a:r>
            <a:r>
              <a:rPr lang="en-US" altLang="zh-CN">
                <a:latin typeface="Times New Roman" charset="0"/>
                <a:sym typeface="+mn-ea"/>
              </a:rPr>
              <a:t> Obj</a:t>
            </a:r>
            <a:r>
              <a:rPr lang="en-US" altLang="zh-CN" baseline="-25000">
                <a:solidFill>
                  <a:schemeClr val="accent4"/>
                </a:solidFill>
                <a:uFillTx/>
                <a:latin typeface="Times New Roman" charset="0"/>
                <a:sym typeface="+mn-ea"/>
              </a:rPr>
              <a:t>2</a:t>
            </a:r>
            <a:endParaRPr lang="zh-CN" altLang="en-US">
              <a:latin typeface="Times New Roman" charset="0"/>
            </a:endParaRPr>
          </a:p>
          <a:p>
            <a:pPr marL="0" indent="0">
              <a:buClrTx/>
              <a:buFont typeface="+mj-lt"/>
              <a:buNone/>
            </a:pPr>
            <a:r>
              <a:rPr lang="zh-CN" altLang="en-US">
                <a:latin typeface="Times New Roman" charset="0"/>
              </a:rPr>
              <a:t>被动构式：</a:t>
            </a:r>
            <a:r>
              <a:rPr lang="en-US" altLang="zh-CN">
                <a:latin typeface="Times New Roman" charset="0"/>
              </a:rPr>
              <a:t>Sub aux VPpp (PP</a:t>
            </a:r>
            <a:r>
              <a:rPr lang="en-US" altLang="zh-CN" baseline="-25000">
                <a:solidFill>
                  <a:schemeClr val="accent4"/>
                </a:solidFill>
                <a:uFillTx/>
                <a:latin typeface="Times New Roman" charset="0"/>
              </a:rPr>
              <a:t>by</a:t>
            </a:r>
            <a:r>
              <a:rPr lang="en-US" altLang="zh-CN">
                <a:latin typeface="Times New Roman" charset="0"/>
              </a:rPr>
              <a:t>)</a:t>
            </a:r>
            <a:endParaRPr lang="zh-CN" altLang="en-US">
              <a:latin typeface="Times New Roman"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词汇主义者的质疑</a:t>
            </a:r>
            <a:endParaRPr lang="zh-CN" altLang="en-US"/>
          </a:p>
        </p:txBody>
      </p:sp>
      <p:sp>
        <p:nvSpPr>
          <p:cNvPr id="3" name="内容占位符 2"/>
          <p:cNvSpPr>
            <a:spLocks noGrp="1"/>
          </p:cNvSpPr>
          <p:nvPr>
            <p:ph idx="1"/>
          </p:nvPr>
        </p:nvSpPr>
        <p:spPr>
          <a:xfrm>
            <a:off x="1191895" y="1495425"/>
            <a:ext cx="10390505" cy="5012055"/>
          </a:xfrm>
        </p:spPr>
        <p:txBody>
          <a:bodyPr/>
          <a:p>
            <a:r>
              <a:rPr lang="zh-CN" altLang="en-US">
                <a:latin typeface="Times New Roman" charset="0"/>
                <a:sym typeface="+mn-ea"/>
              </a:rPr>
              <a:t>构式具有独立的意义。该意义属于构式本身，而非构式中的词汇。</a:t>
            </a:r>
            <a:endParaRPr lang="zh-CN" altLang="en-US">
              <a:latin typeface="Times New Roman" charset="0"/>
            </a:endParaRPr>
          </a:p>
          <a:p>
            <a:r>
              <a:rPr lang="zh-CN" altLang="en-US">
                <a:latin typeface="Times New Roman" charset="0"/>
              </a:rPr>
              <a:t>词汇主义者认为句法变换所起的大部分作用最好放在词库里处理。例如，词汇规则可以更好地解释被动转换、致使转换和与格转换。</a:t>
            </a:r>
            <a:endParaRPr lang="zh-CN" altLang="en-US">
              <a:latin typeface="Times New Roman" charset="0"/>
            </a:endParaRPr>
          </a:p>
          <a:p>
            <a:r>
              <a:rPr lang="zh-CN" altLang="en-US">
                <a:latin typeface="Times New Roman" charset="0"/>
              </a:rPr>
              <a:t>一般认为，动词本身在这些变换中起着支配性的地位。</a:t>
            </a:r>
            <a:endParaRPr lang="zh-CN" altLang="en-US">
              <a:latin typeface="Times New Roman" charset="0"/>
            </a:endParaRPr>
          </a:p>
          <a:p>
            <a:r>
              <a:rPr lang="zh-CN" altLang="en-US">
                <a:latin typeface="Times New Roman" charset="0"/>
              </a:rPr>
              <a:t>不能仅凭动词本身来确定某个表达式的可接受性。</a:t>
            </a:r>
            <a:endParaRPr lang="zh-CN" altLang="en-US">
              <a:latin typeface="Times New Roman" charset="0"/>
              <a:sym typeface="+mn-ea"/>
            </a:endParaRPr>
          </a:p>
          <a:p>
            <a:pPr lvl="1">
              <a:buClrTx/>
              <a:buFont typeface="+mj-lt"/>
              <a:buAutoNum type="arabicPeriod"/>
            </a:pPr>
            <a:r>
              <a:rPr lang="en-US" altLang="zh-CN">
                <a:latin typeface="Times New Roman" charset="0"/>
              </a:rPr>
              <a:t>This room was slept in by George Washinton.</a:t>
            </a:r>
            <a:endParaRPr lang="en-US" altLang="zh-CN">
              <a:latin typeface="Times New Roman" charset="0"/>
            </a:endParaRPr>
          </a:p>
          <a:p>
            <a:pPr lvl="1">
              <a:buClrTx/>
              <a:buFont typeface="+mj-lt"/>
              <a:buAutoNum type="arabicPeriod"/>
            </a:pPr>
            <a:r>
              <a:rPr lang="en-US" altLang="zh-CN">
                <a:latin typeface="Times New Roman" charset="0"/>
                <a:sym typeface="+mn-ea"/>
              </a:rPr>
              <a:t>?*This room was slept in by Mary.</a:t>
            </a:r>
            <a:endParaRPr lang="en-US" altLang="zh-CN">
              <a:latin typeface="Times New Roman" charset="0"/>
              <a:sym typeface="+mn-ea"/>
            </a:endParaRPr>
          </a:p>
          <a:p>
            <a:pPr lvl="1">
              <a:buClrTx/>
              <a:buFont typeface="+mj-lt"/>
              <a:buAutoNum type="arabicPeriod"/>
            </a:pPr>
            <a:r>
              <a:rPr lang="en-US" altLang="zh-CN">
                <a:latin typeface="Times New Roman" charset="0"/>
              </a:rPr>
              <a:t>Joe cleared Sam a place on the floor.</a:t>
            </a:r>
            <a:endParaRPr lang="en-US" altLang="zh-CN">
              <a:latin typeface="Times New Roman" charset="0"/>
            </a:endParaRPr>
          </a:p>
          <a:p>
            <a:pPr lvl="1">
              <a:buClrTx/>
              <a:buFont typeface="+mj-lt"/>
              <a:buAutoNum type="arabicPeriod"/>
            </a:pPr>
            <a:r>
              <a:rPr lang="en-US" altLang="zh-CN">
                <a:latin typeface="Times New Roman" charset="0"/>
                <a:sym typeface="+mn-ea"/>
              </a:rPr>
              <a:t>*Joe cleared Sam the floor. </a:t>
            </a:r>
            <a:endParaRPr lang="en-US" altLang="zh-CN">
              <a:latin typeface="Times New Roman" charset="0"/>
              <a:sym typeface="+mn-ea"/>
            </a:endParaRPr>
          </a:p>
          <a:p>
            <a:pPr marL="457200" lvl="1" indent="0">
              <a:buNone/>
            </a:pPr>
            <a:r>
              <a:rPr lang="zh-CN" altLang="en-US">
                <a:latin typeface="Times New Roman" charset="0"/>
                <a:sym typeface="+mn-ea"/>
              </a:rPr>
              <a:t>构式的解释：</a:t>
            </a:r>
            <a:r>
              <a:rPr lang="en-US" altLang="zh-CN">
                <a:latin typeface="Times New Roman" charset="0"/>
                <a:sym typeface="+mn-ea"/>
              </a:rPr>
              <a:t>1-2. </a:t>
            </a:r>
            <a:r>
              <a:rPr lang="zh-CN" altLang="en-US">
                <a:latin typeface="Times New Roman" charset="0"/>
                <a:sym typeface="+mn-ea"/>
              </a:rPr>
              <a:t>被动构式强调主语受影响；</a:t>
            </a:r>
            <a:r>
              <a:rPr lang="en-US" altLang="zh-CN">
                <a:latin typeface="Times New Roman" charset="0"/>
                <a:sym typeface="+mn-ea"/>
              </a:rPr>
              <a:t>3-4. </a:t>
            </a:r>
            <a:r>
              <a:rPr lang="zh-CN" altLang="en-US">
                <a:latin typeface="Times New Roman" charset="0"/>
                <a:sym typeface="+mn-ea"/>
              </a:rPr>
              <a:t>双及物构式要求 </a:t>
            </a:r>
            <a:r>
              <a:rPr lang="en-US" altLang="zh-CN">
                <a:latin typeface="Times New Roman" charset="0"/>
                <a:sym typeface="+mn-ea"/>
              </a:rPr>
              <a:t>Obj1 </a:t>
            </a:r>
            <a:r>
              <a:rPr lang="zh-CN" altLang="en-US">
                <a:latin typeface="Times New Roman" charset="0"/>
                <a:sym typeface="+mn-ea"/>
              </a:rPr>
              <a:t>收到</a:t>
            </a:r>
            <a:r>
              <a:rPr lang="en-US" altLang="zh-CN">
                <a:latin typeface="Times New Roman" charset="0"/>
                <a:sym typeface="+mn-ea"/>
              </a:rPr>
              <a:t> Obj2</a:t>
            </a:r>
            <a:r>
              <a:rPr lang="zh-CN" altLang="en-US">
                <a:latin typeface="Times New Roman" charset="0"/>
                <a:sym typeface="+mn-ea"/>
              </a:rPr>
              <a:t>。</a:t>
            </a:r>
            <a:endParaRPr lang="zh-CN" altLang="en-US">
              <a:latin typeface="Times New Roman" charset="0"/>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动词和构式的互动</a:t>
            </a:r>
            <a:r>
              <a:rPr lang="en-US" altLang="zh-CN"/>
              <a:t>1——</a:t>
            </a:r>
            <a:r>
              <a:rPr lang="zh-CN" altLang="en-US"/>
              <a:t>动词的意义</a:t>
            </a:r>
            <a:endParaRPr lang="zh-CN" altLang="en-US"/>
          </a:p>
        </p:txBody>
      </p:sp>
      <p:sp>
        <p:nvSpPr>
          <p:cNvPr id="3" name="内容占位符 2"/>
          <p:cNvSpPr>
            <a:spLocks noGrp="1"/>
          </p:cNvSpPr>
          <p:nvPr>
            <p:ph idx="1"/>
          </p:nvPr>
        </p:nvSpPr>
        <p:spPr>
          <a:xfrm>
            <a:off x="1191895" y="1495425"/>
            <a:ext cx="10565130" cy="5012055"/>
          </a:xfrm>
        </p:spPr>
        <p:txBody>
          <a:bodyPr>
            <a:normAutofit/>
          </a:bodyPr>
          <a:p>
            <a:r>
              <a:rPr lang="zh-CN" altLang="en-US">
                <a:latin typeface="Times New Roman" charset="0"/>
                <a:sym typeface="+mn-ea"/>
              </a:rPr>
              <a:t>意义是相对于情景而言的。（</a:t>
            </a:r>
            <a:r>
              <a:rPr lang="en-US" altLang="zh-CN">
                <a:latin typeface="Times New Roman" charset="0"/>
                <a:sym typeface="+mn-ea"/>
              </a:rPr>
              <a:t>Fillmore</a:t>
            </a:r>
            <a:r>
              <a:rPr lang="zh-CN" altLang="en-US">
                <a:latin typeface="Times New Roman" charset="0"/>
                <a:sym typeface="+mn-ea"/>
              </a:rPr>
              <a:t>，</a:t>
            </a:r>
            <a:r>
              <a:rPr lang="en-US" altLang="zh-CN">
                <a:latin typeface="Times New Roman" charset="0"/>
                <a:sym typeface="+mn-ea"/>
              </a:rPr>
              <a:t>1977a</a:t>
            </a:r>
            <a:r>
              <a:rPr lang="zh-CN" altLang="en-US">
                <a:latin typeface="Times New Roman" charset="0"/>
                <a:sym typeface="+mn-ea"/>
              </a:rPr>
              <a:t>）</a:t>
            </a:r>
            <a:endParaRPr lang="zh-CN" altLang="en-US">
              <a:latin typeface="Times New Roman" charset="0"/>
              <a:sym typeface="+mn-ea"/>
            </a:endParaRPr>
          </a:p>
          <a:p>
            <a:r>
              <a:rPr lang="en-US" altLang="zh-CN">
                <a:latin typeface="Times New Roman" charset="0"/>
                <a:sym typeface="+mn-ea"/>
              </a:rPr>
              <a:t>Goldberg</a:t>
            </a:r>
            <a:r>
              <a:rPr lang="zh-CN" altLang="en-US">
                <a:latin typeface="Times New Roman" charset="0"/>
                <a:sym typeface="+mn-ea"/>
              </a:rPr>
              <a:t>（</a:t>
            </a:r>
            <a:r>
              <a:rPr lang="en-US" altLang="zh-CN">
                <a:latin typeface="Times New Roman" charset="0"/>
                <a:sym typeface="+mn-ea"/>
              </a:rPr>
              <a:t>1995</a:t>
            </a:r>
            <a:r>
              <a:rPr lang="zh-CN" altLang="en-US">
                <a:latin typeface="Times New Roman" charset="0"/>
                <a:sym typeface="+mn-ea"/>
              </a:rPr>
              <a:t>）</a:t>
            </a:r>
            <a:r>
              <a:rPr lang="zh-CN" altLang="en-US">
                <a:latin typeface="Times New Roman" charset="0"/>
                <a:sym typeface="+mn-ea"/>
              </a:rPr>
              <a:t>：</a:t>
            </a:r>
            <a:r>
              <a:rPr lang="zh-CN" altLang="en-US">
                <a:latin typeface="Times New Roman" charset="0"/>
                <a:sym typeface="+mn-ea"/>
              </a:rPr>
              <a:t>我们认为意义通常被定义为与某个特定的背景框架（</a:t>
            </a:r>
            <a:r>
              <a:rPr lang="en-US" altLang="zh-CN">
                <a:latin typeface="Times New Roman" charset="0"/>
                <a:sym typeface="+mn-ea"/>
              </a:rPr>
              <a:t>frame</a:t>
            </a:r>
            <a:r>
              <a:rPr lang="zh-CN" altLang="en-US">
                <a:latin typeface="Times New Roman" charset="0"/>
                <a:sym typeface="+mn-ea"/>
              </a:rPr>
              <a:t>）或情景（</a:t>
            </a:r>
            <a:r>
              <a:rPr lang="en-US" altLang="zh-CN">
                <a:latin typeface="Times New Roman" charset="0"/>
                <a:sym typeface="+mn-ea"/>
              </a:rPr>
              <a:t>scene</a:t>
            </a:r>
            <a:r>
              <a:rPr lang="zh-CN" altLang="en-US">
                <a:latin typeface="Times New Roman" charset="0"/>
                <a:sym typeface="+mn-ea"/>
              </a:rPr>
              <a:t>）相联，且该框架或情景自身有着高度的组织。我所使用的术语（框架和情景），按照</a:t>
            </a:r>
            <a:r>
              <a:rPr lang="en-US" altLang="zh-CN">
                <a:latin typeface="Times New Roman" charset="0"/>
                <a:sym typeface="+mn-ea"/>
              </a:rPr>
              <a:t>Fillmore</a:t>
            </a:r>
            <a:r>
              <a:rPr lang="zh-CN" altLang="en-US">
                <a:latin typeface="Times New Roman" charset="0"/>
                <a:sym typeface="+mn-ea"/>
              </a:rPr>
              <a:t>（</a:t>
            </a:r>
            <a:r>
              <a:rPr lang="en-US" altLang="zh-CN">
                <a:latin typeface="Times New Roman" charset="0"/>
                <a:sym typeface="+mn-ea"/>
              </a:rPr>
              <a:t>1975</a:t>
            </a:r>
            <a:r>
              <a:rPr lang="zh-CN" altLang="en-US">
                <a:latin typeface="Times New Roman" charset="0"/>
                <a:sym typeface="+mn-ea"/>
              </a:rPr>
              <a:t>，</a:t>
            </a:r>
            <a:r>
              <a:rPr lang="en-US" altLang="zh-CN">
                <a:latin typeface="Times New Roman" charset="0"/>
                <a:sym typeface="+mn-ea"/>
              </a:rPr>
              <a:t>1977b</a:t>
            </a:r>
            <a:r>
              <a:rPr lang="zh-CN" altLang="en-US">
                <a:latin typeface="Times New Roman" charset="0"/>
                <a:sym typeface="+mn-ea"/>
              </a:rPr>
              <a:t>）的定义，指的是一个理想化的“一致的个体化的感知、记忆、经验、行动或客体”。</a:t>
            </a:r>
            <a:endParaRPr lang="zh-CN" altLang="en-US">
              <a:latin typeface="Times New Roman" charset="0"/>
              <a:sym typeface="+mn-ea"/>
            </a:endParaRPr>
          </a:p>
          <a:p>
            <a:r>
              <a:rPr lang="en-US" altLang="zh-CN">
                <a:latin typeface="Times New Roman" charset="0"/>
                <a:sym typeface="+mn-ea"/>
              </a:rPr>
              <a:t>ceiling </a:t>
            </a:r>
            <a:r>
              <a:rPr lang="zh-CN" altLang="en-US">
                <a:latin typeface="Times New Roman" charset="0"/>
                <a:sym typeface="+mn-ea"/>
              </a:rPr>
              <a:t>和 </a:t>
            </a:r>
            <a:r>
              <a:rPr lang="en-US" altLang="zh-CN">
                <a:latin typeface="Times New Roman" charset="0"/>
                <a:sym typeface="+mn-ea"/>
              </a:rPr>
              <a:t>roof </a:t>
            </a:r>
            <a:r>
              <a:rPr lang="zh-CN" altLang="en-US">
                <a:latin typeface="Times New Roman" charset="0"/>
                <a:sym typeface="+mn-ea"/>
              </a:rPr>
              <a:t>的区别：视角不同</a:t>
            </a:r>
            <a:endParaRPr lang="zh-CN" altLang="en-US">
              <a:latin typeface="Times New Roman" charset="0"/>
              <a:sym typeface="+mn-ea"/>
            </a:endParaRPr>
          </a:p>
          <a:p>
            <a:r>
              <a:rPr lang="en-US" altLang="zh-CN">
                <a:latin typeface="Times New Roman" charset="0"/>
                <a:sym typeface="+mn-ea"/>
              </a:rPr>
              <a:t>land </a:t>
            </a:r>
            <a:r>
              <a:rPr lang="zh-CN" altLang="en-US">
                <a:latin typeface="Times New Roman" charset="0"/>
                <a:sym typeface="+mn-ea"/>
              </a:rPr>
              <a:t>和 </a:t>
            </a:r>
            <a:r>
              <a:rPr lang="en-US" altLang="zh-CN">
                <a:latin typeface="Times New Roman" charset="0"/>
                <a:sym typeface="+mn-ea"/>
              </a:rPr>
              <a:t>ground </a:t>
            </a:r>
            <a:r>
              <a:rPr lang="zh-CN" altLang="en-US">
                <a:latin typeface="Times New Roman" charset="0"/>
                <a:sym typeface="+mn-ea"/>
              </a:rPr>
              <a:t>的区别：与之</a:t>
            </a:r>
            <a:r>
              <a:rPr lang="zh-CN" altLang="en-US">
                <a:latin typeface="Times New Roman" charset="0"/>
                <a:sym typeface="+mn-ea"/>
              </a:rPr>
              <a:t>“</a:t>
            </a:r>
            <a:r>
              <a:rPr lang="zh-CN" altLang="en-US">
                <a:latin typeface="Times New Roman" charset="0"/>
                <a:sym typeface="+mn-ea"/>
              </a:rPr>
              <a:t>对偶</a:t>
            </a:r>
            <a:r>
              <a:rPr lang="zh-CN" altLang="en-US">
                <a:latin typeface="Times New Roman" charset="0"/>
                <a:sym typeface="+mn-ea"/>
              </a:rPr>
              <a:t>”</a:t>
            </a:r>
            <a:r>
              <a:rPr lang="zh-CN" altLang="en-US">
                <a:latin typeface="Times New Roman" charset="0"/>
                <a:sym typeface="+mn-ea"/>
              </a:rPr>
              <a:t>的</a:t>
            </a:r>
            <a:r>
              <a:rPr lang="zh-CN" altLang="en-US">
                <a:latin typeface="Times New Roman" charset="0"/>
                <a:sym typeface="+mn-ea"/>
              </a:rPr>
              <a:t>概念不同</a:t>
            </a:r>
            <a:endParaRPr lang="zh-CN" altLang="en-US">
              <a:latin typeface="Times New Roman" charset="0"/>
              <a:sym typeface="+mn-ea"/>
            </a:endParaRPr>
          </a:p>
          <a:p>
            <a:r>
              <a:rPr lang="en-US" altLang="zh-CN">
                <a:latin typeface="Times New Roman" charset="0"/>
                <a:sym typeface="+mn-ea"/>
              </a:rPr>
              <a:t>bachelor</a:t>
            </a:r>
            <a:r>
              <a:rPr lang="zh-CN" altLang="en-US">
                <a:latin typeface="Times New Roman" charset="0"/>
                <a:sym typeface="+mn-ea"/>
              </a:rPr>
              <a:t>：未婚成年男性？</a:t>
            </a:r>
            <a:endParaRPr lang="zh-CN" altLang="en-US">
              <a:latin typeface="Times New Roman" charset="0"/>
              <a:sym typeface="+mn-ea"/>
            </a:endParaRPr>
          </a:p>
          <a:p>
            <a:pPr lvl="1"/>
            <a:r>
              <a:rPr lang="zh-CN" altLang="en-US">
                <a:latin typeface="Times New Roman" charset="0"/>
                <a:sym typeface="+mn-ea"/>
              </a:rPr>
              <a:t>需要特定的婚姻观</a:t>
            </a:r>
            <a:endParaRPr lang="zh-CN" altLang="en-US">
              <a:latin typeface="Times New Roman" charset="0"/>
              <a:sym typeface="+mn-ea"/>
            </a:endParaRPr>
          </a:p>
          <a:p>
            <a:pPr lvl="0"/>
            <a:r>
              <a:rPr lang="zh-CN" altLang="en-US">
                <a:latin typeface="Times New Roman" charset="0"/>
                <a:sym typeface="+mn-ea"/>
              </a:rPr>
              <a:t>“</a:t>
            </a:r>
            <a:r>
              <a:rPr lang="zh-CN" altLang="en-US">
                <a:latin typeface="Times New Roman" charset="0"/>
                <a:sym typeface="+mn-ea"/>
              </a:rPr>
              <a:t>弦</a:t>
            </a:r>
            <a:r>
              <a:rPr lang="zh-CN" altLang="en-US">
                <a:latin typeface="Times New Roman" charset="0"/>
                <a:sym typeface="+mn-ea"/>
              </a:rPr>
              <a:t>”</a:t>
            </a:r>
            <a:r>
              <a:rPr lang="zh-CN" altLang="en-US">
                <a:latin typeface="Times New Roman" charset="0"/>
                <a:sym typeface="+mn-ea"/>
              </a:rPr>
              <a:t>与</a:t>
            </a:r>
            <a:r>
              <a:rPr lang="zh-CN" altLang="en-US">
                <a:latin typeface="Times New Roman" charset="0"/>
                <a:sym typeface="+mn-ea"/>
              </a:rPr>
              <a:t>“</a:t>
            </a:r>
            <a:r>
              <a:rPr lang="zh-CN" altLang="en-US">
                <a:latin typeface="Times New Roman" charset="0"/>
                <a:sym typeface="+mn-ea"/>
              </a:rPr>
              <a:t>直角三角形</a:t>
            </a:r>
            <a:r>
              <a:rPr lang="zh-CN" altLang="en-US">
                <a:latin typeface="Times New Roman" charset="0"/>
                <a:sym typeface="+mn-ea"/>
              </a:rPr>
              <a:t>”</a:t>
            </a:r>
            <a:r>
              <a:rPr lang="zh-CN" altLang="en-US">
                <a:latin typeface="Times New Roman" charset="0"/>
                <a:sym typeface="+mn-ea"/>
              </a:rPr>
              <a:t>基于同一个</a:t>
            </a:r>
            <a:r>
              <a:rPr lang="zh-CN" altLang="en-US">
                <a:latin typeface="Times New Roman" charset="0"/>
                <a:sym typeface="+mn-ea"/>
              </a:rPr>
              <a:t>“基底”（</a:t>
            </a:r>
            <a:r>
              <a:rPr lang="en-US" altLang="zh-CN">
                <a:latin typeface="Times New Roman" charset="0"/>
                <a:sym typeface="+mn-ea"/>
              </a:rPr>
              <a:t>base</a:t>
            </a:r>
            <a:r>
              <a:rPr lang="zh-CN" altLang="en-US">
                <a:latin typeface="Times New Roman" charset="0"/>
                <a:sym typeface="+mn-ea"/>
              </a:rPr>
              <a:t>）</a:t>
            </a:r>
            <a:r>
              <a:rPr lang="zh-CN" altLang="en-US">
                <a:latin typeface="Times New Roman" charset="0"/>
                <a:sym typeface="+mn-ea"/>
              </a:rPr>
              <a:t>框架，区别在于框架中被凸显</a:t>
            </a:r>
            <a:r>
              <a:rPr lang="en-US" altLang="zh-CN">
                <a:latin typeface="Times New Roman" charset="0"/>
                <a:sym typeface="+mn-ea"/>
              </a:rPr>
              <a:t>/</a:t>
            </a:r>
            <a:r>
              <a:rPr lang="zh-CN" altLang="en-US">
                <a:latin typeface="Times New Roman" charset="0"/>
                <a:sym typeface="+mn-ea"/>
              </a:rPr>
              <a:t>显影</a:t>
            </a:r>
            <a:r>
              <a:rPr lang="en-US" altLang="zh-CN">
                <a:latin typeface="Times New Roman" charset="0"/>
                <a:sym typeface="+mn-ea"/>
              </a:rPr>
              <a:t>/</a:t>
            </a:r>
            <a:r>
              <a:rPr lang="zh-CN" altLang="en-US">
                <a:latin typeface="Times New Roman" charset="0"/>
                <a:sym typeface="+mn-ea"/>
              </a:rPr>
              <a:t>侧重（</a:t>
            </a:r>
            <a:r>
              <a:rPr lang="en-US" altLang="zh-CN">
                <a:latin typeface="Times New Roman" charset="0"/>
                <a:sym typeface="+mn-ea"/>
              </a:rPr>
              <a:t>profile</a:t>
            </a:r>
            <a:r>
              <a:rPr lang="zh-CN" altLang="en-US">
                <a:latin typeface="Times New Roman" charset="0"/>
                <a:sym typeface="+mn-ea"/>
              </a:rPr>
              <a:t>）</a:t>
            </a:r>
            <a:r>
              <a:rPr lang="zh-CN" altLang="en-US">
                <a:latin typeface="Times New Roman" charset="0"/>
                <a:sym typeface="+mn-ea"/>
              </a:rPr>
              <a:t>的方面不同。</a:t>
            </a:r>
            <a:endParaRPr lang="zh-CN" altLang="en-US">
              <a:latin typeface="Times New Roman" charset="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191895" y="1495425"/>
            <a:ext cx="10390505" cy="4864735"/>
          </a:xfrm>
        </p:spPr>
        <p:txBody>
          <a:bodyPr>
            <a:normAutofit lnSpcReduction="10000"/>
          </a:bodyPr>
          <a:p>
            <a:r>
              <a:rPr lang="en-US" altLang="zh-CN">
                <a:latin typeface="Times New Roman" charset="0"/>
              </a:rPr>
              <a:t>Lakoff</a:t>
            </a:r>
            <a:r>
              <a:rPr lang="zh-CN" altLang="en-US">
                <a:latin typeface="Times New Roman" charset="0"/>
              </a:rPr>
              <a:t>（</a:t>
            </a:r>
            <a:r>
              <a:rPr lang="en-US" altLang="zh-CN">
                <a:latin typeface="Times New Roman" charset="0"/>
              </a:rPr>
              <a:t>1987</a:t>
            </a:r>
            <a:r>
              <a:rPr lang="zh-CN" altLang="en-US">
                <a:latin typeface="Times New Roman" charset="0"/>
              </a:rPr>
              <a:t>）认为许多概念是通过一</a:t>
            </a:r>
            <a:r>
              <a:rPr lang="zh-CN" altLang="en-US" b="1">
                <a:latin typeface="Times New Roman" charset="0"/>
              </a:rPr>
              <a:t>组</a:t>
            </a:r>
            <a:r>
              <a:rPr lang="zh-CN" altLang="en-US">
                <a:latin typeface="Times New Roman" charset="0"/>
              </a:rPr>
              <a:t>不同的框架，或“理想化的认知模型”（</a:t>
            </a:r>
            <a:r>
              <a:rPr lang="en-US" altLang="zh-CN">
                <a:latin typeface="Times New Roman" charset="0"/>
              </a:rPr>
              <a:t>idealized cognitive models</a:t>
            </a:r>
            <a:r>
              <a:rPr lang="zh-CN" altLang="en-US">
                <a:latin typeface="Times New Roman" charset="0"/>
              </a:rPr>
              <a:t>）而定义的。</a:t>
            </a:r>
            <a:endParaRPr lang="zh-CN" altLang="en-US">
              <a:latin typeface="Times New Roman" charset="0"/>
            </a:endParaRPr>
          </a:p>
          <a:p>
            <a:pPr lvl="1"/>
            <a:r>
              <a:rPr lang="zh-CN" altLang="en-US">
                <a:latin typeface="Times New Roman" charset="0"/>
              </a:rPr>
              <a:t>母亲</a:t>
            </a:r>
            <a:endParaRPr lang="zh-CN" altLang="en-US">
              <a:latin typeface="Times New Roman" charset="0"/>
            </a:endParaRPr>
          </a:p>
          <a:p>
            <a:pPr lvl="2"/>
            <a:r>
              <a:rPr lang="zh-CN" altLang="en-US">
                <a:latin typeface="Times New Roman" charset="0"/>
              </a:rPr>
              <a:t>分娩模型：分娩的人</a:t>
            </a:r>
            <a:endParaRPr lang="zh-CN" altLang="en-US">
              <a:latin typeface="Times New Roman" charset="0"/>
            </a:endParaRPr>
          </a:p>
          <a:p>
            <a:pPr lvl="2"/>
            <a:r>
              <a:rPr lang="zh-CN" altLang="en-US">
                <a:latin typeface="Times New Roman" charset="0"/>
              </a:rPr>
              <a:t>基因模型：为后代提供基因的女性</a:t>
            </a:r>
            <a:endParaRPr lang="zh-CN" altLang="en-US">
              <a:latin typeface="Times New Roman" charset="0"/>
            </a:endParaRPr>
          </a:p>
          <a:p>
            <a:pPr lvl="2"/>
            <a:r>
              <a:rPr lang="zh-CN" altLang="en-US">
                <a:latin typeface="Times New Roman" charset="0"/>
              </a:rPr>
              <a:t>养育模型：养育儿童的女性</a:t>
            </a:r>
            <a:endParaRPr lang="zh-CN" altLang="en-US">
              <a:latin typeface="Times New Roman" charset="0"/>
            </a:endParaRPr>
          </a:p>
          <a:p>
            <a:pPr lvl="2"/>
            <a:r>
              <a:rPr lang="zh-CN" altLang="en-US">
                <a:latin typeface="Times New Roman" charset="0"/>
              </a:rPr>
              <a:t>婚姻模型：父亲的妻子</a:t>
            </a:r>
            <a:endParaRPr lang="zh-CN" altLang="en-US">
              <a:latin typeface="Times New Roman" charset="0"/>
            </a:endParaRPr>
          </a:p>
          <a:p>
            <a:pPr lvl="2"/>
            <a:r>
              <a:rPr lang="zh-CN" altLang="en-US">
                <a:latin typeface="Times New Roman" charset="0"/>
              </a:rPr>
              <a:t>家谱模型：关系最近的女性长辈</a:t>
            </a:r>
            <a:endParaRPr lang="zh-CN" altLang="en-US">
              <a:latin typeface="Times New Roman" charset="0"/>
            </a:endParaRPr>
          </a:p>
          <a:p>
            <a:pPr lvl="2"/>
            <a:endParaRPr lang="zh-CN" altLang="en-US">
              <a:latin typeface="Times New Roman" charset="0"/>
            </a:endParaRPr>
          </a:p>
          <a:p>
            <a:pPr lvl="1"/>
            <a:r>
              <a:rPr lang="zh-CN" altLang="en-US">
                <a:latin typeface="Times New Roman" charset="0"/>
              </a:rPr>
              <a:t>我是被领养的，不知道真正的母亲是谁。</a:t>
            </a:r>
            <a:endParaRPr lang="zh-CN" altLang="en-US">
              <a:latin typeface="Times New Roman" charset="0"/>
            </a:endParaRPr>
          </a:p>
          <a:p>
            <a:pPr lvl="1"/>
            <a:r>
              <a:rPr lang="zh-CN" altLang="en-US">
                <a:latin typeface="Times New Roman" charset="0"/>
              </a:rPr>
              <a:t>我不太会抚养孩子，因此不知道能不能成为一个合格的母亲。</a:t>
            </a:r>
            <a:endParaRPr lang="zh-CN" altLang="en-US">
              <a:latin typeface="Times New Roman" charset="0"/>
            </a:endParaRPr>
          </a:p>
          <a:p>
            <a:pPr lvl="1"/>
            <a:endParaRPr lang="zh-CN" altLang="en-US">
              <a:latin typeface="Times New Roman" charset="0"/>
            </a:endParaRPr>
          </a:p>
          <a:p>
            <a:pPr lvl="1"/>
            <a:r>
              <a:rPr lang="zh-CN" altLang="en-US">
                <a:latin typeface="Times New Roman" charset="0"/>
              </a:rPr>
              <a:t>当我还是胎儿时，我真正的母亲就死了。</a:t>
            </a:r>
            <a:endParaRPr lang="zh-CN" altLang="en-US">
              <a:latin typeface="Times New Roman" charset="0"/>
            </a:endParaRPr>
          </a:p>
          <a:p>
            <a:pPr lvl="1"/>
            <a:r>
              <a:rPr lang="zh-CN" altLang="en-US">
                <a:latin typeface="Times New Roman" charset="0"/>
              </a:rPr>
              <a:t>我有一个基因母亲，是她捐献的卵子，然后移植到我真正的妈妈的子宫里。</a:t>
            </a:r>
            <a:endParaRPr lang="zh-CN" altLang="en-US">
              <a:latin typeface="Times New Roman"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191895" y="1495425"/>
            <a:ext cx="10390505" cy="4972050"/>
          </a:xfrm>
        </p:spPr>
        <p:txBody>
          <a:bodyPr/>
          <a:p>
            <a:r>
              <a:rPr lang="zh-CN" altLang="en-US"/>
              <a:t>动词的意义和名词的意义没有什么本质上的不同。</a:t>
            </a:r>
            <a:endParaRPr lang="zh-CN" altLang="en-US"/>
          </a:p>
          <a:p>
            <a:pPr lvl="1"/>
            <a:r>
              <a:rPr lang="zh-CN" altLang="en-US"/>
              <a:t>名词用作动词，动词用作名词</a:t>
            </a:r>
            <a:endParaRPr lang="zh-CN" altLang="en-US"/>
          </a:p>
          <a:p>
            <a:r>
              <a:rPr lang="zh-CN" altLang="en-US"/>
              <a:t>像名词一样，动词也包含框架语义的意义；也就是说，动词的意义必须参照包含了丰富世俗知识和文化知识的背景框架。</a:t>
            </a:r>
            <a:endParaRPr lang="zh-CN" altLang="en-US"/>
          </a:p>
          <a:p>
            <a:pPr lvl="1"/>
            <a:r>
              <a:rPr lang="zh-CN" altLang="en-US"/>
              <a:t>结婚（</a:t>
            </a:r>
            <a:r>
              <a:rPr lang="en-US" altLang="zh-CN"/>
              <a:t>marry</a:t>
            </a:r>
            <a:r>
              <a:rPr lang="zh-CN" altLang="en-US"/>
              <a:t>）：与一个配偶举行宗教仪式，导致法律身份的变化，并愿与该配偶处于夫妻关系中，共同相处直至其中一方死亡。</a:t>
            </a:r>
            <a:endParaRPr lang="en-US" altLang="zh-CN"/>
          </a:p>
          <a:p>
            <a:pPr lvl="1"/>
            <a:r>
              <a:rPr lang="zh-CN" altLang="en-US"/>
              <a:t>暴乱（</a:t>
            </a:r>
            <a:r>
              <a:rPr lang="en-US" altLang="zh-CN"/>
              <a:t>riot</a:t>
            </a:r>
            <a:r>
              <a:rPr lang="zh-CN" altLang="en-US"/>
              <a:t>）：三个或更多的人，作为一个团体行动，以一种不合法的或攻击性的方</a:t>
            </a:r>
            <a:r>
              <a:rPr lang="en-US" altLang="zh-CN"/>
              <a:t>式从事与文化准则不符的活动，通常有意造成政治上的影响</a:t>
            </a:r>
            <a:r>
              <a:rPr lang="zh-CN" altLang="en-US"/>
              <a:t>。</a:t>
            </a:r>
            <a:endParaRPr lang="zh-CN" altLang="en-US"/>
          </a:p>
          <a:p>
            <a:pPr lvl="1"/>
            <a:r>
              <a:rPr lang="zh-CN" altLang="en-US"/>
              <a:t>离婚（</a:t>
            </a:r>
            <a:r>
              <a:rPr lang="en-US" altLang="zh-CN"/>
              <a:t>divorce</a:t>
            </a:r>
            <a:r>
              <a:rPr lang="zh-CN" altLang="en-US"/>
              <a:t>）、复仇（</a:t>
            </a:r>
            <a:r>
              <a:rPr lang="en-US" altLang="zh-CN"/>
              <a:t>avenge</a:t>
            </a:r>
            <a:r>
              <a:rPr lang="zh-CN" altLang="en-US"/>
              <a:t>）、传唤（</a:t>
            </a:r>
            <a:r>
              <a:rPr lang="en-US" altLang="zh-CN"/>
              <a:t>subpoena</a:t>
            </a:r>
            <a:r>
              <a:rPr lang="zh-CN" altLang="en-US"/>
              <a:t>）</a:t>
            </a:r>
            <a:r>
              <a:rPr lang="en-US" altLang="zh-CN"/>
              <a:t>……</a:t>
            </a:r>
            <a:endParaRPr lang="en-US" altLang="zh-CN"/>
          </a:p>
          <a:p>
            <a:r>
              <a:rPr lang="zh-CN" altLang="en-US"/>
              <a:t>以前一般认为，动词的细节与论元的句法表达无关。</a:t>
            </a:r>
            <a:endParaRPr lang="zh-CN" altLang="en-US"/>
          </a:p>
          <a:p>
            <a:pPr lvl="1"/>
            <a:r>
              <a:rPr lang="zh-CN" altLang="en-US"/>
              <a:t>跑：并不关注跑的细节，只关注路径、结果等。</a:t>
            </a:r>
            <a:endParaRPr lang="zh-CN" altLang="en-US"/>
          </a:p>
          <a:p>
            <a:pPr lvl="1"/>
            <a:r>
              <a:rPr lang="zh-CN" altLang="en-US"/>
              <a:t>迅速地跑进房间      </a:t>
            </a:r>
            <a:r>
              <a:rPr lang="zh-CN" altLang="en-US">
                <a:sym typeface="+mn-ea"/>
              </a:rPr>
              <a:t>跑得满头大汗</a:t>
            </a:r>
            <a:endParaRPr lang="zh-CN" altLang="en-US"/>
          </a:p>
          <a:p>
            <a:pPr lvl="1"/>
            <a:r>
              <a:rPr lang="zh-CN" altLang="en-US"/>
              <a:t>？缓慢地跑进房间    ？跑得昏昏欲睡</a:t>
            </a: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191895" y="1495425"/>
            <a:ext cx="10390505" cy="4931410"/>
          </a:xfrm>
        </p:spPr>
        <p:txBody>
          <a:bodyPr>
            <a:scene3d>
              <a:camera prst="orthographicFront"/>
              <a:lightRig rig="threePt" dir="t"/>
            </a:scene3d>
          </a:bodyPr>
          <a:p>
            <a:r>
              <a:rPr lang="en-US" altLang="zh-CN">
                <a:latin typeface="Times New Roman" charset="0"/>
              </a:rPr>
              <a:t>Goldberg</a:t>
            </a:r>
            <a:r>
              <a:rPr lang="zh-CN" altLang="en-US">
                <a:latin typeface="Times New Roman" charset="0"/>
              </a:rPr>
              <a:t>（</a:t>
            </a:r>
            <a:r>
              <a:rPr lang="en-US" altLang="zh-CN">
                <a:latin typeface="Times New Roman" charset="0"/>
              </a:rPr>
              <a:t>1995</a:t>
            </a:r>
            <a:r>
              <a:rPr lang="zh-CN" altLang="en-US">
                <a:latin typeface="Times New Roman" charset="0"/>
              </a:rPr>
              <a:t>）：如果我们希望最终解释语言中比论元的句法表达更宽广的领域，我们必须借助于更丰富的语义结构的概念。</a:t>
            </a:r>
            <a:r>
              <a:rPr lang="en-US" altLang="zh-CN">
                <a:latin typeface="Times New Roman" charset="0"/>
              </a:rPr>
              <a:t>……</a:t>
            </a:r>
            <a:r>
              <a:rPr lang="zh-CN" altLang="en-US">
                <a:latin typeface="Times New Roman" charset="0"/>
              </a:rPr>
              <a:t>用仅包含了与“句法有关”的动词意义对构式进行解读是远远不够的。</a:t>
            </a:r>
            <a:endParaRPr lang="zh-CN" altLang="en-US">
              <a:latin typeface="Times New Roman" charset="0"/>
            </a:endParaRPr>
          </a:p>
          <a:p>
            <a:pPr lvl="1"/>
            <a:r>
              <a:rPr lang="zh-CN" altLang="en-US">
                <a:latin typeface="Times New Roman" charset="0"/>
              </a:rPr>
              <a:t>霍舍尔吻了鲍琳达。鲍琳达打了霍舍尔一耳光。霍舍尔灰溜溜地走了。</a:t>
            </a:r>
            <a:endParaRPr lang="zh-CN" altLang="en-US">
              <a:latin typeface="Times New Roman" charset="0"/>
            </a:endParaRPr>
          </a:p>
          <a:p>
            <a:pPr lvl="1"/>
            <a:r>
              <a:rPr lang="zh-CN" altLang="en-US">
                <a:latin typeface="Times New Roman" charset="0"/>
              </a:rPr>
              <a:t>霍舍尔以 </a:t>
            </a:r>
            <a:r>
              <a:rPr lang="en-US" altLang="zh-CN">
                <a:latin typeface="Times New Roman" charset="0"/>
              </a:rPr>
              <a:t>M1 </a:t>
            </a:r>
            <a:r>
              <a:rPr lang="zh-CN" altLang="en-US">
                <a:latin typeface="Times New Roman" charset="0"/>
              </a:rPr>
              <a:t>的方式对鲍琳达</a:t>
            </a:r>
            <a:r>
              <a:rPr lang="zh-CN" altLang="en-US">
                <a:ln/>
                <a:solidFill>
                  <a:schemeClr val="tx1"/>
                </a:solidFill>
                <a:effectLst>
                  <a:outerShdw blurRad="38100" dist="19050" dir="2700000" algn="tl" rotWithShape="0">
                    <a:schemeClr val="dk1">
                      <a:alpha val="40000"/>
                    </a:schemeClr>
                  </a:outerShdw>
                </a:effectLst>
                <a:latin typeface="黑体" charset="0"/>
                <a:ea typeface="黑体" charset="0"/>
              </a:rPr>
              <a:t>做出动作</a:t>
            </a:r>
            <a:r>
              <a:rPr lang="zh-CN" altLang="en-US">
                <a:latin typeface="Times New Roman" charset="0"/>
              </a:rPr>
              <a:t>。鲍琳达以</a:t>
            </a:r>
            <a:r>
              <a:rPr lang="zh-CN" altLang="en-US">
                <a:latin typeface="Times New Roman" charset="0"/>
                <a:sym typeface="+mn-ea"/>
              </a:rPr>
              <a:t> </a:t>
            </a:r>
            <a:r>
              <a:rPr lang="en-US" altLang="zh-CN">
                <a:latin typeface="Times New Roman" charset="0"/>
                <a:sym typeface="+mn-ea"/>
              </a:rPr>
              <a:t>M2 </a:t>
            </a:r>
            <a:r>
              <a:rPr lang="zh-CN" altLang="en-US">
                <a:latin typeface="Times New Roman" charset="0"/>
              </a:rPr>
              <a:t>的方式对霍舍尔</a:t>
            </a:r>
            <a:r>
              <a:rPr lang="zh-CN" altLang="en-US">
                <a:latin typeface="黑体" charset="0"/>
                <a:ea typeface="黑体" charset="0"/>
              </a:rPr>
              <a:t>做出动作</a:t>
            </a:r>
            <a:r>
              <a:rPr lang="zh-CN" altLang="en-US">
                <a:latin typeface="Times New Roman" charset="0"/>
              </a:rPr>
              <a:t>。霍舍尔以</a:t>
            </a:r>
            <a:r>
              <a:rPr lang="zh-CN" altLang="en-US">
                <a:latin typeface="Times New Roman" charset="0"/>
                <a:sym typeface="+mn-ea"/>
              </a:rPr>
              <a:t> </a:t>
            </a:r>
            <a:r>
              <a:rPr lang="en-US" altLang="zh-CN">
                <a:latin typeface="Times New Roman" charset="0"/>
                <a:sym typeface="+mn-ea"/>
              </a:rPr>
              <a:t>M3 </a:t>
            </a:r>
            <a:r>
              <a:rPr lang="zh-CN" altLang="en-US">
                <a:latin typeface="Times New Roman" charset="0"/>
              </a:rPr>
              <a:t>的方式</a:t>
            </a:r>
            <a:r>
              <a:rPr lang="zh-CN" altLang="en-US">
                <a:latin typeface="黑体" charset="0"/>
                <a:ea typeface="黑体" charset="0"/>
              </a:rPr>
              <a:t>移动</a:t>
            </a:r>
            <a:r>
              <a:rPr lang="zh-CN" altLang="en-US">
                <a:latin typeface="Times New Roman" charset="0"/>
              </a:rPr>
              <a:t>。</a:t>
            </a:r>
            <a:endParaRPr lang="zh-CN" altLang="en-US">
              <a:latin typeface="Times New Roman" charset="0"/>
            </a:endParaRPr>
          </a:p>
          <a:p>
            <a:pPr lvl="1"/>
            <a:r>
              <a:rPr lang="zh-CN" altLang="en-US">
                <a:latin typeface="Times New Roman" charset="0"/>
                <a:sym typeface="+mn-ea"/>
              </a:rPr>
              <a:t>解读为以上的意义是远远不够的。</a:t>
            </a:r>
            <a:endParaRPr lang="zh-CN" altLang="en-US">
              <a:latin typeface="Times New Roman" charset="0"/>
              <a:sym typeface="+mn-ea"/>
            </a:endParaRPr>
          </a:p>
          <a:p>
            <a:pPr lvl="0"/>
            <a:r>
              <a:rPr lang="zh-CN" altLang="en-US">
                <a:latin typeface="Times New Roman" charset="0"/>
                <a:sym typeface="+mn-ea"/>
              </a:rPr>
              <a:t>需要普遍的框架语义知识来解释正确的推论。</a:t>
            </a:r>
            <a:endParaRPr lang="zh-CN" altLang="en-US">
              <a:latin typeface="Times New Roman" charset="0"/>
              <a:sym typeface="+mn-ea"/>
            </a:endParaRPr>
          </a:p>
          <a:p>
            <a:pPr lvl="1"/>
            <a:r>
              <a:rPr lang="zh-CN" altLang="en-US">
                <a:latin typeface="Times New Roman" charset="0"/>
                <a:sym typeface="+mn-ea"/>
              </a:rPr>
              <a:t>吃一口饼 → 咬一口饼</a:t>
            </a:r>
            <a:endParaRPr lang="zh-CN" altLang="en-US">
              <a:latin typeface="Times New Roman" charset="0"/>
              <a:sym typeface="+mn-ea"/>
            </a:endParaRPr>
          </a:p>
          <a:p>
            <a:pPr lvl="1"/>
            <a:r>
              <a:rPr lang="zh-CN" altLang="en-US">
                <a:latin typeface="Times New Roman" charset="0"/>
                <a:sym typeface="+mn-ea"/>
              </a:rPr>
              <a:t>跳过裂缝 → 没有触碰裂缝</a:t>
            </a:r>
            <a:endParaRPr lang="zh-CN" altLang="en-US">
              <a:latin typeface="Times New Roman" charset="0"/>
              <a:sym typeface="+mn-ea"/>
            </a:endParaRPr>
          </a:p>
          <a:p>
            <a:pPr lvl="1"/>
            <a:r>
              <a:rPr lang="zh-CN" altLang="en-US">
                <a:latin typeface="Times New Roman" charset="0"/>
                <a:sym typeface="+mn-ea"/>
              </a:rPr>
              <a:t>爬过裂缝 → 触碰到了裂缝</a:t>
            </a:r>
            <a:endParaRPr lang="zh-CN" altLang="en-US">
              <a:latin typeface="Times New Roman" charset="0"/>
              <a:sym typeface="+mn-ea"/>
            </a:endParaRPr>
          </a:p>
        </p:txBody>
      </p:sp>
    </p:spTree>
  </p:cSld>
  <p:clrMapOvr>
    <a:masterClrMapping/>
  </p:clrMapOvr>
</p:sld>
</file>

<file path=ppt/tags/tag1.xml><?xml version="1.0" encoding="utf-8"?>
<p:tagLst xmlns:p="http://schemas.openxmlformats.org/presentationml/2006/main">
  <p:tag name="KSO_WM_BEAUTIFY_FLAG" val="#wm#"/>
  <p:tag name="KSO_WM_UNIT_TYPE" val="i"/>
  <p:tag name="KSO_WM_UNIT_ID" val="285*i*4"/>
  <p:tag name="KSO_WM_UNIT_TEMPLATE_CATEGORY" val="custom"/>
  <p:tag name="KSO_WM_UNIT_TEMPLATE_INDEX" val="60"/>
</p:tagLst>
</file>

<file path=ppt/tags/tag2.xml><?xml version="1.0" encoding="utf-8"?>
<p:tagLst xmlns:p="http://schemas.openxmlformats.org/presentationml/2006/main">
  <p:tag name="KSO_WM_BEAUTIFY_FLAG" val="#wm#"/>
  <p:tag name="KSO_WM_UNIT_TYPE" val="i"/>
  <p:tag name="KSO_WM_UNIT_ID" val="285*i*3"/>
  <p:tag name="KSO_WM_UNIT_TEMPLATE_CATEGORY" val="custom"/>
  <p:tag name="KSO_WM_UNIT_TEMPLATE_INDEX" val="60"/>
</p:tagLst>
</file>

<file path=ppt/tags/tag3.xml><?xml version="1.0" encoding="utf-8"?>
<p:tagLst xmlns:p="http://schemas.openxmlformats.org/presentationml/2006/main">
  <p:tag name="KSO_WM_TEMPLATE_CATEGORY" val="custom"/>
  <p:tag name="KSO_WM_TEMPLATE_INDEX" val="160060"/>
</p:tagLst>
</file>

<file path=ppt/tags/tag4.xml><?xml version="1.0" encoding="utf-8"?>
<p:tagLst xmlns:p="http://schemas.openxmlformats.org/presentationml/2006/main">
  <p:tag name="KSO_WM_TEMPLATE_CATEGORY" val="custom"/>
  <p:tag name="KSO_WM_TEMPLATE_INDEX" val="160060"/>
</p:tagLst>
</file>

<file path=ppt/theme/theme1.xml><?xml version="1.0" encoding="utf-8"?>
<a:theme xmlns:a="http://schemas.openxmlformats.org/drawingml/2006/main" name="默认设计模板">
  <a:themeElements>
    <a:clrScheme name="自定义 24">
      <a:dk1>
        <a:srgbClr val="000000"/>
      </a:dk1>
      <a:lt1>
        <a:srgbClr val="FFFFFF"/>
      </a:lt1>
      <a:dk2>
        <a:srgbClr val="389DBA"/>
      </a:dk2>
      <a:lt2>
        <a:srgbClr val="808080"/>
      </a:lt2>
      <a:accent1>
        <a:srgbClr val="2FC2FB"/>
      </a:accent1>
      <a:accent2>
        <a:srgbClr val="FA5A41"/>
      </a:accent2>
      <a:accent3>
        <a:srgbClr val="FFFFFF"/>
      </a:accent3>
      <a:accent4>
        <a:srgbClr val="000000"/>
      </a:accent4>
      <a:accent5>
        <a:srgbClr val="FAAA41"/>
      </a:accent5>
      <a:accent6>
        <a:srgbClr val="009999"/>
      </a:accent6>
      <a:hlink>
        <a:srgbClr val="009999"/>
      </a:hlink>
      <a:folHlink>
        <a:srgbClr val="99CC00"/>
      </a:folHlink>
    </a:clrScheme>
    <a:fontScheme name="默认设计模板">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spcBef>
            <a:spcPct val="0"/>
          </a:spcBef>
          <a:spcAft>
            <a:spcPct val="0"/>
          </a:spcAft>
          <a:buClrTx/>
          <a:buSzTx/>
          <a:buFont typeface="Arial" pitchFamily="34" charset="0"/>
          <a:buNone/>
          <a:defRPr kumimoji="0" lang="zh-CN" altLang="zh-CN" sz="1800" b="0" i="0" u="none" strike="noStrike" cap="none" normalizeH="0" baseline="0" smtClean="0">
            <a:ln>
              <a:noFill/>
            </a:ln>
            <a:solidFill>
              <a:schemeClr val="tx1"/>
            </a:solidFill>
            <a:effectLst/>
            <a:latin typeface="Arial" pitchFamily="34" charset="0"/>
            <a:ea typeface="黑体" pitchFamily="49"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spcBef>
            <a:spcPct val="0"/>
          </a:spcBef>
          <a:spcAft>
            <a:spcPct val="0"/>
          </a:spcAft>
          <a:buClrTx/>
          <a:buSzTx/>
          <a:buFont typeface="Arial" pitchFamily="34" charset="0"/>
          <a:buNone/>
          <a:defRPr kumimoji="0" lang="zh-CN" altLang="zh-CN" sz="1800" b="0" i="0" u="none" strike="noStrike" cap="none" normalizeH="0" baseline="0" smtClean="0">
            <a:ln>
              <a:noFill/>
            </a:ln>
            <a:solidFill>
              <a:schemeClr val="tx1"/>
            </a:solidFill>
            <a:effectLst/>
            <a:latin typeface="Arial" pitchFamily="34" charset="0"/>
            <a:ea typeface="黑体" pitchFamily="49" charset="-122"/>
          </a:defRPr>
        </a:defPPr>
      </a:lstStyle>
    </a:lnDef>
  </a:objectDefaults>
  <a:extraClrSchemeLst>
    <a:extraClrScheme>
      <a:clrScheme name="默认设计模板 1">
        <a:dk1>
          <a:srgbClr val="000000"/>
        </a:dk1>
        <a:lt1>
          <a:srgbClr val="FFFFFF"/>
        </a:lt1>
        <a:dk2>
          <a:srgbClr val="000000"/>
        </a:dk2>
        <a:lt2>
          <a:srgbClr val="808080"/>
        </a:lt2>
        <a:accent1>
          <a:srgbClr val="CFDEF3"/>
        </a:accent1>
        <a:accent2>
          <a:srgbClr val="333399"/>
        </a:accent2>
        <a:accent3>
          <a:srgbClr val="FFFFFF"/>
        </a:accent3>
        <a:accent4>
          <a:srgbClr val="000000"/>
        </a:accent4>
        <a:accent5>
          <a:srgbClr val="E4ECF8"/>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7790</Words>
  <Application>WPS 演示</Application>
  <PresentationFormat>宽屏</PresentationFormat>
  <Paragraphs>357</Paragraphs>
  <Slides>35</Slides>
  <Notes>0</Notes>
  <HiddenSlides>0</HiddenSlides>
  <MMClips>0</MMClips>
  <ScaleCrop>false</ScaleCrop>
  <HeadingPairs>
    <vt:vector size="4" baseType="variant">
      <vt:variant>
        <vt:lpstr>主题</vt:lpstr>
      </vt:variant>
      <vt:variant>
        <vt:i4>1</vt:i4>
      </vt:variant>
      <vt:variant>
        <vt:lpstr>幻灯片标题</vt:lpstr>
      </vt:variant>
      <vt:variant>
        <vt:i4>35</vt:i4>
      </vt:variant>
    </vt:vector>
  </HeadingPairs>
  <TitlesOfParts>
    <vt:vector size="36" baseType="lpstr">
      <vt:lpstr>默认设计模板</vt:lpstr>
      <vt:lpstr>PowerPoint 演示文稿</vt:lpstr>
      <vt:lpstr>PowerPoint 演示文稿</vt:lpstr>
      <vt:lpstr>PowerPoint 演示文稿</vt:lpstr>
      <vt:lpstr>什么是构式（Construction）</vt:lpstr>
      <vt:lpstr>PowerPoint 演示文稿</vt:lpstr>
      <vt:lpstr>词汇主义者的质疑</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构式语法与生成语法</vt:lpstr>
      <vt:lpstr>构式主义研究方式的一些特点</vt:lpstr>
      <vt:lpstr>构式主义的优点（相对于生成语法）</vt:lpstr>
      <vt:lpstr>组合性</vt:lpstr>
      <vt:lpstr>PowerPoint 演示文稿</vt:lpstr>
      <vt:lpstr>构式语法尚待解决的问题</vt:lpstr>
      <vt:lpstr>构式语法的可能批评</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zheng</dc:creator>
  <cp:lastModifiedBy>zheng</cp:lastModifiedBy>
  <cp:revision>57</cp:revision>
  <dcterms:created xsi:type="dcterms:W3CDTF">2016-04-05T11:21:00Z</dcterms:created>
  <dcterms:modified xsi:type="dcterms:W3CDTF">2016-04-09T11:04:09Z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2052-10.1.0.5559</vt:lpwstr>
  </property>
</Properties>
</file>