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1"/>
  </p:notesMasterIdLst>
  <p:handoutMasterIdLst>
    <p:handoutMasterId r:id="rId42"/>
  </p:handoutMasterIdLst>
  <p:sldIdLst>
    <p:sldId id="256" r:id="rId2"/>
    <p:sldId id="262" r:id="rId3"/>
    <p:sldId id="260" r:id="rId4"/>
    <p:sldId id="265" r:id="rId5"/>
    <p:sldId id="266" r:id="rId6"/>
    <p:sldId id="296" r:id="rId7"/>
    <p:sldId id="274" r:id="rId8"/>
    <p:sldId id="263" r:id="rId9"/>
    <p:sldId id="258" r:id="rId10"/>
    <p:sldId id="264" r:id="rId11"/>
    <p:sldId id="259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5" r:id="rId20"/>
    <p:sldId id="276" r:id="rId21"/>
    <p:sldId id="277" r:id="rId22"/>
    <p:sldId id="278" r:id="rId23"/>
    <p:sldId id="280" r:id="rId24"/>
    <p:sldId id="279" r:id="rId25"/>
    <p:sldId id="282" r:id="rId26"/>
    <p:sldId id="285" r:id="rId27"/>
    <p:sldId id="281" r:id="rId28"/>
    <p:sldId id="283" r:id="rId29"/>
    <p:sldId id="284" r:id="rId30"/>
    <p:sldId id="286" r:id="rId31"/>
    <p:sldId id="287" r:id="rId32"/>
    <p:sldId id="288" r:id="rId33"/>
    <p:sldId id="289" r:id="rId34"/>
    <p:sldId id="294" r:id="rId35"/>
    <p:sldId id="293" r:id="rId36"/>
    <p:sldId id="295" r:id="rId37"/>
    <p:sldId id="290" r:id="rId38"/>
    <p:sldId id="291" r:id="rId39"/>
    <p:sldId id="292" r:id="rId4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662" autoAdjust="0"/>
    <p:restoredTop sz="99838" autoAdjust="0"/>
  </p:normalViewPr>
  <p:slideViewPr>
    <p:cSldViewPr snapToGrid="0" snapToObjects="1">
      <p:cViewPr varScale="1">
        <p:scale>
          <a:sx n="92" d="100"/>
          <a:sy n="92" d="100"/>
        </p:scale>
        <p:origin x="-113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theme" Target="theme/theme1.xml"/><Relationship Id="rId47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notesMaster" Target="notesMasters/notesMaster1.xml"/><Relationship Id="rId42" Type="http://schemas.openxmlformats.org/officeDocument/2006/relationships/handoutMaster" Target="handoutMasters/handoutMaster1.xml"/><Relationship Id="rId43" Type="http://schemas.openxmlformats.org/officeDocument/2006/relationships/printerSettings" Target="printerSettings/printerSettings1.bin"/><Relationship Id="rId44" Type="http://schemas.openxmlformats.org/officeDocument/2006/relationships/presProps" Target="presProps.xml"/><Relationship Id="rId45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F363AD-4AFA-964F-904C-8B3E49D974DF}" type="datetimeFigureOut">
              <a:rPr kumimoji="1" lang="zh-CN" altLang="en-US" smtClean="0"/>
              <a:t>16/3/7</a:t>
            </a:fld>
            <a:endParaRPr kumimoji="1"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5" name="幻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1DCDEC-8C4E-6646-BBDB-4C5FB2AE138F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42142140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4559AE-A8B9-DB47-900A-6ABC61286424}" type="datetimeFigureOut">
              <a:rPr kumimoji="1" lang="zh-CN" altLang="en-US" smtClean="0"/>
              <a:t>16/3/7</a:t>
            </a:fld>
            <a:endParaRPr kumimoji="1"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FE763F-A89C-F745-9D75-60593F8335C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68341557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FE763F-A89C-F745-9D75-60593F8335CE}" type="slidenum">
              <a:rPr kumimoji="1" lang="zh-CN" altLang="en-US" smtClean="0"/>
              <a:t>2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5204936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1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1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9.jpe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0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3124200"/>
            <a:ext cx="6477000" cy="1914144"/>
          </a:xfrm>
        </p:spPr>
        <p:txBody>
          <a:bodyPr vert="horz" lIns="45720" tIns="0" rIns="45720" bIns="0" rtlCol="0" anchor="b" anchorCtr="0">
            <a:noAutofit/>
          </a:bodyPr>
          <a:lstStyle>
            <a:lvl1pPr algn="l" defTabSz="914400" rtl="0" eaLnBrk="1" latinLnBrk="0" hangingPunct="1">
              <a:lnSpc>
                <a:spcPts val="5000"/>
              </a:lnSpc>
              <a:spcBef>
                <a:spcPct val="0"/>
              </a:spcBef>
              <a:buNone/>
              <a:defRPr sz="4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800" y="5056632"/>
            <a:ext cx="6477000" cy="1174088"/>
          </a:xfrm>
        </p:spPr>
        <p:txBody>
          <a:bodyPr vert="horz" lIns="91440" tIns="0" rIns="45720" bIns="0" rtlCol="0">
            <a:normAutofit/>
          </a:bodyPr>
          <a:lstStyle>
            <a:lvl1pPr marL="0" indent="0" algn="l" defTabSz="914400" rtl="0" eaLnBrk="1" latinLnBrk="0" hangingPunct="1">
              <a:lnSpc>
                <a:spcPts val="2600"/>
              </a:lnSpc>
              <a:spcBef>
                <a:spcPts val="0"/>
              </a:spcBef>
              <a:buSzPct val="90000"/>
              <a:buFontTx/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00216"/>
            <a:ext cx="1984248" cy="274320"/>
          </a:xfr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kern="12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fld id="{CB050F7F-AD22-4F43-B1F1-7FF696AE98EF}" type="datetime1">
              <a:rPr lang="zh-CN" altLang="en-US" smtClean="0"/>
              <a:t>16/3/7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59352" y="6300216"/>
            <a:ext cx="3813048" cy="274320"/>
          </a:xfr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kern="12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320" y="6300216"/>
            <a:ext cx="685800" cy="274320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100" kern="12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三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A739B-F50C-3649-B9E0-7907EF285B6A}" type="datetime1">
              <a:rPr lang="zh-CN" altLang="en-US" smtClean="0"/>
              <a:t>16/3/7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645152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tabLst/>
              <a:defRPr sz="1800"/>
            </a:lvl6pPr>
            <a:lvl7pPr marL="2290763" indent="-344488">
              <a:tabLst/>
              <a:defRPr sz="1800"/>
            </a:lvl7pPr>
            <a:lvl8pPr marL="2290763" indent="-344488">
              <a:tabLst/>
              <a:defRPr sz="1800"/>
            </a:lvl8pPr>
            <a:lvl9pPr marL="2290763" indent="-344488">
              <a:tabLst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645152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四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387D7-31D4-FA4B-8CE3-A2C6389358A4}" type="datetime1">
              <a:rPr lang="zh-CN" altLang="en-US" smtClean="0"/>
              <a:t>16/3/7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914400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645152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645152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60944-793B-1948-BACE-8B1375BB89CF}" type="datetime1">
              <a:rPr lang="zh-CN" altLang="en-US" smtClean="0"/>
              <a:t>16/3/7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91F98-2B71-9942-B17C-EBD755FF2CFC}" type="datetime1">
              <a:rPr lang="zh-CN" altLang="en-US" smtClean="0"/>
              <a:t>16/3/7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690048"/>
            <a:ext cx="3563938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zh-CN" altLang="en-US" smtClean="0"/>
              <a:t>单击此处编辑母版标题样式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67250" y="368490"/>
            <a:ext cx="3566160" cy="5627498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 marL="2290763" indent="-344488">
              <a:defRPr sz="2000"/>
            </a:lvl7pPr>
            <a:lvl8pPr marL="2290763" indent="-344488">
              <a:defRPr sz="2000"/>
            </a:lvl8pPr>
            <a:lvl9pPr marL="2290763" indent="-344488"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398" y="2866030"/>
            <a:ext cx="3563938" cy="2163171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D784A-DB72-2F48-802F-B49572C35944}" type="datetime1">
              <a:rPr lang="zh-CN" altLang="en-US" smtClean="0"/>
              <a:t>16/3/7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7546" y="1524000"/>
            <a:ext cx="356616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zh-CN" altLang="en-US" smtClean="0"/>
              <a:t>单击此处编辑母版标题样式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17544" y="2699982"/>
            <a:ext cx="3566160" cy="2163171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6DCF5-EC4E-2D4A-BD06-8661C28FF985}" type="datetime1">
              <a:rPr lang="zh-CN" altLang="en-US" smtClean="0"/>
              <a:t>16/3/7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  <p:grpSp>
        <p:nvGrpSpPr>
          <p:cNvPr id="3" name="Group 7"/>
          <p:cNvGrpSpPr/>
          <p:nvPr/>
        </p:nvGrpSpPr>
        <p:grpSpPr>
          <a:xfrm rot="21421631">
            <a:off x="629028" y="505650"/>
            <a:ext cx="3850925" cy="5516274"/>
            <a:chOff x="1524000" y="381000"/>
            <a:chExt cx="3657600" cy="4737978"/>
          </a:xfrm>
        </p:grpSpPr>
        <p:sp>
          <p:nvSpPr>
            <p:cNvPr id="10" name="Rectangle 9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2" name="Picture Placeholder 9"/>
          <p:cNvSpPr>
            <a:spLocks noGrp="1"/>
          </p:cNvSpPr>
          <p:nvPr>
            <p:ph type="pic" sz="quarter" idx="14"/>
          </p:nvPr>
        </p:nvSpPr>
        <p:spPr>
          <a:xfrm rot="21421631">
            <a:off x="808793" y="667560"/>
            <a:ext cx="3468664" cy="512472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zh-CN" altLang="en-US" smtClean="0"/>
              <a:t>将图片拖动到占位符，或单击添加图标</a:t>
            </a:r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张图片(带标题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3"/>
          <p:cNvGrpSpPr/>
          <p:nvPr/>
        </p:nvGrpSpPr>
        <p:grpSpPr>
          <a:xfrm rot="21214351">
            <a:off x="313409" y="3520798"/>
            <a:ext cx="4088024" cy="3026020"/>
            <a:chOff x="1524000" y="381000"/>
            <a:chExt cx="3657600" cy="4737978"/>
          </a:xfrm>
        </p:grpSpPr>
        <p:sp>
          <p:nvSpPr>
            <p:cNvPr id="15" name="Rectangle 14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7" name="Picture Placeholder 9"/>
          <p:cNvSpPr>
            <a:spLocks noGrp="1"/>
          </p:cNvSpPr>
          <p:nvPr>
            <p:ph type="pic" sz="quarter" idx="16"/>
          </p:nvPr>
        </p:nvSpPr>
        <p:spPr>
          <a:xfrm rot="21214351">
            <a:off x="491057" y="3682579"/>
            <a:ext cx="3704109" cy="269708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zh-CN" altLang="en-US" smtClean="0"/>
              <a:t>将图片拖动到占位符，或单击添加图标</a:t>
            </a:r>
            <a:endParaRPr/>
          </a:p>
        </p:txBody>
      </p:sp>
      <p:grpSp>
        <p:nvGrpSpPr>
          <p:cNvPr id="8" name="Group 9"/>
          <p:cNvGrpSpPr/>
          <p:nvPr/>
        </p:nvGrpSpPr>
        <p:grpSpPr>
          <a:xfrm rot="232774">
            <a:off x="169481" y="241256"/>
            <a:ext cx="4088024" cy="3026020"/>
            <a:chOff x="1524000" y="381000"/>
            <a:chExt cx="3657600" cy="4737978"/>
          </a:xfrm>
        </p:grpSpPr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3" name="Picture Placeholder 9"/>
          <p:cNvSpPr>
            <a:spLocks noGrp="1"/>
          </p:cNvSpPr>
          <p:nvPr>
            <p:ph type="pic" sz="quarter" idx="15"/>
          </p:nvPr>
        </p:nvSpPr>
        <p:spPr>
          <a:xfrm rot="232774">
            <a:off x="347129" y="403037"/>
            <a:ext cx="3704109" cy="269708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zh-CN" altLang="en-US" smtClean="0"/>
              <a:t>将图片拖动到占位符，或单击添加图标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3434" y="1524000"/>
            <a:ext cx="356616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zh-CN" altLang="en-US" smtClean="0"/>
              <a:t>单击此处编辑母版标题样式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13432" y="2699982"/>
            <a:ext cx="3566160" cy="2163171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38C6D-E688-D542-886D-C9DC32514667}" type="datetime1">
              <a:rPr lang="zh-CN" altLang="en-US" smtClean="0"/>
              <a:t>16/3/7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图片(位于标题上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762374"/>
            <a:ext cx="731520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3600" b="1"/>
            </a:lvl1pPr>
          </a:lstStyle>
          <a:p>
            <a:r>
              <a:rPr lang="zh-CN" altLang="en-US" smtClean="0"/>
              <a:t>单击此处编辑母版标题样式</a:t>
            </a:r>
            <a:endParaRPr/>
          </a:p>
        </p:txBody>
      </p:sp>
      <p:grpSp>
        <p:nvGrpSpPr>
          <p:cNvPr id="3" name="Group 8"/>
          <p:cNvGrpSpPr/>
          <p:nvPr/>
        </p:nvGrpSpPr>
        <p:grpSpPr>
          <a:xfrm rot="232774">
            <a:off x="2059282" y="379100"/>
            <a:ext cx="5031327" cy="3443312"/>
            <a:chOff x="1524000" y="381000"/>
            <a:chExt cx="3657600" cy="4737978"/>
          </a:xfrm>
        </p:grpSpPr>
        <p:sp>
          <p:nvSpPr>
            <p:cNvPr id="10" name="Rectangle 9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928736"/>
            <a:ext cx="7315200" cy="987970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CD5EF-FC3D-B74E-9D0A-6B1FAAA974AC}" type="datetime1">
              <a:rPr lang="zh-CN" altLang="en-US" smtClean="0"/>
              <a:t>16/3/7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Picture Placeholder 9"/>
          <p:cNvSpPr>
            <a:spLocks noGrp="1"/>
          </p:cNvSpPr>
          <p:nvPr>
            <p:ph type="pic" sz="quarter" idx="15"/>
          </p:nvPr>
        </p:nvSpPr>
        <p:spPr>
          <a:xfrm rot="232774">
            <a:off x="2248157" y="564564"/>
            <a:ext cx="4653577" cy="3072384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zh-CN" altLang="en-US" smtClean="0"/>
              <a:t>将图片拖动到占位符，或单击添加图标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张图片(位于标题上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762374"/>
            <a:ext cx="731520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3600" b="1"/>
            </a:lvl1pPr>
          </a:lstStyle>
          <a:p>
            <a:r>
              <a:rPr lang="zh-CN" altLang="en-US" smtClean="0"/>
              <a:t>单击此处编辑母版标题样式</a:t>
            </a:r>
            <a:endParaRPr/>
          </a:p>
        </p:txBody>
      </p:sp>
      <p:grpSp>
        <p:nvGrpSpPr>
          <p:cNvPr id="3" name="Group 13"/>
          <p:cNvGrpSpPr/>
          <p:nvPr/>
        </p:nvGrpSpPr>
        <p:grpSpPr>
          <a:xfrm rot="21420000">
            <a:off x="113687" y="116368"/>
            <a:ext cx="3969060" cy="3705360"/>
            <a:chOff x="1524000" y="381000"/>
            <a:chExt cx="3657600" cy="4737978"/>
          </a:xfrm>
        </p:grpSpPr>
        <p:sp>
          <p:nvSpPr>
            <p:cNvPr id="15" name="Rectangle 14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7" name="Picture Placeholder 9"/>
          <p:cNvSpPr>
            <a:spLocks noGrp="1"/>
          </p:cNvSpPr>
          <p:nvPr>
            <p:ph type="pic" sz="quarter" idx="17"/>
          </p:nvPr>
        </p:nvSpPr>
        <p:spPr>
          <a:xfrm rot="21420000">
            <a:off x="299151" y="304998"/>
            <a:ext cx="3598455" cy="3334235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zh-CN" altLang="en-US" smtClean="0"/>
              <a:t>将图片拖动到占位符，或单击添加图标</a:t>
            </a:r>
            <a:endParaRPr/>
          </a:p>
        </p:txBody>
      </p:sp>
      <p:grpSp>
        <p:nvGrpSpPr>
          <p:cNvPr id="8" name="Group 9"/>
          <p:cNvGrpSpPr/>
          <p:nvPr/>
        </p:nvGrpSpPr>
        <p:grpSpPr>
          <a:xfrm rot="360000">
            <a:off x="4165479" y="323141"/>
            <a:ext cx="4792693" cy="3443312"/>
            <a:chOff x="1524000" y="381000"/>
            <a:chExt cx="3657600" cy="4737978"/>
          </a:xfrm>
        </p:grpSpPr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3" name="Picture Placeholder 9"/>
          <p:cNvSpPr>
            <a:spLocks noGrp="1"/>
          </p:cNvSpPr>
          <p:nvPr>
            <p:ph type="pic" sz="quarter" idx="16"/>
          </p:nvPr>
        </p:nvSpPr>
        <p:spPr>
          <a:xfrm rot="360000">
            <a:off x="4336486" y="507668"/>
            <a:ext cx="4432860" cy="3072384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zh-CN" altLang="en-US" smtClean="0"/>
              <a:t>将图片拖动到占位符，或单击添加图标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926106"/>
            <a:ext cx="7315200" cy="990600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3ECAE-FA19-D64A-8464-2F5628F4963A}" type="datetime1">
              <a:rPr lang="zh-CN" altLang="en-US" smtClean="0"/>
              <a:t>16/3/7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本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BF09D-0519-0346-B73E-2F24ED89942F}" type="datetime1">
              <a:rPr lang="zh-CN" altLang="en-US" smtClean="0"/>
              <a:t>16/3/7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2CE2D-F814-284D-B1F2-50BE77F17C5B}" type="datetime1">
              <a:rPr lang="zh-CN" altLang="en-US" smtClean="0"/>
              <a:t>16/3/7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和文本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51682" y="450851"/>
            <a:ext cx="846083" cy="5357812"/>
          </a:xfrm>
        </p:spPr>
        <p:txBody>
          <a:bodyPr vert="eaVert" anchor="t" anchorCtr="0"/>
          <a:lstStyle/>
          <a:p>
            <a:r>
              <a:rPr lang="zh-CN" altLang="en-US" smtClean="0"/>
              <a:t>单击此处编辑母版标题样式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450851"/>
            <a:ext cx="5943600" cy="5357812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53438-78E8-734E-97D2-AFEE04DE2DB6}" type="datetime1">
              <a:rPr lang="zh-CN" altLang="en-US" smtClean="0"/>
              <a:t>16/3/7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标题幻灯片(带水印)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122215" y="3200400"/>
            <a:ext cx="8021782" cy="2209800"/>
          </a:xfrm>
        </p:spPr>
        <p:txBody>
          <a:bodyPr wrap="none" lIns="0" tIns="0" rIns="0" bIns="0" anchor="ctr" anchorCtr="0">
            <a:noAutofit/>
          </a:bodyPr>
          <a:lstStyle>
            <a:lvl1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  <a:lvl2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2pPr>
            <a:lvl3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3pPr>
            <a:lvl4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4pPr>
            <a:lvl5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0813" y="3833095"/>
            <a:ext cx="4724400" cy="1209964"/>
          </a:xfrm>
        </p:spPr>
        <p:txBody>
          <a:bodyPr lIns="45720" tIns="0" rIns="45720" bIns="0" anchor="b" anchorCtr="0">
            <a:noAutofit/>
          </a:bodyPr>
          <a:lstStyle>
            <a:lvl1pPr algn="l">
              <a:lnSpc>
                <a:spcPts val="5000"/>
              </a:lnSpc>
              <a:defRPr sz="4600"/>
            </a:lvl1pPr>
          </a:lstStyle>
          <a:p>
            <a:r>
              <a:rPr lang="zh-CN" altLang="en-US" smtClean="0"/>
              <a:t>单击此处编辑母版标题样式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0813" y="5056909"/>
            <a:ext cx="4724400" cy="1156586"/>
          </a:xfrm>
        </p:spPr>
        <p:txBody>
          <a:bodyPr lIns="91440" tIns="0" rIns="45720" bIns="0">
            <a:normAutofit/>
          </a:bodyPr>
          <a:lstStyle>
            <a:lvl1pPr marL="0" indent="0" algn="l">
              <a:lnSpc>
                <a:spcPts val="2600"/>
              </a:lnSpc>
              <a:spcBef>
                <a:spcPct val="0"/>
              </a:spcBef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98744"/>
            <a:ext cx="1981200" cy="273050"/>
          </a:xfrm>
        </p:spPr>
        <p:txBody>
          <a:bodyPr/>
          <a:lstStyle>
            <a:lvl1pPr algn="l">
              <a:defRPr sz="1100">
                <a:latin typeface="Rockwell" pitchFamily="18" charset="0"/>
              </a:defRPr>
            </a:lvl1pPr>
          </a:lstStyle>
          <a:p>
            <a:fld id="{3CA43095-26F0-6940-AC60-7BE2284F9D5D}" type="datetime1">
              <a:rPr lang="zh-CN" altLang="en-US" smtClean="0"/>
              <a:t>16/3/7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400" y="6298744"/>
            <a:ext cx="3810000" cy="27305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64856" y="6312392"/>
            <a:ext cx="685800" cy="265089"/>
          </a:xfrm>
        </p:spPr>
        <p:txBody>
          <a:bodyPr/>
          <a:lstStyle>
            <a:lvl1pPr>
              <a:defRPr sz="1100">
                <a:solidFill>
                  <a:schemeClr val="tx1"/>
                </a:solidFill>
                <a:latin typeface="Rockwell" pitchFamily="18" charset="0"/>
              </a:defRPr>
            </a:lvl1pPr>
          </a:lstStyle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94560"/>
            <a:ext cx="7772400" cy="1362075"/>
          </a:xfrm>
        </p:spPr>
        <p:txBody>
          <a:bodyPr vert="horz" lIns="45720" tIns="0" rIns="45720" bIns="0" rtlCol="0" anchor="b" anchorCtr="0">
            <a:noAutofit/>
          </a:bodyPr>
          <a:lstStyle>
            <a:lvl1pPr algn="l" defTabSz="914400" rtl="0" eaLnBrk="1" latinLnBrk="0" hangingPunct="1">
              <a:lnSpc>
                <a:spcPts val="5000"/>
              </a:lnSpc>
              <a:spcBef>
                <a:spcPct val="0"/>
              </a:spcBef>
              <a:buNone/>
              <a:defRPr sz="4600" b="1" kern="1200" cap="none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557016"/>
            <a:ext cx="7772400" cy="987552"/>
          </a:xfrm>
        </p:spPr>
        <p:txBody>
          <a:bodyPr vert="horz" lIns="91440" tIns="0" rIns="45720" bIns="0" rtlCol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SzPct val="90000"/>
              <a:buFontTx/>
              <a:buNone/>
            </a:pPr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51827-E032-E24A-A6B4-C55F8808A53E}" type="datetime1">
              <a:rPr lang="zh-CN" altLang="en-US" smtClean="0"/>
              <a:t>16/3/7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节(带水印)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712693" y="1689847"/>
            <a:ext cx="8431303" cy="2209800"/>
          </a:xfrm>
        </p:spPr>
        <p:txBody>
          <a:bodyPr wrap="none" lIns="0" tIns="0" rIns="0" bIns="0" anchor="ctr" anchorCtr="0">
            <a:noAutofit/>
          </a:bodyPr>
          <a:lstStyle>
            <a:lvl1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  <a:lvl2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2pPr>
            <a:lvl3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3pPr>
            <a:lvl4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4pPr>
            <a:lvl5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196353"/>
            <a:ext cx="5334000" cy="1362075"/>
          </a:xfrm>
        </p:spPr>
        <p:txBody>
          <a:bodyPr lIns="45720" tIns="0" rIns="45720" bIns="0" anchor="b" anchorCtr="0"/>
          <a:lstStyle>
            <a:lvl1pPr algn="l">
              <a:lnSpc>
                <a:spcPts val="5000"/>
              </a:lnSpc>
              <a:defRPr sz="4600" b="1" cap="none" baseline="0"/>
            </a:lvl1pPr>
          </a:lstStyle>
          <a:p>
            <a:r>
              <a:rPr lang="zh-CN" altLang="en-US" smtClean="0"/>
              <a:t>单击此处编辑母版标题样式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560618"/>
            <a:ext cx="5334000" cy="983087"/>
          </a:xfrm>
        </p:spPr>
        <p:txBody>
          <a:bodyPr tIns="0" rIns="45720" bIns="0" anchor="t" anchorCtr="0"/>
          <a:lstStyle>
            <a:lvl1pPr marL="0" indent="0">
              <a:spcBef>
                <a:spcPct val="0"/>
              </a:spcBef>
              <a:buNone/>
              <a:defRPr sz="2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8F14D-4E6F-CF4E-BC45-3A77AE730F9B}" type="datetime1">
              <a:rPr lang="zh-CN" altLang="en-US" smtClean="0"/>
              <a:t>16/3/7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节(带图片)">
    <p:bg>
      <p:bgPr>
        <a:blipFill dpi="0" rotWithShape="1">
          <a:blip r:embed="rId2">
            <a:lum/>
          </a:blip>
          <a:srcRect/>
          <a:stretch>
            <a:fillRect t="-4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52775" y="4069804"/>
            <a:ext cx="5538788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600" b="1"/>
            </a:lvl1pPr>
          </a:lstStyle>
          <a:p>
            <a:r>
              <a:rPr lang="zh-CN" altLang="en-US" smtClean="0"/>
              <a:t>单击此处编辑母版标题样式</a:t>
            </a:r>
            <a:endParaRPr/>
          </a:p>
        </p:txBody>
      </p:sp>
      <p:grpSp>
        <p:nvGrpSpPr>
          <p:cNvPr id="3" name="Group 8"/>
          <p:cNvGrpSpPr/>
          <p:nvPr/>
        </p:nvGrpSpPr>
        <p:grpSpPr>
          <a:xfrm rot="21240000">
            <a:off x="654352" y="445180"/>
            <a:ext cx="5416247" cy="3630168"/>
            <a:chOff x="1524000" y="381000"/>
            <a:chExt cx="3657600" cy="4737978"/>
          </a:xfrm>
        </p:grpSpPr>
        <p:sp>
          <p:nvSpPr>
            <p:cNvPr id="10" name="Rectangle 9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2" name="Picture Placeholder 9"/>
          <p:cNvSpPr>
            <a:spLocks noGrp="1"/>
          </p:cNvSpPr>
          <p:nvPr>
            <p:ph type="pic" sz="quarter" idx="15"/>
          </p:nvPr>
        </p:nvSpPr>
        <p:spPr>
          <a:xfrm rot="21240000">
            <a:off x="857677" y="632632"/>
            <a:ext cx="5009597" cy="3255264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zh-CN" altLang="en-US" smtClean="0"/>
              <a:t>将图片拖动到占位符，或单击添加图标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58117" y="5230906"/>
            <a:ext cx="5532958" cy="865093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B8C6C-104C-7C4D-A41E-A38987DFB338}" type="datetime1">
              <a:rPr lang="zh-CN" altLang="en-US" smtClean="0"/>
              <a:t>16/3/7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4118D-6D52-794D-AA67-9AB5CA1E5920}" type="datetime1">
              <a:rPr lang="zh-CN" altLang="en-US" smtClean="0"/>
              <a:t>16/3/7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1326" y="1419366"/>
            <a:ext cx="3200400" cy="584035"/>
          </a:xfrm>
        </p:spPr>
        <p:txBody>
          <a:bodyPr anchor="b"/>
          <a:lstStyle>
            <a:lvl1pPr marL="0" indent="0" algn="ctr">
              <a:spcBef>
                <a:spcPct val="0"/>
              </a:spcBef>
              <a:buNone/>
              <a:defRPr sz="2200" b="0">
                <a:solidFill>
                  <a:schemeClr val="tx2">
                    <a:lumMod val="60000"/>
                    <a:lumOff val="40000"/>
                  </a:schemeClr>
                </a:solidFill>
                <a:latin typeface="Impact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97367" y="2174875"/>
            <a:ext cx="3566160" cy="361632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2290763" indent="-344488">
              <a:defRPr sz="1600"/>
            </a:lvl6pPr>
            <a:lvl7pPr marL="2290763" indent="-344488">
              <a:defRPr sz="1600"/>
            </a:lvl7pPr>
            <a:lvl8pPr marL="2290763" indent="-344488">
              <a:defRPr sz="1600"/>
            </a:lvl8pPr>
            <a:lvl9pPr marL="2290763" indent="-344488"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30247" y="1419366"/>
            <a:ext cx="3200400" cy="584035"/>
          </a:xfrm>
        </p:spPr>
        <p:txBody>
          <a:bodyPr anchor="b"/>
          <a:lstStyle>
            <a:lvl1pPr marL="0" indent="0" algn="ctr">
              <a:spcBef>
                <a:spcPct val="0"/>
              </a:spcBef>
              <a:buNone/>
              <a:defRPr sz="2200" b="0">
                <a:solidFill>
                  <a:schemeClr val="tx2">
                    <a:lumMod val="60000"/>
                    <a:lumOff val="40000"/>
                  </a:schemeClr>
                </a:solidFill>
                <a:latin typeface="Impact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6514" y="2174875"/>
            <a:ext cx="3566160" cy="361632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2290763" indent="-344488">
              <a:defRPr sz="1600"/>
            </a:lvl6pPr>
            <a:lvl7pPr marL="2290763" indent="-344488">
              <a:defRPr sz="1600"/>
            </a:lvl7pPr>
            <a:lvl8pPr marL="2290763" indent="-344488">
              <a:defRPr sz="1600"/>
            </a:lvl8pPr>
            <a:lvl9pPr marL="2290763" indent="-344488"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6474C-23A7-E645-9EE4-26DE20BF235F}" type="datetime1">
              <a:rPr lang="zh-CN" altLang="en-US" smtClean="0"/>
              <a:t>16/3/7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  <p:pic>
        <p:nvPicPr>
          <p:cNvPr id="11" name="Picture 10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7039" y="1897040"/>
            <a:ext cx="3228975" cy="142875"/>
          </a:xfrm>
          <a:prstGeom prst="rect">
            <a:avLst/>
          </a:prstGeom>
        </p:spPr>
      </p:pic>
      <p:pic>
        <p:nvPicPr>
          <p:cNvPr id="13" name="Picture 12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5960" y="1897040"/>
            <a:ext cx="3228975" cy="142875"/>
          </a:xfrm>
          <a:prstGeom prst="rect">
            <a:avLst/>
          </a:prstGeom>
        </p:spPr>
      </p:pic>
      <p:pic>
        <p:nvPicPr>
          <p:cNvPr id="12" name="Picture 11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7039" y="1897040"/>
            <a:ext cx="3228975" cy="142875"/>
          </a:xfrm>
          <a:prstGeom prst="rect">
            <a:avLst/>
          </a:prstGeom>
        </p:spPr>
      </p:pic>
      <p:pic>
        <p:nvPicPr>
          <p:cNvPr id="14" name="Picture 13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5960" y="1897040"/>
            <a:ext cx="3228975" cy="14287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两项内容、顶部和底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8"/>
            <a:ext cx="731520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B8859-F729-AA4A-9C6E-94DE945EC785}" type="datetime1">
              <a:rPr lang="zh-CN" altLang="en-US" smtClean="0"/>
              <a:t>16/3/7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914400" y="3870960"/>
            <a:ext cx="731520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slideLayout" Target="../slideLayouts/slideLayout20.xml"/><Relationship Id="rId21" Type="http://schemas.openxmlformats.org/officeDocument/2006/relationships/theme" Target="../theme/theme1.xml"/><Relationship Id="rId22" Type="http://schemas.openxmlformats.org/officeDocument/2006/relationships/image" Target="../media/image6.png"/><Relationship Id="rId23" Type="http://schemas.openxmlformats.org/officeDocument/2006/relationships/image" Target="../media/image7.png"/><Relationship Id="rId24" Type="http://schemas.openxmlformats.org/officeDocument/2006/relationships/image" Target="../media/image8.png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503238"/>
            <a:ext cx="7313613" cy="8683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zh-CN" altLang="en-US" smtClean="0"/>
              <a:t>单击此处编辑母版标题样式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735138"/>
            <a:ext cx="7313613" cy="40560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63438" y="6314461"/>
            <a:ext cx="1295400" cy="2650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  <a:latin typeface="Rockwell" pitchFamily="18" charset="0"/>
              </a:defRPr>
            </a:lvl1pPr>
          </a:lstStyle>
          <a:p>
            <a:fld id="{79AEA9F7-76A1-5E48-8AFF-14BDE18D6F93}" type="datetime1">
              <a:rPr lang="zh-CN" altLang="en-US" smtClean="0"/>
              <a:t>16/3/7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2607" y="6305797"/>
            <a:ext cx="3717967" cy="2592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  <a:latin typeface="Rockwell" pitchFamily="18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21388" y="5476097"/>
            <a:ext cx="1483056" cy="8518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</a:lstStyle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63550" indent="-463550" algn="l" defTabSz="914400" rtl="0" eaLnBrk="1" latinLnBrk="0" hangingPunct="1">
        <a:spcBef>
          <a:spcPts val="2000"/>
        </a:spcBef>
        <a:buSzPct val="90000"/>
        <a:buFontTx/>
        <a:buBlip>
          <a:blip r:embed="rId22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600"/>
        </a:spcBef>
        <a:buSzPct val="90000"/>
        <a:buFontTx/>
        <a:buBlip>
          <a:blip r:embed="rId23"/>
        </a:buBlip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255713" indent="-341313" algn="l" defTabSz="914400" rtl="0" eaLnBrk="1" latinLnBrk="0" hangingPunct="1">
        <a:spcBef>
          <a:spcPts val="600"/>
        </a:spcBef>
        <a:buSzPct val="90000"/>
        <a:buFontTx/>
        <a:buBlip>
          <a:blip r:embed="rId24"/>
        </a:buBlip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97025" indent="-341313" algn="l" defTabSz="914400" rtl="0" eaLnBrk="1" latinLnBrk="0" hangingPunct="1">
        <a:spcBef>
          <a:spcPts val="600"/>
        </a:spcBef>
        <a:buSzPct val="90000"/>
        <a:buFontTx/>
        <a:buBlip>
          <a:blip r:embed="rId24"/>
        </a:buBlip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938338" indent="-341313" algn="l" defTabSz="914400" rtl="0" eaLnBrk="1" latinLnBrk="0" hangingPunct="1">
        <a:spcBef>
          <a:spcPts val="600"/>
        </a:spcBef>
        <a:buSzPct val="90000"/>
        <a:buFontTx/>
        <a:buBlip>
          <a:blip r:embed="rId24"/>
        </a:buBlip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90763" indent="-344488" algn="l" defTabSz="914400" rtl="0" eaLnBrk="1" latinLnBrk="0" hangingPunct="1">
        <a:spcBef>
          <a:spcPct val="20000"/>
        </a:spcBef>
        <a:buSzPct val="90000"/>
        <a:buFontTx/>
        <a:buBlip>
          <a:blip r:embed="rId22"/>
        </a:buBlip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2625725" indent="-344488" algn="l" defTabSz="914400" rtl="0" eaLnBrk="1" latinLnBrk="0" hangingPunct="1">
        <a:spcBef>
          <a:spcPct val="20000"/>
        </a:spcBef>
        <a:buSzPct val="90000"/>
        <a:buFontTx/>
        <a:buBlip>
          <a:blip r:embed="rId24"/>
        </a:buBlip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7pPr>
      <a:lvl8pPr marL="2970213" indent="-344488" algn="l" defTabSz="914400" rtl="0" eaLnBrk="1" latinLnBrk="0" hangingPunct="1">
        <a:spcBef>
          <a:spcPct val="20000"/>
        </a:spcBef>
        <a:buSzPct val="90000"/>
        <a:buFontTx/>
        <a:buBlip>
          <a:blip r:embed="rId22"/>
        </a:buBlip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8pPr>
      <a:lvl9pPr marL="3313113" indent="-344488" algn="l" defTabSz="914400" rtl="0" eaLnBrk="1" latinLnBrk="0" hangingPunct="1">
        <a:spcBef>
          <a:spcPct val="20000"/>
        </a:spcBef>
        <a:buSzPct val="90000"/>
        <a:buFontTx/>
        <a:buBlip>
          <a:blip r:embed="rId23"/>
        </a:buBlip>
        <a:defRPr lang="en-US" sz="1800" kern="1200" dirty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zh-CN" dirty="0" smtClean="0"/>
              <a:t>What Are We?</a:t>
            </a:r>
            <a:endParaRPr kumimoji="1"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zh-CN" altLang="en-US" dirty="0" smtClean="0"/>
              <a:t>王海若</a:t>
            </a:r>
            <a:r>
              <a:rPr kumimoji="1" lang="en-US" altLang="zh-CN" dirty="0" smtClean="0"/>
              <a:t> 1401110821</a:t>
            </a:r>
            <a:endParaRPr kumimoji="1" lang="zh-CN" altLang="en-US" dirty="0"/>
          </a:p>
        </p:txBody>
      </p:sp>
      <p:sp>
        <p:nvSpPr>
          <p:cNvPr id="5" name="幻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90357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smtClean="0"/>
              <a:t>Introduction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kumimoji="1" lang="en-US" altLang="zh-CN" dirty="0"/>
              <a:t>Physical properties </a:t>
            </a:r>
            <a:r>
              <a:rPr kumimoji="1" lang="en-US" altLang="zh-CN" dirty="0" smtClean="0"/>
              <a:t>objection (Parfit2012):</a:t>
            </a:r>
          </a:p>
          <a:p>
            <a:pPr marL="0" indent="0">
              <a:buNone/>
            </a:pPr>
            <a:r>
              <a:rPr kumimoji="1" lang="en-US" altLang="zh-CN" dirty="0" smtClean="0"/>
              <a:t>‘On this objection, we have many physical properties which cannot be had by our conscious thinking parts, whether we claim this part to be a brain, or a mind, or a </a:t>
            </a:r>
            <a:r>
              <a:rPr kumimoji="1" lang="en-US" altLang="zh-CN" dirty="0" err="1" smtClean="0"/>
              <a:t>Lockean</a:t>
            </a:r>
            <a:r>
              <a:rPr kumimoji="1" lang="en-US" altLang="zh-CN" dirty="0" smtClean="0"/>
              <a:t> person. Since we have such physical properties, we must be human animals, rather than some parts of these animals.’</a:t>
            </a:r>
            <a:endParaRPr kumimoji="1" lang="en-US" altLang="zh-CN" dirty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kumimoji="1" lang="en-US" altLang="zh-CN" dirty="0"/>
          </a:p>
          <a:p>
            <a:pPr marL="0" indent="0">
              <a:buNone/>
            </a:pPr>
            <a:endParaRPr kumimoji="1" lang="zh-CN" altLang="en-US" dirty="0"/>
          </a:p>
        </p:txBody>
      </p:sp>
      <p:sp>
        <p:nvSpPr>
          <p:cNvPr id="5" name="幻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40646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smtClean="0"/>
              <a:t>Introduction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en-US" altLang="zh-CN" dirty="0" smtClean="0"/>
          </a:p>
          <a:p>
            <a:r>
              <a:rPr kumimoji="1" lang="en-US" altLang="zh-CN" dirty="0" smtClean="0"/>
              <a:t>Thinking-parts problem:</a:t>
            </a:r>
          </a:p>
          <a:p>
            <a:r>
              <a:rPr kumimoji="1" lang="en-US" altLang="zh-CN" dirty="0" smtClean="0"/>
              <a:t>It is structurally </a:t>
            </a:r>
            <a:r>
              <a:rPr kumimoji="1" lang="en-US" altLang="zh-CN" dirty="0" err="1" smtClean="0"/>
              <a:t>analogus</a:t>
            </a:r>
            <a:r>
              <a:rPr kumimoji="1" lang="en-US" altLang="zh-CN" dirty="0" smtClean="0"/>
              <a:t> to the thinking-animal problem. Why suppose that you are an animal, rather than a head or a brain or some other thinking part of an animal.</a:t>
            </a:r>
            <a:endParaRPr kumimoji="1" lang="zh-CN" altLang="en-US" dirty="0"/>
          </a:p>
        </p:txBody>
      </p:sp>
      <p:sp>
        <p:nvSpPr>
          <p:cNvPr id="5" name="幻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3398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smtClean="0"/>
              <a:t>Introduction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en-US" altLang="zh-CN" dirty="0" smtClean="0"/>
          </a:p>
          <a:p>
            <a:r>
              <a:rPr kumimoji="1" lang="en-US" altLang="zh-CN" dirty="0" smtClean="0"/>
              <a:t>Psychological continuity condition (Shoemaker):</a:t>
            </a:r>
          </a:p>
          <a:p>
            <a:r>
              <a:rPr kumimoji="1" lang="en-US" altLang="zh-CN" dirty="0" smtClean="0"/>
              <a:t>We have the strong intuition that psychology continuity is a sufficient and necessary condition for our persistence.</a:t>
            </a:r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5924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smtClean="0"/>
              <a:t>Neo-</a:t>
            </a:r>
            <a:r>
              <a:rPr kumimoji="1" lang="en-US" altLang="zh-CN" dirty="0" err="1" smtClean="0"/>
              <a:t>Lockeanism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zh-CN" dirty="0" smtClean="0"/>
              <a:t>The ontological question: </a:t>
            </a:r>
            <a:endParaRPr kumimoji="1" lang="en-US" altLang="zh-CN" dirty="0"/>
          </a:p>
          <a:p>
            <a:pPr marL="0" indent="0">
              <a:buNone/>
            </a:pPr>
            <a:r>
              <a:rPr kumimoji="1" lang="en-US" altLang="zh-CN" dirty="0" smtClean="0"/>
              <a:t>      If there are two thinking beings here – you and the animal, what is the relation between you and the animal?</a:t>
            </a:r>
          </a:p>
          <a:p>
            <a:r>
              <a:rPr kumimoji="1" lang="en-US" altLang="zh-CN" dirty="0" smtClean="0"/>
              <a:t>The epistemic question:</a:t>
            </a:r>
          </a:p>
          <a:p>
            <a:pPr marL="0" indent="0">
              <a:buNone/>
            </a:pPr>
            <a:r>
              <a:rPr kumimoji="1" lang="en-US" altLang="zh-CN" dirty="0" smtClean="0"/>
              <a:t>      If a person and an animal both think the same thoughts, how can you know that you are the person but not the animal?</a:t>
            </a:r>
          </a:p>
          <a:p>
            <a:pPr marL="0" indent="0">
              <a:buNone/>
            </a:pPr>
            <a:endParaRPr kumimoji="1" lang="en-US" altLang="zh-CN" dirty="0" smtClean="0"/>
          </a:p>
          <a:p>
            <a:endParaRPr kumimoji="1" lang="en-US" altLang="zh-CN" dirty="0" smtClean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5193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smtClean="0"/>
              <a:t>Neo-</a:t>
            </a:r>
            <a:r>
              <a:rPr kumimoji="1" lang="en-US" altLang="zh-CN" dirty="0" err="1" smtClean="0"/>
              <a:t>Lockeanism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zh-CN" dirty="0" smtClean="0"/>
              <a:t>Constitutionalism:</a:t>
            </a:r>
          </a:p>
          <a:p>
            <a:pPr marL="0" indent="0">
              <a:buNone/>
            </a:pPr>
            <a:r>
              <a:rPr kumimoji="1" lang="en-US" altLang="zh-CN" dirty="0" smtClean="0"/>
              <a:t>      We are constituted by animals.</a:t>
            </a:r>
          </a:p>
          <a:p>
            <a:endParaRPr kumimoji="1" lang="en-US" altLang="zh-CN" dirty="0" smtClean="0"/>
          </a:p>
          <a:p>
            <a:r>
              <a:rPr kumimoji="1" lang="en-US" altLang="zh-CN" dirty="0" smtClean="0"/>
              <a:t>Brain view and its likeness:</a:t>
            </a:r>
          </a:p>
          <a:p>
            <a:pPr marL="0" indent="0">
              <a:buNone/>
            </a:pPr>
            <a:r>
              <a:rPr kumimoji="1" lang="en-US" altLang="zh-CN" dirty="0"/>
              <a:t> </a:t>
            </a:r>
            <a:r>
              <a:rPr kumimoji="1" lang="en-US" altLang="zh-CN" dirty="0" smtClean="0"/>
              <a:t>     We are brains or the thinking parts of brains or the temporal parts of brains.</a:t>
            </a:r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53790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smtClean="0"/>
              <a:t>Constitutionalism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kumimoji="1" lang="en-US" altLang="zh-CN" dirty="0" smtClean="0"/>
              <a:t>Why are two things of exactly the same properties (except for modal ones) are different? </a:t>
            </a:r>
            <a:r>
              <a:rPr kumimoji="1" lang="en-US" altLang="zh-CN" dirty="0" smtClean="0"/>
              <a:t>(</a:t>
            </a:r>
            <a:r>
              <a:rPr kumimoji="1" lang="en-US" altLang="zh-CN" dirty="0"/>
              <a:t>L</a:t>
            </a:r>
            <a:r>
              <a:rPr kumimoji="1" lang="en-US" altLang="zh-CN" dirty="0" smtClean="0"/>
              <a:t>eibniz’s Law: identity of indiscernible</a:t>
            </a:r>
            <a:r>
              <a:rPr kumimoji="1" lang="en-US" altLang="zh-CN" dirty="0" smtClean="0"/>
              <a:t>)</a:t>
            </a:r>
            <a:endParaRPr kumimoji="1" lang="en-US" altLang="zh-CN" dirty="0" smtClean="0"/>
          </a:p>
          <a:p>
            <a:pPr marL="0" indent="0">
              <a:buNone/>
            </a:pPr>
            <a:endParaRPr kumimoji="1" lang="en-US" altLang="zh-CN" dirty="0" smtClean="0"/>
          </a:p>
          <a:p>
            <a:pPr marL="0" indent="0">
              <a:buNone/>
            </a:pPr>
            <a:r>
              <a:rPr kumimoji="1" lang="en-US" altLang="zh-CN" dirty="0" smtClean="0"/>
              <a:t>      Four-dimensional constitutionalism: </a:t>
            </a:r>
          </a:p>
          <a:p>
            <a:pPr marL="0" indent="0">
              <a:buNone/>
            </a:pPr>
            <a:r>
              <a:rPr kumimoji="1" lang="en-US" altLang="zh-CN" dirty="0" smtClean="0"/>
              <a:t>        </a:t>
            </a:r>
            <a:r>
              <a:rPr kumimoji="1" lang="en-US" altLang="zh-CN" dirty="0" smtClean="0"/>
              <a:t>Permanent </a:t>
            </a:r>
            <a:r>
              <a:rPr kumimoji="1" lang="en-US" altLang="zh-CN" dirty="0" smtClean="0"/>
              <a:t>coincidence problem </a:t>
            </a:r>
          </a:p>
          <a:p>
            <a:pPr marL="0" indent="0">
              <a:buNone/>
            </a:pPr>
            <a:r>
              <a:rPr kumimoji="1" lang="en-US" altLang="zh-CN" dirty="0" smtClean="0"/>
              <a:t>      Derivatively and non-derivatively distinction:</a:t>
            </a:r>
          </a:p>
          <a:p>
            <a:pPr marL="0" indent="0">
              <a:buNone/>
            </a:pPr>
            <a:r>
              <a:rPr kumimoji="1" lang="en-US" altLang="zh-CN" dirty="0" smtClean="0"/>
              <a:t>        Persons do not exist</a:t>
            </a:r>
          </a:p>
          <a:p>
            <a:pPr marL="0" indent="0">
              <a:buNone/>
            </a:pPr>
            <a:r>
              <a:rPr kumimoji="1" lang="en-US" altLang="zh-CN" dirty="0" smtClean="0"/>
              <a:t>        </a:t>
            </a:r>
            <a:r>
              <a:rPr kumimoji="1" lang="en-US" altLang="zh-CN" dirty="0" err="1" smtClean="0"/>
              <a:t>Adhocness</a:t>
            </a:r>
            <a:endParaRPr kumimoji="1" lang="en-US" altLang="zh-CN" dirty="0"/>
          </a:p>
          <a:p>
            <a:pPr marL="0" indent="0">
              <a:buNone/>
            </a:pPr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0166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smtClean="0"/>
              <a:t>Brain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kumimoji="1" lang="en-US" altLang="zh-CN" dirty="0" smtClean="0"/>
              <a:t>Physical properties objection</a:t>
            </a:r>
          </a:p>
          <a:p>
            <a:pPr marL="0" indent="0">
              <a:buNone/>
            </a:pPr>
            <a:r>
              <a:rPr kumimoji="1" lang="en-US" altLang="zh-CN" dirty="0" smtClean="0"/>
              <a:t>      The embodied mind view (Parfit2012):</a:t>
            </a:r>
          </a:p>
          <a:p>
            <a:pPr marL="0" indent="0">
              <a:buNone/>
            </a:pPr>
            <a:r>
              <a:rPr kumimoji="1" lang="en-US" altLang="zh-CN" dirty="0" smtClean="0"/>
              <a:t>      We are embodied mind, thus we have these physical properties only derivatively.</a:t>
            </a:r>
          </a:p>
          <a:p>
            <a:endParaRPr kumimoji="1" lang="en-US" altLang="zh-CN" dirty="0"/>
          </a:p>
          <a:p>
            <a:r>
              <a:rPr kumimoji="1" lang="en-US" altLang="zh-CN" dirty="0"/>
              <a:t>B</a:t>
            </a:r>
            <a:r>
              <a:rPr kumimoji="1" lang="en-US" altLang="zh-CN" dirty="0" smtClean="0"/>
              <a:t>iological minimalism and biological </a:t>
            </a:r>
            <a:r>
              <a:rPr kumimoji="1" lang="en-US" altLang="zh-CN" dirty="0" err="1" smtClean="0"/>
              <a:t>conjunctivism</a:t>
            </a:r>
            <a:endParaRPr kumimoji="1" lang="en-US" altLang="zh-CN" dirty="0" smtClean="0"/>
          </a:p>
          <a:p>
            <a:r>
              <a:rPr kumimoji="1" lang="en-US" altLang="zh-CN" dirty="0" smtClean="0"/>
              <a:t>The problem of exactly thinking parts</a:t>
            </a:r>
          </a:p>
          <a:p>
            <a:r>
              <a:rPr kumimoji="1" lang="en-US" altLang="zh-CN" dirty="0" smtClean="0"/>
              <a:t>The problem of unconscious existence</a:t>
            </a:r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1867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smtClean="0"/>
              <a:t>Brain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kumimoji="1" lang="en-US" altLang="zh-CN" dirty="0" smtClean="0"/>
              <a:t>Brain is the thinking organism in our body.</a:t>
            </a:r>
          </a:p>
          <a:p>
            <a:r>
              <a:rPr kumimoji="1" lang="en-US" altLang="zh-CN" dirty="0" smtClean="0"/>
              <a:t>Thinking-subject minimalism (Olson2001) : </a:t>
            </a:r>
          </a:p>
          <a:p>
            <a:pPr marL="0" indent="0">
              <a:buNone/>
            </a:pPr>
            <a:r>
              <a:rPr kumimoji="1" lang="en-US" altLang="zh-CN" dirty="0"/>
              <a:t> </a:t>
            </a:r>
            <a:r>
              <a:rPr kumimoji="1" lang="en-US" altLang="zh-CN" dirty="0" smtClean="0"/>
              <a:t>     We should equates us to the things which exactly do the thinking things. </a:t>
            </a:r>
          </a:p>
          <a:p>
            <a:pPr marL="0" indent="0">
              <a:buNone/>
            </a:pPr>
            <a:endParaRPr kumimoji="1" lang="en-US" altLang="zh-CN" dirty="0" smtClean="0"/>
          </a:p>
          <a:p>
            <a:pPr marL="0" indent="0">
              <a:buNone/>
            </a:pPr>
            <a:r>
              <a:rPr kumimoji="1" lang="en-US" altLang="zh-CN" dirty="0" smtClean="0"/>
              <a:t>Minimal thinking subject problem:</a:t>
            </a:r>
            <a:endParaRPr kumimoji="1" lang="en-US" altLang="zh-CN" dirty="0"/>
          </a:p>
          <a:p>
            <a:pPr marL="0" indent="0">
              <a:buNone/>
            </a:pPr>
            <a:r>
              <a:rPr kumimoji="1" lang="en-US" altLang="zh-CN" dirty="0" smtClean="0"/>
              <a:t>  Our brains have parts that only controlling our respiration and motion and other non-thinking things.</a:t>
            </a:r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6079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smtClean="0"/>
              <a:t>Brain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kumimoji="1" lang="en-US" altLang="zh-CN" dirty="0" smtClean="0"/>
              <a:t>Unconscious moments: are we dead when we are unconscious?</a:t>
            </a:r>
          </a:p>
          <a:p>
            <a:pPr marL="0" indent="0">
              <a:buNone/>
            </a:pPr>
            <a:r>
              <a:rPr kumimoji="1" lang="en-US" altLang="zh-CN" dirty="0" smtClean="0"/>
              <a:t>Yes: counter-intuitive, complex</a:t>
            </a:r>
          </a:p>
          <a:p>
            <a:pPr marL="0" indent="0">
              <a:buNone/>
            </a:pPr>
            <a:r>
              <a:rPr kumimoji="1" lang="en-US" altLang="zh-CN" dirty="0" smtClean="0"/>
              <a:t>No: permanent vegetative state</a:t>
            </a:r>
          </a:p>
          <a:p>
            <a:pPr marL="0" indent="0">
              <a:buNone/>
            </a:pPr>
            <a:endParaRPr kumimoji="1" lang="en-US" altLang="zh-CN" dirty="0" smtClean="0"/>
          </a:p>
          <a:p>
            <a:pPr marL="0" indent="0">
              <a:buNone/>
            </a:pPr>
            <a:r>
              <a:rPr kumimoji="1" lang="en-US" altLang="zh-CN" dirty="0" smtClean="0"/>
              <a:t>Two </a:t>
            </a:r>
            <a:r>
              <a:rPr kumimoji="1" lang="en-US" altLang="zh-CN" dirty="0"/>
              <a:t>solutions:</a:t>
            </a:r>
          </a:p>
          <a:p>
            <a:pPr marL="0" indent="0">
              <a:buNone/>
            </a:pPr>
            <a:r>
              <a:rPr kumimoji="1" lang="en-US" altLang="zh-CN" dirty="0" smtClean="0"/>
              <a:t>  Combing temporal-parts view</a:t>
            </a:r>
          </a:p>
          <a:p>
            <a:pPr marL="0" indent="0">
              <a:buNone/>
            </a:pPr>
            <a:r>
              <a:rPr kumimoji="1" lang="en-US" altLang="zh-CN" dirty="0" smtClean="0"/>
              <a:t>  Denying the existence of problematic objects</a:t>
            </a:r>
          </a:p>
          <a:p>
            <a:pPr marL="0" indent="0">
              <a:buNone/>
            </a:pPr>
            <a:endParaRPr kumimoji="1" lang="en-US" altLang="zh-CN" dirty="0"/>
          </a:p>
          <a:p>
            <a:pPr marL="0" indent="0">
              <a:buNone/>
            </a:pPr>
            <a:endParaRPr kumimoji="1" lang="en-US" altLang="zh-CN" dirty="0" smtClean="0"/>
          </a:p>
          <a:p>
            <a:pPr marL="0" indent="0">
              <a:buNone/>
            </a:pPr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4899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smtClean="0"/>
              <a:t>Animalism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zh-CN" dirty="0" smtClean="0"/>
              <a:t>Response to the thinking-parts problem: </a:t>
            </a:r>
          </a:p>
          <a:p>
            <a:pPr marL="0" indent="0">
              <a:buNone/>
            </a:pPr>
            <a:r>
              <a:rPr kumimoji="1" lang="en-US" altLang="zh-CN" dirty="0"/>
              <a:t> </a:t>
            </a:r>
            <a:r>
              <a:rPr kumimoji="1" lang="en-US" altLang="zh-CN" dirty="0" smtClean="0"/>
              <a:t>     biological minimalism or biological </a:t>
            </a:r>
            <a:r>
              <a:rPr kumimoji="1" lang="en-US" altLang="zh-CN" dirty="0" err="1" smtClean="0"/>
              <a:t>disjunctivism</a:t>
            </a:r>
            <a:endParaRPr kumimoji="1" lang="en-US" altLang="zh-CN" dirty="0" smtClean="0"/>
          </a:p>
          <a:p>
            <a:endParaRPr kumimoji="1" lang="en-US" altLang="zh-CN" dirty="0"/>
          </a:p>
          <a:p>
            <a:r>
              <a:rPr kumimoji="1" lang="en-US" altLang="zh-CN" dirty="0" smtClean="0"/>
              <a:t>The practical problem</a:t>
            </a:r>
          </a:p>
          <a:p>
            <a:pPr marL="0" indent="0">
              <a:buNone/>
            </a:pPr>
            <a:r>
              <a:rPr kumimoji="1" lang="en-US" altLang="zh-CN" dirty="0"/>
              <a:t> </a:t>
            </a:r>
            <a:r>
              <a:rPr kumimoji="1" lang="en-US" altLang="zh-CN" dirty="0" smtClean="0"/>
              <a:t>     We have to change systematically our knowledge about the world and the way that we are talking and thinking about things.</a:t>
            </a:r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86948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smtClean="0"/>
              <a:t>Background Information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/>
              <a:t>T</a:t>
            </a:r>
            <a:r>
              <a:rPr lang="en-US" altLang="zh-CN" dirty="0" smtClean="0"/>
              <a:t>he </a:t>
            </a:r>
            <a:r>
              <a:rPr lang="en-US" altLang="zh-CN" dirty="0"/>
              <a:t>main theories about what we are </a:t>
            </a:r>
            <a:r>
              <a:rPr lang="en-US" altLang="zh-CN" dirty="0" smtClean="0"/>
              <a:t>can be divided into </a:t>
            </a:r>
            <a:r>
              <a:rPr lang="en-US" altLang="zh-CN" dirty="0"/>
              <a:t>neo-</a:t>
            </a:r>
            <a:r>
              <a:rPr lang="en-US" altLang="zh-CN" dirty="0" err="1"/>
              <a:t>Lockeanisms</a:t>
            </a:r>
            <a:r>
              <a:rPr lang="en-US" altLang="zh-CN" dirty="0"/>
              <a:t> and animalism. </a:t>
            </a:r>
            <a:endParaRPr lang="en-US" altLang="zh-CN" dirty="0" smtClean="0"/>
          </a:p>
          <a:p>
            <a:r>
              <a:rPr lang="en-US" altLang="zh-CN" dirty="0" smtClean="0"/>
              <a:t>Animalism: we are essentially animals -- organisms of the species Homo sapiens, and that the conditions of our persistence are those of animals. </a:t>
            </a:r>
          </a:p>
          <a:p>
            <a:r>
              <a:rPr lang="en-US" altLang="zh-CN" dirty="0" smtClean="0"/>
              <a:t>Neo</a:t>
            </a:r>
            <a:r>
              <a:rPr lang="en-US" altLang="zh-CN" dirty="0"/>
              <a:t>-</a:t>
            </a:r>
            <a:r>
              <a:rPr lang="en-US" altLang="zh-CN" dirty="0" err="1" smtClean="0"/>
              <a:t>Lockeanisms</a:t>
            </a:r>
            <a:r>
              <a:rPr lang="en-US" altLang="zh-CN" dirty="0" smtClean="0"/>
              <a:t>: we are essentially persons and that </a:t>
            </a:r>
            <a:r>
              <a:rPr lang="en-US" altLang="zh-CN" dirty="0" smtClean="0">
                <a:solidFill>
                  <a:srgbClr val="000000"/>
                </a:solidFill>
              </a:rPr>
              <a:t>psychological continuity </a:t>
            </a:r>
            <a:r>
              <a:rPr lang="en-US" altLang="zh-CN" dirty="0" smtClean="0"/>
              <a:t>is the condition of personal identity. </a:t>
            </a:r>
            <a:endParaRPr kumimoji="1" lang="zh-CN" altLang="en-US" dirty="0"/>
          </a:p>
        </p:txBody>
      </p:sp>
      <p:sp>
        <p:nvSpPr>
          <p:cNvPr id="5" name="幻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22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smtClean="0"/>
              <a:t>Animalism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zh-CN" dirty="0" smtClean="0"/>
              <a:t>Ambiguity of ‘self-organizing’</a:t>
            </a:r>
          </a:p>
          <a:p>
            <a:pPr marL="0" indent="0">
              <a:buNone/>
            </a:pPr>
            <a:r>
              <a:rPr kumimoji="1" lang="en-US" altLang="zh-CN" dirty="0"/>
              <a:t> </a:t>
            </a:r>
            <a:r>
              <a:rPr kumimoji="1" lang="en-US" altLang="zh-CN" dirty="0" smtClean="0"/>
              <a:t>     Embryo</a:t>
            </a:r>
          </a:p>
          <a:p>
            <a:pPr marL="0" indent="0">
              <a:buNone/>
            </a:pPr>
            <a:r>
              <a:rPr kumimoji="1" lang="en-US" altLang="zh-CN" dirty="0"/>
              <a:t> </a:t>
            </a:r>
            <a:r>
              <a:rPr kumimoji="1" lang="en-US" altLang="zh-CN" dirty="0" smtClean="0"/>
              <a:t>     Brain</a:t>
            </a:r>
          </a:p>
          <a:p>
            <a:pPr marL="0" indent="0">
              <a:buNone/>
            </a:pPr>
            <a:r>
              <a:rPr kumimoji="1" lang="en-US" altLang="zh-CN" dirty="0"/>
              <a:t> </a:t>
            </a:r>
            <a:r>
              <a:rPr kumimoji="1" lang="en-US" altLang="zh-CN" dirty="0" smtClean="0"/>
              <a:t>     Cell</a:t>
            </a:r>
          </a:p>
          <a:p>
            <a:pPr marL="0" indent="0">
              <a:buNone/>
            </a:pPr>
            <a:r>
              <a:rPr kumimoji="1" lang="en-US" altLang="zh-CN" dirty="0"/>
              <a:t> </a:t>
            </a:r>
            <a:r>
              <a:rPr kumimoji="1" lang="en-US" altLang="zh-CN" dirty="0" smtClean="0"/>
              <a:t>     Zygote</a:t>
            </a:r>
            <a:endParaRPr kumimoji="1" lang="en-US" altLang="zh-CN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72312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smtClean="0"/>
              <a:t>Animalism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kumimoji="1" lang="en-US" altLang="zh-CN" dirty="0" smtClean="0"/>
          </a:p>
          <a:p>
            <a:r>
              <a:rPr kumimoji="1" lang="en-US" altLang="zh-CN" dirty="0" smtClean="0"/>
              <a:t>Counter-intuitive consequence</a:t>
            </a:r>
          </a:p>
          <a:p>
            <a:pPr marL="0" indent="0">
              <a:buNone/>
            </a:pPr>
            <a:r>
              <a:rPr kumimoji="1" lang="en-US" altLang="zh-CN" dirty="0" smtClean="0"/>
              <a:t>      ‘Imagine that you got a surgery and you heart was transplanted by an artificial one.’</a:t>
            </a:r>
          </a:p>
          <a:p>
            <a:pPr marL="0" indent="0">
              <a:buNone/>
            </a:pPr>
            <a:r>
              <a:rPr kumimoji="1" lang="en-US" altLang="zh-CN" dirty="0" smtClean="0"/>
              <a:t>      By biological minimalism, either it is nothing or a human person without a heart.</a:t>
            </a:r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4198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smtClean="0"/>
              <a:t>Animalism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14400" y="1735138"/>
            <a:ext cx="7313613" cy="4741862"/>
          </a:xfrm>
        </p:spPr>
        <p:txBody>
          <a:bodyPr>
            <a:normAutofit lnSpcReduction="10000"/>
          </a:bodyPr>
          <a:lstStyle/>
          <a:p>
            <a:r>
              <a:rPr kumimoji="1" lang="en-US" altLang="zh-CN" dirty="0" smtClean="0"/>
              <a:t>The essential problem: metaphysically arbitrary</a:t>
            </a:r>
          </a:p>
          <a:p>
            <a:pPr marL="0" indent="0">
              <a:buNone/>
            </a:pPr>
            <a:r>
              <a:rPr kumimoji="1" lang="en-US" altLang="zh-CN" dirty="0"/>
              <a:t> </a:t>
            </a:r>
            <a:r>
              <a:rPr kumimoji="1" lang="en-US" altLang="zh-CN" dirty="0" smtClean="0"/>
              <a:t>     Why are we animals existing since we are born, but not beings existing since the embryos exist, or the zygotes exist?</a:t>
            </a:r>
          </a:p>
          <a:p>
            <a:pPr marL="0" indent="0">
              <a:buNone/>
            </a:pPr>
            <a:r>
              <a:rPr kumimoji="1" lang="en-US" altLang="zh-CN" dirty="0" smtClean="0"/>
              <a:t>      Our bodies are changing all the time, why should we not count the change from embryos to babies as the change in the persistence of us?</a:t>
            </a:r>
          </a:p>
          <a:p>
            <a:pPr marL="0" indent="0">
              <a:buNone/>
            </a:pPr>
            <a:r>
              <a:rPr kumimoji="1" lang="en-US" altLang="zh-CN" dirty="0"/>
              <a:t> </a:t>
            </a:r>
            <a:r>
              <a:rPr kumimoji="1" lang="en-US" altLang="zh-CN" dirty="0" smtClean="0"/>
              <a:t>     If we are not persons, our being animals or other things seems to be a metaphysically arbitrary choice, which is definitely not the result that animalists want.</a:t>
            </a:r>
          </a:p>
          <a:p>
            <a:pPr marL="0" indent="0">
              <a:buNone/>
            </a:pPr>
            <a:r>
              <a:rPr kumimoji="1" lang="en-US" altLang="zh-CN" dirty="0"/>
              <a:t> </a:t>
            </a:r>
            <a:r>
              <a:rPr kumimoji="1" lang="en-US" altLang="zh-CN" dirty="0" smtClean="0"/>
              <a:t>     </a:t>
            </a:r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40073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smtClean="0"/>
              <a:t>Animalism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14400" y="1735138"/>
            <a:ext cx="7313613" cy="4741862"/>
          </a:xfrm>
        </p:spPr>
        <p:txBody>
          <a:bodyPr>
            <a:normAutofit/>
          </a:bodyPr>
          <a:lstStyle/>
          <a:p>
            <a:endParaRPr kumimoji="1" lang="en-US" altLang="zh-CN" dirty="0" smtClean="0"/>
          </a:p>
          <a:p>
            <a:r>
              <a:rPr kumimoji="1" lang="en-US" altLang="zh-CN" dirty="0" smtClean="0"/>
              <a:t>Radical composition theories are not the way out for animalism.</a:t>
            </a:r>
          </a:p>
          <a:p>
            <a:endParaRPr kumimoji="1" lang="en-US" altLang="zh-CN" dirty="0" smtClean="0"/>
          </a:p>
          <a:p>
            <a:r>
              <a:rPr kumimoji="1" lang="en-US" altLang="zh-CN" dirty="0" smtClean="0"/>
              <a:t>Animalism puts us in a metaphysically arbitrary position to answer ‘what are we’.</a:t>
            </a:r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5072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14400" y="512474"/>
            <a:ext cx="7313613" cy="868362"/>
          </a:xfrm>
        </p:spPr>
        <p:txBody>
          <a:bodyPr/>
          <a:lstStyle/>
          <a:p>
            <a:r>
              <a:rPr kumimoji="1" lang="en-US" altLang="zh-CN" sz="4000" dirty="0" smtClean="0"/>
              <a:t>Four-dimensional Neo-</a:t>
            </a:r>
            <a:r>
              <a:rPr kumimoji="1" lang="en-US" altLang="zh-CN" sz="4000" dirty="0" err="1" smtClean="0"/>
              <a:t>Lockeanism</a:t>
            </a:r>
            <a:endParaRPr kumimoji="1" lang="zh-CN" altLang="en-US" sz="40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zh-CN" dirty="0" smtClean="0"/>
              <a:t>We are persons, but what are persons (or what should be the metaphysical criteria for personal identity) ?</a:t>
            </a:r>
          </a:p>
          <a:p>
            <a:pPr marL="0" indent="0">
              <a:buNone/>
            </a:pPr>
            <a:r>
              <a:rPr kumimoji="1" lang="en-US" altLang="zh-CN" dirty="0"/>
              <a:t> </a:t>
            </a:r>
            <a:r>
              <a:rPr kumimoji="1" lang="en-US" altLang="zh-CN" dirty="0" smtClean="0"/>
              <a:t>     </a:t>
            </a:r>
            <a:r>
              <a:rPr kumimoji="1" lang="en-US" altLang="zh-CN" dirty="0" smtClean="0"/>
              <a:t>Transitivity </a:t>
            </a:r>
            <a:r>
              <a:rPr kumimoji="1" lang="en-US" altLang="zh-CN" dirty="0" smtClean="0"/>
              <a:t>and </a:t>
            </a:r>
            <a:r>
              <a:rPr kumimoji="1" lang="en-US" altLang="zh-CN" dirty="0" smtClean="0"/>
              <a:t>metaphysical </a:t>
            </a:r>
            <a:r>
              <a:rPr kumimoji="1" lang="en-US" altLang="zh-CN" dirty="0" smtClean="0"/>
              <a:t>significance</a:t>
            </a:r>
            <a:endParaRPr kumimoji="1" lang="en-US" altLang="zh-CN" dirty="0" smtClean="0"/>
          </a:p>
          <a:p>
            <a:pPr marL="0" indent="0">
              <a:buNone/>
            </a:pPr>
            <a:r>
              <a:rPr kumimoji="1" lang="en-US" altLang="zh-CN" dirty="0"/>
              <a:t> </a:t>
            </a:r>
            <a:r>
              <a:rPr kumimoji="1" lang="en-US" altLang="zh-CN" dirty="0" smtClean="0"/>
              <a:t>     </a:t>
            </a:r>
          </a:p>
          <a:p>
            <a:pPr marL="0" indent="0">
              <a:buNone/>
            </a:pPr>
            <a:r>
              <a:rPr kumimoji="1" lang="en-US" altLang="zh-CN" dirty="0"/>
              <a:t> </a:t>
            </a:r>
            <a:r>
              <a:rPr kumimoji="1" lang="en-US" altLang="zh-CN" dirty="0" smtClean="0"/>
              <a:t>     Psychological continuity</a:t>
            </a:r>
          </a:p>
          <a:p>
            <a:pPr marL="0" indent="0">
              <a:buNone/>
            </a:pPr>
            <a:r>
              <a:rPr kumimoji="1" lang="en-US" altLang="zh-CN" dirty="0"/>
              <a:t> </a:t>
            </a:r>
            <a:r>
              <a:rPr kumimoji="1" lang="en-US" altLang="zh-CN" dirty="0" smtClean="0"/>
              <a:t>     The first-person perspective exemplification</a:t>
            </a:r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2513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smtClean="0"/>
              <a:t>Psychological Continuity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en-US" altLang="zh-CN" dirty="0" smtClean="0"/>
          </a:p>
          <a:p>
            <a:r>
              <a:rPr kumimoji="1" lang="en-US" altLang="zh-CN" i="1" dirty="0" smtClean="0"/>
              <a:t>Psychological connectedness</a:t>
            </a:r>
            <a:r>
              <a:rPr kumimoji="1" lang="en-US" altLang="zh-CN" dirty="0" smtClean="0"/>
              <a:t> is the holding of particular direct psychological connections </a:t>
            </a:r>
            <a:r>
              <a:rPr kumimoji="1" lang="zh-CN" altLang="en-US" dirty="0" smtClean="0"/>
              <a:t>（</a:t>
            </a:r>
            <a:r>
              <a:rPr kumimoji="1" lang="en-US" altLang="zh-CN" dirty="0" smtClean="0"/>
              <a:t>quasi-memory, desire, intention</a:t>
            </a:r>
            <a:r>
              <a:rPr kumimoji="1" lang="zh-CN" altLang="en-US" dirty="0" smtClean="0"/>
              <a:t>）</a:t>
            </a:r>
            <a:r>
              <a:rPr kumimoji="1" lang="en-US" altLang="zh-CN" dirty="0" smtClean="0"/>
              <a:t>.</a:t>
            </a:r>
          </a:p>
          <a:p>
            <a:endParaRPr kumimoji="1" lang="en-US" altLang="zh-CN" dirty="0" smtClean="0"/>
          </a:p>
          <a:p>
            <a:r>
              <a:rPr kumimoji="1" lang="en-US" altLang="zh-CN" i="1" dirty="0" smtClean="0"/>
              <a:t>Psychological continuity</a:t>
            </a:r>
            <a:r>
              <a:rPr kumimoji="1" lang="en-US" altLang="zh-CN" dirty="0" smtClean="0"/>
              <a:t> is the holding of overlapping chains of strong connectedness.</a:t>
            </a:r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2424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smtClean="0"/>
              <a:t>Psychological Continuity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zh-CN" dirty="0" smtClean="0"/>
              <a:t>I have a quasi-memory of a past experience if</a:t>
            </a:r>
          </a:p>
          <a:p>
            <a:pPr marL="0" indent="0">
              <a:buNone/>
            </a:pPr>
            <a:r>
              <a:rPr kumimoji="1" lang="en-US" altLang="zh-CN" dirty="0"/>
              <a:t> </a:t>
            </a:r>
            <a:r>
              <a:rPr kumimoji="1" lang="en-US" altLang="zh-CN" dirty="0" smtClean="0"/>
              <a:t>     (1) I seem to remember having a experience,</a:t>
            </a:r>
          </a:p>
          <a:p>
            <a:pPr marL="0" indent="0">
              <a:buNone/>
            </a:pPr>
            <a:r>
              <a:rPr kumimoji="1" lang="en-US" altLang="zh-CN" dirty="0"/>
              <a:t> </a:t>
            </a:r>
            <a:r>
              <a:rPr kumimoji="1" lang="en-US" altLang="zh-CN" dirty="0" smtClean="0"/>
              <a:t>     (2) someone did have this experience,</a:t>
            </a:r>
          </a:p>
          <a:p>
            <a:pPr marL="0" indent="0">
              <a:buNone/>
            </a:pPr>
            <a:r>
              <a:rPr kumimoji="1" lang="en-US" altLang="zh-CN" dirty="0"/>
              <a:t>a</a:t>
            </a:r>
            <a:r>
              <a:rPr kumimoji="1" lang="en-US" altLang="zh-CN" dirty="0" smtClean="0"/>
              <a:t>nd</a:t>
            </a:r>
          </a:p>
          <a:p>
            <a:pPr marL="0" indent="0">
              <a:buNone/>
            </a:pPr>
            <a:r>
              <a:rPr kumimoji="1" lang="en-US" altLang="zh-CN" dirty="0"/>
              <a:t> </a:t>
            </a:r>
            <a:r>
              <a:rPr kumimoji="1" lang="en-US" altLang="zh-CN" dirty="0" smtClean="0"/>
              <a:t>     (3) my apparent memory is causally dependent, in the right kind of way, on that past experience.</a:t>
            </a:r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5925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14400" y="512474"/>
            <a:ext cx="7313613" cy="868362"/>
          </a:xfrm>
        </p:spPr>
        <p:txBody>
          <a:bodyPr/>
          <a:lstStyle/>
          <a:p>
            <a:r>
              <a:rPr kumimoji="1" lang="en-US" altLang="zh-CN" sz="4000" dirty="0" smtClean="0"/>
              <a:t>Psychological Continuity</a:t>
            </a:r>
            <a:endParaRPr kumimoji="1" lang="zh-CN" altLang="en-US" sz="40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zh-CN" dirty="0" smtClean="0"/>
              <a:t>The psychological criterion (Parfit1984):</a:t>
            </a:r>
          </a:p>
          <a:p>
            <a:pPr marL="0" indent="0">
              <a:buNone/>
            </a:pPr>
            <a:r>
              <a:rPr kumimoji="1" lang="en-US" altLang="zh-CN" dirty="0" smtClean="0"/>
              <a:t>      (1) There is psychological continuity if and only if there are overlapping chains of strong connectedness.  X today is one and the same person as Y at some past time if and only if (2) X is psychological continuous with Y, (3) this continuity has the right kind of cause, and (4) it has not taken a ‘branching’ form. (5) Personal identity over time just consists in the holding of facts like (2) to (4).  </a:t>
            </a:r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3352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sz="4800" dirty="0"/>
              <a:t>Psychological Continuity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en-US" altLang="zh-CN" dirty="0" smtClean="0"/>
          </a:p>
          <a:p>
            <a:r>
              <a:rPr kumimoji="1" lang="en-US" altLang="zh-CN" dirty="0" smtClean="0"/>
              <a:t>Overlapping chains: </a:t>
            </a:r>
            <a:r>
              <a:rPr kumimoji="1" lang="en-US" altLang="zh-CN" dirty="0" smtClean="0"/>
              <a:t>transitivity</a:t>
            </a:r>
            <a:endParaRPr kumimoji="1" lang="en-US" altLang="zh-CN" dirty="0" smtClean="0"/>
          </a:p>
          <a:p>
            <a:r>
              <a:rPr kumimoji="1" lang="en-US" altLang="zh-CN" dirty="0" smtClean="0"/>
              <a:t>Quasi-memory: vicious circularity</a:t>
            </a:r>
          </a:p>
          <a:p>
            <a:r>
              <a:rPr kumimoji="1" lang="en-US" altLang="zh-CN" dirty="0" smtClean="0"/>
              <a:t>Right kind of cause: funny ways </a:t>
            </a:r>
          </a:p>
          <a:p>
            <a:r>
              <a:rPr kumimoji="1" lang="en-US" altLang="zh-CN" dirty="0" smtClean="0"/>
              <a:t>No-branching form: two half-brain men, </a:t>
            </a:r>
            <a:r>
              <a:rPr kumimoji="1" lang="en-US" altLang="zh-CN" dirty="0" err="1" smtClean="0"/>
              <a:t>teletransporter</a:t>
            </a:r>
            <a:endParaRPr kumimoji="1" lang="en-US" altLang="zh-CN" dirty="0" smtClean="0"/>
          </a:p>
          <a:p>
            <a:endParaRPr kumimoji="1" lang="en-US" altLang="zh-CN" dirty="0" smtClean="0"/>
          </a:p>
          <a:p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4295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smtClean="0"/>
              <a:t>Psychological Continuity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kumimoji="1" lang="en-US" altLang="zh-CN" dirty="0" smtClean="0"/>
          </a:p>
          <a:p>
            <a:pPr marL="0" indent="0">
              <a:buNone/>
            </a:pPr>
            <a:r>
              <a:rPr kumimoji="1" lang="en-US" altLang="zh-CN" dirty="0" smtClean="0"/>
              <a:t>Objections:</a:t>
            </a:r>
          </a:p>
          <a:p>
            <a:r>
              <a:rPr kumimoji="1" lang="en-US" altLang="zh-CN" dirty="0" smtClean="0"/>
              <a:t>William’s example</a:t>
            </a:r>
          </a:p>
          <a:p>
            <a:r>
              <a:rPr kumimoji="1" lang="en-US" altLang="zh-CN" dirty="0" smtClean="0"/>
              <a:t>The psychological spectrum</a:t>
            </a:r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126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/>
              <a:t>Background Information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en-US" altLang="zh-CN" dirty="0" smtClean="0"/>
          </a:p>
          <a:p>
            <a:r>
              <a:rPr kumimoji="1" lang="en-US" altLang="zh-CN" dirty="0" smtClean="0"/>
              <a:t>What is the meaning of ‘person’ (in philosophy)?</a:t>
            </a:r>
          </a:p>
          <a:p>
            <a:pPr marL="0" indent="0">
              <a:buNone/>
            </a:pPr>
            <a:r>
              <a:rPr kumimoji="1" lang="en-US" altLang="zh-CN" dirty="0" smtClean="0"/>
              <a:t>“’Person’ is a loose term. Let’s just say that it means ‘something rational’. Well, all sorts of things could be rational – God, a robot, an angel, a chimpanzee, and so forth.”</a:t>
            </a:r>
          </a:p>
        </p:txBody>
      </p:sp>
      <p:sp>
        <p:nvSpPr>
          <p:cNvPr id="5" name="幻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2985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/>
              <a:t>Psychological Continuity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kumimoji="1" lang="en-US" altLang="zh-CN" dirty="0" smtClean="0"/>
          </a:p>
          <a:p>
            <a:r>
              <a:rPr kumimoji="1" lang="en-US" altLang="zh-CN" dirty="0" smtClean="0"/>
              <a:t>I</a:t>
            </a:r>
            <a:r>
              <a:rPr kumimoji="1" lang="en-US" altLang="zh-CN" dirty="0" smtClean="0"/>
              <a:t>  MYSELF</a:t>
            </a:r>
          </a:p>
          <a:p>
            <a:pPr marL="0" indent="0">
              <a:buNone/>
            </a:pPr>
            <a:r>
              <a:rPr kumimoji="1" lang="en-US" altLang="zh-CN" i="1" dirty="0" smtClean="0"/>
              <a:t>      TO</a:t>
            </a:r>
            <a:r>
              <a:rPr kumimoji="1" lang="en-US" altLang="zh-CN" dirty="0" smtClean="0"/>
              <a:t> SOMEONE </a:t>
            </a:r>
            <a:r>
              <a:rPr kumimoji="1" lang="en-US" altLang="zh-CN" dirty="0" smtClean="0"/>
              <a:t>WITHOUT ANY MEMORY </a:t>
            </a:r>
            <a:endParaRPr kumimoji="1" lang="en-US" altLang="zh-CN" dirty="0" smtClean="0"/>
          </a:p>
          <a:p>
            <a:pPr marL="0" indent="0">
              <a:buNone/>
            </a:pPr>
            <a:r>
              <a:rPr kumimoji="1" lang="en-US" altLang="zh-CN" i="1" dirty="0" smtClean="0"/>
              <a:t>      TO</a:t>
            </a:r>
            <a:r>
              <a:rPr kumimoji="1" lang="en-US" altLang="zh-CN" dirty="0" smtClean="0"/>
              <a:t>  </a:t>
            </a:r>
            <a:r>
              <a:rPr kumimoji="1" lang="en-US" altLang="zh-CN" dirty="0" smtClean="0"/>
              <a:t>SOMEONE WITH NAPOLEON’S MEMORY</a:t>
            </a:r>
          </a:p>
          <a:p>
            <a:endParaRPr kumimoji="1" lang="en-US" altLang="zh-CN" dirty="0" smtClean="0"/>
          </a:p>
          <a:p>
            <a:r>
              <a:rPr kumimoji="1" lang="en-US" altLang="zh-CN" dirty="0" smtClean="0"/>
              <a:t>‘CONTINUOUS’ CHANGES OF THE MEMMORY FROM MINE TO NAPONLEON’S</a:t>
            </a:r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4174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smtClean="0"/>
              <a:t>The first-person perspective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kumimoji="1" lang="en-US" altLang="zh-CN" dirty="0" smtClean="0"/>
              <a:t>We can </a:t>
            </a:r>
            <a:r>
              <a:rPr kumimoji="1" lang="en-US" altLang="zh-CN" dirty="0" smtClean="0"/>
              <a:t>use </a:t>
            </a:r>
            <a:r>
              <a:rPr kumimoji="1" lang="en-US" altLang="zh-CN" dirty="0" smtClean="0"/>
              <a:t>self-reference </a:t>
            </a:r>
            <a:r>
              <a:rPr kumimoji="1" lang="en-US" altLang="zh-CN" dirty="0" smtClean="0"/>
              <a:t>only </a:t>
            </a:r>
            <a:r>
              <a:rPr kumimoji="1" lang="en-US" altLang="zh-CN" dirty="0" smtClean="0"/>
              <a:t>when </a:t>
            </a:r>
            <a:r>
              <a:rPr kumimoji="1" lang="en-US" altLang="zh-CN" dirty="0" smtClean="0"/>
              <a:t>we are persons</a:t>
            </a:r>
          </a:p>
          <a:p>
            <a:pPr marL="0" indent="0">
              <a:buNone/>
            </a:pPr>
            <a:r>
              <a:rPr kumimoji="1" lang="en-US" altLang="zh-CN" dirty="0" smtClean="0"/>
              <a:t>to</a:t>
            </a:r>
          </a:p>
          <a:p>
            <a:r>
              <a:rPr kumimoji="1" lang="en-US" altLang="zh-CN" dirty="0"/>
              <a:t>I</a:t>
            </a:r>
            <a:r>
              <a:rPr kumimoji="1" lang="en-US" altLang="zh-CN" dirty="0" smtClean="0"/>
              <a:t>t is persons who have </a:t>
            </a:r>
            <a:r>
              <a:rPr kumimoji="1" lang="en-US" altLang="zh-CN" dirty="0" smtClean="0"/>
              <a:t>the </a:t>
            </a:r>
            <a:r>
              <a:rPr kumimoji="1" lang="en-US" altLang="zh-CN" dirty="0" smtClean="0"/>
              <a:t>first-person perspective </a:t>
            </a:r>
            <a:r>
              <a:rPr kumimoji="1" lang="en-US" altLang="zh-CN" dirty="0" smtClean="0"/>
              <a:t>essentially (</a:t>
            </a:r>
            <a:r>
              <a:rPr kumimoji="1" lang="en-US" altLang="zh-CN" dirty="0" smtClean="0"/>
              <a:t>non-derivatively)</a:t>
            </a:r>
          </a:p>
          <a:p>
            <a:pPr marL="0" indent="0">
              <a:buNone/>
            </a:pPr>
            <a:r>
              <a:rPr kumimoji="1" lang="en-US" altLang="zh-CN" dirty="0" smtClean="0"/>
              <a:t>to</a:t>
            </a:r>
          </a:p>
          <a:p>
            <a:r>
              <a:rPr kumimoji="1" lang="en-US" altLang="zh-CN" dirty="0" smtClean="0"/>
              <a:t>The self-references </a:t>
            </a:r>
            <a:r>
              <a:rPr kumimoji="1" lang="en-US" altLang="zh-CN" dirty="0" smtClean="0"/>
              <a:t>refer </a:t>
            </a:r>
            <a:r>
              <a:rPr kumimoji="1" lang="en-US" altLang="zh-CN" dirty="0" smtClean="0"/>
              <a:t>to persons</a:t>
            </a:r>
          </a:p>
          <a:p>
            <a:pPr marL="0" indent="0">
              <a:buNone/>
            </a:pPr>
            <a:r>
              <a:rPr kumimoji="1" lang="en-US" altLang="zh-CN" dirty="0" smtClean="0"/>
              <a:t>to</a:t>
            </a:r>
          </a:p>
          <a:p>
            <a:r>
              <a:rPr kumimoji="1" lang="en-US" altLang="zh-CN" dirty="0" smtClean="0"/>
              <a:t>We are persons</a:t>
            </a:r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14639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smtClean="0"/>
              <a:t>The First-person Perspective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kumimoji="1" lang="en-US" altLang="zh-CN" dirty="0" smtClean="0"/>
              <a:t> </a:t>
            </a:r>
            <a:r>
              <a:rPr kumimoji="1" lang="en-US" altLang="zh-CN" dirty="0"/>
              <a:t>The first-person perspective </a:t>
            </a:r>
            <a:r>
              <a:rPr kumimoji="1" lang="en-US" altLang="zh-CN" dirty="0" smtClean="0"/>
              <a:t>exemplification(Baker2000):</a:t>
            </a:r>
          </a:p>
          <a:p>
            <a:pPr marL="0" indent="0">
              <a:buNone/>
            </a:pPr>
            <a:r>
              <a:rPr kumimoji="1" lang="en-US" altLang="zh-CN" dirty="0" smtClean="0"/>
              <a:t>Persons exist as long as their first-person perspectives are exemplified.</a:t>
            </a:r>
          </a:p>
          <a:p>
            <a:pPr marL="0" indent="0">
              <a:buNone/>
            </a:pPr>
            <a:endParaRPr kumimoji="1" lang="en-US" altLang="zh-CN" dirty="0"/>
          </a:p>
          <a:p>
            <a:pPr marL="0" indent="0">
              <a:buNone/>
            </a:pPr>
            <a:r>
              <a:rPr kumimoji="1" lang="en-US" altLang="zh-CN" dirty="0" smtClean="0"/>
              <a:t>Unconscious moments</a:t>
            </a:r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8739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/>
              <a:t>The First-person Perspective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14400" y="1013248"/>
            <a:ext cx="7313613" cy="4777952"/>
          </a:xfrm>
        </p:spPr>
        <p:txBody>
          <a:bodyPr>
            <a:normAutofit lnSpcReduction="10000"/>
          </a:bodyPr>
          <a:lstStyle/>
          <a:p>
            <a:endParaRPr kumimoji="1" lang="en-US" altLang="zh-CN" dirty="0" smtClean="0"/>
          </a:p>
          <a:p>
            <a:r>
              <a:rPr kumimoji="1" lang="en-US" altLang="zh-CN" dirty="0" smtClean="0"/>
              <a:t>Unconscious </a:t>
            </a:r>
            <a:r>
              <a:rPr kumimoji="1" lang="en-US" altLang="zh-CN" dirty="0"/>
              <a:t>moments: the worm </a:t>
            </a:r>
            <a:r>
              <a:rPr kumimoji="1" lang="en-US" altLang="zh-CN" dirty="0" smtClean="0"/>
              <a:t>view</a:t>
            </a:r>
          </a:p>
          <a:p>
            <a:pPr marL="0" indent="0">
              <a:buNone/>
            </a:pPr>
            <a:r>
              <a:rPr kumimoji="1" lang="en-US" altLang="zh-CN" dirty="0" smtClean="0"/>
              <a:t>        Determinate truth value</a:t>
            </a:r>
          </a:p>
          <a:p>
            <a:pPr marL="0" indent="0">
              <a:buNone/>
            </a:pPr>
            <a:r>
              <a:rPr kumimoji="1" lang="en-US" altLang="zh-CN" dirty="0" smtClean="0"/>
              <a:t>        ‘I got a surgery yesterday.’ ‘I can touch the ceiling ’ </a:t>
            </a:r>
          </a:p>
          <a:p>
            <a:pPr marL="0" indent="0">
              <a:buNone/>
            </a:pPr>
            <a:r>
              <a:rPr kumimoji="1" lang="en-US" altLang="zh-CN" dirty="0" smtClean="0"/>
              <a:t>        Indeterminate truth value</a:t>
            </a:r>
          </a:p>
          <a:p>
            <a:pPr marL="0" indent="0">
              <a:buNone/>
            </a:pPr>
            <a:r>
              <a:rPr kumimoji="1" lang="en-US" altLang="zh-CN" dirty="0" smtClean="0"/>
              <a:t>        ‘I will stay in the bed for the rest of my life.’</a:t>
            </a:r>
          </a:p>
          <a:p>
            <a:pPr marL="0" indent="0">
              <a:buNone/>
            </a:pPr>
            <a:r>
              <a:rPr kumimoji="1" lang="en-US" altLang="zh-CN" dirty="0" smtClean="0"/>
              <a:t>Although we are consist of the whole temporal parts, we are anchored by the time when we are using first-person perspective, just like that we are anchored by the spaces.</a:t>
            </a:r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10368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/>
              <a:t>The First-person Perspective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zh-CN" dirty="0" smtClean="0"/>
              <a:t>There is a direct first-person perspective exemplification between X and Y if and only if</a:t>
            </a:r>
          </a:p>
          <a:p>
            <a:pPr marL="0" indent="0">
              <a:buNone/>
            </a:pPr>
            <a:r>
              <a:rPr kumimoji="1" lang="en-US" altLang="zh-CN" dirty="0"/>
              <a:t> </a:t>
            </a:r>
            <a:r>
              <a:rPr kumimoji="1" lang="en-US" altLang="zh-CN" dirty="0" smtClean="0"/>
              <a:t>     (1) X(or Y) at a time can correctly use a first-person perspective,</a:t>
            </a:r>
          </a:p>
          <a:p>
            <a:pPr marL="0" indent="0">
              <a:buNone/>
            </a:pPr>
            <a:r>
              <a:rPr kumimoji="1" lang="en-US" altLang="zh-CN" dirty="0" smtClean="0"/>
              <a:t>and</a:t>
            </a:r>
          </a:p>
          <a:p>
            <a:pPr marL="0" indent="0">
              <a:buNone/>
            </a:pPr>
            <a:r>
              <a:rPr kumimoji="1" lang="en-US" altLang="zh-CN" dirty="0"/>
              <a:t> </a:t>
            </a:r>
            <a:r>
              <a:rPr kumimoji="1" lang="en-US" altLang="zh-CN" dirty="0" smtClean="0"/>
              <a:t>     (2) Y(or X) at some past time can be exemplified by the first-person perspective.</a:t>
            </a:r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5164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smtClean="0"/>
              <a:t>The First-person Perspective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14400" y="1176739"/>
            <a:ext cx="7313613" cy="4614460"/>
          </a:xfrm>
        </p:spPr>
        <p:txBody>
          <a:bodyPr>
            <a:normAutofit/>
          </a:bodyPr>
          <a:lstStyle/>
          <a:p>
            <a:endParaRPr kumimoji="1" lang="en-US" altLang="zh-CN" dirty="0" smtClean="0"/>
          </a:p>
          <a:p>
            <a:r>
              <a:rPr kumimoji="1" lang="en-US" altLang="zh-CN" dirty="0"/>
              <a:t>There is a </a:t>
            </a:r>
            <a:r>
              <a:rPr kumimoji="1" lang="en-US" altLang="zh-CN" dirty="0" smtClean="0"/>
              <a:t>first</a:t>
            </a:r>
            <a:r>
              <a:rPr kumimoji="1" lang="en-US" altLang="zh-CN" dirty="0"/>
              <a:t>-person perspective exemplification between X and Y </a:t>
            </a:r>
            <a:r>
              <a:rPr kumimoji="1" lang="en-US" altLang="zh-CN" dirty="0" smtClean="0"/>
              <a:t>if and only if</a:t>
            </a:r>
          </a:p>
          <a:p>
            <a:pPr marL="457200" indent="-457200">
              <a:buAutoNum type="arabicParenBoth"/>
            </a:pPr>
            <a:r>
              <a:rPr kumimoji="1" lang="en-US" altLang="zh-CN" dirty="0" smtClean="0"/>
              <a:t>There is a direct first-person perspective exemplification between X and Y,</a:t>
            </a:r>
          </a:p>
          <a:p>
            <a:pPr marL="0" indent="0">
              <a:buNone/>
            </a:pPr>
            <a:r>
              <a:rPr kumimoji="1" lang="en-US" altLang="zh-CN" dirty="0"/>
              <a:t>o</a:t>
            </a:r>
            <a:r>
              <a:rPr kumimoji="1" lang="en-US" altLang="zh-CN" dirty="0" smtClean="0"/>
              <a:t>r</a:t>
            </a:r>
          </a:p>
          <a:p>
            <a:pPr marL="0" indent="0">
              <a:buNone/>
            </a:pPr>
            <a:r>
              <a:rPr kumimoji="1" lang="en-US" altLang="zh-CN" dirty="0" smtClean="0"/>
              <a:t>(2) There are persons X</a:t>
            </a:r>
            <a:r>
              <a:rPr kumimoji="1" lang="en-US" altLang="zh-CN" baseline="-25000" dirty="0" smtClean="0"/>
              <a:t>1</a:t>
            </a:r>
            <a:r>
              <a:rPr kumimoji="1" lang="en-US" altLang="zh-CN" dirty="0" smtClean="0"/>
              <a:t>, X</a:t>
            </a:r>
            <a:r>
              <a:rPr kumimoji="1" lang="en-US" altLang="zh-CN" baseline="-25000" dirty="0" smtClean="0"/>
              <a:t>2 </a:t>
            </a:r>
            <a:r>
              <a:rPr kumimoji="1" lang="en-US" altLang="zh-CN" dirty="0" smtClean="0"/>
              <a:t>, ……,</a:t>
            </a:r>
            <a:r>
              <a:rPr kumimoji="1" lang="en-US" altLang="zh-CN" baseline="-25000" dirty="0" smtClean="0"/>
              <a:t> </a:t>
            </a:r>
            <a:r>
              <a:rPr kumimoji="1" lang="en-US" altLang="zh-CN" dirty="0" err="1" smtClean="0"/>
              <a:t>X</a:t>
            </a:r>
            <a:r>
              <a:rPr kumimoji="1" lang="en-US" altLang="zh-CN" baseline="-25000" dirty="0" err="1" smtClean="0"/>
              <a:t>n</a:t>
            </a:r>
            <a:r>
              <a:rPr kumimoji="1" lang="en-US" altLang="zh-CN" dirty="0" smtClean="0"/>
              <a:t>, ……,</a:t>
            </a:r>
            <a:r>
              <a:rPr kumimoji="1" lang="en-US" altLang="zh-CN" baseline="-25000" dirty="0" smtClean="0"/>
              <a:t> </a:t>
            </a:r>
            <a:r>
              <a:rPr kumimoji="1" lang="en-US" altLang="zh-CN" dirty="0" err="1" smtClean="0"/>
              <a:t>X</a:t>
            </a:r>
            <a:r>
              <a:rPr kumimoji="1" lang="en-US" altLang="zh-CN" baseline="-25000" dirty="0" err="1" smtClean="0"/>
              <a:t>m</a:t>
            </a:r>
            <a:r>
              <a:rPr kumimoji="1" lang="en-US" altLang="zh-CN" baseline="-25000" dirty="0" smtClean="0"/>
              <a:t> </a:t>
            </a:r>
            <a:r>
              <a:rPr kumimoji="1" lang="en-US" altLang="zh-CN" dirty="0" smtClean="0"/>
              <a:t>and direct first-person perspective exemplifications between X and X</a:t>
            </a:r>
            <a:r>
              <a:rPr kumimoji="1" lang="en-US" altLang="zh-CN" baseline="-25000" dirty="0" smtClean="0"/>
              <a:t>1</a:t>
            </a:r>
            <a:r>
              <a:rPr kumimoji="1" lang="en-US" altLang="zh-CN" dirty="0" smtClean="0"/>
              <a:t>, X</a:t>
            </a:r>
            <a:r>
              <a:rPr kumimoji="1" lang="en-US" altLang="zh-CN" baseline="-25000" dirty="0" smtClean="0"/>
              <a:t>1</a:t>
            </a:r>
            <a:r>
              <a:rPr kumimoji="1" lang="en-US" altLang="zh-CN" dirty="0" smtClean="0"/>
              <a:t> and X</a:t>
            </a:r>
            <a:r>
              <a:rPr kumimoji="1" lang="en-US" altLang="zh-CN" baseline="-25000" dirty="0" smtClean="0"/>
              <a:t>2</a:t>
            </a:r>
            <a:r>
              <a:rPr kumimoji="1" lang="en-US" altLang="zh-CN" dirty="0" smtClean="0"/>
              <a:t>, ……, </a:t>
            </a:r>
            <a:r>
              <a:rPr kumimoji="1" lang="en-US" altLang="zh-CN" dirty="0" err="1" smtClean="0"/>
              <a:t>X</a:t>
            </a:r>
            <a:r>
              <a:rPr kumimoji="1" lang="en-US" altLang="zh-CN" baseline="-25000" dirty="0" err="1" smtClean="0"/>
              <a:t>n</a:t>
            </a:r>
            <a:r>
              <a:rPr kumimoji="1" lang="en-US" altLang="zh-CN" dirty="0" smtClean="0"/>
              <a:t> and X</a:t>
            </a:r>
            <a:r>
              <a:rPr kumimoji="1" lang="en-US" altLang="zh-CN" baseline="-25000" dirty="0" smtClean="0"/>
              <a:t>n+1</a:t>
            </a:r>
            <a:r>
              <a:rPr kumimoji="1" lang="en-US" altLang="zh-CN" dirty="0" smtClean="0"/>
              <a:t>, ……, </a:t>
            </a:r>
            <a:r>
              <a:rPr kumimoji="1" lang="en-US" altLang="zh-CN" dirty="0" err="1" smtClean="0"/>
              <a:t>X</a:t>
            </a:r>
            <a:r>
              <a:rPr kumimoji="1" lang="en-US" altLang="zh-CN" baseline="-25000" dirty="0" err="1" smtClean="0"/>
              <a:t>m</a:t>
            </a:r>
            <a:r>
              <a:rPr kumimoji="1" lang="en-US" altLang="zh-CN" baseline="-25000" dirty="0" smtClean="0"/>
              <a:t> </a:t>
            </a:r>
            <a:r>
              <a:rPr kumimoji="1" lang="en-US" altLang="zh-CN" dirty="0" smtClean="0"/>
              <a:t>and Y. </a:t>
            </a:r>
            <a:endParaRPr kumimoji="1" lang="en-US" altLang="zh-CN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50427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smtClean="0"/>
              <a:t>The First-person Perspective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kumimoji="1" lang="en-US" altLang="zh-CN" dirty="0" smtClean="0"/>
          </a:p>
          <a:p>
            <a:pPr marL="0" indent="0">
              <a:buNone/>
            </a:pPr>
            <a:r>
              <a:rPr kumimoji="1" lang="en-US" altLang="zh-CN" dirty="0" smtClean="0"/>
              <a:t>The first-person perspective exemplification criterion:</a:t>
            </a:r>
          </a:p>
          <a:p>
            <a:pPr marL="0" indent="0">
              <a:buNone/>
            </a:pPr>
            <a:r>
              <a:rPr kumimoji="1" lang="en-US" altLang="zh-CN" dirty="0" smtClean="0"/>
              <a:t>X and Y are the same person if and only if they have a first-person perspective exemplification.</a:t>
            </a:r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2342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/>
              <a:t>The First-person Perspective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en-US" altLang="zh-CN" dirty="0" smtClean="0"/>
          </a:p>
          <a:p>
            <a:r>
              <a:rPr kumimoji="1" lang="en-US" altLang="zh-CN" dirty="0" smtClean="0"/>
              <a:t>Minimal </a:t>
            </a:r>
            <a:r>
              <a:rPr kumimoji="1" lang="en-US" altLang="zh-CN" dirty="0"/>
              <a:t>thinking </a:t>
            </a:r>
            <a:r>
              <a:rPr kumimoji="1" lang="en-US" altLang="zh-CN" dirty="0" smtClean="0"/>
              <a:t>subject problem: just minimal thinking subject</a:t>
            </a:r>
          </a:p>
          <a:p>
            <a:pPr marL="0" indent="0">
              <a:buNone/>
            </a:pPr>
            <a:r>
              <a:rPr kumimoji="1" lang="en-US" altLang="zh-CN" dirty="0" smtClean="0"/>
              <a:t>      Thinking robots, aliens and so on </a:t>
            </a:r>
          </a:p>
          <a:p>
            <a:pPr marL="0" indent="0">
              <a:buNone/>
            </a:pPr>
            <a:endParaRPr kumimoji="1" lang="en-US" altLang="zh-CN" dirty="0"/>
          </a:p>
          <a:p>
            <a:pPr marL="0" indent="0">
              <a:buNone/>
            </a:pPr>
            <a:endParaRPr kumimoji="1" lang="en-US" altLang="zh-CN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82836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smtClean="0"/>
              <a:t>The First-person Perspective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zh-CN" dirty="0" smtClean="0"/>
              <a:t>Composition </a:t>
            </a:r>
            <a:r>
              <a:rPr kumimoji="1" lang="en-US" altLang="zh-CN" dirty="0"/>
              <a:t>theory: </a:t>
            </a:r>
            <a:r>
              <a:rPr kumimoji="1" lang="en-US" altLang="zh-CN" dirty="0" smtClean="0"/>
              <a:t>an open question</a:t>
            </a:r>
          </a:p>
          <a:p>
            <a:pPr marL="0" indent="0">
              <a:buNone/>
            </a:pPr>
            <a:endParaRPr kumimoji="1" lang="en-US" altLang="zh-CN" dirty="0" smtClean="0"/>
          </a:p>
          <a:p>
            <a:pPr marL="0" indent="0">
              <a:buNone/>
            </a:pPr>
            <a:r>
              <a:rPr kumimoji="1" lang="en-US" altLang="zh-CN" dirty="0" smtClean="0"/>
              <a:t>Universalism  to   Four-</a:t>
            </a:r>
            <a:r>
              <a:rPr kumimoji="1" lang="en-US" altLang="zh-CN" dirty="0" err="1" smtClean="0"/>
              <a:t>dimensionalism</a:t>
            </a:r>
            <a:endParaRPr kumimoji="1" lang="zh-CN" altLang="en-US" dirty="0"/>
          </a:p>
          <a:p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6088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 smtClean="0"/>
              <a:t/>
            </a:r>
            <a:br>
              <a:rPr lang="en-US" altLang="zh-CN" b="1" dirty="0" smtClean="0"/>
            </a:br>
            <a:r>
              <a:rPr lang="en-US" altLang="zh-CN" b="1" dirty="0" smtClean="0"/>
              <a:t>Reference </a:t>
            </a:r>
            <a:r>
              <a:rPr lang="en-US" altLang="zh-CN" dirty="0"/>
              <a:t/>
            </a:r>
            <a:br>
              <a:rPr lang="en-US" altLang="zh-CN" dirty="0"/>
            </a:b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altLang="zh-CN" dirty="0" smtClean="0"/>
              <a:t>Baker </a:t>
            </a:r>
            <a:r>
              <a:rPr lang="en-US" altLang="zh-CN" dirty="0"/>
              <a:t>L R. (2000), Persons and Bodies: A Constitutive View, Cambridge: Cambridge University Press. </a:t>
            </a:r>
          </a:p>
          <a:p>
            <a:r>
              <a:rPr lang="en-US" altLang="zh-CN" dirty="0"/>
              <a:t>Hoffman J. and </a:t>
            </a:r>
            <a:r>
              <a:rPr lang="en-US" altLang="zh-CN" dirty="0" err="1"/>
              <a:t>Rosenkrantz</a:t>
            </a:r>
            <a:r>
              <a:rPr lang="en-US" altLang="zh-CN" dirty="0"/>
              <a:t> G. (1997), Substance: Its Nature and Existence. London: </a:t>
            </a:r>
            <a:r>
              <a:rPr lang="en-US" altLang="zh-CN" dirty="0" err="1"/>
              <a:t>Routledge</a:t>
            </a:r>
            <a:r>
              <a:rPr lang="en-US" altLang="zh-CN" dirty="0"/>
              <a:t>. </a:t>
            </a:r>
          </a:p>
          <a:p>
            <a:r>
              <a:rPr lang="en-US" altLang="zh-CN" dirty="0"/>
              <a:t>Hudson H. (2001), A Materialist Metaphysics of the Human Person, Ithaca, New York: Cornell University Press. </a:t>
            </a:r>
          </a:p>
          <a:p>
            <a:r>
              <a:rPr lang="en-US" altLang="zh-CN" dirty="0"/>
              <a:t>Locke J. (1975), An Essay Concerning Human Understanding, </a:t>
            </a:r>
            <a:r>
              <a:rPr lang="en-US" altLang="zh-CN" dirty="0" err="1"/>
              <a:t>Nidditch</a:t>
            </a:r>
            <a:r>
              <a:rPr lang="en-US" altLang="zh-CN" dirty="0"/>
              <a:t> P. (ed.) Oxford: Clarendon Press. </a:t>
            </a:r>
          </a:p>
          <a:p>
            <a:r>
              <a:rPr lang="en-US" altLang="zh-CN" dirty="0"/>
              <a:t>Olson E T. (2007), What Are We? A Study in Personal Ontology, New York: Oxford University Press. </a:t>
            </a:r>
          </a:p>
          <a:p>
            <a:r>
              <a:rPr lang="en-US" altLang="zh-CN" dirty="0"/>
              <a:t>------, (2015), “On </a:t>
            </a:r>
            <a:r>
              <a:rPr lang="en-US" altLang="zh-CN" dirty="0" err="1"/>
              <a:t>Parfit’s</a:t>
            </a:r>
            <a:r>
              <a:rPr lang="en-US" altLang="zh-CN" dirty="0"/>
              <a:t> View that We Are Not Human Beings”, </a:t>
            </a:r>
            <a:r>
              <a:rPr lang="en-US" altLang="zh-CN" i="1" dirty="0"/>
              <a:t>Philosophy </a:t>
            </a:r>
            <a:r>
              <a:rPr lang="en-US" altLang="zh-CN" dirty="0"/>
              <a:t>76: 39-56. </a:t>
            </a:r>
          </a:p>
          <a:p>
            <a:r>
              <a:rPr lang="en-US" altLang="zh-CN" dirty="0" err="1"/>
              <a:t>Parfit</a:t>
            </a:r>
            <a:r>
              <a:rPr lang="en-US" altLang="zh-CN" dirty="0"/>
              <a:t> D. (2012), “We Are Not Human Beings”, </a:t>
            </a:r>
            <a:r>
              <a:rPr lang="en-US" altLang="zh-CN" i="1" dirty="0"/>
              <a:t>Philosophy </a:t>
            </a:r>
            <a:r>
              <a:rPr lang="en-US" altLang="zh-CN" dirty="0"/>
              <a:t>87: 5-28. Shoemaker S. (1984), “Personal Identity: A Materialist Account”, in Personal Identity, Shoemaker S. and Swinburne R., Oxford: </a:t>
            </a:r>
          </a:p>
          <a:p>
            <a:r>
              <a:rPr lang="en-US" altLang="zh-CN" dirty="0"/>
              <a:t>Blackwell, pp.67-132</a:t>
            </a:r>
            <a:br>
              <a:rPr lang="en-US" altLang="zh-CN" dirty="0"/>
            </a:br>
            <a:r>
              <a:rPr lang="en-US" altLang="zh-CN" dirty="0"/>
              <a:t>Van </a:t>
            </a:r>
            <a:r>
              <a:rPr lang="en-US" altLang="zh-CN" dirty="0" err="1"/>
              <a:t>Inwagen</a:t>
            </a:r>
            <a:r>
              <a:rPr lang="en-US" altLang="zh-CN" dirty="0"/>
              <a:t> P. (1990), Material Beings, Ithaca, New York: Cornell </a:t>
            </a:r>
            <a:r>
              <a:rPr lang="en-US" altLang="zh-CN" dirty="0" smtClean="0"/>
              <a:t>University </a:t>
            </a:r>
            <a:r>
              <a:rPr lang="en-US" altLang="zh-CN" dirty="0"/>
              <a:t>Press. </a:t>
            </a:r>
          </a:p>
          <a:p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5935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/>
              <a:t>Background Information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kumimoji="1" lang="en-US" altLang="zh-CN" dirty="0" smtClean="0"/>
              <a:t>Temporal-parts view (</a:t>
            </a:r>
            <a:r>
              <a:rPr kumimoji="1" lang="en-US" altLang="zh-CN" dirty="0" err="1" smtClean="0"/>
              <a:t>Perdurantism</a:t>
            </a:r>
            <a:r>
              <a:rPr kumimoji="1" lang="en-US" altLang="zh-CN" dirty="0" smtClean="0"/>
              <a:t>/four-</a:t>
            </a:r>
            <a:r>
              <a:rPr kumimoji="1" lang="en-US" altLang="zh-CN" dirty="0" err="1" smtClean="0"/>
              <a:t>dimensionalism</a:t>
            </a:r>
            <a:r>
              <a:rPr kumimoji="1" lang="en-US" altLang="zh-CN" dirty="0" smtClean="0"/>
              <a:t>):</a:t>
            </a:r>
          </a:p>
          <a:p>
            <a:pPr marL="0" indent="0">
              <a:buNone/>
            </a:pPr>
            <a:r>
              <a:rPr kumimoji="1" lang="en-US" altLang="zh-CN" dirty="0" smtClean="0"/>
              <a:t>       We have temporal parts as well as spatial parts and that persistence is like spatial extension. </a:t>
            </a:r>
            <a:endParaRPr kumimoji="1" lang="en-US" altLang="zh-CN" dirty="0"/>
          </a:p>
          <a:p>
            <a:pPr marL="0" indent="0">
              <a:buNone/>
            </a:pPr>
            <a:r>
              <a:rPr kumimoji="1" lang="en-US" altLang="zh-CN" dirty="0"/>
              <a:t> </a:t>
            </a:r>
            <a:r>
              <a:rPr kumimoji="1" lang="en-US" altLang="zh-CN" dirty="0" smtClean="0"/>
              <a:t>     The worm view</a:t>
            </a:r>
            <a:r>
              <a:rPr kumimoji="1" lang="en-US" altLang="zh-CN" dirty="0"/>
              <a:t>: when we talking about four</a:t>
            </a:r>
            <a:r>
              <a:rPr kumimoji="1" lang="en-US" altLang="zh-CN" dirty="0" smtClean="0"/>
              <a:t>-dimensional </a:t>
            </a:r>
            <a:r>
              <a:rPr kumimoji="1" lang="en-US" altLang="zh-CN" dirty="0"/>
              <a:t>objects, we are </a:t>
            </a:r>
            <a:r>
              <a:rPr kumimoji="1" lang="en-US" altLang="zh-CN" dirty="0" smtClean="0"/>
              <a:t>exactly referring to them.</a:t>
            </a:r>
            <a:endParaRPr kumimoji="1" lang="zh-CN" altLang="en-US" dirty="0"/>
          </a:p>
          <a:p>
            <a:pPr marL="0" indent="0">
              <a:buNone/>
            </a:pPr>
            <a:r>
              <a:rPr kumimoji="1" lang="en-US" altLang="zh-CN" dirty="0"/>
              <a:t> </a:t>
            </a:r>
            <a:r>
              <a:rPr kumimoji="1" lang="en-US" altLang="zh-CN" dirty="0" smtClean="0"/>
              <a:t>    The stage view: when we talking about four-dimensional objects, we are actually referring to stages of them.</a:t>
            </a:r>
            <a:endParaRPr kumimoji="1" lang="zh-CN" altLang="en-US" dirty="0"/>
          </a:p>
        </p:txBody>
      </p:sp>
      <p:sp>
        <p:nvSpPr>
          <p:cNvPr id="5" name="幻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319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smtClean="0"/>
              <a:t>Background Information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en-US" altLang="zh-CN" dirty="0" smtClean="0"/>
          </a:p>
          <a:p>
            <a:r>
              <a:rPr kumimoji="1" lang="en-US" altLang="zh-CN" dirty="0" smtClean="0"/>
              <a:t>Derivatively Vs. Non-derivatively (Baker2000)</a:t>
            </a:r>
          </a:p>
          <a:p>
            <a:pPr marL="0" indent="0">
              <a:buNone/>
            </a:pPr>
            <a:r>
              <a:rPr kumimoji="1" lang="en-US" altLang="zh-CN" dirty="0" smtClean="0"/>
              <a:t>An object has some property derivatively </a:t>
            </a:r>
            <a:r>
              <a:rPr kumimoji="1" lang="en-US" altLang="zh-CN" dirty="0" err="1" smtClean="0"/>
              <a:t>iff</a:t>
            </a:r>
            <a:r>
              <a:rPr kumimoji="1" lang="en-US" altLang="zh-CN" dirty="0" smtClean="0"/>
              <a:t> it has the property by being collocated with another object.</a:t>
            </a:r>
          </a:p>
          <a:p>
            <a:pPr marL="0" indent="0">
              <a:buNone/>
            </a:pPr>
            <a:r>
              <a:rPr kumimoji="1" lang="en-US" altLang="zh-CN" dirty="0" smtClean="0"/>
              <a:t>An object has some property non-derivatively </a:t>
            </a:r>
            <a:r>
              <a:rPr kumimoji="1" lang="en-US" altLang="zh-CN" dirty="0" err="1" smtClean="0"/>
              <a:t>iff</a:t>
            </a:r>
            <a:r>
              <a:rPr kumimoji="1" lang="en-US" altLang="zh-CN" dirty="0" smtClean="0"/>
              <a:t> it has the property not derivatively.</a:t>
            </a:r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1866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smtClean="0"/>
              <a:t>Background Information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zh-CN" dirty="0" smtClean="0"/>
              <a:t>Composition theories</a:t>
            </a:r>
          </a:p>
          <a:p>
            <a:pPr marL="0" indent="0">
              <a:buNone/>
            </a:pPr>
            <a:r>
              <a:rPr kumimoji="1" lang="en-US" altLang="zh-CN" dirty="0"/>
              <a:t> </a:t>
            </a:r>
            <a:r>
              <a:rPr kumimoji="1" lang="en-US" altLang="zh-CN" dirty="0" smtClean="0"/>
              <a:t>       Nihilism</a:t>
            </a:r>
          </a:p>
          <a:p>
            <a:pPr marL="0" indent="0">
              <a:buNone/>
            </a:pPr>
            <a:r>
              <a:rPr kumimoji="1" lang="en-US" altLang="zh-CN" dirty="0"/>
              <a:t> </a:t>
            </a:r>
            <a:r>
              <a:rPr kumimoji="1" lang="en-US" altLang="zh-CN" dirty="0" smtClean="0"/>
              <a:t>       Universalism</a:t>
            </a:r>
          </a:p>
          <a:p>
            <a:pPr marL="0" indent="0">
              <a:buNone/>
            </a:pPr>
            <a:r>
              <a:rPr kumimoji="1" lang="en-US" altLang="zh-CN" dirty="0"/>
              <a:t> </a:t>
            </a:r>
            <a:r>
              <a:rPr kumimoji="1" lang="en-US" altLang="zh-CN" dirty="0" smtClean="0"/>
              <a:t>       Intermediate theories</a:t>
            </a:r>
          </a:p>
          <a:p>
            <a:pPr marL="0" indent="0">
              <a:buNone/>
            </a:pPr>
            <a:r>
              <a:rPr kumimoji="1" lang="en-US" altLang="zh-CN" dirty="0"/>
              <a:t> </a:t>
            </a:r>
            <a:r>
              <a:rPr kumimoji="1" lang="en-US" altLang="zh-CN" dirty="0" smtClean="0"/>
              <a:t>       The brutal fact view</a:t>
            </a:r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1150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smtClean="0"/>
              <a:t>Background Information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zh-CN" dirty="0" smtClean="0"/>
              <a:t>Biological minimalism (van Inwagen1990) :</a:t>
            </a:r>
          </a:p>
          <a:p>
            <a:pPr marL="0" indent="0">
              <a:buNone/>
            </a:pPr>
            <a:r>
              <a:rPr kumimoji="1" lang="en-US" altLang="zh-CN" dirty="0" smtClean="0"/>
              <a:t>      ‘things compose something if and only if their activities constitute a biological life – a self-organizing event that maintains the internal structure of an organism.’</a:t>
            </a:r>
          </a:p>
          <a:p>
            <a:r>
              <a:rPr kumimoji="1" lang="en-US" altLang="zh-CN" dirty="0" smtClean="0"/>
              <a:t>Biological </a:t>
            </a:r>
            <a:r>
              <a:rPr kumimoji="1" lang="en-US" altLang="zh-CN" dirty="0" err="1" smtClean="0"/>
              <a:t>disjunctivism</a:t>
            </a:r>
            <a:r>
              <a:rPr kumimoji="1" lang="en-US" altLang="zh-CN" dirty="0" smtClean="0"/>
              <a:t> (Hoffman and </a:t>
            </a:r>
            <a:r>
              <a:rPr kumimoji="1" lang="en-US" altLang="zh-CN" dirty="0" err="1" smtClean="0"/>
              <a:t>Rosenkrantz</a:t>
            </a:r>
            <a:r>
              <a:rPr kumimoji="1" lang="en-US" altLang="zh-CN" dirty="0" smtClean="0"/>
              <a:t> 1997) :</a:t>
            </a:r>
          </a:p>
          <a:p>
            <a:pPr marL="0" indent="0">
              <a:buNone/>
            </a:pPr>
            <a:r>
              <a:rPr kumimoji="1" lang="en-US" altLang="zh-CN" dirty="0" smtClean="0"/>
              <a:t>      ‘things compose something if and only if they are either functionally united or rigidly bounded.’</a:t>
            </a:r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0997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smtClean="0"/>
              <a:t>Introduction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kumimoji="1" lang="en-US" altLang="zh-CN" dirty="0" smtClean="0"/>
              <a:t>Animalism</a:t>
            </a:r>
            <a:r>
              <a:rPr kumimoji="1" lang="en-US" altLang="zh-CN" dirty="0"/>
              <a:t>:</a:t>
            </a:r>
          </a:p>
          <a:p>
            <a:pPr marL="0" indent="0">
              <a:buNone/>
            </a:pPr>
            <a:r>
              <a:rPr kumimoji="1" lang="en-US" altLang="zh-CN" dirty="0" smtClean="0"/>
              <a:t>  Thinking</a:t>
            </a:r>
            <a:r>
              <a:rPr kumimoji="1" lang="en-US" altLang="zh-CN" dirty="0"/>
              <a:t>-animal </a:t>
            </a:r>
            <a:r>
              <a:rPr kumimoji="1" lang="en-US" altLang="zh-CN" dirty="0" smtClean="0"/>
              <a:t>problem</a:t>
            </a:r>
            <a:endParaRPr kumimoji="1" lang="en-US" altLang="zh-CN" dirty="0"/>
          </a:p>
          <a:p>
            <a:pPr marL="0" indent="0">
              <a:buNone/>
            </a:pPr>
            <a:r>
              <a:rPr kumimoji="1" lang="en-US" altLang="zh-CN" dirty="0" smtClean="0"/>
              <a:t>  Thought experiments based on physical </a:t>
            </a:r>
            <a:r>
              <a:rPr kumimoji="1" lang="en-US" altLang="zh-CN" dirty="0"/>
              <a:t>properties objection</a:t>
            </a:r>
          </a:p>
          <a:p>
            <a:pPr marL="0" indent="0">
              <a:buNone/>
            </a:pPr>
            <a:r>
              <a:rPr kumimoji="1" lang="en-US" altLang="zh-CN" dirty="0"/>
              <a:t>Neo-</a:t>
            </a:r>
            <a:r>
              <a:rPr kumimoji="1" lang="en-US" altLang="zh-CN" dirty="0" err="1"/>
              <a:t>Lockeanism</a:t>
            </a:r>
            <a:r>
              <a:rPr kumimoji="1" lang="en-US" altLang="zh-CN" dirty="0"/>
              <a:t>:</a:t>
            </a:r>
          </a:p>
          <a:p>
            <a:pPr marL="0" indent="0">
              <a:buNone/>
            </a:pPr>
            <a:r>
              <a:rPr kumimoji="1" lang="en-US" altLang="zh-CN" dirty="0" smtClean="0"/>
              <a:t>  Thinking</a:t>
            </a:r>
            <a:r>
              <a:rPr kumimoji="1" lang="en-US" altLang="zh-CN" dirty="0"/>
              <a:t>-parts problem</a:t>
            </a:r>
          </a:p>
          <a:p>
            <a:pPr marL="0" indent="0">
              <a:buNone/>
            </a:pPr>
            <a:r>
              <a:rPr lang="en-US" altLang="zh-CN" dirty="0" smtClean="0"/>
              <a:t>  </a:t>
            </a:r>
            <a:r>
              <a:rPr lang="en-US" altLang="zh-CN" dirty="0"/>
              <a:t>T</a:t>
            </a:r>
            <a:r>
              <a:rPr lang="en-US" altLang="zh-CN" dirty="0" smtClean="0"/>
              <a:t>hought experiments based on psychology </a:t>
            </a:r>
            <a:r>
              <a:rPr lang="en-US" altLang="zh-CN" dirty="0"/>
              <a:t>continuity condition</a:t>
            </a:r>
            <a:endParaRPr kumimoji="1" lang="en-US" altLang="zh-CN" dirty="0"/>
          </a:p>
          <a:p>
            <a:pPr marL="0" indent="0">
              <a:buNone/>
            </a:pPr>
            <a:endParaRPr kumimoji="1" lang="en-US" altLang="zh-CN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7293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smtClean="0"/>
              <a:t>Introduction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kumimoji="1" lang="en-US" altLang="zh-CN" dirty="0" smtClean="0"/>
              <a:t>Thinking-animal problem:</a:t>
            </a:r>
          </a:p>
          <a:p>
            <a:pPr marL="0" indent="0">
              <a:buNone/>
            </a:pPr>
            <a:r>
              <a:rPr lang="en-US" altLang="zh-CN" dirty="0" smtClean="0"/>
              <a:t>  Assume </a:t>
            </a:r>
            <a:r>
              <a:rPr lang="en-US" altLang="zh-CN" dirty="0"/>
              <a:t>that you are sitting in a chair thinking, then there is an animal sitting in the chair thinking; and if you are not the animal, there are two thinking beings here. </a:t>
            </a:r>
            <a:endParaRPr lang="en-US" altLang="zh-CN" dirty="0" smtClean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en-US" altLang="zh-CN" dirty="0" smtClean="0"/>
              <a:t>The clay-model puzzle</a:t>
            </a:r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kumimoji="1" lang="en-US" altLang="zh-CN" dirty="0"/>
          </a:p>
          <a:p>
            <a:pPr marL="0" indent="0">
              <a:buNone/>
            </a:pPr>
            <a:endParaRPr kumimoji="1" lang="zh-CN" altLang="en-US" dirty="0"/>
          </a:p>
        </p:txBody>
      </p:sp>
      <p:sp>
        <p:nvSpPr>
          <p:cNvPr id="5" name="幻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9211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4.jpeg"/><Relationship Id="rId5" Type="http://schemas.openxmlformats.org/officeDocument/2006/relationships/image" Target="../media/image5.jpeg"/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墨水池">
  <a:themeElements>
    <a:clrScheme name="Inkwell">
      <a:dk1>
        <a:sysClr val="windowText" lastClr="000000"/>
      </a:dk1>
      <a:lt1>
        <a:sysClr val="window" lastClr="FFFFFF"/>
      </a:lt1>
      <a:dk2>
        <a:srgbClr val="584D2E"/>
      </a:dk2>
      <a:lt2>
        <a:srgbClr val="EFE7C3"/>
      </a:lt2>
      <a:accent1>
        <a:srgbClr val="860908"/>
      </a:accent1>
      <a:accent2>
        <a:srgbClr val="4A0505"/>
      </a:accent2>
      <a:accent3>
        <a:srgbClr val="7A500A"/>
      </a:accent3>
      <a:accent4>
        <a:srgbClr val="C47810"/>
      </a:accent4>
      <a:accent5>
        <a:srgbClr val="827752"/>
      </a:accent5>
      <a:accent6>
        <a:srgbClr val="B5BB83"/>
      </a:accent6>
      <a:hlink>
        <a:srgbClr val="C47810"/>
      </a:hlink>
      <a:folHlink>
        <a:srgbClr val="F0A43A"/>
      </a:folHlink>
    </a:clrScheme>
    <a:fontScheme name="Inkwell">
      <a:majorFont>
        <a:latin typeface="Goudy Old Style"/>
        <a:ea typeface=""/>
        <a:cs typeface=""/>
        <a:font script="Jpan" typeface="ＭＳ 明朝"/>
        <a:font script="Hans" typeface="宋体"/>
        <a:font script="Hant" typeface="新細明體"/>
      </a:majorFont>
      <a:minorFont>
        <a:latin typeface="Goudy Old Style"/>
        <a:ea typeface=""/>
        <a:cs typeface=""/>
        <a:font script="Jpan" typeface="ＭＳ 明朝"/>
        <a:font script="Hans" typeface="宋体"/>
        <a:font script="Hant" typeface="新細明體"/>
      </a:minorFont>
    </a:fontScheme>
    <a:fmtScheme name="Inkwell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30000"/>
              </a:schemeClr>
              <a:schemeClr val="phClr">
                <a:alpha val="10000"/>
                <a:satMod val="12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shade val="30000"/>
                <a:satMod val="150000"/>
              </a:schemeClr>
              <a:schemeClr val="phClr">
                <a:alpha val="10000"/>
                <a:satMod val="12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101600" dist="381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  <a:softEdge rad="25400"/>
          </a:effectLst>
        </a:effectStyle>
      </a:effectStyleLst>
      <a:bgFillStyleLst>
        <a:blipFill rotWithShape="1">
          <a:blip xmlns:r="http://schemas.openxmlformats.org/officeDocument/2006/relationships" r:embed="rId3"/>
          <a:stretch/>
        </a:blipFill>
        <a:blipFill rotWithShape="1">
          <a:blip xmlns:r="http://schemas.openxmlformats.org/officeDocument/2006/relationships" r:embed="rId4"/>
          <a:stretch/>
        </a:blipFill>
        <a:blipFill rotWithShape="1">
          <a:blip xmlns:r="http://schemas.openxmlformats.org/officeDocument/2006/relationships" r:embed="rId5"/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主题">
  <a:themeElements>
    <a:clrScheme name="办公室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办公室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办公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主题">
  <a:themeElements>
    <a:clrScheme name="办公室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办公室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办公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墨水池.thmx</Template>
  <TotalTime>1992</TotalTime>
  <Words>2008</Words>
  <Application>Microsoft Macintosh PowerPoint</Application>
  <PresentationFormat>全屏显示(4:3)</PresentationFormat>
  <Paragraphs>258</Paragraphs>
  <Slides>39</Slides>
  <Notes>1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39</vt:i4>
      </vt:variant>
    </vt:vector>
  </HeadingPairs>
  <TitlesOfParts>
    <vt:vector size="40" baseType="lpstr">
      <vt:lpstr>墨水池</vt:lpstr>
      <vt:lpstr>What Are We?</vt:lpstr>
      <vt:lpstr>Background Information</vt:lpstr>
      <vt:lpstr>Background Information</vt:lpstr>
      <vt:lpstr>Background Information</vt:lpstr>
      <vt:lpstr>Background Information</vt:lpstr>
      <vt:lpstr>Background Information</vt:lpstr>
      <vt:lpstr>Background Information</vt:lpstr>
      <vt:lpstr>Introduction</vt:lpstr>
      <vt:lpstr>Introduction</vt:lpstr>
      <vt:lpstr>Introduction</vt:lpstr>
      <vt:lpstr>Introduction</vt:lpstr>
      <vt:lpstr>Introduction</vt:lpstr>
      <vt:lpstr>Neo-Lockeanism</vt:lpstr>
      <vt:lpstr>Neo-Lockeanism</vt:lpstr>
      <vt:lpstr>Constitutionalism</vt:lpstr>
      <vt:lpstr>Brain</vt:lpstr>
      <vt:lpstr>Brain</vt:lpstr>
      <vt:lpstr>Brain</vt:lpstr>
      <vt:lpstr>Animalism</vt:lpstr>
      <vt:lpstr>Animalism</vt:lpstr>
      <vt:lpstr>Animalism</vt:lpstr>
      <vt:lpstr>Animalism</vt:lpstr>
      <vt:lpstr>Animalism</vt:lpstr>
      <vt:lpstr>Four-dimensional Neo-Lockeanism</vt:lpstr>
      <vt:lpstr>Psychological Continuity</vt:lpstr>
      <vt:lpstr>Psychological Continuity</vt:lpstr>
      <vt:lpstr>Psychological Continuity</vt:lpstr>
      <vt:lpstr>Psychological Continuity</vt:lpstr>
      <vt:lpstr>Psychological Continuity</vt:lpstr>
      <vt:lpstr>Psychological Continuity</vt:lpstr>
      <vt:lpstr>The first-person perspective</vt:lpstr>
      <vt:lpstr>The First-person Perspective</vt:lpstr>
      <vt:lpstr>The First-person Perspective</vt:lpstr>
      <vt:lpstr>The First-person Perspective</vt:lpstr>
      <vt:lpstr>The First-person Perspective</vt:lpstr>
      <vt:lpstr>The First-person Perspective</vt:lpstr>
      <vt:lpstr>The First-person Perspective</vt:lpstr>
      <vt:lpstr>The First-person Perspective</vt:lpstr>
      <vt:lpstr> Reference 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Are We?</dc:title>
  <dc:creator>wang wang</dc:creator>
  <cp:lastModifiedBy>wang wang</cp:lastModifiedBy>
  <cp:revision>51</cp:revision>
  <dcterms:created xsi:type="dcterms:W3CDTF">2016-03-04T03:06:32Z</dcterms:created>
  <dcterms:modified xsi:type="dcterms:W3CDTF">2016-03-07T11:07:57Z</dcterms:modified>
</cp:coreProperties>
</file>