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6" r:id="rId2"/>
    <p:sldId id="262" r:id="rId3"/>
    <p:sldId id="260" r:id="rId4"/>
    <p:sldId id="265" r:id="rId5"/>
    <p:sldId id="266" r:id="rId6"/>
    <p:sldId id="296" r:id="rId7"/>
    <p:sldId id="274" r:id="rId8"/>
    <p:sldId id="263" r:id="rId9"/>
    <p:sldId id="258" r:id="rId10"/>
    <p:sldId id="264" r:id="rId11"/>
    <p:sldId id="259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80" r:id="rId24"/>
    <p:sldId id="279" r:id="rId25"/>
    <p:sldId id="282" r:id="rId26"/>
    <p:sldId id="285" r:id="rId27"/>
    <p:sldId id="281" r:id="rId28"/>
    <p:sldId id="283" r:id="rId29"/>
    <p:sldId id="284" r:id="rId30"/>
    <p:sldId id="286" r:id="rId31"/>
    <p:sldId id="287" r:id="rId32"/>
    <p:sldId id="288" r:id="rId33"/>
    <p:sldId id="289" r:id="rId34"/>
    <p:sldId id="294" r:id="rId35"/>
    <p:sldId id="293" r:id="rId36"/>
    <p:sldId id="295" r:id="rId37"/>
    <p:sldId id="290" r:id="rId38"/>
    <p:sldId id="291" r:id="rId39"/>
    <p:sldId id="29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62" autoAdjust="0"/>
    <p:restoredTop sz="99838" autoAdjust="0"/>
  </p:normalViewPr>
  <p:slideViewPr>
    <p:cSldViewPr snapToGrid="0" snapToObjects="1">
      <p:cViewPr varScale="1">
        <p:scale>
          <a:sx n="92" d="100"/>
          <a:sy n="92" d="100"/>
        </p:scale>
        <p:origin x="-11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363AD-4AFA-964F-904C-8B3E49D974DF}" type="datetimeFigureOut">
              <a:rPr kumimoji="1" lang="zh-CN" altLang="en-US" smtClean="0"/>
              <a:t>16/3/7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DCDEC-8C4E-6646-BBDB-4C5FB2AE138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14214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559AE-A8B9-DB47-900A-6ABC61286424}" type="datetimeFigureOut">
              <a:rPr kumimoji="1" lang="zh-CN" altLang="en-US" smtClean="0"/>
              <a:t>16/3/7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E763F-A89C-F745-9D75-60593F8335C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83415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E763F-A89C-F745-9D75-60593F8335CE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2049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CB050F7F-AD22-4F43-B1F1-7FF696AE98EF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739B-F50C-3649-B9E0-7907EF285B6A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7D7-31D4-FA4B-8CE3-A2C6389358A4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60944-793B-1948-BACE-8B1375BB89CF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1F98-2B71-9942-B17C-EBD755FF2CFC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D784A-DB72-2F48-802F-B49572C35944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DCF5-EC4E-2D4A-BD06-8661C28FF985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张图片(带标题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8C6D-E688-D542-886D-C9DC32514667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D5EF-FC3D-B74E-9D0A-6B1FAAA974AC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张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ECAE-FA19-D64A-8464-2F5628F4963A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F09D-0519-0346-B73E-2F24ED89942F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CE2D-F814-284D-B1F2-50BE77F17C5B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3438-78E8-734E-97D2-AFEE04DE2DB6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水印)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zh-CN" altLang="en-US" smtClean="0"/>
              <a:t>单击此处编辑母版标题样式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3CA43095-26F0-6940-AC60-7BE2284F9D5D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1827-E032-E24A-A6B4-C55F8808A53E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(带水印)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F14D-4E6F-CF4E-BC45-3A77AE730F9B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(带图片)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8C6C-104C-7C4D-A41E-A38987DFB338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118D-6D52-794D-AA67-9AB5CA1E5920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74C-23A7-E645-9EE4-26DE20BF235F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项内容、顶部和底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8859-F729-AA4A-9C6E-94DE945EC785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9AEA9F7-76A1-5E48-8AFF-14BDE18D6F93}" type="datetime1">
              <a:rPr lang="zh-CN" altLang="en-US" smtClean="0"/>
              <a:t>16/3/7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What Are We?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 smtClean="0"/>
              <a:t>王海若</a:t>
            </a:r>
            <a:r>
              <a:rPr kumimoji="1" lang="en-US" altLang="zh-CN" dirty="0" smtClean="0"/>
              <a:t> 1401110821</a:t>
            </a:r>
            <a:endParaRPr kumimoji="1" lang="zh-CN" alt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3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Introduction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Physical properties </a:t>
            </a:r>
            <a:r>
              <a:rPr kumimoji="1" lang="en-US" altLang="zh-CN" dirty="0" smtClean="0"/>
              <a:t>objection (Parfit2012):</a:t>
            </a:r>
          </a:p>
          <a:p>
            <a:pPr marL="0" indent="0">
              <a:buNone/>
            </a:pPr>
            <a:r>
              <a:rPr kumimoji="1" lang="en-US" altLang="zh-CN" dirty="0" smtClean="0"/>
              <a:t>‘On this objection, we have many physical properties which cannot be had by our conscious thinking parts, whether we claim this part to be a brain, or a mind, or a </a:t>
            </a:r>
            <a:r>
              <a:rPr kumimoji="1" lang="en-US" altLang="zh-CN" dirty="0" err="1" smtClean="0"/>
              <a:t>Lockean</a:t>
            </a:r>
            <a:r>
              <a:rPr kumimoji="1" lang="en-US" altLang="zh-CN" dirty="0" smtClean="0"/>
              <a:t> person. Since we have such physical properties, we must be human animals, rather than some parts of these animals.’</a:t>
            </a:r>
            <a:endParaRPr kumimoji="1"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64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Introduction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Thinking-parts problem:</a:t>
            </a:r>
          </a:p>
          <a:p>
            <a:r>
              <a:rPr kumimoji="1" lang="en-US" altLang="zh-CN" dirty="0" smtClean="0"/>
              <a:t>It is structurally </a:t>
            </a:r>
            <a:r>
              <a:rPr kumimoji="1" lang="en-US" altLang="zh-CN" dirty="0" err="1" smtClean="0"/>
              <a:t>analogus</a:t>
            </a:r>
            <a:r>
              <a:rPr kumimoji="1" lang="en-US" altLang="zh-CN" dirty="0" smtClean="0"/>
              <a:t> to the thinking-animal problem. Why suppose that you are an animal, rather than a head or a brain or some other thinking part of an animal.</a:t>
            </a:r>
            <a:endParaRPr kumimoji="1" lang="zh-CN" alt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3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Introduction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Psychological continuity condition (Shoemaker):</a:t>
            </a:r>
          </a:p>
          <a:p>
            <a:r>
              <a:rPr kumimoji="1" lang="en-US" altLang="zh-CN" dirty="0" smtClean="0"/>
              <a:t>We have the strong intuition that psychology continuity is a sufficient and necessary condition for our persistence.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92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Neo-</a:t>
            </a:r>
            <a:r>
              <a:rPr kumimoji="1" lang="en-US" altLang="zh-CN" dirty="0" err="1" smtClean="0"/>
              <a:t>Lockeanism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The ontological question: 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 smtClean="0"/>
              <a:t>      If there are two thinking beings here – you and the animal, what is the relation between you and the animal?</a:t>
            </a:r>
          </a:p>
          <a:p>
            <a:r>
              <a:rPr kumimoji="1" lang="en-US" altLang="zh-CN" dirty="0" smtClean="0"/>
              <a:t>The epistemic question:</a:t>
            </a:r>
          </a:p>
          <a:p>
            <a:pPr marL="0" indent="0">
              <a:buNone/>
            </a:pPr>
            <a:r>
              <a:rPr kumimoji="1" lang="en-US" altLang="zh-CN" dirty="0" smtClean="0"/>
              <a:t>      If a person and an animal both think the same thoughts, how can you know that you are the person but not the animal?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19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Neo-</a:t>
            </a:r>
            <a:r>
              <a:rPr kumimoji="1" lang="en-US" altLang="zh-CN" dirty="0" err="1" smtClean="0"/>
              <a:t>Lockeanism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Constitutionalism:</a:t>
            </a:r>
          </a:p>
          <a:p>
            <a:pPr marL="0" indent="0">
              <a:buNone/>
            </a:pPr>
            <a:r>
              <a:rPr kumimoji="1" lang="en-US" altLang="zh-CN" dirty="0" smtClean="0"/>
              <a:t>      We are constituted by animals.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Brain view and its likeness: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We are brains or the thinking parts of brains or the temporal parts of brains.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79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Constitutionalism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CN" dirty="0" smtClean="0"/>
              <a:t>Why are two things of exactly the same properties (except for modal ones) are different? </a:t>
            </a:r>
            <a:r>
              <a:rPr kumimoji="1" lang="en-US" altLang="zh-CN" dirty="0" smtClean="0"/>
              <a:t>(</a:t>
            </a:r>
            <a:r>
              <a:rPr kumimoji="1" lang="en-US" altLang="zh-CN" dirty="0"/>
              <a:t>L</a:t>
            </a:r>
            <a:r>
              <a:rPr kumimoji="1" lang="en-US" altLang="zh-CN" dirty="0" smtClean="0"/>
              <a:t>eibniz’s Law: identity of indiscernible</a:t>
            </a:r>
            <a:r>
              <a:rPr kumimoji="1" lang="en-US" altLang="zh-CN" dirty="0" smtClean="0"/>
              <a:t>)</a:t>
            </a: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 smtClean="0"/>
              <a:t>      Four-dimensional constitutionalism: </a:t>
            </a:r>
          </a:p>
          <a:p>
            <a:pPr marL="0" indent="0">
              <a:buNone/>
            </a:pPr>
            <a:r>
              <a:rPr kumimoji="1" lang="en-US" altLang="zh-CN" dirty="0" smtClean="0"/>
              <a:t>        </a:t>
            </a:r>
            <a:r>
              <a:rPr kumimoji="1" lang="en-US" altLang="zh-CN" dirty="0" smtClean="0"/>
              <a:t>Permanent </a:t>
            </a:r>
            <a:r>
              <a:rPr kumimoji="1" lang="en-US" altLang="zh-CN" dirty="0" smtClean="0"/>
              <a:t>coincidence problem </a:t>
            </a:r>
          </a:p>
          <a:p>
            <a:pPr marL="0" indent="0">
              <a:buNone/>
            </a:pPr>
            <a:r>
              <a:rPr kumimoji="1" lang="en-US" altLang="zh-CN" dirty="0" smtClean="0"/>
              <a:t>      Derivatively and non-derivatively distinction:</a:t>
            </a:r>
          </a:p>
          <a:p>
            <a:pPr marL="0" indent="0">
              <a:buNone/>
            </a:pPr>
            <a:r>
              <a:rPr kumimoji="1" lang="en-US" altLang="zh-CN" dirty="0" smtClean="0"/>
              <a:t>        Persons do not exist</a:t>
            </a:r>
          </a:p>
          <a:p>
            <a:pPr marL="0" indent="0">
              <a:buNone/>
            </a:pPr>
            <a:r>
              <a:rPr kumimoji="1" lang="en-US" altLang="zh-CN" dirty="0" smtClean="0"/>
              <a:t>        </a:t>
            </a:r>
            <a:r>
              <a:rPr kumimoji="1" lang="en-US" altLang="zh-CN" dirty="0" err="1" smtClean="0"/>
              <a:t>Adhocness</a:t>
            </a:r>
            <a:endParaRPr kumimoji="1" lang="en-US" altLang="zh-CN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1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Brain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Physical properties objection</a:t>
            </a:r>
          </a:p>
          <a:p>
            <a:pPr marL="0" indent="0">
              <a:buNone/>
            </a:pPr>
            <a:r>
              <a:rPr kumimoji="1" lang="en-US" altLang="zh-CN" dirty="0" smtClean="0"/>
              <a:t>      The embodied mind view (Parfit2012):</a:t>
            </a:r>
          </a:p>
          <a:p>
            <a:pPr marL="0" indent="0">
              <a:buNone/>
            </a:pPr>
            <a:r>
              <a:rPr kumimoji="1" lang="en-US" altLang="zh-CN" dirty="0" smtClean="0"/>
              <a:t>      We are embodied mind, thus we have these physical properties only derivatively.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B</a:t>
            </a:r>
            <a:r>
              <a:rPr kumimoji="1" lang="en-US" altLang="zh-CN" dirty="0" smtClean="0"/>
              <a:t>iological minimalism and biological </a:t>
            </a:r>
            <a:r>
              <a:rPr kumimoji="1" lang="en-US" altLang="zh-CN" dirty="0" err="1" smtClean="0"/>
              <a:t>conjunctivism</a:t>
            </a:r>
            <a:endParaRPr kumimoji="1" lang="en-US" altLang="zh-CN" dirty="0" smtClean="0"/>
          </a:p>
          <a:p>
            <a:r>
              <a:rPr kumimoji="1" lang="en-US" altLang="zh-CN" dirty="0" smtClean="0"/>
              <a:t>The problem of exactly thinking parts</a:t>
            </a:r>
          </a:p>
          <a:p>
            <a:r>
              <a:rPr kumimoji="1" lang="en-US" altLang="zh-CN" dirty="0" smtClean="0"/>
              <a:t>The problem of unconscious existence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8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Brain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Brain is the thinking organism in our body.</a:t>
            </a:r>
          </a:p>
          <a:p>
            <a:r>
              <a:rPr kumimoji="1" lang="en-US" altLang="zh-CN" dirty="0" smtClean="0"/>
              <a:t>Thinking-subject minimalism (Olson2001) : 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We should equates us to the things which exactly do the thinking things. 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 smtClean="0"/>
              <a:t>Minimal thinking subject problem: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 smtClean="0"/>
              <a:t>  Our brains have parts that only controlling our respiration and motion and other non-thinking things.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07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Brain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Unconscious moments: are we dead when we are unconscious?</a:t>
            </a:r>
          </a:p>
          <a:p>
            <a:pPr marL="0" indent="0">
              <a:buNone/>
            </a:pPr>
            <a:r>
              <a:rPr kumimoji="1" lang="en-US" altLang="zh-CN" dirty="0" smtClean="0"/>
              <a:t>Yes: counter-intuitive, complex</a:t>
            </a:r>
          </a:p>
          <a:p>
            <a:pPr marL="0" indent="0">
              <a:buNone/>
            </a:pPr>
            <a:r>
              <a:rPr kumimoji="1" lang="en-US" altLang="zh-CN" dirty="0" smtClean="0"/>
              <a:t>No: permanent vegetative state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 smtClean="0"/>
              <a:t>Two </a:t>
            </a:r>
            <a:r>
              <a:rPr kumimoji="1" lang="en-US" altLang="zh-CN" dirty="0"/>
              <a:t>solutions:</a:t>
            </a:r>
          </a:p>
          <a:p>
            <a:pPr marL="0" indent="0">
              <a:buNone/>
            </a:pPr>
            <a:r>
              <a:rPr kumimoji="1" lang="en-US" altLang="zh-CN" dirty="0" smtClean="0"/>
              <a:t>  Combing temporal-parts view</a:t>
            </a:r>
          </a:p>
          <a:p>
            <a:pPr marL="0" indent="0">
              <a:buNone/>
            </a:pPr>
            <a:r>
              <a:rPr kumimoji="1" lang="en-US" altLang="zh-CN" dirty="0" smtClean="0"/>
              <a:t>  Denying the existence of problematic objects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8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Animalism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Response to the thinking-parts problem: 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biological minimalism or biological </a:t>
            </a:r>
            <a:r>
              <a:rPr kumimoji="1" lang="en-US" altLang="zh-CN" dirty="0" err="1" smtClean="0"/>
              <a:t>disjunctivism</a:t>
            </a:r>
            <a:endParaRPr kumimoji="1" lang="en-US" altLang="zh-CN" dirty="0" smtClean="0"/>
          </a:p>
          <a:p>
            <a:endParaRPr kumimoji="1" lang="en-US" altLang="zh-CN" dirty="0"/>
          </a:p>
          <a:p>
            <a:r>
              <a:rPr kumimoji="1" lang="en-US" altLang="zh-CN" dirty="0" smtClean="0"/>
              <a:t>The practical problem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We have to change systematically our knowledge about the world and the way that we are talking and thinking about things.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94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Background Information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</a:t>
            </a:r>
            <a:r>
              <a:rPr lang="en-US" altLang="zh-CN" dirty="0" smtClean="0"/>
              <a:t>he </a:t>
            </a:r>
            <a:r>
              <a:rPr lang="en-US" altLang="zh-CN" dirty="0"/>
              <a:t>main theories about what we are </a:t>
            </a:r>
            <a:r>
              <a:rPr lang="en-US" altLang="zh-CN" dirty="0" smtClean="0"/>
              <a:t>can be divided into </a:t>
            </a:r>
            <a:r>
              <a:rPr lang="en-US" altLang="zh-CN" dirty="0"/>
              <a:t>neo-</a:t>
            </a:r>
            <a:r>
              <a:rPr lang="en-US" altLang="zh-CN" dirty="0" err="1"/>
              <a:t>Lockeanisms</a:t>
            </a:r>
            <a:r>
              <a:rPr lang="en-US" altLang="zh-CN" dirty="0"/>
              <a:t> and animalism. </a:t>
            </a:r>
            <a:endParaRPr lang="en-US" altLang="zh-CN" dirty="0" smtClean="0"/>
          </a:p>
          <a:p>
            <a:r>
              <a:rPr lang="en-US" altLang="zh-CN" dirty="0" smtClean="0"/>
              <a:t>Animalism: we are essentially animals -- organisms of the species Homo sapiens, and that the conditions of our persistence are those of animals. </a:t>
            </a:r>
          </a:p>
          <a:p>
            <a:r>
              <a:rPr lang="en-US" altLang="zh-CN" dirty="0" smtClean="0"/>
              <a:t>Neo</a:t>
            </a:r>
            <a:r>
              <a:rPr lang="en-US" altLang="zh-CN" dirty="0"/>
              <a:t>-</a:t>
            </a:r>
            <a:r>
              <a:rPr lang="en-US" altLang="zh-CN" dirty="0" err="1" smtClean="0"/>
              <a:t>Lockeanisms</a:t>
            </a:r>
            <a:r>
              <a:rPr lang="en-US" altLang="zh-CN" dirty="0" smtClean="0"/>
              <a:t>: we are essentially persons and that </a:t>
            </a:r>
            <a:r>
              <a:rPr lang="en-US" altLang="zh-CN" dirty="0" smtClean="0">
                <a:solidFill>
                  <a:srgbClr val="000000"/>
                </a:solidFill>
              </a:rPr>
              <a:t>psychological continuity </a:t>
            </a:r>
            <a:r>
              <a:rPr lang="en-US" altLang="zh-CN" dirty="0" smtClean="0"/>
              <a:t>is the condition of personal identity. </a:t>
            </a:r>
            <a:endParaRPr kumimoji="1" lang="zh-CN" alt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Animalism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Ambiguity of ‘self-organizing’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Embryo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Brain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Cell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Zygote</a:t>
            </a:r>
            <a:endParaRPr kumimoji="1"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31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Animalism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Counter-intuitive consequence</a:t>
            </a:r>
          </a:p>
          <a:p>
            <a:pPr marL="0" indent="0">
              <a:buNone/>
            </a:pPr>
            <a:r>
              <a:rPr kumimoji="1" lang="en-US" altLang="zh-CN" dirty="0" smtClean="0"/>
              <a:t>      ‘Imagine that you got a surgery and you heart was transplanted by an artificial one.’</a:t>
            </a:r>
          </a:p>
          <a:p>
            <a:pPr marL="0" indent="0">
              <a:buNone/>
            </a:pPr>
            <a:r>
              <a:rPr kumimoji="1" lang="en-US" altLang="zh-CN" dirty="0" smtClean="0"/>
              <a:t>      By biological minimalism, either it is nothing or a human person without a heart.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19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Animalism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741862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The essential problem: metaphysically arbitrary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Why are we animals existing since we are born, but not beings existing since the embryos exist, or the zygotes exist?</a:t>
            </a:r>
          </a:p>
          <a:p>
            <a:pPr marL="0" indent="0">
              <a:buNone/>
            </a:pPr>
            <a:r>
              <a:rPr kumimoji="1" lang="en-US" altLang="zh-CN" dirty="0" smtClean="0"/>
              <a:t>      Our bodies are changing all the time, why should we not count the change from embryos to babies as the change in the persistence of us?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If we are not persons, our being animals or other things seems to be a metaphysically arbitrary choice, which is definitely not the result that animalists want.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07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Animalism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741862"/>
          </a:xfrm>
        </p:spPr>
        <p:txBody>
          <a:bodyPr>
            <a:normAutofit/>
          </a:bodyPr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Radical composition theories are not the way out for animalism.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Animalism puts us in a metaphysically arbitrary position to answer ‘what are we’.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0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512474"/>
            <a:ext cx="7313613" cy="868362"/>
          </a:xfrm>
        </p:spPr>
        <p:txBody>
          <a:bodyPr/>
          <a:lstStyle/>
          <a:p>
            <a:r>
              <a:rPr kumimoji="1" lang="en-US" altLang="zh-CN" sz="4000" dirty="0" smtClean="0"/>
              <a:t>Four-dimensional Neo-</a:t>
            </a:r>
            <a:r>
              <a:rPr kumimoji="1" lang="en-US" altLang="zh-CN" sz="4000" dirty="0" err="1" smtClean="0"/>
              <a:t>Lockeanism</a:t>
            </a:r>
            <a:endParaRPr kumimoji="1"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We are persons, but what are persons (or what should be the metaphysical criteria for personal identity) ?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</a:t>
            </a:r>
            <a:r>
              <a:rPr kumimoji="1" lang="en-US" altLang="zh-CN" dirty="0" smtClean="0"/>
              <a:t>Transitivity </a:t>
            </a:r>
            <a:r>
              <a:rPr kumimoji="1" lang="en-US" altLang="zh-CN" dirty="0" smtClean="0"/>
              <a:t>and </a:t>
            </a:r>
            <a:r>
              <a:rPr kumimoji="1" lang="en-US" altLang="zh-CN" dirty="0" smtClean="0"/>
              <a:t>metaphysical </a:t>
            </a:r>
            <a:r>
              <a:rPr kumimoji="1" lang="en-US" altLang="zh-CN" dirty="0" smtClean="0"/>
              <a:t>significance</a:t>
            </a: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Psychological continuity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The first-person perspective exemplification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51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Psychological Continuity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i="1" dirty="0" smtClean="0"/>
              <a:t>Psychological connectedness</a:t>
            </a:r>
            <a:r>
              <a:rPr kumimoji="1" lang="en-US" altLang="zh-CN" dirty="0" smtClean="0"/>
              <a:t> is the holding of particular direct psychological connections </a:t>
            </a:r>
            <a:r>
              <a:rPr kumimoji="1" lang="zh-CN" altLang="en-US" dirty="0" smtClean="0"/>
              <a:t>（</a:t>
            </a:r>
            <a:r>
              <a:rPr kumimoji="1" lang="en-US" altLang="zh-CN" dirty="0" smtClean="0"/>
              <a:t>quasi-memory, desire, intention</a:t>
            </a:r>
            <a:r>
              <a:rPr kumimoji="1" lang="zh-CN" altLang="en-US" dirty="0" smtClean="0"/>
              <a:t>）</a:t>
            </a:r>
            <a:r>
              <a:rPr kumimoji="1" lang="en-US" altLang="zh-CN" dirty="0" smtClean="0"/>
              <a:t>.</a:t>
            </a:r>
          </a:p>
          <a:p>
            <a:endParaRPr kumimoji="1" lang="en-US" altLang="zh-CN" dirty="0" smtClean="0"/>
          </a:p>
          <a:p>
            <a:r>
              <a:rPr kumimoji="1" lang="en-US" altLang="zh-CN" i="1" dirty="0" smtClean="0"/>
              <a:t>Psychological continuity</a:t>
            </a:r>
            <a:r>
              <a:rPr kumimoji="1" lang="en-US" altLang="zh-CN" dirty="0" smtClean="0"/>
              <a:t> is the holding of overlapping chains of strong connectedness.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4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Psychological Continuity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I have a quasi-memory of a past experience if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(1) I seem to remember having a experience,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(2) someone did have this experience,</a:t>
            </a:r>
          </a:p>
          <a:p>
            <a:pPr marL="0" indent="0">
              <a:buNone/>
            </a:pPr>
            <a:r>
              <a:rPr kumimoji="1" lang="en-US" altLang="zh-CN" dirty="0"/>
              <a:t>a</a:t>
            </a:r>
            <a:r>
              <a:rPr kumimoji="1" lang="en-US" altLang="zh-CN" dirty="0" smtClean="0"/>
              <a:t>nd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(3) my apparent memory is causally dependent, in the right kind of way, on that past experience.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92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512474"/>
            <a:ext cx="7313613" cy="868362"/>
          </a:xfrm>
        </p:spPr>
        <p:txBody>
          <a:bodyPr/>
          <a:lstStyle/>
          <a:p>
            <a:r>
              <a:rPr kumimoji="1" lang="en-US" altLang="zh-CN" sz="4000" dirty="0" smtClean="0"/>
              <a:t>Psychological Continuity</a:t>
            </a:r>
            <a:endParaRPr kumimoji="1"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The psychological criterion (Parfit1984):</a:t>
            </a:r>
          </a:p>
          <a:p>
            <a:pPr marL="0" indent="0">
              <a:buNone/>
            </a:pPr>
            <a:r>
              <a:rPr kumimoji="1" lang="en-US" altLang="zh-CN" dirty="0" smtClean="0"/>
              <a:t>      (1) There is psychological continuity if and only if there are overlapping chains of strong connectedness.  X today is one and the same person as Y at some past time if and only if (2) X is psychological continuous with Y, (3) this continuity has the right kind of cause, and (4) it has not taken a ‘branching’ form. (5) Personal identity over time just consists in the holding of facts like (2) to (4).  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3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4800" dirty="0"/>
              <a:t>Psychological Continuity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Overlapping chains: </a:t>
            </a:r>
            <a:r>
              <a:rPr kumimoji="1" lang="en-US" altLang="zh-CN" dirty="0" smtClean="0"/>
              <a:t>transitivity</a:t>
            </a:r>
            <a:endParaRPr kumimoji="1" lang="en-US" altLang="zh-CN" dirty="0" smtClean="0"/>
          </a:p>
          <a:p>
            <a:r>
              <a:rPr kumimoji="1" lang="en-US" altLang="zh-CN" dirty="0" smtClean="0"/>
              <a:t>Quasi-memory: vicious circularity</a:t>
            </a:r>
          </a:p>
          <a:p>
            <a:r>
              <a:rPr kumimoji="1" lang="en-US" altLang="zh-CN" dirty="0" smtClean="0"/>
              <a:t>Right kind of cause: funny ways </a:t>
            </a:r>
          </a:p>
          <a:p>
            <a:r>
              <a:rPr kumimoji="1" lang="en-US" altLang="zh-CN" dirty="0" smtClean="0"/>
              <a:t>No-branching form: two half-brain men, </a:t>
            </a:r>
            <a:r>
              <a:rPr kumimoji="1" lang="en-US" altLang="zh-CN" dirty="0" err="1" smtClean="0"/>
              <a:t>teletransporter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2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Psychological Continuity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 smtClean="0"/>
              <a:t>Objections:</a:t>
            </a:r>
          </a:p>
          <a:p>
            <a:r>
              <a:rPr kumimoji="1" lang="en-US" altLang="zh-CN" dirty="0" smtClean="0"/>
              <a:t>William’s example</a:t>
            </a:r>
          </a:p>
          <a:p>
            <a:r>
              <a:rPr kumimoji="1" lang="en-US" altLang="zh-CN" dirty="0" smtClean="0"/>
              <a:t>The psychological spectrum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Background Information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What is the meaning of ‘person’ (in philosophy)?</a:t>
            </a:r>
          </a:p>
          <a:p>
            <a:pPr marL="0" indent="0">
              <a:buNone/>
            </a:pPr>
            <a:r>
              <a:rPr kumimoji="1" lang="en-US" altLang="zh-CN" dirty="0" smtClean="0"/>
              <a:t>“’Person’ is a loose term. Let’s just say that it means ‘something rational’. Well, all sorts of things could be rational – God, a robot, an angel, a chimpanzee, and so forth.”</a:t>
            </a: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98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Psychological Continuity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I</a:t>
            </a:r>
            <a:r>
              <a:rPr kumimoji="1" lang="en-US" altLang="zh-CN" dirty="0" smtClean="0"/>
              <a:t>  MYSELF</a:t>
            </a:r>
          </a:p>
          <a:p>
            <a:pPr marL="0" indent="0">
              <a:buNone/>
            </a:pPr>
            <a:r>
              <a:rPr kumimoji="1" lang="en-US" altLang="zh-CN" i="1" dirty="0" smtClean="0"/>
              <a:t>      TO</a:t>
            </a:r>
            <a:r>
              <a:rPr kumimoji="1" lang="en-US" altLang="zh-CN" dirty="0" smtClean="0"/>
              <a:t> SOMEONE </a:t>
            </a:r>
            <a:r>
              <a:rPr kumimoji="1" lang="en-US" altLang="zh-CN" dirty="0" smtClean="0"/>
              <a:t>WITHOUT ANY MEMORY </a:t>
            </a: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i="1" dirty="0" smtClean="0"/>
              <a:t>      TO</a:t>
            </a:r>
            <a:r>
              <a:rPr kumimoji="1" lang="en-US" altLang="zh-CN" dirty="0" smtClean="0"/>
              <a:t>  </a:t>
            </a:r>
            <a:r>
              <a:rPr kumimoji="1" lang="en-US" altLang="zh-CN" dirty="0" smtClean="0"/>
              <a:t>SOMEONE WITH NAPOLEON’S MEMORY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‘CONTINUOUS’ CHANGES OF THE MEMMORY FROM MINE TO NAPONLEON’S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17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The first-person perspective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We can </a:t>
            </a:r>
            <a:r>
              <a:rPr kumimoji="1" lang="en-US" altLang="zh-CN" dirty="0" smtClean="0"/>
              <a:t>use </a:t>
            </a:r>
            <a:r>
              <a:rPr kumimoji="1" lang="en-US" altLang="zh-CN" dirty="0" smtClean="0"/>
              <a:t>self-reference </a:t>
            </a:r>
            <a:r>
              <a:rPr kumimoji="1" lang="en-US" altLang="zh-CN" dirty="0" smtClean="0"/>
              <a:t>only </a:t>
            </a:r>
            <a:r>
              <a:rPr kumimoji="1" lang="en-US" altLang="zh-CN" dirty="0" smtClean="0"/>
              <a:t>when </a:t>
            </a:r>
            <a:r>
              <a:rPr kumimoji="1" lang="en-US" altLang="zh-CN" dirty="0" smtClean="0"/>
              <a:t>we are persons</a:t>
            </a:r>
          </a:p>
          <a:p>
            <a:pPr marL="0" indent="0">
              <a:buNone/>
            </a:pPr>
            <a:r>
              <a:rPr kumimoji="1" lang="en-US" altLang="zh-CN" dirty="0" smtClean="0"/>
              <a:t>to</a:t>
            </a:r>
          </a:p>
          <a:p>
            <a:r>
              <a:rPr kumimoji="1" lang="en-US" altLang="zh-CN" dirty="0"/>
              <a:t>I</a:t>
            </a:r>
            <a:r>
              <a:rPr kumimoji="1" lang="en-US" altLang="zh-CN" dirty="0" smtClean="0"/>
              <a:t>t is persons who have </a:t>
            </a:r>
            <a:r>
              <a:rPr kumimoji="1" lang="en-US" altLang="zh-CN" dirty="0" smtClean="0"/>
              <a:t>the </a:t>
            </a:r>
            <a:r>
              <a:rPr kumimoji="1" lang="en-US" altLang="zh-CN" dirty="0" smtClean="0"/>
              <a:t>first-person perspective </a:t>
            </a:r>
            <a:r>
              <a:rPr kumimoji="1" lang="en-US" altLang="zh-CN" dirty="0" smtClean="0"/>
              <a:t>essentially (</a:t>
            </a:r>
            <a:r>
              <a:rPr kumimoji="1" lang="en-US" altLang="zh-CN" dirty="0" smtClean="0"/>
              <a:t>non-derivatively)</a:t>
            </a:r>
          </a:p>
          <a:p>
            <a:pPr marL="0" indent="0">
              <a:buNone/>
            </a:pPr>
            <a:r>
              <a:rPr kumimoji="1" lang="en-US" altLang="zh-CN" dirty="0" smtClean="0"/>
              <a:t>to</a:t>
            </a:r>
          </a:p>
          <a:p>
            <a:r>
              <a:rPr kumimoji="1" lang="en-US" altLang="zh-CN" dirty="0" smtClean="0"/>
              <a:t>The self-references </a:t>
            </a:r>
            <a:r>
              <a:rPr kumimoji="1" lang="en-US" altLang="zh-CN" dirty="0" smtClean="0"/>
              <a:t>refer </a:t>
            </a:r>
            <a:r>
              <a:rPr kumimoji="1" lang="en-US" altLang="zh-CN" dirty="0" smtClean="0"/>
              <a:t>to persons</a:t>
            </a:r>
          </a:p>
          <a:p>
            <a:pPr marL="0" indent="0">
              <a:buNone/>
            </a:pPr>
            <a:r>
              <a:rPr kumimoji="1" lang="en-US" altLang="zh-CN" dirty="0" smtClean="0"/>
              <a:t>to</a:t>
            </a:r>
          </a:p>
          <a:p>
            <a:r>
              <a:rPr kumimoji="1" lang="en-US" altLang="zh-CN" dirty="0" smtClean="0"/>
              <a:t>We are persons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6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The First-person Perspective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 </a:t>
            </a:r>
            <a:r>
              <a:rPr kumimoji="1" lang="en-US" altLang="zh-CN" dirty="0"/>
              <a:t>The first-person perspective </a:t>
            </a:r>
            <a:r>
              <a:rPr kumimoji="1" lang="en-US" altLang="zh-CN" dirty="0" smtClean="0"/>
              <a:t>exemplification(Baker2000):</a:t>
            </a:r>
          </a:p>
          <a:p>
            <a:pPr marL="0" indent="0">
              <a:buNone/>
            </a:pPr>
            <a:r>
              <a:rPr kumimoji="1" lang="en-US" altLang="zh-CN" dirty="0" smtClean="0"/>
              <a:t>Persons exist as long as their first-person perspectives are exemplified.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 smtClean="0"/>
              <a:t>Unconscious moments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73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 First-person Perspective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013248"/>
            <a:ext cx="7313613" cy="4777952"/>
          </a:xfrm>
        </p:spPr>
        <p:txBody>
          <a:bodyPr>
            <a:normAutofit lnSpcReduction="10000"/>
          </a:bodyPr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Unconscious </a:t>
            </a:r>
            <a:r>
              <a:rPr kumimoji="1" lang="en-US" altLang="zh-CN" dirty="0"/>
              <a:t>moments: the worm </a:t>
            </a:r>
            <a:r>
              <a:rPr kumimoji="1" lang="en-US" altLang="zh-CN" dirty="0" smtClean="0"/>
              <a:t>view</a:t>
            </a:r>
          </a:p>
          <a:p>
            <a:pPr marL="0" indent="0">
              <a:buNone/>
            </a:pPr>
            <a:r>
              <a:rPr kumimoji="1" lang="en-US" altLang="zh-CN" dirty="0" smtClean="0"/>
              <a:t>        Determinate truth value</a:t>
            </a:r>
          </a:p>
          <a:p>
            <a:pPr marL="0" indent="0">
              <a:buNone/>
            </a:pPr>
            <a:r>
              <a:rPr kumimoji="1" lang="en-US" altLang="zh-CN" dirty="0" smtClean="0"/>
              <a:t>        ‘I got a surgery yesterday.’ ‘I can touch the ceiling ’ </a:t>
            </a:r>
          </a:p>
          <a:p>
            <a:pPr marL="0" indent="0">
              <a:buNone/>
            </a:pPr>
            <a:r>
              <a:rPr kumimoji="1" lang="en-US" altLang="zh-CN" dirty="0" smtClean="0"/>
              <a:t>        Indeterminate truth value</a:t>
            </a:r>
          </a:p>
          <a:p>
            <a:pPr marL="0" indent="0">
              <a:buNone/>
            </a:pPr>
            <a:r>
              <a:rPr kumimoji="1" lang="en-US" altLang="zh-CN" dirty="0" smtClean="0"/>
              <a:t>        ‘I will stay in the bed for the rest of my life.’</a:t>
            </a:r>
          </a:p>
          <a:p>
            <a:pPr marL="0" indent="0">
              <a:buNone/>
            </a:pPr>
            <a:r>
              <a:rPr kumimoji="1" lang="en-US" altLang="zh-CN" dirty="0" smtClean="0"/>
              <a:t>Although we are consist of the whole temporal parts, we are anchored by the time when we are using first-person perspective, just like that we are anchored by the spaces.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36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 First-person Perspective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There is a direct first-person perspective exemplification between X and Y if and only if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(1) X(or Y) at a time can correctly use a first-person perspective,</a:t>
            </a:r>
          </a:p>
          <a:p>
            <a:pPr marL="0" indent="0">
              <a:buNone/>
            </a:pPr>
            <a:r>
              <a:rPr kumimoji="1" lang="en-US" altLang="zh-CN" dirty="0" smtClean="0"/>
              <a:t>and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(2) Y(or X) at some past time can be exemplified by the first-person perspective.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1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The First-person Perspective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176739"/>
            <a:ext cx="7313613" cy="4614460"/>
          </a:xfrm>
        </p:spPr>
        <p:txBody>
          <a:bodyPr>
            <a:normAutofit/>
          </a:bodyPr>
          <a:lstStyle/>
          <a:p>
            <a:endParaRPr kumimoji="1" lang="en-US" altLang="zh-CN" dirty="0" smtClean="0"/>
          </a:p>
          <a:p>
            <a:r>
              <a:rPr kumimoji="1" lang="en-US" altLang="zh-CN" dirty="0"/>
              <a:t>There is a </a:t>
            </a:r>
            <a:r>
              <a:rPr kumimoji="1" lang="en-US" altLang="zh-CN" dirty="0" smtClean="0"/>
              <a:t>first</a:t>
            </a:r>
            <a:r>
              <a:rPr kumimoji="1" lang="en-US" altLang="zh-CN" dirty="0"/>
              <a:t>-person perspective exemplification between X and Y </a:t>
            </a:r>
            <a:r>
              <a:rPr kumimoji="1" lang="en-US" altLang="zh-CN" dirty="0" smtClean="0"/>
              <a:t>if and only if</a:t>
            </a:r>
          </a:p>
          <a:p>
            <a:pPr marL="457200" indent="-457200">
              <a:buAutoNum type="arabicParenBoth"/>
            </a:pPr>
            <a:r>
              <a:rPr kumimoji="1" lang="en-US" altLang="zh-CN" dirty="0" smtClean="0"/>
              <a:t>There is a direct first-person perspective exemplification between X and Y,</a:t>
            </a:r>
          </a:p>
          <a:p>
            <a:pPr marL="0" indent="0">
              <a:buNone/>
            </a:pPr>
            <a:r>
              <a:rPr kumimoji="1" lang="en-US" altLang="zh-CN" dirty="0"/>
              <a:t>o</a:t>
            </a:r>
            <a:r>
              <a:rPr kumimoji="1" lang="en-US" altLang="zh-CN" dirty="0" smtClean="0"/>
              <a:t>r</a:t>
            </a:r>
          </a:p>
          <a:p>
            <a:pPr marL="0" indent="0">
              <a:buNone/>
            </a:pPr>
            <a:r>
              <a:rPr kumimoji="1" lang="en-US" altLang="zh-CN" dirty="0" smtClean="0"/>
              <a:t>(2) There are persons X</a:t>
            </a:r>
            <a:r>
              <a:rPr kumimoji="1" lang="en-US" altLang="zh-CN" baseline="-25000" dirty="0" smtClean="0"/>
              <a:t>1</a:t>
            </a:r>
            <a:r>
              <a:rPr kumimoji="1" lang="en-US" altLang="zh-CN" dirty="0" smtClean="0"/>
              <a:t>, X</a:t>
            </a:r>
            <a:r>
              <a:rPr kumimoji="1" lang="en-US" altLang="zh-CN" baseline="-25000" dirty="0" smtClean="0"/>
              <a:t>2 </a:t>
            </a:r>
            <a:r>
              <a:rPr kumimoji="1" lang="en-US" altLang="zh-CN" dirty="0" smtClean="0"/>
              <a:t>, ……,</a:t>
            </a:r>
            <a:r>
              <a:rPr kumimoji="1" lang="en-US" altLang="zh-CN" baseline="-25000" dirty="0" smtClean="0"/>
              <a:t> </a:t>
            </a:r>
            <a:r>
              <a:rPr kumimoji="1" lang="en-US" altLang="zh-CN" dirty="0" err="1" smtClean="0"/>
              <a:t>X</a:t>
            </a:r>
            <a:r>
              <a:rPr kumimoji="1" lang="en-US" altLang="zh-CN" baseline="-25000" dirty="0" err="1" smtClean="0"/>
              <a:t>n</a:t>
            </a:r>
            <a:r>
              <a:rPr kumimoji="1" lang="en-US" altLang="zh-CN" dirty="0" smtClean="0"/>
              <a:t>, ……,</a:t>
            </a:r>
            <a:r>
              <a:rPr kumimoji="1" lang="en-US" altLang="zh-CN" baseline="-25000" dirty="0" smtClean="0"/>
              <a:t> </a:t>
            </a:r>
            <a:r>
              <a:rPr kumimoji="1" lang="en-US" altLang="zh-CN" dirty="0" err="1" smtClean="0"/>
              <a:t>X</a:t>
            </a:r>
            <a:r>
              <a:rPr kumimoji="1" lang="en-US" altLang="zh-CN" baseline="-25000" dirty="0" err="1" smtClean="0"/>
              <a:t>m</a:t>
            </a:r>
            <a:r>
              <a:rPr kumimoji="1" lang="en-US" altLang="zh-CN" baseline="-25000" dirty="0" smtClean="0"/>
              <a:t> </a:t>
            </a:r>
            <a:r>
              <a:rPr kumimoji="1" lang="en-US" altLang="zh-CN" dirty="0" smtClean="0"/>
              <a:t>and direct first-person perspective exemplifications between X and X</a:t>
            </a:r>
            <a:r>
              <a:rPr kumimoji="1" lang="en-US" altLang="zh-CN" baseline="-25000" dirty="0" smtClean="0"/>
              <a:t>1</a:t>
            </a:r>
            <a:r>
              <a:rPr kumimoji="1" lang="en-US" altLang="zh-CN" dirty="0" smtClean="0"/>
              <a:t>, X</a:t>
            </a:r>
            <a:r>
              <a:rPr kumimoji="1" lang="en-US" altLang="zh-CN" baseline="-25000" dirty="0" smtClean="0"/>
              <a:t>1</a:t>
            </a:r>
            <a:r>
              <a:rPr kumimoji="1" lang="en-US" altLang="zh-CN" dirty="0" smtClean="0"/>
              <a:t> and X</a:t>
            </a:r>
            <a:r>
              <a:rPr kumimoji="1" lang="en-US" altLang="zh-CN" baseline="-25000" dirty="0" smtClean="0"/>
              <a:t>2</a:t>
            </a:r>
            <a:r>
              <a:rPr kumimoji="1" lang="en-US" altLang="zh-CN" dirty="0" smtClean="0"/>
              <a:t>, ……, </a:t>
            </a:r>
            <a:r>
              <a:rPr kumimoji="1" lang="en-US" altLang="zh-CN" dirty="0" err="1" smtClean="0"/>
              <a:t>X</a:t>
            </a:r>
            <a:r>
              <a:rPr kumimoji="1" lang="en-US" altLang="zh-CN" baseline="-25000" dirty="0" err="1" smtClean="0"/>
              <a:t>n</a:t>
            </a:r>
            <a:r>
              <a:rPr kumimoji="1" lang="en-US" altLang="zh-CN" dirty="0" smtClean="0"/>
              <a:t> and X</a:t>
            </a:r>
            <a:r>
              <a:rPr kumimoji="1" lang="en-US" altLang="zh-CN" baseline="-25000" dirty="0" smtClean="0"/>
              <a:t>n+1</a:t>
            </a:r>
            <a:r>
              <a:rPr kumimoji="1" lang="en-US" altLang="zh-CN" dirty="0" smtClean="0"/>
              <a:t>, ……, </a:t>
            </a:r>
            <a:r>
              <a:rPr kumimoji="1" lang="en-US" altLang="zh-CN" dirty="0" err="1" smtClean="0"/>
              <a:t>X</a:t>
            </a:r>
            <a:r>
              <a:rPr kumimoji="1" lang="en-US" altLang="zh-CN" baseline="-25000" dirty="0" err="1" smtClean="0"/>
              <a:t>m</a:t>
            </a:r>
            <a:r>
              <a:rPr kumimoji="1" lang="en-US" altLang="zh-CN" baseline="-25000" dirty="0" smtClean="0"/>
              <a:t> </a:t>
            </a:r>
            <a:r>
              <a:rPr kumimoji="1" lang="en-US" altLang="zh-CN" dirty="0" smtClean="0"/>
              <a:t>and Y. </a:t>
            </a:r>
            <a:endParaRPr kumimoji="1"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04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The First-person Perspective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 smtClean="0"/>
              <a:t>The first-person perspective exemplification criterion:</a:t>
            </a:r>
          </a:p>
          <a:p>
            <a:pPr marL="0" indent="0">
              <a:buNone/>
            </a:pPr>
            <a:r>
              <a:rPr kumimoji="1" lang="en-US" altLang="zh-CN" dirty="0" smtClean="0"/>
              <a:t>X and Y are the same person if and only if they have a first-person perspective exemplification.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3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 First-person Perspective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Minimal </a:t>
            </a:r>
            <a:r>
              <a:rPr kumimoji="1" lang="en-US" altLang="zh-CN" dirty="0"/>
              <a:t>thinking </a:t>
            </a:r>
            <a:r>
              <a:rPr kumimoji="1" lang="en-US" altLang="zh-CN" dirty="0" smtClean="0"/>
              <a:t>subject problem: just minimal thinking subject</a:t>
            </a:r>
          </a:p>
          <a:p>
            <a:pPr marL="0" indent="0">
              <a:buNone/>
            </a:pPr>
            <a:r>
              <a:rPr kumimoji="1" lang="en-US" altLang="zh-CN" dirty="0" smtClean="0"/>
              <a:t>      Thinking robots, aliens and so on 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8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The First-person Perspective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Composition </a:t>
            </a:r>
            <a:r>
              <a:rPr kumimoji="1" lang="en-US" altLang="zh-CN" dirty="0"/>
              <a:t>theory: </a:t>
            </a:r>
            <a:r>
              <a:rPr kumimoji="1" lang="en-US" altLang="zh-CN" dirty="0" smtClean="0"/>
              <a:t>an open question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 smtClean="0"/>
              <a:t>Universalism  to   Four-</a:t>
            </a:r>
            <a:r>
              <a:rPr kumimoji="1" lang="en-US" altLang="zh-CN" dirty="0" err="1" smtClean="0"/>
              <a:t>dimensionalism</a:t>
            </a:r>
            <a:endParaRPr kumimoji="1" lang="zh-CN" altLang="en-US" dirty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0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/>
              <a:t>Reference </a:t>
            </a:r>
            <a:r>
              <a:rPr lang="en-US" altLang="zh-CN" dirty="0"/>
              <a:t/>
            </a:r>
            <a:br>
              <a:rPr lang="en-US" altLang="zh-CN" dirty="0"/>
            </a:b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zh-CN" dirty="0" smtClean="0"/>
              <a:t>Baker </a:t>
            </a:r>
            <a:r>
              <a:rPr lang="en-US" altLang="zh-CN" dirty="0"/>
              <a:t>L R. (2000), Persons and Bodies: A Constitutive View, Cambridge: Cambridge University Press. </a:t>
            </a:r>
          </a:p>
          <a:p>
            <a:r>
              <a:rPr lang="en-US" altLang="zh-CN" dirty="0"/>
              <a:t>Hoffman J. and </a:t>
            </a:r>
            <a:r>
              <a:rPr lang="en-US" altLang="zh-CN" dirty="0" err="1"/>
              <a:t>Rosenkrantz</a:t>
            </a:r>
            <a:r>
              <a:rPr lang="en-US" altLang="zh-CN" dirty="0"/>
              <a:t> G. (1997), Substance: Its Nature and Existence. London: </a:t>
            </a:r>
            <a:r>
              <a:rPr lang="en-US" altLang="zh-CN" dirty="0" err="1"/>
              <a:t>Routledge</a:t>
            </a:r>
            <a:r>
              <a:rPr lang="en-US" altLang="zh-CN" dirty="0"/>
              <a:t>. </a:t>
            </a:r>
          </a:p>
          <a:p>
            <a:r>
              <a:rPr lang="en-US" altLang="zh-CN" dirty="0"/>
              <a:t>Hudson H. (2001), A Materialist Metaphysics of the Human Person, Ithaca, New York: Cornell University Press. </a:t>
            </a:r>
          </a:p>
          <a:p>
            <a:r>
              <a:rPr lang="en-US" altLang="zh-CN" dirty="0"/>
              <a:t>Locke J. (1975), An Essay Concerning Human Understanding, </a:t>
            </a:r>
            <a:r>
              <a:rPr lang="en-US" altLang="zh-CN" dirty="0" err="1"/>
              <a:t>Nidditch</a:t>
            </a:r>
            <a:r>
              <a:rPr lang="en-US" altLang="zh-CN" dirty="0"/>
              <a:t> P. (ed.) Oxford: Clarendon Press. </a:t>
            </a:r>
          </a:p>
          <a:p>
            <a:r>
              <a:rPr lang="en-US" altLang="zh-CN" dirty="0"/>
              <a:t>Olson E T. (2007), What Are We? A Study in Personal Ontology, New York: Oxford University Press. </a:t>
            </a:r>
          </a:p>
          <a:p>
            <a:r>
              <a:rPr lang="en-US" altLang="zh-CN" dirty="0"/>
              <a:t>------, (2015), “On </a:t>
            </a:r>
            <a:r>
              <a:rPr lang="en-US" altLang="zh-CN" dirty="0" err="1"/>
              <a:t>Parfit’s</a:t>
            </a:r>
            <a:r>
              <a:rPr lang="en-US" altLang="zh-CN" dirty="0"/>
              <a:t> View that We Are Not Human Beings”, </a:t>
            </a:r>
            <a:r>
              <a:rPr lang="en-US" altLang="zh-CN" i="1" dirty="0"/>
              <a:t>Philosophy </a:t>
            </a:r>
            <a:r>
              <a:rPr lang="en-US" altLang="zh-CN" dirty="0"/>
              <a:t>76: 39-56. </a:t>
            </a:r>
          </a:p>
          <a:p>
            <a:r>
              <a:rPr lang="en-US" altLang="zh-CN" dirty="0" err="1"/>
              <a:t>Parfit</a:t>
            </a:r>
            <a:r>
              <a:rPr lang="en-US" altLang="zh-CN" dirty="0"/>
              <a:t> D. (2012), “We Are Not Human Beings”, </a:t>
            </a:r>
            <a:r>
              <a:rPr lang="en-US" altLang="zh-CN" i="1" dirty="0"/>
              <a:t>Philosophy </a:t>
            </a:r>
            <a:r>
              <a:rPr lang="en-US" altLang="zh-CN" dirty="0"/>
              <a:t>87: 5-28. Shoemaker S. (1984), “Personal Identity: A Materialist Account”, in Personal Identity, Shoemaker S. and Swinburne R., Oxford: </a:t>
            </a:r>
          </a:p>
          <a:p>
            <a:r>
              <a:rPr lang="en-US" altLang="zh-CN" dirty="0"/>
              <a:t>Blackwell, pp.67-132</a:t>
            </a:r>
            <a:br>
              <a:rPr lang="en-US" altLang="zh-CN" dirty="0"/>
            </a:br>
            <a:r>
              <a:rPr lang="en-US" altLang="zh-CN" dirty="0"/>
              <a:t>Van </a:t>
            </a:r>
            <a:r>
              <a:rPr lang="en-US" altLang="zh-CN" dirty="0" err="1"/>
              <a:t>Inwagen</a:t>
            </a:r>
            <a:r>
              <a:rPr lang="en-US" altLang="zh-CN" dirty="0"/>
              <a:t> P. (1990), Material Beings, Ithaca, New York: Cornell </a:t>
            </a:r>
            <a:r>
              <a:rPr lang="en-US" altLang="zh-CN" dirty="0" smtClean="0"/>
              <a:t>University </a:t>
            </a:r>
            <a:r>
              <a:rPr lang="en-US" altLang="zh-CN" dirty="0"/>
              <a:t>Press. 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93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Background Information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Temporal-parts view (</a:t>
            </a:r>
            <a:r>
              <a:rPr kumimoji="1" lang="en-US" altLang="zh-CN" dirty="0" err="1" smtClean="0"/>
              <a:t>Perdurantism</a:t>
            </a:r>
            <a:r>
              <a:rPr kumimoji="1" lang="en-US" altLang="zh-CN" dirty="0" smtClean="0"/>
              <a:t>/four-</a:t>
            </a:r>
            <a:r>
              <a:rPr kumimoji="1" lang="en-US" altLang="zh-CN" dirty="0" err="1" smtClean="0"/>
              <a:t>dimensionalism</a:t>
            </a:r>
            <a:r>
              <a:rPr kumimoji="1" lang="en-US" altLang="zh-CN" dirty="0" smtClean="0"/>
              <a:t>):</a:t>
            </a:r>
          </a:p>
          <a:p>
            <a:pPr marL="0" indent="0">
              <a:buNone/>
            </a:pPr>
            <a:r>
              <a:rPr kumimoji="1" lang="en-US" altLang="zh-CN" dirty="0" smtClean="0"/>
              <a:t>       We have temporal parts as well as spatial parts and that persistence is like spatial extension. 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The worm view</a:t>
            </a:r>
            <a:r>
              <a:rPr kumimoji="1" lang="en-US" altLang="zh-CN" dirty="0"/>
              <a:t>: when we talking about four</a:t>
            </a:r>
            <a:r>
              <a:rPr kumimoji="1" lang="en-US" altLang="zh-CN" dirty="0" smtClean="0"/>
              <a:t>-dimensional </a:t>
            </a:r>
            <a:r>
              <a:rPr kumimoji="1" lang="en-US" altLang="zh-CN" dirty="0"/>
              <a:t>objects, we are </a:t>
            </a:r>
            <a:r>
              <a:rPr kumimoji="1" lang="en-US" altLang="zh-CN" dirty="0" smtClean="0"/>
              <a:t>exactly referring to them.</a:t>
            </a:r>
            <a:endParaRPr kumimoji="1" lang="zh-CN" altLang="en-US" dirty="0"/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The stage view: when we talking about four-dimensional objects, we are actually referring to stages of them.</a:t>
            </a:r>
            <a:endParaRPr kumimoji="1" lang="zh-CN" alt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1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Background Information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Derivatively Vs. Non-derivatively (Baker2000)</a:t>
            </a:r>
          </a:p>
          <a:p>
            <a:pPr marL="0" indent="0">
              <a:buNone/>
            </a:pPr>
            <a:r>
              <a:rPr kumimoji="1" lang="en-US" altLang="zh-CN" dirty="0" smtClean="0"/>
              <a:t>An object has some property derivatively </a:t>
            </a:r>
            <a:r>
              <a:rPr kumimoji="1" lang="en-US" altLang="zh-CN" dirty="0" err="1" smtClean="0"/>
              <a:t>iff</a:t>
            </a:r>
            <a:r>
              <a:rPr kumimoji="1" lang="en-US" altLang="zh-CN" dirty="0" smtClean="0"/>
              <a:t> it has the property by being collocated with another object.</a:t>
            </a:r>
          </a:p>
          <a:p>
            <a:pPr marL="0" indent="0">
              <a:buNone/>
            </a:pPr>
            <a:r>
              <a:rPr kumimoji="1" lang="en-US" altLang="zh-CN" dirty="0" smtClean="0"/>
              <a:t>An object has some property non-derivatively </a:t>
            </a:r>
            <a:r>
              <a:rPr kumimoji="1" lang="en-US" altLang="zh-CN" dirty="0" err="1" smtClean="0"/>
              <a:t>iff</a:t>
            </a:r>
            <a:r>
              <a:rPr kumimoji="1" lang="en-US" altLang="zh-CN" dirty="0" smtClean="0"/>
              <a:t> it has the property not derivatively.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86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Background Information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Composition theories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  Nihilism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  Universalism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  Intermediate theories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  The brutal fact view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15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Background Information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Biological minimalism (van Inwagen1990) :</a:t>
            </a:r>
          </a:p>
          <a:p>
            <a:pPr marL="0" indent="0">
              <a:buNone/>
            </a:pPr>
            <a:r>
              <a:rPr kumimoji="1" lang="en-US" altLang="zh-CN" dirty="0" smtClean="0"/>
              <a:t>      ‘things compose something if and only if their activities constitute a biological life – a self-organizing event that maintains the internal structure of an organism.’</a:t>
            </a:r>
          </a:p>
          <a:p>
            <a:r>
              <a:rPr kumimoji="1" lang="en-US" altLang="zh-CN" dirty="0" smtClean="0"/>
              <a:t>Biological </a:t>
            </a:r>
            <a:r>
              <a:rPr kumimoji="1" lang="en-US" altLang="zh-CN" dirty="0" err="1" smtClean="0"/>
              <a:t>disjunctivism</a:t>
            </a:r>
            <a:r>
              <a:rPr kumimoji="1" lang="en-US" altLang="zh-CN" dirty="0" smtClean="0"/>
              <a:t> (Hoffman and </a:t>
            </a:r>
            <a:r>
              <a:rPr kumimoji="1" lang="en-US" altLang="zh-CN" dirty="0" err="1" smtClean="0"/>
              <a:t>Rosenkrantz</a:t>
            </a:r>
            <a:r>
              <a:rPr kumimoji="1" lang="en-US" altLang="zh-CN" dirty="0" smtClean="0"/>
              <a:t> 1997) :</a:t>
            </a:r>
          </a:p>
          <a:p>
            <a:pPr marL="0" indent="0">
              <a:buNone/>
            </a:pPr>
            <a:r>
              <a:rPr kumimoji="1" lang="en-US" altLang="zh-CN" dirty="0" smtClean="0"/>
              <a:t>      ‘things compose something if and only if they are either functionally united or rigidly bounded.’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99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Introduction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zh-CN" dirty="0" smtClean="0"/>
              <a:t>Animalism</a:t>
            </a:r>
            <a:r>
              <a:rPr kumimoji="1" lang="en-US" altLang="zh-CN" dirty="0"/>
              <a:t>:</a:t>
            </a:r>
          </a:p>
          <a:p>
            <a:pPr marL="0" indent="0">
              <a:buNone/>
            </a:pPr>
            <a:r>
              <a:rPr kumimoji="1" lang="en-US" altLang="zh-CN" dirty="0" smtClean="0"/>
              <a:t>  Thinking</a:t>
            </a:r>
            <a:r>
              <a:rPr kumimoji="1" lang="en-US" altLang="zh-CN" dirty="0"/>
              <a:t>-animal </a:t>
            </a:r>
            <a:r>
              <a:rPr kumimoji="1" lang="en-US" altLang="zh-CN" dirty="0" smtClean="0"/>
              <a:t>problem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 smtClean="0"/>
              <a:t>  Thought experiments based on physical </a:t>
            </a:r>
            <a:r>
              <a:rPr kumimoji="1" lang="en-US" altLang="zh-CN" dirty="0"/>
              <a:t>properties objection</a:t>
            </a:r>
          </a:p>
          <a:p>
            <a:pPr marL="0" indent="0">
              <a:buNone/>
            </a:pPr>
            <a:r>
              <a:rPr kumimoji="1" lang="en-US" altLang="zh-CN" dirty="0"/>
              <a:t>Neo-</a:t>
            </a:r>
            <a:r>
              <a:rPr kumimoji="1" lang="en-US" altLang="zh-CN" dirty="0" err="1"/>
              <a:t>Lockeanism</a:t>
            </a:r>
            <a:r>
              <a:rPr kumimoji="1" lang="en-US" altLang="zh-CN" dirty="0"/>
              <a:t>:</a:t>
            </a:r>
          </a:p>
          <a:p>
            <a:pPr marL="0" indent="0">
              <a:buNone/>
            </a:pPr>
            <a:r>
              <a:rPr kumimoji="1" lang="en-US" altLang="zh-CN" dirty="0" smtClean="0"/>
              <a:t>  Thinking</a:t>
            </a:r>
            <a:r>
              <a:rPr kumimoji="1" lang="en-US" altLang="zh-CN" dirty="0"/>
              <a:t>-parts problem</a:t>
            </a:r>
          </a:p>
          <a:p>
            <a:pPr marL="0" indent="0">
              <a:buNone/>
            </a:pPr>
            <a:r>
              <a:rPr lang="en-US" altLang="zh-CN" dirty="0" smtClean="0"/>
              <a:t>  </a:t>
            </a:r>
            <a:r>
              <a:rPr lang="en-US" altLang="zh-CN" dirty="0"/>
              <a:t>T</a:t>
            </a:r>
            <a:r>
              <a:rPr lang="en-US" altLang="zh-CN" dirty="0" smtClean="0"/>
              <a:t>hought experiments based on psychology </a:t>
            </a:r>
            <a:r>
              <a:rPr lang="en-US" altLang="zh-CN" dirty="0"/>
              <a:t>continuity condition</a:t>
            </a: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29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Introduction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Thinking-animal problem:</a:t>
            </a:r>
          </a:p>
          <a:p>
            <a:pPr marL="0" indent="0">
              <a:buNone/>
            </a:pPr>
            <a:r>
              <a:rPr lang="en-US" altLang="zh-CN" dirty="0" smtClean="0"/>
              <a:t>  Assume </a:t>
            </a:r>
            <a:r>
              <a:rPr lang="en-US" altLang="zh-CN" dirty="0"/>
              <a:t>that you are sitting in a chair thinking, then there is an animal sitting in the chair thinking; and if you are not the animal, there are two thinking beings here. 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The clay-model puzzle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2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墨水池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墨水池.thmx</Template>
  <TotalTime>1992</TotalTime>
  <Words>2008</Words>
  <Application>Microsoft Macintosh PowerPoint</Application>
  <PresentationFormat>全屏显示(4:3)</PresentationFormat>
  <Paragraphs>258</Paragraphs>
  <Slides>39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0" baseType="lpstr">
      <vt:lpstr>墨水池</vt:lpstr>
      <vt:lpstr>What Are We?</vt:lpstr>
      <vt:lpstr>Background Information</vt:lpstr>
      <vt:lpstr>Background Information</vt:lpstr>
      <vt:lpstr>Background Information</vt:lpstr>
      <vt:lpstr>Background Information</vt:lpstr>
      <vt:lpstr>Background Information</vt:lpstr>
      <vt:lpstr>Background Information</vt:lpstr>
      <vt:lpstr>Introduction</vt:lpstr>
      <vt:lpstr>Introduction</vt:lpstr>
      <vt:lpstr>Introduction</vt:lpstr>
      <vt:lpstr>Introduction</vt:lpstr>
      <vt:lpstr>Introduction</vt:lpstr>
      <vt:lpstr>Neo-Lockeanism</vt:lpstr>
      <vt:lpstr>Neo-Lockeanism</vt:lpstr>
      <vt:lpstr>Constitutionalism</vt:lpstr>
      <vt:lpstr>Brain</vt:lpstr>
      <vt:lpstr>Brain</vt:lpstr>
      <vt:lpstr>Brain</vt:lpstr>
      <vt:lpstr>Animalism</vt:lpstr>
      <vt:lpstr>Animalism</vt:lpstr>
      <vt:lpstr>Animalism</vt:lpstr>
      <vt:lpstr>Animalism</vt:lpstr>
      <vt:lpstr>Animalism</vt:lpstr>
      <vt:lpstr>Four-dimensional Neo-Lockeanism</vt:lpstr>
      <vt:lpstr>Psychological Continuity</vt:lpstr>
      <vt:lpstr>Psychological Continuity</vt:lpstr>
      <vt:lpstr>Psychological Continuity</vt:lpstr>
      <vt:lpstr>Psychological Continuity</vt:lpstr>
      <vt:lpstr>Psychological Continuity</vt:lpstr>
      <vt:lpstr>Psychological Continuity</vt:lpstr>
      <vt:lpstr>The first-person perspective</vt:lpstr>
      <vt:lpstr>The First-person Perspective</vt:lpstr>
      <vt:lpstr>The First-person Perspective</vt:lpstr>
      <vt:lpstr>The First-person Perspective</vt:lpstr>
      <vt:lpstr>The First-person Perspective</vt:lpstr>
      <vt:lpstr>The First-person Perspective</vt:lpstr>
      <vt:lpstr>The First-person Perspective</vt:lpstr>
      <vt:lpstr>The First-person Perspective</vt:lpstr>
      <vt:lpstr> Reference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We?</dc:title>
  <dc:creator>wang wang</dc:creator>
  <cp:lastModifiedBy>wang wang</cp:lastModifiedBy>
  <cp:revision>51</cp:revision>
  <dcterms:created xsi:type="dcterms:W3CDTF">2016-03-04T03:06:32Z</dcterms:created>
  <dcterms:modified xsi:type="dcterms:W3CDTF">2016-03-07T11:07:57Z</dcterms:modified>
</cp:coreProperties>
</file>