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215"/>
  </p:notesMasterIdLst>
  <p:handoutMasterIdLst>
    <p:handoutMasterId r:id="rId216"/>
  </p:handoutMasterIdLst>
  <p:sldIdLst>
    <p:sldId id="433" r:id="rId2"/>
    <p:sldId id="429" r:id="rId3"/>
    <p:sldId id="511" r:id="rId4"/>
    <p:sldId id="513" r:id="rId5"/>
    <p:sldId id="515" r:id="rId6"/>
    <p:sldId id="514" r:id="rId7"/>
    <p:sldId id="518" r:id="rId8"/>
    <p:sldId id="519" r:id="rId9"/>
    <p:sldId id="591" r:id="rId10"/>
    <p:sldId id="520" r:id="rId11"/>
    <p:sldId id="592" r:id="rId12"/>
    <p:sldId id="521" r:id="rId13"/>
    <p:sldId id="522" r:id="rId14"/>
    <p:sldId id="585" r:id="rId15"/>
    <p:sldId id="586" r:id="rId16"/>
    <p:sldId id="523" r:id="rId17"/>
    <p:sldId id="575" r:id="rId18"/>
    <p:sldId id="526" r:id="rId19"/>
    <p:sldId id="587" r:id="rId20"/>
    <p:sldId id="588" r:id="rId21"/>
    <p:sldId id="527" r:id="rId22"/>
    <p:sldId id="529" r:id="rId23"/>
    <p:sldId id="532" r:id="rId24"/>
    <p:sldId id="576" r:id="rId25"/>
    <p:sldId id="577" r:id="rId26"/>
    <p:sldId id="583" r:id="rId27"/>
    <p:sldId id="535" r:id="rId28"/>
    <p:sldId id="578" r:id="rId29"/>
    <p:sldId id="536" r:id="rId30"/>
    <p:sldId id="537" r:id="rId31"/>
    <p:sldId id="584" r:id="rId32"/>
    <p:sldId id="538" r:id="rId33"/>
    <p:sldId id="541" r:id="rId34"/>
    <p:sldId id="582" r:id="rId35"/>
    <p:sldId id="590" r:id="rId36"/>
    <p:sldId id="542" r:id="rId37"/>
    <p:sldId id="543" r:id="rId38"/>
    <p:sldId id="544" r:id="rId39"/>
    <p:sldId id="545" r:id="rId40"/>
    <p:sldId id="593" r:id="rId41"/>
    <p:sldId id="546" r:id="rId42"/>
    <p:sldId id="547" r:id="rId43"/>
    <p:sldId id="548" r:id="rId44"/>
    <p:sldId id="549" r:id="rId45"/>
    <p:sldId id="550" r:id="rId46"/>
    <p:sldId id="551" r:id="rId47"/>
    <p:sldId id="552" r:id="rId48"/>
    <p:sldId id="553" r:id="rId49"/>
    <p:sldId id="554" r:id="rId50"/>
    <p:sldId id="555" r:id="rId51"/>
    <p:sldId id="579" r:id="rId52"/>
    <p:sldId id="556" r:id="rId53"/>
    <p:sldId id="557" r:id="rId54"/>
    <p:sldId id="558" r:id="rId55"/>
    <p:sldId id="559" r:id="rId56"/>
    <p:sldId id="562" r:id="rId57"/>
    <p:sldId id="566" r:id="rId58"/>
    <p:sldId id="481" r:id="rId59"/>
    <p:sldId id="482" r:id="rId60"/>
    <p:sldId id="483" r:id="rId61"/>
    <p:sldId id="484" r:id="rId62"/>
    <p:sldId id="564" r:id="rId63"/>
    <p:sldId id="567" r:id="rId64"/>
    <p:sldId id="580" r:id="rId65"/>
    <p:sldId id="568" r:id="rId66"/>
    <p:sldId id="569" r:id="rId67"/>
    <p:sldId id="581" r:id="rId68"/>
    <p:sldId id="570" r:id="rId69"/>
    <p:sldId id="573" r:id="rId70"/>
    <p:sldId id="571" r:id="rId71"/>
    <p:sldId id="475" r:id="rId72"/>
    <p:sldId id="572" r:id="rId73"/>
    <p:sldId id="492" r:id="rId74"/>
    <p:sldId id="446" r:id="rId75"/>
    <p:sldId id="477" r:id="rId76"/>
    <p:sldId id="450" r:id="rId77"/>
    <p:sldId id="497" r:id="rId78"/>
    <p:sldId id="451" r:id="rId79"/>
    <p:sldId id="443" r:id="rId80"/>
    <p:sldId id="496" r:id="rId81"/>
    <p:sldId id="452" r:id="rId82"/>
    <p:sldId id="503" r:id="rId83"/>
    <p:sldId id="455" r:id="rId84"/>
    <p:sldId id="456" r:id="rId85"/>
    <p:sldId id="457" r:id="rId86"/>
    <p:sldId id="504" r:id="rId87"/>
    <p:sldId id="505" r:id="rId88"/>
    <p:sldId id="458" r:id="rId89"/>
    <p:sldId id="509" r:id="rId90"/>
    <p:sldId id="510" r:id="rId91"/>
    <p:sldId id="498" r:id="rId92"/>
    <p:sldId id="459" r:id="rId93"/>
    <p:sldId id="463" r:id="rId94"/>
    <p:sldId id="464" r:id="rId95"/>
    <p:sldId id="491" r:id="rId96"/>
    <p:sldId id="465" r:id="rId97"/>
    <p:sldId id="466" r:id="rId98"/>
    <p:sldId id="467" r:id="rId99"/>
    <p:sldId id="468" r:id="rId100"/>
    <p:sldId id="499" r:id="rId101"/>
    <p:sldId id="469" r:id="rId102"/>
    <p:sldId id="434" r:id="rId103"/>
    <p:sldId id="448" r:id="rId104"/>
    <p:sldId id="449" r:id="rId105"/>
    <p:sldId id="494" r:id="rId106"/>
    <p:sldId id="506" r:id="rId107"/>
    <p:sldId id="495" r:id="rId108"/>
    <p:sldId id="471" r:id="rId109"/>
    <p:sldId id="507" r:id="rId110"/>
    <p:sldId id="502" r:id="rId111"/>
    <p:sldId id="490" r:id="rId112"/>
    <p:sldId id="508" r:id="rId113"/>
    <p:sldId id="493" r:id="rId114"/>
    <p:sldId id="500" r:id="rId115"/>
    <p:sldId id="432" r:id="rId116"/>
    <p:sldId id="470" r:id="rId117"/>
    <p:sldId id="473" r:id="rId118"/>
    <p:sldId id="474" r:id="rId119"/>
    <p:sldId id="485" r:id="rId120"/>
    <p:sldId id="486" r:id="rId121"/>
    <p:sldId id="447" r:id="rId122"/>
    <p:sldId id="488" r:id="rId123"/>
    <p:sldId id="489" r:id="rId124"/>
    <p:sldId id="487" r:id="rId125"/>
    <p:sldId id="476" r:id="rId126"/>
    <p:sldId id="435" r:id="rId127"/>
    <p:sldId id="436" r:id="rId128"/>
    <p:sldId id="437" r:id="rId129"/>
    <p:sldId id="438" r:id="rId130"/>
    <p:sldId id="479" r:id="rId131"/>
    <p:sldId id="440" r:id="rId132"/>
    <p:sldId id="480" r:id="rId133"/>
    <p:sldId id="441" r:id="rId134"/>
    <p:sldId id="444" r:id="rId135"/>
    <p:sldId id="445" r:id="rId136"/>
    <p:sldId id="430" r:id="rId137"/>
    <p:sldId id="408" r:id="rId138"/>
    <p:sldId id="409" r:id="rId139"/>
    <p:sldId id="411" r:id="rId140"/>
    <p:sldId id="410" r:id="rId141"/>
    <p:sldId id="392" r:id="rId142"/>
    <p:sldId id="393" r:id="rId143"/>
    <p:sldId id="422" r:id="rId144"/>
    <p:sldId id="415" r:id="rId145"/>
    <p:sldId id="416" r:id="rId146"/>
    <p:sldId id="428" r:id="rId147"/>
    <p:sldId id="417" r:id="rId148"/>
    <p:sldId id="418" r:id="rId149"/>
    <p:sldId id="412" r:id="rId150"/>
    <p:sldId id="394" r:id="rId151"/>
    <p:sldId id="395" r:id="rId152"/>
    <p:sldId id="396" r:id="rId153"/>
    <p:sldId id="397" r:id="rId154"/>
    <p:sldId id="398" r:id="rId155"/>
    <p:sldId id="399" r:id="rId156"/>
    <p:sldId id="400" r:id="rId157"/>
    <p:sldId id="401" r:id="rId158"/>
    <p:sldId id="402" r:id="rId159"/>
    <p:sldId id="403" r:id="rId160"/>
    <p:sldId id="404" r:id="rId161"/>
    <p:sldId id="405" r:id="rId162"/>
    <p:sldId id="406" r:id="rId163"/>
    <p:sldId id="407" r:id="rId164"/>
    <p:sldId id="431" r:id="rId165"/>
    <p:sldId id="266" r:id="rId166"/>
    <p:sldId id="290" r:id="rId167"/>
    <p:sldId id="291" r:id="rId168"/>
    <p:sldId id="292" r:id="rId169"/>
    <p:sldId id="293" r:id="rId170"/>
    <p:sldId id="294" r:id="rId171"/>
    <p:sldId id="423" r:id="rId172"/>
    <p:sldId id="295" r:id="rId173"/>
    <p:sldId id="296" r:id="rId174"/>
    <p:sldId id="301" r:id="rId175"/>
    <p:sldId id="324" r:id="rId176"/>
    <p:sldId id="424" r:id="rId177"/>
    <p:sldId id="425" r:id="rId178"/>
    <p:sldId id="300" r:id="rId179"/>
    <p:sldId id="307" r:id="rId180"/>
    <p:sldId id="308" r:id="rId181"/>
    <p:sldId id="309" r:id="rId182"/>
    <p:sldId id="310" r:id="rId183"/>
    <p:sldId id="311" r:id="rId184"/>
    <p:sldId id="312" r:id="rId185"/>
    <p:sldId id="313" r:id="rId186"/>
    <p:sldId id="314" r:id="rId187"/>
    <p:sldId id="315" r:id="rId188"/>
    <p:sldId id="323" r:id="rId189"/>
    <p:sldId id="316" r:id="rId190"/>
    <p:sldId id="426" r:id="rId191"/>
    <p:sldId id="317" r:id="rId192"/>
    <p:sldId id="318" r:id="rId193"/>
    <p:sldId id="319" r:id="rId194"/>
    <p:sldId id="357" r:id="rId195"/>
    <p:sldId id="358" r:id="rId196"/>
    <p:sldId id="359" r:id="rId197"/>
    <p:sldId id="427" r:id="rId198"/>
    <p:sldId id="360" r:id="rId199"/>
    <p:sldId id="361" r:id="rId200"/>
    <p:sldId id="362" r:id="rId201"/>
    <p:sldId id="363" r:id="rId202"/>
    <p:sldId id="364" r:id="rId203"/>
    <p:sldId id="365" r:id="rId204"/>
    <p:sldId id="368" r:id="rId205"/>
    <p:sldId id="366" r:id="rId206"/>
    <p:sldId id="367" r:id="rId207"/>
    <p:sldId id="369" r:id="rId208"/>
    <p:sldId id="370" r:id="rId209"/>
    <p:sldId id="371" r:id="rId210"/>
    <p:sldId id="372" r:id="rId211"/>
    <p:sldId id="391" r:id="rId212"/>
    <p:sldId id="373" r:id="rId213"/>
    <p:sldId id="374" r:id="rId2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79">
          <p15:clr>
            <a:srgbClr val="A4A3A4"/>
          </p15:clr>
        </p15:guide>
      </p15:sldGuideLst>
    </p:ext>
    <p:ext uri="{2D200454-40CA-4A62-9FC3-DE9A4176ACB9}">
      <p15:notesGuideLst xmlns:p15="http://schemas.microsoft.com/office/powerpoint/2012/main">
        <p15:guide id="1" orient="horz" pos="2879">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16" autoAdjust="0"/>
    <p:restoredTop sz="86426" autoAdjust="0"/>
  </p:normalViewPr>
  <p:slideViewPr>
    <p:cSldViewPr>
      <p:cViewPr varScale="1">
        <p:scale>
          <a:sx n="81" d="100"/>
          <a:sy n="81" d="100"/>
        </p:scale>
        <p:origin x="680" y="176"/>
      </p:cViewPr>
      <p:guideLst>
        <p:guide orient="horz" pos="2159"/>
        <p:guide pos="2879"/>
      </p:guideLst>
    </p:cSldViewPr>
  </p:slideViewPr>
  <p:outlineViewPr>
    <p:cViewPr>
      <p:scale>
        <a:sx n="33" d="100"/>
        <a:sy n="33" d="100"/>
      </p:scale>
      <p:origin x="0" y="-359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20"/>
      </p:cViewPr>
      <p:guideLst>
        <p:guide orient="horz" pos="2879"/>
        <p:guide pos="2159"/>
      </p:guideLst>
    </p:cSldViewPr>
  </p:notes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a:lstStyle>
            <a:lvl1pPr algn="l">
              <a:defRPr sz="1200"/>
            </a:lvl1pPr>
          </a:lstStyle>
          <a:p>
            <a:pPr lvl="0" latinLnBrk="0">
              <a:defRPr lang="en-AU" altLang="en-US"/>
            </a:pPr>
            <a:endParaRPr lang="en-AU" altLang="x-non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a:lstStyle>
            <a:lvl1pPr algn="r">
              <a:defRPr sz="1200"/>
            </a:lvl1pPr>
          </a:lstStyle>
          <a:p>
            <a:pPr lvl="0">
              <a:defRPr lang="en-AU" altLang="en-US"/>
            </a:pPr>
            <a:fld id="{E692C003-B846-4522-8D26-AD134E9E3AAF}" type="datetime1">
              <a:rPr lang="en-AU"/>
              <a:pPr lvl="0">
                <a:defRPr lang="en-AU" altLang="en-US"/>
              </a:pPr>
              <a:t>16/11/20</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anchor="b"/>
          <a:lstStyle>
            <a:lvl1pPr algn="l">
              <a:defRPr sz="1200"/>
            </a:lvl1pPr>
          </a:lstStyle>
          <a:p>
            <a:pPr lvl="0" latinLnBrk="0">
              <a:defRPr lang="en-AU" altLang="en-US"/>
            </a:pPr>
            <a:endParaRPr lang="en-AU" altLang="x-non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anchor="b"/>
          <a:lstStyle>
            <a:lvl1pPr algn="r">
              <a:defRPr sz="1200"/>
            </a:lvl1pPr>
          </a:lstStyle>
          <a:p>
            <a:pPr lvl="0">
              <a:defRPr lang="en-AU" altLang="en-US"/>
            </a:pPr>
            <a:fld id="{407F6BEB-C219-4C7D-87BA-A1A279A90978}" type="slidenum">
              <a:rPr lang="en-AU"/>
              <a:pPr lvl="0">
                <a:defRPr lang="en-AU" altLang="en-US"/>
              </a:pPr>
              <a:t>‹#›</a:t>
            </a:fld>
            <a:endParaRPr lang="en-AU"/>
          </a:p>
        </p:txBody>
      </p:sp>
    </p:spTree>
    <p:extLst>
      <p:ext uri="{BB962C8B-B14F-4D97-AF65-F5344CB8AC3E}">
        <p14:creationId xmlns:p14="http://schemas.microsoft.com/office/powerpoint/2010/main" val="1643465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744C6-D758-42CF-A94E-98FC9314BD6B}" type="datetimeFigureOut">
              <a:rPr lang="en-AU" smtClean="0"/>
              <a:t>16/11/20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B2268-A56C-48D9-A1C0-933400B2F058}" type="slidenum">
              <a:rPr lang="en-AU" smtClean="0"/>
              <a:t>‹#›</a:t>
            </a:fld>
            <a:endParaRPr lang="en-AU"/>
          </a:p>
        </p:txBody>
      </p:sp>
    </p:spTree>
    <p:extLst>
      <p:ext uri="{BB962C8B-B14F-4D97-AF65-F5344CB8AC3E}">
        <p14:creationId xmlns:p14="http://schemas.microsoft.com/office/powerpoint/2010/main" val="107337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5B2268-A56C-48D9-A1C0-933400B2F058}" type="slidenum">
              <a:rPr lang="en-AU" smtClean="0"/>
              <a:t>3</a:t>
            </a:fld>
            <a:endParaRPr lang="en-AU"/>
          </a:p>
        </p:txBody>
      </p:sp>
    </p:spTree>
    <p:extLst>
      <p:ext uri="{BB962C8B-B14F-4D97-AF65-F5344CB8AC3E}">
        <p14:creationId xmlns:p14="http://schemas.microsoft.com/office/powerpoint/2010/main" val="639806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EDE3AB8-7D8E-2440-B362-E06C627F02DE}" type="slidenum">
              <a:rPr lang="en-US" altLang="x-none" sz="1200">
                <a:latin typeface="Calibri" charset="0"/>
              </a:rPr>
              <a:pPr eaLnBrk="1" hangingPunct="1"/>
              <a:t>84</a:t>
            </a:fld>
            <a:endParaRPr lang="en-US" altLang="x-none" sz="1200">
              <a:latin typeface="Calibri" charset="0"/>
            </a:endParaRP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1534421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410373C-EE13-0743-B07A-38E223EBB538}" type="slidenum">
              <a:rPr lang="en-US" altLang="x-none" sz="1200">
                <a:latin typeface="Calibri" charset="0"/>
              </a:rPr>
              <a:pPr eaLnBrk="1" hangingPunct="1"/>
              <a:t>85</a:t>
            </a:fld>
            <a:endParaRPr lang="en-US" altLang="x-none" sz="1200">
              <a:latin typeface="Calibri" charset="0"/>
            </a:endParaRP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1573407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410373C-EE13-0743-B07A-38E223EBB538}" type="slidenum">
              <a:rPr lang="en-US" altLang="x-none" sz="1200">
                <a:latin typeface="Calibri" charset="0"/>
              </a:rPr>
              <a:pPr eaLnBrk="1" hangingPunct="1"/>
              <a:t>86</a:t>
            </a:fld>
            <a:endParaRPr lang="en-US" altLang="x-none" sz="1200">
              <a:latin typeface="Calibri" charset="0"/>
            </a:endParaRP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2739273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410373C-EE13-0743-B07A-38E223EBB538}" type="slidenum">
              <a:rPr lang="en-US" altLang="x-none" sz="1200">
                <a:latin typeface="Calibri" charset="0"/>
              </a:rPr>
              <a:pPr eaLnBrk="1" hangingPunct="1"/>
              <a:t>87</a:t>
            </a:fld>
            <a:endParaRPr lang="en-US" altLang="x-none" sz="1200">
              <a:latin typeface="Calibri" charset="0"/>
            </a:endParaRP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3763975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A333952-DB13-E947-8A8A-A70DBDA21B3B}" type="slidenum">
              <a:rPr lang="en-US" altLang="x-none" sz="1200">
                <a:latin typeface="Calibri" charset="0"/>
              </a:rPr>
              <a:pPr eaLnBrk="1" hangingPunct="1"/>
              <a:t>88</a:t>
            </a:fld>
            <a:endParaRPr lang="en-US" altLang="x-none" sz="1200">
              <a:latin typeface="Calibri" charset="0"/>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1116739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A333952-DB13-E947-8A8A-A70DBDA21B3B}" type="slidenum">
              <a:rPr lang="en-US" altLang="x-none" sz="1200">
                <a:latin typeface="Calibri" charset="0"/>
              </a:rPr>
              <a:pPr eaLnBrk="1" hangingPunct="1"/>
              <a:t>89</a:t>
            </a:fld>
            <a:endParaRPr lang="en-US" altLang="x-none" sz="1200">
              <a:latin typeface="Calibri" charset="0"/>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1422474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A333952-DB13-E947-8A8A-A70DBDA21B3B}" type="slidenum">
              <a:rPr lang="en-US" altLang="x-none" sz="1200">
                <a:latin typeface="Calibri" charset="0"/>
              </a:rPr>
              <a:pPr eaLnBrk="1" hangingPunct="1"/>
              <a:t>90</a:t>
            </a:fld>
            <a:endParaRPr lang="en-US" altLang="x-none" sz="1200">
              <a:latin typeface="Calibri" charset="0"/>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2551641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A333952-DB13-E947-8A8A-A70DBDA21B3B}" type="slidenum">
              <a:rPr lang="en-US" altLang="x-none" sz="1200">
                <a:latin typeface="Calibri" charset="0"/>
              </a:rPr>
              <a:pPr eaLnBrk="1" hangingPunct="1"/>
              <a:t>91</a:t>
            </a:fld>
            <a:endParaRPr lang="en-US" altLang="x-none" sz="1200">
              <a:latin typeface="Calibri" charset="0"/>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652769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152B768-7174-8244-95FB-11772AE2CFE4}" type="slidenum">
              <a:rPr lang="en-US" altLang="x-none" sz="1200">
                <a:latin typeface="Calibri" charset="0"/>
              </a:rPr>
              <a:pPr eaLnBrk="1" hangingPunct="1"/>
              <a:t>92</a:t>
            </a:fld>
            <a:endParaRPr lang="en-US" altLang="x-none" sz="1200">
              <a:latin typeface="Calibri" charset="0"/>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1020537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6207A6C-D09F-5045-BCF0-E21EAB0C1A26}" type="slidenum">
              <a:rPr lang="en-US" altLang="x-none" sz="1200">
                <a:latin typeface="Calibri" charset="0"/>
              </a:rPr>
              <a:pPr eaLnBrk="1" hangingPunct="1"/>
              <a:t>93</a:t>
            </a:fld>
            <a:endParaRPr lang="en-US" altLang="x-none" sz="1200">
              <a:latin typeface="Calibri" charset="0"/>
            </a:endParaRPr>
          </a:p>
        </p:txBody>
      </p:sp>
      <p:sp>
        <p:nvSpPr>
          <p:cNvPr id="193538" name="Rectangle 1026"/>
          <p:cNvSpPr>
            <a:spLocks noGrp="1" noRot="1" noChangeAspect="1" noChangeArrowheads="1" noTextEdit="1"/>
          </p:cNvSpPr>
          <p:nvPr>
            <p:ph type="sldImg"/>
          </p:nvPr>
        </p:nvSpPr>
        <p:spPr>
          <a:ln/>
        </p:spPr>
      </p:sp>
      <p:sp>
        <p:nvSpPr>
          <p:cNvPr id="19353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81788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B2268-A56C-48D9-A1C0-933400B2F058}" type="slidenum">
              <a:rPr lang="en-AU" smtClean="0"/>
              <a:t>21</a:t>
            </a:fld>
            <a:endParaRPr lang="en-AU"/>
          </a:p>
        </p:txBody>
      </p:sp>
    </p:spTree>
    <p:extLst>
      <p:ext uri="{BB962C8B-B14F-4D97-AF65-F5344CB8AC3E}">
        <p14:creationId xmlns:p14="http://schemas.microsoft.com/office/powerpoint/2010/main" val="139685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8C397D4-552D-4A48-A6D3-FE413E60E7B5}" type="slidenum">
              <a:rPr lang="en-US" altLang="x-none" sz="1200">
                <a:latin typeface="Calibri" charset="0"/>
              </a:rPr>
              <a:pPr eaLnBrk="1" hangingPunct="1"/>
              <a:t>94</a:t>
            </a:fld>
            <a:endParaRPr lang="en-US" altLang="x-none" sz="1200">
              <a:latin typeface="Calibri" charset="0"/>
            </a:endParaRPr>
          </a:p>
        </p:txBody>
      </p:sp>
      <p:sp>
        <p:nvSpPr>
          <p:cNvPr id="195586" name="Rectangle 1026"/>
          <p:cNvSpPr>
            <a:spLocks noGrp="1" noRot="1" noChangeAspect="1" noChangeArrowheads="1" noTextEdit="1"/>
          </p:cNvSpPr>
          <p:nvPr>
            <p:ph type="sldImg"/>
          </p:nvPr>
        </p:nvSpPr>
        <p:spPr>
          <a:ln/>
        </p:spPr>
      </p:sp>
      <p:sp>
        <p:nvSpPr>
          <p:cNvPr id="19558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1957968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8C397D4-552D-4A48-A6D3-FE413E60E7B5}" type="slidenum">
              <a:rPr lang="en-US" altLang="x-none" sz="1200">
                <a:latin typeface="Calibri" charset="0"/>
              </a:rPr>
              <a:pPr eaLnBrk="1" hangingPunct="1"/>
              <a:t>95</a:t>
            </a:fld>
            <a:endParaRPr lang="en-US" altLang="x-none" sz="1200">
              <a:latin typeface="Calibri" charset="0"/>
            </a:endParaRPr>
          </a:p>
        </p:txBody>
      </p:sp>
      <p:sp>
        <p:nvSpPr>
          <p:cNvPr id="195586" name="Rectangle 1026"/>
          <p:cNvSpPr>
            <a:spLocks noGrp="1" noRot="1" noChangeAspect="1" noChangeArrowheads="1" noTextEdit="1"/>
          </p:cNvSpPr>
          <p:nvPr>
            <p:ph type="sldImg"/>
          </p:nvPr>
        </p:nvSpPr>
        <p:spPr>
          <a:ln/>
        </p:spPr>
      </p:sp>
      <p:sp>
        <p:nvSpPr>
          <p:cNvPr id="19558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1980182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81104B4-34A6-C244-B8F3-698212225019}" type="slidenum">
              <a:rPr lang="en-US" altLang="x-none" sz="1200">
                <a:latin typeface="Calibri" charset="0"/>
              </a:rPr>
              <a:pPr eaLnBrk="1" hangingPunct="1"/>
              <a:t>96</a:t>
            </a:fld>
            <a:endParaRPr lang="en-US" altLang="x-none" sz="1200">
              <a:latin typeface="Calibri" charset="0"/>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529009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1057D57-34F1-E548-858F-9FBE6DF5E816}" type="slidenum">
              <a:rPr lang="en-US" altLang="x-none" sz="1200">
                <a:latin typeface="Calibri" charset="0"/>
              </a:rPr>
              <a:pPr eaLnBrk="1" hangingPunct="1"/>
              <a:t>98</a:t>
            </a:fld>
            <a:endParaRPr lang="en-US" altLang="x-none" sz="1200">
              <a:latin typeface="Calibri" charset="0"/>
            </a:endParaRP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681431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5FF498B-3018-C742-ADFA-E985678BE9F1}" type="slidenum">
              <a:rPr lang="en-US" altLang="x-none" sz="1200">
                <a:latin typeface="Calibri" charset="0"/>
              </a:rPr>
              <a:pPr eaLnBrk="1" hangingPunct="1"/>
              <a:t>99</a:t>
            </a:fld>
            <a:endParaRPr lang="en-US" altLang="x-none" sz="1200">
              <a:latin typeface="Calibri" charset="0"/>
            </a:endParaRP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2063753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5FF498B-3018-C742-ADFA-E985678BE9F1}" type="slidenum">
              <a:rPr lang="en-US" altLang="x-none" sz="1200">
                <a:latin typeface="Calibri" charset="0"/>
              </a:rPr>
              <a:pPr eaLnBrk="1" hangingPunct="1"/>
              <a:t>100</a:t>
            </a:fld>
            <a:endParaRPr lang="en-US" altLang="x-none" sz="1200">
              <a:latin typeface="Calibri" charset="0"/>
            </a:endParaRP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105260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5B2268-A56C-48D9-A1C0-933400B2F058}" type="slidenum">
              <a:rPr lang="en-AU" smtClean="0"/>
              <a:t>25</a:t>
            </a:fld>
            <a:endParaRPr lang="en-AU"/>
          </a:p>
        </p:txBody>
      </p:sp>
    </p:spTree>
    <p:extLst>
      <p:ext uri="{BB962C8B-B14F-4D97-AF65-F5344CB8AC3E}">
        <p14:creationId xmlns:p14="http://schemas.microsoft.com/office/powerpoint/2010/main" val="256885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5B2268-A56C-48D9-A1C0-933400B2F058}" type="slidenum">
              <a:rPr lang="en-AU" smtClean="0"/>
              <a:t>42</a:t>
            </a:fld>
            <a:endParaRPr lang="en-AU"/>
          </a:p>
        </p:txBody>
      </p:sp>
    </p:spTree>
    <p:extLst>
      <p:ext uri="{BB962C8B-B14F-4D97-AF65-F5344CB8AC3E}">
        <p14:creationId xmlns:p14="http://schemas.microsoft.com/office/powerpoint/2010/main" val="141044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5B2268-A56C-48D9-A1C0-933400B2F058}" type="slidenum">
              <a:rPr lang="en-AU" smtClean="0"/>
              <a:t>66</a:t>
            </a:fld>
            <a:endParaRPr lang="en-AU"/>
          </a:p>
        </p:txBody>
      </p:sp>
    </p:spTree>
    <p:extLst>
      <p:ext uri="{BB962C8B-B14F-4D97-AF65-F5344CB8AC3E}">
        <p14:creationId xmlns:p14="http://schemas.microsoft.com/office/powerpoint/2010/main" val="3233994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5B2268-A56C-48D9-A1C0-933400B2F058}" type="slidenum">
              <a:rPr lang="en-AU" smtClean="0"/>
              <a:t>68</a:t>
            </a:fld>
            <a:endParaRPr lang="en-AU"/>
          </a:p>
        </p:txBody>
      </p:sp>
    </p:spTree>
    <p:extLst>
      <p:ext uri="{BB962C8B-B14F-4D97-AF65-F5344CB8AC3E}">
        <p14:creationId xmlns:p14="http://schemas.microsoft.com/office/powerpoint/2010/main" val="389245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5B2268-A56C-48D9-A1C0-933400B2F058}" type="slidenum">
              <a:rPr lang="en-AU" smtClean="0"/>
              <a:t>71</a:t>
            </a:fld>
            <a:endParaRPr lang="en-AU"/>
          </a:p>
        </p:txBody>
      </p:sp>
    </p:spTree>
    <p:extLst>
      <p:ext uri="{BB962C8B-B14F-4D97-AF65-F5344CB8AC3E}">
        <p14:creationId xmlns:p14="http://schemas.microsoft.com/office/powerpoint/2010/main" val="2962516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5B2268-A56C-48D9-A1C0-933400B2F058}" type="slidenum">
              <a:rPr lang="en-AU" smtClean="0"/>
              <a:t>72</a:t>
            </a:fld>
            <a:endParaRPr lang="en-AU"/>
          </a:p>
        </p:txBody>
      </p:sp>
    </p:spTree>
    <p:extLst>
      <p:ext uri="{BB962C8B-B14F-4D97-AF65-F5344CB8AC3E}">
        <p14:creationId xmlns:p14="http://schemas.microsoft.com/office/powerpoint/2010/main" val="2388198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3FB3719-F8B1-FB46-9AE0-732EB54093E8}" type="slidenum">
              <a:rPr lang="en-US" altLang="x-none" sz="1200">
                <a:latin typeface="Calibri" charset="0"/>
              </a:rPr>
              <a:pPr eaLnBrk="1" hangingPunct="1"/>
              <a:t>83</a:t>
            </a:fld>
            <a:endParaRPr lang="en-US" altLang="x-none" sz="1200">
              <a:latin typeface="Calibri"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ndParaRPr>
          </a:p>
        </p:txBody>
      </p:sp>
    </p:spTree>
    <p:extLst>
      <p:ext uri="{BB962C8B-B14F-4D97-AF65-F5344CB8AC3E}">
        <p14:creationId xmlns:p14="http://schemas.microsoft.com/office/powerpoint/2010/main" val="1804001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a:lvl1pPr>
          </a:lstStyle>
          <a:p>
            <a:r>
              <a:rPr lang="en-US"/>
              <a:t>Click to edit Master title style</a:t>
            </a:r>
            <a:endParaRPr lang="en-AU"/>
          </a:p>
        </p:txBody>
      </p:sp>
      <p:sp>
        <p:nvSpPr>
          <p:cNvPr id="3" name="Subtitle 2"/>
          <p:cNvSpPr>
            <a:spLocks noGrp="1"/>
          </p:cNvSpPr>
          <p:nvPr>
            <p:ph type="subTitle" idx="1" hasCustomPrompt="1"/>
          </p:nvPr>
        </p:nvSpPr>
        <p:spPr>
          <a:xfrm>
            <a:off x="719572" y="3886200"/>
            <a:ext cx="6400800" cy="17526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AU" dirty="0"/>
              <a:t>Professor Alan Hájek</a:t>
            </a:r>
            <a:endParaRPr lang="en-US" dirty="0"/>
          </a:p>
          <a:p>
            <a:r>
              <a:rPr lang="en-US" dirty="0"/>
              <a:t>Click to edit Master subtitle style</a:t>
            </a:r>
            <a:endParaRPr lang="en-AU" dirty="0"/>
          </a:p>
        </p:txBody>
      </p:sp>
      <p:sp>
        <p:nvSpPr>
          <p:cNvPr id="4" name="Date Placeholder 3"/>
          <p:cNvSpPr>
            <a:spLocks noGrp="1"/>
          </p:cNvSpPr>
          <p:nvPr>
            <p:ph type="dt" sz="half" idx="10"/>
          </p:nvPr>
        </p:nvSpPr>
        <p:spPr/>
        <p:txBody>
          <a:bodyPr/>
          <a:lstStyle/>
          <a:p>
            <a:fld id="{4D8B1177-DBB8-484C-B578-BBF23708BD14}" type="datetime1">
              <a:rPr lang="en-AU" smtClean="0"/>
              <a:t>16/11/20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659A5C-18DC-43A9-B897-A4882018230A}" type="slidenum">
              <a:rPr lang="en-AU" smtClean="0"/>
              <a:t>‹#›</a:t>
            </a:fld>
            <a:endParaRPr lang="en-AU"/>
          </a:p>
        </p:txBody>
      </p:sp>
      <p:cxnSp>
        <p:nvCxnSpPr>
          <p:cNvPr id="7" name="Straight Connector 6"/>
          <p:cNvCxnSpPr/>
          <p:nvPr userDrawn="1"/>
        </p:nvCxnSpPr>
        <p:spPr>
          <a:xfrm>
            <a:off x="0" y="3753036"/>
            <a:ext cx="9144000"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076" name="Picture 4" descr="https://upload.wikimedia.org/wikipedia/en/7/7d/Australian_National_University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80212" y="345460"/>
            <a:ext cx="2313964" cy="792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2182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t">
            <a:normAutofit/>
          </a:bodyPr>
          <a:lstStyle>
            <a:lvl1pPr marL="0" indent="0">
              <a:buNone/>
              <a:defRPr sz="3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lang="en-AU" altLang="en-US"/>
            </a:pPr>
            <a:r>
              <a:rPr lang="en-AU" altLang="x-none" dirty="0"/>
              <a:t>Double tap to edit Master text styles</a:t>
            </a:r>
          </a:p>
        </p:txBody>
      </p:sp>
      <p:sp>
        <p:nvSpPr>
          <p:cNvPr id="4" name="Date Placeholder 3"/>
          <p:cNvSpPr>
            <a:spLocks noGrp="1"/>
          </p:cNvSpPr>
          <p:nvPr>
            <p:ph type="dt" sz="half" idx="10"/>
          </p:nvPr>
        </p:nvSpPr>
        <p:spPr/>
        <p:txBody>
          <a:bodyPr/>
          <a:lstStyle/>
          <a:p>
            <a:pPr lvl="0">
              <a:defRPr lang="en-AU" altLang="en-US"/>
            </a:pPr>
            <a:fld id="{7504B991-0689-49C8-B104-F0BEAC358533}" type="datetime1">
              <a:rPr lang="en-AU" altLang="x-none" smtClean="0"/>
              <a:t>16/11/20</a:t>
            </a:fld>
            <a:endParaRPr lang="en-AU" altLang="x-none"/>
          </a:p>
        </p:txBody>
      </p:sp>
      <p:sp>
        <p:nvSpPr>
          <p:cNvPr id="5" name="Footer Placeholder 4"/>
          <p:cNvSpPr>
            <a:spLocks noGrp="1"/>
          </p:cNvSpPr>
          <p:nvPr>
            <p:ph type="ftr" sz="quarter" idx="11"/>
          </p:nvPr>
        </p:nvSpPr>
        <p:spPr/>
        <p:txBody>
          <a:bodyPr/>
          <a:lstStyle/>
          <a:p>
            <a:pPr lvl="0">
              <a:defRPr lang="en-AU" altLang="en-US"/>
            </a:pPr>
            <a:endParaRPr lang="en-AU" altLang="x-none"/>
          </a:p>
        </p:txBody>
      </p:sp>
      <p:sp>
        <p:nvSpPr>
          <p:cNvPr id="6" name="Slide Number Placeholder 5"/>
          <p:cNvSpPr>
            <a:spLocks noGrp="1"/>
          </p:cNvSpPr>
          <p:nvPr>
            <p:ph type="sldNum" sz="quarter" idx="12"/>
          </p:nvPr>
        </p:nvSpPr>
        <p:spPr/>
        <p:txBody>
          <a:bodyPr/>
          <a:lstStyle/>
          <a:p>
            <a:pPr lvl="0">
              <a:defRPr lang="en-AU" altLang="en-US"/>
            </a:pPr>
            <a:fld id="{1B659A5C-18DC-43A9-B897-A4882018230A}" type="slidenum">
              <a:rPr lang="en-AU" altLang="x-none"/>
              <a:pPr lvl="0">
                <a:defRPr lang="en-AU" altLang="en-US"/>
              </a:pPr>
              <a:t>‹#›</a:t>
            </a:fld>
            <a:endParaRPr lang="en-AU" altLang="x-none"/>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prstGeom prst="rect">
            <a:avLst/>
          </a:prstGeom>
        </p:spPr>
        <p:txBody>
          <a:bodyPr anchor="b"/>
          <a:lstStyle>
            <a:lvl1pPr algn="ctr">
              <a:defRPr/>
            </a:lvl1pPr>
          </a:lstStyle>
          <a:p>
            <a:pPr lvl="0">
              <a:defRPr lang="en-AU" altLang="en-US"/>
            </a:pPr>
            <a:r>
              <a:rPr lang="en-AU" altLang="x-none" dirty="0"/>
              <a:t>Double tap to edit Master title style</a:t>
            </a:r>
          </a:p>
        </p:txBody>
      </p:sp>
      <p:sp>
        <p:nvSpPr>
          <p:cNvPr id="3" name="Content Placeholder 2"/>
          <p:cNvSpPr>
            <a:spLocks noGrp="1"/>
          </p:cNvSpPr>
          <p:nvPr>
            <p:ph idx="1"/>
          </p:nvPr>
        </p:nvSpPr>
        <p:spPr/>
        <p:txBody>
          <a:bodyPr>
            <a:normAutofit/>
          </a:bodyPr>
          <a:lstStyle>
            <a:lvl1pPr>
              <a:defRPr sz="2800"/>
            </a:lvl1pPr>
            <a:lvl2pPr>
              <a:defRPr sz="2800"/>
            </a:lvl2pPr>
            <a:lvl3pPr>
              <a:defRPr sz="2800"/>
            </a:lvl3pPr>
            <a:lvl4pPr>
              <a:defRPr sz="2800"/>
            </a:lvl4pPr>
            <a:lvl5pPr>
              <a:defRPr sz="2800"/>
            </a:lvl5pPr>
          </a:lstStyle>
          <a:p>
            <a:pPr lvl="0">
              <a:defRPr lang="en-AU" altLang="en-US"/>
            </a:pPr>
            <a:r>
              <a:rPr lang="en-AU" altLang="x-none" dirty="0"/>
              <a:t>Double tap to edit Master text styles</a:t>
            </a:r>
          </a:p>
          <a:p>
            <a:pPr lvl="1">
              <a:defRPr lang="en-AU" altLang="en-US"/>
            </a:pPr>
            <a:r>
              <a:rPr lang="en-AU" altLang="x-none" dirty="0"/>
              <a:t>Second level</a:t>
            </a:r>
          </a:p>
          <a:p>
            <a:pPr lvl="2">
              <a:defRPr lang="en-AU" altLang="en-US"/>
            </a:pPr>
            <a:r>
              <a:rPr lang="en-AU" altLang="x-none" dirty="0"/>
              <a:t>Third level</a:t>
            </a:r>
          </a:p>
          <a:p>
            <a:pPr lvl="3">
              <a:defRPr lang="en-AU" altLang="en-US"/>
            </a:pPr>
            <a:r>
              <a:rPr lang="en-AU" altLang="x-none" dirty="0"/>
              <a:t>Fourth level</a:t>
            </a:r>
          </a:p>
          <a:p>
            <a:pPr lvl="4">
              <a:defRPr lang="en-AU" altLang="en-US"/>
            </a:pPr>
            <a:r>
              <a:rPr lang="en-AU" altLang="x-none" dirty="0"/>
              <a:t>Fifth level</a:t>
            </a:r>
          </a:p>
        </p:txBody>
      </p:sp>
      <p:sp>
        <p:nvSpPr>
          <p:cNvPr id="4" name="Date Placeholder 3"/>
          <p:cNvSpPr>
            <a:spLocks noGrp="1"/>
          </p:cNvSpPr>
          <p:nvPr>
            <p:ph type="dt" sz="half" idx="10"/>
          </p:nvPr>
        </p:nvSpPr>
        <p:spPr/>
        <p:txBody>
          <a:bodyPr/>
          <a:lstStyle/>
          <a:p>
            <a:pPr lvl="0">
              <a:defRPr lang="en-AU" altLang="en-US"/>
            </a:pPr>
            <a:fld id="{E4CBA9A1-EB30-4E3B-89FC-851B27BE5A14}" type="datetime1">
              <a:rPr lang="en-AU" altLang="x-none" smtClean="0"/>
              <a:t>16/11/20</a:t>
            </a:fld>
            <a:endParaRPr lang="en-AU" altLang="x-none"/>
          </a:p>
        </p:txBody>
      </p:sp>
      <p:sp>
        <p:nvSpPr>
          <p:cNvPr id="5" name="Footer Placeholder 4"/>
          <p:cNvSpPr>
            <a:spLocks noGrp="1"/>
          </p:cNvSpPr>
          <p:nvPr>
            <p:ph type="ftr" sz="quarter" idx="11"/>
          </p:nvPr>
        </p:nvSpPr>
        <p:spPr/>
        <p:txBody>
          <a:bodyPr/>
          <a:lstStyle/>
          <a:p>
            <a:pPr lvl="0">
              <a:defRPr lang="en-AU" altLang="en-US"/>
            </a:pPr>
            <a:endParaRPr lang="en-AU" altLang="x-none"/>
          </a:p>
        </p:txBody>
      </p:sp>
      <p:sp>
        <p:nvSpPr>
          <p:cNvPr id="6" name="Slide Number Placeholder 5"/>
          <p:cNvSpPr>
            <a:spLocks noGrp="1"/>
          </p:cNvSpPr>
          <p:nvPr>
            <p:ph type="sldNum" sz="quarter" idx="12"/>
          </p:nvPr>
        </p:nvSpPr>
        <p:spPr/>
        <p:txBody>
          <a:bodyPr/>
          <a:lstStyle/>
          <a:p>
            <a:pPr lvl="0">
              <a:defRPr lang="en-AU" altLang="en-US"/>
            </a:pPr>
            <a:fld id="{1B659A5C-18DC-43A9-B897-A4882018230A}" type="slidenum">
              <a:rPr lang="en-AU" altLang="x-none"/>
              <a:pPr lvl="0">
                <a:defRPr lang="en-AU" altLang="en-US"/>
              </a:pPr>
              <a:t>‹#›</a:t>
            </a:fld>
            <a:endParaRPr lang="en-AU" altLang="x-none"/>
          </a:p>
        </p:txBody>
      </p:sp>
      <p:cxnSp>
        <p:nvCxnSpPr>
          <p:cNvPr id="7" name="Straight Connector 6"/>
          <p:cNvCxnSpPr/>
          <p:nvPr userDrawn="1"/>
        </p:nvCxnSpPr>
        <p:spPr>
          <a:xfrm>
            <a:off x="0" y="980728"/>
            <a:ext cx="9144000"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prstGeom prst="rect">
            <a:avLst/>
          </a:prstGeom>
        </p:spPr>
        <p:txBody>
          <a:bodyPr anchor="b"/>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5E18B0F-766A-494D-BC60-8048EE0B811C}" type="datetime1">
              <a:rPr lang="en-AU" smtClean="0"/>
              <a:t>16/11/20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659A5C-18DC-43A9-B897-A4882018230A}" type="slidenum">
              <a:rPr lang="en-AU" smtClean="0"/>
              <a:t>‹#›</a:t>
            </a:fld>
            <a:endParaRPr lang="en-AU"/>
          </a:p>
        </p:txBody>
      </p:sp>
      <p:cxnSp>
        <p:nvCxnSpPr>
          <p:cNvPr id="8" name="Straight Connector 7"/>
          <p:cNvCxnSpPr/>
          <p:nvPr userDrawn="1"/>
        </p:nvCxnSpPr>
        <p:spPr>
          <a:xfrm>
            <a:off x="0" y="980728"/>
            <a:ext cx="9144000"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40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prstGeom prst="rect">
            <a:avLst/>
          </a:prstGeom>
        </p:spPr>
        <p:txBody>
          <a:bodyPr anchor="b"/>
          <a:lstStyle>
            <a:lvl1pPr>
              <a:defRPr/>
            </a:lvl1pPr>
          </a:lstStyle>
          <a:p>
            <a:pPr lvl="0">
              <a:defRPr lang="en-AU" altLang="en-US"/>
            </a:pPr>
            <a:r>
              <a:rPr lang="en-AU" altLang="x-none" dirty="0"/>
              <a:t>Double tap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lgn="ctr">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en-AU" altLang="en-US"/>
            </a:pPr>
            <a:r>
              <a:rPr lang="en-AU" altLang="x-none" dirty="0"/>
              <a:t>Double tap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en-AU" altLang="en-US"/>
            </a:pPr>
            <a:r>
              <a:rPr lang="en-AU" altLang="x-none" dirty="0"/>
              <a:t>Double tap to edit Master text styles</a:t>
            </a:r>
          </a:p>
          <a:p>
            <a:pPr lvl="1">
              <a:defRPr lang="en-AU" altLang="en-US"/>
            </a:pPr>
            <a:r>
              <a:rPr lang="en-AU" altLang="x-none" dirty="0"/>
              <a:t>Second level</a:t>
            </a:r>
          </a:p>
          <a:p>
            <a:pPr lvl="2">
              <a:defRPr lang="en-AU" altLang="en-US"/>
            </a:pPr>
            <a:r>
              <a:rPr lang="en-AU" altLang="x-none" dirty="0"/>
              <a:t>Third level</a:t>
            </a:r>
          </a:p>
          <a:p>
            <a:pPr lvl="3">
              <a:defRPr lang="en-AU" altLang="en-US"/>
            </a:pPr>
            <a:r>
              <a:rPr lang="en-AU" altLang="x-none" dirty="0"/>
              <a:t>Fourth level</a:t>
            </a:r>
          </a:p>
          <a:p>
            <a:pPr lvl="4">
              <a:defRPr lang="en-AU" altLang="en-US"/>
            </a:pPr>
            <a:r>
              <a:rPr lang="en-AU" altLang="x-none"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lgn="ctr">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en-AU" altLang="en-US"/>
            </a:pPr>
            <a:r>
              <a:rPr lang="en-AU" altLang="x-none" dirty="0"/>
              <a:t>Double tap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defRPr lang="en-AU" altLang="en-US"/>
            </a:pPr>
            <a:r>
              <a:rPr lang="en-AU" altLang="x-none" dirty="0"/>
              <a:t>Double tap to edit Master text styles</a:t>
            </a:r>
          </a:p>
          <a:p>
            <a:pPr lvl="1">
              <a:defRPr lang="en-AU" altLang="en-US"/>
            </a:pPr>
            <a:r>
              <a:rPr lang="en-AU" altLang="x-none" dirty="0"/>
              <a:t>Second level</a:t>
            </a:r>
          </a:p>
          <a:p>
            <a:pPr lvl="2">
              <a:defRPr lang="en-AU" altLang="en-US"/>
            </a:pPr>
            <a:r>
              <a:rPr lang="en-AU" altLang="x-none" dirty="0"/>
              <a:t>Third level</a:t>
            </a:r>
          </a:p>
          <a:p>
            <a:pPr lvl="3">
              <a:defRPr lang="en-AU" altLang="en-US"/>
            </a:pPr>
            <a:r>
              <a:rPr lang="en-AU" altLang="x-none" dirty="0"/>
              <a:t>Fourth level</a:t>
            </a:r>
          </a:p>
          <a:p>
            <a:pPr lvl="4">
              <a:defRPr lang="en-AU" altLang="en-US"/>
            </a:pPr>
            <a:r>
              <a:rPr lang="en-AU" altLang="x-none" dirty="0"/>
              <a:t>Fifth level</a:t>
            </a:r>
          </a:p>
        </p:txBody>
      </p:sp>
      <p:sp>
        <p:nvSpPr>
          <p:cNvPr id="7" name="Date Placeholder 6"/>
          <p:cNvSpPr>
            <a:spLocks noGrp="1"/>
          </p:cNvSpPr>
          <p:nvPr>
            <p:ph type="dt" sz="half" idx="10"/>
          </p:nvPr>
        </p:nvSpPr>
        <p:spPr/>
        <p:txBody>
          <a:bodyPr/>
          <a:lstStyle/>
          <a:p>
            <a:pPr lvl="0">
              <a:defRPr lang="en-AU" altLang="en-US"/>
            </a:pPr>
            <a:fld id="{B2DCFEA3-925B-4591-BE2E-314F48CC1B3D}" type="datetime1">
              <a:rPr lang="en-AU" altLang="x-none" smtClean="0"/>
              <a:t>16/11/20</a:t>
            </a:fld>
            <a:endParaRPr lang="en-AU" altLang="x-none"/>
          </a:p>
        </p:txBody>
      </p:sp>
      <p:sp>
        <p:nvSpPr>
          <p:cNvPr id="8" name="Footer Placeholder 7"/>
          <p:cNvSpPr>
            <a:spLocks noGrp="1"/>
          </p:cNvSpPr>
          <p:nvPr>
            <p:ph type="ftr" sz="quarter" idx="11"/>
          </p:nvPr>
        </p:nvSpPr>
        <p:spPr/>
        <p:txBody>
          <a:bodyPr/>
          <a:lstStyle/>
          <a:p>
            <a:pPr lvl="0">
              <a:defRPr lang="en-AU" altLang="en-US"/>
            </a:pPr>
            <a:endParaRPr lang="en-AU" altLang="x-none"/>
          </a:p>
        </p:txBody>
      </p:sp>
      <p:sp>
        <p:nvSpPr>
          <p:cNvPr id="9" name="Slide Number Placeholder 8"/>
          <p:cNvSpPr>
            <a:spLocks noGrp="1"/>
          </p:cNvSpPr>
          <p:nvPr>
            <p:ph type="sldNum" sz="quarter" idx="12"/>
          </p:nvPr>
        </p:nvSpPr>
        <p:spPr/>
        <p:txBody>
          <a:bodyPr/>
          <a:lstStyle/>
          <a:p>
            <a:pPr lvl="0">
              <a:defRPr lang="en-AU" altLang="en-US"/>
            </a:pPr>
            <a:fld id="{1B659A5C-18DC-43A9-B897-A4882018230A}" type="slidenum">
              <a:rPr lang="en-AU" altLang="x-none"/>
              <a:pPr lvl="0">
                <a:defRPr lang="en-AU" altLang="en-US"/>
              </a:pPr>
              <a:t>‹#›</a:t>
            </a:fld>
            <a:endParaRPr lang="en-AU" altLang="x-none"/>
          </a:p>
        </p:txBody>
      </p:sp>
      <p:cxnSp>
        <p:nvCxnSpPr>
          <p:cNvPr id="10" name="Straight Connector 9"/>
          <p:cNvCxnSpPr/>
          <p:nvPr userDrawn="1"/>
        </p:nvCxnSpPr>
        <p:spPr>
          <a:xfrm>
            <a:off x="467544" y="2204864"/>
            <a:ext cx="4032448"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644008" y="2204864"/>
            <a:ext cx="4032448"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980728"/>
            <a:ext cx="9144000"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576064"/>
          </a:xfrm>
          <a:prstGeom prst="rect">
            <a:avLst/>
          </a:prstGeom>
        </p:spPr>
        <p:txBody>
          <a:bodyPr anchor="b"/>
          <a:lstStyle/>
          <a:p>
            <a:r>
              <a:rPr lang="en-US" dirty="0"/>
              <a:t>Click to edit Master title style</a:t>
            </a:r>
            <a:endParaRPr lang="en-AU" dirty="0"/>
          </a:p>
        </p:txBody>
      </p:sp>
      <p:sp>
        <p:nvSpPr>
          <p:cNvPr id="3" name="Date Placeholder 2"/>
          <p:cNvSpPr>
            <a:spLocks noGrp="1"/>
          </p:cNvSpPr>
          <p:nvPr>
            <p:ph type="dt" sz="half" idx="10"/>
          </p:nvPr>
        </p:nvSpPr>
        <p:spPr/>
        <p:txBody>
          <a:bodyPr/>
          <a:lstStyle/>
          <a:p>
            <a:fld id="{1403A95E-48CA-45E8-A203-9E0786FDD63C}" type="datetime1">
              <a:rPr lang="en-AU" smtClean="0"/>
              <a:t>16/11/20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B659A5C-18DC-43A9-B897-A4882018230A}" type="slidenum">
              <a:rPr lang="en-AU" smtClean="0"/>
              <a:t>‹#›</a:t>
            </a:fld>
            <a:endParaRPr lang="en-AU"/>
          </a:p>
        </p:txBody>
      </p:sp>
      <p:cxnSp>
        <p:nvCxnSpPr>
          <p:cNvPr id="6" name="Straight Connector 5"/>
          <p:cNvCxnSpPr/>
          <p:nvPr userDrawn="1"/>
        </p:nvCxnSpPr>
        <p:spPr>
          <a:xfrm>
            <a:off x="0" y="980728"/>
            <a:ext cx="9144000"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399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6BCE4-9340-4337-94D9-305A3419C514}" type="datetime1">
              <a:rPr lang="en-AU" smtClean="0"/>
              <a:t>16/11/20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59A5C-18DC-43A9-B897-A4882018230A}" type="slidenum">
              <a:rPr lang="en-AU" smtClean="0"/>
              <a:t>‹#›</a:t>
            </a:fld>
            <a:endParaRPr lang="en-AU"/>
          </a:p>
        </p:txBody>
      </p:sp>
      <p:sp>
        <p:nvSpPr>
          <p:cNvPr id="11" name="Title Placeholder 10"/>
          <p:cNvSpPr>
            <a:spLocks noGrp="1"/>
          </p:cNvSpPr>
          <p:nvPr>
            <p:ph type="title"/>
          </p:nvPr>
        </p:nvSpPr>
        <p:spPr>
          <a:xfrm>
            <a:off x="457200" y="404664"/>
            <a:ext cx="8229600" cy="576064"/>
          </a:xfrm>
          <a:prstGeom prst="rect">
            <a:avLst/>
          </a:prstGeom>
        </p:spPr>
        <p:txBody>
          <a:bodyPr vert="horz" lIns="91440" tIns="45720" rIns="91440" bIns="45720" rtlCol="0" anchor="b">
            <a:noAutofit/>
          </a:bodyPr>
          <a:lstStyle/>
          <a:p>
            <a:r>
              <a:rPr lang="en-US" dirty="0"/>
              <a:t>Click to edit Master title style</a:t>
            </a:r>
            <a:endParaRPr lang="en-AU" dirty="0"/>
          </a:p>
        </p:txBody>
      </p:sp>
    </p:spTree>
    <p:extLst>
      <p:ext uri="{BB962C8B-B14F-4D97-AF65-F5344CB8AC3E}">
        <p14:creationId xmlns:p14="http://schemas.microsoft.com/office/powerpoint/2010/main" val="332023186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Lst>
  <p:hf hdr="0" ftr="0" dt="0"/>
  <p:txStyles>
    <p:titleStyle>
      <a:lvl1pPr algn="l" defTabSz="914400" rtl="0" eaLnBrk="1" latinLnBrk="0" hangingPunct="1">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tiff"/><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m.au/url?sa=i&amp;rct=j&amp;q=&amp;esrc=s&amp;source=images&amp;cd=&amp;ved=0ahUKEwiM3P2ylsfVAhXIFpQKHcVNA3AQjRwIBw&amp;url=http://rsta.royalsocietypublishing.org/content/363/1835/2335&amp;psig=AFQjCNFDiWyAfv2KrkmA2kpgNtdDkcPayg&amp;ust=1502265800969848" TargetMode="Externa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13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9.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20.png"/></Relationships>
</file>

<file path=ppt/slides/_rels/slide207.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20.png"/></Relationships>
</file>

<file path=ppt/slides/_rels/slide208.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21.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a:t>
            </a:fld>
            <a:endParaRPr lang="en-AU" altLang="x-none"/>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3125" y="1268413"/>
            <a:ext cx="4857750" cy="4857750"/>
          </a:xfrm>
        </p:spPr>
      </p:pic>
    </p:spTree>
    <p:extLst>
      <p:ext uri="{BB962C8B-B14F-4D97-AF65-F5344CB8AC3E}">
        <p14:creationId xmlns:p14="http://schemas.microsoft.com/office/powerpoint/2010/main" val="19598542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fontScale="92500"/>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US" sz="3200" dirty="0">
                <a:latin typeface="Garamond" panose="02020404030301010803" pitchFamily="18" charset="0"/>
              </a:rPr>
              <a:t>Adding alternatives sideways to a given possibility raises the question of </a:t>
            </a:r>
            <a:r>
              <a:rPr lang="en-US" sz="3200" i="1" dirty="0">
                <a:latin typeface="Garamond" panose="02020404030301010803" pitchFamily="18" charset="0"/>
              </a:rPr>
              <a:t>whether</a:t>
            </a:r>
            <a:r>
              <a:rPr lang="en-US" sz="3200" dirty="0">
                <a:latin typeface="Garamond" panose="02020404030301010803" pitchFamily="18" charset="0"/>
              </a:rPr>
              <a:t> it will occur; refining it downwards raises the question of </a:t>
            </a:r>
            <a:r>
              <a:rPr lang="en-US" sz="3200" i="1" dirty="0">
                <a:latin typeface="Garamond" panose="02020404030301010803" pitchFamily="18" charset="0"/>
              </a:rPr>
              <a:t>how</a:t>
            </a:r>
            <a:r>
              <a:rPr lang="en-US" sz="3200" dirty="0">
                <a:latin typeface="Garamond" panose="02020404030301010803" pitchFamily="18" charset="0"/>
              </a:rPr>
              <a:t> it will occur. </a:t>
            </a:r>
          </a:p>
          <a:p>
            <a:pPr marL="342900" lvl="1" indent="-342900">
              <a:buFont typeface="Arial" charset="0"/>
              <a:buChar char="•"/>
            </a:pPr>
            <a:r>
              <a:rPr lang="en-AU" sz="3200" dirty="0">
                <a:latin typeface="Garamond" panose="02020404030301010803" pitchFamily="18" charset="0"/>
              </a:rPr>
              <a:t>Our </a:t>
            </a:r>
            <a:r>
              <a:rPr lang="en-AU" sz="3200" dirty="0">
                <a:latin typeface="Garamond" panose="02020404030301010803" pitchFamily="18" charset="0"/>
                <a:sym typeface="Symbol" pitchFamily="2" charset="2"/>
              </a:rPr>
              <a:t></a:t>
            </a:r>
            <a:r>
              <a:rPr lang="en-AU" sz="3200" dirty="0">
                <a:latin typeface="Garamond" panose="02020404030301010803" pitchFamily="18" charset="0"/>
              </a:rPr>
              <a:t> will typically be incomplete, both sideways and downwards: the possibilities are not jointly exhaustive, and they are not maximally specific.</a:t>
            </a:r>
          </a:p>
          <a:p>
            <a:pPr marL="342900" lvl="1" indent="-342900">
              <a:buFont typeface="Arial" charset="0"/>
              <a:buChar char="•"/>
            </a:pPr>
            <a:r>
              <a:rPr lang="en-US" sz="3200" dirty="0">
                <a:latin typeface="Garamond" panose="02020404030301010803" pitchFamily="18" charset="0"/>
              </a:rPr>
              <a:t>Sideways and downwards (in)completeness will figure centrally in the omega dilemma at the end.</a:t>
            </a:r>
            <a:endParaRPr lang="en-AU" sz="3200" dirty="0">
              <a:latin typeface="Garamond" panose="02020404030301010803" pitchFamily="18" charset="0"/>
            </a:endParaRPr>
          </a:p>
          <a:p>
            <a:pPr marL="0" lvl="1" indent="0">
              <a:buNone/>
            </a:pPr>
            <a:endParaRPr lang="en-AU" dirty="0">
              <a:latin typeface="Garamond" panose="02020404030301010803" pitchFamily="18" charset="0"/>
            </a:endParaRP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10</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and subjective probability</a:t>
            </a:r>
            <a:endParaRPr lang="en-US" dirty="0"/>
          </a:p>
        </p:txBody>
      </p:sp>
    </p:spTree>
    <p:extLst>
      <p:ext uri="{BB962C8B-B14F-4D97-AF65-F5344CB8AC3E}">
        <p14:creationId xmlns:p14="http://schemas.microsoft.com/office/powerpoint/2010/main" val="2113180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gn="ctr" eaLnBrk="1" hangingPunct="1">
              <a:defRPr/>
            </a:pPr>
            <a:r>
              <a:rPr lang="en-US" dirty="0">
                <a:latin typeface="Calibri" charset="0"/>
                <a:ea typeface="ＭＳ Ｐゴシック" charset="0"/>
                <a:cs typeface="ＭＳ Ｐゴシック" charset="0"/>
              </a:rPr>
              <a:t>Some ways to argue that X is possible</a:t>
            </a:r>
          </a:p>
        </p:txBody>
      </p:sp>
      <p:sp>
        <p:nvSpPr>
          <p:cNvPr id="201730" name="Rectangle 3"/>
          <p:cNvSpPr>
            <a:spLocks noGrp="1" noChangeArrowheads="1"/>
          </p:cNvSpPr>
          <p:nvPr>
            <p:ph type="body" idx="1"/>
          </p:nvPr>
        </p:nvSpPr>
        <p:spPr>
          <a:xfrm>
            <a:off x="457200" y="1268760"/>
            <a:ext cx="8229600" cy="4857403"/>
          </a:xfrm>
        </p:spPr>
        <p:txBody>
          <a:bodyPr/>
          <a:lstStyle/>
          <a:p>
            <a:pPr eaLnBrk="1" hangingPunct="1">
              <a:lnSpc>
                <a:spcPct val="90000"/>
              </a:lnSpc>
              <a:buFont typeface="Times" charset="0"/>
              <a:buChar char="•"/>
            </a:pPr>
            <a:endParaRPr lang="en-US" altLang="x-none" dirty="0">
              <a:latin typeface="Calibri" charset="0"/>
            </a:endParaRPr>
          </a:p>
          <a:p>
            <a:pPr eaLnBrk="1" hangingPunct="1">
              <a:lnSpc>
                <a:spcPct val="90000"/>
              </a:lnSpc>
            </a:pPr>
            <a:r>
              <a:rPr lang="en-US" altLang="x-none" b="0" dirty="0">
                <a:latin typeface="Garamond" charset="0"/>
              </a:rPr>
              <a:t>More generally, symmetries are often good possibility-generators: if </a:t>
            </a:r>
            <a:r>
              <a:rPr lang="en-US" altLang="x-none" b="0" i="1" dirty="0">
                <a:latin typeface="Garamond" charset="0"/>
              </a:rPr>
              <a:t>w</a:t>
            </a:r>
            <a:r>
              <a:rPr lang="en-US" altLang="x-none" b="0" dirty="0">
                <a:latin typeface="Garamond" charset="0"/>
              </a:rPr>
              <a:t> is possible, then so is anything related to </a:t>
            </a:r>
            <a:r>
              <a:rPr lang="en-US" altLang="x-none" b="0" i="1" dirty="0">
                <a:latin typeface="Garamond" charset="0"/>
              </a:rPr>
              <a:t>w</a:t>
            </a:r>
            <a:r>
              <a:rPr lang="en-US" altLang="x-none" b="0" dirty="0">
                <a:latin typeface="Garamond" charset="0"/>
              </a:rPr>
              <a:t> by suitable symmetry-based transformations—e.g. translations, rotations, reflections.</a:t>
            </a:r>
          </a:p>
          <a:p>
            <a:pPr eaLnBrk="1" hangingPunct="1">
              <a:lnSpc>
                <a:spcPct val="90000"/>
              </a:lnSpc>
              <a:buFontTx/>
              <a:buNone/>
            </a:pPr>
            <a:endParaRPr lang="en-US" altLang="x-none" dirty="0">
              <a:latin typeface="Calibri" charset="0"/>
            </a:endParaRPr>
          </a:p>
        </p:txBody>
      </p:sp>
    </p:spTree>
    <p:extLst>
      <p:ext uri="{BB962C8B-B14F-4D97-AF65-F5344CB8AC3E}">
        <p14:creationId xmlns:p14="http://schemas.microsoft.com/office/powerpoint/2010/main" val="3129103298"/>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Negative spaces</a:t>
            </a:r>
            <a:br>
              <a:rPr lang="en-AU" dirty="0"/>
            </a:br>
            <a:endParaRPr lang="en-AU" dirty="0"/>
          </a:p>
        </p:txBody>
      </p:sp>
      <p:sp>
        <p:nvSpPr>
          <p:cNvPr id="3" name="Content Placeholder 2"/>
          <p:cNvSpPr>
            <a:spLocks noGrp="1"/>
          </p:cNvSpPr>
          <p:nvPr>
            <p:ph idx="1"/>
          </p:nvPr>
        </p:nvSpPr>
        <p:spPr/>
        <p:txBody>
          <a:bodyPr>
            <a:normAutofit/>
          </a:bodyPr>
          <a:lstStyle/>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endParaRPr lang="en-AU" altLang="x-none" dirty="0"/>
          </a:p>
        </p:txBody>
      </p:sp>
      <p:pic>
        <p:nvPicPr>
          <p:cNvPr id="43010" name="Picture 2" descr="ttp://ml.sun.ac.za/wordpress/wp-content/uploads/2014/06/rub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759794"/>
            <a:ext cx="4000653" cy="408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47939"/>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Negative spaces</a:t>
            </a:r>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102</a:t>
            </a:fld>
            <a:endParaRPr lang="en-AU" altLang="x-none"/>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38853"/>
            <a:ext cx="8229600" cy="4516869"/>
          </a:xfrm>
        </p:spPr>
      </p:pic>
    </p:spTree>
    <p:extLst>
      <p:ext uri="{BB962C8B-B14F-4D97-AF65-F5344CB8AC3E}">
        <p14:creationId xmlns:p14="http://schemas.microsoft.com/office/powerpoint/2010/main" val="1539459588"/>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Negative spaces</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103</a:t>
            </a:fld>
            <a:endParaRPr lang="en-AU" altLang="x-non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836" y="1984177"/>
            <a:ext cx="2988332" cy="2845769"/>
          </a:xfrm>
          <a:prstGeom prst="rect">
            <a:avLst/>
          </a:prstGeom>
        </p:spPr>
      </p:pic>
    </p:spTree>
    <p:extLst>
      <p:ext uri="{BB962C8B-B14F-4D97-AF65-F5344CB8AC3E}">
        <p14:creationId xmlns:p14="http://schemas.microsoft.com/office/powerpoint/2010/main" val="1125148209"/>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Negative spaces</a:t>
            </a:r>
            <a:br>
              <a:rPr lang="en-AU" dirty="0"/>
            </a:br>
            <a:endParaRPr lang="en-AU" dirty="0"/>
          </a:p>
        </p:txBody>
      </p:sp>
      <p:sp>
        <p:nvSpPr>
          <p:cNvPr id="3" name="Content Placeholder 2"/>
          <p:cNvSpPr>
            <a:spLocks noGrp="1"/>
          </p:cNvSpPr>
          <p:nvPr>
            <p:ph idx="1"/>
          </p:nvPr>
        </p:nvSpPr>
        <p:spPr/>
        <p:txBody>
          <a:bodyPr>
            <a:normAutofit/>
          </a:bodyPr>
          <a:lstStyle/>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104</a:t>
            </a:fld>
            <a:endParaRPr lang="en-AU" altLang="x-non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948" y="1651000"/>
            <a:ext cx="3707296" cy="3548270"/>
          </a:xfrm>
          <a:prstGeom prst="rect">
            <a:avLst/>
          </a:prstGeom>
        </p:spPr>
      </p:pic>
    </p:spTree>
    <p:extLst>
      <p:ext uri="{BB962C8B-B14F-4D97-AF65-F5344CB8AC3E}">
        <p14:creationId xmlns:p14="http://schemas.microsoft.com/office/powerpoint/2010/main" val="1772436828"/>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Negative spaces</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105</a:t>
            </a:fld>
            <a:endParaRPr lang="en-AU" altLang="x-none"/>
          </a:p>
        </p:txBody>
      </p:sp>
      <p:pic>
        <p:nvPicPr>
          <p:cNvPr id="7" name="Picture 6"/>
          <p:cNvPicPr>
            <a:picLocks noChangeAspect="1"/>
          </p:cNvPicPr>
          <p:nvPr/>
        </p:nvPicPr>
        <p:blipFill>
          <a:blip r:embed="rId2"/>
          <a:stretch>
            <a:fillRect/>
          </a:stretch>
        </p:blipFill>
        <p:spPr>
          <a:xfrm>
            <a:off x="1714500" y="2159000"/>
            <a:ext cx="5715000" cy="2540000"/>
          </a:xfrm>
          <a:prstGeom prst="rect">
            <a:avLst/>
          </a:prstGeom>
        </p:spPr>
      </p:pic>
    </p:spTree>
    <p:extLst>
      <p:ext uri="{BB962C8B-B14F-4D97-AF65-F5344CB8AC3E}">
        <p14:creationId xmlns:p14="http://schemas.microsoft.com/office/powerpoint/2010/main" val="285482844"/>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Negative spaces</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106</a:t>
            </a:fld>
            <a:endParaRPr lang="en-AU" altLang="x-none"/>
          </a:p>
        </p:txBody>
      </p:sp>
      <p:pic>
        <p:nvPicPr>
          <p:cNvPr id="5" name="Picture 4"/>
          <p:cNvPicPr>
            <a:picLocks noChangeAspect="1"/>
          </p:cNvPicPr>
          <p:nvPr/>
        </p:nvPicPr>
        <p:blipFill>
          <a:blip r:embed="rId2"/>
          <a:stretch>
            <a:fillRect/>
          </a:stretch>
        </p:blipFill>
        <p:spPr>
          <a:xfrm>
            <a:off x="2781300" y="2616200"/>
            <a:ext cx="3581400" cy="1625600"/>
          </a:xfrm>
          <a:prstGeom prst="rect">
            <a:avLst/>
          </a:prstGeom>
        </p:spPr>
      </p:pic>
    </p:spTree>
    <p:extLst>
      <p:ext uri="{BB962C8B-B14F-4D97-AF65-F5344CB8AC3E}">
        <p14:creationId xmlns:p14="http://schemas.microsoft.com/office/powerpoint/2010/main" val="2036320373"/>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Negative spaces</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107</a:t>
            </a:fld>
            <a:endParaRPr lang="en-AU" altLang="x-none"/>
          </a:p>
        </p:txBody>
      </p:sp>
      <p:pic>
        <p:nvPicPr>
          <p:cNvPr id="5" name="Picture 4"/>
          <p:cNvPicPr>
            <a:picLocks noChangeAspect="1"/>
          </p:cNvPicPr>
          <p:nvPr/>
        </p:nvPicPr>
        <p:blipFill>
          <a:blip r:embed="rId2"/>
          <a:stretch>
            <a:fillRect/>
          </a:stretch>
        </p:blipFill>
        <p:spPr>
          <a:xfrm>
            <a:off x="2781300" y="2616200"/>
            <a:ext cx="3581400" cy="1625600"/>
          </a:xfrm>
          <a:prstGeom prst="rect">
            <a:avLst/>
          </a:prstGeom>
        </p:spPr>
      </p:pic>
      <p:pic>
        <p:nvPicPr>
          <p:cNvPr id="7" name="Picture 6">
            <a:extLst>
              <a:ext uri="{FF2B5EF4-FFF2-40B4-BE49-F238E27FC236}">
                <a16:creationId xmlns:a16="http://schemas.microsoft.com/office/drawing/2014/main" id="{D2974D36-D509-0740-8898-CD24A3A08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5"/>
            <a:ext cx="9144000" cy="6854890"/>
          </a:xfrm>
          <a:prstGeom prst="rect">
            <a:avLst/>
          </a:prstGeom>
        </p:spPr>
      </p:pic>
    </p:spTree>
    <p:extLst>
      <p:ext uri="{BB962C8B-B14F-4D97-AF65-F5344CB8AC3E}">
        <p14:creationId xmlns:p14="http://schemas.microsoft.com/office/powerpoint/2010/main" val="691005280"/>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Negative space of possibilities that we have</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latin typeface="Garamond" charset="0"/>
              </a:rPr>
              <a:t>We don’t think enough about the negative space of the possibilities that we have put in omega.</a:t>
            </a:r>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108</a:t>
            </a:fld>
            <a:endParaRPr lang="en-AU" altLang="x-none"/>
          </a:p>
        </p:txBody>
      </p:sp>
    </p:spTree>
    <p:extLst>
      <p:ext uri="{BB962C8B-B14F-4D97-AF65-F5344CB8AC3E}">
        <p14:creationId xmlns:p14="http://schemas.microsoft.com/office/powerpoint/2010/main" val="965651678"/>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br>
              <a:rPr lang="en-AU" dirty="0"/>
            </a:br>
            <a:r>
              <a:rPr lang="en-AU" dirty="0"/>
              <a:t>Negative space of possibilities that we have</a:t>
            </a:r>
            <a:br>
              <a:rPr lang="en-AU" dirty="0"/>
            </a:br>
            <a:endParaRPr lang="en-AU" dirty="0"/>
          </a:p>
        </p:txBody>
      </p:sp>
      <p:sp>
        <p:nvSpPr>
          <p:cNvPr id="3" name="Content Placeholder 2"/>
          <p:cNvSpPr>
            <a:spLocks noGrp="1"/>
          </p:cNvSpPr>
          <p:nvPr>
            <p:ph idx="1"/>
          </p:nvPr>
        </p:nvSpPr>
        <p:spPr/>
        <p:txBody>
          <a:bodyPr>
            <a:normAutofit/>
          </a:bodyPr>
          <a:lstStyle/>
          <a:p>
            <a:pPr marL="457200" lvl="1" indent="0">
              <a:buNone/>
            </a:pPr>
            <a:r>
              <a:rPr lang="en-US" dirty="0">
                <a:latin typeface="Garamond" panose="02020404030301010803" pitchFamily="18" charset="0"/>
              </a:rPr>
              <a:t>We might think of our probabilities as really being conditional on one of the outcomes that we </a:t>
            </a:r>
            <a:r>
              <a:rPr lang="en-US" i="1" dirty="0">
                <a:latin typeface="Garamond" panose="02020404030301010803" pitchFamily="18" charset="0"/>
              </a:rPr>
              <a:t>have</a:t>
            </a:r>
            <a:r>
              <a:rPr lang="en-US" dirty="0">
                <a:latin typeface="Garamond" panose="02020404030301010803" pitchFamily="18" charset="0"/>
              </a:rPr>
              <a:t> enumerated having occurred. (Perhaps these are primitive conditional probabilities.) But what if something not on that list happens? Our conditional probabilities are undefined on such outcomes. How should we revise in that case?</a:t>
            </a:r>
            <a:endParaRPr lang="en-AU" dirty="0">
              <a:latin typeface="Garamond" panose="02020404030301010803" pitchFamily="18" charset="0"/>
            </a:endParaRPr>
          </a:p>
          <a:p>
            <a:endParaRPr lang="en-AU" sz="2400" dirty="0">
              <a:latin typeface="Garamond" panose="02020404030301010803" pitchFamily="18" charset="0"/>
            </a:endParaRPr>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109</a:t>
            </a:fld>
            <a:endParaRPr lang="en-AU" altLang="x-none"/>
          </a:p>
        </p:txBody>
      </p:sp>
    </p:spTree>
    <p:extLst>
      <p:ext uri="{BB962C8B-B14F-4D97-AF65-F5344CB8AC3E}">
        <p14:creationId xmlns:p14="http://schemas.microsoft.com/office/powerpoint/2010/main" val="19443098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US" sz="3000" dirty="0">
                <a:latin typeface="Garamond" panose="02020404030301010803" pitchFamily="18" charset="0"/>
              </a:rPr>
              <a:t>Reasons to stop extending sideways:</a:t>
            </a:r>
          </a:p>
          <a:p>
            <a:pPr marL="342900" lvl="1" indent="-342900">
              <a:buFont typeface="Arial" charset="0"/>
              <a:buChar char="•"/>
            </a:pPr>
            <a:r>
              <a:rPr lang="en-US" sz="3000" dirty="0">
                <a:latin typeface="Garamond" panose="02020404030301010803" pitchFamily="18" charset="0"/>
              </a:rPr>
              <a:t>We are ‘practically certain’ of the possibilities we already have—whatever that means. </a:t>
            </a:r>
          </a:p>
          <a:p>
            <a:pPr marL="342900" lvl="1" indent="-342900">
              <a:buFont typeface="Arial" charset="0"/>
              <a:buChar char="•"/>
            </a:pPr>
            <a:r>
              <a:rPr lang="en-US" sz="3000" dirty="0">
                <a:latin typeface="Garamond" panose="02020404030301010803" pitchFamily="18" charset="0"/>
              </a:rPr>
              <a:t>We haven’t thought of any others.</a:t>
            </a:r>
            <a:endParaRPr lang="en-AU" sz="3000" dirty="0">
              <a:latin typeface="Garamond" panose="02020404030301010803" pitchFamily="18" charset="0"/>
            </a:endParaRPr>
          </a:p>
          <a:p>
            <a:pPr marL="342900" lvl="1" indent="-342900">
              <a:buFont typeface="Arial" charset="0"/>
              <a:buChar char="•"/>
            </a:pPr>
            <a:r>
              <a:rPr lang="en-US" sz="3000" dirty="0">
                <a:latin typeface="Garamond" panose="02020404030301010803" pitchFamily="18" charset="0"/>
              </a:rPr>
              <a:t>We don’t care about any others.</a:t>
            </a:r>
            <a:endParaRPr lang="en-AU" sz="3000" dirty="0">
              <a:latin typeface="Garamond" panose="02020404030301010803" pitchFamily="18" charset="0"/>
            </a:endParaRPr>
          </a:p>
          <a:p>
            <a:pPr marL="342900" lvl="1" indent="-342900">
              <a:buFont typeface="Arial" charset="0"/>
              <a:buChar char="•"/>
            </a:pPr>
            <a:r>
              <a:rPr lang="en-US" sz="3000" dirty="0">
                <a:latin typeface="Garamond" panose="02020404030301010803" pitchFamily="18" charset="0"/>
              </a:rPr>
              <a:t>In real life: we’re short of time, or of imagination. </a:t>
            </a:r>
            <a:endParaRPr lang="en-AU" sz="3000" dirty="0">
              <a:latin typeface="Garamond" panose="02020404030301010803" pitchFamily="18" charset="0"/>
            </a:endParaRPr>
          </a:p>
          <a:p>
            <a:pPr marL="342900" lvl="1" indent="-342900">
              <a:buFont typeface="Arial" charset="0"/>
              <a:buChar char="•"/>
            </a:pPr>
            <a:r>
              <a:rPr lang="en-US" sz="3000" dirty="0">
                <a:latin typeface="Garamond" panose="02020404030301010803" pitchFamily="18" charset="0"/>
              </a:rPr>
              <a:t>Some possibilities might be too politically sensitive. </a:t>
            </a:r>
            <a:endParaRPr lang="en-AU" sz="3000" dirty="0">
              <a:latin typeface="Garamond" panose="02020404030301010803" pitchFamily="18" charset="0"/>
            </a:endParaRPr>
          </a:p>
          <a:p>
            <a:pPr marL="342900" lvl="1" indent="-342900">
              <a:buFont typeface="Arial" charset="0"/>
              <a:buChar char="•"/>
            </a:pPr>
            <a:endParaRPr lang="en-AU" dirty="0">
              <a:latin typeface="Garamond" panose="02020404030301010803" pitchFamily="18" charset="0"/>
            </a:endParaRP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11</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and subjective probability</a:t>
            </a:r>
            <a:endParaRPr lang="en-US" dirty="0"/>
          </a:p>
        </p:txBody>
      </p:sp>
    </p:spTree>
    <p:extLst>
      <p:ext uri="{BB962C8B-B14F-4D97-AF65-F5344CB8AC3E}">
        <p14:creationId xmlns:p14="http://schemas.microsoft.com/office/powerpoint/2010/main" val="2276070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Sideways incompleteness and surprises</a:t>
            </a:r>
            <a:r>
              <a:rPr lang="en-US" b="0" dirty="0">
                <a:latin typeface="Garamond" charset="0"/>
                <a:ea typeface="Garamond" charset="0"/>
                <a:cs typeface="Garamond" charset="0"/>
                <a:sym typeface="Symbol" charset="2"/>
              </a:rPr>
              <a:t> </a:t>
            </a:r>
            <a:br>
              <a:rPr lang="en-AU" dirty="0"/>
            </a:br>
            <a:endParaRPr lang="en-AU"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AU" sz="3200" b="0" dirty="0">
                <a:latin typeface="Garamond" charset="0"/>
              </a:rPr>
              <a:t>Troubling punchline #2: </a:t>
            </a:r>
          </a:p>
          <a:p>
            <a:r>
              <a:rPr lang="en-AU" sz="3200" b="0" dirty="0">
                <a:latin typeface="Garamond" charset="0"/>
              </a:rPr>
              <a:t>If </a:t>
            </a:r>
            <a:r>
              <a:rPr lang="en-US" sz="3200" b="0" dirty="0">
                <a:latin typeface="Garamond" charset="0"/>
                <a:sym typeface="Symbol" charset="2"/>
              </a:rPr>
              <a:t> is sideways-incomplete, then we have no account of how to update when we encounter ‘black swans’—unforeseen possibilities. </a:t>
            </a:r>
            <a:r>
              <a:rPr lang="en-US" sz="3200" b="0" i="1" dirty="0">
                <a:latin typeface="Garamond" charset="0"/>
                <a:sym typeface="Symbol" charset="2"/>
              </a:rPr>
              <a:t>We are unprepared for surprises</a:t>
            </a:r>
            <a:r>
              <a:rPr lang="en-US" sz="3200" b="0" dirty="0">
                <a:latin typeface="Garamond" charset="0"/>
                <a:sym typeface="Symbol" charset="2"/>
              </a:rPr>
              <a:t>.</a:t>
            </a:r>
          </a:p>
          <a:p>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110</a:t>
            </a:fld>
            <a:endParaRPr lang="en-AU" altLang="x-none"/>
          </a:p>
        </p:txBody>
      </p:sp>
    </p:spTree>
    <p:extLst>
      <p:ext uri="{BB962C8B-B14F-4D97-AF65-F5344CB8AC3E}">
        <p14:creationId xmlns:p14="http://schemas.microsoft.com/office/powerpoint/2010/main" val="1864894779"/>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Catch-</a:t>
            </a:r>
            <a:r>
              <a:rPr lang="en-AU" dirty="0" err="1"/>
              <a:t>alls</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latin typeface="Garamond" panose="02020404030301010803" pitchFamily="18" charset="0"/>
              </a:rPr>
              <a:t>In various real-life problems (rather than artificial gambling problems), we often include a catch-all possibility that we cannot characterize positively: “none of these possibilities”, the ones that we </a:t>
            </a:r>
            <a:r>
              <a:rPr lang="en-US" i="1" dirty="0">
                <a:latin typeface="Garamond" panose="02020404030301010803" pitchFamily="18" charset="0"/>
              </a:rPr>
              <a:t>do </a:t>
            </a:r>
            <a:r>
              <a:rPr lang="en-US" dirty="0">
                <a:latin typeface="Garamond" panose="02020404030301010803" pitchFamily="18" charset="0"/>
              </a:rPr>
              <a:t>characterize positively. We say “none of the above”, “other”, “something else”.</a:t>
            </a:r>
          </a:p>
          <a:p>
            <a:pPr marL="342900" lvl="1" indent="-342900">
              <a:buFont typeface="Arial" charset="0"/>
              <a:buChar char="•"/>
            </a:pPr>
            <a:r>
              <a:rPr lang="en-US" dirty="0">
                <a:latin typeface="Garamond" panose="02020404030301010803" pitchFamily="18" charset="0"/>
              </a:rPr>
              <a:t>The catch-all always fills in sideways.</a:t>
            </a:r>
            <a:endParaRPr lang="en-AU" dirty="0">
              <a:latin typeface="Garamond" panose="02020404030301010803" pitchFamily="18" charset="0"/>
            </a:endParaRPr>
          </a:p>
          <a:p>
            <a:pPr marL="342900" lvl="1" indent="-342900">
              <a:buFont typeface="Arial" charset="0"/>
              <a:buChar char="•"/>
            </a:pPr>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111</a:t>
            </a:fld>
            <a:endParaRPr lang="en-AU" altLang="x-none"/>
          </a:p>
        </p:txBody>
      </p:sp>
    </p:spTree>
    <p:extLst>
      <p:ext uri="{BB962C8B-B14F-4D97-AF65-F5344CB8AC3E}">
        <p14:creationId xmlns:p14="http://schemas.microsoft.com/office/powerpoint/2010/main" val="1463860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Catch-</a:t>
            </a:r>
            <a:r>
              <a:rPr lang="en-AU" dirty="0" err="1"/>
              <a:t>alls</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latin typeface="Garamond" charset="0"/>
              </a:rPr>
              <a:t>But what exactly </a:t>
            </a:r>
            <a:r>
              <a:rPr lang="en-US" i="1" dirty="0">
                <a:latin typeface="Garamond" charset="0"/>
              </a:rPr>
              <a:t>is</a:t>
            </a:r>
            <a:r>
              <a:rPr lang="en-US" dirty="0">
                <a:latin typeface="Garamond" charset="0"/>
              </a:rPr>
              <a:t> the catch-all, when we do probability theory with sets?</a:t>
            </a:r>
            <a:endParaRPr lang="en-AU"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112</a:t>
            </a:fld>
            <a:endParaRPr lang="en-AU" altLang="x-none"/>
          </a:p>
        </p:txBody>
      </p:sp>
    </p:spTree>
    <p:extLst>
      <p:ext uri="{BB962C8B-B14F-4D97-AF65-F5344CB8AC3E}">
        <p14:creationId xmlns:p14="http://schemas.microsoft.com/office/powerpoint/2010/main" val="830796910"/>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Catch-</a:t>
            </a:r>
            <a:r>
              <a:rPr lang="en-AU" dirty="0" err="1"/>
              <a:t>alls</a:t>
            </a:r>
            <a:br>
              <a:rPr lang="en-AU" dirty="0"/>
            </a:br>
            <a:endParaRPr lang="en-AU" dirty="0"/>
          </a:p>
        </p:txBody>
      </p:sp>
      <p:sp>
        <p:nvSpPr>
          <p:cNvPr id="3" name="Content Placeholder 2"/>
          <p:cNvSpPr>
            <a:spLocks noGrp="1"/>
          </p:cNvSpPr>
          <p:nvPr>
            <p:ph idx="1"/>
          </p:nvPr>
        </p:nvSpPr>
        <p:spPr/>
        <p:txBody>
          <a:bodyPr>
            <a:normAutofit/>
          </a:bodyPr>
          <a:lstStyle/>
          <a:p>
            <a:r>
              <a:rPr lang="en-US" b="0" dirty="0">
                <a:latin typeface="Garamond" charset="0"/>
                <a:sym typeface="Symbol" charset="2"/>
              </a:rPr>
              <a:t>We start with:</a:t>
            </a:r>
          </a:p>
          <a:p>
            <a:r>
              <a:rPr lang="en-US" b="0" dirty="0">
                <a:latin typeface="Garamond" charset="0"/>
                <a:sym typeface="Symbol" charset="2"/>
              </a:rPr>
              <a:t></a:t>
            </a:r>
            <a:r>
              <a:rPr lang="en-US" b="0" dirty="0">
                <a:latin typeface="Garamond" charset="0"/>
              </a:rPr>
              <a:t> = {w</a:t>
            </a:r>
            <a:r>
              <a:rPr lang="en-US" sz="2400" b="0" baseline="-25000" dirty="0">
                <a:latin typeface="Garamond" charset="0"/>
              </a:rPr>
              <a:t>1</a:t>
            </a:r>
            <a:r>
              <a:rPr lang="en-US" b="0" dirty="0">
                <a:latin typeface="Garamond" charset="0"/>
              </a:rPr>
              <a:t>, w</a:t>
            </a:r>
            <a:r>
              <a:rPr lang="en-US" b="0" baseline="-25000" dirty="0">
                <a:latin typeface="Garamond" charset="0"/>
              </a:rPr>
              <a:t>2</a:t>
            </a:r>
            <a:r>
              <a:rPr lang="en-US" b="0" dirty="0">
                <a:latin typeface="Garamond" charset="0"/>
              </a:rPr>
              <a:t>, … }</a:t>
            </a:r>
          </a:p>
          <a:p>
            <a:r>
              <a:rPr lang="en-US" b="0" dirty="0">
                <a:latin typeface="Garamond" charset="0"/>
              </a:rPr>
              <a:t>Then we add the catch-all:</a:t>
            </a:r>
          </a:p>
          <a:p>
            <a:r>
              <a:rPr lang="en-US" b="0" dirty="0">
                <a:latin typeface="Garamond" charset="0"/>
                <a:sym typeface="Symbol" charset="2"/>
              </a:rPr>
              <a:t></a:t>
            </a:r>
            <a:r>
              <a:rPr lang="en-US" b="0" dirty="0">
                <a:latin typeface="Garamond" charset="0"/>
              </a:rPr>
              <a:t> = {w</a:t>
            </a:r>
            <a:r>
              <a:rPr lang="en-US" b="0" baseline="-25000" dirty="0">
                <a:latin typeface="Garamond" charset="0"/>
              </a:rPr>
              <a:t>1</a:t>
            </a:r>
            <a:r>
              <a:rPr lang="en-US" b="0" dirty="0">
                <a:latin typeface="Garamond" charset="0"/>
              </a:rPr>
              <a:t>, w</a:t>
            </a:r>
            <a:r>
              <a:rPr lang="en-US" b="0" baseline="-25000" dirty="0">
                <a:latin typeface="Garamond" charset="0"/>
              </a:rPr>
              <a:t>2</a:t>
            </a:r>
            <a:r>
              <a:rPr lang="en-US" b="0" dirty="0">
                <a:latin typeface="Garamond" charset="0"/>
              </a:rPr>
              <a:t>, …, CATCH-ALL}</a:t>
            </a:r>
          </a:p>
          <a:p>
            <a:r>
              <a:rPr lang="en-US" b="0" dirty="0">
                <a:latin typeface="Garamond" charset="0"/>
              </a:rPr>
              <a:t>  But what is that? Let’s spell it out:</a:t>
            </a:r>
          </a:p>
          <a:p>
            <a:r>
              <a:rPr lang="en-US" b="0" dirty="0">
                <a:latin typeface="Garamond" charset="0"/>
                <a:sym typeface="Symbol" charset="2"/>
              </a:rPr>
              <a:t></a:t>
            </a:r>
            <a:r>
              <a:rPr lang="en-US" b="0" dirty="0">
                <a:latin typeface="Garamond" charset="0"/>
              </a:rPr>
              <a:t> = {w</a:t>
            </a:r>
            <a:r>
              <a:rPr lang="en-US" b="0" baseline="-25000" dirty="0">
                <a:latin typeface="Garamond" charset="0"/>
              </a:rPr>
              <a:t>1</a:t>
            </a:r>
            <a:r>
              <a:rPr lang="en-US" b="0" dirty="0">
                <a:latin typeface="Garamond" charset="0"/>
              </a:rPr>
              <a:t>, w</a:t>
            </a:r>
            <a:r>
              <a:rPr lang="en-US" b="0" baseline="-25000" dirty="0">
                <a:latin typeface="Garamond" charset="0"/>
              </a:rPr>
              <a:t>2</a:t>
            </a:r>
            <a:r>
              <a:rPr lang="en-US" b="0" dirty="0">
                <a:latin typeface="Garamond" charset="0"/>
              </a:rPr>
              <a:t>, …, </a:t>
            </a:r>
            <a:r>
              <a:rPr lang="en-US" b="0" dirty="0">
                <a:latin typeface="Garamond" charset="0"/>
                <a:sym typeface="Symbol" charset="2"/>
              </a:rPr>
              <a:t></a:t>
            </a:r>
            <a:r>
              <a:rPr lang="en-US" b="0" dirty="0">
                <a:latin typeface="Garamond" charset="0"/>
              </a:rPr>
              <a:t> – {w</a:t>
            </a:r>
            <a:r>
              <a:rPr lang="en-US" b="0" baseline="-25000" dirty="0">
                <a:latin typeface="Garamond" charset="0"/>
              </a:rPr>
              <a:t>1</a:t>
            </a:r>
            <a:r>
              <a:rPr lang="en-US" b="0" dirty="0">
                <a:latin typeface="Garamond" charset="0"/>
              </a:rPr>
              <a:t>, w</a:t>
            </a:r>
            <a:r>
              <a:rPr lang="en-US" b="0" baseline="-25000" dirty="0">
                <a:latin typeface="Garamond" charset="0"/>
              </a:rPr>
              <a:t>2</a:t>
            </a:r>
            <a:r>
              <a:rPr lang="en-US" b="0" dirty="0">
                <a:latin typeface="Garamond" charset="0"/>
              </a:rPr>
              <a:t>, …, }}</a:t>
            </a:r>
          </a:p>
          <a:p>
            <a:r>
              <a:rPr lang="en-US" b="0" dirty="0">
                <a:latin typeface="Garamond" charset="0"/>
              </a:rPr>
              <a:t>Whoops!</a:t>
            </a:r>
          </a:p>
          <a:p>
            <a:endParaRPr lang="en-AU" dirty="0">
              <a:latin typeface="Garamond" charset="0"/>
            </a:endParaRPr>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113</a:t>
            </a:fld>
            <a:endParaRPr lang="en-AU" altLang="x-none"/>
          </a:p>
        </p:txBody>
      </p:sp>
    </p:spTree>
    <p:extLst>
      <p:ext uri="{BB962C8B-B14F-4D97-AF65-F5344CB8AC3E}">
        <p14:creationId xmlns:p14="http://schemas.microsoft.com/office/powerpoint/2010/main" val="740649399"/>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AU" b="0" dirty="0">
                <a:latin typeface="Garamond" charset="0"/>
              </a:rPr>
              <a:t>Putting together our disturbing punchlines:</a:t>
            </a:r>
          </a:p>
          <a:p>
            <a:pPr marL="514350" indent="-514350">
              <a:buAutoNum type="arabicPeriod"/>
            </a:pPr>
            <a:r>
              <a:rPr lang="en-AU" b="0" dirty="0">
                <a:latin typeface="Garamond" charset="0"/>
              </a:rPr>
              <a:t>If </a:t>
            </a:r>
            <a:r>
              <a:rPr lang="en-US" b="0" dirty="0">
                <a:latin typeface="Garamond" charset="0"/>
                <a:sym typeface="Symbol" charset="2"/>
              </a:rPr>
              <a:t> is constituted by all possible worlds, then it is complete (both sideways and downwards), but </a:t>
            </a:r>
            <a:r>
              <a:rPr lang="en-US" b="0" i="1" dirty="0">
                <a:latin typeface="Garamond" charset="0"/>
                <a:sym typeface="Symbol" charset="2"/>
              </a:rPr>
              <a:t>it is a proper class </a:t>
            </a:r>
            <a:r>
              <a:rPr lang="en-US" b="0" dirty="0">
                <a:latin typeface="Garamond" charset="0"/>
                <a:sym typeface="Symbol" charset="2"/>
              </a:rPr>
              <a:t>rather than a set. We need to rethink the mathematics of probability theory. </a:t>
            </a:r>
          </a:p>
          <a:p>
            <a:pPr marL="514350" indent="-514350">
              <a:buAutoNum type="arabicPeriod"/>
            </a:pPr>
            <a:r>
              <a:rPr lang="en-AU" b="0" dirty="0">
                <a:latin typeface="Garamond" charset="0"/>
              </a:rPr>
              <a:t>If </a:t>
            </a:r>
            <a:r>
              <a:rPr lang="en-US" b="0" dirty="0">
                <a:latin typeface="Garamond" charset="0"/>
                <a:sym typeface="Symbol" charset="2"/>
              </a:rPr>
              <a:t> is sideways-incomplete, then we have no account of how to update when we encounter ‘black swans’—unforeseen possibilities. </a:t>
            </a:r>
            <a:r>
              <a:rPr lang="en-US" b="0" i="1" dirty="0">
                <a:latin typeface="Garamond" charset="0"/>
                <a:sym typeface="Symbol" charset="2"/>
              </a:rPr>
              <a:t>We are unprepared for surprises</a:t>
            </a:r>
            <a:r>
              <a:rPr lang="en-US" b="0" dirty="0">
                <a:latin typeface="Garamond" charset="0"/>
                <a:sym typeface="Symbol" charset="2"/>
              </a:rPr>
              <a:t>.</a:t>
            </a:r>
          </a:p>
          <a:p>
            <a:pPr marL="514350" indent="-514350">
              <a:buAutoNum type="arabicPeriod"/>
            </a:pPr>
            <a:r>
              <a:rPr lang="en-AU" b="0" dirty="0">
                <a:latin typeface="Garamond" charset="0"/>
              </a:rPr>
              <a:t>If </a:t>
            </a:r>
            <a:r>
              <a:rPr lang="en-US" b="0" dirty="0">
                <a:latin typeface="Garamond" charset="0"/>
                <a:sym typeface="Symbol" charset="2"/>
              </a:rPr>
              <a:t>we claim to complete  with a catch-all (thus catching surprises), then it is unclear what the catch-all is—</a:t>
            </a:r>
            <a:r>
              <a:rPr lang="en-US" b="0" i="1" dirty="0">
                <a:latin typeface="Garamond" charset="0"/>
                <a:sym typeface="Symbol" charset="2"/>
              </a:rPr>
              <a:t>it is ill-defined</a:t>
            </a:r>
            <a:r>
              <a:rPr lang="en-US" b="0" dirty="0">
                <a:latin typeface="Garamond" charset="0"/>
                <a:sym typeface="Symbol" charset="2"/>
              </a:rPr>
              <a:t>.</a:t>
            </a:r>
          </a:p>
          <a:p>
            <a:pPr marL="457200" indent="-457200">
              <a:buFont typeface="Arial" panose="020B0604020202020204" pitchFamily="34" charset="0"/>
              <a:buChar char="•"/>
            </a:pPr>
            <a:endParaRPr lang="en-AU" b="0" dirty="0">
              <a:latin typeface="Garamond" charset="0"/>
            </a:endParaRPr>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114</a:t>
            </a:fld>
            <a:endParaRPr lang="en-AU" altLang="x-none"/>
          </a:p>
        </p:txBody>
      </p:sp>
      <p:sp>
        <p:nvSpPr>
          <p:cNvPr id="6" name="Title 5">
            <a:extLst>
              <a:ext uri="{FF2B5EF4-FFF2-40B4-BE49-F238E27FC236}">
                <a16:creationId xmlns:a16="http://schemas.microsoft.com/office/drawing/2014/main" id="{80FACC2E-B1ED-E14C-BC24-9A874A1E2EF6}"/>
              </a:ext>
            </a:extLst>
          </p:cNvPr>
          <p:cNvSpPr>
            <a:spLocks noGrp="1"/>
          </p:cNvSpPr>
          <p:nvPr>
            <p:ph type="title"/>
          </p:nvPr>
        </p:nvSpPr>
        <p:spPr/>
        <p:txBody>
          <a:bodyPr/>
          <a:lstStyle/>
          <a:p>
            <a:r>
              <a:rPr lang="en-US" dirty="0"/>
              <a:t>An omega trilemma</a:t>
            </a:r>
          </a:p>
        </p:txBody>
      </p:sp>
    </p:spTree>
    <p:extLst>
      <p:ext uri="{BB962C8B-B14F-4D97-AF65-F5344CB8AC3E}">
        <p14:creationId xmlns:p14="http://schemas.microsoft.com/office/powerpoint/2010/main" val="2486438465"/>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Negative space</a:t>
            </a: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lvl="0">
              <a:defRPr lang="en-AU" altLang="en-US"/>
            </a:pPr>
            <a:endParaRPr lang="en-AU" altLang="x-none" dirty="0"/>
          </a:p>
        </p:txBody>
      </p:sp>
      <p:pic>
        <p:nvPicPr>
          <p:cNvPr id="9218" name="Picture 2" descr="mage result for mutilated chessboard problem">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1499" y="1592796"/>
            <a:ext cx="4276725"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78225"/>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Negative space</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latin typeface="Garamond" charset="0"/>
              </a:rPr>
              <a:t>Ned Hall, "The Intrinsic Character of Causation”, considers 'the presence of enabling factors', but also in his discussion of double prevention he discusses 'the absence of disabling factors'.</a:t>
            </a:r>
          </a:p>
          <a:p>
            <a:pPr marL="342900" lvl="1" indent="-342900">
              <a:buFont typeface="Arial" charset="0"/>
              <a:buChar char="•"/>
            </a:pPr>
            <a:r>
              <a:rPr lang="en-US" dirty="0">
                <a:latin typeface="Garamond" charset="0"/>
              </a:rPr>
              <a:t>As well as thinking causing a disease directly, think of the preventing a prevention of a disease </a:t>
            </a:r>
            <a:r>
              <a:rPr lang="is-IS" dirty="0">
                <a:latin typeface="Garamond" charset="0"/>
              </a:rPr>
              <a:t>…</a:t>
            </a:r>
            <a:endParaRPr lang="en-AU"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116</a:t>
            </a:fld>
            <a:endParaRPr lang="en-AU" altLang="x-none"/>
          </a:p>
        </p:txBody>
      </p:sp>
    </p:spTree>
    <p:extLst>
      <p:ext uri="{BB962C8B-B14F-4D97-AF65-F5344CB8AC3E}">
        <p14:creationId xmlns:p14="http://schemas.microsoft.com/office/powerpoint/2010/main" val="878793406"/>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Some topics for future research</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latin typeface="Garamond" charset="0"/>
              </a:rPr>
              <a:t>Problems with the catch-all expanding </a:t>
            </a:r>
            <a:r>
              <a:rPr lang="en-US" dirty="0">
                <a:latin typeface="Garamond" charset="0"/>
                <a:sym typeface="Symbol" charset="2"/>
              </a:rPr>
              <a:t></a:t>
            </a:r>
            <a:r>
              <a:rPr lang="en-US" dirty="0">
                <a:latin typeface="Garamond" charset="0"/>
              </a:rPr>
              <a:t> sideways.</a:t>
            </a:r>
          </a:p>
          <a:p>
            <a:pPr marL="342900" lvl="1" indent="-342900">
              <a:buFont typeface="Arial" charset="0"/>
              <a:buChar char="•"/>
            </a:pPr>
            <a:r>
              <a:rPr lang="en-US" dirty="0">
                <a:latin typeface="Garamond" charset="0"/>
              </a:rPr>
              <a:t>There are problems with refinements, too.</a:t>
            </a:r>
          </a:p>
          <a:p>
            <a:pPr marL="342900" lvl="1" indent="-342900">
              <a:buFont typeface="Arial" charset="0"/>
              <a:buChar char="•"/>
            </a:pPr>
            <a:r>
              <a:rPr lang="en-US" dirty="0">
                <a:latin typeface="Garamond" charset="0"/>
              </a:rPr>
              <a:t>Simpson’s paradox</a:t>
            </a:r>
          </a:p>
          <a:p>
            <a:pPr marL="342900" lvl="1" indent="-342900">
              <a:buFont typeface="Arial" charset="0"/>
              <a:buChar char="•"/>
            </a:pPr>
            <a:r>
              <a:rPr lang="en-US" dirty="0">
                <a:latin typeface="Garamond" charset="0"/>
              </a:rPr>
              <a:t>Causal modeling</a:t>
            </a:r>
          </a:p>
          <a:p>
            <a:pPr marL="342900" lvl="1" indent="-342900">
              <a:buFont typeface="Arial" charset="0"/>
              <a:buChar char="•"/>
            </a:pPr>
            <a:r>
              <a:rPr lang="en-US" dirty="0">
                <a:latin typeface="Garamond" charset="0"/>
              </a:rPr>
              <a:t>The reference class problem</a:t>
            </a:r>
            <a:endParaRPr lang="en-AU"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117</a:t>
            </a:fld>
            <a:endParaRPr lang="en-AU" altLang="x-none"/>
          </a:p>
        </p:txBody>
      </p:sp>
    </p:spTree>
    <p:extLst>
      <p:ext uri="{BB962C8B-B14F-4D97-AF65-F5344CB8AC3E}">
        <p14:creationId xmlns:p14="http://schemas.microsoft.com/office/powerpoint/2010/main" val="647864204"/>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Some topics for future research</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AU" dirty="0">
                <a:latin typeface="Garamond" charset="0"/>
              </a:rPr>
              <a:t>Interactions between omega and probabilities/decisions</a:t>
            </a:r>
          </a:p>
          <a:p>
            <a:pPr marL="342900" lvl="1" indent="-342900">
              <a:buFont typeface="Arial" charset="0"/>
              <a:buChar char="•"/>
            </a:pPr>
            <a:r>
              <a:rPr lang="en-AU" dirty="0">
                <a:latin typeface="Garamond" charset="0"/>
              </a:rPr>
              <a:t>Dominance</a:t>
            </a:r>
          </a:p>
          <a:p>
            <a:pPr marL="342900" lvl="1" indent="-342900">
              <a:buFont typeface="Arial" charset="0"/>
              <a:buChar char="•"/>
            </a:pPr>
            <a:r>
              <a:rPr lang="en-AU" dirty="0">
                <a:latin typeface="Garamond" charset="0"/>
              </a:rPr>
              <a:t>Independence</a:t>
            </a:r>
          </a:p>
          <a:p>
            <a:pPr marL="342900" lvl="1" indent="-342900">
              <a:buFont typeface="Arial" charset="0"/>
              <a:buChar char="•"/>
            </a:pPr>
            <a:r>
              <a:rPr lang="en-AU" dirty="0">
                <a:latin typeface="Garamond" charset="0"/>
              </a:rPr>
              <a:t>Principle of indifference</a:t>
            </a:r>
            <a:endParaRPr lang="en-US" dirty="0">
              <a:latin typeface="Garamond" charset="0"/>
            </a:endParaRPr>
          </a:p>
          <a:p>
            <a:pPr marL="342900" lvl="1" indent="-342900">
              <a:buFont typeface="Arial" charset="0"/>
              <a:buChar char="•"/>
            </a:pPr>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118</a:t>
            </a:fld>
            <a:endParaRPr lang="en-AU" altLang="x-none"/>
          </a:p>
        </p:txBody>
      </p:sp>
    </p:spTree>
    <p:extLst>
      <p:ext uri="{BB962C8B-B14F-4D97-AF65-F5344CB8AC3E}">
        <p14:creationId xmlns:p14="http://schemas.microsoft.com/office/powerpoint/2010/main" val="214911475"/>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Multiple perspectives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2143125" y="1268413"/>
            <a:ext cx="4857750" cy="4857750"/>
          </a:xfrm>
        </p:spPr>
      </p:pic>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119</a:t>
            </a:fld>
            <a:endParaRPr lang="en-AU" altLang="x-none"/>
          </a:p>
        </p:txBody>
      </p:sp>
    </p:spTree>
    <p:extLst>
      <p:ext uri="{BB962C8B-B14F-4D97-AF65-F5344CB8AC3E}">
        <p14:creationId xmlns:p14="http://schemas.microsoft.com/office/powerpoint/2010/main" val="20736603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US" dirty="0">
                <a:latin typeface="Garamond" panose="02020404030301010803" pitchFamily="18" charset="0"/>
              </a:rPr>
              <a:t>Reasons to stop extending downwards:</a:t>
            </a:r>
          </a:p>
          <a:p>
            <a:pPr marL="342900" lvl="1" indent="-342900">
              <a:buFont typeface="Arial" charset="0"/>
              <a:buChar char="•"/>
            </a:pPr>
            <a:r>
              <a:rPr lang="en-US" dirty="0">
                <a:latin typeface="Garamond" panose="02020404030301010803" pitchFamily="18" charset="0"/>
              </a:rPr>
              <a:t>As before, but also:</a:t>
            </a:r>
            <a:r>
              <a:rPr lang="en-AU" dirty="0">
                <a:latin typeface="Garamond" panose="02020404030301010803" pitchFamily="18" charset="0"/>
              </a:rPr>
              <a:t> w</a:t>
            </a:r>
            <a:r>
              <a:rPr lang="en-US" dirty="0">
                <a:latin typeface="Garamond" panose="02020404030301010803" pitchFamily="18" charset="0"/>
              </a:rPr>
              <a:t>e can’t discriminate among the refinements. We wouldn’t know which one was </a:t>
            </a:r>
            <a:r>
              <a:rPr lang="en-US" dirty="0" err="1">
                <a:latin typeface="Garamond" panose="02020404030301010803" pitchFamily="18" charset="0"/>
              </a:rPr>
              <a:t>realised</a:t>
            </a:r>
            <a:r>
              <a:rPr lang="en-US" dirty="0">
                <a:latin typeface="Garamond" panose="02020404030301010803" pitchFamily="18" charset="0"/>
              </a:rPr>
              <a:t>.</a:t>
            </a:r>
            <a:endParaRPr lang="en-AU" dirty="0">
              <a:latin typeface="Garamond" panose="02020404030301010803" pitchFamily="18" charset="0"/>
            </a:endParaRPr>
          </a:p>
          <a:p>
            <a:pPr marL="342900" lvl="1" indent="-342900">
              <a:buFont typeface="Arial" charset="0"/>
              <a:buChar char="•"/>
            </a:pPr>
            <a:endParaRPr lang="en-AU" dirty="0">
              <a:latin typeface="Garamond" panose="02020404030301010803" pitchFamily="18" charset="0"/>
            </a:endParaRP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12</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and subjective probability</a:t>
            </a:r>
            <a:endParaRPr lang="en-US" dirty="0"/>
          </a:p>
        </p:txBody>
      </p:sp>
    </p:spTree>
    <p:extLst>
      <p:ext uri="{BB962C8B-B14F-4D97-AF65-F5344CB8AC3E}">
        <p14:creationId xmlns:p14="http://schemas.microsoft.com/office/powerpoint/2010/main" val="3916475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3125" y="1268413"/>
            <a:ext cx="4857750" cy="4857750"/>
          </a:xfrm>
        </p:spPr>
      </p:pic>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120</a:t>
            </a:fld>
            <a:endParaRPr lang="en-AU" altLang="x-none"/>
          </a:p>
        </p:txBody>
      </p:sp>
    </p:spTree>
    <p:extLst>
      <p:ext uri="{BB962C8B-B14F-4D97-AF65-F5344CB8AC3E}">
        <p14:creationId xmlns:p14="http://schemas.microsoft.com/office/powerpoint/2010/main" val="754160688"/>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Multiple perspectives</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latin typeface="Garamond" charset="0"/>
              </a:rPr>
              <a:t>Look at the same problem from multiple perspectives.</a:t>
            </a:r>
          </a:p>
          <a:p>
            <a:pPr marL="342900" lvl="1" indent="-342900">
              <a:buFont typeface="Arial" charset="0"/>
              <a:buChar char="•"/>
            </a:pPr>
            <a:r>
              <a:rPr lang="en-US" dirty="0">
                <a:latin typeface="Garamond" charset="0"/>
              </a:rPr>
              <a:t>Different angles; turn upside down.</a:t>
            </a:r>
          </a:p>
          <a:p>
            <a:pPr marL="342900" lvl="1" indent="-342900">
              <a:buFont typeface="Arial" charset="0"/>
              <a:buChar char="•"/>
            </a:pPr>
            <a:r>
              <a:rPr lang="en-US" dirty="0">
                <a:latin typeface="Garamond" charset="0"/>
              </a:rPr>
              <a:t>Reflect, translate, rotate, apply other transformations, think about the result.</a:t>
            </a:r>
          </a:p>
          <a:p>
            <a:pPr marL="342900" lvl="1" indent="-342900">
              <a:buFont typeface="Arial" charset="0"/>
              <a:buChar char="•"/>
            </a:pPr>
            <a:r>
              <a:rPr lang="en-US" dirty="0">
                <a:latin typeface="Garamond" charset="0"/>
              </a:rPr>
              <a:t>Level shift (big picture vs close detail: wood, trees)</a:t>
            </a:r>
          </a:p>
          <a:p>
            <a:pPr marL="342900" lvl="1" indent="-342900">
              <a:buFont typeface="Arial" charset="0"/>
              <a:buChar char="•"/>
            </a:pPr>
            <a:r>
              <a:rPr lang="en-US" dirty="0">
                <a:latin typeface="Garamond" charset="0"/>
              </a:rPr>
              <a:t>Again,  imagine you’re someone with a different world-view to yours</a:t>
            </a:r>
            <a:endParaRPr lang="en-AU"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121</a:t>
            </a:fld>
            <a:endParaRPr lang="en-AU" altLang="x-none"/>
          </a:p>
        </p:txBody>
      </p:sp>
    </p:spTree>
    <p:extLst>
      <p:ext uri="{BB962C8B-B14F-4D97-AF65-F5344CB8AC3E}">
        <p14:creationId xmlns:p14="http://schemas.microsoft.com/office/powerpoint/2010/main" val="1867216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Multiple perspectives</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latin typeface="Garamond" charset="0"/>
              </a:rPr>
              <a:t>Suppose you believe p, or argue for p. Try to argue for not-p.</a:t>
            </a:r>
          </a:p>
          <a:p>
            <a:pPr marL="342900" lvl="1" indent="-342900">
              <a:buFont typeface="Arial" charset="0"/>
              <a:buChar char="•"/>
            </a:pPr>
            <a:r>
              <a:rPr lang="en-US" dirty="0">
                <a:latin typeface="Garamond" charset="0"/>
              </a:rPr>
              <a:t>Work backwards:</a:t>
            </a:r>
          </a:p>
          <a:p>
            <a:pPr marL="742950" lvl="2" indent="-342900">
              <a:buFont typeface="Arial" charset="0"/>
              <a:buChar char="•"/>
            </a:pPr>
            <a:r>
              <a:rPr lang="en-US" dirty="0">
                <a:latin typeface="Garamond" charset="0"/>
              </a:rPr>
              <a:t>Do a ‘pre-mortem’.</a:t>
            </a:r>
          </a:p>
          <a:p>
            <a:pPr marL="742950" lvl="2" indent="-342900">
              <a:buFont typeface="Arial" charset="0"/>
              <a:buChar char="•"/>
            </a:pPr>
            <a:r>
              <a:rPr lang="en-US" dirty="0">
                <a:latin typeface="Garamond" charset="0"/>
              </a:rPr>
              <a:t>Or visualize success, and work backwards to figure out how to achieve it. </a:t>
            </a:r>
          </a:p>
          <a:p>
            <a:pPr marL="342900" lvl="1" indent="-342900">
              <a:buFont typeface="Arial" charset="0"/>
              <a:buChar char="•"/>
            </a:pPr>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122</a:t>
            </a:fld>
            <a:endParaRPr lang="en-AU" altLang="x-none"/>
          </a:p>
        </p:txBody>
      </p:sp>
    </p:spTree>
    <p:extLst>
      <p:ext uri="{BB962C8B-B14F-4D97-AF65-F5344CB8AC3E}">
        <p14:creationId xmlns:p14="http://schemas.microsoft.com/office/powerpoint/2010/main" val="68035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Multiple perspectives</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latin typeface="Garamond" charset="0"/>
              </a:rPr>
              <a:t>Chess: look at files, ranks, diagonals, </a:t>
            </a:r>
            <a:r>
              <a:rPr lang="en-US" dirty="0" err="1">
                <a:latin typeface="Garamond" charset="0"/>
              </a:rPr>
              <a:t>colours</a:t>
            </a:r>
            <a:r>
              <a:rPr lang="en-US" dirty="0">
                <a:latin typeface="Garamond" charset="0"/>
              </a:rPr>
              <a:t> of occupied squares, what has changed.</a:t>
            </a:r>
          </a:p>
          <a:p>
            <a:pPr marL="342900" lvl="1" indent="-342900">
              <a:buFont typeface="Arial" charset="0"/>
              <a:buChar char="•"/>
            </a:pPr>
            <a:r>
              <a:rPr lang="en-US" dirty="0">
                <a:latin typeface="Garamond" charset="0"/>
              </a:rPr>
              <a:t>Look ‘negatively’: Empty squares – absence of pieces. What has weakened? It’s obvious which attacks have been gained. Less obvious: which attacks have been lost? Which protections have been lost?</a:t>
            </a:r>
          </a:p>
          <a:p>
            <a:pPr marL="342900" lvl="1" indent="-342900">
              <a:buFont typeface="Arial" charset="0"/>
              <a:buChar char="•"/>
            </a:pPr>
            <a:endParaRPr lang="en-US" dirty="0"/>
          </a:p>
          <a:p>
            <a:pPr marL="342900" lvl="1" indent="-342900">
              <a:buFont typeface="Arial" charset="0"/>
              <a:buChar char="•"/>
            </a:pPr>
            <a:endParaRPr lang="en-US"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123</a:t>
            </a:fld>
            <a:endParaRPr lang="en-AU" altLang="x-none"/>
          </a:p>
        </p:txBody>
      </p:sp>
    </p:spTree>
    <p:extLst>
      <p:ext uri="{BB962C8B-B14F-4D97-AF65-F5344CB8AC3E}">
        <p14:creationId xmlns:p14="http://schemas.microsoft.com/office/powerpoint/2010/main" val="1990104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About 𝛀</a:t>
            </a:r>
            <a:br>
              <a:rPr lang="en-AU" dirty="0"/>
            </a:br>
            <a:endParaRPr lang="en-AU" dirty="0"/>
          </a:p>
        </p:txBody>
      </p:sp>
      <p:sp>
        <p:nvSpPr>
          <p:cNvPr id="3" name="Content Placeholder 2"/>
          <p:cNvSpPr>
            <a:spLocks noGrp="1"/>
          </p:cNvSpPr>
          <p:nvPr>
            <p:ph idx="1"/>
          </p:nvPr>
        </p:nvSpPr>
        <p:spPr/>
        <p:txBody>
          <a:bodyPr>
            <a:normAutofit/>
          </a:bodyPr>
          <a:lstStyle/>
          <a:p>
            <a:pPr marL="342900" indent="-342900">
              <a:buFont typeface="Arial" charset="0"/>
              <a:buChar char="•"/>
            </a:pPr>
            <a:r>
              <a:rPr lang="en-AU" sz="3200" b="0" dirty="0">
                <a:latin typeface="Garamond" charset="0"/>
              </a:rPr>
              <a:t>The ‘choice’ of </a:t>
            </a:r>
            <a:r>
              <a:rPr lang="en-US" sz="3200" b="0" dirty="0">
                <a:latin typeface="Garamond" charset="0"/>
                <a:ea typeface="Garamond" charset="0"/>
                <a:cs typeface="Garamond" charset="0"/>
                <a:sym typeface="Symbol" charset="2"/>
              </a:rPr>
              <a:t></a:t>
            </a:r>
            <a:endParaRPr lang="en-AU" sz="3200" b="0" dirty="0">
              <a:latin typeface="Garamond" charset="0"/>
            </a:endParaRPr>
          </a:p>
          <a:p>
            <a:pPr marL="342900" lvl="0" indent="-342900">
              <a:buFont typeface="Arial" charset="0"/>
              <a:buChar char="•"/>
            </a:pPr>
            <a:r>
              <a:rPr lang="en-US" sz="3200" b="0" dirty="0">
                <a:latin typeface="Garamond" charset="0"/>
                <a:ea typeface="Garamond" charset="0"/>
                <a:cs typeface="Garamond" charset="0"/>
              </a:rPr>
              <a:t>What makes a good </a:t>
            </a:r>
            <a:r>
              <a:rPr lang="en-US" sz="3200" b="0" dirty="0">
                <a:latin typeface="Garamond" charset="0"/>
                <a:ea typeface="Garamond" charset="0"/>
                <a:cs typeface="Garamond" charset="0"/>
                <a:sym typeface="Symbol" charset="2"/>
              </a:rPr>
              <a:t></a:t>
            </a:r>
            <a:r>
              <a:rPr lang="en-US" sz="3200" b="0" dirty="0">
                <a:latin typeface="Garamond" charset="0"/>
                <a:ea typeface="Garamond" charset="0"/>
                <a:cs typeface="Garamond" charset="0"/>
              </a:rPr>
              <a:t>, or one </a:t>
            </a:r>
            <a:r>
              <a:rPr lang="en-US" sz="3200" b="0" dirty="0">
                <a:latin typeface="Garamond" charset="0"/>
                <a:ea typeface="Garamond" charset="0"/>
                <a:cs typeface="Garamond" charset="0"/>
                <a:sym typeface="Symbol" charset="2"/>
              </a:rPr>
              <a:t></a:t>
            </a:r>
            <a:r>
              <a:rPr lang="en-US" sz="3200" b="0" dirty="0">
                <a:latin typeface="Garamond" charset="0"/>
                <a:ea typeface="Garamond" charset="0"/>
                <a:cs typeface="Garamond" charset="0"/>
              </a:rPr>
              <a:t> better than another one?</a:t>
            </a:r>
          </a:p>
          <a:p>
            <a:pPr marL="342900" indent="-342900">
              <a:buFont typeface="Arial" charset="0"/>
              <a:buChar char="•"/>
            </a:pPr>
            <a:endParaRPr lang="en-AU" sz="3200" b="0" dirty="0">
              <a:latin typeface="Garamond" charset="0"/>
            </a:endParaRPr>
          </a:p>
          <a:p>
            <a:pPr marL="342900" indent="-342900">
              <a:buFont typeface="Arial" charset="0"/>
              <a:buChar char="•"/>
            </a:pPr>
            <a:endParaRPr lang="en-AU" sz="3200" b="0" dirty="0">
              <a:latin typeface="Garamond" charset="0"/>
            </a:endParaRPr>
          </a:p>
          <a:p>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124</a:t>
            </a:fld>
            <a:endParaRPr lang="en-AU" altLang="x-none"/>
          </a:p>
        </p:txBody>
      </p:sp>
    </p:spTree>
    <p:extLst>
      <p:ext uri="{BB962C8B-B14F-4D97-AF65-F5344CB8AC3E}">
        <p14:creationId xmlns:p14="http://schemas.microsoft.com/office/powerpoint/2010/main" val="1299469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Check extreme cases</a:t>
            </a:r>
            <a:br>
              <a:rPr lang="en-AU" dirty="0"/>
            </a:br>
            <a:endParaRPr lang="en-AU" dirty="0"/>
          </a:p>
        </p:txBody>
      </p:sp>
      <p:sp>
        <p:nvSpPr>
          <p:cNvPr id="3" name="Content Placeholder 2"/>
          <p:cNvSpPr>
            <a:spLocks noGrp="1"/>
          </p:cNvSpPr>
          <p:nvPr>
            <p:ph idx="1"/>
          </p:nvPr>
        </p:nvSpPr>
        <p:spPr/>
        <p:txBody>
          <a:bodyPr>
            <a:normAutofit fontScale="92500"/>
          </a:bodyPr>
          <a:lstStyle/>
          <a:p>
            <a:pPr marL="342900" lvl="1" indent="-342900">
              <a:buFont typeface="Arial" charset="0"/>
              <a:buChar char="•"/>
            </a:pPr>
            <a:r>
              <a:rPr lang="en-US" dirty="0"/>
              <a:t> </a:t>
            </a:r>
            <a:r>
              <a:rPr lang="en-US" sz="3000" b="0" dirty="0">
                <a:latin typeface="Garamond" charset="0"/>
              </a:rPr>
              <a:t>‘Check extreme cases’ is a good heuristic, three times over: </a:t>
            </a:r>
          </a:p>
          <a:p>
            <a:pPr marL="342900" lvl="1" indent="-342900">
              <a:buFont typeface="Arial" charset="0"/>
              <a:buChar char="•"/>
            </a:pPr>
            <a:r>
              <a:rPr lang="en-US" sz="3000" b="0" dirty="0">
                <a:latin typeface="Garamond" charset="0"/>
              </a:rPr>
              <a:t>It is often easy to use. Extreme cases of the relevant kind are often easily identified.</a:t>
            </a:r>
          </a:p>
          <a:p>
            <a:pPr marL="342900" lvl="1" indent="-342900">
              <a:buFont typeface="Arial" charset="0"/>
              <a:buChar char="•"/>
            </a:pPr>
            <a:r>
              <a:rPr lang="en-US" sz="3000" b="0" dirty="0">
                <a:latin typeface="Garamond" charset="0"/>
              </a:rPr>
              <a:t>It is fertile. Extreme cases are often troublesome in virtue of being extreme—that is, sometimes problems that could not arise in normal cases can arise at the extremes. </a:t>
            </a:r>
            <a:endParaRPr lang="en-US" sz="3000" dirty="0">
              <a:latin typeface="Garamond" charset="0"/>
            </a:endParaRPr>
          </a:p>
          <a:p>
            <a:pPr marL="342900" lvl="1" indent="-342900">
              <a:buFont typeface="Arial" charset="0"/>
              <a:buChar char="•"/>
            </a:pPr>
            <a:r>
              <a:rPr lang="en-US" sz="3000" b="0" dirty="0">
                <a:latin typeface="Garamond" charset="0"/>
              </a:rPr>
              <a:t>We are liable to forget or miss extreme cases, since we tend to live our lives in the thick of normal cases.</a:t>
            </a:r>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125</a:t>
            </a:fld>
            <a:endParaRPr lang="en-AU" altLang="x-none"/>
          </a:p>
        </p:txBody>
      </p:sp>
    </p:spTree>
    <p:extLst>
      <p:ext uri="{BB962C8B-B14F-4D97-AF65-F5344CB8AC3E}">
        <p14:creationId xmlns:p14="http://schemas.microsoft.com/office/powerpoint/2010/main" val="21200551"/>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About 𝛀</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latin typeface="Garamond" charset="0"/>
                <a:ea typeface="Garamond" charset="0"/>
                <a:cs typeface="Garamond" charset="0"/>
              </a:rPr>
              <a:t>Why “</a:t>
            </a:r>
            <a:r>
              <a:rPr lang="en-US" dirty="0">
                <a:latin typeface="Garamond" charset="0"/>
                <a:ea typeface="Garamond" charset="0"/>
                <a:cs typeface="Garamond" charset="0"/>
                <a:sym typeface="Symbol" charset="2"/>
              </a:rPr>
              <a:t></a:t>
            </a:r>
            <a:r>
              <a:rPr lang="en-US" dirty="0">
                <a:latin typeface="Garamond" charset="0"/>
                <a:ea typeface="Garamond" charset="0"/>
                <a:cs typeface="Garamond" charset="0"/>
              </a:rPr>
              <a:t>”? </a:t>
            </a: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126</a:t>
            </a:fld>
            <a:endParaRPr lang="en-AU" altLang="x-none"/>
          </a:p>
        </p:txBody>
      </p:sp>
    </p:spTree>
    <p:extLst>
      <p:ext uri="{BB962C8B-B14F-4D97-AF65-F5344CB8AC3E}">
        <p14:creationId xmlns:p14="http://schemas.microsoft.com/office/powerpoint/2010/main" val="1576057866"/>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About 𝛀</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t> </a:t>
            </a:r>
            <a:r>
              <a:rPr lang="en-US" sz="2400" dirty="0">
                <a:sym typeface="Symbol" charset="2"/>
              </a:rPr>
              <a:t></a:t>
            </a:r>
            <a:r>
              <a:rPr lang="en-US" sz="2400" dirty="0"/>
              <a:t> is a non-empty set. A set of what? Possibilities, or outcomes—the objects of our uncertainty. But which? </a:t>
            </a:r>
          </a:p>
          <a:p>
            <a:pPr marL="342900" lvl="1" indent="-342900">
              <a:buFont typeface="Arial" charset="0"/>
              <a:buChar char="•"/>
            </a:pPr>
            <a:r>
              <a:rPr lang="en-US" sz="2400" dirty="0"/>
              <a:t>This is highly context-dependent. Typical examples:</a:t>
            </a:r>
          </a:p>
          <a:p>
            <a:pPr marL="0" lvl="1" indent="0">
              <a:buNone/>
            </a:pPr>
            <a:r>
              <a:rPr lang="en-US" sz="2400" dirty="0"/>
              <a:t>		{H, T}, {1, 2, 3, 4, 5, 6}</a:t>
            </a:r>
          </a:p>
          <a:p>
            <a:pPr marL="342900" lvl="1" indent="-342900">
              <a:buFont typeface="Arial" charset="0"/>
              <a:buChar char="•"/>
            </a:pPr>
            <a:r>
              <a:rPr lang="en-US" sz="2400" dirty="0"/>
              <a:t>They are not jointly exhaustive.</a:t>
            </a:r>
          </a:p>
          <a:p>
            <a:pPr marL="342900" lvl="1" indent="-342900">
              <a:buFont typeface="Arial" charset="0"/>
              <a:buChar char="•"/>
            </a:pPr>
            <a:r>
              <a:rPr lang="en-US" sz="2400" dirty="0"/>
              <a:t>They are not maximally specific.</a:t>
            </a:r>
          </a:p>
          <a:p>
            <a:pPr marL="0" lvl="1" indent="0">
              <a:buNone/>
            </a:pPr>
            <a:endParaRPr lang="en-US" sz="2400" dirty="0"/>
          </a:p>
          <a:p>
            <a:pPr marL="342900" lvl="1"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127</a:t>
            </a:fld>
            <a:endParaRPr lang="en-AU" altLang="x-none"/>
          </a:p>
        </p:txBody>
      </p:sp>
    </p:spTree>
    <p:extLst>
      <p:ext uri="{BB962C8B-B14F-4D97-AF65-F5344CB8AC3E}">
        <p14:creationId xmlns:p14="http://schemas.microsoft.com/office/powerpoint/2010/main" val="1591343410"/>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About 𝛀</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t> </a:t>
            </a:r>
            <a:r>
              <a:rPr lang="en-US" sz="2400" dirty="0"/>
              <a:t>Before we get to the probabilities, we have a kind of ‘practical certainty’ regarding the elements of </a:t>
            </a:r>
            <a:r>
              <a:rPr lang="en-US" sz="2400" dirty="0">
                <a:sym typeface="Symbol" charset="2"/>
              </a:rPr>
              <a:t></a:t>
            </a:r>
            <a:r>
              <a:rPr lang="en-US" sz="2400" dirty="0"/>
              <a:t>: The actual outcome will be one of </a:t>
            </a:r>
            <a:r>
              <a:rPr lang="en-US" sz="2400" i="1" dirty="0"/>
              <a:t>these</a:t>
            </a:r>
            <a:r>
              <a:rPr lang="en-US" sz="2400" dirty="0"/>
              <a:t>. </a:t>
            </a:r>
          </a:p>
          <a:p>
            <a:pPr marL="342900" lvl="1"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128</a:t>
            </a:fld>
            <a:endParaRPr lang="en-AU" altLang="x-none"/>
          </a:p>
        </p:txBody>
      </p:sp>
    </p:spTree>
    <p:extLst>
      <p:ext uri="{BB962C8B-B14F-4D97-AF65-F5344CB8AC3E}">
        <p14:creationId xmlns:p14="http://schemas.microsoft.com/office/powerpoint/2010/main" val="1145113026"/>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About 𝛀</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t> </a:t>
            </a:r>
            <a:r>
              <a:rPr lang="en-US" sz="2400" dirty="0"/>
              <a:t>Before we get to the probabilities, we have a kind of ‘practical certainty’ regarding the elements of </a:t>
            </a:r>
            <a:r>
              <a:rPr lang="en-US" sz="2400" dirty="0">
                <a:sym typeface="Symbol" charset="2"/>
              </a:rPr>
              <a:t></a:t>
            </a:r>
            <a:r>
              <a:rPr lang="en-US" sz="2400" dirty="0"/>
              <a:t>: the actual outcome will be one of </a:t>
            </a:r>
            <a:r>
              <a:rPr lang="en-US" sz="2400" i="1" dirty="0"/>
              <a:t>these</a:t>
            </a:r>
            <a:r>
              <a:rPr lang="en-US" sz="2400" dirty="0"/>
              <a:t>. </a:t>
            </a:r>
          </a:p>
          <a:p>
            <a:pPr marL="342900" lvl="1"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129</a:t>
            </a:fld>
            <a:endParaRPr lang="en-AU" altLang="x-none"/>
          </a:p>
        </p:txBody>
      </p:sp>
    </p:spTree>
    <p:extLst>
      <p:ext uri="{BB962C8B-B14F-4D97-AF65-F5344CB8AC3E}">
        <p14:creationId xmlns:p14="http://schemas.microsoft.com/office/powerpoint/2010/main" val="9270675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AU" dirty="0">
                <a:latin typeface="Garamond" panose="02020404030301010803" pitchFamily="18" charset="0"/>
              </a:rPr>
              <a:t>At some point, we decide to stop our construction of </a:t>
            </a:r>
            <a:r>
              <a:rPr lang="en-AU" dirty="0">
                <a:latin typeface="Garamond" panose="02020404030301010803" pitchFamily="18" charset="0"/>
                <a:sym typeface="Symbol" pitchFamily="2" charset="2"/>
              </a:rPr>
              <a:t></a:t>
            </a:r>
            <a:r>
              <a:rPr lang="en-AU" dirty="0">
                <a:latin typeface="Garamond" panose="02020404030301010803" pitchFamily="18" charset="0"/>
              </a:rPr>
              <a:t>.</a:t>
            </a:r>
          </a:p>
          <a:p>
            <a:pPr marL="342900" lvl="1" indent="-342900">
              <a:buFont typeface="Arial" charset="0"/>
              <a:buChar char="•"/>
            </a:pPr>
            <a:r>
              <a:rPr lang="en-AU" dirty="0">
                <a:latin typeface="Garamond" panose="02020404030301010803" pitchFamily="18" charset="0"/>
              </a:rPr>
              <a:t>The proper stopping point is itself a decision problem. </a:t>
            </a:r>
          </a:p>
          <a:p>
            <a:pPr marL="342900" lvl="1" indent="-342900">
              <a:buFont typeface="Arial" charset="0"/>
              <a:buChar char="•"/>
            </a:pPr>
            <a:r>
              <a:rPr lang="en-AU" dirty="0">
                <a:latin typeface="Garamond" panose="02020404030301010803" pitchFamily="18" charset="0"/>
              </a:rPr>
              <a:t>Ironically, we use Bayesian decision theory to solve decision problems, but that theory presupposes that we have a probability space.</a:t>
            </a:r>
          </a:p>
          <a:p>
            <a:pPr marL="342900" lvl="1" indent="-342900">
              <a:buFont typeface="Arial" charset="0"/>
              <a:buChar char="•"/>
            </a:pPr>
            <a:r>
              <a:rPr lang="en-US" dirty="0">
                <a:latin typeface="Garamond" panose="02020404030301010803" pitchFamily="18" charset="0"/>
              </a:rPr>
              <a:t>Here, the decision problem is: which probability space should we have? Do we solve </a:t>
            </a:r>
            <a:r>
              <a:rPr lang="en-US" i="1" dirty="0">
                <a:latin typeface="Garamond" panose="02020404030301010803" pitchFamily="18" charset="0"/>
              </a:rPr>
              <a:t>that </a:t>
            </a:r>
            <a:r>
              <a:rPr lang="en-US" dirty="0">
                <a:latin typeface="Garamond" panose="02020404030301010803" pitchFamily="18" charset="0"/>
              </a:rPr>
              <a:t>by moving to another probability space? Which? A regress threatens.</a:t>
            </a:r>
            <a:endParaRPr lang="en-AU" dirty="0">
              <a:latin typeface="Garamond" panose="02020404030301010803" pitchFamily="18" charset="0"/>
            </a:endParaRPr>
          </a:p>
          <a:p>
            <a:pPr marL="342900" lvl="1" indent="-342900">
              <a:buFont typeface="Arial" charset="0"/>
              <a:buChar char="•"/>
            </a:pPr>
            <a:endParaRPr lang="en-AU" dirty="0">
              <a:latin typeface="Garamond" panose="02020404030301010803" pitchFamily="18" charset="0"/>
            </a:endParaRP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13</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and subjective probability</a:t>
            </a:r>
            <a:endParaRPr lang="en-US" dirty="0"/>
          </a:p>
        </p:txBody>
      </p:sp>
    </p:spTree>
    <p:extLst>
      <p:ext uri="{BB962C8B-B14F-4D97-AF65-F5344CB8AC3E}">
        <p14:creationId xmlns:p14="http://schemas.microsoft.com/office/powerpoint/2010/main" val="2776885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About 𝛀</a:t>
            </a:r>
            <a:br>
              <a:rPr lang="en-AU" dirty="0"/>
            </a:br>
            <a:endParaRPr lang="en-AU" dirty="0"/>
          </a:p>
        </p:txBody>
      </p:sp>
      <p:sp>
        <p:nvSpPr>
          <p:cNvPr id="3" name="Content Placeholder 2"/>
          <p:cNvSpPr>
            <a:spLocks noGrp="1"/>
          </p:cNvSpPr>
          <p:nvPr>
            <p:ph idx="1"/>
          </p:nvPr>
        </p:nvSpPr>
        <p:spPr/>
        <p:txBody>
          <a:bodyPr>
            <a:normAutofit/>
          </a:bodyPr>
          <a:lstStyle/>
          <a:p>
            <a:pPr lvl="2"/>
            <a:r>
              <a:rPr lang="en-US" dirty="0"/>
              <a:t>Reasons to stop extending sideways (itself a decision problem):</a:t>
            </a:r>
          </a:p>
          <a:p>
            <a:pPr lvl="3"/>
            <a:r>
              <a:rPr lang="en-US" dirty="0"/>
              <a:t>We’re practically certain of the possibilities we already have.</a:t>
            </a:r>
          </a:p>
          <a:p>
            <a:pPr lvl="3"/>
            <a:r>
              <a:rPr lang="en-US" dirty="0"/>
              <a:t>We haven’t thought of any others.</a:t>
            </a:r>
          </a:p>
          <a:p>
            <a:pPr lvl="3"/>
            <a:r>
              <a:rPr lang="en-US" dirty="0"/>
              <a:t>We don’t care about any others.</a:t>
            </a:r>
          </a:p>
          <a:p>
            <a:pPr lvl="3"/>
            <a:r>
              <a:rPr lang="en-US" dirty="0"/>
              <a:t>In real life: we’re short of time.</a:t>
            </a:r>
          </a:p>
          <a:p>
            <a:pPr lvl="3"/>
            <a:r>
              <a:rPr lang="en-US" dirty="0"/>
              <a:t>Some possibilities might be too politically sensitive.</a:t>
            </a:r>
          </a:p>
          <a:p>
            <a:pPr marL="342900" lvl="1"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130</a:t>
            </a:fld>
            <a:endParaRPr lang="en-AU" altLang="x-none"/>
          </a:p>
        </p:txBody>
      </p:sp>
    </p:spTree>
    <p:extLst>
      <p:ext uri="{BB962C8B-B14F-4D97-AF65-F5344CB8AC3E}">
        <p14:creationId xmlns:p14="http://schemas.microsoft.com/office/powerpoint/2010/main" val="444754872"/>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About 𝛀</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a:t> </a:t>
            </a:r>
            <a:r>
              <a:rPr lang="en-US" sz="2400"/>
              <a:t>Before we get to the probabilities, we have a kind of ‘practical certainty’ regarding the elements of </a:t>
            </a:r>
            <a:r>
              <a:rPr lang="en-US" sz="2400">
                <a:sym typeface="Symbol" charset="2"/>
              </a:rPr>
              <a:t></a:t>
            </a:r>
            <a:r>
              <a:rPr lang="en-US" sz="2400"/>
              <a:t>: The actual outcome will be one of </a:t>
            </a:r>
            <a:r>
              <a:rPr lang="en-US" sz="2400" i="1"/>
              <a:t>these</a:t>
            </a:r>
            <a:r>
              <a:rPr lang="en-US" sz="2400"/>
              <a:t>. </a:t>
            </a:r>
            <a:endParaRPr lang="en-US" sz="2400" dirty="0"/>
          </a:p>
          <a:p>
            <a:pPr marL="342900" lvl="1"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131</a:t>
            </a:fld>
            <a:endParaRPr lang="en-AU" altLang="x-none"/>
          </a:p>
        </p:txBody>
      </p:sp>
    </p:spTree>
    <p:extLst>
      <p:ext uri="{BB962C8B-B14F-4D97-AF65-F5344CB8AC3E}">
        <p14:creationId xmlns:p14="http://schemas.microsoft.com/office/powerpoint/2010/main" val="2121430865"/>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About 𝛀</a:t>
            </a:r>
            <a:br>
              <a:rPr lang="en-AU" dirty="0"/>
            </a:br>
            <a:endParaRPr lang="en-AU" dirty="0"/>
          </a:p>
        </p:txBody>
      </p:sp>
      <p:sp>
        <p:nvSpPr>
          <p:cNvPr id="3" name="Content Placeholder 2"/>
          <p:cNvSpPr>
            <a:spLocks noGrp="1"/>
          </p:cNvSpPr>
          <p:nvPr>
            <p:ph idx="1"/>
          </p:nvPr>
        </p:nvSpPr>
        <p:spPr/>
        <p:txBody>
          <a:bodyPr>
            <a:normAutofit lnSpcReduction="10000"/>
          </a:bodyPr>
          <a:lstStyle/>
          <a:p>
            <a:pPr lvl="2"/>
            <a:r>
              <a:rPr lang="en-US" dirty="0"/>
              <a:t> So at some point we decide to stop our construction of </a:t>
            </a:r>
            <a:r>
              <a:rPr lang="en-US" dirty="0">
                <a:sym typeface="Symbol" charset="2"/>
              </a:rPr>
              <a:t></a:t>
            </a:r>
            <a:r>
              <a:rPr lang="en-US" dirty="0"/>
              <a:t>. The proper stopping point is itself a decision problem. </a:t>
            </a:r>
          </a:p>
          <a:p>
            <a:pPr lvl="3"/>
            <a:r>
              <a:rPr lang="en-US" dirty="0"/>
              <a:t>We often use Bayesian decision theory to solve decision problems, but that theory presupposes that we have a probability space. </a:t>
            </a:r>
          </a:p>
          <a:p>
            <a:pPr lvl="3"/>
            <a:r>
              <a:rPr lang="en-US" dirty="0"/>
              <a:t>Here, the decision problem is: what probability space should we have? Do we solve that by moving to another probability space? Which? A regress threatens.</a:t>
            </a:r>
          </a:p>
          <a:p>
            <a:pPr marL="342900" lvl="1"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132</a:t>
            </a:fld>
            <a:endParaRPr lang="en-AU" altLang="x-none"/>
          </a:p>
        </p:txBody>
      </p:sp>
    </p:spTree>
    <p:extLst>
      <p:ext uri="{BB962C8B-B14F-4D97-AF65-F5344CB8AC3E}">
        <p14:creationId xmlns:p14="http://schemas.microsoft.com/office/powerpoint/2010/main" val="549939286"/>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About 𝛀</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a:t> </a:t>
            </a:r>
            <a:r>
              <a:rPr lang="en-US" sz="2400"/>
              <a:t>Before we get to the probabilities, we have a kind of ‘practical certainty’ regarding the elements of </a:t>
            </a:r>
            <a:r>
              <a:rPr lang="en-US" sz="2400">
                <a:sym typeface="Symbol" charset="2"/>
              </a:rPr>
              <a:t></a:t>
            </a:r>
            <a:r>
              <a:rPr lang="en-US" sz="2400"/>
              <a:t>: The actual outcome will be one of </a:t>
            </a:r>
            <a:r>
              <a:rPr lang="en-US" sz="2400" i="1"/>
              <a:t>these</a:t>
            </a:r>
            <a:r>
              <a:rPr lang="en-US" sz="2400"/>
              <a:t>. </a:t>
            </a:r>
            <a:endParaRPr lang="en-US" sz="2400" dirty="0"/>
          </a:p>
          <a:p>
            <a:pPr marL="342900" lvl="1"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133</a:t>
            </a:fld>
            <a:endParaRPr lang="en-AU" altLang="x-none"/>
          </a:p>
        </p:txBody>
      </p:sp>
    </p:spTree>
    <p:extLst>
      <p:ext uri="{BB962C8B-B14F-4D97-AF65-F5344CB8AC3E}">
        <p14:creationId xmlns:p14="http://schemas.microsoft.com/office/powerpoint/2010/main" val="217556914"/>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Contrastive stress</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t>‘</a:t>
            </a:r>
            <a:r>
              <a:rPr lang="en-US" dirty="0" err="1"/>
              <a:t>Taxonomise</a:t>
            </a:r>
            <a:r>
              <a:rPr lang="en-US" dirty="0"/>
              <a:t> and </a:t>
            </a:r>
            <a:r>
              <a:rPr lang="en-US" dirty="0" err="1"/>
              <a:t>colonise</a:t>
            </a:r>
            <a:r>
              <a:rPr lang="en-US" dirty="0"/>
              <a:t>’ relies on making distinctions. Distinctions presuppose contrasts: this, </a:t>
            </a:r>
            <a:r>
              <a:rPr lang="en-US" i="1" dirty="0"/>
              <a:t>rather than </a:t>
            </a:r>
            <a:r>
              <a:rPr lang="en-US" dirty="0"/>
              <a:t>that.</a:t>
            </a:r>
          </a:p>
          <a:p>
            <a:pPr marL="342900" lvl="1" indent="-342900">
              <a:buFont typeface="Arial" charset="0"/>
              <a:buChar char="•"/>
            </a:pPr>
            <a:r>
              <a:rPr lang="en-US" dirty="0"/>
              <a:t>Mentally </a:t>
            </a:r>
            <a:r>
              <a:rPr lang="en-US" i="1" dirty="0"/>
              <a:t>highlight</a:t>
            </a:r>
            <a:r>
              <a:rPr lang="en-US" dirty="0"/>
              <a:t> each word or phrase in a question or statement, and even intone the words “rather than” or “as opposed to”, followed by members of the contrast class. </a:t>
            </a:r>
          </a:p>
          <a:p>
            <a:pPr marL="342900" lvl="1" indent="-342900">
              <a:buFont typeface="Arial" charset="0"/>
              <a:buChar char="•"/>
            </a:pPr>
            <a:r>
              <a:rPr lang="en-US" sz="2400" dirty="0"/>
              <a:t>Doing so encourages your mind to consider alternatives to the highlighted word or phrase. </a:t>
            </a: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134</a:t>
            </a:fld>
            <a:endParaRPr lang="en-AU" altLang="x-none"/>
          </a:p>
        </p:txBody>
      </p:sp>
    </p:spTree>
    <p:extLst>
      <p:ext uri="{BB962C8B-B14F-4D97-AF65-F5344CB8AC3E}">
        <p14:creationId xmlns:p14="http://schemas.microsoft.com/office/powerpoint/2010/main" val="212014908"/>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Turn the knobs </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sz="2400" dirty="0"/>
              <a:t>Key terms in a thesis or argument will often involve variables that can take a number of values; </a:t>
            </a:r>
            <a:r>
              <a:rPr lang="en-US" sz="2400" i="1" dirty="0"/>
              <a:t>mentally run through their values</a:t>
            </a:r>
            <a:r>
              <a:rPr lang="en-US" sz="2400" dirty="0"/>
              <a:t>. </a:t>
            </a: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135</a:t>
            </a:fld>
            <a:endParaRPr lang="en-AU" altLang="x-none"/>
          </a:p>
        </p:txBody>
      </p:sp>
    </p:spTree>
    <p:extLst>
      <p:ext uri="{BB962C8B-B14F-4D97-AF65-F5344CB8AC3E}">
        <p14:creationId xmlns:p14="http://schemas.microsoft.com/office/powerpoint/2010/main" val="659188383"/>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Probability Without Greek Letters</a:t>
            </a:r>
          </a:p>
        </p:txBody>
      </p:sp>
      <p:sp>
        <p:nvSpPr>
          <p:cNvPr id="3" name="Content Placeholder 2"/>
          <p:cNvSpPr>
            <a:spLocks noGrp="1"/>
          </p:cNvSpPr>
          <p:nvPr>
            <p:ph idx="1"/>
          </p:nvPr>
        </p:nvSpPr>
        <p:spPr/>
        <p:txBody>
          <a:bodyPr>
            <a:normAutofit/>
          </a:bodyPr>
          <a:lstStyle/>
          <a:p>
            <a:r>
              <a:rPr lang="en-AU" sz="2400" dirty="0"/>
              <a:t>We start with an ultimate set of possibilities, ‘</a:t>
            </a:r>
            <a:r>
              <a:rPr lang="en-AU" sz="2400" dirty="0">
                <a:latin typeface="Symbol" charset="2"/>
                <a:cs typeface="Symbol" charset="2"/>
              </a:rPr>
              <a:t>W</a:t>
            </a:r>
            <a:r>
              <a:rPr lang="en-AU" sz="2400" dirty="0"/>
              <a:t>’. </a:t>
            </a:r>
          </a:p>
          <a:p>
            <a:r>
              <a:rPr lang="en-AU" sz="2400" dirty="0"/>
              <a:t>But instead we could use ‘W’, suggestive of ‘Worlds’. </a:t>
            </a:r>
          </a:p>
          <a:p>
            <a:endParaRPr lang="en-AU" sz="2400" dirty="0"/>
          </a:p>
          <a:p>
            <a:r>
              <a:rPr lang="en-AU" sz="2400" dirty="0"/>
              <a:t>The second axiom becomes “P(W) = 1”. </a:t>
            </a:r>
          </a:p>
          <a:p>
            <a:endParaRPr lang="en-AU" sz="2400" dirty="0"/>
          </a:p>
          <a:p>
            <a:endParaRPr lang="en-AU" sz="2400" dirty="0"/>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136</a:t>
            </a:fld>
            <a:endParaRPr lang="en-AU" altLang="x-none"/>
          </a:p>
        </p:txBody>
      </p:sp>
    </p:spTree>
    <p:extLst>
      <p:ext uri="{BB962C8B-B14F-4D97-AF65-F5344CB8AC3E}">
        <p14:creationId xmlns:p14="http://schemas.microsoft.com/office/powerpoint/2010/main" val="853955288"/>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Probability Without Greek Letters</a:t>
            </a:r>
          </a:p>
        </p:txBody>
      </p:sp>
      <p:sp>
        <p:nvSpPr>
          <p:cNvPr id="3" name="Content Placeholder 2"/>
          <p:cNvSpPr>
            <a:spLocks noGrp="1"/>
          </p:cNvSpPr>
          <p:nvPr>
            <p:ph idx="1"/>
          </p:nvPr>
        </p:nvSpPr>
        <p:spPr/>
        <p:txBody>
          <a:bodyPr>
            <a:normAutofit/>
          </a:bodyPr>
          <a:lstStyle/>
          <a:p>
            <a:r>
              <a:rPr lang="en-AU" sz="2400" dirty="0"/>
              <a:t>In simple cases, where the basic outcomes all get equal weight, probabilities are a matter of counting—think of a fair die. </a:t>
            </a:r>
          </a:p>
          <a:p>
            <a:r>
              <a:rPr lang="en-AU" sz="2400" dirty="0"/>
              <a:t>But we want to generalise to cases where the outcomes have </a:t>
            </a:r>
            <a:r>
              <a:rPr lang="en-AU" sz="2400" i="1" dirty="0"/>
              <a:t>unequal</a:t>
            </a:r>
            <a:r>
              <a:rPr lang="en-AU" sz="2400" dirty="0"/>
              <a:t> weight. We then </a:t>
            </a:r>
            <a:r>
              <a:rPr lang="en-AU" sz="2400" i="1" dirty="0"/>
              <a:t>add up </a:t>
            </a:r>
            <a:r>
              <a:rPr lang="en-AU" sz="2400" dirty="0"/>
              <a:t>their weights, by the </a:t>
            </a:r>
            <a:r>
              <a:rPr lang="en-AU" sz="2400" dirty="0" err="1"/>
              <a:t>additivity</a:t>
            </a:r>
            <a:r>
              <a:rPr lang="en-AU" sz="2400" dirty="0"/>
              <a:t> axiom. </a:t>
            </a:r>
          </a:p>
          <a:p>
            <a:endParaRPr lang="en-AU" sz="2400" dirty="0"/>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137</a:t>
            </a:fld>
            <a:endParaRPr lang="en-AU" altLang="x-none"/>
          </a:p>
        </p:txBody>
      </p:sp>
    </p:spTree>
    <p:extLst>
      <p:ext uri="{BB962C8B-B14F-4D97-AF65-F5344CB8AC3E}">
        <p14:creationId xmlns:p14="http://schemas.microsoft.com/office/powerpoint/2010/main" val="2855653496"/>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Probability Without Greek Letters</a:t>
            </a:r>
          </a:p>
        </p:txBody>
      </p:sp>
      <p:sp>
        <p:nvSpPr>
          <p:cNvPr id="3" name="Content Placeholder 2"/>
          <p:cNvSpPr>
            <a:spLocks noGrp="1"/>
          </p:cNvSpPr>
          <p:nvPr>
            <p:ph idx="1"/>
          </p:nvPr>
        </p:nvSpPr>
        <p:spPr>
          <a:xfrm>
            <a:off x="611560" y="1160748"/>
            <a:ext cx="7920880" cy="4788532"/>
          </a:xfrm>
        </p:spPr>
        <p:txBody>
          <a:bodyPr>
            <a:normAutofit/>
          </a:bodyPr>
          <a:lstStyle/>
          <a:p>
            <a:r>
              <a:rPr lang="en-AU" sz="2400" dirty="0"/>
              <a:t>The letter “</a:t>
            </a:r>
            <a:r>
              <a:rPr lang="en-AU" sz="2400" dirty="0">
                <a:latin typeface="Symbol" charset="2"/>
                <a:cs typeface="Symbol" charset="2"/>
              </a:rPr>
              <a:t>S</a:t>
            </a:r>
            <a:r>
              <a:rPr lang="en-AU" sz="2400" dirty="0"/>
              <a:t>” is used to symbolise summing. </a:t>
            </a:r>
          </a:p>
          <a:p>
            <a:endParaRPr lang="en-AU" sz="2400" dirty="0"/>
          </a:p>
          <a:p>
            <a:endParaRPr lang="en-AU" sz="2400" dirty="0"/>
          </a:p>
          <a:p>
            <a:endParaRPr lang="en-AU" sz="2400" dirty="0"/>
          </a:p>
          <a:p>
            <a:r>
              <a:rPr lang="en-AU" sz="2400" dirty="0"/>
              <a:t>is shorthand for:</a:t>
            </a:r>
          </a:p>
          <a:p>
            <a:endParaRPr lang="en-AU" sz="2400" dirty="0"/>
          </a:p>
          <a:p>
            <a:r>
              <a:rPr lang="en-AU" sz="2400" dirty="0"/>
              <a:t>	1 + 2 + </a:t>
            </a:r>
            <a:r>
              <a:rPr lang="is-IS" sz="2400" dirty="0"/>
              <a:t>3.</a:t>
            </a:r>
          </a:p>
          <a:p>
            <a:endParaRPr lang="is-IS" sz="2400" dirty="0"/>
          </a:p>
          <a:p>
            <a:r>
              <a:rPr lang="is-IS" sz="2400" dirty="0"/>
              <a:t>Replace ‘j’ by each of its values, and add!</a:t>
            </a:r>
            <a:endParaRPr lang="en-AU" sz="2400" dirty="0"/>
          </a:p>
          <a:p>
            <a:endParaRPr lang="en-AU" sz="2000" dirty="0"/>
          </a:p>
          <a:p>
            <a:endParaRPr lang="en-AU" sz="2000" dirty="0"/>
          </a:p>
          <a:p>
            <a:endParaRPr lang="en-AU" sz="2000" dirty="0"/>
          </a:p>
          <a:p>
            <a:endParaRPr lang="en-AU" sz="2000" dirty="0"/>
          </a:p>
          <a:p>
            <a:endParaRPr lang="en-AU" sz="2000" dirty="0"/>
          </a:p>
          <a:p>
            <a:endParaRPr lang="en-AU" sz="2000" dirty="0"/>
          </a:p>
          <a:p>
            <a:endParaRPr lang="en-AU" sz="2000" dirty="0"/>
          </a:p>
          <a:p>
            <a:endParaRPr lang="en-AU" sz="20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138</a:t>
            </a:fld>
            <a:endParaRPr lang="en-AU" altLang="x-none"/>
          </a:p>
        </p:txBody>
      </p:sp>
      <p:graphicFrame>
        <p:nvGraphicFramePr>
          <p:cNvPr id="9" name="Object 8"/>
          <p:cNvGraphicFramePr>
            <a:graphicFrameLocks noChangeAspect="1"/>
          </p:cNvGraphicFramePr>
          <p:nvPr>
            <p:extLst>
              <p:ext uri="{D42A27DB-BD31-4B8C-83A1-F6EECF244321}">
                <p14:modId xmlns:p14="http://schemas.microsoft.com/office/powerpoint/2010/main" val="868834550"/>
              </p:ext>
            </p:extLst>
          </p:nvPr>
        </p:nvGraphicFramePr>
        <p:xfrm>
          <a:off x="1259632" y="1880828"/>
          <a:ext cx="8182338" cy="828092"/>
        </p:xfrm>
        <a:graphic>
          <a:graphicData uri="http://schemas.openxmlformats.org/presentationml/2006/ole">
            <mc:AlternateContent xmlns:mc="http://schemas.openxmlformats.org/markup-compatibility/2006">
              <mc:Choice xmlns:v="urn:schemas-microsoft-com:vml" Requires="v">
                <p:oleObj spid="_x0000_s4269" name="Document" r:id="rId3" imgW="5270500" imgH="533400" progId="Word.Document.12">
                  <p:embed/>
                </p:oleObj>
              </mc:Choice>
              <mc:Fallback>
                <p:oleObj name="Document" r:id="rId3" imgW="5270500" imgH="533400" progId="Word.Document.12">
                  <p:embed/>
                  <p:pic>
                    <p:nvPicPr>
                      <p:cNvPr id="0" name=""/>
                      <p:cNvPicPr/>
                      <p:nvPr/>
                    </p:nvPicPr>
                    <p:blipFill>
                      <a:blip r:embed="rId4"/>
                      <a:stretch>
                        <a:fillRect/>
                      </a:stretch>
                    </p:blipFill>
                    <p:spPr>
                      <a:xfrm>
                        <a:off x="1259632" y="1880828"/>
                        <a:ext cx="8182338" cy="828092"/>
                      </a:xfrm>
                      <a:prstGeom prst="rect">
                        <a:avLst/>
                      </a:prstGeom>
                    </p:spPr>
                  </p:pic>
                </p:oleObj>
              </mc:Fallback>
            </mc:AlternateContent>
          </a:graphicData>
        </a:graphic>
      </p:graphicFrame>
    </p:spTree>
    <p:extLst>
      <p:ext uri="{BB962C8B-B14F-4D97-AF65-F5344CB8AC3E}">
        <p14:creationId xmlns:p14="http://schemas.microsoft.com/office/powerpoint/2010/main" val="2849388367"/>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Probability Without Greek Letters</a:t>
            </a:r>
          </a:p>
        </p:txBody>
      </p:sp>
      <p:sp>
        <p:nvSpPr>
          <p:cNvPr id="3" name="Content Placeholder 2"/>
          <p:cNvSpPr>
            <a:spLocks noGrp="1"/>
          </p:cNvSpPr>
          <p:nvPr>
            <p:ph idx="1"/>
          </p:nvPr>
        </p:nvSpPr>
        <p:spPr>
          <a:xfrm>
            <a:off x="611560" y="1160748"/>
            <a:ext cx="7920880" cy="4788532"/>
          </a:xfrm>
        </p:spPr>
        <p:txBody>
          <a:bodyPr>
            <a:normAutofit/>
          </a:bodyPr>
          <a:lstStyle/>
          <a:p>
            <a:endParaRPr lang="en-AU" sz="2400" dirty="0"/>
          </a:p>
          <a:p>
            <a:endParaRPr lang="en-AU" sz="2400" dirty="0"/>
          </a:p>
          <a:p>
            <a:endParaRPr lang="en-AU" sz="2400" dirty="0"/>
          </a:p>
          <a:p>
            <a:endParaRPr lang="en-AU" sz="2400" dirty="0"/>
          </a:p>
          <a:p>
            <a:r>
              <a:rPr lang="en-AU" sz="2400" dirty="0"/>
              <a:t>is shorthand for:</a:t>
            </a:r>
          </a:p>
          <a:p>
            <a:endParaRPr lang="en-AU" sz="2400" dirty="0"/>
          </a:p>
          <a:p>
            <a:r>
              <a:rPr lang="en-AU" sz="2400" dirty="0"/>
              <a:t>	1 + 2 + </a:t>
            </a:r>
            <a:r>
              <a:rPr lang="is-IS" sz="2400" dirty="0"/>
              <a:t>… + n.</a:t>
            </a:r>
            <a:endParaRPr lang="en-AU" sz="2400" dirty="0"/>
          </a:p>
          <a:p>
            <a:endParaRPr lang="en-AU" sz="2000" dirty="0"/>
          </a:p>
          <a:p>
            <a:endParaRPr lang="en-AU" sz="2000" dirty="0"/>
          </a:p>
          <a:p>
            <a:endParaRPr lang="en-AU" sz="2000" dirty="0"/>
          </a:p>
          <a:p>
            <a:endParaRPr lang="en-AU" sz="2000" dirty="0"/>
          </a:p>
          <a:p>
            <a:endParaRPr lang="en-AU" sz="2000" dirty="0"/>
          </a:p>
          <a:p>
            <a:endParaRPr lang="en-AU" sz="2000" dirty="0"/>
          </a:p>
          <a:p>
            <a:endParaRPr lang="en-AU" sz="2000" dirty="0"/>
          </a:p>
          <a:p>
            <a:endParaRPr lang="en-AU" sz="20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139</a:t>
            </a:fld>
            <a:endParaRPr lang="en-AU" altLang="x-none"/>
          </a:p>
        </p:txBody>
      </p:sp>
      <p:graphicFrame>
        <p:nvGraphicFramePr>
          <p:cNvPr id="7" name="Object 6"/>
          <p:cNvGraphicFramePr>
            <a:graphicFrameLocks noChangeAspect="1"/>
          </p:cNvGraphicFramePr>
          <p:nvPr>
            <p:extLst>
              <p:ext uri="{D42A27DB-BD31-4B8C-83A1-F6EECF244321}">
                <p14:modId xmlns:p14="http://schemas.microsoft.com/office/powerpoint/2010/main" val="3201813118"/>
              </p:ext>
            </p:extLst>
          </p:nvPr>
        </p:nvGraphicFramePr>
        <p:xfrm>
          <a:off x="1979712" y="1664804"/>
          <a:ext cx="8460940" cy="835900"/>
        </p:xfrm>
        <a:graphic>
          <a:graphicData uri="http://schemas.openxmlformats.org/presentationml/2006/ole">
            <mc:AlternateContent xmlns:mc="http://schemas.openxmlformats.org/markup-compatibility/2006">
              <mc:Choice xmlns:v="urn:schemas-microsoft-com:vml" Requires="v">
                <p:oleObj spid="_x0000_s6316" name="Document" r:id="rId3" imgW="5270500" imgH="520700" progId="Word.Document.12">
                  <p:embed/>
                </p:oleObj>
              </mc:Choice>
              <mc:Fallback>
                <p:oleObj name="Document" r:id="rId3" imgW="5270500" imgH="520700" progId="Word.Document.12">
                  <p:embed/>
                  <p:pic>
                    <p:nvPicPr>
                      <p:cNvPr id="0" name=""/>
                      <p:cNvPicPr/>
                      <p:nvPr/>
                    </p:nvPicPr>
                    <p:blipFill>
                      <a:blip r:embed="rId4"/>
                      <a:stretch>
                        <a:fillRect/>
                      </a:stretch>
                    </p:blipFill>
                    <p:spPr>
                      <a:xfrm>
                        <a:off x="1979712" y="1664804"/>
                        <a:ext cx="8460940" cy="835900"/>
                      </a:xfrm>
                      <a:prstGeom prst="rect">
                        <a:avLst/>
                      </a:prstGeom>
                    </p:spPr>
                  </p:pic>
                </p:oleObj>
              </mc:Fallback>
            </mc:AlternateContent>
          </a:graphicData>
        </a:graphic>
      </p:graphicFrame>
    </p:spTree>
    <p:extLst>
      <p:ext uri="{BB962C8B-B14F-4D97-AF65-F5344CB8AC3E}">
        <p14:creationId xmlns:p14="http://schemas.microsoft.com/office/powerpoint/2010/main" val="15947367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AU" dirty="0">
                <a:latin typeface="Garamond" panose="02020404030301010803" pitchFamily="18" charset="0"/>
              </a:rPr>
              <a:t>And we may be uncertain whether we have captured all of the possibilities that could matter to us. But how do we capture </a:t>
            </a:r>
            <a:r>
              <a:rPr lang="en-AU" i="1" dirty="0">
                <a:latin typeface="Garamond" panose="02020404030301010803" pitchFamily="18" charset="0"/>
              </a:rPr>
              <a:t>that</a:t>
            </a:r>
            <a:r>
              <a:rPr lang="en-AU" dirty="0">
                <a:latin typeface="Garamond" panose="02020404030301010803" pitchFamily="18" charset="0"/>
              </a:rPr>
              <a:t> uncertainty? In another probability space, whose elements are themselves probability spaces? </a:t>
            </a: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14</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and subjective probability</a:t>
            </a:r>
            <a:endParaRPr lang="en-US" dirty="0"/>
          </a:p>
        </p:txBody>
      </p:sp>
    </p:spTree>
    <p:extLst>
      <p:ext uri="{BB962C8B-B14F-4D97-AF65-F5344CB8AC3E}">
        <p14:creationId xmlns:p14="http://schemas.microsoft.com/office/powerpoint/2010/main" val="991162732"/>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Probability Without Greek Letters</a:t>
            </a:r>
          </a:p>
        </p:txBody>
      </p:sp>
      <p:sp>
        <p:nvSpPr>
          <p:cNvPr id="3" name="Content Placeholder 2"/>
          <p:cNvSpPr>
            <a:spLocks noGrp="1"/>
          </p:cNvSpPr>
          <p:nvPr>
            <p:ph idx="1"/>
          </p:nvPr>
        </p:nvSpPr>
        <p:spPr>
          <a:xfrm>
            <a:off x="611560" y="872716"/>
            <a:ext cx="7920880" cy="4788532"/>
          </a:xfrm>
        </p:spPr>
        <p:txBody>
          <a:bodyPr>
            <a:normAutofit/>
          </a:bodyPr>
          <a:lstStyle/>
          <a:p>
            <a:endParaRPr lang="en-AU" sz="2400" dirty="0"/>
          </a:p>
          <a:p>
            <a:r>
              <a:rPr lang="en-AU" sz="2400" dirty="0"/>
              <a:t>In the law of total probability:</a:t>
            </a:r>
          </a:p>
          <a:p>
            <a:endParaRPr lang="en-AU" sz="2400" dirty="0"/>
          </a:p>
          <a:p>
            <a:endParaRPr lang="en-AU" sz="2400" dirty="0"/>
          </a:p>
          <a:p>
            <a:endParaRPr lang="en-AU" sz="2400" dirty="0"/>
          </a:p>
          <a:p>
            <a:r>
              <a:rPr lang="en-AU" sz="2400" dirty="0"/>
              <a:t>the right-hand side is shorthand for:</a:t>
            </a:r>
          </a:p>
          <a:p>
            <a:endParaRPr lang="en-AU" dirty="0"/>
          </a:p>
          <a:p>
            <a:r>
              <a:rPr lang="en-AU" i="1" dirty="0"/>
              <a:t>   P</a:t>
            </a:r>
            <a:r>
              <a:rPr lang="en-AU" dirty="0"/>
              <a:t>(</a:t>
            </a:r>
            <a:r>
              <a:rPr lang="en-AU" i="1" dirty="0"/>
              <a:t>A</a:t>
            </a:r>
            <a:r>
              <a:rPr lang="en-AU" dirty="0"/>
              <a:t> |</a:t>
            </a:r>
            <a:r>
              <a:rPr lang="en-AU" i="1" dirty="0"/>
              <a:t>B</a:t>
            </a:r>
            <a:r>
              <a:rPr lang="en-AU" baseline="-25000" dirty="0"/>
              <a:t>1</a:t>
            </a:r>
            <a:r>
              <a:rPr lang="en-AU" dirty="0"/>
              <a:t>)</a:t>
            </a:r>
            <a:r>
              <a:rPr lang="en-AU" i="1" dirty="0"/>
              <a:t>P</a:t>
            </a:r>
            <a:r>
              <a:rPr lang="en-AU" dirty="0"/>
              <a:t>(</a:t>
            </a:r>
            <a:r>
              <a:rPr lang="en-AU" i="1" dirty="0"/>
              <a:t>B</a:t>
            </a:r>
            <a:r>
              <a:rPr lang="en-AU" baseline="-25000" dirty="0"/>
              <a:t>1</a:t>
            </a:r>
            <a:r>
              <a:rPr lang="en-AU" dirty="0"/>
              <a:t>) + </a:t>
            </a:r>
            <a:r>
              <a:rPr lang="en-AU" i="1" dirty="0"/>
              <a:t>P</a:t>
            </a:r>
            <a:r>
              <a:rPr lang="en-AU" dirty="0"/>
              <a:t>(</a:t>
            </a:r>
            <a:r>
              <a:rPr lang="en-AU" i="1" dirty="0"/>
              <a:t>A</a:t>
            </a:r>
            <a:r>
              <a:rPr lang="en-AU" dirty="0"/>
              <a:t> |</a:t>
            </a:r>
            <a:r>
              <a:rPr lang="en-AU" i="1" dirty="0"/>
              <a:t>B</a:t>
            </a:r>
            <a:r>
              <a:rPr lang="en-AU" baseline="-25000" dirty="0"/>
              <a:t>2</a:t>
            </a:r>
            <a:r>
              <a:rPr lang="en-AU" dirty="0"/>
              <a:t>)</a:t>
            </a:r>
            <a:r>
              <a:rPr lang="en-AU" i="1" dirty="0"/>
              <a:t>P</a:t>
            </a:r>
            <a:r>
              <a:rPr lang="en-AU" dirty="0"/>
              <a:t>(</a:t>
            </a:r>
            <a:r>
              <a:rPr lang="en-AU" i="1" dirty="0"/>
              <a:t>B</a:t>
            </a:r>
            <a:r>
              <a:rPr lang="en-AU" baseline="-25000" dirty="0"/>
              <a:t>2</a:t>
            </a:r>
            <a:r>
              <a:rPr lang="en-AU" dirty="0"/>
              <a:t>) + </a:t>
            </a:r>
            <a:r>
              <a:rPr lang="is-IS" dirty="0"/>
              <a:t>… + </a:t>
            </a:r>
            <a:r>
              <a:rPr lang="en-AU" i="1" dirty="0"/>
              <a:t>P</a:t>
            </a:r>
            <a:r>
              <a:rPr lang="en-AU" dirty="0"/>
              <a:t>(</a:t>
            </a:r>
            <a:r>
              <a:rPr lang="en-AU" i="1" dirty="0"/>
              <a:t>A</a:t>
            </a:r>
            <a:r>
              <a:rPr lang="en-AU" dirty="0"/>
              <a:t> |</a:t>
            </a:r>
            <a:r>
              <a:rPr lang="en-AU" i="1" dirty="0" err="1"/>
              <a:t>B</a:t>
            </a:r>
            <a:r>
              <a:rPr lang="en-AU" baseline="-25000" dirty="0" err="1"/>
              <a:t>n</a:t>
            </a:r>
            <a:r>
              <a:rPr lang="en-AU" dirty="0"/>
              <a:t>)</a:t>
            </a:r>
            <a:r>
              <a:rPr lang="en-AU" i="1" dirty="0"/>
              <a:t>P</a:t>
            </a:r>
            <a:r>
              <a:rPr lang="en-AU" dirty="0"/>
              <a:t>(</a:t>
            </a:r>
            <a:r>
              <a:rPr lang="en-AU" i="1" dirty="0" err="1"/>
              <a:t>B</a:t>
            </a:r>
            <a:r>
              <a:rPr lang="en-AU" baseline="-25000" dirty="0" err="1"/>
              <a:t>n</a:t>
            </a:r>
            <a:r>
              <a:rPr lang="en-AU" dirty="0"/>
              <a:t>) </a:t>
            </a:r>
          </a:p>
          <a:p>
            <a:endParaRPr lang="en-AU" dirty="0"/>
          </a:p>
          <a:p>
            <a:endParaRPr lang="en-AU" sz="2400" dirty="0"/>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140</a:t>
            </a:fld>
            <a:endParaRPr lang="en-AU" altLang="x-none"/>
          </a:p>
        </p:txBody>
      </p:sp>
      <p:graphicFrame>
        <p:nvGraphicFramePr>
          <p:cNvPr id="5" name="Object 4"/>
          <p:cNvGraphicFramePr>
            <a:graphicFrameLocks noChangeAspect="1"/>
          </p:cNvGraphicFramePr>
          <p:nvPr>
            <p:extLst>
              <p:ext uri="{D42A27DB-BD31-4B8C-83A1-F6EECF244321}">
                <p14:modId xmlns:p14="http://schemas.microsoft.com/office/powerpoint/2010/main" val="550863654"/>
              </p:ext>
            </p:extLst>
          </p:nvPr>
        </p:nvGraphicFramePr>
        <p:xfrm>
          <a:off x="-324544" y="1880828"/>
          <a:ext cx="14509612" cy="978962"/>
        </p:xfrm>
        <a:graphic>
          <a:graphicData uri="http://schemas.openxmlformats.org/presentationml/2006/ole">
            <mc:AlternateContent xmlns:mc="http://schemas.openxmlformats.org/markup-compatibility/2006">
              <mc:Choice xmlns:v="urn:schemas-microsoft-com:vml" Requires="v">
                <p:oleObj spid="_x0000_s5294" name="Document" r:id="rId3" imgW="5270500" imgH="355600" progId="Word.Document.12">
                  <p:embed/>
                </p:oleObj>
              </mc:Choice>
              <mc:Fallback>
                <p:oleObj name="Document" r:id="rId3" imgW="5270500" imgH="355600" progId="Word.Document.12">
                  <p:embed/>
                  <p:pic>
                    <p:nvPicPr>
                      <p:cNvPr id="0" name=""/>
                      <p:cNvPicPr/>
                      <p:nvPr/>
                    </p:nvPicPr>
                    <p:blipFill>
                      <a:blip r:embed="rId4"/>
                      <a:stretch>
                        <a:fillRect/>
                      </a:stretch>
                    </p:blipFill>
                    <p:spPr>
                      <a:xfrm>
                        <a:off x="-324544" y="1880828"/>
                        <a:ext cx="14509612" cy="978962"/>
                      </a:xfrm>
                      <a:prstGeom prst="rect">
                        <a:avLst/>
                      </a:prstGeom>
                    </p:spPr>
                  </p:pic>
                </p:oleObj>
              </mc:Fallback>
            </mc:AlternateContent>
          </a:graphicData>
        </a:graphic>
      </p:graphicFrame>
    </p:spTree>
    <p:extLst>
      <p:ext uri="{BB962C8B-B14F-4D97-AF65-F5344CB8AC3E}">
        <p14:creationId xmlns:p14="http://schemas.microsoft.com/office/powerpoint/2010/main" val="1296381591"/>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Independence</a:t>
            </a:r>
          </a:p>
        </p:txBody>
      </p:sp>
      <p:sp>
        <p:nvSpPr>
          <p:cNvPr id="3" name="Content Placeholder 2"/>
          <p:cNvSpPr>
            <a:spLocks noGrp="1"/>
          </p:cNvSpPr>
          <p:nvPr>
            <p:ph idx="1"/>
          </p:nvPr>
        </p:nvSpPr>
        <p:spPr/>
        <p:txBody>
          <a:bodyPr>
            <a:normAutofit/>
          </a:bodyPr>
          <a:lstStyle/>
          <a:p>
            <a:r>
              <a:rPr lang="en-AU" sz="2000" dirty="0"/>
              <a:t>If </a:t>
            </a:r>
            <a:r>
              <a:rPr lang="en-AU" sz="2000" i="1" dirty="0"/>
              <a:t>P</a:t>
            </a:r>
            <a:r>
              <a:rPr lang="en-AU" sz="2000" dirty="0"/>
              <a:t>(</a:t>
            </a:r>
            <a:r>
              <a:rPr lang="en-AU" sz="2000" i="1" dirty="0"/>
              <a:t>A</a:t>
            </a:r>
            <a:r>
              <a:rPr lang="en-AU" sz="2000" dirty="0"/>
              <a:t> and </a:t>
            </a:r>
            <a:r>
              <a:rPr lang="en-AU" sz="2000" i="1" dirty="0"/>
              <a:t>B</a:t>
            </a:r>
            <a:r>
              <a:rPr lang="en-AU" sz="2000" dirty="0"/>
              <a:t>) = </a:t>
            </a:r>
            <a:r>
              <a:rPr lang="en-AU" sz="2000" i="1" dirty="0"/>
              <a:t>P</a:t>
            </a:r>
            <a:r>
              <a:rPr lang="en-AU" sz="2000" dirty="0"/>
              <a:t>(</a:t>
            </a:r>
            <a:r>
              <a:rPr lang="en-AU" sz="2000" i="1" dirty="0"/>
              <a:t>A</a:t>
            </a:r>
            <a:r>
              <a:rPr lang="en-AU" sz="2000" dirty="0"/>
              <a:t>)</a:t>
            </a:r>
            <a:r>
              <a:rPr lang="en-AU" sz="2000" i="1" dirty="0"/>
              <a:t>P</a:t>
            </a:r>
            <a:r>
              <a:rPr lang="en-AU" sz="2000" dirty="0"/>
              <a:t>(</a:t>
            </a:r>
            <a:r>
              <a:rPr lang="en-AU" sz="2000" i="1" dirty="0"/>
              <a:t>B</a:t>
            </a:r>
            <a:r>
              <a:rPr lang="en-AU" sz="2000" dirty="0"/>
              <a:t>), then </a:t>
            </a:r>
            <a:r>
              <a:rPr lang="en-AU" sz="2000" i="1" dirty="0"/>
              <a:t>A</a:t>
            </a:r>
            <a:r>
              <a:rPr lang="en-AU" sz="2000" dirty="0"/>
              <a:t> and </a:t>
            </a:r>
            <a:r>
              <a:rPr lang="en-AU" sz="2000" i="1" dirty="0"/>
              <a:t>B</a:t>
            </a:r>
            <a:r>
              <a:rPr lang="en-AU" sz="2000" dirty="0"/>
              <a:t> are said to be </a:t>
            </a:r>
            <a:r>
              <a:rPr lang="en-AU" sz="2000" i="1" dirty="0"/>
              <a:t>independent</a:t>
            </a:r>
          </a:p>
          <a:p>
            <a:endParaRPr lang="en-AU" sz="2000" i="1" dirty="0"/>
          </a:p>
          <a:p>
            <a:endParaRPr lang="en-AU" sz="2000" i="1" dirty="0"/>
          </a:p>
          <a:p>
            <a:r>
              <a:rPr lang="en-AU" sz="2000" dirty="0"/>
              <a:t>Assuming that </a:t>
            </a:r>
            <a:r>
              <a:rPr lang="en-AU" sz="2000" i="1" dirty="0"/>
              <a:t>P</a:t>
            </a:r>
            <a:r>
              <a:rPr lang="en-AU" sz="2000" dirty="0"/>
              <a:t>(</a:t>
            </a:r>
            <a:r>
              <a:rPr lang="en-AU" sz="2000" i="1" dirty="0"/>
              <a:t>B</a:t>
            </a:r>
            <a:r>
              <a:rPr lang="en-AU" sz="2000" dirty="0"/>
              <a:t>) &gt; 0, this is equivalent to </a:t>
            </a:r>
            <a:r>
              <a:rPr lang="en-AU" sz="2000" i="1" dirty="0"/>
              <a:t>P</a:t>
            </a:r>
            <a:r>
              <a:rPr lang="en-AU" sz="2000" dirty="0"/>
              <a:t>(</a:t>
            </a:r>
            <a:r>
              <a:rPr lang="en-AU" sz="2000" i="1" dirty="0"/>
              <a:t>A </a:t>
            </a:r>
            <a:r>
              <a:rPr lang="en-AU" sz="2000" dirty="0"/>
              <a:t>|</a:t>
            </a:r>
            <a:r>
              <a:rPr lang="en-AU" sz="2000" i="1" dirty="0"/>
              <a:t> B</a:t>
            </a:r>
            <a:r>
              <a:rPr lang="en-AU" sz="2000" dirty="0"/>
              <a:t>) = </a:t>
            </a:r>
            <a:r>
              <a:rPr lang="en-AU" sz="2000" i="1" dirty="0"/>
              <a:t>P</a:t>
            </a:r>
            <a:r>
              <a:rPr lang="en-AU" sz="2000" dirty="0"/>
              <a:t>(</a:t>
            </a:r>
            <a:r>
              <a:rPr lang="en-AU" sz="2000" i="1" dirty="0"/>
              <a:t>A</a:t>
            </a:r>
            <a:r>
              <a:rPr lang="en-AU" sz="2000" dirty="0"/>
              <a:t>)</a:t>
            </a:r>
          </a:p>
          <a:p>
            <a:r>
              <a:rPr lang="en-AU" sz="2000" dirty="0"/>
              <a:t> </a:t>
            </a:r>
          </a:p>
          <a:p>
            <a:endParaRPr lang="en-AU" sz="2000" dirty="0"/>
          </a:p>
          <a:p>
            <a:r>
              <a:rPr lang="en-AU" sz="2000" dirty="0"/>
              <a:t>Similarly, if </a:t>
            </a:r>
            <a:r>
              <a:rPr lang="en-AU" sz="2000" i="1" dirty="0"/>
              <a:t>P</a:t>
            </a:r>
            <a:r>
              <a:rPr lang="en-AU" sz="2000" dirty="0"/>
              <a:t>(</a:t>
            </a:r>
            <a:r>
              <a:rPr lang="en-AU" sz="2000" i="1" dirty="0"/>
              <a:t>A</a:t>
            </a:r>
            <a:r>
              <a:rPr lang="en-AU" sz="2000" dirty="0"/>
              <a:t>) &gt; 0, </a:t>
            </a:r>
            <a:r>
              <a:rPr lang="en-AU" sz="2000" i="1" dirty="0"/>
              <a:t>A</a:t>
            </a:r>
            <a:r>
              <a:rPr lang="en-AU" sz="2000" dirty="0"/>
              <a:t> and </a:t>
            </a:r>
            <a:r>
              <a:rPr lang="en-AU" sz="2000" i="1" dirty="0"/>
              <a:t>B</a:t>
            </a:r>
            <a:r>
              <a:rPr lang="en-AU" sz="2000" dirty="0"/>
              <a:t> are independent just in case</a:t>
            </a:r>
            <a:r>
              <a:rPr lang="en-AU" sz="2000" i="1" dirty="0"/>
              <a:t> P</a:t>
            </a:r>
            <a:r>
              <a:rPr lang="en-AU" sz="2000" dirty="0"/>
              <a:t>(</a:t>
            </a:r>
            <a:r>
              <a:rPr lang="en-AU" sz="2000" i="1" dirty="0"/>
              <a:t>B </a:t>
            </a:r>
            <a:r>
              <a:rPr lang="en-AU" sz="2000" dirty="0"/>
              <a:t>|</a:t>
            </a:r>
            <a:r>
              <a:rPr lang="en-AU" sz="2000" i="1" dirty="0"/>
              <a:t> A</a:t>
            </a:r>
            <a:r>
              <a:rPr lang="en-AU" sz="2000" dirty="0"/>
              <a:t>) = </a:t>
            </a:r>
            <a:r>
              <a:rPr lang="en-AU" sz="2000" i="1" dirty="0"/>
              <a:t>P</a:t>
            </a:r>
            <a:r>
              <a:rPr lang="en-AU" sz="2000" dirty="0"/>
              <a:t>(</a:t>
            </a:r>
            <a:r>
              <a:rPr lang="en-AU" sz="2000" i="1" dirty="0"/>
              <a:t>B</a:t>
            </a:r>
            <a:r>
              <a:rPr lang="en-AU" sz="2000" dirty="0"/>
              <a:t>)</a:t>
            </a:r>
          </a:p>
          <a:p>
            <a:endParaRPr lang="en-AU" sz="20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141</a:t>
            </a:fld>
            <a:endParaRPr lang="en-AU" altLang="x-none"/>
          </a:p>
        </p:txBody>
      </p:sp>
    </p:spTree>
    <p:extLst>
      <p:ext uri="{BB962C8B-B14F-4D97-AF65-F5344CB8AC3E}">
        <p14:creationId xmlns:p14="http://schemas.microsoft.com/office/powerpoint/2010/main" val="4013725466"/>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Correlation</a:t>
            </a:r>
          </a:p>
        </p:txBody>
      </p:sp>
      <p:sp>
        <p:nvSpPr>
          <p:cNvPr id="3" name="Content Placeholder 2"/>
          <p:cNvSpPr>
            <a:spLocks noGrp="1"/>
          </p:cNvSpPr>
          <p:nvPr>
            <p:ph idx="1"/>
          </p:nvPr>
        </p:nvSpPr>
        <p:spPr/>
        <p:txBody>
          <a:bodyPr>
            <a:normAutofit/>
          </a:bodyPr>
          <a:lstStyle/>
          <a:p>
            <a:r>
              <a:rPr lang="en-AU" sz="2000" dirty="0"/>
              <a:t>If </a:t>
            </a:r>
            <a:r>
              <a:rPr lang="en-AU" sz="2000" i="1" dirty="0"/>
              <a:t>P</a:t>
            </a:r>
            <a:r>
              <a:rPr lang="en-AU" sz="2000" dirty="0"/>
              <a:t>(</a:t>
            </a:r>
            <a:r>
              <a:rPr lang="en-AU" sz="2000" i="1" dirty="0"/>
              <a:t>A</a:t>
            </a:r>
            <a:r>
              <a:rPr lang="en-AU" sz="2000" dirty="0"/>
              <a:t> and </a:t>
            </a:r>
            <a:r>
              <a:rPr lang="en-AU" sz="2000" i="1" dirty="0"/>
              <a:t>B</a:t>
            </a:r>
            <a:r>
              <a:rPr lang="en-AU" sz="2000" dirty="0"/>
              <a:t>) ≠ </a:t>
            </a:r>
            <a:r>
              <a:rPr lang="en-AU" sz="2000" i="1" dirty="0"/>
              <a:t>P</a:t>
            </a:r>
            <a:r>
              <a:rPr lang="en-AU" sz="2000" dirty="0"/>
              <a:t>(</a:t>
            </a:r>
            <a:r>
              <a:rPr lang="en-AU" sz="2000" i="1" dirty="0"/>
              <a:t>A</a:t>
            </a:r>
            <a:r>
              <a:rPr lang="en-AU" sz="2000" dirty="0"/>
              <a:t>)</a:t>
            </a:r>
            <a:r>
              <a:rPr lang="en-AU" sz="2000" i="1" dirty="0"/>
              <a:t>P</a:t>
            </a:r>
            <a:r>
              <a:rPr lang="en-AU" sz="2000" dirty="0"/>
              <a:t>(</a:t>
            </a:r>
            <a:r>
              <a:rPr lang="en-AU" sz="2000" i="1" dirty="0"/>
              <a:t>B</a:t>
            </a:r>
            <a:r>
              <a:rPr lang="en-AU" sz="2000" dirty="0"/>
              <a:t>), </a:t>
            </a:r>
          </a:p>
          <a:p>
            <a:r>
              <a:rPr lang="en-AU" sz="2000" dirty="0"/>
              <a:t>	then </a:t>
            </a:r>
            <a:r>
              <a:rPr lang="en-AU" sz="2000" i="1" dirty="0"/>
              <a:t>A</a:t>
            </a:r>
            <a:r>
              <a:rPr lang="en-AU" sz="2000" dirty="0"/>
              <a:t> and </a:t>
            </a:r>
            <a:r>
              <a:rPr lang="en-AU" sz="2000" i="1" dirty="0"/>
              <a:t>B</a:t>
            </a:r>
            <a:r>
              <a:rPr lang="en-AU" sz="2000" dirty="0"/>
              <a:t> are said to be </a:t>
            </a:r>
            <a:r>
              <a:rPr lang="en-AU" sz="2000" i="1" dirty="0"/>
              <a:t>dependent</a:t>
            </a:r>
            <a:r>
              <a:rPr lang="en-AU" sz="2000" dirty="0"/>
              <a:t> or </a:t>
            </a:r>
            <a:r>
              <a:rPr lang="en-AU" sz="2000" i="1" dirty="0"/>
              <a:t>correlated.</a:t>
            </a:r>
          </a:p>
          <a:p>
            <a:endParaRPr lang="en-AU" sz="2000" i="1" dirty="0"/>
          </a:p>
          <a:p>
            <a:r>
              <a:rPr lang="en-AU" sz="2000" dirty="0"/>
              <a:t> </a:t>
            </a:r>
          </a:p>
          <a:p>
            <a:endParaRPr lang="en-AU" sz="20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142</a:t>
            </a:fld>
            <a:endParaRPr lang="en-AU" altLang="x-none"/>
          </a:p>
        </p:txBody>
      </p:sp>
    </p:spTree>
    <p:extLst>
      <p:ext uri="{BB962C8B-B14F-4D97-AF65-F5344CB8AC3E}">
        <p14:creationId xmlns:p14="http://schemas.microsoft.com/office/powerpoint/2010/main" val="1383786251"/>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Correlation</a:t>
            </a:r>
          </a:p>
        </p:txBody>
      </p:sp>
      <p:sp>
        <p:nvSpPr>
          <p:cNvPr id="3" name="Content Placeholder 2"/>
          <p:cNvSpPr>
            <a:spLocks noGrp="1"/>
          </p:cNvSpPr>
          <p:nvPr>
            <p:ph idx="1"/>
          </p:nvPr>
        </p:nvSpPr>
        <p:spPr/>
        <p:txBody>
          <a:bodyPr>
            <a:normAutofit/>
          </a:bodyPr>
          <a:lstStyle/>
          <a:p>
            <a:r>
              <a:rPr lang="en-AU" sz="2000" dirty="0"/>
              <a:t>If </a:t>
            </a:r>
            <a:r>
              <a:rPr lang="en-AU" sz="2000" i="1" dirty="0"/>
              <a:t>P</a:t>
            </a:r>
            <a:r>
              <a:rPr lang="en-AU" sz="2000" dirty="0"/>
              <a:t>(</a:t>
            </a:r>
            <a:r>
              <a:rPr lang="en-AU" sz="2000" i="1" dirty="0"/>
              <a:t>A</a:t>
            </a:r>
            <a:r>
              <a:rPr lang="en-AU" sz="2000" dirty="0"/>
              <a:t> and </a:t>
            </a:r>
            <a:r>
              <a:rPr lang="en-AU" sz="2000" i="1" dirty="0"/>
              <a:t>B</a:t>
            </a:r>
            <a:r>
              <a:rPr lang="en-AU" sz="2000" dirty="0"/>
              <a:t>) ≠ </a:t>
            </a:r>
            <a:r>
              <a:rPr lang="en-AU" sz="2000" i="1" dirty="0"/>
              <a:t>P</a:t>
            </a:r>
            <a:r>
              <a:rPr lang="en-AU" sz="2000" dirty="0"/>
              <a:t>(</a:t>
            </a:r>
            <a:r>
              <a:rPr lang="en-AU" sz="2000" i="1" dirty="0"/>
              <a:t>A</a:t>
            </a:r>
            <a:r>
              <a:rPr lang="en-AU" sz="2000" dirty="0"/>
              <a:t>)</a:t>
            </a:r>
            <a:r>
              <a:rPr lang="en-AU" sz="2000" i="1" dirty="0"/>
              <a:t>P</a:t>
            </a:r>
            <a:r>
              <a:rPr lang="en-AU" sz="2000" dirty="0"/>
              <a:t>(</a:t>
            </a:r>
            <a:r>
              <a:rPr lang="en-AU" sz="2000" i="1" dirty="0"/>
              <a:t>B</a:t>
            </a:r>
            <a:r>
              <a:rPr lang="en-AU" sz="2000" dirty="0"/>
              <a:t>), </a:t>
            </a:r>
          </a:p>
          <a:p>
            <a:r>
              <a:rPr lang="en-AU" sz="2000" dirty="0"/>
              <a:t>	then </a:t>
            </a:r>
            <a:r>
              <a:rPr lang="en-AU" sz="2000" i="1" dirty="0"/>
              <a:t>A</a:t>
            </a:r>
            <a:r>
              <a:rPr lang="en-AU" sz="2000" dirty="0"/>
              <a:t> and </a:t>
            </a:r>
            <a:r>
              <a:rPr lang="en-AU" sz="2000" i="1" dirty="0"/>
              <a:t>B</a:t>
            </a:r>
            <a:r>
              <a:rPr lang="en-AU" sz="2000" dirty="0"/>
              <a:t> are said to be </a:t>
            </a:r>
            <a:r>
              <a:rPr lang="en-AU" sz="2000" i="1" dirty="0"/>
              <a:t>dependent</a:t>
            </a:r>
            <a:r>
              <a:rPr lang="en-AU" sz="2000" dirty="0"/>
              <a:t> or </a:t>
            </a:r>
            <a:r>
              <a:rPr lang="en-AU" sz="2000" i="1" dirty="0"/>
              <a:t>correlated.</a:t>
            </a:r>
          </a:p>
          <a:p>
            <a:endParaRPr lang="en-AU" sz="2000" i="1" dirty="0"/>
          </a:p>
          <a:p>
            <a:r>
              <a:rPr lang="en-AU" sz="2000" dirty="0"/>
              <a:t>We will also speak of </a:t>
            </a:r>
            <a:r>
              <a:rPr lang="en-AU" sz="2000" i="1" dirty="0"/>
              <a:t>variables</a:t>
            </a:r>
            <a:r>
              <a:rPr lang="en-AU" sz="2000" dirty="0"/>
              <a:t>, corresponding to events, being correlated.</a:t>
            </a:r>
          </a:p>
          <a:p>
            <a:endParaRPr lang="en-AU" sz="2000" i="1" dirty="0"/>
          </a:p>
          <a:p>
            <a:endParaRPr lang="en-AU" sz="2000" i="1" dirty="0"/>
          </a:p>
          <a:p>
            <a:r>
              <a:rPr lang="en-AU" sz="2000" dirty="0"/>
              <a:t> </a:t>
            </a:r>
          </a:p>
          <a:p>
            <a:endParaRPr lang="en-AU" sz="20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143</a:t>
            </a:fld>
            <a:endParaRPr lang="en-AU" altLang="x-none"/>
          </a:p>
        </p:txBody>
      </p:sp>
    </p:spTree>
    <p:extLst>
      <p:ext uri="{BB962C8B-B14F-4D97-AF65-F5344CB8AC3E}">
        <p14:creationId xmlns:p14="http://schemas.microsoft.com/office/powerpoint/2010/main" val="4292000926"/>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Correlation</a:t>
            </a:r>
          </a:p>
        </p:txBody>
      </p:sp>
      <p:sp>
        <p:nvSpPr>
          <p:cNvPr id="3" name="Content Placeholder 2"/>
          <p:cNvSpPr>
            <a:spLocks noGrp="1"/>
          </p:cNvSpPr>
          <p:nvPr>
            <p:ph idx="1"/>
          </p:nvPr>
        </p:nvSpPr>
        <p:spPr/>
        <p:txBody>
          <a:bodyPr>
            <a:normAutofit/>
          </a:bodyPr>
          <a:lstStyle/>
          <a:p>
            <a:r>
              <a:rPr lang="en-AU" sz="2000" dirty="0"/>
              <a:t>Example:</a:t>
            </a:r>
          </a:p>
          <a:p>
            <a:r>
              <a:rPr lang="en-AU" sz="2000" dirty="0"/>
              <a:t>There is a correlation between being Australian and getting a medal for swimming at the Olympics.</a:t>
            </a:r>
          </a:p>
          <a:p>
            <a:r>
              <a:rPr lang="en-AU" sz="2000" dirty="0"/>
              <a:t>A = the event of a given person being Australian.</a:t>
            </a:r>
          </a:p>
          <a:p>
            <a:r>
              <a:rPr lang="en-AU" sz="2000" dirty="0"/>
              <a:t>B = the event of that person winning a medal for swimming.</a:t>
            </a:r>
          </a:p>
          <a:p>
            <a:endParaRPr lang="en-AU" sz="2000" i="1" dirty="0"/>
          </a:p>
          <a:p>
            <a:r>
              <a:rPr lang="en-AU" sz="2000" dirty="0"/>
              <a:t> </a:t>
            </a:r>
          </a:p>
          <a:p>
            <a:endParaRPr lang="en-AU" sz="20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144</a:t>
            </a:fld>
            <a:endParaRPr lang="en-AU" altLang="x-none"/>
          </a:p>
        </p:txBody>
      </p:sp>
    </p:spTree>
    <p:extLst>
      <p:ext uri="{BB962C8B-B14F-4D97-AF65-F5344CB8AC3E}">
        <p14:creationId xmlns:p14="http://schemas.microsoft.com/office/powerpoint/2010/main" val="640751400"/>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Correlation</a:t>
            </a:r>
          </a:p>
        </p:txBody>
      </p:sp>
      <p:sp>
        <p:nvSpPr>
          <p:cNvPr id="3" name="Content Placeholder 2"/>
          <p:cNvSpPr>
            <a:spLocks noGrp="1"/>
          </p:cNvSpPr>
          <p:nvPr>
            <p:ph idx="1"/>
          </p:nvPr>
        </p:nvSpPr>
        <p:spPr/>
        <p:txBody>
          <a:bodyPr>
            <a:normAutofit/>
          </a:bodyPr>
          <a:lstStyle/>
          <a:p>
            <a:r>
              <a:rPr lang="en-AU" sz="2000" dirty="0"/>
              <a:t>We could also think of ‘being Australian’ as a variable that takes two values (say, 0 and 1); likewise winning a medal. </a:t>
            </a:r>
          </a:p>
          <a:p>
            <a:r>
              <a:rPr lang="en-AU" sz="2000" dirty="0"/>
              <a:t> </a:t>
            </a:r>
          </a:p>
          <a:p>
            <a:endParaRPr lang="en-AU" sz="20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145</a:t>
            </a:fld>
            <a:endParaRPr lang="en-AU" altLang="x-none"/>
          </a:p>
        </p:txBody>
      </p:sp>
    </p:spTree>
    <p:extLst>
      <p:ext uri="{BB962C8B-B14F-4D97-AF65-F5344CB8AC3E}">
        <p14:creationId xmlns:p14="http://schemas.microsoft.com/office/powerpoint/2010/main" val="2999536410"/>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Correlation</a:t>
            </a:r>
          </a:p>
        </p:txBody>
      </p:sp>
      <p:sp>
        <p:nvSpPr>
          <p:cNvPr id="3" name="Content Placeholder 2"/>
          <p:cNvSpPr>
            <a:spLocks noGrp="1"/>
          </p:cNvSpPr>
          <p:nvPr>
            <p:ph idx="1"/>
          </p:nvPr>
        </p:nvSpPr>
        <p:spPr/>
        <p:txBody>
          <a:bodyPr>
            <a:normAutofit/>
          </a:bodyPr>
          <a:lstStyle/>
          <a:p>
            <a:endParaRPr lang="en-AU" sz="2000" dirty="0"/>
          </a:p>
          <a:p>
            <a:r>
              <a:rPr lang="en-AU" sz="2000" dirty="0"/>
              <a:t>The notion of the correlation between variables generalises to variables that take many values, but we won’t get into the technical details here. </a:t>
            </a:r>
          </a:p>
          <a:p>
            <a:endParaRPr lang="en-AU" sz="2000" dirty="0"/>
          </a:p>
          <a:p>
            <a:r>
              <a:rPr lang="en-AU" sz="2000" dirty="0"/>
              <a:t>Roughly, the idea is that the correlation between two variables is a measure of the extent to which their values rise and/or fall in synch with one another. </a:t>
            </a:r>
          </a:p>
          <a:p>
            <a:endParaRPr lang="en-AU" sz="2000" i="1" dirty="0"/>
          </a:p>
          <a:p>
            <a:r>
              <a:rPr lang="en-AU" sz="2000" dirty="0"/>
              <a:t> </a:t>
            </a:r>
          </a:p>
          <a:p>
            <a:endParaRPr lang="en-AU" sz="20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146</a:t>
            </a:fld>
            <a:endParaRPr lang="en-AU" altLang="x-none"/>
          </a:p>
        </p:txBody>
      </p:sp>
      <p:pic>
        <p:nvPicPr>
          <p:cNvPr id="5" name="Picture 4"/>
          <p:cNvPicPr>
            <a:picLocks noChangeAspect="1"/>
          </p:cNvPicPr>
          <p:nvPr/>
        </p:nvPicPr>
        <p:blipFill>
          <a:blip r:embed="rId2"/>
          <a:stretch>
            <a:fillRect/>
          </a:stretch>
        </p:blipFill>
        <p:spPr>
          <a:xfrm>
            <a:off x="2699792" y="2384884"/>
            <a:ext cx="2286000" cy="2184400"/>
          </a:xfrm>
          <a:prstGeom prst="rect">
            <a:avLst/>
          </a:prstGeom>
        </p:spPr>
      </p:pic>
    </p:spTree>
    <p:extLst>
      <p:ext uri="{BB962C8B-B14F-4D97-AF65-F5344CB8AC3E}">
        <p14:creationId xmlns:p14="http://schemas.microsoft.com/office/powerpoint/2010/main" val="3079456240"/>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Correlation</a:t>
            </a:r>
          </a:p>
        </p:txBody>
      </p:sp>
      <p:sp>
        <p:nvSpPr>
          <p:cNvPr id="3" name="Content Placeholder 2"/>
          <p:cNvSpPr>
            <a:spLocks noGrp="1"/>
          </p:cNvSpPr>
          <p:nvPr>
            <p:ph idx="1"/>
          </p:nvPr>
        </p:nvSpPr>
        <p:spPr/>
        <p:txBody>
          <a:bodyPr>
            <a:normAutofit/>
          </a:bodyPr>
          <a:lstStyle/>
          <a:p>
            <a:r>
              <a:rPr lang="en-AU" sz="2000" dirty="0"/>
              <a:t>There is also a correlation between coming from Kazakhstan and getting a medal for swimming at the Olympics.</a:t>
            </a:r>
          </a:p>
          <a:p>
            <a:endParaRPr lang="en-AU" sz="2000" i="1" dirty="0"/>
          </a:p>
          <a:p>
            <a:r>
              <a:rPr lang="en-AU" sz="2000" dirty="0"/>
              <a:t> </a:t>
            </a:r>
          </a:p>
          <a:p>
            <a:endParaRPr lang="en-AU" sz="20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147</a:t>
            </a:fld>
            <a:endParaRPr lang="en-AU" altLang="x-none"/>
          </a:p>
        </p:txBody>
      </p:sp>
    </p:spTree>
    <p:extLst>
      <p:ext uri="{BB962C8B-B14F-4D97-AF65-F5344CB8AC3E}">
        <p14:creationId xmlns:p14="http://schemas.microsoft.com/office/powerpoint/2010/main" val="3678975967"/>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Correlation</a:t>
            </a:r>
          </a:p>
        </p:txBody>
      </p:sp>
      <p:sp>
        <p:nvSpPr>
          <p:cNvPr id="3" name="Content Placeholder 2"/>
          <p:cNvSpPr>
            <a:spLocks noGrp="1"/>
          </p:cNvSpPr>
          <p:nvPr>
            <p:ph idx="1"/>
          </p:nvPr>
        </p:nvSpPr>
        <p:spPr/>
        <p:txBody>
          <a:bodyPr>
            <a:normAutofit/>
          </a:bodyPr>
          <a:lstStyle/>
          <a:p>
            <a:endParaRPr lang="en-AU" sz="2000" dirty="0"/>
          </a:p>
          <a:p>
            <a:r>
              <a:rPr lang="en-AU" sz="2000" dirty="0"/>
              <a:t>If </a:t>
            </a:r>
            <a:r>
              <a:rPr lang="en-AU" sz="2000" i="1" dirty="0"/>
              <a:t>P</a:t>
            </a:r>
            <a:r>
              <a:rPr lang="en-AU" sz="2000" dirty="0"/>
              <a:t>(</a:t>
            </a:r>
            <a:r>
              <a:rPr lang="en-AU" sz="2000" i="1" dirty="0"/>
              <a:t>A</a:t>
            </a:r>
            <a:r>
              <a:rPr lang="en-AU" sz="2000" dirty="0"/>
              <a:t> and </a:t>
            </a:r>
            <a:r>
              <a:rPr lang="en-AU" sz="2000" i="1" dirty="0"/>
              <a:t>B</a:t>
            </a:r>
            <a:r>
              <a:rPr lang="en-AU" sz="2000" dirty="0"/>
              <a:t>) &gt; </a:t>
            </a:r>
            <a:r>
              <a:rPr lang="en-AU" sz="2000" i="1" dirty="0"/>
              <a:t>P</a:t>
            </a:r>
            <a:r>
              <a:rPr lang="en-AU" sz="2000" dirty="0"/>
              <a:t>(</a:t>
            </a:r>
            <a:r>
              <a:rPr lang="en-AU" sz="2000" i="1" dirty="0"/>
              <a:t>A</a:t>
            </a:r>
            <a:r>
              <a:rPr lang="en-AU" sz="2000" dirty="0"/>
              <a:t>)</a:t>
            </a:r>
            <a:r>
              <a:rPr lang="en-AU" sz="2000" i="1" dirty="0"/>
              <a:t>P</a:t>
            </a:r>
            <a:r>
              <a:rPr lang="en-AU" sz="2000" dirty="0"/>
              <a:t>(</a:t>
            </a:r>
            <a:r>
              <a:rPr lang="en-AU" sz="2000" i="1" dirty="0"/>
              <a:t>B</a:t>
            </a:r>
            <a:r>
              <a:rPr lang="en-AU" sz="2000" dirty="0"/>
              <a:t>), then </a:t>
            </a:r>
            <a:r>
              <a:rPr lang="en-AU" sz="2000" i="1" dirty="0"/>
              <a:t>A</a:t>
            </a:r>
            <a:r>
              <a:rPr lang="en-AU" sz="2000" dirty="0"/>
              <a:t> and </a:t>
            </a:r>
            <a:r>
              <a:rPr lang="en-AU" sz="2000" i="1" dirty="0"/>
              <a:t>B</a:t>
            </a:r>
            <a:r>
              <a:rPr lang="en-AU" sz="2000" dirty="0"/>
              <a:t> are said to be </a:t>
            </a:r>
            <a:r>
              <a:rPr lang="en-AU" sz="2000" i="1" dirty="0"/>
              <a:t>positively correlated</a:t>
            </a:r>
            <a:r>
              <a:rPr lang="en-AU" sz="2000" dirty="0"/>
              <a:t>. </a:t>
            </a:r>
          </a:p>
          <a:p>
            <a:r>
              <a:rPr lang="en-AU" sz="2000" dirty="0"/>
              <a:t>  A = the event of a given person being Australian.</a:t>
            </a:r>
          </a:p>
          <a:p>
            <a:r>
              <a:rPr lang="en-AU" sz="2000" dirty="0"/>
              <a:t>  B = the event of that person winning a medal for swimming.</a:t>
            </a:r>
          </a:p>
          <a:p>
            <a:r>
              <a:rPr lang="en-AU" sz="2000" dirty="0"/>
              <a:t> </a:t>
            </a:r>
          </a:p>
          <a:p>
            <a:r>
              <a:rPr lang="en-AU" sz="2000" dirty="0"/>
              <a:t>If </a:t>
            </a:r>
            <a:r>
              <a:rPr lang="en-AU" sz="2000" i="1" dirty="0"/>
              <a:t>P</a:t>
            </a:r>
            <a:r>
              <a:rPr lang="en-AU" sz="2000" dirty="0"/>
              <a:t>(</a:t>
            </a:r>
            <a:r>
              <a:rPr lang="en-AU" sz="2000" i="1" dirty="0"/>
              <a:t>A</a:t>
            </a:r>
            <a:r>
              <a:rPr lang="en-AU" sz="2000" dirty="0"/>
              <a:t> and </a:t>
            </a:r>
            <a:r>
              <a:rPr lang="en-AU" sz="2000" i="1" dirty="0"/>
              <a:t>B</a:t>
            </a:r>
            <a:r>
              <a:rPr lang="en-AU" sz="2000" dirty="0"/>
              <a:t>) &lt; </a:t>
            </a:r>
            <a:r>
              <a:rPr lang="en-AU" sz="2000" i="1" dirty="0"/>
              <a:t>P</a:t>
            </a:r>
            <a:r>
              <a:rPr lang="en-AU" sz="2000" dirty="0"/>
              <a:t>(</a:t>
            </a:r>
            <a:r>
              <a:rPr lang="en-AU" sz="2000" i="1" dirty="0"/>
              <a:t>A</a:t>
            </a:r>
            <a:r>
              <a:rPr lang="en-AU" sz="2000" dirty="0"/>
              <a:t>)</a:t>
            </a:r>
            <a:r>
              <a:rPr lang="en-AU" sz="2000" i="1" dirty="0"/>
              <a:t>P</a:t>
            </a:r>
            <a:r>
              <a:rPr lang="en-AU" sz="2000" dirty="0"/>
              <a:t>(</a:t>
            </a:r>
            <a:r>
              <a:rPr lang="en-AU" sz="2000" i="1" dirty="0"/>
              <a:t>B</a:t>
            </a:r>
            <a:r>
              <a:rPr lang="en-AU" sz="2000" dirty="0"/>
              <a:t>), then </a:t>
            </a:r>
            <a:r>
              <a:rPr lang="en-AU" sz="2000" i="1" dirty="0"/>
              <a:t>A</a:t>
            </a:r>
            <a:r>
              <a:rPr lang="en-AU" sz="2000" dirty="0"/>
              <a:t> and </a:t>
            </a:r>
            <a:r>
              <a:rPr lang="en-AU" sz="2000" i="1" dirty="0"/>
              <a:t>B</a:t>
            </a:r>
            <a:r>
              <a:rPr lang="en-AU" sz="2000" dirty="0"/>
              <a:t> are said to be </a:t>
            </a:r>
            <a:r>
              <a:rPr lang="en-AU" sz="2000" i="1" dirty="0"/>
              <a:t>negatively correlated</a:t>
            </a:r>
            <a:r>
              <a:rPr lang="en-AU" sz="2000" dirty="0"/>
              <a:t>. </a:t>
            </a:r>
          </a:p>
          <a:p>
            <a:r>
              <a:rPr lang="en-AU" sz="2000" dirty="0"/>
              <a:t>  A = the event of a given person coming from Kazakhstan.</a:t>
            </a:r>
          </a:p>
          <a:p>
            <a:r>
              <a:rPr lang="en-AU" sz="2000" dirty="0"/>
              <a:t>  B = the event of that person winning a medal for swimming. </a:t>
            </a:r>
            <a:endParaRPr lang="en-AU" sz="2000" i="1" dirty="0"/>
          </a:p>
          <a:p>
            <a:r>
              <a:rPr lang="en-AU" sz="2000" dirty="0"/>
              <a:t> </a:t>
            </a:r>
          </a:p>
          <a:p>
            <a:endParaRPr lang="en-AU" sz="20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148</a:t>
            </a:fld>
            <a:endParaRPr lang="en-AU" altLang="x-none"/>
          </a:p>
        </p:txBody>
      </p:sp>
    </p:spTree>
    <p:extLst>
      <p:ext uri="{BB962C8B-B14F-4D97-AF65-F5344CB8AC3E}">
        <p14:creationId xmlns:p14="http://schemas.microsoft.com/office/powerpoint/2010/main" val="2934138505"/>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Correlation</a:t>
            </a:r>
          </a:p>
        </p:txBody>
      </p:sp>
      <p:sp>
        <p:nvSpPr>
          <p:cNvPr id="3" name="Content Placeholder 2"/>
          <p:cNvSpPr>
            <a:spLocks noGrp="1"/>
          </p:cNvSpPr>
          <p:nvPr>
            <p:ph idx="1"/>
          </p:nvPr>
        </p:nvSpPr>
        <p:spPr/>
        <p:txBody>
          <a:bodyPr>
            <a:normAutofit/>
          </a:bodyPr>
          <a:lstStyle/>
          <a:p>
            <a:r>
              <a:rPr lang="en-AU" sz="2000" dirty="0"/>
              <a:t> </a:t>
            </a:r>
          </a:p>
          <a:p>
            <a:r>
              <a:rPr lang="en-AU" sz="2000" dirty="0"/>
              <a:t>If </a:t>
            </a:r>
            <a:r>
              <a:rPr lang="en-AU" sz="2000" i="1" dirty="0"/>
              <a:t>A</a:t>
            </a:r>
            <a:r>
              <a:rPr lang="en-AU" sz="2000" dirty="0"/>
              <a:t> and </a:t>
            </a:r>
            <a:r>
              <a:rPr lang="en-AU" sz="2000" i="1" dirty="0"/>
              <a:t>B</a:t>
            </a:r>
            <a:r>
              <a:rPr lang="en-AU" sz="2000" dirty="0"/>
              <a:t> are positively (negatively) correlated, then we say that each event is </a:t>
            </a:r>
            <a:r>
              <a:rPr lang="en-AU" sz="2000" i="1" dirty="0"/>
              <a:t>evidence for</a:t>
            </a:r>
            <a:r>
              <a:rPr lang="en-AU" sz="2000" dirty="0"/>
              <a:t> (</a:t>
            </a:r>
            <a:r>
              <a:rPr lang="en-AU" sz="2000" i="1" dirty="0"/>
              <a:t>against</a:t>
            </a:r>
            <a:r>
              <a:rPr lang="en-AU" sz="2000" dirty="0"/>
              <a:t>) the other, and that each event </a:t>
            </a:r>
            <a:r>
              <a:rPr lang="en-AU" sz="2000" i="1" dirty="0"/>
              <a:t>confirms (disconfirms)</a:t>
            </a:r>
            <a:r>
              <a:rPr lang="en-AU" sz="2000" dirty="0"/>
              <a:t> the other.</a:t>
            </a:r>
          </a:p>
          <a:p>
            <a:endParaRPr lang="en-AU" sz="20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149</a:t>
            </a:fld>
            <a:endParaRPr lang="en-AU" altLang="x-none"/>
          </a:p>
        </p:txBody>
      </p:sp>
    </p:spTree>
    <p:extLst>
      <p:ext uri="{BB962C8B-B14F-4D97-AF65-F5344CB8AC3E}">
        <p14:creationId xmlns:p14="http://schemas.microsoft.com/office/powerpoint/2010/main" val="31628572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US" dirty="0">
                <a:latin typeface="Garamond" panose="02020404030301010803" pitchFamily="18" charset="0"/>
              </a:rPr>
              <a:t>Having chosen an </a:t>
            </a:r>
            <a:r>
              <a:rPr lang="en-US" dirty="0">
                <a:latin typeface="Garamond" panose="02020404030301010803" pitchFamily="18" charset="0"/>
                <a:sym typeface="Symbol" pitchFamily="2" charset="2"/>
              </a:rPr>
              <a:t></a:t>
            </a:r>
            <a:r>
              <a:rPr lang="en-US" dirty="0">
                <a:latin typeface="Garamond" panose="02020404030301010803" pitchFamily="18" charset="0"/>
              </a:rPr>
              <a:t>, we may later want to revise it. </a:t>
            </a:r>
            <a:endParaRPr lang="en-AU" dirty="0">
              <a:latin typeface="Garamond" panose="02020404030301010803" pitchFamily="18" charset="0"/>
            </a:endParaRPr>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15</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and subjective probability</a:t>
            </a:r>
            <a:endParaRPr lang="en-US" dirty="0"/>
          </a:p>
        </p:txBody>
      </p:sp>
    </p:spTree>
    <p:extLst>
      <p:ext uri="{BB962C8B-B14F-4D97-AF65-F5344CB8AC3E}">
        <p14:creationId xmlns:p14="http://schemas.microsoft.com/office/powerpoint/2010/main" val="1015903473"/>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Conditional Independence and Correlation</a:t>
            </a:r>
          </a:p>
        </p:txBody>
      </p:sp>
      <p:sp>
        <p:nvSpPr>
          <p:cNvPr id="3" name="Content Placeholder 2"/>
          <p:cNvSpPr>
            <a:spLocks noGrp="1"/>
          </p:cNvSpPr>
          <p:nvPr>
            <p:ph idx="1"/>
          </p:nvPr>
        </p:nvSpPr>
        <p:spPr/>
        <p:txBody>
          <a:bodyPr>
            <a:normAutofit/>
          </a:bodyPr>
          <a:lstStyle/>
          <a:p>
            <a:r>
              <a:rPr lang="en-AU" sz="2000" dirty="0"/>
              <a:t>We can also extend the notions of independence and correlation to probabilities </a:t>
            </a:r>
            <a:r>
              <a:rPr lang="en-AU" sz="2000" i="1" dirty="0"/>
              <a:t>conditional on</a:t>
            </a:r>
            <a:r>
              <a:rPr lang="en-AU" sz="2000" dirty="0"/>
              <a:t> some event </a:t>
            </a:r>
            <a:r>
              <a:rPr lang="en-AU" sz="2000" i="1" dirty="0"/>
              <a:t>C</a:t>
            </a:r>
            <a:endParaRPr lang="en-AU" sz="2000" dirty="0"/>
          </a:p>
          <a:p>
            <a:endParaRPr lang="en-AU" sz="2000" dirty="0"/>
          </a:p>
          <a:p>
            <a:r>
              <a:rPr lang="en-AU" sz="2000" dirty="0"/>
              <a:t>If </a:t>
            </a:r>
            <a:r>
              <a:rPr lang="en-AU" sz="2000" i="1" dirty="0"/>
              <a:t>P</a:t>
            </a:r>
            <a:r>
              <a:rPr lang="en-AU" sz="2000" dirty="0"/>
              <a:t>(</a:t>
            </a:r>
            <a:r>
              <a:rPr lang="en-AU" sz="2000" i="1" dirty="0"/>
              <a:t>A</a:t>
            </a:r>
            <a:r>
              <a:rPr lang="en-AU" sz="2000" dirty="0"/>
              <a:t> and </a:t>
            </a:r>
            <a:r>
              <a:rPr lang="en-AU" sz="2000" i="1" dirty="0"/>
              <a:t>B </a:t>
            </a:r>
            <a:r>
              <a:rPr lang="en-AU" sz="2000" dirty="0"/>
              <a:t>|</a:t>
            </a:r>
            <a:r>
              <a:rPr lang="en-AU" sz="2000" i="1" dirty="0"/>
              <a:t> C</a:t>
            </a:r>
            <a:r>
              <a:rPr lang="en-AU" sz="2000" dirty="0"/>
              <a:t>) = </a:t>
            </a:r>
            <a:r>
              <a:rPr lang="en-AU" sz="2000" i="1" dirty="0"/>
              <a:t>P</a:t>
            </a:r>
            <a:r>
              <a:rPr lang="en-AU" sz="2000" dirty="0"/>
              <a:t>(</a:t>
            </a:r>
            <a:r>
              <a:rPr lang="en-AU" sz="2000" i="1" dirty="0"/>
              <a:t>A</a:t>
            </a:r>
            <a:r>
              <a:rPr lang="en-AU" sz="2000" dirty="0"/>
              <a:t> | </a:t>
            </a:r>
            <a:r>
              <a:rPr lang="en-AU" sz="2000" i="1" dirty="0"/>
              <a:t>C</a:t>
            </a:r>
            <a:r>
              <a:rPr lang="en-AU" sz="2000" dirty="0"/>
              <a:t>)</a:t>
            </a:r>
            <a:r>
              <a:rPr lang="en-AU" sz="2000" i="1" dirty="0"/>
              <a:t>P</a:t>
            </a:r>
            <a:r>
              <a:rPr lang="en-AU" sz="2000" dirty="0"/>
              <a:t>(</a:t>
            </a:r>
            <a:r>
              <a:rPr lang="en-AU" sz="2000" i="1" dirty="0"/>
              <a:t>B </a:t>
            </a:r>
            <a:r>
              <a:rPr lang="en-AU" sz="2000" dirty="0"/>
              <a:t>| </a:t>
            </a:r>
            <a:r>
              <a:rPr lang="en-AU" sz="2000" i="1" dirty="0"/>
              <a:t>C</a:t>
            </a:r>
            <a:r>
              <a:rPr lang="en-AU" sz="2000" dirty="0"/>
              <a:t>), </a:t>
            </a:r>
          </a:p>
          <a:p>
            <a:r>
              <a:rPr lang="en-AU" sz="2000" dirty="0"/>
              <a:t>	then </a:t>
            </a:r>
            <a:r>
              <a:rPr lang="en-AU" sz="2000" i="1" dirty="0"/>
              <a:t>A </a:t>
            </a:r>
            <a:r>
              <a:rPr lang="en-AU" sz="2000" dirty="0"/>
              <a:t>and </a:t>
            </a:r>
            <a:r>
              <a:rPr lang="en-AU" sz="2000" i="1" dirty="0"/>
              <a:t>B</a:t>
            </a:r>
            <a:r>
              <a:rPr lang="en-AU" sz="2000" dirty="0"/>
              <a:t> are said to be </a:t>
            </a:r>
            <a:r>
              <a:rPr lang="en-AU" sz="2000" i="1" dirty="0"/>
              <a:t>independent, conditional on C</a:t>
            </a:r>
            <a:endParaRPr lang="en-AU" sz="2000" dirty="0"/>
          </a:p>
          <a:p>
            <a:endParaRPr lang="en-AU" sz="2000" dirty="0"/>
          </a:p>
          <a:p>
            <a:r>
              <a:rPr lang="en-AU" sz="2000" dirty="0"/>
              <a:t>If </a:t>
            </a:r>
            <a:r>
              <a:rPr lang="en-AU" sz="2000" i="1" dirty="0"/>
              <a:t>P</a:t>
            </a:r>
            <a:r>
              <a:rPr lang="en-AU" sz="2000" dirty="0"/>
              <a:t>(</a:t>
            </a:r>
            <a:r>
              <a:rPr lang="en-AU" sz="2000" i="1" dirty="0"/>
              <a:t>A</a:t>
            </a:r>
            <a:r>
              <a:rPr lang="en-AU" sz="2000" dirty="0"/>
              <a:t> and </a:t>
            </a:r>
            <a:r>
              <a:rPr lang="en-AU" sz="2000" i="1" dirty="0"/>
              <a:t>B</a:t>
            </a:r>
            <a:r>
              <a:rPr lang="en-AU" sz="2000" dirty="0"/>
              <a:t> | </a:t>
            </a:r>
            <a:r>
              <a:rPr lang="en-AU" sz="2000" i="1" dirty="0"/>
              <a:t>E</a:t>
            </a:r>
            <a:r>
              <a:rPr lang="en-AU" sz="2000" dirty="0"/>
              <a:t>) &gt; </a:t>
            </a:r>
            <a:r>
              <a:rPr lang="en-AU" sz="2000" i="1" dirty="0"/>
              <a:t>P</a:t>
            </a:r>
            <a:r>
              <a:rPr lang="en-AU" sz="2000" dirty="0"/>
              <a:t>(</a:t>
            </a:r>
            <a:r>
              <a:rPr lang="en-AU" sz="2000" i="1" dirty="0"/>
              <a:t>A</a:t>
            </a:r>
            <a:r>
              <a:rPr lang="en-AU" sz="2000" dirty="0"/>
              <a:t> | </a:t>
            </a:r>
            <a:r>
              <a:rPr lang="en-AU" sz="2000" i="1" dirty="0"/>
              <a:t>E</a:t>
            </a:r>
            <a:r>
              <a:rPr lang="en-AU" sz="2000" dirty="0"/>
              <a:t>)</a:t>
            </a:r>
            <a:r>
              <a:rPr lang="en-AU" sz="2000" i="1" dirty="0"/>
              <a:t>P</a:t>
            </a:r>
            <a:r>
              <a:rPr lang="en-AU" sz="2000" dirty="0"/>
              <a:t>(</a:t>
            </a:r>
            <a:r>
              <a:rPr lang="en-AU" sz="2000" i="1" dirty="0"/>
              <a:t>B</a:t>
            </a:r>
            <a:r>
              <a:rPr lang="en-AU" sz="2000" dirty="0"/>
              <a:t>|</a:t>
            </a:r>
            <a:r>
              <a:rPr lang="en-AU" sz="2000" i="1" dirty="0"/>
              <a:t>E</a:t>
            </a:r>
            <a:r>
              <a:rPr lang="en-AU" sz="2000" dirty="0"/>
              <a:t>), </a:t>
            </a:r>
          </a:p>
          <a:p>
            <a:r>
              <a:rPr lang="en-AU" sz="2000" dirty="0"/>
              <a:t>	then </a:t>
            </a:r>
            <a:r>
              <a:rPr lang="en-AU" sz="2000" i="1" dirty="0"/>
              <a:t>A</a:t>
            </a:r>
            <a:r>
              <a:rPr lang="en-AU" sz="2000" dirty="0"/>
              <a:t> and </a:t>
            </a:r>
            <a:r>
              <a:rPr lang="en-AU" sz="2000" i="1" dirty="0"/>
              <a:t>B</a:t>
            </a:r>
            <a:r>
              <a:rPr lang="en-AU" sz="2000" dirty="0"/>
              <a:t> are said to be </a:t>
            </a:r>
            <a:r>
              <a:rPr lang="en-AU" sz="2000" i="1" dirty="0"/>
              <a:t>positively correlated</a:t>
            </a:r>
            <a:r>
              <a:rPr lang="en-AU" sz="2000" dirty="0"/>
              <a:t> </a:t>
            </a:r>
            <a:r>
              <a:rPr lang="en-AU" sz="2000" i="1" dirty="0"/>
              <a:t>conditional on E</a:t>
            </a:r>
            <a:endParaRPr lang="en-AU" sz="2000" dirty="0"/>
          </a:p>
          <a:p>
            <a:pPr lvl="1"/>
            <a:endParaRPr lang="en-AU" sz="2000" dirty="0"/>
          </a:p>
          <a:p>
            <a:r>
              <a:rPr lang="en-AU" sz="2000" dirty="0"/>
              <a:t>Reverse the inequality for their being </a:t>
            </a:r>
            <a:r>
              <a:rPr lang="en-AU" sz="2000" i="1" dirty="0"/>
              <a:t>negatively correlated conditional on E</a:t>
            </a:r>
            <a:endParaRPr lang="en-AU" sz="2000" dirty="0"/>
          </a:p>
          <a:p>
            <a:endParaRPr lang="en-AU" sz="20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150</a:t>
            </a:fld>
            <a:endParaRPr lang="en-AU" altLang="x-none"/>
          </a:p>
        </p:txBody>
      </p:sp>
    </p:spTree>
    <p:extLst>
      <p:ext uri="{BB962C8B-B14F-4D97-AF65-F5344CB8AC3E}">
        <p14:creationId xmlns:p14="http://schemas.microsoft.com/office/powerpoint/2010/main" val="1524930459"/>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Correlation is not causation!</a:t>
            </a:r>
            <a:endParaRPr lang="en-US" dirty="0"/>
          </a:p>
        </p:txBody>
      </p:sp>
      <p:sp>
        <p:nvSpPr>
          <p:cNvPr id="3" name="Content Placeholder 2"/>
          <p:cNvSpPr>
            <a:spLocks noGrp="1"/>
          </p:cNvSpPr>
          <p:nvPr>
            <p:ph idx="1"/>
          </p:nvPr>
        </p:nvSpPr>
        <p:spPr/>
        <p:txBody>
          <a:bodyPr/>
          <a:lstStyle/>
          <a:p>
            <a:r>
              <a:rPr lang="en-AU" dirty="0"/>
              <a:t>People often say that there are three possible explanations for a correlation between X and Y: X causes Y, Y causes X, and there is a common cause C of both X and Y. </a:t>
            </a:r>
          </a:p>
          <a:p>
            <a:endParaRPr lang="en-AU" dirty="0"/>
          </a:p>
          <a:p>
            <a:r>
              <a:rPr lang="en-AU" dirty="0"/>
              <a:t>Yes, there are those—but there are many more! </a:t>
            </a:r>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151</a:t>
            </a:fld>
            <a:endParaRPr lang="en-AU" altLang="x-none"/>
          </a:p>
        </p:txBody>
      </p:sp>
    </p:spTree>
    <p:extLst>
      <p:ext uri="{BB962C8B-B14F-4D97-AF65-F5344CB8AC3E}">
        <p14:creationId xmlns:p14="http://schemas.microsoft.com/office/powerpoint/2010/main" val="1416569049"/>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is not causation</a:t>
            </a:r>
          </a:p>
        </p:txBody>
      </p:sp>
      <p:sp>
        <p:nvSpPr>
          <p:cNvPr id="3" name="Content Placeholder 2"/>
          <p:cNvSpPr>
            <a:spLocks noGrp="1"/>
          </p:cNvSpPr>
          <p:nvPr>
            <p:ph idx="1"/>
          </p:nvPr>
        </p:nvSpPr>
        <p:spPr/>
        <p:txBody>
          <a:bodyPr>
            <a:normAutofit lnSpcReduction="10000"/>
          </a:bodyPr>
          <a:lstStyle/>
          <a:p>
            <a:pPr lvl="0"/>
            <a:r>
              <a:rPr lang="en-AU" dirty="0"/>
              <a:t>1. The correlation is just a coincidence.</a:t>
            </a:r>
          </a:p>
          <a:p>
            <a:pPr lvl="0"/>
            <a:endParaRPr lang="en-AU" dirty="0"/>
          </a:p>
          <a:p>
            <a:r>
              <a:rPr lang="en-US" dirty="0"/>
              <a:t>There is a correlation between a US president’s being elected in a year ending in 0, and dying in office.</a:t>
            </a:r>
          </a:p>
          <a:p>
            <a:endParaRPr lang="en-US" dirty="0"/>
          </a:p>
          <a:p>
            <a:r>
              <a:rPr lang="en-AU" dirty="0"/>
              <a:t>The number of people who drowned by falling in a swimming pool is correlated with the number of films Nicholas Cage appeared in (year by year).</a:t>
            </a:r>
          </a:p>
          <a:p>
            <a:pPr lvl="0"/>
            <a:endParaRPr lang="en-AU" dirty="0"/>
          </a:p>
          <a:p>
            <a:pPr lvl="0"/>
            <a:r>
              <a:rPr lang="en-AU" dirty="0"/>
              <a:t>http://</a:t>
            </a:r>
            <a:r>
              <a:rPr lang="en-AU" dirty="0" err="1"/>
              <a:t>www.tylervigen.com</a:t>
            </a:r>
            <a:r>
              <a:rPr lang="en-AU" dirty="0"/>
              <a:t>/spurious-correlations </a:t>
            </a:r>
          </a:p>
          <a:p>
            <a:endParaRPr lang="en-US"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152</a:t>
            </a:fld>
            <a:endParaRPr lang="en-AU" altLang="x-none"/>
          </a:p>
        </p:txBody>
      </p:sp>
    </p:spTree>
    <p:extLst>
      <p:ext uri="{BB962C8B-B14F-4D97-AF65-F5344CB8AC3E}">
        <p14:creationId xmlns:p14="http://schemas.microsoft.com/office/powerpoint/2010/main" val="2478377825"/>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is </a:t>
            </a:r>
            <a:r>
              <a:rPr lang="en-US"/>
              <a:t>not causation</a:t>
            </a:r>
          </a:p>
        </p:txBody>
      </p:sp>
      <p:sp>
        <p:nvSpPr>
          <p:cNvPr id="3" name="Content Placeholder 2"/>
          <p:cNvSpPr>
            <a:spLocks noGrp="1"/>
          </p:cNvSpPr>
          <p:nvPr>
            <p:ph idx="1"/>
          </p:nvPr>
        </p:nvSpPr>
        <p:spPr/>
        <p:txBody>
          <a:bodyPr/>
          <a:lstStyle/>
          <a:p>
            <a:pPr lvl="0"/>
            <a:r>
              <a:rPr lang="en-US" dirty="0"/>
              <a:t>2. X is a </a:t>
            </a:r>
            <a:r>
              <a:rPr lang="en-US" i="1" dirty="0" err="1"/>
              <a:t>preventor</a:t>
            </a:r>
            <a:r>
              <a:rPr lang="en-US" dirty="0"/>
              <a:t> of Y, but X is correlated with Y because X is a strong preventer of Z, and Z is a strong preventer of Y. </a:t>
            </a:r>
          </a:p>
          <a:p>
            <a:pPr lvl="0"/>
            <a:endParaRPr lang="en-US" dirty="0"/>
          </a:p>
          <a:p>
            <a:pPr lvl="0"/>
            <a:r>
              <a:rPr lang="en-US" dirty="0"/>
              <a:t>X = presence of owls; Y = presence of mice; Z = presence of ferrets.</a:t>
            </a:r>
            <a:endParaRPr lang="en-AU"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153</a:t>
            </a:fld>
            <a:endParaRPr lang="en-AU" altLang="x-none"/>
          </a:p>
        </p:txBody>
      </p:sp>
    </p:spTree>
    <p:extLst>
      <p:ext uri="{BB962C8B-B14F-4D97-AF65-F5344CB8AC3E}">
        <p14:creationId xmlns:p14="http://schemas.microsoft.com/office/powerpoint/2010/main" val="729012856"/>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is </a:t>
            </a:r>
            <a:r>
              <a:rPr lang="en-US"/>
              <a:t>not causation</a:t>
            </a:r>
          </a:p>
        </p:txBody>
      </p:sp>
      <p:sp>
        <p:nvSpPr>
          <p:cNvPr id="3" name="Content Placeholder 2"/>
          <p:cNvSpPr>
            <a:spLocks noGrp="1"/>
          </p:cNvSpPr>
          <p:nvPr>
            <p:ph idx="1"/>
          </p:nvPr>
        </p:nvSpPr>
        <p:spPr/>
        <p:txBody>
          <a:bodyPr/>
          <a:lstStyle/>
          <a:p>
            <a:pPr lvl="0"/>
            <a:r>
              <a:rPr lang="en-US" dirty="0"/>
              <a:t>3. X and Y are related or logically or </a:t>
            </a:r>
            <a:r>
              <a:rPr lang="en-US" dirty="0" err="1"/>
              <a:t>mereologically</a:t>
            </a:r>
            <a:r>
              <a:rPr lang="en-US" dirty="0"/>
              <a:t>. </a:t>
            </a:r>
            <a:endParaRPr lang="en-AU" dirty="0"/>
          </a:p>
          <a:p>
            <a:endParaRPr lang="en-US" dirty="0"/>
          </a:p>
          <a:p>
            <a:r>
              <a:rPr lang="en-US" dirty="0"/>
              <a:t>Related logically: X = a brain state, Y = a corresponding mental state, on the identity theory of mental states.</a:t>
            </a:r>
          </a:p>
          <a:p>
            <a:endParaRPr lang="en-AU" dirty="0"/>
          </a:p>
          <a:p>
            <a:r>
              <a:rPr lang="en-US" dirty="0"/>
              <a:t>Related </a:t>
            </a:r>
            <a:r>
              <a:rPr lang="en-US" dirty="0" err="1"/>
              <a:t>mereologically</a:t>
            </a:r>
            <a:r>
              <a:rPr lang="en-US" dirty="0"/>
              <a:t> (by the ‘part-whole’ relation): X = the 8-ball goes into the pocket; Y = the left half of the 8-ball goes into the pocket.</a:t>
            </a:r>
            <a:endParaRPr lang="en-AU" dirty="0"/>
          </a:p>
          <a:p>
            <a:endParaRPr lang="en-US"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154</a:t>
            </a:fld>
            <a:endParaRPr lang="en-AU" altLang="x-none"/>
          </a:p>
        </p:txBody>
      </p:sp>
    </p:spTree>
    <p:extLst>
      <p:ext uri="{BB962C8B-B14F-4D97-AF65-F5344CB8AC3E}">
        <p14:creationId xmlns:p14="http://schemas.microsoft.com/office/powerpoint/2010/main" val="1234324658"/>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is </a:t>
            </a:r>
            <a:r>
              <a:rPr lang="en-US"/>
              <a:t>not causation</a:t>
            </a:r>
          </a:p>
        </p:txBody>
      </p:sp>
      <p:sp>
        <p:nvSpPr>
          <p:cNvPr id="3" name="Content Placeholder 2"/>
          <p:cNvSpPr>
            <a:spLocks noGrp="1"/>
          </p:cNvSpPr>
          <p:nvPr>
            <p:ph idx="1"/>
          </p:nvPr>
        </p:nvSpPr>
        <p:spPr/>
        <p:txBody>
          <a:bodyPr/>
          <a:lstStyle/>
          <a:p>
            <a:pPr lvl="0"/>
            <a:r>
              <a:rPr lang="en-AU" dirty="0"/>
              <a:t>4. EPR (Einstein, </a:t>
            </a:r>
            <a:r>
              <a:rPr lang="en-AU" dirty="0" err="1"/>
              <a:t>Podolsky</a:t>
            </a:r>
            <a:r>
              <a:rPr lang="en-AU" dirty="0"/>
              <a:t>, Rosen)-style correlations in quantum mechanics.</a:t>
            </a:r>
          </a:p>
          <a:p>
            <a:endParaRPr lang="en-US"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155</a:t>
            </a:fld>
            <a:endParaRPr lang="en-AU" altLang="x-none"/>
          </a:p>
        </p:txBody>
      </p:sp>
    </p:spTree>
    <p:extLst>
      <p:ext uri="{BB962C8B-B14F-4D97-AF65-F5344CB8AC3E}">
        <p14:creationId xmlns:p14="http://schemas.microsoft.com/office/powerpoint/2010/main" val="1252043727"/>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is </a:t>
            </a:r>
            <a:r>
              <a:rPr lang="en-US"/>
              <a:t>not causation</a:t>
            </a:r>
          </a:p>
        </p:txBody>
      </p:sp>
      <p:sp>
        <p:nvSpPr>
          <p:cNvPr id="3" name="Content Placeholder 2"/>
          <p:cNvSpPr>
            <a:spLocks noGrp="1"/>
          </p:cNvSpPr>
          <p:nvPr>
            <p:ph idx="1"/>
          </p:nvPr>
        </p:nvSpPr>
        <p:spPr/>
        <p:txBody>
          <a:bodyPr/>
          <a:lstStyle/>
          <a:p>
            <a:pPr lvl="0"/>
            <a:r>
              <a:rPr lang="en-AU" dirty="0"/>
              <a:t>5. Effect of a joint cause: X and Y are positively correlated conditional on their joint effect, but causally unrelated to each other.</a:t>
            </a:r>
          </a:p>
          <a:p>
            <a:r>
              <a:rPr lang="en-AU" dirty="0"/>
              <a:t>X = it is a hot day</a:t>
            </a:r>
          </a:p>
          <a:p>
            <a:r>
              <a:rPr lang="en-AU" dirty="0"/>
              <a:t>Y = it is a windy day</a:t>
            </a:r>
          </a:p>
          <a:p>
            <a:r>
              <a:rPr lang="en-AU" dirty="0"/>
              <a:t>E = there is a major bushfire</a:t>
            </a:r>
          </a:p>
          <a:p>
            <a:r>
              <a:rPr lang="en-AU" i="1" dirty="0"/>
              <a:t>P</a:t>
            </a:r>
            <a:r>
              <a:rPr lang="en-AU" dirty="0"/>
              <a:t>(</a:t>
            </a:r>
            <a:r>
              <a:rPr lang="en-AU" i="1" dirty="0"/>
              <a:t>hot </a:t>
            </a:r>
            <a:r>
              <a:rPr lang="en-AU" dirty="0"/>
              <a:t>and </a:t>
            </a:r>
            <a:r>
              <a:rPr lang="en-AU" i="1" dirty="0"/>
              <a:t>windy</a:t>
            </a:r>
            <a:r>
              <a:rPr lang="en-AU" dirty="0"/>
              <a:t> | </a:t>
            </a:r>
            <a:r>
              <a:rPr lang="en-AU" i="1" dirty="0"/>
              <a:t>major bushfire</a:t>
            </a:r>
            <a:r>
              <a:rPr lang="en-AU" dirty="0"/>
              <a:t>) &gt; </a:t>
            </a:r>
          </a:p>
          <a:p>
            <a:r>
              <a:rPr lang="en-AU" i="1" dirty="0"/>
              <a:t>P</a:t>
            </a:r>
            <a:r>
              <a:rPr lang="en-AU" dirty="0"/>
              <a:t>(</a:t>
            </a:r>
            <a:r>
              <a:rPr lang="en-AU" i="1" dirty="0"/>
              <a:t>hot</a:t>
            </a:r>
            <a:r>
              <a:rPr lang="en-AU" dirty="0"/>
              <a:t>| </a:t>
            </a:r>
            <a:r>
              <a:rPr lang="en-AU" i="1" dirty="0"/>
              <a:t>major bushfire</a:t>
            </a:r>
            <a:r>
              <a:rPr lang="en-AU" dirty="0"/>
              <a:t>)</a:t>
            </a:r>
            <a:r>
              <a:rPr lang="en-AU" i="1" dirty="0"/>
              <a:t>P</a:t>
            </a:r>
            <a:r>
              <a:rPr lang="en-AU" dirty="0"/>
              <a:t>(</a:t>
            </a:r>
            <a:r>
              <a:rPr lang="en-AU" i="1" dirty="0"/>
              <a:t>windy </a:t>
            </a:r>
            <a:r>
              <a:rPr lang="en-AU" dirty="0"/>
              <a:t>|</a:t>
            </a:r>
            <a:r>
              <a:rPr lang="en-AU" i="1" dirty="0"/>
              <a:t> major bushfire</a:t>
            </a:r>
            <a:r>
              <a:rPr lang="en-AU" dirty="0"/>
              <a:t>)</a:t>
            </a:r>
          </a:p>
          <a:p>
            <a:endParaRPr lang="en-US"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156</a:t>
            </a:fld>
            <a:endParaRPr lang="en-AU" altLang="x-none"/>
          </a:p>
        </p:txBody>
      </p:sp>
    </p:spTree>
    <p:extLst>
      <p:ext uri="{BB962C8B-B14F-4D97-AF65-F5344CB8AC3E}">
        <p14:creationId xmlns:p14="http://schemas.microsoft.com/office/powerpoint/2010/main" val="2968746504"/>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is </a:t>
            </a:r>
            <a:r>
              <a:rPr lang="en-US"/>
              <a:t>not causation</a:t>
            </a:r>
          </a:p>
        </p:txBody>
      </p:sp>
      <p:sp>
        <p:nvSpPr>
          <p:cNvPr id="3" name="Content Placeholder 2"/>
          <p:cNvSpPr>
            <a:spLocks noGrp="1"/>
          </p:cNvSpPr>
          <p:nvPr>
            <p:ph idx="1"/>
          </p:nvPr>
        </p:nvSpPr>
        <p:spPr/>
        <p:txBody>
          <a:bodyPr/>
          <a:lstStyle/>
          <a:p>
            <a:r>
              <a:rPr lang="en-AU" dirty="0"/>
              <a:t>If that’s not clear, think of it this way, which is equivalent:</a:t>
            </a:r>
          </a:p>
          <a:p>
            <a:r>
              <a:rPr lang="en-AU" i="1" dirty="0"/>
              <a:t>P</a:t>
            </a:r>
            <a:r>
              <a:rPr lang="en-AU" dirty="0"/>
              <a:t>(</a:t>
            </a:r>
            <a:r>
              <a:rPr lang="en-AU" i="1" dirty="0"/>
              <a:t>hot </a:t>
            </a:r>
            <a:r>
              <a:rPr lang="en-AU" dirty="0"/>
              <a:t>| </a:t>
            </a:r>
            <a:r>
              <a:rPr lang="en-AU" i="1" dirty="0"/>
              <a:t>windy and major bushfire</a:t>
            </a:r>
            <a:r>
              <a:rPr lang="en-AU" dirty="0"/>
              <a:t>) &gt; </a:t>
            </a:r>
            <a:r>
              <a:rPr lang="en-AU" i="1" dirty="0"/>
              <a:t>P</a:t>
            </a:r>
            <a:r>
              <a:rPr lang="en-AU" dirty="0"/>
              <a:t>(</a:t>
            </a:r>
            <a:r>
              <a:rPr lang="en-AU" i="1" dirty="0"/>
              <a:t>hot</a:t>
            </a:r>
            <a:r>
              <a:rPr lang="en-AU" dirty="0"/>
              <a:t>| </a:t>
            </a:r>
            <a:r>
              <a:rPr lang="en-AU" i="1" dirty="0"/>
              <a:t>windy</a:t>
            </a:r>
            <a:r>
              <a:rPr lang="en-AU" dirty="0"/>
              <a:t>). </a:t>
            </a:r>
            <a:endParaRPr lang="en-US"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157</a:t>
            </a:fld>
            <a:endParaRPr lang="en-AU" altLang="x-none"/>
          </a:p>
        </p:txBody>
      </p:sp>
    </p:spTree>
    <p:extLst>
      <p:ext uri="{BB962C8B-B14F-4D97-AF65-F5344CB8AC3E}">
        <p14:creationId xmlns:p14="http://schemas.microsoft.com/office/powerpoint/2010/main" val="1313685598"/>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is </a:t>
            </a:r>
            <a:r>
              <a:rPr lang="en-US"/>
              <a:t>not causation</a:t>
            </a:r>
          </a:p>
        </p:txBody>
      </p:sp>
      <p:sp>
        <p:nvSpPr>
          <p:cNvPr id="3" name="Content Placeholder 2"/>
          <p:cNvSpPr>
            <a:spLocks noGrp="1"/>
          </p:cNvSpPr>
          <p:nvPr>
            <p:ph idx="1"/>
          </p:nvPr>
        </p:nvSpPr>
        <p:spPr/>
        <p:txBody>
          <a:bodyPr/>
          <a:lstStyle/>
          <a:p>
            <a:r>
              <a:rPr lang="en-AU" dirty="0"/>
              <a:t>6. Multiple effects of a common cause.</a:t>
            </a:r>
          </a:p>
          <a:p>
            <a:endParaRPr lang="en-AU" dirty="0"/>
          </a:p>
          <a:p>
            <a:r>
              <a:rPr lang="en-AU" dirty="0"/>
              <a:t>X = major bushfire, Y = ice cream sales are high</a:t>
            </a:r>
          </a:p>
          <a:p>
            <a:r>
              <a:rPr lang="en-AU" dirty="0"/>
              <a:t>C = hot day</a:t>
            </a:r>
          </a:p>
          <a:p>
            <a:endParaRPr lang="en-AU"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158</a:t>
            </a:fld>
            <a:endParaRPr lang="en-AU" altLang="x-none"/>
          </a:p>
        </p:txBody>
      </p:sp>
    </p:spTree>
    <p:extLst>
      <p:ext uri="{BB962C8B-B14F-4D97-AF65-F5344CB8AC3E}">
        <p14:creationId xmlns:p14="http://schemas.microsoft.com/office/powerpoint/2010/main" val="2629616284"/>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is </a:t>
            </a:r>
            <a:r>
              <a:rPr lang="en-US"/>
              <a:t>not causation</a:t>
            </a:r>
          </a:p>
        </p:txBody>
      </p:sp>
      <p:sp>
        <p:nvSpPr>
          <p:cNvPr id="3" name="Content Placeholder 2"/>
          <p:cNvSpPr>
            <a:spLocks noGrp="1"/>
          </p:cNvSpPr>
          <p:nvPr>
            <p:ph idx="1"/>
          </p:nvPr>
        </p:nvSpPr>
        <p:spPr/>
        <p:txBody>
          <a:bodyPr/>
          <a:lstStyle/>
          <a:p>
            <a:r>
              <a:rPr lang="en-AU" dirty="0"/>
              <a:t>7. Periodic functions. </a:t>
            </a:r>
            <a:r>
              <a:rPr lang="en-US" dirty="0"/>
              <a:t>X and Y are governed by periodic functions that have the same period. </a:t>
            </a:r>
          </a:p>
          <a:p>
            <a:r>
              <a:rPr lang="en-US" dirty="0"/>
              <a:t>Various biological phenomena (e.g. various reproductive cycles) and astronomical phenomena (e.g. various eclipse patterns) are in synch with the phases of the moon. </a:t>
            </a:r>
          </a:p>
          <a:p>
            <a:r>
              <a:rPr lang="en-US" dirty="0"/>
              <a:t>Some of these have a causal explanation; but some are in synch by pure coincidence.</a:t>
            </a:r>
            <a:r>
              <a:rPr lang="en-AU" dirty="0"/>
              <a:t> </a:t>
            </a:r>
          </a:p>
          <a:p>
            <a:r>
              <a:rPr lang="en-AU" dirty="0"/>
              <a:t>But we can safely predict that they will continue to be in synch.</a:t>
            </a:r>
          </a:p>
          <a:p>
            <a:endParaRPr lang="en-US"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159</a:t>
            </a:fld>
            <a:endParaRPr lang="en-AU" altLang="x-none"/>
          </a:p>
        </p:txBody>
      </p:sp>
    </p:spTree>
    <p:extLst>
      <p:ext uri="{BB962C8B-B14F-4D97-AF65-F5344CB8AC3E}">
        <p14:creationId xmlns:p14="http://schemas.microsoft.com/office/powerpoint/2010/main" val="39576172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US" dirty="0">
                <a:latin typeface="Garamond" panose="02020404030301010803" pitchFamily="18" charset="0"/>
              </a:rPr>
              <a:t>Two operations: formation, and revision. We construct an initial </a:t>
            </a:r>
            <a:r>
              <a:rPr lang="en-AU" dirty="0">
                <a:latin typeface="Garamond" panose="02020404030301010803" pitchFamily="18" charset="0"/>
                <a:sym typeface="Symbol" pitchFamily="2" charset="2"/>
              </a:rPr>
              <a:t>, </a:t>
            </a:r>
            <a:r>
              <a:rPr lang="en-US" dirty="0">
                <a:latin typeface="Garamond" panose="02020404030301010803" pitchFamily="18" charset="0"/>
              </a:rPr>
              <a:t>which we may later revise.</a:t>
            </a:r>
          </a:p>
          <a:p>
            <a:pPr marL="342900" lvl="1" indent="-342900">
              <a:buFont typeface="Arial" charset="0"/>
              <a:buChar char="•"/>
            </a:pPr>
            <a:r>
              <a:rPr lang="en-AU" dirty="0">
                <a:latin typeface="Garamond" panose="02020404030301010803" pitchFamily="18" charset="0"/>
              </a:rPr>
              <a:t>Unlike probabilities, one can rationally revise </a:t>
            </a:r>
            <a:r>
              <a:rPr lang="en-AU" dirty="0">
                <a:latin typeface="Garamond" panose="02020404030301010803" pitchFamily="18" charset="0"/>
                <a:sym typeface="Symbol" pitchFamily="2" charset="2"/>
              </a:rPr>
              <a:t></a:t>
            </a:r>
            <a:r>
              <a:rPr lang="en-AU" dirty="0">
                <a:latin typeface="Garamond" panose="02020404030301010803" pitchFamily="18" charset="0"/>
              </a:rPr>
              <a:t> without any evidence or learning—e.g. because one’s practical interests have changed, or the context has changed.</a:t>
            </a:r>
          </a:p>
          <a:p>
            <a:pPr marL="0" lvl="1" indent="0">
              <a:lnSpc>
                <a:spcPct val="80000"/>
              </a:lnSpc>
              <a:buNone/>
            </a:pPr>
            <a:endParaRPr lang="en-AU" dirty="0">
              <a:latin typeface="Garamond" panose="02020404030301010803" pitchFamily="18" charset="0"/>
            </a:endParaRP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16</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The choice of </a:t>
            </a:r>
            <a:endParaRPr lang="en-US" dirty="0"/>
          </a:p>
        </p:txBody>
      </p:sp>
    </p:spTree>
    <p:extLst>
      <p:ext uri="{BB962C8B-B14F-4D97-AF65-F5344CB8AC3E}">
        <p14:creationId xmlns:p14="http://schemas.microsoft.com/office/powerpoint/2010/main" val="10712506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is </a:t>
            </a:r>
            <a:r>
              <a:rPr lang="en-US"/>
              <a:t>not causation</a:t>
            </a:r>
          </a:p>
        </p:txBody>
      </p:sp>
      <p:sp>
        <p:nvSpPr>
          <p:cNvPr id="3" name="Content Placeholder 2"/>
          <p:cNvSpPr>
            <a:spLocks noGrp="1"/>
          </p:cNvSpPr>
          <p:nvPr>
            <p:ph idx="1"/>
          </p:nvPr>
        </p:nvSpPr>
        <p:spPr/>
        <p:txBody>
          <a:bodyPr/>
          <a:lstStyle/>
          <a:p>
            <a:r>
              <a:rPr lang="en-US" dirty="0"/>
              <a:t>8. X and Y are variables that follow a trend. </a:t>
            </a:r>
            <a:endParaRPr lang="en-AU" dirty="0"/>
          </a:p>
          <a:p>
            <a:r>
              <a:rPr lang="en-US" dirty="0"/>
              <a:t>The water level in Venice and British bread prices.</a:t>
            </a:r>
            <a:endParaRPr lang="en-AU" dirty="0"/>
          </a:p>
          <a:p>
            <a:endParaRPr lang="en-US"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160</a:t>
            </a:fld>
            <a:endParaRPr lang="en-AU" altLang="x-none"/>
          </a:p>
        </p:txBody>
      </p:sp>
    </p:spTree>
    <p:extLst>
      <p:ext uri="{BB962C8B-B14F-4D97-AF65-F5344CB8AC3E}">
        <p14:creationId xmlns:p14="http://schemas.microsoft.com/office/powerpoint/2010/main" val="3414799373"/>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is </a:t>
            </a:r>
            <a:r>
              <a:rPr lang="en-US"/>
              <a:t>not causation</a:t>
            </a:r>
          </a:p>
        </p:txBody>
      </p:sp>
      <p:sp>
        <p:nvSpPr>
          <p:cNvPr id="3" name="Content Placeholder 2"/>
          <p:cNvSpPr>
            <a:spLocks noGrp="1"/>
          </p:cNvSpPr>
          <p:nvPr>
            <p:ph idx="1"/>
          </p:nvPr>
        </p:nvSpPr>
        <p:spPr/>
        <p:txBody>
          <a:bodyPr/>
          <a:lstStyle/>
          <a:p>
            <a:r>
              <a:rPr lang="en-AU" dirty="0"/>
              <a:t>9. Simpson’s paradox—coming soon.</a:t>
            </a:r>
          </a:p>
          <a:p>
            <a:endParaRPr lang="en-US"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161</a:t>
            </a:fld>
            <a:endParaRPr lang="en-AU" altLang="x-none"/>
          </a:p>
        </p:txBody>
      </p:sp>
    </p:spTree>
    <p:extLst>
      <p:ext uri="{BB962C8B-B14F-4D97-AF65-F5344CB8AC3E}">
        <p14:creationId xmlns:p14="http://schemas.microsoft.com/office/powerpoint/2010/main" val="4008271788"/>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is </a:t>
            </a:r>
            <a:r>
              <a:rPr lang="en-US"/>
              <a:t>not causation</a:t>
            </a:r>
          </a:p>
        </p:txBody>
      </p:sp>
      <p:sp>
        <p:nvSpPr>
          <p:cNvPr id="3" name="Content Placeholder 2"/>
          <p:cNvSpPr>
            <a:spLocks noGrp="1"/>
          </p:cNvSpPr>
          <p:nvPr>
            <p:ph idx="1"/>
          </p:nvPr>
        </p:nvSpPr>
        <p:spPr/>
        <p:txBody>
          <a:bodyPr/>
          <a:lstStyle/>
          <a:p>
            <a:r>
              <a:rPr lang="en-AU" dirty="0"/>
              <a:t>So correlation is clearly not sufficient for causation. </a:t>
            </a:r>
            <a:endParaRPr lang="en-US"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162</a:t>
            </a:fld>
            <a:endParaRPr lang="en-AU" altLang="x-none"/>
          </a:p>
        </p:txBody>
      </p:sp>
    </p:spTree>
    <p:extLst>
      <p:ext uri="{BB962C8B-B14F-4D97-AF65-F5344CB8AC3E}">
        <p14:creationId xmlns:p14="http://schemas.microsoft.com/office/powerpoint/2010/main" val="139924631"/>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is </a:t>
            </a:r>
            <a:r>
              <a:rPr lang="en-US"/>
              <a:t>not causation</a:t>
            </a:r>
          </a:p>
        </p:txBody>
      </p:sp>
      <p:sp>
        <p:nvSpPr>
          <p:cNvPr id="3" name="Content Placeholder 2"/>
          <p:cNvSpPr>
            <a:spLocks noGrp="1"/>
          </p:cNvSpPr>
          <p:nvPr>
            <p:ph idx="1"/>
          </p:nvPr>
        </p:nvSpPr>
        <p:spPr/>
        <p:txBody>
          <a:bodyPr>
            <a:normAutofit fontScale="92500"/>
          </a:bodyPr>
          <a:lstStyle/>
          <a:p>
            <a:r>
              <a:rPr lang="en-AU" dirty="0"/>
              <a:t>People often say that positive correlation is </a:t>
            </a:r>
            <a:r>
              <a:rPr lang="en-AU" i="1" dirty="0"/>
              <a:t>necessary</a:t>
            </a:r>
            <a:r>
              <a:rPr lang="en-AU" dirty="0"/>
              <a:t> for causation—that causation implies positive correlation. </a:t>
            </a:r>
          </a:p>
          <a:p>
            <a:r>
              <a:rPr lang="en-AU" dirty="0"/>
              <a:t>But no! Causation does </a:t>
            </a:r>
            <a:r>
              <a:rPr lang="en-AU" i="1" dirty="0"/>
              <a:t>not</a:t>
            </a:r>
            <a:r>
              <a:rPr lang="en-AU" dirty="0"/>
              <a:t> imply positive correlation. Suppose that smoking is highly correlated with exercise, which in turn is a (probabilistic) </a:t>
            </a:r>
            <a:r>
              <a:rPr lang="en-AU" dirty="0" err="1"/>
              <a:t>preventor</a:t>
            </a:r>
            <a:r>
              <a:rPr lang="en-AU" dirty="0"/>
              <a:t> of heart disease.</a:t>
            </a:r>
          </a:p>
          <a:p>
            <a:r>
              <a:rPr lang="en-AU" dirty="0"/>
              <a:t>Then we may have smoking being a (probabilistic) cause of heart disease without their being correlated.</a:t>
            </a:r>
          </a:p>
          <a:p>
            <a:r>
              <a:rPr lang="en-AU" dirty="0"/>
              <a:t>The beneficial effect of exercise could exactly cancel the deleterious effect of smoking, with respect to heart disease.</a:t>
            </a:r>
            <a:endParaRPr lang="en-US"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163</a:t>
            </a:fld>
            <a:endParaRPr lang="en-AU" altLang="x-none"/>
          </a:p>
        </p:txBody>
      </p:sp>
    </p:spTree>
    <p:extLst>
      <p:ext uri="{BB962C8B-B14F-4D97-AF65-F5344CB8AC3E}">
        <p14:creationId xmlns:p14="http://schemas.microsoft.com/office/powerpoint/2010/main" val="5158761"/>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is </a:t>
            </a:r>
            <a:r>
              <a:rPr lang="en-US"/>
              <a:t>not causation</a:t>
            </a:r>
          </a:p>
        </p:txBody>
      </p:sp>
      <p:sp>
        <p:nvSpPr>
          <p:cNvPr id="3" name="Content Placeholder 2"/>
          <p:cNvSpPr>
            <a:spLocks noGrp="1"/>
          </p:cNvSpPr>
          <p:nvPr>
            <p:ph idx="1"/>
          </p:nvPr>
        </p:nvSpPr>
        <p:spPr/>
        <p:txBody>
          <a:bodyPr/>
          <a:lstStyle/>
          <a:p>
            <a:r>
              <a:rPr lang="en-AU" dirty="0"/>
              <a:t>Indeed, there can even be a </a:t>
            </a:r>
            <a:r>
              <a:rPr lang="en-AU" i="1" dirty="0"/>
              <a:t>negative</a:t>
            </a:r>
            <a:r>
              <a:rPr lang="en-AU" dirty="0"/>
              <a:t> correlation between a cause and its effect</a:t>
            </a:r>
            <a:r>
              <a:rPr lang="en-AU"/>
              <a:t>. </a:t>
            </a:r>
          </a:p>
          <a:p>
            <a:r>
              <a:rPr lang="en-AU"/>
              <a:t>Birth </a:t>
            </a:r>
            <a:r>
              <a:rPr lang="en-AU" dirty="0"/>
              <a:t>control pills cause thrombosis. But they also prevent pregnancy, and pregnancy is a stronger cause of thrombosis. So overall, there is a negative correlation between birth control pills and thrombosis.</a:t>
            </a:r>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164</a:t>
            </a:fld>
            <a:endParaRPr lang="en-AU" altLang="x-none"/>
          </a:p>
        </p:txBody>
      </p:sp>
    </p:spTree>
    <p:extLst>
      <p:ext uri="{BB962C8B-B14F-4D97-AF65-F5344CB8AC3E}">
        <p14:creationId xmlns:p14="http://schemas.microsoft.com/office/powerpoint/2010/main" val="3495898085"/>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US" u="sng" dirty="0"/>
              <a:t>The classical interpretation</a:t>
            </a:r>
          </a:p>
          <a:p>
            <a:r>
              <a:rPr lang="en-AU" b="0" dirty="0"/>
              <a:t>Suppose that our evidence does not discriminate among the members of some set of possibilities—either because that evidence provides equal support for each of them, or because it has no bearing on them at all. Then the probability of an event is simply the fraction of the total number of possibilities in which the event occurs—this is sometimes called the</a:t>
            </a:r>
            <a:r>
              <a:rPr lang="en-AU" b="0" i="1" dirty="0"/>
              <a:t> principle of indifference.</a:t>
            </a:r>
            <a:r>
              <a:rPr lang="en-AU" b="0" dirty="0"/>
              <a:t> </a:t>
            </a:r>
            <a:endParaRPr lang="en-US" b="0"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165</a:t>
            </a:fld>
            <a:endParaRPr lang="en-AU" altLang="x-none"/>
          </a:p>
        </p:txBody>
      </p:sp>
    </p:spTree>
    <p:extLst>
      <p:ext uri="{BB962C8B-B14F-4D97-AF65-F5344CB8AC3E}">
        <p14:creationId xmlns:p14="http://schemas.microsoft.com/office/powerpoint/2010/main" val="3846302719"/>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Unless more is said, the interpretation yields contradictory results: you have a one-in-a-million chance of winning the lottery; but either you win or you don’t, so each of these possibilities has probability?!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166</a:t>
            </a:fld>
            <a:endParaRPr lang="en-AU" altLang="x-none"/>
          </a:p>
        </p:txBody>
      </p:sp>
    </p:spTree>
    <p:extLst>
      <p:ext uri="{BB962C8B-B14F-4D97-AF65-F5344CB8AC3E}">
        <p14:creationId xmlns:p14="http://schemas.microsoft.com/office/powerpoint/2010/main" val="711540344"/>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The </a:t>
            </a:r>
            <a:r>
              <a:rPr lang="en-AU" i="1" u="sng" dirty="0"/>
              <a:t>logical</a:t>
            </a:r>
            <a:r>
              <a:rPr lang="en-AU" i="1" dirty="0"/>
              <a:t> </a:t>
            </a:r>
            <a:r>
              <a:rPr lang="en-AU" dirty="0"/>
              <a:t>interpretation of probability, developed most extensively by </a:t>
            </a:r>
            <a:r>
              <a:rPr lang="en-AU" dirty="0" err="1"/>
              <a:t>Carnap</a:t>
            </a:r>
            <a:r>
              <a:rPr lang="en-AU" dirty="0"/>
              <a:t> (1950), sees probability as an extension of logic. </a:t>
            </a:r>
          </a:p>
          <a:p>
            <a:endParaRPr lang="en-AU" dirty="0"/>
          </a:p>
          <a:p>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167</a:t>
            </a:fld>
            <a:endParaRPr lang="en-AU" altLang="x-none"/>
          </a:p>
        </p:txBody>
      </p:sp>
    </p:spTree>
    <p:extLst>
      <p:ext uri="{BB962C8B-B14F-4D97-AF65-F5344CB8AC3E}">
        <p14:creationId xmlns:p14="http://schemas.microsoft.com/office/powerpoint/2010/main" val="3526100556"/>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The logical probability of H, given E, is the degree to which E supports or confirms H.</a:t>
            </a:r>
          </a:p>
          <a:p>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168</a:t>
            </a:fld>
            <a:endParaRPr lang="en-AU" altLang="x-none"/>
          </a:p>
        </p:txBody>
      </p:sp>
    </p:spTree>
    <p:extLst>
      <p:ext uri="{BB962C8B-B14F-4D97-AF65-F5344CB8AC3E}">
        <p14:creationId xmlns:p14="http://schemas.microsoft.com/office/powerpoint/2010/main" val="3441107173"/>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A central problem is that changing the language in which</a:t>
            </a:r>
            <a:r>
              <a:rPr lang="en-AU" i="1" dirty="0"/>
              <a:t> </a:t>
            </a:r>
            <a:r>
              <a:rPr lang="en-AU" dirty="0"/>
              <a:t>items of evidence and hypotheses are expressed will typically change</a:t>
            </a:r>
            <a:r>
              <a:rPr lang="en-AU" i="1" dirty="0"/>
              <a:t> </a:t>
            </a:r>
            <a:r>
              <a:rPr lang="en-AU" dirty="0"/>
              <a:t>the confirmation relations between them.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169</a:t>
            </a:fld>
            <a:endParaRPr lang="en-AU" altLang="x-none"/>
          </a:p>
        </p:txBody>
      </p:sp>
    </p:spTree>
    <p:extLst>
      <p:ext uri="{BB962C8B-B14F-4D97-AF65-F5344CB8AC3E}">
        <p14:creationId xmlns:p14="http://schemas.microsoft.com/office/powerpoint/2010/main" val="27152661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US" dirty="0">
                <a:latin typeface="Garamond" panose="02020404030301010803" pitchFamily="18" charset="0"/>
              </a:rPr>
              <a:t>Or on the basis of evidence or learning, we might undergo a conceptual change, or even a scientific revolution, in which we need to represent new possibilities.</a:t>
            </a:r>
          </a:p>
          <a:p>
            <a:pPr marL="342900" lvl="1" indent="-342900">
              <a:buFont typeface="Arial" charset="0"/>
              <a:buChar char="•"/>
            </a:pPr>
            <a:r>
              <a:rPr lang="en-AU" dirty="0" err="1">
                <a:latin typeface="Garamond" panose="02020404030301010803" pitchFamily="18" charset="0"/>
              </a:rPr>
              <a:t>Bayesianism</a:t>
            </a:r>
            <a:r>
              <a:rPr lang="en-AU" dirty="0">
                <a:latin typeface="Garamond" panose="02020404030301010803" pitchFamily="18" charset="0"/>
              </a:rPr>
              <a:t> has a hard time representing this.</a:t>
            </a:r>
          </a:p>
          <a:p>
            <a:pPr marL="0" lvl="1" indent="0">
              <a:buNone/>
            </a:pPr>
            <a:endParaRPr lang="en-AU" dirty="0">
              <a:latin typeface="Garamond" panose="02020404030301010803" pitchFamily="18" charset="0"/>
            </a:endParaRP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17</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The choice of </a:t>
            </a:r>
            <a:endParaRPr lang="en-US" dirty="0"/>
          </a:p>
        </p:txBody>
      </p:sp>
    </p:spTree>
    <p:extLst>
      <p:ext uri="{BB962C8B-B14F-4D97-AF65-F5344CB8AC3E}">
        <p14:creationId xmlns:p14="http://schemas.microsoft.com/office/powerpoint/2010/main" val="1753349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Moreover, Goodman showed that inductive logic must be sensitive to the meanings of words, for syntactically parallel inferences can differ wildly in their inductive strength. </a:t>
            </a:r>
          </a:p>
          <a:p>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170</a:t>
            </a:fld>
            <a:endParaRPr lang="en-AU" altLang="x-none"/>
          </a:p>
        </p:txBody>
      </p:sp>
    </p:spTree>
    <p:extLst>
      <p:ext uri="{BB962C8B-B14F-4D97-AF65-F5344CB8AC3E}">
        <p14:creationId xmlns:p14="http://schemas.microsoft.com/office/powerpoint/2010/main" val="3714324787"/>
      </p:ext>
    </p:extLst>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This seems like a good inductive inference:</a:t>
            </a:r>
          </a:p>
          <a:p>
            <a:r>
              <a:rPr lang="en-AU" i="1" u="sng" dirty="0"/>
              <a:t>All observed emeralds have been green.</a:t>
            </a:r>
            <a:endParaRPr lang="en-AU" dirty="0"/>
          </a:p>
          <a:p>
            <a:r>
              <a:rPr lang="en-AU" i="1" dirty="0"/>
              <a:t>Therefore, all emeralds are green.</a:t>
            </a:r>
            <a:endParaRPr lang="en-AU" dirty="0"/>
          </a:p>
          <a:p>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171</a:t>
            </a:fld>
            <a:endParaRPr lang="en-AU" altLang="x-none"/>
          </a:p>
        </p:txBody>
      </p:sp>
    </p:spTree>
    <p:extLst>
      <p:ext uri="{BB962C8B-B14F-4D97-AF65-F5344CB8AC3E}">
        <p14:creationId xmlns:p14="http://schemas.microsoft.com/office/powerpoint/2010/main" val="2342429253"/>
      </p:ext>
    </p:extLst>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normAutofit lnSpcReduction="10000"/>
          </a:bodyPr>
          <a:lstStyle/>
          <a:p>
            <a:r>
              <a:rPr lang="en-AU" dirty="0"/>
              <a:t> </a:t>
            </a:r>
          </a:p>
          <a:p>
            <a:r>
              <a:rPr lang="en-AU" dirty="0"/>
              <a:t>Now define:</a:t>
            </a:r>
          </a:p>
          <a:p>
            <a:r>
              <a:rPr lang="en-AU" dirty="0"/>
              <a:t>X is </a:t>
            </a:r>
            <a:r>
              <a:rPr lang="en-AU" dirty="0" err="1"/>
              <a:t>grue</a:t>
            </a:r>
            <a:r>
              <a:rPr lang="en-AU" dirty="0"/>
              <a:t> </a:t>
            </a:r>
            <a:r>
              <a:rPr lang="en-AU" dirty="0" err="1"/>
              <a:t>iff</a:t>
            </a:r>
            <a:r>
              <a:rPr lang="en-AU" dirty="0"/>
              <a:t> </a:t>
            </a:r>
          </a:p>
          <a:p>
            <a:r>
              <a:rPr lang="en-AU" dirty="0"/>
              <a:t>X is green and first observed before 2020</a:t>
            </a:r>
          </a:p>
          <a:p>
            <a:r>
              <a:rPr lang="en-AU" dirty="0"/>
              <a:t>or</a:t>
            </a:r>
          </a:p>
          <a:p>
            <a:r>
              <a:rPr lang="en-AU" dirty="0"/>
              <a:t>X is blue otherwise.</a:t>
            </a:r>
          </a:p>
          <a:p>
            <a:endParaRPr lang="en-AU" dirty="0"/>
          </a:p>
          <a:p>
            <a:r>
              <a:rPr lang="en-AU" dirty="0"/>
              <a:t>This is a bad inductive inference:</a:t>
            </a:r>
          </a:p>
          <a:p>
            <a:r>
              <a:rPr lang="en-AU" i="1" u="sng" dirty="0"/>
              <a:t>All observed emeralds have been </a:t>
            </a:r>
            <a:r>
              <a:rPr lang="en-AU" i="1" u="sng" dirty="0" err="1"/>
              <a:t>grue</a:t>
            </a:r>
            <a:r>
              <a:rPr lang="en-AU" i="1" u="sng" dirty="0"/>
              <a:t>.</a:t>
            </a:r>
            <a:endParaRPr lang="en-AU" dirty="0"/>
          </a:p>
          <a:p>
            <a:r>
              <a:rPr lang="en-AU" i="1" dirty="0"/>
              <a:t>Therefore, all emeralds are </a:t>
            </a:r>
            <a:r>
              <a:rPr lang="en-AU" i="1" dirty="0" err="1"/>
              <a:t>grue</a:t>
            </a:r>
            <a:r>
              <a:rPr lang="en-AU" i="1" dirty="0"/>
              <a:t>.</a:t>
            </a:r>
            <a:endParaRPr lang="en-AU" dirty="0"/>
          </a:p>
          <a:p>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172</a:t>
            </a:fld>
            <a:endParaRPr lang="en-AU" altLang="x-none"/>
          </a:p>
        </p:txBody>
      </p:sp>
    </p:spTree>
    <p:extLst>
      <p:ext uri="{BB962C8B-B14F-4D97-AF65-F5344CB8AC3E}">
        <p14:creationId xmlns:p14="http://schemas.microsoft.com/office/powerpoint/2010/main" val="153310105"/>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a:xfrm>
            <a:off x="395536" y="1232756"/>
            <a:ext cx="8229600" cy="4857403"/>
          </a:xfrm>
        </p:spPr>
        <p:txBody>
          <a:bodyPr/>
          <a:lstStyle/>
          <a:p>
            <a:r>
              <a:rPr lang="en-AU" dirty="0"/>
              <a:t> </a:t>
            </a:r>
          </a:p>
          <a:p>
            <a:r>
              <a:rPr lang="en-AU" dirty="0"/>
              <a:t>The conclusion entails that all emeralds not observed before 2020 are blue, which is crazy.</a:t>
            </a:r>
          </a:p>
          <a:p>
            <a:r>
              <a:rPr lang="en-AU" dirty="0"/>
              <a:t>The problem for logical probability is to deliver these results.</a:t>
            </a:r>
          </a:p>
          <a:p>
            <a:r>
              <a:rPr lang="en-AU" dirty="0"/>
              <a:t> </a:t>
            </a:r>
          </a:p>
          <a:p>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173</a:t>
            </a:fld>
            <a:endParaRPr lang="en-AU" altLang="x-none"/>
          </a:p>
        </p:txBody>
      </p:sp>
    </p:spTree>
    <p:extLst>
      <p:ext uri="{BB962C8B-B14F-4D97-AF65-F5344CB8AC3E}">
        <p14:creationId xmlns:p14="http://schemas.microsoft.com/office/powerpoint/2010/main" val="2874950123"/>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i="1" u="sng" dirty="0"/>
              <a:t>All observed snow is white.</a:t>
            </a:r>
            <a:endParaRPr lang="en-AU" dirty="0"/>
          </a:p>
          <a:p>
            <a:r>
              <a:rPr lang="en-AU" i="1" dirty="0"/>
              <a:t>Therefore, all snow is white.</a:t>
            </a:r>
            <a:endParaRPr lang="en-AU" dirty="0"/>
          </a:p>
          <a:p>
            <a:r>
              <a:rPr lang="en-AU" dirty="0"/>
              <a:t>is an inductively strong argument, its premise giving strong support to its conclusion. However,</a:t>
            </a:r>
          </a:p>
          <a:p>
            <a:r>
              <a:rPr lang="en-AU" i="1" dirty="0"/>
              <a:t>All observed snow is observed.</a:t>
            </a:r>
            <a:endParaRPr lang="en-AU" dirty="0"/>
          </a:p>
          <a:p>
            <a:r>
              <a:rPr lang="en-AU" i="1" dirty="0"/>
              <a:t>Therefore, all snow is observed.</a:t>
            </a:r>
            <a:endParaRPr lang="en-AU" dirty="0"/>
          </a:p>
          <a:p>
            <a:r>
              <a:rPr lang="en-AU" dirty="0"/>
              <a:t>is inductively weak, its premise providing minimal support for its conclusion.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174</a:t>
            </a:fld>
            <a:endParaRPr lang="en-AU" altLang="x-none"/>
          </a:p>
        </p:txBody>
      </p:sp>
    </p:spTree>
    <p:extLst>
      <p:ext uri="{BB962C8B-B14F-4D97-AF65-F5344CB8AC3E}">
        <p14:creationId xmlns:p14="http://schemas.microsoft.com/office/powerpoint/2010/main" val="2800466376"/>
      </p:ext>
    </p:extLst>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u="sng" dirty="0"/>
              <a:t>Frequency interpretations </a:t>
            </a:r>
          </a:p>
          <a:p>
            <a:r>
              <a:rPr lang="en-AU" dirty="0"/>
              <a:t>the probability of an outcome </a:t>
            </a:r>
            <a:r>
              <a:rPr lang="en-US" i="1" dirty="0"/>
              <a:t>A</a:t>
            </a:r>
            <a:r>
              <a:rPr lang="en-AU" dirty="0"/>
              <a:t> in a reference class </a:t>
            </a:r>
            <a:r>
              <a:rPr lang="en-US" i="1" dirty="0"/>
              <a:t>B</a:t>
            </a:r>
            <a:r>
              <a:rPr lang="en-AU" dirty="0"/>
              <a:t> is the proportion of occurrences of </a:t>
            </a:r>
            <a:r>
              <a:rPr lang="en-US" i="1" dirty="0"/>
              <a:t>A</a:t>
            </a:r>
            <a:r>
              <a:rPr lang="en-AU" dirty="0"/>
              <a:t> within </a:t>
            </a:r>
            <a:r>
              <a:rPr lang="en-US" i="1" dirty="0"/>
              <a:t>B</a:t>
            </a:r>
            <a:r>
              <a:rPr lang="en-AU" dirty="0"/>
              <a:t>.</a:t>
            </a:r>
          </a:p>
          <a:p>
            <a:endParaRPr lang="en-US" u="sng"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175</a:t>
            </a:fld>
            <a:endParaRPr lang="en-AU" altLang="x-none"/>
          </a:p>
        </p:txBody>
      </p:sp>
    </p:spTree>
    <p:extLst>
      <p:ext uri="{BB962C8B-B14F-4D97-AF65-F5344CB8AC3E}">
        <p14:creationId xmlns:p14="http://schemas.microsoft.com/office/powerpoint/2010/main" val="383317218"/>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A coin that is tossed exactly once yields a relative frequency of heads of either 0 or 1, whatever its bias may be—an instance of the infamous ‘problem of the single case’. </a:t>
            </a:r>
          </a:p>
          <a:p>
            <a:r>
              <a:rPr lang="en-AU" dirty="0"/>
              <a:t>A coin that is tossed twice can only yield relative frequencies of 0, 1/2, and 1. </a:t>
            </a:r>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176</a:t>
            </a:fld>
            <a:endParaRPr lang="en-AU" altLang="x-none"/>
          </a:p>
        </p:txBody>
      </p:sp>
    </p:spTree>
    <p:extLst>
      <p:ext uri="{BB962C8B-B14F-4D97-AF65-F5344CB8AC3E}">
        <p14:creationId xmlns:p14="http://schemas.microsoft.com/office/powerpoint/2010/main" val="3482105302"/>
      </p:ext>
    </p:extLst>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And in general, a finite number </a:t>
            </a:r>
            <a:r>
              <a:rPr lang="en-AU" i="1" dirty="0"/>
              <a:t>n </a:t>
            </a:r>
            <a:r>
              <a:rPr lang="en-AU" dirty="0"/>
              <a:t>of tosses can only yield relative frequencies that are multiples of 1/</a:t>
            </a:r>
            <a:r>
              <a:rPr lang="en-AU" i="1" dirty="0"/>
              <a:t>n</a:t>
            </a:r>
            <a:r>
              <a:rPr lang="en-AU" dirty="0"/>
              <a:t>. </a:t>
            </a:r>
          </a:p>
          <a:p>
            <a:r>
              <a:rPr lang="en-AU" dirty="0"/>
              <a:t>Yet it seems that probabilities can often fall between these values. Quantum mechanics, for example, posits irrational-valued probabilities such as 1/</a:t>
            </a:r>
            <a:r>
              <a:rPr lang="en-AU" dirty="0">
                <a:sym typeface="Symbol"/>
              </a:rPr>
              <a:t></a:t>
            </a:r>
            <a:r>
              <a:rPr lang="en-AU" dirty="0"/>
              <a:t>2. </a:t>
            </a:r>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177</a:t>
            </a:fld>
            <a:endParaRPr lang="en-AU" altLang="x-none"/>
          </a:p>
        </p:txBody>
      </p:sp>
    </p:spTree>
    <p:extLst>
      <p:ext uri="{BB962C8B-B14F-4D97-AF65-F5344CB8AC3E}">
        <p14:creationId xmlns:p14="http://schemas.microsoft.com/office/powerpoint/2010/main" val="393474486"/>
      </p:ext>
    </p:extLst>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a:xfrm>
            <a:off x="431540" y="1268760"/>
            <a:ext cx="8229600" cy="4857403"/>
          </a:xfrm>
        </p:spPr>
        <p:txBody>
          <a:bodyPr/>
          <a:lstStyle/>
          <a:p>
            <a:r>
              <a:rPr lang="en-AU" dirty="0"/>
              <a:t> </a:t>
            </a:r>
          </a:p>
          <a:p>
            <a:r>
              <a:rPr lang="en-AU" dirty="0"/>
              <a:t>Some </a:t>
            </a:r>
            <a:r>
              <a:rPr lang="en-AU" dirty="0" err="1"/>
              <a:t>frequentists</a:t>
            </a:r>
            <a:r>
              <a:rPr lang="en-AU" dirty="0"/>
              <a:t> (notably </a:t>
            </a:r>
            <a:r>
              <a:rPr lang="en-AU" dirty="0" err="1"/>
              <a:t>Reichenbach</a:t>
            </a:r>
            <a:r>
              <a:rPr lang="en-AU" dirty="0"/>
              <a:t> 1949, and von </a:t>
            </a:r>
            <a:r>
              <a:rPr lang="en-AU" dirty="0" err="1"/>
              <a:t>Mises</a:t>
            </a:r>
            <a:r>
              <a:rPr lang="en-AU" dirty="0"/>
              <a:t> 1957) address this problem by considering infinite reference classes of hypothetical occurrences. Probabilities are then defined as limiting relative frequencies in suitable infinite sequences of trials.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178</a:t>
            </a:fld>
            <a:endParaRPr lang="en-AU" altLang="x-none"/>
          </a:p>
        </p:txBody>
      </p:sp>
    </p:spTree>
    <p:extLst>
      <p:ext uri="{BB962C8B-B14F-4D97-AF65-F5344CB8AC3E}">
        <p14:creationId xmlns:p14="http://schemas.microsoft.com/office/powerpoint/2010/main" val="4169707933"/>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This creates new difficulties. For instance, there is apparently no fact of the matter of how the coin in my pocket would have landed if it had been tossed indefinitely—it </a:t>
            </a:r>
            <a:r>
              <a:rPr lang="en-AU" i="1" dirty="0"/>
              <a:t>could</a:t>
            </a:r>
            <a:r>
              <a:rPr lang="en-AU" dirty="0"/>
              <a:t> yield any hypothetical limiting relative frequency that you like.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179</a:t>
            </a:fld>
            <a:endParaRPr lang="en-AU" altLang="x-none"/>
          </a:p>
        </p:txBody>
      </p:sp>
    </p:spTree>
    <p:extLst>
      <p:ext uri="{BB962C8B-B14F-4D97-AF65-F5344CB8AC3E}">
        <p14:creationId xmlns:p14="http://schemas.microsoft.com/office/powerpoint/2010/main" val="361241177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AU" dirty="0">
                <a:latin typeface="Garamond" panose="02020404030301010803" pitchFamily="18" charset="0"/>
              </a:rPr>
              <a:t>There is no structural guidance for the initial choice of </a:t>
            </a:r>
            <a:r>
              <a:rPr lang="en-AU" dirty="0">
                <a:latin typeface="Garamond" panose="02020404030301010803" pitchFamily="18" charset="0"/>
                <a:sym typeface="Symbol" pitchFamily="2" charset="2"/>
              </a:rPr>
              <a:t></a:t>
            </a:r>
            <a:r>
              <a:rPr lang="en-AU" dirty="0">
                <a:latin typeface="Garamond" panose="02020404030301010803" pitchFamily="18" charset="0"/>
              </a:rPr>
              <a:t>, the way there is for P…</a:t>
            </a:r>
          </a:p>
          <a:p>
            <a:pPr marL="342900" lvl="1" indent="-342900">
              <a:buFont typeface="Arial" charset="0"/>
              <a:buChar char="•"/>
            </a:pPr>
            <a:r>
              <a:rPr lang="en-AU" dirty="0">
                <a:latin typeface="Garamond" panose="02020404030301010803" pitchFamily="18" charset="0"/>
              </a:rPr>
              <a:t>Still less is there </a:t>
            </a:r>
            <a:r>
              <a:rPr lang="en-AU" i="1" dirty="0">
                <a:latin typeface="Garamond" panose="02020404030301010803" pitchFamily="18" charset="0"/>
              </a:rPr>
              <a:t>substantive</a:t>
            </a:r>
            <a:r>
              <a:rPr lang="en-AU" dirty="0">
                <a:latin typeface="Garamond" panose="02020404030301010803" pitchFamily="18" charset="0"/>
              </a:rPr>
              <a:t> guidance for choosing </a:t>
            </a:r>
            <a:r>
              <a:rPr lang="en-AU" dirty="0">
                <a:latin typeface="Garamond" panose="02020404030301010803" pitchFamily="18" charset="0"/>
                <a:sym typeface="Symbol" pitchFamily="2" charset="2"/>
              </a:rPr>
              <a:t></a:t>
            </a:r>
            <a:r>
              <a:rPr lang="en-AU" dirty="0">
                <a:latin typeface="Garamond" panose="02020404030301010803" pitchFamily="18" charset="0"/>
              </a:rPr>
              <a:t>—there is no analogue of the Principle of Indifference, or the Principal Principle. </a:t>
            </a:r>
            <a:endParaRPr lang="en-US" dirty="0">
              <a:latin typeface="Garamond" panose="02020404030301010803" pitchFamily="18" charset="0"/>
              <a:sym typeface="Symbol" pitchFamily="2" charset="2"/>
            </a:endParaRPr>
          </a:p>
          <a:p>
            <a:pPr marL="342900" lvl="1" indent="-342900">
              <a:buFont typeface="Arial" charset="0"/>
              <a:buChar char="•"/>
            </a:pPr>
            <a:r>
              <a:rPr lang="en-US" dirty="0">
                <a:latin typeface="Garamond" panose="02020404030301010803" pitchFamily="18" charset="0"/>
              </a:rPr>
              <a:t>That’s good news and bad news.</a:t>
            </a:r>
          </a:p>
          <a:p>
            <a:pPr marL="762000" lvl="1" indent="-508000">
              <a:buFont typeface="Arial" charset="0"/>
              <a:buChar char="•"/>
            </a:pPr>
            <a:r>
              <a:rPr lang="en-US" dirty="0">
                <a:latin typeface="Garamond" panose="02020404030301010803" pitchFamily="18" charset="0"/>
              </a:rPr>
              <a:t>Good: there’s no such thing as an irrational choice of </a:t>
            </a:r>
            <a:r>
              <a:rPr lang="en-US" dirty="0">
                <a:latin typeface="Garamond" panose="02020404030301010803" pitchFamily="18" charset="0"/>
                <a:sym typeface="Symbol" pitchFamily="2" charset="2"/>
              </a:rPr>
              <a:t></a:t>
            </a:r>
            <a:r>
              <a:rPr lang="en-US" dirty="0">
                <a:latin typeface="Garamond" panose="02020404030301010803" pitchFamily="18" charset="0"/>
              </a:rPr>
              <a:t> by the lights of probability theory. </a:t>
            </a:r>
          </a:p>
          <a:p>
            <a:pPr marL="762000" lvl="1" indent="-508000">
              <a:buFont typeface="Arial" charset="0"/>
              <a:buChar char="•"/>
            </a:pPr>
            <a:r>
              <a:rPr lang="en-US" dirty="0">
                <a:latin typeface="Garamond" panose="02020404030301010803" pitchFamily="18" charset="0"/>
              </a:rPr>
              <a:t>Bad: there’s no guidance for choosing well.</a:t>
            </a:r>
            <a:endParaRPr lang="en-AU" dirty="0">
              <a:latin typeface="Garamond" panose="02020404030301010803" pitchFamily="18" charset="0"/>
            </a:endParaRPr>
          </a:p>
          <a:p>
            <a:pPr marL="0" lvl="1" indent="0">
              <a:lnSpc>
                <a:spcPct val="80000"/>
              </a:lnSpc>
              <a:buNone/>
            </a:pPr>
            <a:endParaRPr lang="en-AU" dirty="0">
              <a:latin typeface="Garamond" panose="02020404030301010803" pitchFamily="18" charset="0"/>
            </a:endParaRPr>
          </a:p>
          <a:p>
            <a:pPr marL="342900" lvl="1" indent="-342900">
              <a:lnSpc>
                <a:spcPct val="80000"/>
              </a:lnSpc>
              <a:buFont typeface="Arial" charset="0"/>
              <a:buChar char="•"/>
            </a:pPr>
            <a:endParaRPr lang="en-AU" dirty="0">
              <a:latin typeface="Garamond" panose="02020404030301010803" pitchFamily="18" charset="0"/>
            </a:endParaRP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18</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The choice of </a:t>
            </a:r>
            <a:endParaRPr lang="en-US" dirty="0"/>
          </a:p>
        </p:txBody>
      </p:sp>
    </p:spTree>
    <p:extLst>
      <p:ext uri="{BB962C8B-B14F-4D97-AF65-F5344CB8AC3E}">
        <p14:creationId xmlns:p14="http://schemas.microsoft.com/office/powerpoint/2010/main" val="2625680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A well-known problem for any version of frequentism is the </a:t>
            </a:r>
            <a:r>
              <a:rPr lang="en-AU" i="1" dirty="0"/>
              <a:t>reference class problem</a:t>
            </a:r>
            <a:r>
              <a:rPr lang="en-AU" dirty="0"/>
              <a:t>: relative frequencies must be relativized</a:t>
            </a:r>
            <a:r>
              <a:rPr lang="en-AU" i="1" dirty="0"/>
              <a:t> </a:t>
            </a:r>
            <a:r>
              <a:rPr lang="en-AU" dirty="0"/>
              <a:t>to a </a:t>
            </a:r>
            <a:r>
              <a:rPr lang="en-AU" i="1" dirty="0"/>
              <a:t>reference class</a:t>
            </a:r>
            <a:r>
              <a:rPr lang="en-AU" dirty="0"/>
              <a:t>.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180</a:t>
            </a:fld>
            <a:endParaRPr lang="en-AU" altLang="x-none"/>
          </a:p>
        </p:txBody>
      </p:sp>
    </p:spTree>
    <p:extLst>
      <p:ext uri="{BB962C8B-B14F-4D97-AF65-F5344CB8AC3E}">
        <p14:creationId xmlns:p14="http://schemas.microsoft.com/office/powerpoint/2010/main" val="423269689"/>
      </p:ext>
    </p:extLst>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i="1" u="sng" dirty="0"/>
              <a:t>Propensity </a:t>
            </a:r>
            <a:r>
              <a:rPr lang="en-AU" u="sng" dirty="0"/>
              <a:t>interpretations</a:t>
            </a:r>
            <a:r>
              <a:rPr lang="en-AU" dirty="0"/>
              <a:t>, like frequency interpretations, regard probability as an objective feature of the world. </a:t>
            </a:r>
          </a:p>
          <a:p>
            <a:r>
              <a:rPr lang="en-AU" dirty="0"/>
              <a:t>Probability is thought of as a physical propensity, or disposition, or tendency of a system to produce given outcomes.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181</a:t>
            </a:fld>
            <a:endParaRPr lang="en-AU" altLang="x-none"/>
          </a:p>
        </p:txBody>
      </p:sp>
    </p:spTree>
    <p:extLst>
      <p:ext uri="{BB962C8B-B14F-4D97-AF65-F5344CB8AC3E}">
        <p14:creationId xmlns:p14="http://schemas.microsoft.com/office/powerpoint/2010/main" val="2787684162"/>
      </p:ext>
    </p:extLst>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Propensity theories fall into two broad categories. According to </a:t>
            </a:r>
            <a:r>
              <a:rPr lang="en-AU" i="1" dirty="0"/>
              <a:t>single-case</a:t>
            </a:r>
            <a:r>
              <a:rPr lang="en-AU" dirty="0"/>
              <a:t> propensity theories, propensities measure a system’s tendencies to produce given outcomes; according to </a:t>
            </a:r>
            <a:r>
              <a:rPr lang="en-AU" i="1" dirty="0"/>
              <a:t>long-run </a:t>
            </a:r>
            <a:r>
              <a:rPr lang="en-AU" dirty="0"/>
              <a:t>propensity theories, propensities are tendencies to produce long-run outcome frequencies over repeated trials.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182</a:t>
            </a:fld>
            <a:endParaRPr lang="en-AU" altLang="x-none"/>
          </a:p>
        </p:txBody>
      </p:sp>
    </p:spTree>
    <p:extLst>
      <p:ext uri="{BB962C8B-B14F-4D97-AF65-F5344CB8AC3E}">
        <p14:creationId xmlns:p14="http://schemas.microsoft.com/office/powerpoint/2010/main" val="972856350"/>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Single-case propensity attributions face the charge of being untestable. </a:t>
            </a:r>
          </a:p>
          <a:p>
            <a:r>
              <a:rPr lang="en-AU" dirty="0"/>
              <a:t>Long-run propensity attributions may be considered to be verified if the long-run statistics agree sufficiently well with those expected, and falsified otherwise; however, then the view risks collapsing into frequentism, with its problems. </a:t>
            </a:r>
          </a:p>
          <a:p>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183</a:t>
            </a:fld>
            <a:endParaRPr lang="en-AU" altLang="x-none"/>
          </a:p>
        </p:txBody>
      </p:sp>
    </p:spTree>
    <p:extLst>
      <p:ext uri="{BB962C8B-B14F-4D97-AF65-F5344CB8AC3E}">
        <p14:creationId xmlns:p14="http://schemas.microsoft.com/office/powerpoint/2010/main" val="3935578953"/>
      </p:ext>
    </p:extLst>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A prevalent objection to any propensity interpretation is that it is uninformative to be told that probabilities are ‘propensities’.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184</a:t>
            </a:fld>
            <a:endParaRPr lang="en-AU" altLang="x-none"/>
          </a:p>
        </p:txBody>
      </p:sp>
    </p:spTree>
    <p:extLst>
      <p:ext uri="{BB962C8B-B14F-4D97-AF65-F5344CB8AC3E}">
        <p14:creationId xmlns:p14="http://schemas.microsoft.com/office/powerpoint/2010/main" val="1292652424"/>
      </p:ext>
    </p:extLst>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Indeed, some authors regard it as mysterious whether propensities even obey the axioms of probability in the first place.</a:t>
            </a:r>
          </a:p>
          <a:p>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185</a:t>
            </a:fld>
            <a:endParaRPr lang="en-AU" altLang="x-none"/>
          </a:p>
        </p:txBody>
      </p:sp>
    </p:spTree>
    <p:extLst>
      <p:ext uri="{BB962C8B-B14F-4D97-AF65-F5344CB8AC3E}">
        <p14:creationId xmlns:p14="http://schemas.microsoft.com/office/powerpoint/2010/main" val="431852015"/>
      </p:ext>
    </p:extLst>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i="1" u="sng" dirty="0"/>
              <a:t>Subjectivist interpretations </a:t>
            </a:r>
            <a:r>
              <a:rPr lang="en-AU" dirty="0"/>
              <a:t>see probabilities as </a:t>
            </a:r>
            <a:r>
              <a:rPr lang="en-AU" i="1" dirty="0"/>
              <a:t>degrees of belief, </a:t>
            </a:r>
            <a:r>
              <a:rPr lang="en-AU" dirty="0"/>
              <a:t>or</a:t>
            </a:r>
            <a:r>
              <a:rPr lang="en-AU" i="1" dirty="0"/>
              <a:t> </a:t>
            </a:r>
            <a:r>
              <a:rPr lang="en-AU" i="1" dirty="0" err="1"/>
              <a:t>credences</a:t>
            </a:r>
            <a:r>
              <a:rPr lang="en-AU" i="1" dirty="0"/>
              <a:t> </a:t>
            </a:r>
            <a:r>
              <a:rPr lang="en-AU" dirty="0"/>
              <a:t>of appropriate agents. These agents cannot really be actual people, since, as psychologists have repeatedly shown, people typically violate probability theory in various ways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186</a:t>
            </a:fld>
            <a:endParaRPr lang="en-AU" altLang="x-none"/>
          </a:p>
        </p:txBody>
      </p:sp>
    </p:spTree>
    <p:extLst>
      <p:ext uri="{BB962C8B-B14F-4D97-AF65-F5344CB8AC3E}">
        <p14:creationId xmlns:p14="http://schemas.microsoft.com/office/powerpoint/2010/main" val="3088662011"/>
      </p:ext>
    </p:extLst>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De </a:t>
            </a:r>
            <a:r>
              <a:rPr lang="en-AU" dirty="0" err="1"/>
              <a:t>Finetti</a:t>
            </a:r>
            <a:r>
              <a:rPr lang="en-AU" dirty="0"/>
              <a:t> identifies an agent’s subjective probabilities with his or her betting </a:t>
            </a:r>
            <a:r>
              <a:rPr lang="en-AU" dirty="0" err="1"/>
              <a:t>behavior</a:t>
            </a:r>
            <a:r>
              <a:rPr lang="en-AU" dirty="0"/>
              <a:t>. </a:t>
            </a:r>
          </a:p>
          <a:p>
            <a:r>
              <a:rPr lang="en-AU" dirty="0"/>
              <a:t>For example, </a:t>
            </a:r>
          </a:p>
          <a:p>
            <a:r>
              <a:rPr lang="en-AU" i="1" dirty="0"/>
              <a:t>your probability for the coin landing heads is 1/2</a:t>
            </a:r>
            <a:endParaRPr lang="en-AU" dirty="0"/>
          </a:p>
          <a:p>
            <a:r>
              <a:rPr lang="en-AU" dirty="0"/>
              <a:t>				if and only if</a:t>
            </a:r>
          </a:p>
          <a:p>
            <a:r>
              <a:rPr lang="en-AU" i="1" dirty="0"/>
              <a:t>you are prepared to buy or sell for 50 cents a ticket that pays $1 if the coin lands heads, nothing otherwise.</a:t>
            </a:r>
            <a:r>
              <a:rPr lang="en-AU" dirty="0"/>
              <a:t>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187</a:t>
            </a:fld>
            <a:endParaRPr lang="en-AU" altLang="x-none"/>
          </a:p>
        </p:txBody>
      </p:sp>
    </p:spTree>
    <p:extLst>
      <p:ext uri="{BB962C8B-B14F-4D97-AF65-F5344CB8AC3E}">
        <p14:creationId xmlns:p14="http://schemas.microsoft.com/office/powerpoint/2010/main" val="525204972"/>
      </p:ext>
    </p:extLst>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The analysis has met with many objections… </a:t>
            </a:r>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188</a:t>
            </a:fld>
            <a:endParaRPr lang="en-AU" altLang="x-none"/>
          </a:p>
        </p:txBody>
      </p:sp>
    </p:spTree>
    <p:extLst>
      <p:ext uri="{BB962C8B-B14F-4D97-AF65-F5344CB8AC3E}">
        <p14:creationId xmlns:p14="http://schemas.microsoft.com/office/powerpoint/2010/main" val="3158308875"/>
      </p:ext>
    </p:extLst>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A more sophisticated approach, championed by Ramsey, seeks to fix an agent’s utilities (numbers that measure how desirable things are according to the agent) and probabilities simultaneously by appeal to her preferences.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189</a:t>
            </a:fld>
            <a:endParaRPr lang="en-AU" altLang="x-none"/>
          </a:p>
        </p:txBody>
      </p:sp>
    </p:spTree>
    <p:extLst>
      <p:ext uri="{BB962C8B-B14F-4D97-AF65-F5344CB8AC3E}">
        <p14:creationId xmlns:p14="http://schemas.microsoft.com/office/powerpoint/2010/main" val="29251872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AU" dirty="0">
                <a:latin typeface="Garamond" panose="02020404030301010803" pitchFamily="18" charset="0"/>
              </a:rPr>
              <a:t>The identity of </a:t>
            </a:r>
            <a:r>
              <a:rPr lang="en-AU" dirty="0">
                <a:latin typeface="Garamond" panose="02020404030301010803" pitchFamily="18" charset="0"/>
                <a:sym typeface="Symbol" pitchFamily="2" charset="2"/>
              </a:rPr>
              <a:t></a:t>
            </a:r>
            <a:r>
              <a:rPr lang="en-AU" dirty="0">
                <a:latin typeface="Garamond" panose="02020404030301010803" pitchFamily="18" charset="0"/>
              </a:rPr>
              <a:t> is intimately connected with the arguments for probabilism and with these principles, which presuppose it. </a:t>
            </a:r>
          </a:p>
          <a:p>
            <a:pPr marL="342900" lvl="1" indent="-342900">
              <a:buFont typeface="Arial" charset="0"/>
              <a:buChar char="•"/>
            </a:pPr>
            <a:r>
              <a:rPr lang="en-AU" dirty="0">
                <a:latin typeface="Garamond" panose="02020404030301010803" pitchFamily="18" charset="0"/>
              </a:rPr>
              <a:t>Dutch Book arguments, accuracy, calibration arguments, etc. quantify over “all possibilities”…</a:t>
            </a:r>
          </a:p>
          <a:p>
            <a:pPr marL="342900" lvl="1" indent="-342900">
              <a:buFont typeface="Arial" charset="0"/>
              <a:buChar char="•"/>
            </a:pPr>
            <a:r>
              <a:rPr lang="en-AU" dirty="0">
                <a:latin typeface="Garamond" panose="02020404030301010803" pitchFamily="18" charset="0"/>
              </a:rPr>
              <a:t>But what are these possibilities?</a:t>
            </a:r>
          </a:p>
          <a:p>
            <a:pPr marL="342900" lvl="1" indent="-342900">
              <a:lnSpc>
                <a:spcPct val="80000"/>
              </a:lnSpc>
              <a:buFont typeface="Arial" charset="0"/>
              <a:buChar char="•"/>
            </a:pPr>
            <a:endParaRPr lang="en-AU" dirty="0">
              <a:latin typeface="Garamond" panose="02020404030301010803" pitchFamily="18" charset="0"/>
            </a:endParaRP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19</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The choice of </a:t>
            </a:r>
            <a:endParaRPr lang="en-US" dirty="0"/>
          </a:p>
        </p:txBody>
      </p:sp>
    </p:spTree>
    <p:extLst>
      <p:ext uri="{BB962C8B-B14F-4D97-AF65-F5344CB8AC3E}">
        <p14:creationId xmlns:p14="http://schemas.microsoft.com/office/powerpoint/2010/main" val="2375505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But still there are objections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190</a:t>
            </a:fld>
            <a:endParaRPr lang="en-AU" altLang="x-none"/>
          </a:p>
        </p:txBody>
      </p:sp>
    </p:spTree>
    <p:extLst>
      <p:ext uri="{BB962C8B-B14F-4D97-AF65-F5344CB8AC3E}">
        <p14:creationId xmlns:p14="http://schemas.microsoft.com/office/powerpoint/2010/main" val="4181545532"/>
      </p:ext>
    </p:extLst>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Radical subjectivists such as de </a:t>
            </a:r>
            <a:r>
              <a:rPr lang="en-AU" dirty="0" err="1"/>
              <a:t>Finetti</a:t>
            </a:r>
            <a:r>
              <a:rPr lang="en-AU" dirty="0"/>
              <a:t> recognize no constraints on initial, or ‘prior’ subjective probabilities beyond their conformity to Kolmogorov’s axioms. But they typically advocate a learning rule for updating probabilities in the light of new evidence. </a:t>
            </a:r>
          </a:p>
          <a:p>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191</a:t>
            </a:fld>
            <a:endParaRPr lang="en-AU" altLang="x-none"/>
          </a:p>
        </p:txBody>
      </p:sp>
    </p:spTree>
    <p:extLst>
      <p:ext uri="{BB962C8B-B14F-4D97-AF65-F5344CB8AC3E}">
        <p14:creationId xmlns:p14="http://schemas.microsoft.com/office/powerpoint/2010/main" val="2175002396"/>
      </p:ext>
    </p:extLst>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Suppose that you initially have a probability function </a:t>
            </a:r>
            <a:r>
              <a:rPr lang="en-AU" i="1" dirty="0" err="1"/>
              <a:t>P</a:t>
            </a:r>
            <a:r>
              <a:rPr lang="en-AU" i="1" baseline="-25000" dirty="0" err="1"/>
              <a:t>initial</a:t>
            </a:r>
            <a:r>
              <a:rPr lang="en-AU" dirty="0"/>
              <a:t>, and that you become certain of an event </a:t>
            </a:r>
            <a:r>
              <a:rPr lang="en-AU" i="1" dirty="0"/>
              <a:t>E</a:t>
            </a:r>
            <a:r>
              <a:rPr lang="en-AU" dirty="0"/>
              <a:t> (and of nothing more). What should be your new probability function </a:t>
            </a:r>
            <a:r>
              <a:rPr lang="en-AU" i="1" dirty="0" err="1"/>
              <a:t>P</a:t>
            </a:r>
            <a:r>
              <a:rPr lang="en-AU" i="1" baseline="-25000" dirty="0" err="1"/>
              <a:t>new</a:t>
            </a:r>
            <a:r>
              <a:rPr lang="en-AU" dirty="0"/>
              <a:t>? </a:t>
            </a:r>
          </a:p>
          <a:p>
            <a:r>
              <a:rPr lang="en-AU" dirty="0"/>
              <a:t>The </a:t>
            </a:r>
            <a:r>
              <a:rPr lang="en-AU" dirty="0" err="1"/>
              <a:t>favored</a:t>
            </a:r>
            <a:r>
              <a:rPr lang="en-AU" dirty="0"/>
              <a:t> updating rule among Bayesians is conditionalization; </a:t>
            </a:r>
            <a:r>
              <a:rPr lang="en-AU" i="1" dirty="0" err="1"/>
              <a:t>P</a:t>
            </a:r>
            <a:r>
              <a:rPr lang="en-AU" i="1" baseline="-25000" dirty="0" err="1"/>
              <a:t>new</a:t>
            </a:r>
            <a:r>
              <a:rPr lang="en-AU" i="1" dirty="0"/>
              <a:t> </a:t>
            </a:r>
            <a:r>
              <a:rPr lang="en-AU" dirty="0"/>
              <a:t>is related to </a:t>
            </a:r>
            <a:r>
              <a:rPr lang="en-AU" i="1" dirty="0" err="1"/>
              <a:t>P</a:t>
            </a:r>
            <a:r>
              <a:rPr lang="en-AU" i="1" baseline="-25000" dirty="0" err="1"/>
              <a:t>initial</a:t>
            </a:r>
            <a:r>
              <a:rPr lang="en-AU" i="1" dirty="0"/>
              <a:t> </a:t>
            </a:r>
            <a:r>
              <a:rPr lang="en-AU" dirty="0"/>
              <a:t>as follows:</a:t>
            </a:r>
          </a:p>
          <a:p>
            <a:r>
              <a:rPr lang="en-AU" dirty="0"/>
              <a:t>(Conditionalization)	</a:t>
            </a:r>
            <a:r>
              <a:rPr lang="en-AU" i="1" dirty="0" err="1"/>
              <a:t>P</a:t>
            </a:r>
            <a:r>
              <a:rPr lang="en-AU" i="1" baseline="-25000" dirty="0" err="1"/>
              <a:t>new</a:t>
            </a:r>
            <a:r>
              <a:rPr lang="en-AU" i="1" dirty="0"/>
              <a:t> (X)</a:t>
            </a:r>
            <a:r>
              <a:rPr lang="en-AU" dirty="0"/>
              <a:t> = </a:t>
            </a:r>
            <a:r>
              <a:rPr lang="en-AU" i="1" dirty="0" err="1"/>
              <a:t>P</a:t>
            </a:r>
            <a:r>
              <a:rPr lang="en-AU" i="1" baseline="-25000" dirty="0" err="1"/>
              <a:t>initial</a:t>
            </a:r>
            <a:r>
              <a:rPr lang="en-AU" i="1" dirty="0"/>
              <a:t> (X | E)</a:t>
            </a:r>
            <a:r>
              <a:rPr lang="en-AU" dirty="0"/>
              <a:t> (provided </a:t>
            </a:r>
            <a:r>
              <a:rPr lang="en-AU" i="1" dirty="0" err="1"/>
              <a:t>P</a:t>
            </a:r>
            <a:r>
              <a:rPr lang="en-AU" i="1" baseline="-25000" dirty="0" err="1"/>
              <a:t>initial</a:t>
            </a:r>
            <a:r>
              <a:rPr lang="en-AU" i="1" dirty="0"/>
              <a:t>(E)</a:t>
            </a:r>
            <a:r>
              <a:rPr lang="en-AU" dirty="0"/>
              <a:t> &gt; 0).</a:t>
            </a:r>
          </a:p>
          <a:p>
            <a:r>
              <a:rPr lang="en-AU" dirty="0"/>
              <a:t> </a:t>
            </a:r>
          </a:p>
          <a:p>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192</a:t>
            </a:fld>
            <a:endParaRPr lang="en-AU" altLang="x-none"/>
          </a:p>
        </p:txBody>
      </p:sp>
    </p:spTree>
    <p:extLst>
      <p:ext uri="{BB962C8B-B14F-4D97-AF65-F5344CB8AC3E}">
        <p14:creationId xmlns:p14="http://schemas.microsoft.com/office/powerpoint/2010/main" val="2602747913"/>
      </p:ext>
    </p:extLst>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Interpretations of probability </a:t>
            </a:r>
          </a:p>
        </p:txBody>
      </p:sp>
      <p:sp>
        <p:nvSpPr>
          <p:cNvPr id="5" name="Content Placeholder 4"/>
          <p:cNvSpPr>
            <a:spLocks noGrp="1"/>
          </p:cNvSpPr>
          <p:nvPr>
            <p:ph idx="1"/>
          </p:nvPr>
        </p:nvSpPr>
        <p:spPr/>
        <p:txBody>
          <a:bodyPr/>
          <a:lstStyle/>
          <a:p>
            <a:r>
              <a:rPr lang="en-AU" dirty="0"/>
              <a:t> </a:t>
            </a:r>
          </a:p>
          <a:p>
            <a:r>
              <a:rPr lang="en-AU" dirty="0"/>
              <a:t>Example: You learn the die landed even.</a:t>
            </a:r>
          </a:p>
          <a:p>
            <a:r>
              <a:rPr lang="en-AU" i="1" dirty="0" err="1"/>
              <a:t>P</a:t>
            </a:r>
            <a:r>
              <a:rPr lang="en-AU" i="1" baseline="-25000" dirty="0" err="1"/>
              <a:t>new</a:t>
            </a:r>
            <a:r>
              <a:rPr lang="en-AU" i="1" dirty="0"/>
              <a:t> (6)</a:t>
            </a:r>
            <a:r>
              <a:rPr lang="en-AU" dirty="0"/>
              <a:t> = </a:t>
            </a:r>
            <a:r>
              <a:rPr lang="en-AU" i="1" dirty="0" err="1"/>
              <a:t>P</a:t>
            </a:r>
            <a:r>
              <a:rPr lang="en-AU" i="1" baseline="-25000" dirty="0" err="1"/>
              <a:t>initial</a:t>
            </a:r>
            <a:r>
              <a:rPr lang="en-AU" i="1" dirty="0"/>
              <a:t> (6 | even) = 1/3.</a:t>
            </a:r>
            <a:endParaRPr lang="en-AU" dirty="0"/>
          </a:p>
          <a:p>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193</a:t>
            </a:fld>
            <a:endParaRPr lang="en-AU" altLang="x-none"/>
          </a:p>
        </p:txBody>
      </p:sp>
    </p:spTree>
    <p:extLst>
      <p:ext uri="{BB962C8B-B14F-4D97-AF65-F5344CB8AC3E}">
        <p14:creationId xmlns:p14="http://schemas.microsoft.com/office/powerpoint/2010/main" val="3666297752"/>
      </p:ext>
    </p:extLst>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dirty="0"/>
              <a:t> </a:t>
            </a:r>
          </a:p>
          <a:p>
            <a:r>
              <a:rPr lang="en-AU" dirty="0"/>
              <a:t>We usually call a paradox a set of individually plausible but jointly inconsistent propositions; often this amounts to deriving an implausible conclusion from plausible premises.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194</a:t>
            </a:fld>
            <a:endParaRPr lang="en-AU" altLang="x-none"/>
          </a:p>
        </p:txBody>
      </p:sp>
    </p:spTree>
    <p:extLst>
      <p:ext uri="{BB962C8B-B14F-4D97-AF65-F5344CB8AC3E}">
        <p14:creationId xmlns:p14="http://schemas.microsoft.com/office/powerpoint/2010/main" val="3736491712"/>
      </p:ext>
    </p:extLst>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dirty="0"/>
              <a:t> </a:t>
            </a:r>
          </a:p>
          <a:p>
            <a:r>
              <a:rPr lang="en-AU" u="sng" dirty="0"/>
              <a:t>The </a:t>
            </a:r>
            <a:r>
              <a:rPr lang="en-AU" u="sng" dirty="0" err="1"/>
              <a:t>Wason</a:t>
            </a:r>
            <a:r>
              <a:rPr lang="en-AU" u="sng" dirty="0"/>
              <a:t> selection task:</a:t>
            </a:r>
          </a:p>
          <a:p>
            <a:r>
              <a:rPr lang="en-AU" dirty="0"/>
              <a:t>Four cards are presented. You see: A, B, 4, and 7. There is a letter on one side of each card and a number on the other side. Which card(s) must you turn over to determine whether the following statement is false? "</a:t>
            </a:r>
            <a:r>
              <a:rPr lang="en-AU" i="1" dirty="0"/>
              <a:t>If a card has a vowel on one side, then it has an even number on the other side</a:t>
            </a:r>
            <a:r>
              <a:rPr lang="en-AU" dirty="0"/>
              <a:t>."</a:t>
            </a:r>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195</a:t>
            </a:fld>
            <a:endParaRPr lang="en-AU" altLang="x-none"/>
          </a:p>
        </p:txBody>
      </p:sp>
    </p:spTree>
    <p:extLst>
      <p:ext uri="{BB962C8B-B14F-4D97-AF65-F5344CB8AC3E}">
        <p14:creationId xmlns:p14="http://schemas.microsoft.com/office/powerpoint/2010/main" val="2683174237"/>
      </p:ext>
    </p:extLst>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dirty="0"/>
              <a:t> </a:t>
            </a:r>
          </a:p>
          <a:p>
            <a:r>
              <a:rPr lang="en-AU" dirty="0"/>
              <a:t>The correct answer is: A and 7. Most people get this wrong. Is this a paradox? No—people just aren’t very good at logic.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196</a:t>
            </a:fld>
            <a:endParaRPr lang="en-AU" altLang="x-none"/>
          </a:p>
        </p:txBody>
      </p:sp>
    </p:spTree>
    <p:extLst>
      <p:ext uri="{BB962C8B-B14F-4D97-AF65-F5344CB8AC3E}">
        <p14:creationId xmlns:p14="http://schemas.microsoft.com/office/powerpoint/2010/main" val="1544433496"/>
      </p:ext>
    </p:extLst>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dirty="0"/>
              <a:t> </a:t>
            </a:r>
          </a:p>
          <a:p>
            <a:r>
              <a:rPr lang="en-AU" i="1" dirty="0"/>
              <a:t> The Monty Hall ‘Paradox’</a:t>
            </a:r>
          </a:p>
          <a:p>
            <a:endParaRPr lang="en-AU" dirty="0"/>
          </a:p>
          <a:p>
            <a:r>
              <a:rPr lang="en-US" dirty="0"/>
              <a:t>“Suppose you're on a game show, and you're given the choice of three doors: Behind one door is a car; behind the others, goats. You pick a door, say No. 1, and the host, who knows what's behind the doors, opens another door, say No. 3, which has a goat. He then says to you, "Do you want to pick door No. 2?" Is it to your advantage to switch your choice?”</a:t>
            </a:r>
            <a:endParaRPr lang="en-AU"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197</a:t>
            </a:fld>
            <a:endParaRPr lang="en-AU" altLang="x-none"/>
          </a:p>
        </p:txBody>
      </p:sp>
    </p:spTree>
    <p:extLst>
      <p:ext uri="{BB962C8B-B14F-4D97-AF65-F5344CB8AC3E}">
        <p14:creationId xmlns:p14="http://schemas.microsoft.com/office/powerpoint/2010/main" val="2300565190"/>
      </p:ext>
    </p:extLst>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dirty="0"/>
              <a:t> </a:t>
            </a:r>
          </a:p>
          <a:p>
            <a:endParaRPr lang="en-AU" dirty="0"/>
          </a:p>
          <a:p>
            <a:r>
              <a:rPr lang="en-AU" dirty="0"/>
              <a:t>Better:</a:t>
            </a:r>
          </a:p>
          <a:p>
            <a:r>
              <a:rPr lang="en-AU" dirty="0"/>
              <a:t>You are shown three doors, numbered 1, 2, and 3. Behind one of the doors is a valuable prize—say, a sports car. In the TV show version, behind the other two doors are booby prizes; but let’s simplify by just putting nothing behind those doors. You can choose one door, and will receive whatever is behind it.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198</a:t>
            </a:fld>
            <a:endParaRPr lang="en-AU" altLang="x-none"/>
          </a:p>
        </p:txBody>
      </p:sp>
    </p:spTree>
    <p:extLst>
      <p:ext uri="{BB962C8B-B14F-4D97-AF65-F5344CB8AC3E}">
        <p14:creationId xmlns:p14="http://schemas.microsoft.com/office/powerpoint/2010/main" val="361572344"/>
      </p:ext>
    </p:extLst>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a:xfrm>
            <a:off x="395536" y="1196752"/>
            <a:ext cx="8229600" cy="4857403"/>
          </a:xfrm>
        </p:spPr>
        <p:txBody>
          <a:bodyPr/>
          <a:lstStyle/>
          <a:p>
            <a:r>
              <a:rPr lang="en-AU" dirty="0"/>
              <a:t> </a:t>
            </a:r>
          </a:p>
          <a:p>
            <a:r>
              <a:rPr lang="en-AU" dirty="0"/>
              <a:t>You believe that each door is equally likely to hide the prize, so you randomly pick door 1 (say). Monty Hall, the host, then builds suspense by showing you what is behind one of the doors you didn’t choose.</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199</a:t>
            </a:fld>
            <a:endParaRPr lang="en-AU" altLang="x-none"/>
          </a:p>
        </p:txBody>
      </p:sp>
    </p:spTree>
    <p:extLst>
      <p:ext uri="{BB962C8B-B14F-4D97-AF65-F5344CB8AC3E}">
        <p14:creationId xmlns:p14="http://schemas.microsoft.com/office/powerpoint/2010/main" val="7660608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Introductions: to me, and </a:t>
            </a:r>
            <a:r>
              <a:rPr lang="en-US" dirty="0">
                <a:latin typeface="Garamond" charset="0"/>
                <a:ea typeface="Garamond" charset="0"/>
                <a:cs typeface="Garamond" charset="0"/>
                <a:sym typeface="Symbol" charset="2"/>
              </a:rPr>
              <a:t></a:t>
            </a:r>
            <a:r>
              <a:rPr lang="en-US" b="0" dirty="0">
                <a:latin typeface="Garamond" charset="0"/>
                <a:ea typeface="Garamond" charset="0"/>
                <a:cs typeface="Garamond" charset="0"/>
                <a:sym typeface="Symbol" charset="2"/>
              </a:rPr>
              <a:t> </a:t>
            </a:r>
            <a:br>
              <a:rPr lang="en-AU" dirty="0"/>
            </a:br>
            <a:endParaRPr lang="en-AU" dirty="0"/>
          </a:p>
        </p:txBody>
      </p:sp>
      <p:sp>
        <p:nvSpPr>
          <p:cNvPr id="3" name="Content Placeholder 2"/>
          <p:cNvSpPr>
            <a:spLocks noGrp="1"/>
          </p:cNvSpPr>
          <p:nvPr>
            <p:ph idx="1"/>
          </p:nvPr>
        </p:nvSpPr>
        <p:spPr/>
        <p:txBody>
          <a:bodyPr>
            <a:normAutofit/>
          </a:bodyPr>
          <a:lstStyle/>
          <a:p>
            <a:pPr marL="342900" indent="-342900">
              <a:buFont typeface="Arial" charset="0"/>
              <a:buChar char="•"/>
            </a:pPr>
            <a:r>
              <a:rPr lang="en-AU" b="0" dirty="0">
                <a:latin typeface="Garamond" panose="02020404030301010803" pitchFamily="18" charset="0"/>
              </a:rPr>
              <a:t>Me</a:t>
            </a:r>
          </a:p>
          <a:p>
            <a:pPr marL="342900" indent="-342900">
              <a:buFont typeface="Arial" charset="0"/>
              <a:buChar char="•"/>
            </a:pPr>
            <a:r>
              <a:rPr lang="en-AU" b="0" dirty="0">
                <a:latin typeface="Garamond" panose="02020404030301010803" pitchFamily="18" charset="0"/>
              </a:rPr>
              <a:t>Me and </a:t>
            </a:r>
            <a:r>
              <a:rPr lang="en-US" b="0" dirty="0">
                <a:latin typeface="Garamond" panose="02020404030301010803" pitchFamily="18" charset="0"/>
                <a:sym typeface="Symbol" charset="2"/>
              </a:rPr>
              <a:t></a:t>
            </a:r>
            <a:endParaRPr lang="en-AU" b="0" dirty="0">
              <a:latin typeface="Garamond" panose="02020404030301010803" pitchFamily="18" charset="0"/>
            </a:endParaRPr>
          </a:p>
          <a:p>
            <a:pPr marL="342900" indent="-342900">
              <a:buFont typeface="Arial" charset="0"/>
              <a:buChar char="•"/>
            </a:pPr>
            <a:r>
              <a:rPr lang="en-US" b="0" dirty="0">
                <a:latin typeface="Garamond" panose="02020404030301010803" pitchFamily="18" charset="0"/>
                <a:sym typeface="Symbol" charset="2"/>
              </a:rPr>
              <a:t></a:t>
            </a:r>
            <a:endParaRPr lang="en-AU" b="0" dirty="0">
              <a:latin typeface="Garamond" panose="02020404030301010803" pitchFamily="18" charset="0"/>
            </a:endParaRPr>
          </a:p>
          <a:p>
            <a:endParaRPr lang="en-AU" sz="2400" b="0" dirty="0">
              <a:latin typeface="Garamond" charset="0"/>
            </a:endParaRPr>
          </a:p>
          <a:p>
            <a:endParaRPr lang="en-AU" sz="2400" b="0" dirty="0"/>
          </a:p>
          <a:p>
            <a:endParaRPr lang="en-AU" sz="2400" b="0" dirty="0"/>
          </a:p>
          <a:p>
            <a:endParaRPr lang="en-AU" sz="2400" b="0" dirty="0"/>
          </a:p>
          <a:p>
            <a:endParaRPr lang="en-AU" sz="2400" b="0" dirty="0"/>
          </a:p>
          <a:p>
            <a:endParaRPr lang="en-AU" sz="2400" b="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a:t>
            </a:fld>
            <a:endParaRPr lang="en-AU" altLang="x-none"/>
          </a:p>
        </p:txBody>
      </p:sp>
    </p:spTree>
    <p:extLst>
      <p:ext uri="{BB962C8B-B14F-4D97-AF65-F5344CB8AC3E}">
        <p14:creationId xmlns:p14="http://schemas.microsoft.com/office/powerpoint/2010/main" val="2612028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471488" lvl="2" indent="-457200"/>
            <a:r>
              <a:rPr lang="en-US" dirty="0">
                <a:latin typeface="Garamond" panose="02020404030301010803" pitchFamily="18" charset="0"/>
              </a:rPr>
              <a:t>The Principle of Indifference involves evidential symmetry across a set of possibilities. But what are the possibilities?</a:t>
            </a:r>
          </a:p>
          <a:p>
            <a:pPr marL="471488" lvl="2" indent="-457200"/>
            <a:r>
              <a:rPr lang="en-US" dirty="0">
                <a:latin typeface="Garamond" panose="02020404030301010803" pitchFamily="18" charset="0"/>
              </a:rPr>
              <a:t>Regularity: if X is a non-empty set of possibilities, then P(X) &gt; 0. But what are the possibilities?</a:t>
            </a:r>
            <a:endParaRPr lang="en-AU" b="1" dirty="0">
              <a:latin typeface="Garamond" panose="02020404030301010803" pitchFamily="18" charset="0"/>
            </a:endParaRPr>
          </a:p>
          <a:p>
            <a:pPr marL="471488" lvl="2" indent="-457200"/>
            <a:r>
              <a:rPr lang="en-AU" b="0" dirty="0">
                <a:latin typeface="Garamond" panose="02020404030301010803" pitchFamily="18" charset="0"/>
              </a:rPr>
              <a:t>The Principal Principle is stated in terms of “any reasonable initial credence function”. A constraint on such a function is that it be regular. Again, what are the possibilities over which regularity is assessed? </a:t>
            </a:r>
          </a:p>
          <a:p>
            <a:endParaRPr lang="en-AU" b="0" dirty="0">
              <a:latin typeface="Garamond" panose="02020404030301010803" pitchFamily="18" charset="0"/>
            </a:endParaRPr>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20</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The choice of </a:t>
            </a:r>
            <a:endParaRPr lang="en-US" dirty="0"/>
          </a:p>
        </p:txBody>
      </p:sp>
    </p:spTree>
    <p:extLst>
      <p:ext uri="{BB962C8B-B14F-4D97-AF65-F5344CB8AC3E}">
        <p14:creationId xmlns:p14="http://schemas.microsoft.com/office/powerpoint/2010/main" val="783339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dirty="0"/>
              <a:t> </a:t>
            </a:r>
          </a:p>
          <a:p>
            <a:r>
              <a:rPr lang="en-AU" dirty="0"/>
              <a:t>Suppose he reveals door 2 to be empty. You believe that he knows which door hides the real prize, and that he deliberately revealed an empty door (if he revealed the car, it would not build suspense). He then offers you a choice: you can stick with door 1, or switch to door 3. What should you do?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200</a:t>
            </a:fld>
            <a:endParaRPr lang="en-AU" altLang="x-none"/>
          </a:p>
        </p:txBody>
      </p:sp>
    </p:spTree>
    <p:extLst>
      <p:ext uri="{BB962C8B-B14F-4D97-AF65-F5344CB8AC3E}">
        <p14:creationId xmlns:p14="http://schemas.microsoft.com/office/powerpoint/2010/main" val="91485164"/>
      </p:ext>
    </p:extLst>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dirty="0"/>
              <a:t> </a:t>
            </a:r>
          </a:p>
          <a:p>
            <a:r>
              <a:rPr lang="en-AU" dirty="0"/>
              <a:t>Suppose that you commit to a strategy of “sticking” or “switching” before you choose a door. It is easy to see that if you pursue a strategy of sticking, you will win the prize just in case your first guess is correct.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201</a:t>
            </a:fld>
            <a:endParaRPr lang="en-AU" altLang="x-none"/>
          </a:p>
        </p:txBody>
      </p:sp>
    </p:spTree>
    <p:extLst>
      <p:ext uri="{BB962C8B-B14F-4D97-AF65-F5344CB8AC3E}">
        <p14:creationId xmlns:p14="http://schemas.microsoft.com/office/powerpoint/2010/main" val="1654287878"/>
      </p:ext>
    </p:extLst>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dirty="0"/>
              <a:t> </a:t>
            </a:r>
          </a:p>
          <a:p>
            <a:r>
              <a:rPr lang="en-AU" dirty="0"/>
              <a:t>By contrast, switching will win you the prize just in case your initial choice was </a:t>
            </a:r>
            <a:r>
              <a:rPr lang="en-AU" i="1" dirty="0"/>
              <a:t>incorrect</a:t>
            </a:r>
            <a:endParaRPr lang="en-AU" dirty="0"/>
          </a:p>
          <a:p>
            <a:endParaRPr lang="en-AU" dirty="0"/>
          </a:p>
          <a:p>
            <a:r>
              <a:rPr lang="en-AU" dirty="0"/>
              <a:t>So a strategy of switching will win the prize with probability 2/3. </a:t>
            </a:r>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202</a:t>
            </a:fld>
            <a:endParaRPr lang="en-AU" altLang="x-none"/>
          </a:p>
        </p:txBody>
      </p:sp>
    </p:spTree>
    <p:extLst>
      <p:ext uri="{BB962C8B-B14F-4D97-AF65-F5344CB8AC3E}">
        <p14:creationId xmlns:p14="http://schemas.microsoft.com/office/powerpoint/2010/main" val="3561724880"/>
      </p:ext>
    </p:extLst>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u="sng" dirty="0"/>
              <a:t> Simpson’s paradox</a:t>
            </a:r>
          </a:p>
          <a:p>
            <a:r>
              <a:rPr lang="en-AU" dirty="0"/>
              <a:t>In the population of all applicants, getting admitted is positively correlated with being male: statistics suggest that</a:t>
            </a:r>
          </a:p>
          <a:p>
            <a:r>
              <a:rPr lang="en-AU" dirty="0"/>
              <a:t>P(</a:t>
            </a:r>
            <a:r>
              <a:rPr lang="en-AU" dirty="0" err="1"/>
              <a:t>admitted|male</a:t>
            </a:r>
            <a:r>
              <a:rPr lang="en-AU" dirty="0"/>
              <a:t>) &gt; P(</a:t>
            </a:r>
            <a:r>
              <a:rPr lang="en-AU" dirty="0" err="1"/>
              <a:t>admitted|female</a:t>
            </a:r>
            <a:r>
              <a:rPr lang="en-AU" dirty="0"/>
              <a:t>).</a:t>
            </a:r>
          </a:p>
          <a:p>
            <a:r>
              <a:rPr lang="en-AU" dirty="0"/>
              <a:t>It is tempting to conclude that being male is a positive causal factor for being admitted, thus suggesting sexual discrimination. </a:t>
            </a:r>
            <a:endParaRPr lang="en-AU" u="sng"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203</a:t>
            </a:fld>
            <a:endParaRPr lang="en-AU" altLang="x-none"/>
          </a:p>
        </p:txBody>
      </p:sp>
    </p:spTree>
    <p:extLst>
      <p:ext uri="{BB962C8B-B14F-4D97-AF65-F5344CB8AC3E}">
        <p14:creationId xmlns:p14="http://schemas.microsoft.com/office/powerpoint/2010/main" val="3887593296"/>
      </p:ext>
    </p:extLst>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dirty="0"/>
              <a:t> </a:t>
            </a:r>
          </a:p>
          <a:p>
            <a:r>
              <a:rPr lang="en-AU" dirty="0"/>
              <a:t>83% &gt; 30%. This looks like discrimination against females.</a:t>
            </a:r>
          </a:p>
          <a:p>
            <a:r>
              <a:rPr lang="en-AU" dirty="0"/>
              <a:t>But let’s look at the statistics department by department. Then the correlations go the other way:</a:t>
            </a:r>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204</a:t>
            </a:fld>
            <a:endParaRPr lang="en-AU" altLang="x-none"/>
          </a:p>
        </p:txBody>
      </p:sp>
    </p:spTree>
    <p:extLst>
      <p:ext uri="{BB962C8B-B14F-4D97-AF65-F5344CB8AC3E}">
        <p14:creationId xmlns:p14="http://schemas.microsoft.com/office/powerpoint/2010/main" val="4058758498"/>
      </p:ext>
    </p:extLst>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dirty="0"/>
              <a:t> </a:t>
            </a:r>
          </a:p>
          <a:p>
            <a:r>
              <a:rPr lang="en-AU" dirty="0"/>
              <a:t>However, admission decisions are made within individual departments.  And looking at the departments one by one, there was none in which there was such correlation.  In fact, some showed if anything the opposite correlation. </a:t>
            </a:r>
          </a:p>
          <a:p>
            <a:endParaRPr lang="en-AU" dirty="0"/>
          </a:p>
          <a:p>
            <a:r>
              <a:rPr lang="en-AU" dirty="0"/>
              <a:t>The trouble is that women tended to apply to departments which were harder to get into.</a:t>
            </a:r>
          </a:p>
          <a:p>
            <a:endParaRPr lang="en-US"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205</a:t>
            </a:fld>
            <a:endParaRPr lang="en-AU" altLang="x-none"/>
          </a:p>
        </p:txBody>
      </p:sp>
    </p:spTree>
    <p:extLst>
      <p:ext uri="{BB962C8B-B14F-4D97-AF65-F5344CB8AC3E}">
        <p14:creationId xmlns:p14="http://schemas.microsoft.com/office/powerpoint/2010/main" val="2674643285"/>
      </p:ext>
    </p:extLst>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206</a:t>
            </a:fld>
            <a:endParaRPr lang="en-AU" altLang="x-none"/>
          </a:p>
        </p:txBody>
      </p:sp>
      <p:graphicFrame>
        <p:nvGraphicFramePr>
          <p:cNvPr id="11" name="Object 10"/>
          <p:cNvGraphicFramePr>
            <a:graphicFrameLocks noChangeAspect="1"/>
          </p:cNvGraphicFramePr>
          <p:nvPr>
            <p:extLst>
              <p:ext uri="{D42A27DB-BD31-4B8C-83A1-F6EECF244321}">
                <p14:modId xmlns:p14="http://schemas.microsoft.com/office/powerpoint/2010/main" val="1698167848"/>
              </p:ext>
            </p:extLst>
          </p:nvPr>
        </p:nvGraphicFramePr>
        <p:xfrm>
          <a:off x="395536" y="1484784"/>
          <a:ext cx="7403934" cy="3006762"/>
        </p:xfrm>
        <a:graphic>
          <a:graphicData uri="http://schemas.openxmlformats.org/presentationml/2006/ole">
            <mc:AlternateContent xmlns:mc="http://schemas.openxmlformats.org/markup-compatibility/2006">
              <mc:Choice xmlns:v="urn:schemas-microsoft-com:vml" Requires="v">
                <p:oleObj spid="_x0000_s1202" name="Document" r:id="rId3" imgW="5410200" imgH="2197100" progId="Word.Document.12">
                  <p:embed/>
                </p:oleObj>
              </mc:Choice>
              <mc:Fallback>
                <p:oleObj name="Document" r:id="rId3" imgW="5410200" imgH="2197100" progId="Word.Document.12">
                  <p:embed/>
                  <p:pic>
                    <p:nvPicPr>
                      <p:cNvPr id="0" name=""/>
                      <p:cNvPicPr/>
                      <p:nvPr/>
                    </p:nvPicPr>
                    <p:blipFill>
                      <a:blip r:embed="rId4"/>
                      <a:stretch>
                        <a:fillRect/>
                      </a:stretch>
                    </p:blipFill>
                    <p:spPr>
                      <a:xfrm>
                        <a:off x="395536" y="1484784"/>
                        <a:ext cx="7403934" cy="3006762"/>
                      </a:xfrm>
                      <a:prstGeom prst="rect">
                        <a:avLst/>
                      </a:prstGeom>
                    </p:spPr>
                  </p:pic>
                </p:oleObj>
              </mc:Fallback>
            </mc:AlternateContent>
          </a:graphicData>
        </a:graphic>
      </p:graphicFrame>
    </p:spTree>
    <p:extLst>
      <p:ext uri="{BB962C8B-B14F-4D97-AF65-F5344CB8AC3E}">
        <p14:creationId xmlns:p14="http://schemas.microsoft.com/office/powerpoint/2010/main" val="4293684909"/>
      </p:ext>
    </p:extLst>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dirty="0"/>
              <a:t> </a:t>
            </a:r>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207</a:t>
            </a:fld>
            <a:endParaRPr lang="en-AU" altLang="x-none"/>
          </a:p>
        </p:txBody>
      </p:sp>
      <p:graphicFrame>
        <p:nvGraphicFramePr>
          <p:cNvPr id="2" name="Object 1"/>
          <p:cNvGraphicFramePr>
            <a:graphicFrameLocks noChangeAspect="1"/>
          </p:cNvGraphicFramePr>
          <p:nvPr>
            <p:extLst>
              <p:ext uri="{D42A27DB-BD31-4B8C-83A1-F6EECF244321}">
                <p14:modId xmlns:p14="http://schemas.microsoft.com/office/powerpoint/2010/main" val="742934526"/>
              </p:ext>
            </p:extLst>
          </p:nvPr>
        </p:nvGraphicFramePr>
        <p:xfrm>
          <a:off x="395536" y="1538362"/>
          <a:ext cx="8379164" cy="3402806"/>
        </p:xfrm>
        <a:graphic>
          <a:graphicData uri="http://schemas.openxmlformats.org/presentationml/2006/ole">
            <mc:AlternateContent xmlns:mc="http://schemas.openxmlformats.org/markup-compatibility/2006">
              <mc:Choice xmlns:v="urn:schemas-microsoft-com:vml" Requires="v">
                <p:oleObj spid="_x0000_s2226" name="Document" r:id="rId3" imgW="5410200" imgH="2197100" progId="Word.Document.12">
                  <p:embed/>
                </p:oleObj>
              </mc:Choice>
              <mc:Fallback>
                <p:oleObj name="Document" r:id="rId3" imgW="5410200" imgH="2197100" progId="Word.Document.12">
                  <p:embed/>
                  <p:pic>
                    <p:nvPicPr>
                      <p:cNvPr id="0" name=""/>
                      <p:cNvPicPr/>
                      <p:nvPr/>
                    </p:nvPicPr>
                    <p:blipFill>
                      <a:blip r:embed="rId4"/>
                      <a:stretch>
                        <a:fillRect/>
                      </a:stretch>
                    </p:blipFill>
                    <p:spPr>
                      <a:xfrm>
                        <a:off x="395536" y="1538362"/>
                        <a:ext cx="8379164" cy="3402806"/>
                      </a:xfrm>
                      <a:prstGeom prst="rect">
                        <a:avLst/>
                      </a:prstGeom>
                    </p:spPr>
                  </p:pic>
                </p:oleObj>
              </mc:Fallback>
            </mc:AlternateContent>
          </a:graphicData>
        </a:graphic>
      </p:graphicFrame>
    </p:spTree>
    <p:extLst>
      <p:ext uri="{BB962C8B-B14F-4D97-AF65-F5344CB8AC3E}">
        <p14:creationId xmlns:p14="http://schemas.microsoft.com/office/powerpoint/2010/main" val="2875943946"/>
      </p:ext>
    </p:extLst>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a:xfrm>
            <a:off x="395536" y="1016732"/>
            <a:ext cx="8229600" cy="4857403"/>
          </a:xfrm>
        </p:spPr>
        <p:txBody>
          <a:bodyPr/>
          <a:lstStyle/>
          <a:p>
            <a:r>
              <a:rPr lang="en-AU" dirty="0"/>
              <a:t> </a:t>
            </a:r>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208</a:t>
            </a:fld>
            <a:endParaRPr lang="en-AU" altLang="x-none"/>
          </a:p>
        </p:txBody>
      </p:sp>
      <p:graphicFrame>
        <p:nvGraphicFramePr>
          <p:cNvPr id="2" name="Object 1"/>
          <p:cNvGraphicFramePr>
            <a:graphicFrameLocks noChangeAspect="1"/>
          </p:cNvGraphicFramePr>
          <p:nvPr>
            <p:extLst>
              <p:ext uri="{D42A27DB-BD31-4B8C-83A1-F6EECF244321}">
                <p14:modId xmlns:p14="http://schemas.microsoft.com/office/powerpoint/2010/main" val="1124941891"/>
              </p:ext>
            </p:extLst>
          </p:nvPr>
        </p:nvGraphicFramePr>
        <p:xfrm>
          <a:off x="611560" y="1212748"/>
          <a:ext cx="7668852" cy="3258362"/>
        </p:xfrm>
        <a:graphic>
          <a:graphicData uri="http://schemas.openxmlformats.org/presentationml/2006/ole">
            <mc:AlternateContent xmlns:mc="http://schemas.openxmlformats.org/markup-compatibility/2006">
              <mc:Choice xmlns:v="urn:schemas-microsoft-com:vml" Requires="v">
                <p:oleObj spid="_x0000_s3250" name="Document" r:id="rId3" imgW="5410200" imgH="2298700" progId="Word.Document.12">
                  <p:embed/>
                </p:oleObj>
              </mc:Choice>
              <mc:Fallback>
                <p:oleObj name="Document" r:id="rId3" imgW="5410200" imgH="2298700" progId="Word.Document.12">
                  <p:embed/>
                  <p:pic>
                    <p:nvPicPr>
                      <p:cNvPr id="0" name=""/>
                      <p:cNvPicPr/>
                      <p:nvPr/>
                    </p:nvPicPr>
                    <p:blipFill>
                      <a:blip r:embed="rId4"/>
                      <a:stretch>
                        <a:fillRect/>
                      </a:stretch>
                    </p:blipFill>
                    <p:spPr>
                      <a:xfrm>
                        <a:off x="611560" y="1212748"/>
                        <a:ext cx="7668852" cy="3258362"/>
                      </a:xfrm>
                      <a:prstGeom prst="rect">
                        <a:avLst/>
                      </a:prstGeom>
                    </p:spPr>
                  </p:pic>
                </p:oleObj>
              </mc:Fallback>
            </mc:AlternateContent>
          </a:graphicData>
        </a:graphic>
      </p:graphicFrame>
    </p:spTree>
    <p:extLst>
      <p:ext uri="{BB962C8B-B14F-4D97-AF65-F5344CB8AC3E}">
        <p14:creationId xmlns:p14="http://schemas.microsoft.com/office/powerpoint/2010/main" val="3073893969"/>
      </p:ext>
    </p:extLst>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dirty="0"/>
              <a:t> </a:t>
            </a:r>
          </a:p>
          <a:p>
            <a:r>
              <a:rPr lang="en-AU" dirty="0"/>
              <a:t>This is another example of ‘correlation is not causation’. To summarise all our cases:</a:t>
            </a:r>
          </a:p>
          <a:p>
            <a:r>
              <a:rPr lang="en-AU" dirty="0"/>
              <a:t>As well as flukes (which are not </a:t>
            </a:r>
            <a:r>
              <a:rPr lang="en-AU" dirty="0" err="1"/>
              <a:t>projectible</a:t>
            </a:r>
            <a:r>
              <a:rPr lang="en-AU" dirty="0"/>
              <a:t>), we have these cases in which correlations are </a:t>
            </a:r>
            <a:r>
              <a:rPr lang="en-AU" dirty="0" err="1"/>
              <a:t>projectible</a:t>
            </a:r>
            <a:r>
              <a:rPr lang="en-AU" dirty="0"/>
              <a:t>, and yet they do not correspond to causation:</a:t>
            </a:r>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209</a:t>
            </a:fld>
            <a:endParaRPr lang="en-AU" altLang="x-none"/>
          </a:p>
        </p:txBody>
      </p:sp>
    </p:spTree>
    <p:extLst>
      <p:ext uri="{BB962C8B-B14F-4D97-AF65-F5344CB8AC3E}">
        <p14:creationId xmlns:p14="http://schemas.microsoft.com/office/powerpoint/2010/main" val="396802550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US" dirty="0">
                <a:latin typeface="Garamond" panose="02020404030301010803" pitchFamily="18" charset="0"/>
              </a:rPr>
              <a:t>Similarly, there is no guidance for the </a:t>
            </a:r>
            <a:r>
              <a:rPr lang="en-US" i="1" dirty="0">
                <a:latin typeface="Garamond" panose="02020404030301010803" pitchFamily="18" charset="0"/>
              </a:rPr>
              <a:t>revision</a:t>
            </a:r>
            <a:r>
              <a:rPr lang="en-US" dirty="0">
                <a:latin typeface="Garamond" panose="02020404030301010803" pitchFamily="18" charset="0"/>
              </a:rPr>
              <a:t> of </a:t>
            </a:r>
            <a:r>
              <a:rPr lang="en-US" dirty="0">
                <a:latin typeface="Garamond" panose="02020404030301010803" pitchFamily="18" charset="0"/>
                <a:sym typeface="Symbol" pitchFamily="2" charset="2"/>
              </a:rPr>
              <a:t></a:t>
            </a:r>
            <a:r>
              <a:rPr lang="en-US" dirty="0">
                <a:latin typeface="Garamond" panose="02020404030301010803" pitchFamily="18" charset="0"/>
              </a:rPr>
              <a:t>.</a:t>
            </a:r>
          </a:p>
          <a:p>
            <a:pPr marL="342900" lvl="1" indent="-342900">
              <a:buFont typeface="Arial" charset="0"/>
              <a:buChar char="•"/>
            </a:pPr>
            <a:r>
              <a:rPr lang="en-US" dirty="0">
                <a:latin typeface="Garamond" panose="02020404030301010803" pitchFamily="18" charset="0"/>
              </a:rPr>
              <a:t>On the contrary, </a:t>
            </a:r>
            <a:r>
              <a:rPr lang="en-US" dirty="0" err="1">
                <a:latin typeface="Garamond" panose="02020404030301010803" pitchFamily="18" charset="0"/>
              </a:rPr>
              <a:t>Bayesianism</a:t>
            </a:r>
            <a:r>
              <a:rPr lang="en-US" dirty="0">
                <a:latin typeface="Garamond" panose="02020404030301010803" pitchFamily="18" charset="0"/>
              </a:rPr>
              <a:t> typically assumes </a:t>
            </a:r>
            <a:r>
              <a:rPr lang="en-US" dirty="0">
                <a:latin typeface="Garamond" panose="02020404030301010803" pitchFamily="18" charset="0"/>
                <a:sym typeface="Symbol" pitchFamily="2" charset="2"/>
              </a:rPr>
              <a:t></a:t>
            </a:r>
            <a:r>
              <a:rPr lang="en-US" dirty="0">
                <a:latin typeface="Garamond" panose="02020404030301010803" pitchFamily="18" charset="0"/>
              </a:rPr>
              <a:t> is fixed throughout.</a:t>
            </a:r>
          </a:p>
          <a:p>
            <a:pPr marL="342900" lvl="1" indent="-342900">
              <a:buFont typeface="Arial" charset="0"/>
              <a:buChar char="•"/>
            </a:pPr>
            <a:r>
              <a:rPr lang="en-AU" dirty="0">
                <a:latin typeface="Garamond" panose="02020404030301010803" pitchFamily="18" charset="0"/>
              </a:rPr>
              <a:t>Indeed, the standard arguments for revision rules such as </a:t>
            </a:r>
            <a:r>
              <a:rPr lang="en-AU" dirty="0" err="1">
                <a:latin typeface="Garamond" panose="02020404030301010803" pitchFamily="18" charset="0"/>
              </a:rPr>
              <a:t>conditionalisation</a:t>
            </a:r>
            <a:r>
              <a:rPr lang="en-AU" dirty="0">
                <a:latin typeface="Garamond" panose="02020404030301010803" pitchFamily="18" charset="0"/>
              </a:rPr>
              <a:t>, imaging, minimum distance, etc. assume a </a:t>
            </a:r>
            <a:r>
              <a:rPr lang="en-AU" i="1" dirty="0">
                <a:latin typeface="Garamond" panose="02020404030301010803" pitchFamily="18" charset="0"/>
              </a:rPr>
              <a:t>fixed</a:t>
            </a:r>
            <a:r>
              <a:rPr lang="en-AU" dirty="0">
                <a:latin typeface="Garamond" panose="02020404030301010803" pitchFamily="18" charset="0"/>
              </a:rPr>
              <a:t> </a:t>
            </a:r>
            <a:r>
              <a:rPr lang="en-AU" dirty="0">
                <a:latin typeface="Garamond" panose="02020404030301010803" pitchFamily="18" charset="0"/>
                <a:sym typeface="Symbol" pitchFamily="2" charset="2"/>
              </a:rPr>
              <a:t></a:t>
            </a:r>
            <a:r>
              <a:rPr lang="en-AU" dirty="0">
                <a:latin typeface="Garamond" panose="02020404030301010803" pitchFamily="18" charset="0"/>
              </a:rPr>
              <a:t>…</a:t>
            </a:r>
          </a:p>
          <a:p>
            <a:pPr marL="0" lvl="1" indent="0">
              <a:lnSpc>
                <a:spcPct val="80000"/>
              </a:lnSpc>
              <a:buNone/>
            </a:pPr>
            <a:endParaRPr lang="en-AU" dirty="0">
              <a:latin typeface="Garamond" panose="02020404030301010803" pitchFamily="18" charset="0"/>
            </a:endParaRPr>
          </a:p>
          <a:p>
            <a:pPr marL="342900" lvl="1" indent="-342900">
              <a:lnSpc>
                <a:spcPct val="80000"/>
              </a:lnSpc>
              <a:buFont typeface="Arial" charset="0"/>
              <a:buChar char="•"/>
            </a:pPr>
            <a:endParaRPr lang="en-AU" dirty="0">
              <a:latin typeface="Garamond" panose="02020404030301010803" pitchFamily="18" charset="0"/>
            </a:endParaRP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21</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The choice of </a:t>
            </a:r>
            <a:endParaRPr lang="en-US" dirty="0"/>
          </a:p>
        </p:txBody>
      </p:sp>
    </p:spTree>
    <p:extLst>
      <p:ext uri="{BB962C8B-B14F-4D97-AF65-F5344CB8AC3E}">
        <p14:creationId xmlns:p14="http://schemas.microsoft.com/office/powerpoint/2010/main" val="31192362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dirty="0"/>
              <a:t> </a:t>
            </a:r>
            <a:endParaRPr lang="en-AU" b="0" dirty="0"/>
          </a:p>
          <a:p>
            <a:pPr lvl="0"/>
            <a:r>
              <a:rPr lang="en-AU" b="0" dirty="0"/>
              <a:t>Prevention cases</a:t>
            </a:r>
            <a:r>
              <a:rPr lang="en-US" b="0" dirty="0"/>
              <a:t>. </a:t>
            </a:r>
            <a:endParaRPr lang="en-AU" b="0" dirty="0"/>
          </a:p>
          <a:p>
            <a:pPr lvl="0"/>
            <a:r>
              <a:rPr lang="en-US" b="0" dirty="0"/>
              <a:t>Related logically or </a:t>
            </a:r>
            <a:r>
              <a:rPr lang="en-US" b="0" dirty="0" err="1"/>
              <a:t>mereologically</a:t>
            </a:r>
            <a:r>
              <a:rPr lang="en-US" b="0" dirty="0"/>
              <a:t>. </a:t>
            </a:r>
            <a:endParaRPr lang="en-AU" b="0" dirty="0"/>
          </a:p>
          <a:p>
            <a:pPr lvl="0"/>
            <a:r>
              <a:rPr lang="en-AU" b="0" dirty="0"/>
              <a:t>EPR-style correlations (quantum mechanics).</a:t>
            </a:r>
          </a:p>
          <a:p>
            <a:pPr lvl="0"/>
            <a:r>
              <a:rPr lang="en-AU" b="0" dirty="0"/>
              <a:t>Effect of a joint cause.</a:t>
            </a:r>
          </a:p>
          <a:p>
            <a:pPr lvl="0"/>
            <a:r>
              <a:rPr lang="en-AU" b="0" dirty="0"/>
              <a:t>Multiple effects of a common cause.</a:t>
            </a:r>
          </a:p>
          <a:p>
            <a:pPr lvl="0"/>
            <a:r>
              <a:rPr lang="en-AU" b="0" dirty="0"/>
              <a:t>Periodic functions. </a:t>
            </a:r>
          </a:p>
          <a:p>
            <a:pPr lvl="0"/>
            <a:r>
              <a:rPr lang="en-US" b="0" dirty="0"/>
              <a:t>Trends.</a:t>
            </a:r>
            <a:endParaRPr lang="en-AU" b="0" dirty="0"/>
          </a:p>
          <a:p>
            <a:pPr lvl="0"/>
            <a:r>
              <a:rPr lang="en-AU" b="0" dirty="0"/>
              <a:t>Simpson’s paradox.</a:t>
            </a:r>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210</a:t>
            </a:fld>
            <a:endParaRPr lang="en-AU" altLang="x-none"/>
          </a:p>
        </p:txBody>
      </p:sp>
    </p:spTree>
    <p:extLst>
      <p:ext uri="{BB962C8B-B14F-4D97-AF65-F5344CB8AC3E}">
        <p14:creationId xmlns:p14="http://schemas.microsoft.com/office/powerpoint/2010/main" val="875150506"/>
      </p:ext>
    </p:extLst>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dirty="0"/>
              <a:t> </a:t>
            </a:r>
            <a:endParaRPr lang="en-AU" b="0" dirty="0"/>
          </a:p>
          <a:p>
            <a:pPr lvl="0"/>
            <a:r>
              <a:rPr lang="en-AU" i="1" dirty="0"/>
              <a:t>P</a:t>
            </a:r>
            <a:r>
              <a:rPr lang="en-AU" b="0" dirty="0"/>
              <a:t>revention cases</a:t>
            </a:r>
            <a:r>
              <a:rPr lang="en-US" b="0" dirty="0"/>
              <a:t>. </a:t>
            </a:r>
            <a:endParaRPr lang="en-AU" b="0" dirty="0"/>
          </a:p>
          <a:p>
            <a:pPr lvl="0"/>
            <a:r>
              <a:rPr lang="en-US" i="1" dirty="0"/>
              <a:t>R</a:t>
            </a:r>
            <a:r>
              <a:rPr lang="en-US" b="0" dirty="0"/>
              <a:t>elated logically or </a:t>
            </a:r>
            <a:r>
              <a:rPr lang="en-US" b="0" dirty="0" err="1"/>
              <a:t>mereologically</a:t>
            </a:r>
            <a:r>
              <a:rPr lang="en-US" b="0" dirty="0"/>
              <a:t>. </a:t>
            </a:r>
            <a:endParaRPr lang="en-AU" b="0" dirty="0"/>
          </a:p>
          <a:p>
            <a:pPr lvl="0"/>
            <a:r>
              <a:rPr lang="en-AU" i="1" dirty="0"/>
              <a:t>E</a:t>
            </a:r>
            <a:r>
              <a:rPr lang="en-AU" b="0" dirty="0"/>
              <a:t>PR-style correlations (quantum mechanics).</a:t>
            </a:r>
          </a:p>
          <a:p>
            <a:pPr lvl="0"/>
            <a:r>
              <a:rPr lang="en-AU" i="1" dirty="0"/>
              <a:t>E</a:t>
            </a:r>
            <a:r>
              <a:rPr lang="en-AU" b="0" dirty="0"/>
              <a:t>ffect of a joint cause.</a:t>
            </a:r>
          </a:p>
          <a:p>
            <a:pPr lvl="0"/>
            <a:r>
              <a:rPr lang="en-AU" i="1" dirty="0"/>
              <a:t>M</a:t>
            </a:r>
            <a:r>
              <a:rPr lang="en-AU" b="0" dirty="0"/>
              <a:t>ultiple effects of a common cause.</a:t>
            </a:r>
          </a:p>
          <a:p>
            <a:pPr lvl="0"/>
            <a:r>
              <a:rPr lang="en-AU" i="1" dirty="0"/>
              <a:t>P</a:t>
            </a:r>
            <a:r>
              <a:rPr lang="en-AU" b="0" dirty="0"/>
              <a:t>eriodic functions. </a:t>
            </a:r>
          </a:p>
          <a:p>
            <a:pPr lvl="0"/>
            <a:r>
              <a:rPr lang="en-US" i="1" dirty="0"/>
              <a:t>T</a:t>
            </a:r>
            <a:r>
              <a:rPr lang="en-US" b="0" dirty="0"/>
              <a:t>rends.</a:t>
            </a:r>
            <a:endParaRPr lang="en-AU" b="0" dirty="0"/>
          </a:p>
          <a:p>
            <a:pPr lvl="0"/>
            <a:r>
              <a:rPr lang="en-AU" i="1" dirty="0"/>
              <a:t>S</a:t>
            </a:r>
            <a:r>
              <a:rPr lang="en-AU" b="0" dirty="0"/>
              <a:t>impson’s paradox.</a:t>
            </a:r>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211</a:t>
            </a:fld>
            <a:endParaRPr lang="en-AU" altLang="x-none"/>
          </a:p>
        </p:txBody>
      </p:sp>
    </p:spTree>
    <p:extLst>
      <p:ext uri="{BB962C8B-B14F-4D97-AF65-F5344CB8AC3E}">
        <p14:creationId xmlns:p14="http://schemas.microsoft.com/office/powerpoint/2010/main" val="2260080509"/>
      </p:ext>
    </p:extLst>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u="sng" dirty="0"/>
              <a:t>Bertrand’s paradoxes</a:t>
            </a:r>
          </a:p>
          <a:p>
            <a:endParaRPr lang="en-AU" dirty="0"/>
          </a:p>
          <a:p>
            <a:r>
              <a:rPr lang="en-AU" dirty="0"/>
              <a:t>The cube example.</a:t>
            </a:r>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212</a:t>
            </a:fld>
            <a:endParaRPr lang="en-AU" altLang="x-none"/>
          </a:p>
        </p:txBody>
      </p:sp>
    </p:spTree>
    <p:extLst>
      <p:ext uri="{BB962C8B-B14F-4D97-AF65-F5344CB8AC3E}">
        <p14:creationId xmlns:p14="http://schemas.microsoft.com/office/powerpoint/2010/main" val="2237865128"/>
      </p:ext>
    </p:extLst>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 puzzles and paradoxes</a:t>
            </a:r>
          </a:p>
        </p:txBody>
      </p:sp>
      <p:sp>
        <p:nvSpPr>
          <p:cNvPr id="5" name="Content Placeholder 4"/>
          <p:cNvSpPr>
            <a:spLocks noGrp="1"/>
          </p:cNvSpPr>
          <p:nvPr>
            <p:ph idx="1"/>
          </p:nvPr>
        </p:nvSpPr>
        <p:spPr/>
        <p:txBody>
          <a:bodyPr/>
          <a:lstStyle/>
          <a:p>
            <a:r>
              <a:rPr lang="en-AU" dirty="0"/>
              <a:t> </a:t>
            </a:r>
          </a:p>
          <a:p>
            <a:pPr lvl="0"/>
            <a:r>
              <a:rPr lang="en-AU" dirty="0"/>
              <a:t>1. The principle of indifference (PI).</a:t>
            </a:r>
          </a:p>
          <a:p>
            <a:pPr lvl="0"/>
            <a:r>
              <a:rPr lang="en-AU" dirty="0"/>
              <a:t>2. PI implies that the correct answer to the ‘length’ question is 1/2.</a:t>
            </a:r>
          </a:p>
          <a:p>
            <a:pPr lvl="0"/>
            <a:r>
              <a:rPr lang="en-AU" dirty="0"/>
              <a:t>3. PI implies that the correct answer to the ‘area’ question is 1/4… </a:t>
            </a:r>
          </a:p>
          <a:p>
            <a:r>
              <a:rPr lang="en-AU" dirty="0"/>
              <a:t>(3’, 3’’, etc. give the various other answers.)</a:t>
            </a:r>
          </a:p>
          <a:p>
            <a:pPr lvl="0"/>
            <a:r>
              <a:rPr lang="en-AU" dirty="0"/>
              <a:t>4. The formulations of the problem are equivalent.</a:t>
            </a:r>
          </a:p>
          <a:p>
            <a:pPr lvl="0"/>
            <a:r>
              <a:rPr lang="en-AU" dirty="0"/>
              <a:t>5. </a:t>
            </a:r>
            <a:r>
              <a:rPr lang="en-AU"/>
              <a:t>The answers have to be the same.</a:t>
            </a:r>
            <a:endParaRPr lang="en-AU" dirty="0"/>
          </a:p>
        </p:txBody>
      </p:sp>
      <p:sp>
        <p:nvSpPr>
          <p:cNvPr id="3" name="Slide Number Placeholder 2"/>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213</a:t>
            </a:fld>
            <a:endParaRPr lang="en-AU" altLang="x-none"/>
          </a:p>
        </p:txBody>
      </p:sp>
    </p:spTree>
    <p:extLst>
      <p:ext uri="{BB962C8B-B14F-4D97-AF65-F5344CB8AC3E}">
        <p14:creationId xmlns:p14="http://schemas.microsoft.com/office/powerpoint/2010/main" val="41070070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US" dirty="0">
                <a:latin typeface="Garamond" panose="02020404030301010803" pitchFamily="18" charset="0"/>
              </a:rPr>
              <a:t>So we’re on our own: we have to just choose an </a:t>
            </a:r>
            <a:r>
              <a:rPr lang="en-US" dirty="0">
                <a:latin typeface="Garamond" panose="02020404030301010803" pitchFamily="18" charset="0"/>
                <a:sym typeface="Symbol" pitchFamily="2" charset="2"/>
              </a:rPr>
              <a:t></a:t>
            </a:r>
            <a:r>
              <a:rPr lang="en-US" dirty="0">
                <a:latin typeface="Garamond" panose="02020404030301010803" pitchFamily="18" charset="0"/>
              </a:rPr>
              <a:t>.</a:t>
            </a:r>
            <a:endParaRPr lang="en-AU" dirty="0">
              <a:latin typeface="Garamond" panose="02020404030301010803" pitchFamily="18" charset="0"/>
            </a:endParaRPr>
          </a:p>
          <a:p>
            <a:pPr marL="342900" lvl="1" indent="-342900">
              <a:buFont typeface="Arial" charset="0"/>
              <a:buChar char="•"/>
            </a:pPr>
            <a:r>
              <a:rPr lang="en-US" dirty="0">
                <a:latin typeface="Garamond" panose="02020404030301010803" pitchFamily="18" charset="0"/>
              </a:rPr>
              <a:t>I think we can do better: we can lay down some guidelines for desirable features of </a:t>
            </a:r>
            <a:r>
              <a:rPr lang="en-US" dirty="0">
                <a:latin typeface="Garamond" panose="02020404030301010803" pitchFamily="18" charset="0"/>
                <a:sym typeface="Symbol" pitchFamily="2" charset="2"/>
              </a:rPr>
              <a:t></a:t>
            </a:r>
            <a:r>
              <a:rPr lang="en-US" dirty="0">
                <a:latin typeface="Garamond" panose="02020404030301010803" pitchFamily="18" charset="0"/>
              </a:rPr>
              <a:t>, and some heuristics for coming up with an </a:t>
            </a:r>
            <a:r>
              <a:rPr lang="en-US" dirty="0">
                <a:latin typeface="Garamond" panose="02020404030301010803" pitchFamily="18" charset="0"/>
                <a:sym typeface="Symbol" pitchFamily="2" charset="2"/>
              </a:rPr>
              <a:t></a:t>
            </a:r>
            <a:r>
              <a:rPr lang="en-US" dirty="0">
                <a:latin typeface="Garamond" panose="02020404030301010803" pitchFamily="18" charset="0"/>
              </a:rPr>
              <a:t> that has those features, and for improving an </a:t>
            </a:r>
            <a:r>
              <a:rPr lang="en-US" dirty="0">
                <a:latin typeface="Garamond" panose="02020404030301010803" pitchFamily="18" charset="0"/>
                <a:sym typeface="Symbol" pitchFamily="2" charset="2"/>
              </a:rPr>
              <a:t></a:t>
            </a:r>
            <a:r>
              <a:rPr lang="en-US" dirty="0">
                <a:latin typeface="Garamond" panose="02020404030301010803" pitchFamily="18" charset="0"/>
              </a:rPr>
              <a:t> that we have.</a:t>
            </a:r>
            <a:endParaRPr lang="en-AU" dirty="0">
              <a:latin typeface="Garamond" panose="02020404030301010803" pitchFamily="18" charset="0"/>
            </a:endParaRPr>
          </a:p>
          <a:p>
            <a:pPr marL="0" lvl="1" indent="0">
              <a:lnSpc>
                <a:spcPct val="80000"/>
              </a:lnSpc>
              <a:buNone/>
            </a:pPr>
            <a:endParaRPr lang="en-AU" dirty="0">
              <a:latin typeface="Garamond" panose="02020404030301010803" pitchFamily="18" charset="0"/>
            </a:endParaRPr>
          </a:p>
          <a:p>
            <a:pPr marL="342900" lvl="1" indent="-342900">
              <a:lnSpc>
                <a:spcPct val="80000"/>
              </a:lnSpc>
              <a:buFont typeface="Arial" charset="0"/>
              <a:buChar char="•"/>
            </a:pPr>
            <a:endParaRPr lang="en-AU" dirty="0">
              <a:latin typeface="Garamond" panose="02020404030301010803" pitchFamily="18" charset="0"/>
            </a:endParaRP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22</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The choice of </a:t>
            </a:r>
            <a:endParaRPr lang="en-US" dirty="0"/>
          </a:p>
        </p:txBody>
      </p:sp>
    </p:spTree>
    <p:extLst>
      <p:ext uri="{BB962C8B-B14F-4D97-AF65-F5344CB8AC3E}">
        <p14:creationId xmlns:p14="http://schemas.microsoft.com/office/powerpoint/2010/main" val="2956033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US" sz="3300" dirty="0">
                <a:latin typeface="Garamond" panose="02020404030301010803" pitchFamily="18" charset="0"/>
              </a:rPr>
              <a:t>There are many ways to argue that X is possible. </a:t>
            </a:r>
          </a:p>
          <a:p>
            <a:pPr marL="342900" lvl="1" indent="-342900">
              <a:buFont typeface="Arial" charset="0"/>
              <a:buChar char="•"/>
            </a:pPr>
            <a:r>
              <a:rPr lang="en-US" sz="3300" dirty="0">
                <a:latin typeface="Garamond" panose="02020404030301010803" pitchFamily="18" charset="0"/>
              </a:rPr>
              <a:t>Two main forms of argument.</a:t>
            </a: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23</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How to argue that X is possible</a:t>
            </a:r>
            <a:endParaRPr lang="en-US" dirty="0"/>
          </a:p>
        </p:txBody>
      </p:sp>
    </p:spTree>
    <p:extLst>
      <p:ext uri="{BB962C8B-B14F-4D97-AF65-F5344CB8AC3E}">
        <p14:creationId xmlns:p14="http://schemas.microsoft.com/office/powerpoint/2010/main" val="1664408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0" lvl="1" indent="0">
              <a:buNone/>
            </a:pPr>
            <a:r>
              <a:rPr lang="en-US" sz="3300" dirty="0">
                <a:latin typeface="Garamond" panose="02020404030301010803" pitchFamily="18" charset="0"/>
              </a:rPr>
              <a:t>1. Begin with some other suitable property that X has, and infer that X is possible.</a:t>
            </a: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24</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How to argue that X is possible</a:t>
            </a:r>
            <a:endParaRPr lang="en-US" dirty="0"/>
          </a:p>
        </p:txBody>
      </p:sp>
    </p:spTree>
    <p:extLst>
      <p:ext uri="{BB962C8B-B14F-4D97-AF65-F5344CB8AC3E}">
        <p14:creationId xmlns:p14="http://schemas.microsoft.com/office/powerpoint/2010/main" val="13707388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fontScale="85000" lnSpcReduction="10000"/>
          </a:bodyPr>
          <a:lstStyle/>
          <a:p>
            <a:pPr marL="342900" indent="-342900">
              <a:buFont typeface="Arial" charset="0"/>
              <a:buChar char="•"/>
            </a:pPr>
            <a:endParaRPr lang="en-AU" b="0" dirty="0">
              <a:latin typeface="Garamond" panose="02020404030301010803" pitchFamily="18" charset="0"/>
            </a:endParaRPr>
          </a:p>
          <a:p>
            <a:pPr marL="742950" lvl="2" indent="-342900">
              <a:buFont typeface="Arial" charset="0"/>
              <a:buChar char="•"/>
            </a:pPr>
            <a:r>
              <a:rPr lang="en-US" sz="3300" dirty="0">
                <a:latin typeface="Garamond" panose="02020404030301010803" pitchFamily="18" charset="0"/>
              </a:rPr>
              <a:t>X is actually true</a:t>
            </a:r>
          </a:p>
          <a:p>
            <a:pPr marL="742950" lvl="2" indent="-342900">
              <a:buFont typeface="Arial" charset="0"/>
              <a:buChar char="•"/>
            </a:pPr>
            <a:r>
              <a:rPr lang="en-US" sz="3300" dirty="0">
                <a:latin typeface="Garamond" panose="02020404030301010803" pitchFamily="18" charset="0"/>
              </a:rPr>
              <a:t>X has positive probability</a:t>
            </a:r>
          </a:p>
          <a:p>
            <a:pPr marL="400050" lvl="2" indent="0">
              <a:buNone/>
            </a:pPr>
            <a:r>
              <a:rPr lang="en-US" sz="3300" dirty="0">
                <a:latin typeface="Garamond" panose="02020404030301010803" pitchFamily="18" charset="0"/>
              </a:rPr>
              <a:t>	or better still:</a:t>
            </a:r>
          </a:p>
          <a:p>
            <a:pPr marL="742950" lvl="2" indent="-342900">
              <a:buFont typeface="Arial" charset="0"/>
              <a:buChar char="•"/>
            </a:pPr>
            <a:r>
              <a:rPr lang="en-US" sz="3300" dirty="0">
                <a:latin typeface="Garamond" panose="02020404030301010803" pitchFamily="18" charset="0"/>
              </a:rPr>
              <a:t>X is more probable than a contradiction (to allow for merely comparative probability, and irregularity)</a:t>
            </a:r>
          </a:p>
          <a:p>
            <a:pPr marL="742950" lvl="2" indent="-342900">
              <a:buFont typeface="Arial" charset="0"/>
              <a:buChar char="•"/>
            </a:pPr>
            <a:r>
              <a:rPr lang="en-US" sz="3300" dirty="0">
                <a:latin typeface="Garamond" panose="02020404030301010803" pitchFamily="18" charset="0"/>
              </a:rPr>
              <a:t>X is conceivable</a:t>
            </a:r>
          </a:p>
          <a:p>
            <a:pPr marL="742950" lvl="2" indent="-342900">
              <a:buFont typeface="Arial" charset="0"/>
              <a:buChar char="•"/>
            </a:pPr>
            <a:r>
              <a:rPr lang="en-US" sz="3300" dirty="0">
                <a:latin typeface="Garamond" panose="02020404030301010803" pitchFamily="18" charset="0"/>
              </a:rPr>
              <a:t>X corresponds to a point in a phase space that one of our best scientific theories countenances</a:t>
            </a:r>
          </a:p>
          <a:p>
            <a:pPr marL="742950" lvl="2" indent="-342900">
              <a:buFont typeface="Arial" charset="0"/>
              <a:buChar char="•"/>
            </a:pPr>
            <a:r>
              <a:rPr lang="en-AU" sz="3300" dirty="0">
                <a:latin typeface="Garamond" panose="02020404030301010803" pitchFamily="18" charset="0"/>
              </a:rPr>
              <a:t>¬X is arbitrary</a:t>
            </a: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25</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How to argue that X is possible</a:t>
            </a:r>
            <a:endParaRPr lang="en-US" dirty="0"/>
          </a:p>
        </p:txBody>
      </p:sp>
    </p:spTree>
    <p:extLst>
      <p:ext uri="{BB962C8B-B14F-4D97-AF65-F5344CB8AC3E}">
        <p14:creationId xmlns:p14="http://schemas.microsoft.com/office/powerpoint/2010/main" val="4017591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742950" lvl="2" indent="-342900">
              <a:buFont typeface="Arial" charset="0"/>
              <a:buChar char="•"/>
            </a:pPr>
            <a:r>
              <a:rPr lang="en-AU" sz="3600" dirty="0"/>
              <a:t>¬</a:t>
            </a:r>
            <a:r>
              <a:rPr lang="en-US" sz="3300" dirty="0">
                <a:latin typeface="Garamond" panose="02020404030301010803" pitchFamily="18" charset="0"/>
              </a:rPr>
              <a:t>X is unprovable</a:t>
            </a:r>
          </a:p>
          <a:p>
            <a:pPr marL="742950" lvl="2" indent="-342900">
              <a:buFont typeface="Arial" charset="0"/>
              <a:buChar char="•"/>
            </a:pPr>
            <a:r>
              <a:rPr lang="en-US" sz="3200" dirty="0">
                <a:latin typeface="Garamond" panose="02020404030301010803" pitchFamily="18" charset="0"/>
              </a:rPr>
              <a:t>X has the form ‘V &amp; not-W’, where there is an </a:t>
            </a:r>
            <a:r>
              <a:rPr lang="en-US" sz="3200" i="1" dirty="0">
                <a:latin typeface="Garamond" panose="02020404030301010803" pitchFamily="18" charset="0"/>
              </a:rPr>
              <a:t>inference barrier </a:t>
            </a:r>
            <a:r>
              <a:rPr lang="en-US" sz="3200" dirty="0">
                <a:latin typeface="Garamond" panose="02020404030301010803" pitchFamily="18" charset="0"/>
              </a:rPr>
              <a:t>between V and W.</a:t>
            </a:r>
          </a:p>
          <a:p>
            <a:pPr marL="1200150" lvl="3" indent="-342900">
              <a:buFont typeface="Arial" charset="0"/>
              <a:buChar char="•"/>
            </a:pPr>
            <a:r>
              <a:rPr lang="en-US" sz="3300" dirty="0">
                <a:latin typeface="Garamond" panose="02020404030301010803" pitchFamily="18" charset="0"/>
              </a:rPr>
              <a:t>‘No ought from an is’</a:t>
            </a:r>
          </a:p>
          <a:p>
            <a:pPr marL="1200150" lvl="3" indent="-342900">
              <a:buFont typeface="Arial" charset="0"/>
              <a:buChar char="•"/>
            </a:pPr>
            <a:r>
              <a:rPr lang="en-US" sz="3300" dirty="0">
                <a:latin typeface="Garamond" panose="02020404030301010803" pitchFamily="18" charset="0"/>
              </a:rPr>
              <a:t>Claims about the past and the future</a:t>
            </a:r>
          </a:p>
          <a:p>
            <a:pPr marL="1200150" lvl="3" indent="-342900">
              <a:buFont typeface="Arial" charset="0"/>
              <a:buChar char="•"/>
            </a:pPr>
            <a:r>
              <a:rPr lang="en-US" sz="3300" dirty="0">
                <a:latin typeface="Garamond" panose="02020404030301010803" pitchFamily="18" charset="0"/>
              </a:rPr>
              <a:t>Claims about what actually happens and probability claims</a:t>
            </a:r>
          </a:p>
          <a:p>
            <a:pPr marL="1314450" lvl="4" indent="0">
              <a:buNone/>
            </a:pPr>
            <a:endParaRPr lang="en-US" sz="3300" dirty="0">
              <a:latin typeface="Garamond" panose="02020404030301010803" pitchFamily="18" charset="0"/>
            </a:endParaRP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26</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How to argue that X is possible</a:t>
            </a:r>
            <a:endParaRPr lang="en-US" dirty="0"/>
          </a:p>
        </p:txBody>
      </p:sp>
    </p:spTree>
    <p:extLst>
      <p:ext uri="{BB962C8B-B14F-4D97-AF65-F5344CB8AC3E}">
        <p14:creationId xmlns:p14="http://schemas.microsoft.com/office/powerpoint/2010/main" val="3570074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US" sz="3300" dirty="0">
                <a:latin typeface="Garamond" panose="02020404030301010803" pitchFamily="18" charset="0"/>
              </a:rPr>
              <a:t>2. Begin with something else, Y, that is suitably related to X and possible, and infer that X is possible too. (Or perhaps two or more things, Y, Z ...)</a:t>
            </a:r>
            <a:endParaRPr lang="en-AU" sz="3300" dirty="0">
              <a:latin typeface="Garamond" panose="02020404030301010803" pitchFamily="18" charset="0"/>
            </a:endParaRPr>
          </a:p>
          <a:p>
            <a:pPr marL="0" lvl="1" indent="0">
              <a:lnSpc>
                <a:spcPct val="80000"/>
              </a:lnSpc>
              <a:buNone/>
            </a:pPr>
            <a:endParaRPr lang="en-AU" dirty="0">
              <a:latin typeface="Garamond" panose="02020404030301010803" pitchFamily="18" charset="0"/>
            </a:endParaRP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27</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How to argue that X is possible</a:t>
            </a:r>
            <a:endParaRPr lang="en-US" dirty="0"/>
          </a:p>
        </p:txBody>
      </p:sp>
    </p:spTree>
    <p:extLst>
      <p:ext uri="{BB962C8B-B14F-4D97-AF65-F5344CB8AC3E}">
        <p14:creationId xmlns:p14="http://schemas.microsoft.com/office/powerpoint/2010/main" val="1420656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742950" lvl="2" indent="-342900">
              <a:buFont typeface="Arial" charset="0"/>
              <a:buChar char="•"/>
            </a:pPr>
            <a:r>
              <a:rPr lang="en-US" dirty="0">
                <a:latin typeface="Garamond" panose="02020404030301010803" pitchFamily="18" charset="0"/>
              </a:rPr>
              <a:t>Y entails X, where Y is possible</a:t>
            </a:r>
            <a:endParaRPr lang="en-AU" dirty="0">
              <a:latin typeface="Garamond" panose="02020404030301010803" pitchFamily="18" charset="0"/>
            </a:endParaRPr>
          </a:p>
          <a:p>
            <a:pPr marL="742950" lvl="2" indent="-342900">
              <a:buFont typeface="Arial" charset="0"/>
              <a:buChar char="•"/>
            </a:pPr>
            <a:r>
              <a:rPr lang="en-US" dirty="0">
                <a:latin typeface="Garamond" panose="02020404030301010803" pitchFamily="18" charset="0"/>
              </a:rPr>
              <a:t>Y is compatible with X</a:t>
            </a:r>
            <a:endParaRPr lang="en-AU" dirty="0">
              <a:latin typeface="Garamond" panose="02020404030301010803" pitchFamily="18" charset="0"/>
            </a:endParaRPr>
          </a:p>
          <a:p>
            <a:pPr marL="742950" lvl="2" indent="-342900">
              <a:buFont typeface="Arial" charset="0"/>
              <a:buChar char="•"/>
            </a:pPr>
            <a:r>
              <a:rPr lang="en-US" dirty="0">
                <a:latin typeface="Garamond" panose="02020404030301010803" pitchFamily="18" charset="0"/>
              </a:rPr>
              <a:t>Almost-X is possible</a:t>
            </a:r>
            <a:endParaRPr lang="en-AU" dirty="0">
              <a:latin typeface="Garamond" panose="02020404030301010803" pitchFamily="18" charset="0"/>
            </a:endParaRPr>
          </a:p>
          <a:p>
            <a:pPr marL="742950" lvl="2" indent="-342900">
              <a:buFont typeface="Arial" charset="0"/>
              <a:buChar char="•"/>
            </a:pPr>
            <a:r>
              <a:rPr lang="en-US" dirty="0">
                <a:latin typeface="Garamond" panose="02020404030301010803" pitchFamily="18" charset="0"/>
              </a:rPr>
              <a:t>Extrapolation</a:t>
            </a:r>
            <a:endParaRPr lang="en-AU" dirty="0">
              <a:latin typeface="Garamond" panose="02020404030301010803" pitchFamily="18" charset="0"/>
            </a:endParaRPr>
          </a:p>
          <a:p>
            <a:pPr marL="742950" lvl="2" indent="-342900">
              <a:buFont typeface="Arial" charset="0"/>
              <a:buChar char="•"/>
            </a:pPr>
            <a:r>
              <a:rPr lang="en-US" dirty="0">
                <a:latin typeface="Garamond" panose="02020404030301010803" pitchFamily="18" charset="0"/>
              </a:rPr>
              <a:t>Interpolation</a:t>
            </a:r>
            <a:endParaRPr lang="en-AU" dirty="0">
              <a:latin typeface="Garamond" panose="02020404030301010803" pitchFamily="18" charset="0"/>
            </a:endParaRPr>
          </a:p>
          <a:p>
            <a:pPr marL="742950" lvl="2" indent="-342900">
              <a:buFont typeface="Arial" charset="0"/>
              <a:buChar char="•"/>
            </a:pPr>
            <a:r>
              <a:rPr lang="en-US" dirty="0" err="1">
                <a:latin typeface="Garamond" panose="02020404030301010803" pitchFamily="18" charset="0"/>
              </a:rPr>
              <a:t>Combinatorialism</a:t>
            </a:r>
            <a:endParaRPr lang="en-AU" dirty="0">
              <a:latin typeface="Garamond" panose="02020404030301010803" pitchFamily="18" charset="0"/>
            </a:endParaRPr>
          </a:p>
          <a:p>
            <a:pPr marL="742950" lvl="2" indent="-342900">
              <a:buFont typeface="Arial" charset="0"/>
              <a:buChar char="•"/>
            </a:pPr>
            <a:r>
              <a:rPr lang="en-US" dirty="0">
                <a:latin typeface="Garamond" panose="02020404030301010803" pitchFamily="18" charset="0"/>
              </a:rPr>
              <a:t>Various physical transformations …</a:t>
            </a:r>
            <a:endParaRPr lang="en-AU" dirty="0">
              <a:latin typeface="Garamond" panose="02020404030301010803" pitchFamily="18" charset="0"/>
            </a:endParaRPr>
          </a:p>
          <a:p>
            <a:pPr marL="0" lvl="1" indent="0">
              <a:lnSpc>
                <a:spcPct val="80000"/>
              </a:lnSpc>
              <a:buNone/>
            </a:pPr>
            <a:endParaRPr lang="en-AU" dirty="0">
              <a:latin typeface="Garamond" panose="02020404030301010803" pitchFamily="18" charset="0"/>
            </a:endParaRP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28</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How to argue that X is possible</a:t>
            </a:r>
            <a:endParaRPr lang="en-US" dirty="0"/>
          </a:p>
        </p:txBody>
      </p:sp>
    </p:spTree>
    <p:extLst>
      <p:ext uri="{BB962C8B-B14F-4D97-AF65-F5344CB8AC3E}">
        <p14:creationId xmlns:p14="http://schemas.microsoft.com/office/powerpoint/2010/main" val="2458210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AU" dirty="0">
                <a:latin typeface="Garamond" panose="02020404030301010803" pitchFamily="18" charset="0"/>
              </a:rPr>
              <a:t>In one sense, the best possible </a:t>
            </a:r>
            <a:r>
              <a:rPr lang="en-AU" dirty="0">
                <a:latin typeface="Garamond" panose="02020404030301010803" pitchFamily="18" charset="0"/>
                <a:sym typeface="Symbol" pitchFamily="2" charset="2"/>
              </a:rPr>
              <a:t></a:t>
            </a:r>
            <a:r>
              <a:rPr lang="en-AU" dirty="0">
                <a:latin typeface="Garamond" panose="02020404030301010803" pitchFamily="18" charset="0"/>
              </a:rPr>
              <a:t> would have exactly one possibility, at the level of refinement that we care about: the </a:t>
            </a:r>
            <a:r>
              <a:rPr lang="en-AU" i="1" dirty="0">
                <a:latin typeface="Garamond" panose="02020404030301010803" pitchFamily="18" charset="0"/>
              </a:rPr>
              <a:t>actual </a:t>
            </a:r>
            <a:r>
              <a:rPr lang="en-AU" dirty="0">
                <a:latin typeface="Garamond" panose="02020404030301010803" pitchFamily="18" charset="0"/>
              </a:rPr>
              <a:t>possibility, the way things actually turn out (at that level)…</a:t>
            </a:r>
          </a:p>
          <a:p>
            <a:pPr marL="342900" lvl="1" indent="-342900">
              <a:buFont typeface="Arial" charset="0"/>
              <a:buChar char="•"/>
            </a:pPr>
            <a:r>
              <a:rPr lang="en-US" dirty="0">
                <a:latin typeface="Garamond" panose="02020404030301010803" pitchFamily="18" charset="0"/>
              </a:rPr>
              <a:t>The trouble is, we don’t know the actual outcome in the cases of interest to us. (If we did, we would not be assigning probabilities!) This would not represent our uncertainty.</a:t>
            </a:r>
            <a:endParaRPr lang="en-AU" dirty="0">
              <a:latin typeface="Garamond" panose="02020404030301010803" pitchFamily="18" charset="0"/>
            </a:endParaRPr>
          </a:p>
          <a:p>
            <a:pPr marL="342900" lvl="1" indent="-342900">
              <a:lnSpc>
                <a:spcPct val="80000"/>
              </a:lnSpc>
              <a:buFont typeface="Arial" charset="0"/>
              <a:buChar char="•"/>
            </a:pPr>
            <a:endParaRPr lang="en-AU" dirty="0">
              <a:latin typeface="Garamond" panose="02020404030301010803" pitchFamily="18"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29</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What should  be?</a:t>
            </a:r>
            <a:endParaRPr lang="en-US" dirty="0"/>
          </a:p>
        </p:txBody>
      </p:sp>
    </p:spTree>
    <p:extLst>
      <p:ext uri="{BB962C8B-B14F-4D97-AF65-F5344CB8AC3E}">
        <p14:creationId xmlns:p14="http://schemas.microsoft.com/office/powerpoint/2010/main" val="4248580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342900" indent="-342900">
              <a:buFont typeface="Arial" charset="0"/>
              <a:buChar char="•"/>
            </a:pPr>
            <a:endParaRPr lang="en-AU" sz="3200" b="0" dirty="0">
              <a:latin typeface="Garamond" charset="0"/>
            </a:endParaRPr>
          </a:p>
          <a:p>
            <a:pPr marL="342900" indent="-342900">
              <a:buFont typeface="Arial" charset="0"/>
              <a:buChar char="•"/>
            </a:pPr>
            <a:r>
              <a:rPr lang="en-AU" b="0" dirty="0">
                <a:latin typeface="Garamond" panose="02020404030301010803" pitchFamily="18" charset="0"/>
              </a:rPr>
              <a:t>Why “</a:t>
            </a:r>
            <a:r>
              <a:rPr lang="en-US" b="0" dirty="0">
                <a:latin typeface="Garamond" panose="02020404030301010803" pitchFamily="18" charset="0"/>
                <a:sym typeface="Symbol" charset="2"/>
              </a:rPr>
              <a:t>”?</a:t>
            </a:r>
            <a:r>
              <a:rPr lang="en-AU" b="0" dirty="0">
                <a:latin typeface="Garamond" panose="02020404030301010803" pitchFamily="18" charset="0"/>
              </a:rPr>
              <a:t> </a:t>
            </a:r>
          </a:p>
          <a:p>
            <a:pPr marL="342900" indent="-342900">
              <a:buFont typeface="Arial" charset="0"/>
              <a:buChar char="•"/>
            </a:pPr>
            <a:r>
              <a:rPr lang="en-AU" b="0" dirty="0">
                <a:latin typeface="Garamond" panose="02020404030301010803" pitchFamily="18" charset="0"/>
              </a:rPr>
              <a:t>We’re told that </a:t>
            </a:r>
            <a:r>
              <a:rPr lang="en-AU" b="0" dirty="0">
                <a:latin typeface="Garamond" panose="02020404030301010803" pitchFamily="18" charset="0"/>
                <a:sym typeface="Symbol" pitchFamily="2" charset="2"/>
              </a:rPr>
              <a:t></a:t>
            </a:r>
            <a:r>
              <a:rPr lang="en-AU" b="0" dirty="0">
                <a:latin typeface="Garamond" panose="02020404030301010803" pitchFamily="18" charset="0"/>
              </a:rPr>
              <a:t> is the ultimate set of possible outcomes. But often in practice </a:t>
            </a:r>
            <a:r>
              <a:rPr lang="en-AU" b="0" dirty="0">
                <a:latin typeface="Garamond" panose="02020404030301010803" pitchFamily="18" charset="0"/>
                <a:sym typeface="Symbol" pitchFamily="2" charset="2"/>
              </a:rPr>
              <a:t></a:t>
            </a:r>
            <a:r>
              <a:rPr lang="en-AU" b="0" dirty="0">
                <a:latin typeface="Garamond" panose="02020404030301010803" pitchFamily="18" charset="0"/>
              </a:rPr>
              <a:t> is not that. It may be provisional, subject to revision. At best, it is “ultimate … </a:t>
            </a:r>
            <a:r>
              <a:rPr lang="en-AU" b="0" i="1" dirty="0">
                <a:latin typeface="Garamond" panose="02020404030301010803" pitchFamily="18" charset="0"/>
              </a:rPr>
              <a:t>for now</a:t>
            </a:r>
            <a:r>
              <a:rPr lang="en-AU" b="0" dirty="0">
                <a:latin typeface="Garamond" panose="02020404030301010803" pitchFamily="18" charset="0"/>
              </a:rPr>
              <a:t>!” </a:t>
            </a:r>
          </a:p>
          <a:p>
            <a:pPr marL="342900" indent="-342900">
              <a:buFont typeface="Arial" charset="0"/>
              <a:buChar char="•"/>
            </a:pPr>
            <a:r>
              <a:rPr lang="en-US" b="0" dirty="0">
                <a:latin typeface="Garamond" panose="02020404030301010803" pitchFamily="18" charset="0"/>
                <a:sym typeface="Symbol" pitchFamily="2" charset="2"/>
              </a:rPr>
              <a:t></a:t>
            </a:r>
            <a:r>
              <a:rPr lang="en-US" b="0" dirty="0">
                <a:latin typeface="Garamond" panose="02020404030301010803" pitchFamily="18" charset="0"/>
              </a:rPr>
              <a:t> is the final Greek letter, but it comes before P! </a:t>
            </a:r>
            <a:endParaRPr lang="en-AU" b="0" dirty="0">
              <a:latin typeface="Garamond" panose="02020404030301010803" pitchFamily="18" charset="0"/>
            </a:endParaRPr>
          </a:p>
          <a:p>
            <a:pPr marL="342900" indent="-342900">
              <a:buFont typeface="Arial" charset="0"/>
              <a:buChar char="•"/>
            </a:pPr>
            <a:r>
              <a:rPr lang="en-US" b="0" dirty="0">
                <a:latin typeface="Garamond" panose="02020404030301010803" pitchFamily="18" charset="0"/>
              </a:rPr>
              <a:t>As such, </a:t>
            </a:r>
            <a:r>
              <a:rPr lang="en-US" b="0" dirty="0">
                <a:latin typeface="Garamond" panose="02020404030301010803" pitchFamily="18" charset="0"/>
                <a:sym typeface="Symbol" pitchFamily="2" charset="2"/>
              </a:rPr>
              <a:t></a:t>
            </a:r>
            <a:r>
              <a:rPr lang="en-US" b="0" dirty="0">
                <a:latin typeface="Garamond" panose="02020404030301010803" pitchFamily="18" charset="0"/>
              </a:rPr>
              <a:t> is consistent with other approaches to uncertainty …</a:t>
            </a:r>
          </a:p>
          <a:p>
            <a:pPr marL="342900" indent="-342900">
              <a:buFont typeface="Arial" charset="0"/>
              <a:buChar char="•"/>
            </a:pPr>
            <a:r>
              <a:rPr lang="en-US" b="0" dirty="0">
                <a:solidFill>
                  <a:srgbClr val="000000"/>
                </a:solidFill>
                <a:latin typeface="Garamond" panose="02020404030301010803" pitchFamily="18" charset="0"/>
                <a:ea typeface="Calibri" panose="020F0502020204030204" pitchFamily="34" charset="0"/>
                <a:cs typeface="Times New Roman" panose="02020603050405020304" pitchFamily="18" charset="0"/>
              </a:rPr>
              <a:t>Calling </a:t>
            </a:r>
            <a:r>
              <a:rPr lang="en-US" b="0" dirty="0">
                <a:latin typeface="Garamond" panose="02020404030301010803" pitchFamily="18" charset="0"/>
                <a:ea typeface="Calibri" panose="020F0502020204030204" pitchFamily="34" charset="0"/>
                <a:cs typeface="Times New Roman" panose="02020603050405020304" pitchFamily="18" charset="0"/>
                <a:sym typeface="Symbol" pitchFamily="2" charset="2"/>
              </a:rPr>
              <a:t></a:t>
            </a:r>
            <a:r>
              <a:rPr lang="en-US" b="0" dirty="0">
                <a:solidFill>
                  <a:srgbClr val="000000"/>
                </a:solidFill>
                <a:latin typeface="Garamond" panose="02020404030301010803" pitchFamily="18" charset="0"/>
                <a:ea typeface="Calibri" panose="020F0502020204030204" pitchFamily="34" charset="0"/>
                <a:cs typeface="Times New Roman" panose="02020603050405020304" pitchFamily="18" charset="0"/>
              </a:rPr>
              <a:t> the ‘sample space’ is a little odd. </a:t>
            </a:r>
          </a:p>
          <a:p>
            <a:pPr marL="342900" indent="-342900">
              <a:buFont typeface="Arial" charset="0"/>
              <a:buChar char="•"/>
            </a:pPr>
            <a:r>
              <a:rPr lang="en-US" b="0" dirty="0">
                <a:solidFill>
                  <a:srgbClr val="000000"/>
                </a:solidFill>
                <a:latin typeface="Garamond" panose="02020404030301010803" pitchFamily="18" charset="0"/>
                <a:ea typeface="Calibri" panose="020F0502020204030204" pitchFamily="34" charset="0"/>
                <a:cs typeface="Times New Roman" panose="02020603050405020304" pitchFamily="18" charset="0"/>
              </a:rPr>
              <a:t>‘Possibility space’ would be better.</a:t>
            </a:r>
            <a:endParaRPr lang="en-AU" b="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charset="0"/>
              <a:buChar char="•"/>
            </a:pPr>
            <a:endParaRPr lang="en-US" b="0" dirty="0">
              <a:latin typeface="Garamond" panose="02020404030301010803" pitchFamily="18" charset="0"/>
            </a:endParaRPr>
          </a:p>
          <a:p>
            <a:pPr marL="342900" indent="-342900">
              <a:buFont typeface="Arial" charset="0"/>
              <a:buChar char="•"/>
            </a:pPr>
            <a:endParaRPr lang="en-US" b="0" dirty="0">
              <a:latin typeface="Garamond" panose="02020404030301010803" pitchFamily="18" charset="0"/>
            </a:endParaRPr>
          </a:p>
          <a:p>
            <a:endParaRPr lang="en-AU" b="0" dirty="0">
              <a:latin typeface="Garamond" panose="02020404030301010803" pitchFamily="18" charset="0"/>
            </a:endParaRPr>
          </a:p>
          <a:p>
            <a:pPr marL="342900" indent="-342900">
              <a:buFont typeface="Arial" charset="0"/>
              <a:buChar char="•"/>
            </a:pPr>
            <a:endParaRPr lang="en-AU" sz="2400" b="0" dirty="0">
              <a:latin typeface="Garamond" charset="0"/>
            </a:endParaRPr>
          </a:p>
          <a:p>
            <a:endParaRPr lang="en-AU" sz="2400" b="0" dirty="0"/>
          </a:p>
          <a:p>
            <a:endParaRPr lang="en-AU" sz="2400" b="0" dirty="0"/>
          </a:p>
          <a:p>
            <a:endParaRPr lang="en-AU" sz="2400" b="0" dirty="0"/>
          </a:p>
          <a:p>
            <a:endParaRPr lang="en-AU" sz="2400" b="0" dirty="0"/>
          </a:p>
          <a:p>
            <a:endParaRPr lang="en-AU" sz="2400" b="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3</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preliminaries</a:t>
            </a:r>
            <a:endParaRPr lang="en-US" dirty="0"/>
          </a:p>
        </p:txBody>
      </p:sp>
    </p:spTree>
    <p:extLst>
      <p:ext uri="{BB962C8B-B14F-4D97-AF65-F5344CB8AC3E}">
        <p14:creationId xmlns:p14="http://schemas.microsoft.com/office/powerpoint/2010/main" val="2278605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AU" dirty="0">
                <a:latin typeface="Garamond" panose="02020404030301010803" pitchFamily="18" charset="0"/>
              </a:rPr>
              <a:t>A necessary condition on a good </a:t>
            </a:r>
            <a:r>
              <a:rPr lang="en-AU" dirty="0">
                <a:latin typeface="Garamond" panose="02020404030301010803" pitchFamily="18" charset="0"/>
                <a:sym typeface="Symbol" pitchFamily="2" charset="2"/>
              </a:rPr>
              <a:t></a:t>
            </a:r>
            <a:r>
              <a:rPr lang="en-AU" dirty="0">
                <a:latin typeface="Garamond" panose="02020404030301010803" pitchFamily="18" charset="0"/>
              </a:rPr>
              <a:t>: the actual outcome is in it. Exactly one of </a:t>
            </a:r>
            <a:r>
              <a:rPr lang="en-AU" dirty="0">
                <a:latin typeface="Garamond" panose="02020404030301010803" pitchFamily="18" charset="0"/>
                <a:sym typeface="Symbol" pitchFamily="2" charset="2"/>
              </a:rPr>
              <a:t></a:t>
            </a:r>
            <a:r>
              <a:rPr lang="en-AU" dirty="0">
                <a:latin typeface="Garamond" panose="02020404030301010803" pitchFamily="18" charset="0"/>
              </a:rPr>
              <a:t>’s possibilities is realised.</a:t>
            </a:r>
          </a:p>
          <a:p>
            <a:pPr marL="342900" lvl="1" indent="-342900">
              <a:buFont typeface="Arial" charset="0"/>
              <a:buChar char="•"/>
            </a:pPr>
            <a:r>
              <a:rPr lang="en-US" dirty="0">
                <a:latin typeface="Garamond" panose="02020404030301010803" pitchFamily="18" charset="0"/>
              </a:rPr>
              <a:t>But that puts pressure on us to expand </a:t>
            </a:r>
            <a:r>
              <a:rPr lang="en-US" dirty="0">
                <a:latin typeface="Garamond" panose="02020404030301010803" pitchFamily="18" charset="0"/>
                <a:sym typeface="Symbol" pitchFamily="2" charset="2"/>
              </a:rPr>
              <a:t></a:t>
            </a:r>
            <a:r>
              <a:rPr lang="en-US" dirty="0">
                <a:latin typeface="Garamond" panose="02020404030301010803" pitchFamily="18" charset="0"/>
              </a:rPr>
              <a:t>.</a:t>
            </a:r>
          </a:p>
          <a:p>
            <a:pPr marL="342900" lvl="1" indent="-342900">
              <a:buFont typeface="Arial" charset="0"/>
              <a:buChar char="•"/>
            </a:pPr>
            <a:r>
              <a:rPr lang="en-US" dirty="0">
                <a:latin typeface="Garamond" panose="02020404030301010803" pitchFamily="18" charset="0"/>
              </a:rPr>
              <a:t>A natural thought is that it should be the set of all epistemic possibilities (for a given agent).</a:t>
            </a:r>
            <a:endParaRPr lang="en-AU" dirty="0">
              <a:latin typeface="Garamond" panose="02020404030301010803" pitchFamily="18" charset="0"/>
            </a:endParaRPr>
          </a:p>
          <a:p>
            <a:pPr marL="0" lvl="1" indent="0">
              <a:lnSpc>
                <a:spcPct val="80000"/>
              </a:lnSpc>
              <a:buNone/>
            </a:pPr>
            <a:endParaRPr lang="en-AU" dirty="0">
              <a:latin typeface="Garamond" panose="02020404030301010803" pitchFamily="18"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30</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What should  be?</a:t>
            </a:r>
            <a:endParaRPr lang="en-US" dirty="0"/>
          </a:p>
        </p:txBody>
      </p:sp>
    </p:spTree>
    <p:extLst>
      <p:ext uri="{BB962C8B-B14F-4D97-AF65-F5344CB8AC3E}">
        <p14:creationId xmlns:p14="http://schemas.microsoft.com/office/powerpoint/2010/main" val="1218663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dirty="0">
                <a:latin typeface="Garamond" panose="02020404030301010803" pitchFamily="18" charset="0"/>
              </a:rPr>
              <a:t>What is an “epistemic possibility” for an agent? </a:t>
            </a:r>
          </a:p>
          <a:p>
            <a:pPr marL="342900" lvl="1" indent="-342900">
              <a:buFont typeface="Arial" charset="0"/>
              <a:buChar char="•"/>
            </a:pPr>
            <a:r>
              <a:rPr lang="en-US" dirty="0">
                <a:latin typeface="Garamond" panose="02020404030301010803" pitchFamily="18" charset="0"/>
              </a:rPr>
              <a:t>We could understand that various ways. </a:t>
            </a:r>
          </a:p>
          <a:p>
            <a:pPr marL="342900" lvl="1" indent="-342900">
              <a:buFont typeface="Arial" charset="0"/>
              <a:buChar char="•"/>
            </a:pPr>
            <a:r>
              <a:rPr lang="en-US" dirty="0">
                <a:latin typeface="Garamond" panose="02020404030301010803" pitchFamily="18" charset="0"/>
              </a:rPr>
              <a:t>E.g., P is epistemically possible for the agent </a:t>
            </a:r>
            <a:r>
              <a:rPr lang="en-US" dirty="0" err="1">
                <a:latin typeface="Garamond" panose="02020404030301010803" pitchFamily="18" charset="0"/>
              </a:rPr>
              <a:t>iff</a:t>
            </a:r>
            <a:endParaRPr lang="en-AU" dirty="0">
              <a:latin typeface="Garamond" panose="02020404030301010803" pitchFamily="18" charset="0"/>
            </a:endParaRPr>
          </a:p>
          <a:p>
            <a:pPr marL="1371600" lvl="3" indent="0">
              <a:buNone/>
            </a:pPr>
            <a:r>
              <a:rPr lang="en-US" dirty="0">
                <a:latin typeface="Garamond" panose="02020404030301010803" pitchFamily="18" charset="0"/>
              </a:rPr>
              <a:t>P is compatible with what she knows.</a:t>
            </a:r>
            <a:endParaRPr lang="en-AU" dirty="0">
              <a:latin typeface="Garamond" panose="02020404030301010803" pitchFamily="18" charset="0"/>
            </a:endParaRPr>
          </a:p>
          <a:p>
            <a:pPr marL="1371600" lvl="3" indent="0">
              <a:buNone/>
            </a:pPr>
            <a:r>
              <a:rPr lang="en-US" dirty="0">
                <a:latin typeface="Garamond" panose="02020404030301010803" pitchFamily="18" charset="0"/>
              </a:rPr>
              <a:t>She does not know that not-P.</a:t>
            </a:r>
            <a:endParaRPr lang="en-AU" dirty="0">
              <a:latin typeface="Garamond" panose="02020404030301010803" pitchFamily="18" charset="0"/>
            </a:endParaRPr>
          </a:p>
          <a:p>
            <a:pPr marL="1371600" lvl="3" indent="0">
              <a:buNone/>
            </a:pPr>
            <a:r>
              <a:rPr lang="en-US" dirty="0">
                <a:latin typeface="Garamond" panose="02020404030301010803" pitchFamily="18" charset="0"/>
              </a:rPr>
              <a:t>She should not be certain that not-P…</a:t>
            </a:r>
            <a:endParaRPr lang="en-AU" dirty="0">
              <a:latin typeface="Garamond" panose="02020404030301010803" pitchFamily="18" charset="0"/>
            </a:endParaRPr>
          </a:p>
          <a:p>
            <a:pPr marL="342900" lvl="1" indent="-342900">
              <a:buFont typeface="Arial" charset="0"/>
              <a:buChar char="•"/>
            </a:pPr>
            <a:endParaRPr lang="en-AU" dirty="0">
              <a:latin typeface="Garamond" panose="02020404030301010803" pitchFamily="18"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31</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What should  be?</a:t>
            </a:r>
            <a:endParaRPr lang="en-US" dirty="0"/>
          </a:p>
        </p:txBody>
      </p:sp>
    </p:spTree>
    <p:extLst>
      <p:ext uri="{BB962C8B-B14F-4D97-AF65-F5344CB8AC3E}">
        <p14:creationId xmlns:p14="http://schemas.microsoft.com/office/powerpoint/2010/main" val="2998102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342900" indent="-342900">
              <a:buFont typeface="Arial" charset="0"/>
              <a:buChar char="•"/>
            </a:pPr>
            <a:endParaRPr lang="en-AU" sz="3200" b="0" dirty="0">
              <a:latin typeface="Garamond" charset="0"/>
            </a:endParaRPr>
          </a:p>
          <a:p>
            <a:pPr marL="342900" lvl="1" indent="-342900">
              <a:lnSpc>
                <a:spcPct val="120000"/>
              </a:lnSpc>
              <a:buFont typeface="Arial" charset="0"/>
              <a:buChar char="•"/>
            </a:pPr>
            <a:r>
              <a:rPr lang="en-US" sz="3200" dirty="0">
                <a:latin typeface="Garamond" charset="0"/>
              </a:rPr>
              <a:t>Is another necessary condition on a good </a:t>
            </a:r>
            <a:r>
              <a:rPr lang="en-US" sz="3200" dirty="0">
                <a:latin typeface="Garamond" charset="0"/>
                <a:sym typeface="Symbol" pitchFamily="2" charset="2"/>
              </a:rPr>
              <a:t></a:t>
            </a:r>
            <a:r>
              <a:rPr lang="en-US" sz="3200" dirty="0">
                <a:latin typeface="Garamond" charset="0"/>
              </a:rPr>
              <a:t> that it </a:t>
            </a:r>
            <a:r>
              <a:rPr lang="en-US" sz="3200" i="1" dirty="0">
                <a:latin typeface="Garamond" charset="0"/>
              </a:rPr>
              <a:t>not</a:t>
            </a:r>
            <a:r>
              <a:rPr lang="en-US" sz="3200" dirty="0">
                <a:latin typeface="Garamond" charset="0"/>
              </a:rPr>
              <a:t> include epistemic </a:t>
            </a:r>
            <a:r>
              <a:rPr lang="en-US" sz="3200" i="1" dirty="0">
                <a:latin typeface="Garamond" charset="0"/>
              </a:rPr>
              <a:t>impossibilities—</a:t>
            </a:r>
            <a:r>
              <a:rPr lang="en-US" sz="3200" dirty="0">
                <a:latin typeface="Garamond" charset="0"/>
              </a:rPr>
              <a:t>possibilities that the agent has ruled out?</a:t>
            </a:r>
          </a:p>
          <a:p>
            <a:pPr marL="342900" lvl="1" indent="-342900">
              <a:lnSpc>
                <a:spcPct val="120000"/>
              </a:lnSpc>
              <a:buFont typeface="Arial" charset="0"/>
              <a:buChar char="•"/>
            </a:pPr>
            <a:r>
              <a:rPr lang="en-US" sz="3200" dirty="0">
                <a:latin typeface="Garamond" charset="0"/>
              </a:rPr>
              <a:t>I think that’s wrong—maybe she is interested in counterfactuals about what </a:t>
            </a:r>
            <a:r>
              <a:rPr lang="en-US" sz="3200" i="1" dirty="0">
                <a:latin typeface="Garamond" charset="0"/>
              </a:rPr>
              <a:t>would</a:t>
            </a:r>
            <a:r>
              <a:rPr lang="en-US" sz="3200" dirty="0">
                <a:latin typeface="Garamond" charset="0"/>
              </a:rPr>
              <a:t> be the case, </a:t>
            </a:r>
            <a:r>
              <a:rPr lang="en-US" sz="3200" i="1" dirty="0">
                <a:latin typeface="Garamond" charset="0"/>
              </a:rPr>
              <a:t>if</a:t>
            </a:r>
            <a:r>
              <a:rPr lang="en-US" sz="3200" dirty="0">
                <a:latin typeface="Garamond" charset="0"/>
              </a:rPr>
              <a:t> such a possibility were to happen. </a:t>
            </a:r>
          </a:p>
          <a:p>
            <a:pPr marL="342900" lvl="1" indent="-342900">
              <a:lnSpc>
                <a:spcPct val="120000"/>
              </a:lnSpc>
              <a:buFont typeface="Arial" charset="0"/>
              <a:buChar char="•"/>
            </a:pPr>
            <a:r>
              <a:rPr lang="en-US" sz="3200" dirty="0">
                <a:latin typeface="Garamond" charset="0"/>
              </a:rPr>
              <a:t>And it seems that we can have </a:t>
            </a:r>
            <a:r>
              <a:rPr lang="en-US" sz="3200" i="1" dirty="0">
                <a:latin typeface="Garamond" charset="0"/>
              </a:rPr>
              <a:t>conditional probabilities</a:t>
            </a:r>
            <a:r>
              <a:rPr lang="en-US" sz="3200" dirty="0">
                <a:latin typeface="Garamond" charset="0"/>
              </a:rPr>
              <a:t> that are defined even when the condition is epistemically impossible…</a:t>
            </a:r>
            <a:endParaRPr lang="en-AU" sz="3200" dirty="0">
              <a:latin typeface="Garamond" charset="0"/>
            </a:endParaRPr>
          </a:p>
          <a:p>
            <a:pPr marL="0" lvl="1" indent="0">
              <a:lnSpc>
                <a:spcPct val="80000"/>
              </a:lnSpc>
              <a:buNone/>
            </a:pPr>
            <a:endParaRPr lang="en-AU" dirty="0">
              <a:latin typeface="Garamond" panose="02020404030301010803" pitchFamily="18"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32</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What should  be?</a:t>
            </a:r>
            <a:endParaRPr lang="en-US" dirty="0"/>
          </a:p>
        </p:txBody>
      </p:sp>
    </p:spTree>
    <p:extLst>
      <p:ext uri="{BB962C8B-B14F-4D97-AF65-F5344CB8AC3E}">
        <p14:creationId xmlns:p14="http://schemas.microsoft.com/office/powerpoint/2010/main" val="1596796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lnSpc>
                <a:spcPct val="110000"/>
              </a:lnSpc>
              <a:buFont typeface="Arial" charset="0"/>
              <a:buChar char="•"/>
            </a:pPr>
            <a:r>
              <a:rPr lang="en-US" sz="3000" dirty="0">
                <a:latin typeface="Garamond" charset="0"/>
              </a:rPr>
              <a:t>Since conditional probability is normally defined on a Cartesian product of subsets of </a:t>
            </a:r>
            <a:r>
              <a:rPr lang="en-US" sz="3000" dirty="0">
                <a:latin typeface="Garamond" charset="0"/>
                <a:sym typeface="Symbol" pitchFamily="2" charset="2"/>
              </a:rPr>
              <a:t></a:t>
            </a:r>
            <a:r>
              <a:rPr lang="en-US" sz="3000" dirty="0">
                <a:latin typeface="Garamond" charset="0"/>
              </a:rPr>
              <a:t>, it seems that </a:t>
            </a:r>
            <a:r>
              <a:rPr lang="en-US" sz="3000" dirty="0">
                <a:latin typeface="Garamond" charset="0"/>
                <a:sym typeface="Symbol" pitchFamily="2" charset="2"/>
              </a:rPr>
              <a:t></a:t>
            </a:r>
            <a:r>
              <a:rPr lang="en-US" sz="3000" dirty="0">
                <a:latin typeface="Garamond" charset="0"/>
              </a:rPr>
              <a:t> for conditional probability should be larger than just the collection of epistemic possibilities.</a:t>
            </a:r>
          </a:p>
          <a:p>
            <a:pPr marL="342900" lvl="1" indent="-342900">
              <a:lnSpc>
                <a:spcPct val="110000"/>
              </a:lnSpc>
              <a:buFont typeface="Arial" charset="0"/>
              <a:buChar char="•"/>
            </a:pPr>
            <a:r>
              <a:rPr lang="en-US" sz="3000" dirty="0">
                <a:latin typeface="Garamond" charset="0"/>
              </a:rPr>
              <a:t>But it's normally assumed that the </a:t>
            </a:r>
            <a:r>
              <a:rPr lang="en-US" sz="3000" dirty="0">
                <a:latin typeface="Garamond" charset="0"/>
                <a:sym typeface="Symbol" pitchFamily="2" charset="2"/>
              </a:rPr>
              <a:t></a:t>
            </a:r>
            <a:r>
              <a:rPr lang="en-US" sz="3000" dirty="0">
                <a:latin typeface="Garamond" charset="0"/>
              </a:rPr>
              <a:t>’s for conditional probability and unconditional probability are the same. I question that.</a:t>
            </a:r>
            <a:endParaRPr lang="en-AU" sz="3000" dirty="0">
              <a:latin typeface="Garamond" charset="0"/>
            </a:endParaRPr>
          </a:p>
          <a:p>
            <a:pPr marL="0" lvl="1" indent="0">
              <a:lnSpc>
                <a:spcPct val="90000"/>
              </a:lnSpc>
              <a:buNone/>
            </a:pPr>
            <a:endParaRPr lang="en-AU" sz="30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33</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What should  be?</a:t>
            </a:r>
            <a:endParaRPr lang="en-US" dirty="0"/>
          </a:p>
        </p:txBody>
      </p:sp>
    </p:spTree>
    <p:extLst>
      <p:ext uri="{BB962C8B-B14F-4D97-AF65-F5344CB8AC3E}">
        <p14:creationId xmlns:p14="http://schemas.microsoft.com/office/powerpoint/2010/main" val="2947346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lnSpc>
                <a:spcPct val="110000"/>
              </a:lnSpc>
              <a:buFont typeface="Arial" charset="0"/>
              <a:buChar char="•"/>
            </a:pPr>
            <a:r>
              <a:rPr lang="en-AU" sz="3000" dirty="0">
                <a:latin typeface="Garamond" charset="0"/>
              </a:rPr>
              <a:t>Perhaps, then, </a:t>
            </a:r>
            <a:r>
              <a:rPr lang="en-AU" sz="3000" dirty="0">
                <a:latin typeface="Garamond" charset="0"/>
                <a:sym typeface="Symbol" pitchFamily="2" charset="2"/>
              </a:rPr>
              <a:t></a:t>
            </a:r>
            <a:r>
              <a:rPr lang="en-AU" sz="3000" dirty="0">
                <a:latin typeface="Garamond" charset="0"/>
              </a:rPr>
              <a:t> should be the collection of worlds, that needn't be epistemically possible, but that are merely</a:t>
            </a:r>
            <a:r>
              <a:rPr lang="en-AU" sz="3000" i="1" dirty="0">
                <a:latin typeface="Garamond" charset="0"/>
              </a:rPr>
              <a:t> entertainable</a:t>
            </a:r>
            <a:r>
              <a:rPr lang="en-AU" sz="3000" dirty="0">
                <a:latin typeface="Garamond" charset="0"/>
              </a:rPr>
              <a:t> by an agent?</a:t>
            </a:r>
          </a:p>
          <a:p>
            <a:pPr marL="342900" lvl="1" indent="-342900">
              <a:lnSpc>
                <a:spcPct val="110000"/>
              </a:lnSpc>
              <a:buFont typeface="Arial" charset="0"/>
              <a:buChar char="•"/>
            </a:pPr>
            <a:r>
              <a:rPr lang="en-US" sz="3000" dirty="0">
                <a:latin typeface="Garamond" charset="0"/>
              </a:rPr>
              <a:t>Or given that agents like us can’t entertain an entire world, with all its detail, perhaps better still: </a:t>
            </a:r>
            <a:r>
              <a:rPr lang="en-US" sz="3000" dirty="0">
                <a:latin typeface="Garamond" charset="0"/>
                <a:sym typeface="Symbol" pitchFamily="2" charset="2"/>
              </a:rPr>
              <a:t></a:t>
            </a:r>
            <a:r>
              <a:rPr lang="en-US" sz="3000" dirty="0">
                <a:latin typeface="Garamond" charset="0"/>
              </a:rPr>
              <a:t> should be the collection of maximally fine-grained </a:t>
            </a:r>
            <a:r>
              <a:rPr lang="en-US" sz="3000" i="1" dirty="0">
                <a:latin typeface="Garamond" charset="0"/>
              </a:rPr>
              <a:t>entertainable</a:t>
            </a:r>
            <a:r>
              <a:rPr lang="en-US" sz="3000" dirty="0">
                <a:latin typeface="Garamond" charset="0"/>
              </a:rPr>
              <a:t> propositions.</a:t>
            </a:r>
            <a:endParaRPr lang="en-AU" sz="3000" dirty="0">
              <a:latin typeface="Garamond" charset="0"/>
            </a:endParaRPr>
          </a:p>
          <a:p>
            <a:pPr marL="342900" lvl="1" indent="-342900">
              <a:lnSpc>
                <a:spcPct val="110000"/>
              </a:lnSpc>
              <a:buFont typeface="Arial" charset="0"/>
              <a:buChar char="•"/>
            </a:pPr>
            <a:endParaRPr lang="en-AU" sz="3000" dirty="0">
              <a:latin typeface="Garamond" charset="0"/>
            </a:endParaRPr>
          </a:p>
          <a:p>
            <a:pPr marL="0" lvl="1" indent="0">
              <a:lnSpc>
                <a:spcPct val="90000"/>
              </a:lnSpc>
              <a:buNone/>
            </a:pPr>
            <a:endParaRPr lang="en-AU" sz="30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34</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What should  be?</a:t>
            </a:r>
            <a:endParaRPr lang="en-US" dirty="0"/>
          </a:p>
        </p:txBody>
      </p:sp>
    </p:spTree>
    <p:extLst>
      <p:ext uri="{BB962C8B-B14F-4D97-AF65-F5344CB8AC3E}">
        <p14:creationId xmlns:p14="http://schemas.microsoft.com/office/powerpoint/2010/main" val="1487522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lnSpc>
                <a:spcPct val="110000"/>
              </a:lnSpc>
              <a:buFont typeface="Arial" charset="0"/>
              <a:buChar char="•"/>
            </a:pPr>
            <a:r>
              <a:rPr lang="en-US" sz="3000" dirty="0">
                <a:latin typeface="Garamond" charset="0"/>
              </a:rPr>
              <a:t>There’s still an issue: “entertainable” is a modal notion—what is the operative modality?</a:t>
            </a:r>
            <a:r>
              <a:rPr lang="en-AU" sz="3000" dirty="0">
                <a:latin typeface="Garamond" charset="0"/>
              </a:rPr>
              <a:t> What set of possibilities does </a:t>
            </a:r>
            <a:r>
              <a:rPr lang="en-AU" sz="3000" i="1" dirty="0">
                <a:latin typeface="Garamond" charset="0"/>
              </a:rPr>
              <a:t>it</a:t>
            </a:r>
            <a:r>
              <a:rPr lang="en-AU" sz="3000" dirty="0">
                <a:latin typeface="Garamond" charset="0"/>
              </a:rPr>
              <a:t> generate?</a:t>
            </a:r>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35</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What should  be?</a:t>
            </a:r>
            <a:endParaRPr lang="en-US" dirty="0"/>
          </a:p>
        </p:txBody>
      </p:sp>
    </p:spTree>
    <p:extLst>
      <p:ext uri="{BB962C8B-B14F-4D97-AF65-F5344CB8AC3E}">
        <p14:creationId xmlns:p14="http://schemas.microsoft.com/office/powerpoint/2010/main" val="247365286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AU" sz="3000" dirty="0">
                <a:latin typeface="Garamond" charset="0"/>
              </a:rPr>
              <a:t>Philosophers often talk about expanding </a:t>
            </a:r>
            <a:r>
              <a:rPr lang="en-AU" sz="3000" dirty="0">
                <a:latin typeface="Garamond" charset="0"/>
                <a:sym typeface="Symbol" pitchFamily="2" charset="2"/>
              </a:rPr>
              <a:t></a:t>
            </a:r>
            <a:r>
              <a:rPr lang="en-AU" sz="3000" dirty="0">
                <a:latin typeface="Garamond" charset="0"/>
              </a:rPr>
              <a:t> all the way to ‘the set of all possible worlds’, especially when they are modelling ‘ideal agents’.</a:t>
            </a:r>
          </a:p>
          <a:p>
            <a:pPr marL="342900" lvl="1" indent="-342900">
              <a:buFont typeface="Arial" charset="0"/>
              <a:buChar char="•"/>
            </a:pPr>
            <a:r>
              <a:rPr lang="en-US" sz="3000" dirty="0">
                <a:latin typeface="Garamond" charset="0"/>
              </a:rPr>
              <a:t>Here we leave behind practical considerations; now we are speaking entirely </a:t>
            </a:r>
            <a:r>
              <a:rPr lang="en-US" sz="3000" i="1" dirty="0">
                <a:latin typeface="Garamond" charset="0"/>
              </a:rPr>
              <a:t>theoretically</a:t>
            </a:r>
            <a:r>
              <a:rPr lang="en-US" sz="3000" dirty="0">
                <a:latin typeface="Garamond" charset="0"/>
              </a:rPr>
              <a:t>.</a:t>
            </a:r>
            <a:endParaRPr lang="en-AU" sz="3000" dirty="0">
              <a:latin typeface="Garamond" charset="0"/>
            </a:endParaRPr>
          </a:p>
          <a:p>
            <a:pPr marL="342900" lvl="1" indent="-342900">
              <a:buFont typeface="Arial" charset="0"/>
              <a:buChar char="•"/>
            </a:pPr>
            <a:r>
              <a:rPr lang="en-AU" sz="3000" dirty="0">
                <a:latin typeface="Garamond" charset="0"/>
              </a:rPr>
              <a:t>Then it sounds like </a:t>
            </a:r>
            <a:r>
              <a:rPr lang="en-AU" sz="3000" dirty="0">
                <a:latin typeface="Garamond" charset="0"/>
                <a:sym typeface="Symbol" pitchFamily="2" charset="2"/>
              </a:rPr>
              <a:t></a:t>
            </a:r>
            <a:r>
              <a:rPr lang="en-AU" sz="3000" dirty="0">
                <a:latin typeface="Garamond" charset="0"/>
              </a:rPr>
              <a:t> is chosen for us.</a:t>
            </a:r>
          </a:p>
          <a:p>
            <a:pPr marL="342900" lvl="1" indent="-342900">
              <a:buFont typeface="Arial" charset="0"/>
              <a:buChar char="•"/>
            </a:pPr>
            <a:r>
              <a:rPr lang="en-AU" sz="3000" dirty="0">
                <a:latin typeface="Garamond" charset="0"/>
              </a:rPr>
              <a:t>No wonder we’re given no guidance on choosing it!</a:t>
            </a:r>
          </a:p>
          <a:p>
            <a:pPr marL="342900" lvl="1" indent="-342900">
              <a:buFont typeface="Arial" charset="0"/>
              <a:buChar char="•"/>
            </a:pPr>
            <a:r>
              <a:rPr lang="en-AU" sz="3000" dirty="0">
                <a:latin typeface="Garamond" charset="0"/>
              </a:rPr>
              <a:t>And no wonder we’re given no guidance on revising it! It’s fixed, once and for all.</a:t>
            </a:r>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36</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a:latin typeface="Garamond" charset="0"/>
                <a:ea typeface="Garamond" charset="0"/>
                <a:cs typeface="Garamond" charset="0"/>
                <a:sym typeface="Symbol" charset="2"/>
              </a:rPr>
              <a:t> for </a:t>
            </a:r>
            <a:r>
              <a:rPr lang="en-US" b="0" dirty="0">
                <a:latin typeface="Garamond" charset="0"/>
                <a:ea typeface="Garamond" charset="0"/>
                <a:cs typeface="Garamond" charset="0"/>
                <a:sym typeface="Symbol" charset="2"/>
              </a:rPr>
              <a:t>ideal agents: ‘the set of all </a:t>
            </a:r>
            <a:r>
              <a:rPr lang="en-US" b="0">
                <a:latin typeface="Garamond" charset="0"/>
                <a:ea typeface="Garamond" charset="0"/>
                <a:cs typeface="Garamond" charset="0"/>
                <a:sym typeface="Symbol" charset="2"/>
              </a:rPr>
              <a:t>possible worlds’?</a:t>
            </a:r>
            <a:endParaRPr lang="en-US" dirty="0"/>
          </a:p>
        </p:txBody>
      </p:sp>
    </p:spTree>
    <p:extLst>
      <p:ext uri="{BB962C8B-B14F-4D97-AF65-F5344CB8AC3E}">
        <p14:creationId xmlns:p14="http://schemas.microsoft.com/office/powerpoint/2010/main" val="35615062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dirty="0">
                <a:latin typeface="Garamond" charset="0"/>
              </a:rPr>
              <a:t>Understood this way, the foundation of subjective </a:t>
            </a:r>
            <a:r>
              <a:rPr lang="en-US" dirty="0" err="1">
                <a:latin typeface="Garamond" charset="0"/>
              </a:rPr>
              <a:t>Bayesianism</a:t>
            </a:r>
            <a:r>
              <a:rPr lang="en-US" dirty="0">
                <a:latin typeface="Garamond" charset="0"/>
              </a:rPr>
              <a:t> is the same for all subjects, and thus seems to be entirely </a:t>
            </a:r>
            <a:r>
              <a:rPr lang="en-US" i="1" dirty="0">
                <a:latin typeface="Garamond" charset="0"/>
              </a:rPr>
              <a:t>objective</a:t>
            </a:r>
            <a:r>
              <a:rPr lang="en-US" dirty="0">
                <a:latin typeface="Garamond" charset="0"/>
              </a:rPr>
              <a:t>.</a:t>
            </a:r>
            <a:endParaRPr lang="en-AU" dirty="0">
              <a:latin typeface="Garamond" charset="0"/>
            </a:endParaRPr>
          </a:p>
          <a:p>
            <a:pPr marL="342900" lvl="1" indent="-342900">
              <a:buFont typeface="Arial" charset="0"/>
              <a:buChar char="•"/>
            </a:pPr>
            <a:r>
              <a:rPr lang="en-AU" dirty="0">
                <a:latin typeface="Garamond" charset="0"/>
              </a:rPr>
              <a:t>That may seem a little odd. Why aren’t the possibilities those over which a given agent is uncertain, as </a:t>
            </a:r>
            <a:r>
              <a:rPr lang="en-AU" i="1" dirty="0">
                <a:latin typeface="Garamond" charset="0"/>
              </a:rPr>
              <a:t>she</a:t>
            </a:r>
            <a:r>
              <a:rPr lang="en-AU" dirty="0">
                <a:latin typeface="Garamond" charset="0"/>
              </a:rPr>
              <a:t> represents them—a </a:t>
            </a:r>
            <a:r>
              <a:rPr lang="en-AU" i="1" dirty="0">
                <a:latin typeface="Garamond" charset="0"/>
              </a:rPr>
              <a:t>subjective</a:t>
            </a:r>
            <a:r>
              <a:rPr lang="en-AU" dirty="0">
                <a:latin typeface="Garamond" charset="0"/>
              </a:rPr>
              <a:t> </a:t>
            </a:r>
            <a:r>
              <a:rPr lang="en-AU" dirty="0">
                <a:latin typeface="Garamond" charset="0"/>
                <a:sym typeface="Symbol" pitchFamily="2" charset="2"/>
              </a:rPr>
              <a:t>?</a:t>
            </a:r>
          </a:p>
          <a:p>
            <a:pPr marL="342900" lvl="1" indent="-342900">
              <a:buFont typeface="Arial" charset="0"/>
              <a:buChar char="•"/>
            </a:pPr>
            <a:r>
              <a:rPr lang="en-AU" dirty="0">
                <a:latin typeface="Garamond" charset="0"/>
              </a:rPr>
              <a:t>A fixed </a:t>
            </a:r>
            <a:r>
              <a:rPr lang="en-AU" dirty="0">
                <a:latin typeface="Garamond" charset="0"/>
                <a:sym typeface="Symbol" pitchFamily="2" charset="2"/>
              </a:rPr>
              <a:t></a:t>
            </a:r>
            <a:r>
              <a:rPr lang="en-AU" dirty="0">
                <a:latin typeface="Garamond" charset="0"/>
              </a:rPr>
              <a:t> seems reasonable for an </a:t>
            </a:r>
            <a:r>
              <a:rPr lang="en-AU" i="1" dirty="0">
                <a:latin typeface="Garamond" charset="0"/>
              </a:rPr>
              <a:t>objective </a:t>
            </a:r>
            <a:r>
              <a:rPr lang="en-AU" dirty="0">
                <a:latin typeface="Garamond" charset="0"/>
              </a:rPr>
              <a:t>probability function—e.g., the chance function—but less so for a </a:t>
            </a:r>
            <a:r>
              <a:rPr lang="en-AU" i="1" dirty="0">
                <a:latin typeface="Garamond" charset="0"/>
              </a:rPr>
              <a:t>subjective</a:t>
            </a:r>
            <a:r>
              <a:rPr lang="en-AU" dirty="0">
                <a:latin typeface="Garamond" charset="0"/>
              </a:rPr>
              <a:t> probability function.</a:t>
            </a:r>
          </a:p>
          <a:p>
            <a:pPr marL="342900" lvl="1" indent="-342900">
              <a:buFont typeface="Arial" charset="0"/>
              <a:buChar char="•"/>
            </a:pPr>
            <a:endParaRPr lang="en-AU" dirty="0">
              <a:latin typeface="Garamond" charset="0"/>
            </a:endParaRPr>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37</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a:latin typeface="Garamond" charset="0"/>
                <a:ea typeface="Garamond" charset="0"/>
                <a:cs typeface="Garamond" charset="0"/>
                <a:sym typeface="Symbol" charset="2"/>
              </a:rPr>
              <a:t> for </a:t>
            </a:r>
            <a:r>
              <a:rPr lang="en-US" b="0" dirty="0">
                <a:latin typeface="Garamond" charset="0"/>
                <a:ea typeface="Garamond" charset="0"/>
                <a:cs typeface="Garamond" charset="0"/>
                <a:sym typeface="Symbol" charset="2"/>
              </a:rPr>
              <a:t>ideal agents: ‘the set of all </a:t>
            </a:r>
            <a:r>
              <a:rPr lang="en-US" b="0">
                <a:latin typeface="Garamond" charset="0"/>
                <a:ea typeface="Garamond" charset="0"/>
                <a:cs typeface="Garamond" charset="0"/>
                <a:sym typeface="Symbol" charset="2"/>
              </a:rPr>
              <a:t>possible worlds’?</a:t>
            </a:r>
            <a:endParaRPr lang="en-US" dirty="0"/>
          </a:p>
        </p:txBody>
      </p:sp>
    </p:spTree>
    <p:extLst>
      <p:ext uri="{BB962C8B-B14F-4D97-AF65-F5344CB8AC3E}">
        <p14:creationId xmlns:p14="http://schemas.microsoft.com/office/powerpoint/2010/main" val="861330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dirty="0">
                <a:latin typeface="Garamond" charset="0"/>
              </a:rPr>
              <a:t>I’m </a:t>
            </a:r>
            <a:r>
              <a:rPr lang="en-US" dirty="0" err="1">
                <a:latin typeface="Garamond" charset="0"/>
              </a:rPr>
              <a:t>sceptical</a:t>
            </a:r>
            <a:r>
              <a:rPr lang="en-US" dirty="0">
                <a:latin typeface="Garamond" charset="0"/>
              </a:rPr>
              <a:t> about there being such a thing as the </a:t>
            </a:r>
            <a:r>
              <a:rPr lang="en-US" i="1" dirty="0">
                <a:latin typeface="Garamond" charset="0"/>
              </a:rPr>
              <a:t>set</a:t>
            </a:r>
            <a:r>
              <a:rPr lang="en-US" dirty="0">
                <a:latin typeface="Garamond" charset="0"/>
              </a:rPr>
              <a:t> of all possible worlds.</a:t>
            </a:r>
          </a:p>
          <a:p>
            <a:pPr marL="342900" lvl="1" indent="-342900">
              <a:buFont typeface="Arial" charset="0"/>
              <a:buChar char="•"/>
            </a:pPr>
            <a:r>
              <a:rPr lang="en-US" dirty="0">
                <a:latin typeface="Garamond" charset="0"/>
              </a:rPr>
              <a:t>Kaplan’s paradox.</a:t>
            </a:r>
          </a:p>
          <a:p>
            <a:pPr marL="342900" lvl="1" indent="-342900">
              <a:buFont typeface="Arial" charset="0"/>
              <a:buChar char="•"/>
            </a:pPr>
            <a:r>
              <a:rPr lang="en-US" dirty="0">
                <a:latin typeface="Garamond" charset="0"/>
              </a:rPr>
              <a:t>For each cardinal number K, it could be an epistemic possibility for an agent that there are K dogs. </a:t>
            </a:r>
          </a:p>
          <a:p>
            <a:pPr marL="342900" lvl="1" indent="-342900">
              <a:buFont typeface="Arial" charset="0"/>
              <a:buChar char="•"/>
            </a:pPr>
            <a:r>
              <a:rPr lang="en-US" dirty="0">
                <a:latin typeface="Garamond" charset="0"/>
              </a:rPr>
              <a:t>Then we have proper class many such possibilities, because there are proper class many cardinal numbers.</a:t>
            </a:r>
          </a:p>
          <a:p>
            <a:pPr marL="342900" lvl="1" indent="-342900">
              <a:buFont typeface="Arial" charset="0"/>
              <a:buChar char="•"/>
            </a:pPr>
            <a:r>
              <a:rPr lang="en-US" dirty="0">
                <a:latin typeface="Garamond" charset="0"/>
              </a:rPr>
              <a:t>We have a proper-class sized Omega. Omg!! </a:t>
            </a:r>
            <a:endParaRPr lang="en-AU" dirty="0">
              <a:latin typeface="Garamond" charset="0"/>
            </a:endParaRPr>
          </a:p>
          <a:p>
            <a:pPr lvl="2"/>
            <a:endParaRPr lang="en-AU" dirty="0"/>
          </a:p>
          <a:p>
            <a:pPr marL="342900" lvl="1" indent="-342900">
              <a:buFont typeface="Arial" charset="0"/>
              <a:buChar char="•"/>
            </a:pPr>
            <a:endParaRPr lang="en-AU" dirty="0">
              <a:latin typeface="Garamond" charset="0"/>
            </a:endParaRPr>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38</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a:latin typeface="Garamond" charset="0"/>
                <a:ea typeface="Garamond" charset="0"/>
                <a:cs typeface="Garamond" charset="0"/>
                <a:sym typeface="Symbol" charset="2"/>
              </a:rPr>
              <a:t> for </a:t>
            </a:r>
            <a:r>
              <a:rPr lang="en-US" b="0" dirty="0">
                <a:latin typeface="Garamond" charset="0"/>
                <a:ea typeface="Garamond" charset="0"/>
                <a:cs typeface="Garamond" charset="0"/>
                <a:sym typeface="Symbol" charset="2"/>
              </a:rPr>
              <a:t>ideal agents: ‘the set of all </a:t>
            </a:r>
            <a:r>
              <a:rPr lang="en-US" b="0">
                <a:latin typeface="Garamond" charset="0"/>
                <a:ea typeface="Garamond" charset="0"/>
                <a:cs typeface="Garamond" charset="0"/>
                <a:sym typeface="Symbol" charset="2"/>
              </a:rPr>
              <a:t>possible worlds’?</a:t>
            </a:r>
            <a:endParaRPr lang="en-US" dirty="0"/>
          </a:p>
        </p:txBody>
      </p:sp>
    </p:spTree>
    <p:extLst>
      <p:ext uri="{BB962C8B-B14F-4D97-AF65-F5344CB8AC3E}">
        <p14:creationId xmlns:p14="http://schemas.microsoft.com/office/powerpoint/2010/main" val="457565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dirty="0">
                <a:latin typeface="Garamond" charset="0"/>
              </a:rPr>
              <a:t>Then we would need a new kind of probability theory, one that begins with proper classes rather than sets.</a:t>
            </a:r>
          </a:p>
          <a:p>
            <a:pPr marL="342900" lvl="1" indent="-342900">
              <a:buFont typeface="Arial" charset="0"/>
              <a:buChar char="•"/>
            </a:pPr>
            <a:r>
              <a:rPr lang="en-US" dirty="0">
                <a:latin typeface="Garamond" charset="0"/>
              </a:rPr>
              <a:t>That seems like big news to me!</a:t>
            </a:r>
            <a:endParaRPr lang="en-AU" dirty="0">
              <a:latin typeface="Garamond" charset="0"/>
            </a:endParaRPr>
          </a:p>
          <a:p>
            <a:pPr marL="0" lvl="1" indent="0">
              <a:buNone/>
            </a:pPr>
            <a:endParaRPr lang="en-AU" dirty="0">
              <a:latin typeface="Garamond" charset="0"/>
            </a:endParaRPr>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39</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a:latin typeface="Garamond" charset="0"/>
                <a:ea typeface="Garamond" charset="0"/>
                <a:cs typeface="Garamond" charset="0"/>
                <a:sym typeface="Symbol" charset="2"/>
              </a:rPr>
              <a:t> for </a:t>
            </a:r>
            <a:r>
              <a:rPr lang="en-US" b="0" dirty="0">
                <a:latin typeface="Garamond" charset="0"/>
                <a:ea typeface="Garamond" charset="0"/>
                <a:cs typeface="Garamond" charset="0"/>
                <a:sym typeface="Symbol" charset="2"/>
              </a:rPr>
              <a:t>ideal agents: ‘the set of all </a:t>
            </a:r>
            <a:r>
              <a:rPr lang="en-US" b="0">
                <a:latin typeface="Garamond" charset="0"/>
                <a:ea typeface="Garamond" charset="0"/>
                <a:cs typeface="Garamond" charset="0"/>
                <a:sym typeface="Symbol" charset="2"/>
              </a:rPr>
              <a:t>possible worlds’?</a:t>
            </a:r>
            <a:endParaRPr lang="en-US" dirty="0"/>
          </a:p>
        </p:txBody>
      </p:sp>
    </p:spTree>
    <p:extLst>
      <p:ext uri="{BB962C8B-B14F-4D97-AF65-F5344CB8AC3E}">
        <p14:creationId xmlns:p14="http://schemas.microsoft.com/office/powerpoint/2010/main" val="2228811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indent="-342900">
              <a:buFont typeface="Arial" charset="0"/>
              <a:buChar char="•"/>
            </a:pPr>
            <a:r>
              <a:rPr lang="en-US" b="0" dirty="0">
                <a:latin typeface="Garamond" panose="02020404030301010803" pitchFamily="18" charset="0"/>
                <a:sym typeface="Symbol" pitchFamily="2" charset="2"/>
              </a:rPr>
              <a:t></a:t>
            </a:r>
            <a:r>
              <a:rPr lang="en-US" b="0" dirty="0">
                <a:latin typeface="Garamond" panose="02020404030301010803" pitchFamily="18" charset="0"/>
              </a:rPr>
              <a:t> is a non-empty </a:t>
            </a:r>
            <a:r>
              <a:rPr lang="en-US" b="0" i="1" dirty="0">
                <a:latin typeface="Garamond" panose="02020404030301010803" pitchFamily="18" charset="0"/>
              </a:rPr>
              <a:t>set</a:t>
            </a:r>
            <a:r>
              <a:rPr lang="en-US" b="0" dirty="0">
                <a:latin typeface="Garamond" panose="02020404030301010803" pitchFamily="18" charset="0"/>
              </a:rPr>
              <a:t>. We have already made a theoretical commitment right there…</a:t>
            </a: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4</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preliminaries</a:t>
            </a:r>
            <a:endParaRPr lang="en-US" dirty="0"/>
          </a:p>
        </p:txBody>
      </p:sp>
    </p:spTree>
    <p:extLst>
      <p:ext uri="{BB962C8B-B14F-4D97-AF65-F5344CB8AC3E}">
        <p14:creationId xmlns:p14="http://schemas.microsoft.com/office/powerpoint/2010/main" val="307233868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dirty="0">
                <a:latin typeface="Garamond" charset="0"/>
              </a:rPr>
              <a:t>For example, what are we to make of the (sigma) algebra, F? </a:t>
            </a:r>
          </a:p>
          <a:p>
            <a:pPr marL="342900" lvl="1" indent="-342900">
              <a:buFont typeface="Arial" charset="0"/>
              <a:buChar char="•"/>
            </a:pPr>
            <a:r>
              <a:rPr lang="en-US" dirty="0">
                <a:latin typeface="Garamond" charset="0"/>
              </a:rPr>
              <a:t>It is supposed to be a set of subsets of </a:t>
            </a:r>
            <a:r>
              <a:rPr lang="en-AU" dirty="0">
                <a:latin typeface="Garamond" charset="0"/>
                <a:sym typeface="Symbol" pitchFamily="2" charset="2"/>
              </a:rPr>
              <a:t></a:t>
            </a:r>
            <a:r>
              <a:rPr lang="en-US" dirty="0">
                <a:latin typeface="Garamond" charset="0"/>
              </a:rPr>
              <a:t>, that has </a:t>
            </a:r>
            <a:r>
              <a:rPr lang="en-AU" dirty="0">
                <a:latin typeface="Garamond" charset="0"/>
                <a:sym typeface="Symbol" pitchFamily="2" charset="2"/>
              </a:rPr>
              <a:t></a:t>
            </a:r>
            <a:r>
              <a:rPr lang="en-US" dirty="0">
                <a:latin typeface="Garamond" charset="0"/>
              </a:rPr>
              <a:t> as a member, to which probabilities attach. </a:t>
            </a:r>
          </a:p>
          <a:p>
            <a:pPr marL="342900" lvl="1" indent="-342900">
              <a:buFont typeface="Arial" charset="0"/>
              <a:buChar char="•"/>
            </a:pPr>
            <a:r>
              <a:rPr lang="en-US" dirty="0">
                <a:latin typeface="Garamond" charset="0"/>
              </a:rPr>
              <a:t>But if </a:t>
            </a:r>
            <a:r>
              <a:rPr lang="en-AU" dirty="0">
                <a:latin typeface="Garamond" charset="0"/>
                <a:sym typeface="Symbol" pitchFamily="2" charset="2"/>
              </a:rPr>
              <a:t></a:t>
            </a:r>
            <a:r>
              <a:rPr lang="en-US" dirty="0">
                <a:latin typeface="Garamond" charset="0"/>
              </a:rPr>
              <a:t> is a proper class, it cannot be a member of anything. </a:t>
            </a:r>
            <a:endParaRPr lang="en-AU" dirty="0">
              <a:latin typeface="Garamond" charset="0"/>
            </a:endParaRPr>
          </a:p>
          <a:p>
            <a:pPr marL="342900" lvl="1" indent="-342900">
              <a:buFont typeface="Arial" charset="0"/>
              <a:buChar char="•"/>
            </a:pPr>
            <a:r>
              <a:rPr lang="en-AU" dirty="0">
                <a:latin typeface="Garamond" charset="0"/>
              </a:rPr>
              <a:t>What, then, do probabilities attach to? </a:t>
            </a:r>
          </a:p>
          <a:p>
            <a:pPr marL="0" lvl="1" indent="0">
              <a:buNone/>
            </a:pPr>
            <a:endParaRPr lang="en-AU" dirty="0">
              <a:latin typeface="Garamond" charset="0"/>
            </a:endParaRPr>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40</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a:latin typeface="Garamond" charset="0"/>
                <a:ea typeface="Garamond" charset="0"/>
                <a:cs typeface="Garamond" charset="0"/>
                <a:sym typeface="Symbol" charset="2"/>
              </a:rPr>
              <a:t> for </a:t>
            </a:r>
            <a:r>
              <a:rPr lang="en-US" b="0" dirty="0">
                <a:latin typeface="Garamond" charset="0"/>
                <a:ea typeface="Garamond" charset="0"/>
                <a:cs typeface="Garamond" charset="0"/>
                <a:sym typeface="Symbol" charset="2"/>
              </a:rPr>
              <a:t>ideal agents: ‘the set of all </a:t>
            </a:r>
            <a:r>
              <a:rPr lang="en-US" b="0">
                <a:latin typeface="Garamond" charset="0"/>
                <a:ea typeface="Garamond" charset="0"/>
                <a:cs typeface="Garamond" charset="0"/>
                <a:sym typeface="Symbol" charset="2"/>
              </a:rPr>
              <a:t>possible worlds’?</a:t>
            </a:r>
            <a:endParaRPr lang="en-US" dirty="0"/>
          </a:p>
        </p:txBody>
      </p:sp>
    </p:spTree>
    <p:extLst>
      <p:ext uri="{BB962C8B-B14F-4D97-AF65-F5344CB8AC3E}">
        <p14:creationId xmlns:p14="http://schemas.microsoft.com/office/powerpoint/2010/main" val="1289747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AU" dirty="0">
                <a:latin typeface="Garamond" charset="0"/>
              </a:rPr>
              <a:t>If </a:t>
            </a:r>
            <a:r>
              <a:rPr lang="en-AU" dirty="0">
                <a:latin typeface="Garamond" charset="0"/>
                <a:sym typeface="Symbol" pitchFamily="2" charset="2"/>
              </a:rPr>
              <a:t></a:t>
            </a:r>
            <a:r>
              <a:rPr lang="en-AU" dirty="0">
                <a:latin typeface="Garamond" charset="0"/>
              </a:rPr>
              <a:t> is constituted by all possible worlds, then it is sideways-complete, but it is a </a:t>
            </a:r>
            <a:r>
              <a:rPr lang="en-AU" i="1" dirty="0">
                <a:latin typeface="Garamond" charset="0"/>
              </a:rPr>
              <a:t>proper class </a:t>
            </a:r>
            <a:r>
              <a:rPr lang="en-AU" dirty="0">
                <a:latin typeface="Garamond" charset="0"/>
              </a:rPr>
              <a:t>rather than a set. </a:t>
            </a:r>
          </a:p>
          <a:p>
            <a:pPr marL="342900" lvl="1" indent="-342900">
              <a:buFont typeface="Arial" charset="0"/>
              <a:buChar char="•"/>
            </a:pPr>
            <a:r>
              <a:rPr lang="en-AU" dirty="0">
                <a:latin typeface="Garamond" charset="0"/>
              </a:rPr>
              <a:t>We need to rethink the mathematics of probability theory.</a:t>
            </a:r>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41</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a:latin typeface="Garamond" charset="0"/>
                <a:ea typeface="Garamond" charset="0"/>
                <a:cs typeface="Garamond" charset="0"/>
                <a:sym typeface="Symbol" charset="2"/>
              </a:rPr>
              <a:t> for </a:t>
            </a:r>
            <a:r>
              <a:rPr lang="en-US" b="0" dirty="0">
                <a:latin typeface="Garamond" charset="0"/>
                <a:ea typeface="Garamond" charset="0"/>
                <a:cs typeface="Garamond" charset="0"/>
                <a:sym typeface="Symbol" charset="2"/>
              </a:rPr>
              <a:t>ideal agents: ‘the set of all </a:t>
            </a:r>
            <a:r>
              <a:rPr lang="en-US" b="0">
                <a:latin typeface="Garamond" charset="0"/>
                <a:ea typeface="Garamond" charset="0"/>
                <a:cs typeface="Garamond" charset="0"/>
                <a:sym typeface="Symbol" charset="2"/>
              </a:rPr>
              <a:t>possible worlds’?</a:t>
            </a:r>
            <a:endParaRPr lang="en-US" dirty="0"/>
          </a:p>
        </p:txBody>
      </p:sp>
    </p:spTree>
    <p:extLst>
      <p:ext uri="{BB962C8B-B14F-4D97-AF65-F5344CB8AC3E}">
        <p14:creationId xmlns:p14="http://schemas.microsoft.com/office/powerpoint/2010/main" val="2941145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dirty="0">
                <a:latin typeface="Garamond" charset="0"/>
              </a:rPr>
              <a:t>This </a:t>
            </a:r>
            <a:r>
              <a:rPr lang="en-AU" dirty="0">
                <a:latin typeface="Garamond" charset="0"/>
                <a:sym typeface="Symbol" pitchFamily="2" charset="2"/>
              </a:rPr>
              <a:t></a:t>
            </a:r>
            <a:r>
              <a:rPr lang="en-US" dirty="0">
                <a:latin typeface="Garamond" charset="0"/>
              </a:rPr>
              <a:t> is still not downwards-complete. </a:t>
            </a:r>
          </a:p>
          <a:p>
            <a:pPr marL="342900" lvl="1" indent="-342900">
              <a:buFont typeface="Arial" charset="0"/>
              <a:buChar char="•"/>
            </a:pPr>
            <a:r>
              <a:rPr lang="en-US" dirty="0">
                <a:latin typeface="Garamond" charset="0"/>
              </a:rPr>
              <a:t>We could further refine the possible worlds into </a:t>
            </a:r>
            <a:r>
              <a:rPr lang="en-US" i="1" dirty="0" err="1">
                <a:latin typeface="Garamond" charset="0"/>
              </a:rPr>
              <a:t>centred</a:t>
            </a:r>
            <a:r>
              <a:rPr lang="en-US" dirty="0">
                <a:latin typeface="Garamond" charset="0"/>
              </a:rPr>
              <a:t> possible worlds, which mark a designated time and individual. Then, and only then, is </a:t>
            </a:r>
            <a:r>
              <a:rPr lang="en-AU" dirty="0">
                <a:latin typeface="Garamond" charset="0"/>
                <a:sym typeface="Symbol" pitchFamily="2" charset="2"/>
              </a:rPr>
              <a:t></a:t>
            </a:r>
            <a:r>
              <a:rPr lang="en-US" dirty="0">
                <a:latin typeface="Garamond" charset="0"/>
              </a:rPr>
              <a:t> both sideways- and downwards-complete.</a:t>
            </a:r>
            <a:endParaRPr lang="en-AU" dirty="0">
              <a:latin typeface="Garamond" charset="0"/>
            </a:endParaRPr>
          </a:p>
          <a:p>
            <a:pPr marL="342900" lvl="1" indent="-342900">
              <a:buFont typeface="Arial" charset="0"/>
              <a:buChar char="•"/>
            </a:pPr>
            <a:r>
              <a:rPr lang="en-AU" dirty="0">
                <a:latin typeface="Garamond" charset="0"/>
              </a:rPr>
              <a:t>But this only exacerbates the cardinality worries: a given world now corresponds to many centred worlds…</a:t>
            </a:r>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42</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a:latin typeface="Garamond" charset="0"/>
                <a:ea typeface="Garamond" charset="0"/>
                <a:cs typeface="Garamond" charset="0"/>
                <a:sym typeface="Symbol" charset="2"/>
              </a:rPr>
              <a:t> for </a:t>
            </a:r>
            <a:r>
              <a:rPr lang="en-US" b="0" dirty="0">
                <a:latin typeface="Garamond" charset="0"/>
                <a:ea typeface="Garamond" charset="0"/>
                <a:cs typeface="Garamond" charset="0"/>
                <a:sym typeface="Symbol" charset="2"/>
              </a:rPr>
              <a:t>ideal agents: ‘the set of all </a:t>
            </a:r>
            <a:r>
              <a:rPr lang="en-US" b="0">
                <a:latin typeface="Garamond" charset="0"/>
                <a:ea typeface="Garamond" charset="0"/>
                <a:cs typeface="Garamond" charset="0"/>
                <a:sym typeface="Symbol" charset="2"/>
              </a:rPr>
              <a:t>possible worlds’?</a:t>
            </a:r>
            <a:endParaRPr lang="en-US" dirty="0"/>
          </a:p>
        </p:txBody>
      </p:sp>
    </p:spTree>
    <p:extLst>
      <p:ext uri="{BB962C8B-B14F-4D97-AF65-F5344CB8AC3E}">
        <p14:creationId xmlns:p14="http://schemas.microsoft.com/office/powerpoint/2010/main" val="2489155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dirty="0">
                <a:latin typeface="Garamond" charset="0"/>
              </a:rPr>
              <a:t>This brings us to the first horn of the </a:t>
            </a:r>
            <a:r>
              <a:rPr lang="en-US" i="1" dirty="0">
                <a:latin typeface="Garamond" charset="0"/>
              </a:rPr>
              <a:t>omega dilemma</a:t>
            </a:r>
            <a:r>
              <a:rPr lang="en-US" dirty="0">
                <a:latin typeface="Garamond" charset="0"/>
              </a:rPr>
              <a:t>:</a:t>
            </a:r>
            <a:endParaRPr lang="en-AU" dirty="0">
              <a:latin typeface="Garamond" charset="0"/>
            </a:endParaRPr>
          </a:p>
          <a:p>
            <a:pPr marL="342900" lvl="1" indent="-342900">
              <a:buFont typeface="Arial" charset="0"/>
              <a:buChar char="•"/>
            </a:pPr>
            <a:r>
              <a:rPr lang="en-US" dirty="0">
                <a:latin typeface="Garamond" charset="0"/>
              </a:rPr>
              <a:t>If </a:t>
            </a:r>
            <a:r>
              <a:rPr lang="en-AU" dirty="0">
                <a:latin typeface="Garamond" charset="0"/>
                <a:sym typeface="Symbol" pitchFamily="2" charset="2"/>
              </a:rPr>
              <a:t></a:t>
            </a:r>
            <a:r>
              <a:rPr lang="en-US" dirty="0">
                <a:latin typeface="Garamond" charset="0"/>
              </a:rPr>
              <a:t> is sideways- and downwards-complete, then it is a proper class. Then orthodox probability theory breaks down, and must be rethought.</a:t>
            </a:r>
            <a:endParaRPr lang="en-AU" dirty="0">
              <a:latin typeface="Garamond" charset="0"/>
            </a:endParaRPr>
          </a:p>
          <a:p>
            <a:pPr marL="342900" lvl="1" indent="-342900">
              <a:buFont typeface="Arial" charset="0"/>
              <a:buChar char="•"/>
            </a:pPr>
            <a:endParaRPr lang="en-AU" dirty="0">
              <a:latin typeface="Garamond" charset="0"/>
            </a:endParaRPr>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43</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a:latin typeface="Garamond" charset="0"/>
                <a:ea typeface="Garamond" charset="0"/>
                <a:cs typeface="Garamond" charset="0"/>
                <a:sym typeface="Symbol" charset="2"/>
              </a:rPr>
              <a:t> for </a:t>
            </a:r>
            <a:r>
              <a:rPr lang="en-US" b="0" dirty="0">
                <a:latin typeface="Garamond" charset="0"/>
                <a:ea typeface="Garamond" charset="0"/>
                <a:cs typeface="Garamond" charset="0"/>
                <a:sym typeface="Symbol" charset="2"/>
              </a:rPr>
              <a:t>ideal agents: ‘the set of all </a:t>
            </a:r>
            <a:r>
              <a:rPr lang="en-US" b="0">
                <a:latin typeface="Garamond" charset="0"/>
                <a:ea typeface="Garamond" charset="0"/>
                <a:cs typeface="Garamond" charset="0"/>
                <a:sym typeface="Symbol" charset="2"/>
              </a:rPr>
              <a:t>possible worlds’?</a:t>
            </a:r>
            <a:endParaRPr lang="en-US" dirty="0"/>
          </a:p>
        </p:txBody>
      </p:sp>
    </p:spTree>
    <p:extLst>
      <p:ext uri="{BB962C8B-B14F-4D97-AF65-F5344CB8AC3E}">
        <p14:creationId xmlns:p14="http://schemas.microsoft.com/office/powerpoint/2010/main" val="513026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dirty="0">
                <a:latin typeface="Garamond" charset="0"/>
              </a:rPr>
              <a:t>In any case, worlds, and even more so </a:t>
            </a:r>
            <a:r>
              <a:rPr lang="en-US" dirty="0" err="1">
                <a:latin typeface="Garamond" charset="0"/>
              </a:rPr>
              <a:t>centred</a:t>
            </a:r>
            <a:r>
              <a:rPr lang="en-US" dirty="0">
                <a:latin typeface="Garamond" charset="0"/>
              </a:rPr>
              <a:t> worlds, are too fine-grained for our practical purposes—they’re unnecessarily and intractably detailed. </a:t>
            </a:r>
            <a:endParaRPr lang="en-AU" dirty="0">
              <a:latin typeface="Garamond" charset="0"/>
            </a:endParaRPr>
          </a:p>
          <a:p>
            <a:pPr marL="342900" lvl="1" indent="-342900">
              <a:buFont typeface="Arial" charset="0"/>
              <a:buChar char="•"/>
            </a:pPr>
            <a:endParaRPr lang="en-AU" dirty="0">
              <a:latin typeface="Garamond" charset="0"/>
            </a:endParaRPr>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44</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a:latin typeface="Garamond" charset="0"/>
                <a:ea typeface="Garamond" charset="0"/>
                <a:cs typeface="Garamond" charset="0"/>
                <a:sym typeface="Symbol" charset="2"/>
              </a:rPr>
              <a:t> for </a:t>
            </a:r>
            <a:r>
              <a:rPr lang="en-US" b="0" dirty="0">
                <a:latin typeface="Garamond" charset="0"/>
                <a:ea typeface="Garamond" charset="0"/>
                <a:cs typeface="Garamond" charset="0"/>
                <a:sym typeface="Symbol" charset="2"/>
              </a:rPr>
              <a:t>ideal agents: ‘the set of all </a:t>
            </a:r>
            <a:r>
              <a:rPr lang="en-US" b="0">
                <a:latin typeface="Garamond" charset="0"/>
                <a:ea typeface="Garamond" charset="0"/>
                <a:cs typeface="Garamond" charset="0"/>
                <a:sym typeface="Symbol" charset="2"/>
              </a:rPr>
              <a:t>possible worlds’?</a:t>
            </a:r>
            <a:endParaRPr lang="en-US" dirty="0"/>
          </a:p>
        </p:txBody>
      </p:sp>
    </p:spTree>
    <p:extLst>
      <p:ext uri="{BB962C8B-B14F-4D97-AF65-F5344CB8AC3E}">
        <p14:creationId xmlns:p14="http://schemas.microsoft.com/office/powerpoint/2010/main" val="419149916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AU" dirty="0">
                <a:latin typeface="Garamond" charset="0"/>
              </a:rPr>
              <a:t>We’re pulled in opposite directions: at the level of grain that we care about in our practical concerns, a small </a:t>
            </a:r>
            <a:r>
              <a:rPr lang="en-AU" dirty="0">
                <a:latin typeface="Garamond" charset="0"/>
                <a:sym typeface="Symbol" pitchFamily="2" charset="2"/>
              </a:rPr>
              <a:t></a:t>
            </a:r>
            <a:r>
              <a:rPr lang="en-AU" dirty="0">
                <a:latin typeface="Garamond" charset="0"/>
              </a:rPr>
              <a:t> is more tractable, easier to work with, but more likely to miss the actual outcome.</a:t>
            </a:r>
          </a:p>
          <a:p>
            <a:pPr marL="342900" lvl="1" indent="-342900">
              <a:buFont typeface="Arial" charset="0"/>
              <a:buChar char="•"/>
            </a:pPr>
            <a:r>
              <a:rPr lang="en-AU" dirty="0">
                <a:latin typeface="Garamond" charset="0"/>
              </a:rPr>
              <a:t>At one extreme, we have </a:t>
            </a:r>
            <a:r>
              <a:rPr lang="en-AU" dirty="0">
                <a:latin typeface="Garamond" charset="0"/>
                <a:sym typeface="Symbol" pitchFamily="2" charset="2"/>
              </a:rPr>
              <a:t></a:t>
            </a:r>
            <a:r>
              <a:rPr lang="en-AU" dirty="0">
                <a:latin typeface="Garamond" charset="0"/>
              </a:rPr>
              <a:t> is {the actual outcome}, but we don’t know when we have it. </a:t>
            </a:r>
          </a:p>
          <a:p>
            <a:pPr marL="342900" lvl="1" indent="-342900">
              <a:buFont typeface="Arial" charset="0"/>
              <a:buChar char="•"/>
            </a:pPr>
            <a:r>
              <a:rPr lang="en-AU" dirty="0">
                <a:latin typeface="Garamond" charset="0"/>
              </a:rPr>
              <a:t>At the other extreme, we have </a:t>
            </a:r>
            <a:r>
              <a:rPr lang="en-AU" dirty="0">
                <a:latin typeface="Garamond" charset="0"/>
                <a:sym typeface="Symbol" pitchFamily="2" charset="2"/>
              </a:rPr>
              <a:t></a:t>
            </a:r>
            <a:r>
              <a:rPr lang="en-AU" dirty="0">
                <a:latin typeface="Garamond" charset="0"/>
              </a:rPr>
              <a:t> is the class of all possible worlds, or even the class of all centred possible worlds—completely intractable!</a:t>
            </a:r>
          </a:p>
          <a:p>
            <a:pPr marL="342900" lvl="1" indent="-342900">
              <a:buFont typeface="Arial" charset="0"/>
              <a:buChar char="•"/>
            </a:pPr>
            <a:r>
              <a:rPr lang="en-AU" dirty="0">
                <a:latin typeface="Garamond" charset="0"/>
              </a:rPr>
              <a:t>Our practical situation is somewhere in between.</a:t>
            </a:r>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45</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for agents more like us</a:t>
            </a:r>
            <a:endParaRPr lang="en-US" dirty="0"/>
          </a:p>
        </p:txBody>
      </p:sp>
    </p:spTree>
    <p:extLst>
      <p:ext uri="{BB962C8B-B14F-4D97-AF65-F5344CB8AC3E}">
        <p14:creationId xmlns:p14="http://schemas.microsoft.com/office/powerpoint/2010/main" val="3878264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AU" dirty="0">
                <a:latin typeface="Garamond" charset="0"/>
              </a:rPr>
              <a:t>In practice, </a:t>
            </a:r>
            <a:r>
              <a:rPr lang="en-AU" dirty="0">
                <a:latin typeface="Garamond" charset="0"/>
                <a:sym typeface="Symbol" pitchFamily="2" charset="2"/>
              </a:rPr>
              <a:t></a:t>
            </a:r>
            <a:r>
              <a:rPr lang="en-AU" dirty="0">
                <a:latin typeface="Garamond" charset="0"/>
              </a:rPr>
              <a:t> should include the possibilities that we care about, but not ones that we don’t care about. </a:t>
            </a:r>
          </a:p>
          <a:p>
            <a:pPr marL="342900" lvl="1" indent="-342900">
              <a:buFont typeface="Arial" charset="0"/>
              <a:buChar char="•"/>
            </a:pPr>
            <a:r>
              <a:rPr lang="en-AU" dirty="0">
                <a:latin typeface="Garamond" charset="0"/>
              </a:rPr>
              <a:t>It should find the ‘sweet spot’ of being inclusive, but not too inclusive.</a:t>
            </a:r>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46</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for agents more like us</a:t>
            </a:r>
            <a:endParaRPr lang="en-US" dirty="0"/>
          </a:p>
        </p:txBody>
      </p:sp>
    </p:spTree>
    <p:extLst>
      <p:ext uri="{BB962C8B-B14F-4D97-AF65-F5344CB8AC3E}">
        <p14:creationId xmlns:p14="http://schemas.microsoft.com/office/powerpoint/2010/main" val="343054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AU" dirty="0">
                <a:latin typeface="Garamond" charset="0"/>
              </a:rPr>
              <a:t>Here’s a rule for when you should refine </a:t>
            </a:r>
            <a:r>
              <a:rPr lang="en-AU" dirty="0">
                <a:latin typeface="Garamond" charset="0"/>
                <a:sym typeface="Symbol" pitchFamily="2" charset="2"/>
              </a:rPr>
              <a:t></a:t>
            </a:r>
            <a:r>
              <a:rPr lang="en-AU" dirty="0">
                <a:latin typeface="Garamond" charset="0"/>
              </a:rPr>
              <a:t>: do so whenever you have a preference between two different realisations of a given possibility.</a:t>
            </a:r>
          </a:p>
          <a:p>
            <a:pPr marL="342900" lvl="1" indent="-342900">
              <a:buFont typeface="Arial" charset="0"/>
              <a:buChar char="•"/>
            </a:pPr>
            <a:r>
              <a:rPr lang="en-AU" dirty="0">
                <a:latin typeface="Garamond" charset="0"/>
              </a:rPr>
              <a:t>Better still: refine </a:t>
            </a:r>
            <a:r>
              <a:rPr lang="en-AU" dirty="0">
                <a:latin typeface="Garamond" charset="0"/>
                <a:sym typeface="Symbol" pitchFamily="2" charset="2"/>
              </a:rPr>
              <a:t> </a:t>
            </a:r>
            <a:r>
              <a:rPr lang="en-AU" dirty="0">
                <a:latin typeface="Garamond" charset="0"/>
              </a:rPr>
              <a:t>whenever it is an </a:t>
            </a:r>
            <a:r>
              <a:rPr lang="en-AU" i="1" dirty="0">
                <a:latin typeface="Garamond" charset="0"/>
              </a:rPr>
              <a:t>epistemic possibility</a:t>
            </a:r>
            <a:r>
              <a:rPr lang="en-AU" dirty="0">
                <a:latin typeface="Garamond" charset="0"/>
              </a:rPr>
              <a:t> for you that you have such a preference, or will have such a preference.</a:t>
            </a:r>
          </a:p>
          <a:p>
            <a:pPr marL="342900" lvl="1" indent="-342900">
              <a:buFont typeface="Arial" charset="0"/>
              <a:buChar char="•"/>
            </a:pPr>
            <a:r>
              <a:rPr lang="en-AU" dirty="0">
                <a:latin typeface="Garamond" charset="0"/>
              </a:rPr>
              <a:t>So our representation of uncertainty, our doxastic state, is to this extent bound up with our values, our desires—our </a:t>
            </a:r>
            <a:r>
              <a:rPr lang="en-AU" dirty="0" err="1">
                <a:latin typeface="Garamond" charset="0"/>
              </a:rPr>
              <a:t>bouletic</a:t>
            </a:r>
            <a:r>
              <a:rPr lang="en-AU" dirty="0">
                <a:latin typeface="Garamond" charset="0"/>
              </a:rPr>
              <a:t> state… </a:t>
            </a:r>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47</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for agents more like us</a:t>
            </a:r>
            <a:endParaRPr lang="en-US" dirty="0"/>
          </a:p>
        </p:txBody>
      </p:sp>
    </p:spTree>
    <p:extLst>
      <p:ext uri="{BB962C8B-B14F-4D97-AF65-F5344CB8AC3E}">
        <p14:creationId xmlns:p14="http://schemas.microsoft.com/office/powerpoint/2010/main" val="3350001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AU" dirty="0">
                <a:latin typeface="Garamond" charset="0"/>
              </a:rPr>
              <a:t>In practice, I think it’s best to overstock </a:t>
            </a:r>
            <a:r>
              <a:rPr lang="en-AU" dirty="0">
                <a:latin typeface="Garamond" charset="0"/>
                <a:sym typeface="Symbol" pitchFamily="2" charset="2"/>
              </a:rPr>
              <a:t></a:t>
            </a:r>
            <a:r>
              <a:rPr lang="en-AU" dirty="0">
                <a:latin typeface="Garamond" charset="0"/>
              </a:rPr>
              <a:t> first, so that the possibilities are in there to assess their value. We can later cull them if they make distinctions that don’t matter to us.</a:t>
            </a:r>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48</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for agents more like us</a:t>
            </a:r>
            <a:endParaRPr lang="en-US" dirty="0"/>
          </a:p>
        </p:txBody>
      </p:sp>
    </p:spTree>
    <p:extLst>
      <p:ext uri="{BB962C8B-B14F-4D97-AF65-F5344CB8AC3E}">
        <p14:creationId xmlns:p14="http://schemas.microsoft.com/office/powerpoint/2010/main" val="130252483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dirty="0">
                <a:latin typeface="Garamond" charset="0"/>
              </a:rPr>
              <a:t>We enumerate some possibilities, but they run out before they exhaust all of logical space; or we run out of them because </a:t>
            </a:r>
            <a:r>
              <a:rPr lang="en-US" i="1" dirty="0">
                <a:latin typeface="Garamond" charset="0"/>
              </a:rPr>
              <a:t>we</a:t>
            </a:r>
            <a:r>
              <a:rPr lang="en-US" dirty="0">
                <a:latin typeface="Garamond" charset="0"/>
              </a:rPr>
              <a:t> are exhausted!</a:t>
            </a:r>
          </a:p>
          <a:p>
            <a:pPr marL="0" lvl="1" indent="0">
              <a:buNone/>
            </a:pPr>
            <a:r>
              <a:rPr lang="en-US" dirty="0">
                <a:latin typeface="Garamond" charset="0"/>
              </a:rPr>
              <a:t>	{heads, tails, edge, …}</a:t>
            </a:r>
          </a:p>
          <a:p>
            <a:pPr marL="0" lvl="1" indent="0">
              <a:buNone/>
            </a:pPr>
            <a:r>
              <a:rPr lang="en-US" dirty="0">
                <a:latin typeface="Garamond" charset="0"/>
              </a:rPr>
              <a:t>	or maybe</a:t>
            </a:r>
          </a:p>
          <a:p>
            <a:pPr marL="0" lvl="1" indent="0">
              <a:buNone/>
            </a:pPr>
            <a:r>
              <a:rPr lang="en-US" dirty="0">
                <a:latin typeface="Garamond" charset="0"/>
              </a:rPr>
              <a:t>	{heads, tails, edge, bird flies away with the coin, …}</a:t>
            </a:r>
          </a:p>
          <a:p>
            <a:pPr marL="342900" lvl="1" indent="-342900">
              <a:buFont typeface="Arial" charset="0"/>
              <a:buChar char="•"/>
            </a:pPr>
            <a:r>
              <a:rPr lang="en-US" dirty="0">
                <a:latin typeface="Garamond" charset="0"/>
              </a:rPr>
              <a:t>So we might stop with the list we have, and hope for the best.</a:t>
            </a:r>
            <a:endParaRPr lang="en-AU" dirty="0">
              <a:latin typeface="Garamond" charset="0"/>
            </a:endParaRPr>
          </a:p>
          <a:p>
            <a:pPr marL="342900" lvl="1" indent="-342900">
              <a:buFont typeface="Arial" charset="0"/>
              <a:buChar char="•"/>
            </a:pPr>
            <a:r>
              <a:rPr lang="en-US" dirty="0">
                <a:latin typeface="Garamond" charset="0"/>
                <a:sym typeface="Symbol" pitchFamily="2" charset="2"/>
              </a:rPr>
              <a:t>Then </a:t>
            </a:r>
            <a:r>
              <a:rPr lang="en-US" dirty="0">
                <a:latin typeface="Garamond" charset="0"/>
              </a:rPr>
              <a:t> is sideways-incomplete.</a:t>
            </a:r>
            <a:endParaRPr lang="en-AU" dirty="0">
              <a:latin typeface="Garamond" charset="0"/>
            </a:endParaRPr>
          </a:p>
          <a:p>
            <a:pPr marL="457200" lvl="1" indent="0">
              <a:buNone/>
            </a:pPr>
            <a:endParaRPr lang="en-AU"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49</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for agents more like us</a:t>
            </a:r>
            <a:endParaRPr lang="en-US" dirty="0"/>
          </a:p>
        </p:txBody>
      </p:sp>
    </p:spTree>
    <p:extLst>
      <p:ext uri="{BB962C8B-B14F-4D97-AF65-F5344CB8AC3E}">
        <p14:creationId xmlns:p14="http://schemas.microsoft.com/office/powerpoint/2010/main" val="658895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b="0" dirty="0">
              <a:latin typeface="Garamond" panose="02020404030301010803" pitchFamily="18" charset="0"/>
            </a:endParaRPr>
          </a:p>
          <a:p>
            <a:pPr marL="342900" indent="-342900">
              <a:buFont typeface="Arial" charset="0"/>
              <a:buChar char="•"/>
            </a:pPr>
            <a:r>
              <a:rPr lang="en-US" b="0" dirty="0">
                <a:latin typeface="Garamond" panose="02020404030301010803" pitchFamily="18" charset="0"/>
              </a:rPr>
              <a:t>A set of what? </a:t>
            </a:r>
          </a:p>
          <a:p>
            <a:pPr marL="342900" indent="-342900">
              <a:buFont typeface="Arial" charset="0"/>
              <a:buChar char="•"/>
            </a:pPr>
            <a:r>
              <a:rPr lang="en-US" b="0" dirty="0">
                <a:latin typeface="Garamond" panose="02020404030301010803" pitchFamily="18" charset="0"/>
              </a:rPr>
              <a:t>Possibilities, or outcomes—but which? </a:t>
            </a:r>
            <a:endParaRPr lang="en-AU" b="0" dirty="0">
              <a:latin typeface="Garamond" panose="02020404030301010803" pitchFamily="18" charset="0"/>
            </a:endParaRPr>
          </a:p>
          <a:p>
            <a:pPr marL="342900" indent="-342900">
              <a:buFont typeface="Arial" charset="0"/>
              <a:buChar char="•"/>
            </a:pPr>
            <a:r>
              <a:rPr lang="en-US" b="0" dirty="0">
                <a:latin typeface="Garamond" panose="02020404030301010803" pitchFamily="18" charset="0"/>
              </a:rPr>
              <a:t>The answer will depend on our interpretation of P—subjective or objective. </a:t>
            </a:r>
            <a:endParaRPr lang="en-AU" b="0" dirty="0">
              <a:latin typeface="Garamond" panose="02020404030301010803" pitchFamily="18" charset="0"/>
            </a:endParaRPr>
          </a:p>
          <a:p>
            <a:pPr marL="342900" indent="-342900">
              <a:buFont typeface="Arial" charset="0"/>
              <a:buChar char="•"/>
            </a:pPr>
            <a:r>
              <a:rPr lang="en-AU" b="0" dirty="0">
                <a:latin typeface="Garamond" panose="02020404030301010803" pitchFamily="18" charset="0"/>
              </a:rPr>
              <a:t>I will be concerned here with </a:t>
            </a:r>
            <a:r>
              <a:rPr lang="en-AU" b="0" i="1" dirty="0">
                <a:latin typeface="Garamond" panose="02020404030301010803" pitchFamily="18" charset="0"/>
              </a:rPr>
              <a:t>subjective</a:t>
            </a:r>
            <a:r>
              <a:rPr lang="en-AU" b="0" dirty="0">
                <a:latin typeface="Garamond" panose="02020404030301010803" pitchFamily="18" charset="0"/>
              </a:rPr>
              <a:t> probability. </a:t>
            </a: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5</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preliminaries</a:t>
            </a:r>
            <a:endParaRPr lang="en-US" dirty="0"/>
          </a:p>
        </p:txBody>
      </p:sp>
    </p:spTree>
    <p:extLst>
      <p:ext uri="{BB962C8B-B14F-4D97-AF65-F5344CB8AC3E}">
        <p14:creationId xmlns:p14="http://schemas.microsoft.com/office/powerpoint/2010/main" val="3352987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342900" indent="-342900">
              <a:buFont typeface="Arial" charset="0"/>
              <a:buChar char="•"/>
            </a:pPr>
            <a:endParaRPr lang="en-AU" sz="3200" b="0" dirty="0">
              <a:latin typeface="Garamond" charset="0"/>
            </a:endParaRPr>
          </a:p>
          <a:p>
            <a:pPr marL="342900" lvl="1" indent="-342900">
              <a:lnSpc>
                <a:spcPct val="120000"/>
              </a:lnSpc>
              <a:buFont typeface="Arial" charset="0"/>
              <a:buChar char="•"/>
            </a:pPr>
            <a:r>
              <a:rPr lang="en-US" sz="3000" dirty="0">
                <a:latin typeface="Garamond" charset="0"/>
              </a:rPr>
              <a:t>We might think of our probabilities as being conditional on one of the outcomes that we </a:t>
            </a:r>
            <a:r>
              <a:rPr lang="en-US" sz="3000" i="1" dirty="0">
                <a:latin typeface="Garamond" charset="0"/>
              </a:rPr>
              <a:t>have</a:t>
            </a:r>
            <a:r>
              <a:rPr lang="en-US" sz="3000" dirty="0">
                <a:latin typeface="Garamond" charset="0"/>
              </a:rPr>
              <a:t> enumerated having occurred.</a:t>
            </a:r>
          </a:p>
          <a:p>
            <a:pPr marL="342900" lvl="1" indent="-342900">
              <a:lnSpc>
                <a:spcPct val="120000"/>
              </a:lnSpc>
              <a:buFont typeface="Arial" charset="0"/>
              <a:buChar char="•"/>
            </a:pPr>
            <a:r>
              <a:rPr lang="en-US" sz="3000" dirty="0">
                <a:latin typeface="Garamond" charset="0"/>
              </a:rPr>
              <a:t>But what if something not on that list happens? </a:t>
            </a:r>
          </a:p>
          <a:p>
            <a:pPr marL="342900" lvl="1" indent="-342900">
              <a:lnSpc>
                <a:spcPct val="120000"/>
              </a:lnSpc>
              <a:buFont typeface="Arial" charset="0"/>
              <a:buChar char="•"/>
            </a:pPr>
            <a:r>
              <a:rPr lang="en-US" sz="3000" dirty="0">
                <a:latin typeface="Garamond" charset="0"/>
              </a:rPr>
              <a:t>Our conditional probabilities are undefined on such outcomes. How should we revise in that case?</a:t>
            </a:r>
            <a:endParaRPr lang="en-AU" sz="3000" dirty="0">
              <a:latin typeface="Garamond" charset="0"/>
            </a:endParaRPr>
          </a:p>
          <a:p>
            <a:pPr marL="342900" lvl="1" indent="-342900">
              <a:lnSpc>
                <a:spcPct val="120000"/>
              </a:lnSpc>
              <a:buFont typeface="Arial" charset="0"/>
              <a:buChar char="•"/>
            </a:pPr>
            <a:r>
              <a:rPr lang="en-US" sz="3000" dirty="0">
                <a:latin typeface="Garamond" charset="0"/>
              </a:rPr>
              <a:t>If </a:t>
            </a:r>
            <a:r>
              <a:rPr lang="en-AU" sz="3200" dirty="0">
                <a:latin typeface="Garamond" charset="0"/>
                <a:sym typeface="Symbol" pitchFamily="2" charset="2"/>
              </a:rPr>
              <a:t></a:t>
            </a:r>
            <a:r>
              <a:rPr lang="en-US" sz="3000" dirty="0">
                <a:latin typeface="Garamond" charset="0"/>
              </a:rPr>
              <a:t> is sideways-incomplete, then we have no account of how to update our </a:t>
            </a:r>
            <a:r>
              <a:rPr lang="en-US" sz="3000" dirty="0" err="1">
                <a:latin typeface="Garamond" charset="0"/>
              </a:rPr>
              <a:t>credences</a:t>
            </a:r>
            <a:r>
              <a:rPr lang="en-US" sz="3000" dirty="0">
                <a:latin typeface="Garamond" charset="0"/>
              </a:rPr>
              <a:t> and utilities when we encounter ‘black swans’—unforeseen possibilities. </a:t>
            </a:r>
          </a:p>
          <a:p>
            <a:pPr marL="342900" lvl="1" indent="-342900">
              <a:lnSpc>
                <a:spcPct val="120000"/>
              </a:lnSpc>
              <a:buFont typeface="Arial" charset="0"/>
              <a:buChar char="•"/>
            </a:pPr>
            <a:r>
              <a:rPr lang="en-US" sz="3000" i="1" dirty="0">
                <a:latin typeface="Garamond" charset="0"/>
              </a:rPr>
              <a:t>We are unprepared for surprises</a:t>
            </a:r>
            <a:r>
              <a:rPr lang="en-US" sz="3000" dirty="0">
                <a:latin typeface="Garamond" charset="0"/>
              </a:rPr>
              <a:t>.</a:t>
            </a:r>
            <a:endParaRPr lang="en-AU" sz="3000" dirty="0">
              <a:latin typeface="Garamond" charset="0"/>
            </a:endParaRPr>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50</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for agents more like us</a:t>
            </a:r>
            <a:endParaRPr lang="en-US" dirty="0"/>
          </a:p>
        </p:txBody>
      </p:sp>
    </p:spTree>
    <p:extLst>
      <p:ext uri="{BB962C8B-B14F-4D97-AF65-F5344CB8AC3E}">
        <p14:creationId xmlns:p14="http://schemas.microsoft.com/office/powerpoint/2010/main" val="31624125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lnSpc>
                <a:spcPct val="120000"/>
              </a:lnSpc>
              <a:buFont typeface="Arial" charset="0"/>
              <a:buChar char="•"/>
            </a:pPr>
            <a:r>
              <a:rPr lang="en-US" sz="3000" dirty="0">
                <a:latin typeface="Garamond" charset="0"/>
              </a:rPr>
              <a:t>There’s a popular way to sideways-complete </a:t>
            </a:r>
            <a:r>
              <a:rPr lang="en-AU" sz="3200" dirty="0">
                <a:latin typeface="Garamond" charset="0"/>
                <a:sym typeface="Symbol" pitchFamily="2" charset="2"/>
              </a:rPr>
              <a:t></a:t>
            </a:r>
            <a:r>
              <a:rPr lang="en-US" sz="3000" dirty="0">
                <a:latin typeface="Garamond" charset="0"/>
              </a:rPr>
              <a:t>s...</a:t>
            </a:r>
            <a:endParaRPr lang="en-AU" sz="3000" dirty="0">
              <a:latin typeface="Garamond" charset="0"/>
            </a:endParaRPr>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51</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for agents more like us</a:t>
            </a:r>
            <a:endParaRPr lang="en-US" dirty="0"/>
          </a:p>
        </p:txBody>
      </p:sp>
    </p:spTree>
    <p:extLst>
      <p:ext uri="{BB962C8B-B14F-4D97-AF65-F5344CB8AC3E}">
        <p14:creationId xmlns:p14="http://schemas.microsoft.com/office/powerpoint/2010/main" val="404248809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dirty="0">
                <a:latin typeface="Garamond" charset="0"/>
              </a:rPr>
              <a:t>In various real-life problems (rather than artificial gambling problems), we often include a catch-all possibility that we cannot characterize positively: “none of these possibilities”, the ones that we do characterize positively…</a:t>
            </a:r>
          </a:p>
          <a:p>
            <a:pPr marL="342900" lvl="1" indent="-342900">
              <a:buFont typeface="Arial" charset="0"/>
              <a:buChar char="•"/>
            </a:pPr>
            <a:r>
              <a:rPr lang="en-AU" dirty="0">
                <a:latin typeface="Garamond" charset="0"/>
              </a:rPr>
              <a:t>E.g., {heads, tails, edge, bird flies away with the coin, CATCH-ALL}</a:t>
            </a:r>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52</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sym typeface="Symbol" charset="2"/>
              </a:rPr>
              <a:t>Catch-</a:t>
            </a:r>
            <a:r>
              <a:rPr lang="en-US" b="0" dirty="0" err="1">
                <a:latin typeface="Garamond" charset="0"/>
                <a:sym typeface="Symbol" charset="2"/>
              </a:rPr>
              <a:t>alls</a:t>
            </a:r>
            <a:endParaRPr lang="en-US" dirty="0"/>
          </a:p>
        </p:txBody>
      </p:sp>
    </p:spTree>
    <p:extLst>
      <p:ext uri="{BB962C8B-B14F-4D97-AF65-F5344CB8AC3E}">
        <p14:creationId xmlns:p14="http://schemas.microsoft.com/office/powerpoint/2010/main" val="311755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AU" sz="3200" b="0" dirty="0">
              <a:latin typeface="Garamond" charset="0"/>
            </a:endParaRPr>
          </a:p>
          <a:p>
            <a:pPr marL="342900" lvl="1" indent="-342900">
              <a:lnSpc>
                <a:spcPct val="90000"/>
              </a:lnSpc>
              <a:buFont typeface="Arial" charset="0"/>
              <a:buChar char="•"/>
            </a:pPr>
            <a:r>
              <a:rPr lang="en-US" sz="3000" dirty="0">
                <a:latin typeface="Garamond" charset="0"/>
              </a:rPr>
              <a:t>An </a:t>
            </a:r>
            <a:r>
              <a:rPr lang="en-US" sz="3000" dirty="0">
                <a:latin typeface="Garamond" charset="0"/>
                <a:sym typeface="Symbol" pitchFamily="2" charset="2"/>
              </a:rPr>
              <a:t></a:t>
            </a:r>
            <a:r>
              <a:rPr lang="en-US" sz="3000" dirty="0">
                <a:latin typeface="Garamond" charset="0"/>
              </a:rPr>
              <a:t> with a catch-all is always sideways-complete.</a:t>
            </a:r>
          </a:p>
          <a:p>
            <a:pPr marL="342900" lvl="1" indent="-342900">
              <a:lnSpc>
                <a:spcPct val="90000"/>
              </a:lnSpc>
              <a:buFont typeface="Arial" charset="0"/>
              <a:buChar char="•"/>
            </a:pPr>
            <a:r>
              <a:rPr lang="en-US" sz="3000" dirty="0">
                <a:latin typeface="Garamond" charset="0"/>
              </a:rPr>
              <a:t>But it is downwards-incomplete: CATCH-ALL has no internal structure, and it does not distinguish many different possible outcomes.</a:t>
            </a:r>
          </a:p>
          <a:p>
            <a:pPr marL="342900" lvl="1" indent="-342900">
              <a:lnSpc>
                <a:spcPct val="90000"/>
              </a:lnSpc>
              <a:buFont typeface="Arial" charset="0"/>
              <a:buChar char="•"/>
            </a:pPr>
            <a:r>
              <a:rPr lang="en-AU" sz="3000" dirty="0">
                <a:latin typeface="Garamond" charset="0"/>
              </a:rPr>
              <a:t>Sometimes an event of greatest interest to us resides there - e.g. ‘black swans’. </a:t>
            </a:r>
            <a:endParaRPr lang="en-US" sz="3000" dirty="0">
              <a:latin typeface="Garamond" charset="0"/>
            </a:endParaRPr>
          </a:p>
          <a:p>
            <a:pPr marL="0" lvl="1" indent="0">
              <a:lnSpc>
                <a:spcPct val="90000"/>
              </a:lnSpc>
              <a:buNone/>
            </a:pPr>
            <a:endParaRPr lang="en-US" sz="3000" dirty="0">
              <a:latin typeface="Garamond" charset="0"/>
            </a:endParaRPr>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53</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sym typeface="Symbol" charset="2"/>
              </a:rPr>
              <a:t>Catch-</a:t>
            </a:r>
            <a:r>
              <a:rPr lang="en-US" b="0" dirty="0" err="1">
                <a:latin typeface="Garamond" charset="0"/>
                <a:sym typeface="Symbol" charset="2"/>
              </a:rPr>
              <a:t>alls</a:t>
            </a:r>
            <a:endParaRPr lang="en-US" dirty="0"/>
          </a:p>
        </p:txBody>
      </p:sp>
    </p:spTree>
    <p:extLst>
      <p:ext uri="{BB962C8B-B14F-4D97-AF65-F5344CB8AC3E}">
        <p14:creationId xmlns:p14="http://schemas.microsoft.com/office/powerpoint/2010/main" val="732085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sz="3000" dirty="0">
                <a:latin typeface="Garamond" charset="0"/>
              </a:rPr>
              <a:t>We may be able to refine the catch-all, discerning various more-specific possibilities contained within it.</a:t>
            </a:r>
          </a:p>
          <a:p>
            <a:pPr marL="342900" lvl="1" indent="-342900">
              <a:buFont typeface="Arial" charset="0"/>
              <a:buChar char="•"/>
            </a:pPr>
            <a:r>
              <a:rPr lang="en-AU" sz="3000" dirty="0">
                <a:latin typeface="Garamond" charset="0"/>
              </a:rPr>
              <a:t>e.g., {heads, tails, edge, bird flies away with the coin, dog runs away with the coin, CATCH-ALL #2}</a:t>
            </a:r>
          </a:p>
          <a:p>
            <a:pPr marL="342900" lvl="1" indent="-342900">
              <a:buFont typeface="Arial" charset="0"/>
              <a:buChar char="•"/>
            </a:pPr>
            <a:r>
              <a:rPr lang="en-US" sz="3000" dirty="0">
                <a:latin typeface="Garamond" charset="0"/>
              </a:rPr>
              <a:t>This will have its limits: having done the best we can, there will remain part of the catch-all that we cannot characterize positively - the catch-all within the catch-all! ...</a:t>
            </a:r>
          </a:p>
          <a:p>
            <a:pPr marL="342900" lvl="1" indent="-342900">
              <a:buFont typeface="Arial" charset="0"/>
              <a:buChar char="•"/>
            </a:pPr>
            <a:r>
              <a:rPr lang="en-US" sz="3000" dirty="0">
                <a:latin typeface="Garamond" charset="0"/>
              </a:rPr>
              <a:t>We keep iterating. And so it goes, indefinitely. </a:t>
            </a:r>
          </a:p>
          <a:p>
            <a:pPr marL="342900" lvl="1" indent="-342900">
              <a:buFont typeface="Arial" charset="0"/>
              <a:buChar char="•"/>
            </a:pPr>
            <a:r>
              <a:rPr lang="en-US" sz="3000" dirty="0">
                <a:latin typeface="Garamond" charset="0"/>
              </a:rPr>
              <a:t>We never </a:t>
            </a:r>
            <a:r>
              <a:rPr lang="en-US" sz="3000" i="1" dirty="0">
                <a:latin typeface="Garamond" charset="0"/>
              </a:rPr>
              <a:t>catch all </a:t>
            </a:r>
            <a:r>
              <a:rPr lang="en-US" sz="3000" dirty="0">
                <a:latin typeface="Garamond" charset="0"/>
              </a:rPr>
              <a:t>in the catch-all!</a:t>
            </a:r>
            <a:endParaRPr lang="en-AU" sz="3000" dirty="0">
              <a:latin typeface="Garamond" charset="0"/>
            </a:endParaRPr>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54</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sym typeface="Symbol" charset="2"/>
              </a:rPr>
              <a:t>Catch-</a:t>
            </a:r>
            <a:r>
              <a:rPr lang="en-US" b="0" dirty="0" err="1">
                <a:latin typeface="Garamond" charset="0"/>
                <a:sym typeface="Symbol" charset="2"/>
              </a:rPr>
              <a:t>alls</a:t>
            </a:r>
            <a:endParaRPr lang="en-US" dirty="0"/>
          </a:p>
        </p:txBody>
      </p:sp>
    </p:spTree>
    <p:extLst>
      <p:ext uri="{BB962C8B-B14F-4D97-AF65-F5344CB8AC3E}">
        <p14:creationId xmlns:p14="http://schemas.microsoft.com/office/powerpoint/2010/main" val="3487674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lnSpc>
                <a:spcPct val="90000"/>
              </a:lnSpc>
              <a:buFont typeface="Arial" charset="0"/>
              <a:buChar char="•"/>
            </a:pPr>
            <a:r>
              <a:rPr lang="en-US" dirty="0">
                <a:latin typeface="Garamond" charset="0"/>
              </a:rPr>
              <a:t>So we don’t pretend to positively characterize the entire catch-all.</a:t>
            </a:r>
          </a:p>
          <a:p>
            <a:pPr marL="342900" lvl="1" indent="-342900">
              <a:lnSpc>
                <a:spcPct val="90000"/>
              </a:lnSpc>
              <a:buFont typeface="Arial" charset="0"/>
              <a:buChar char="•"/>
            </a:pPr>
            <a:r>
              <a:rPr lang="en-US" dirty="0">
                <a:latin typeface="Garamond" charset="0"/>
              </a:rPr>
              <a:t>But I think things are even worse than that for the set-theoretic approach.</a:t>
            </a:r>
          </a:p>
          <a:p>
            <a:pPr marL="342900" lvl="1" indent="-342900">
              <a:lnSpc>
                <a:spcPct val="90000"/>
              </a:lnSpc>
              <a:buFont typeface="Arial" charset="0"/>
              <a:buChar char="•"/>
            </a:pPr>
            <a:r>
              <a:rPr lang="en-US" i="1" dirty="0">
                <a:latin typeface="Garamond" charset="0"/>
              </a:rPr>
              <a:t>We cannot catch the catch-all at all</a:t>
            </a:r>
            <a:r>
              <a:rPr lang="en-US" dirty="0">
                <a:latin typeface="Garamond" charset="0"/>
              </a:rPr>
              <a:t>!</a:t>
            </a:r>
            <a:endParaRPr lang="en-AU" dirty="0">
              <a:latin typeface="Garamond" charset="0"/>
            </a:endParaRPr>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55</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sym typeface="Symbol" charset="2"/>
              </a:rPr>
              <a:t>Catch-</a:t>
            </a:r>
            <a:r>
              <a:rPr lang="en-US" b="0" dirty="0" err="1">
                <a:latin typeface="Garamond" charset="0"/>
                <a:sym typeface="Symbol" charset="2"/>
              </a:rPr>
              <a:t>alls</a:t>
            </a:r>
            <a:endParaRPr lang="en-US" dirty="0"/>
          </a:p>
        </p:txBody>
      </p:sp>
    </p:spTree>
    <p:extLst>
      <p:ext uri="{BB962C8B-B14F-4D97-AF65-F5344CB8AC3E}">
        <p14:creationId xmlns:p14="http://schemas.microsoft.com/office/powerpoint/2010/main" val="1519049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AU" dirty="0">
                <a:latin typeface="Garamond" charset="0"/>
              </a:rPr>
              <a:t>What exactly is the catch-all, when we do probability theory with sets?</a:t>
            </a:r>
          </a:p>
          <a:p>
            <a:pPr marL="342900" lvl="1" indent="-342900">
              <a:buFont typeface="Arial" charset="0"/>
              <a:buChar char="•"/>
            </a:pPr>
            <a:r>
              <a:rPr lang="en-AU" dirty="0">
                <a:latin typeface="Garamond" charset="0"/>
              </a:rPr>
              <a:t>It is the complement of the set of possibilities that we have identified so far.</a:t>
            </a:r>
          </a:p>
          <a:p>
            <a:pPr marL="342900" lvl="1" indent="-342900">
              <a:buFont typeface="Arial" charset="0"/>
              <a:buChar char="•"/>
            </a:pPr>
            <a:r>
              <a:rPr lang="en-AU" dirty="0">
                <a:latin typeface="Garamond" charset="0"/>
              </a:rPr>
              <a:t>But complementation is only defined relative to a </a:t>
            </a:r>
            <a:r>
              <a:rPr lang="en-AU" i="1" dirty="0">
                <a:latin typeface="Garamond" charset="0"/>
              </a:rPr>
              <a:t>universal set</a:t>
            </a:r>
            <a:r>
              <a:rPr lang="en-AU" dirty="0">
                <a:latin typeface="Garamond" charset="0"/>
              </a:rPr>
              <a:t>…</a:t>
            </a:r>
          </a:p>
          <a:p>
            <a:pPr marL="342900" lvl="1" indent="-342900">
              <a:buFont typeface="Arial" charset="0"/>
              <a:buChar char="•"/>
            </a:pPr>
            <a:r>
              <a:rPr lang="en-AU" dirty="0">
                <a:latin typeface="Garamond" charset="0"/>
              </a:rPr>
              <a:t>The whole point is that in practice, we don’t have </a:t>
            </a:r>
            <a:r>
              <a:rPr lang="en-US" dirty="0">
                <a:latin typeface="Garamond" charset="0"/>
                <a:sym typeface="Symbol" pitchFamily="2" charset="2"/>
              </a:rPr>
              <a:t></a:t>
            </a:r>
            <a:r>
              <a:rPr lang="en-AU" dirty="0">
                <a:latin typeface="Garamond" charset="0"/>
              </a:rPr>
              <a:t> in the first place—we are constructing it.</a:t>
            </a:r>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56</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sym typeface="Symbol" charset="2"/>
              </a:rPr>
              <a:t>The catch-all: set-theoretic version</a:t>
            </a:r>
            <a:endParaRPr lang="en-US" dirty="0"/>
          </a:p>
        </p:txBody>
      </p:sp>
    </p:spTree>
    <p:extLst>
      <p:ext uri="{BB962C8B-B14F-4D97-AF65-F5344CB8AC3E}">
        <p14:creationId xmlns:p14="http://schemas.microsoft.com/office/powerpoint/2010/main" val="2218062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579296" cy="5087590"/>
          </a:xfrm>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dirty="0">
                <a:latin typeface="Garamond" charset="0"/>
              </a:rPr>
              <a:t>Start with </a:t>
            </a:r>
            <a:r>
              <a:rPr lang="en-US" dirty="0">
                <a:latin typeface="Garamond" charset="0"/>
                <a:sym typeface="Symbol" pitchFamily="2" charset="2"/>
              </a:rPr>
              <a:t></a:t>
            </a:r>
            <a:r>
              <a:rPr lang="en-US" dirty="0">
                <a:latin typeface="Garamond" charset="0"/>
              </a:rPr>
              <a:t> = {</a:t>
            </a:r>
            <a:r>
              <a:rPr lang="en-US" dirty="0">
                <a:latin typeface="Symbol" pitchFamily="2" charset="2"/>
              </a:rPr>
              <a:t>w</a:t>
            </a:r>
            <a:r>
              <a:rPr lang="en-US" baseline="-25000" dirty="0">
                <a:latin typeface="Garamond" charset="0"/>
              </a:rPr>
              <a:t>1</a:t>
            </a:r>
            <a:r>
              <a:rPr lang="en-US" dirty="0">
                <a:latin typeface="Garamond" charset="0"/>
              </a:rPr>
              <a:t>, </a:t>
            </a:r>
            <a:r>
              <a:rPr lang="en-US" dirty="0">
                <a:latin typeface="Symbol" pitchFamily="2" charset="2"/>
              </a:rPr>
              <a:t>w</a:t>
            </a:r>
            <a:r>
              <a:rPr lang="en-US" baseline="-25000" dirty="0">
                <a:latin typeface="Garamond" charset="0"/>
              </a:rPr>
              <a:t>2</a:t>
            </a:r>
            <a:r>
              <a:rPr lang="en-US" dirty="0">
                <a:latin typeface="Garamond" charset="0"/>
              </a:rPr>
              <a:t>, … }</a:t>
            </a:r>
            <a:endParaRPr lang="en-AU" dirty="0">
              <a:latin typeface="Garamond" charset="0"/>
            </a:endParaRPr>
          </a:p>
          <a:p>
            <a:pPr marL="342900" lvl="1" indent="-342900">
              <a:buFont typeface="Arial" charset="0"/>
              <a:buChar char="•"/>
            </a:pPr>
            <a:r>
              <a:rPr lang="en-US" dirty="0">
                <a:latin typeface="Garamond" charset="0"/>
              </a:rPr>
              <a:t>Then add the catch-all: </a:t>
            </a:r>
          </a:p>
          <a:p>
            <a:pPr marL="0" lvl="1" indent="0">
              <a:buNone/>
            </a:pPr>
            <a:r>
              <a:rPr lang="en-US" dirty="0">
                <a:latin typeface="Garamond" charset="0"/>
                <a:sym typeface="Symbol" pitchFamily="2" charset="2"/>
              </a:rPr>
              <a:t>	</a:t>
            </a:r>
            <a:r>
              <a:rPr lang="en-US" dirty="0">
                <a:latin typeface="Garamond" charset="0"/>
              </a:rPr>
              <a:t> = {</a:t>
            </a:r>
            <a:r>
              <a:rPr lang="en-US" dirty="0">
                <a:latin typeface="Symbol" pitchFamily="2" charset="2"/>
              </a:rPr>
              <a:t>w</a:t>
            </a:r>
            <a:r>
              <a:rPr lang="en-US" baseline="-25000" dirty="0">
                <a:latin typeface="Garamond" charset="0"/>
              </a:rPr>
              <a:t>1</a:t>
            </a:r>
            <a:r>
              <a:rPr lang="en-US" dirty="0">
                <a:latin typeface="Garamond" charset="0"/>
              </a:rPr>
              <a:t>, </a:t>
            </a:r>
            <a:r>
              <a:rPr lang="en-US" dirty="0">
                <a:latin typeface="Symbol" pitchFamily="2" charset="2"/>
              </a:rPr>
              <a:t>w</a:t>
            </a:r>
            <a:r>
              <a:rPr lang="en-US" baseline="-25000" dirty="0">
                <a:latin typeface="Garamond" charset="0"/>
              </a:rPr>
              <a:t>2</a:t>
            </a:r>
            <a:r>
              <a:rPr lang="en-US" dirty="0">
                <a:latin typeface="Garamond" charset="0"/>
              </a:rPr>
              <a:t>, …, CATCH-ALL}</a:t>
            </a:r>
            <a:endParaRPr lang="en-AU" dirty="0">
              <a:latin typeface="Garamond" charset="0"/>
            </a:endParaRPr>
          </a:p>
          <a:p>
            <a:pPr marL="342900" lvl="1" indent="-342900">
              <a:buFont typeface="Arial" charset="0"/>
              <a:buChar char="•"/>
            </a:pPr>
            <a:r>
              <a:rPr lang="en-AU" dirty="0">
                <a:latin typeface="Garamond" charset="0"/>
              </a:rPr>
              <a:t>But what is that? Let’s spell it out:</a:t>
            </a:r>
          </a:p>
          <a:p>
            <a:pPr marL="0" lvl="1" indent="0">
              <a:buNone/>
            </a:pPr>
            <a:r>
              <a:rPr lang="en-AU" dirty="0">
                <a:latin typeface="Garamond" charset="0"/>
                <a:sym typeface="Symbol" pitchFamily="2" charset="2"/>
              </a:rPr>
              <a:t>	</a:t>
            </a:r>
            <a:r>
              <a:rPr lang="en-AU" dirty="0">
                <a:latin typeface="Garamond" charset="0"/>
              </a:rPr>
              <a:t> = {</a:t>
            </a:r>
            <a:r>
              <a:rPr lang="en-US" dirty="0">
                <a:latin typeface="Symbol" pitchFamily="2" charset="2"/>
              </a:rPr>
              <a:t>w</a:t>
            </a:r>
            <a:r>
              <a:rPr lang="en-US" baseline="-25000" dirty="0">
                <a:latin typeface="Garamond" charset="0"/>
              </a:rPr>
              <a:t>1</a:t>
            </a:r>
            <a:r>
              <a:rPr lang="en-AU" dirty="0">
                <a:latin typeface="Garamond" charset="0"/>
              </a:rPr>
              <a:t>, </a:t>
            </a:r>
            <a:r>
              <a:rPr lang="en-US" dirty="0">
                <a:latin typeface="Symbol" pitchFamily="2" charset="2"/>
              </a:rPr>
              <a:t>w</a:t>
            </a:r>
            <a:r>
              <a:rPr lang="en-US" baseline="-25000" dirty="0">
                <a:latin typeface="Garamond" charset="0"/>
              </a:rPr>
              <a:t>2</a:t>
            </a:r>
            <a:r>
              <a:rPr lang="en-AU" dirty="0">
                <a:latin typeface="Garamond" charset="0"/>
              </a:rPr>
              <a:t>, …, </a:t>
            </a:r>
            <a:r>
              <a:rPr lang="en-AU" dirty="0">
                <a:latin typeface="Garamond" charset="0"/>
                <a:sym typeface="Symbol" pitchFamily="2" charset="2"/>
              </a:rPr>
              <a:t></a:t>
            </a:r>
            <a:r>
              <a:rPr lang="en-AU" dirty="0">
                <a:latin typeface="Garamond" charset="0"/>
              </a:rPr>
              <a:t> – {</a:t>
            </a:r>
            <a:r>
              <a:rPr lang="en-US" dirty="0">
                <a:latin typeface="Symbol" pitchFamily="2" charset="2"/>
              </a:rPr>
              <a:t>w</a:t>
            </a:r>
            <a:r>
              <a:rPr lang="en-US" baseline="-25000" dirty="0">
                <a:latin typeface="Garamond" charset="0"/>
              </a:rPr>
              <a:t>1</a:t>
            </a:r>
            <a:r>
              <a:rPr lang="en-AU" dirty="0">
                <a:latin typeface="Garamond" charset="0"/>
              </a:rPr>
              <a:t>, </a:t>
            </a:r>
            <a:r>
              <a:rPr lang="en-US" dirty="0">
                <a:latin typeface="Symbol" pitchFamily="2" charset="2"/>
              </a:rPr>
              <a:t>w</a:t>
            </a:r>
            <a:r>
              <a:rPr lang="en-US" baseline="-25000" dirty="0">
                <a:latin typeface="Garamond" charset="0"/>
              </a:rPr>
              <a:t>2</a:t>
            </a:r>
            <a:r>
              <a:rPr lang="en-AU" dirty="0">
                <a:latin typeface="Garamond" charset="0"/>
              </a:rPr>
              <a:t>, …, }}</a:t>
            </a:r>
          </a:p>
          <a:p>
            <a:pPr marL="342900" lvl="1" indent="-342900">
              <a:buFont typeface="Arial" charset="0"/>
              <a:buChar char="•"/>
            </a:pPr>
            <a:r>
              <a:rPr lang="en-AU" dirty="0">
                <a:latin typeface="Garamond" charset="0"/>
              </a:rPr>
              <a:t>Whoops!</a:t>
            </a:r>
          </a:p>
          <a:p>
            <a:pPr marL="342900" lvl="1" indent="-342900">
              <a:buFont typeface="Arial" charset="0"/>
              <a:buChar char="•"/>
            </a:pPr>
            <a:r>
              <a:rPr lang="en-AU" dirty="0">
                <a:latin typeface="Garamond" panose="02020404030301010803" pitchFamily="18" charset="0"/>
              </a:rPr>
              <a:t>Again, it’s an axiom that P(</a:t>
            </a:r>
            <a:r>
              <a:rPr lang="en-AU" dirty="0">
                <a:latin typeface="Garamond" panose="02020404030301010803" pitchFamily="18" charset="0"/>
                <a:sym typeface="Symbol" pitchFamily="2" charset="2"/>
              </a:rPr>
              <a:t></a:t>
            </a:r>
            <a:r>
              <a:rPr lang="en-AU" dirty="0">
                <a:latin typeface="Garamond" panose="02020404030301010803" pitchFamily="18" charset="0"/>
              </a:rPr>
              <a:t>) = 1. But what exactly are we attaching probability 1 </a:t>
            </a:r>
            <a:r>
              <a:rPr lang="en-AU" i="1" dirty="0">
                <a:latin typeface="Garamond" panose="02020404030301010803" pitchFamily="18" charset="0"/>
              </a:rPr>
              <a:t>to</a:t>
            </a:r>
            <a:r>
              <a:rPr lang="en-AU" dirty="0">
                <a:latin typeface="Garamond" panose="02020404030301010803" pitchFamily="18" charset="0"/>
              </a:rPr>
              <a:t>?</a:t>
            </a:r>
          </a:p>
          <a:p>
            <a:pPr marL="342900" lvl="1" indent="-342900">
              <a:buFont typeface="Arial" charset="0"/>
              <a:buChar char="•"/>
            </a:pPr>
            <a:endParaRPr lang="en-AU" dirty="0">
              <a:latin typeface="Garamond" charset="0"/>
            </a:endParaRPr>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57</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sym typeface="Symbol" charset="2"/>
              </a:rPr>
              <a:t>The catch-all: </a:t>
            </a:r>
            <a:r>
              <a:rPr lang="en-US" b="0">
                <a:latin typeface="Garamond" charset="0"/>
                <a:sym typeface="Symbol" charset="2"/>
              </a:rPr>
              <a:t>set-theoretic version</a:t>
            </a:r>
            <a:endParaRPr lang="en-US" dirty="0"/>
          </a:p>
        </p:txBody>
      </p:sp>
    </p:spTree>
    <p:extLst>
      <p:ext uri="{BB962C8B-B14F-4D97-AF65-F5344CB8AC3E}">
        <p14:creationId xmlns:p14="http://schemas.microsoft.com/office/powerpoint/2010/main" val="1234538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58</a:t>
            </a:fld>
            <a:endParaRPr lang="en-AU" altLang="x-none"/>
          </a:p>
        </p:txBody>
      </p:sp>
      <p:sp>
        <p:nvSpPr>
          <p:cNvPr id="6" name="Rectangle 5"/>
          <p:cNvSpPr/>
          <p:nvPr/>
        </p:nvSpPr>
        <p:spPr>
          <a:xfrm>
            <a:off x="1187624" y="1700808"/>
            <a:ext cx="7164796" cy="432048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19672" y="2348880"/>
            <a:ext cx="3312368" cy="3312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0549" y="3743454"/>
            <a:ext cx="370614" cy="523220"/>
          </a:xfrm>
          <a:prstGeom prst="rect">
            <a:avLst/>
          </a:prstGeom>
          <a:noFill/>
        </p:spPr>
        <p:txBody>
          <a:bodyPr wrap="none" rtlCol="0">
            <a:spAutoFit/>
          </a:bodyPr>
          <a:lstStyle/>
          <a:p>
            <a:r>
              <a:rPr lang="en-US" sz="2800" dirty="0"/>
              <a:t>P</a:t>
            </a:r>
          </a:p>
        </p:txBody>
      </p:sp>
    </p:spTree>
    <p:extLst>
      <p:ext uri="{BB962C8B-B14F-4D97-AF65-F5344CB8AC3E}">
        <p14:creationId xmlns:p14="http://schemas.microsoft.com/office/powerpoint/2010/main" val="167285804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59</a:t>
            </a:fld>
            <a:endParaRPr lang="en-AU" altLang="x-none"/>
          </a:p>
        </p:txBody>
      </p:sp>
      <p:sp>
        <p:nvSpPr>
          <p:cNvPr id="6" name="Rectangle 5"/>
          <p:cNvSpPr/>
          <p:nvPr/>
        </p:nvSpPr>
        <p:spPr>
          <a:xfrm>
            <a:off x="1187624" y="1700808"/>
            <a:ext cx="7164796" cy="432048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19672" y="2348880"/>
            <a:ext cx="3312368" cy="33123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25398" y="3697461"/>
            <a:ext cx="550151" cy="523220"/>
          </a:xfrm>
          <a:prstGeom prst="rect">
            <a:avLst/>
          </a:prstGeom>
        </p:spPr>
        <p:txBody>
          <a:bodyPr wrap="none">
            <a:spAutoFit/>
          </a:bodyPr>
          <a:lstStyle/>
          <a:p>
            <a:r>
              <a:rPr lang="en-US" sz="2800" dirty="0"/>
              <a:t>~P</a:t>
            </a:r>
          </a:p>
        </p:txBody>
      </p:sp>
    </p:spTree>
    <p:extLst>
      <p:ext uri="{BB962C8B-B14F-4D97-AF65-F5344CB8AC3E}">
        <p14:creationId xmlns:p14="http://schemas.microsoft.com/office/powerpoint/2010/main" val="80659474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US" dirty="0">
                <a:latin typeface="Garamond" panose="02020404030301010803" pitchFamily="18" charset="0"/>
              </a:rPr>
              <a:t>At a first stab, </a:t>
            </a:r>
            <a:r>
              <a:rPr lang="en-AU" dirty="0">
                <a:latin typeface="Garamond" panose="02020404030301010803" pitchFamily="18" charset="0"/>
                <a:sym typeface="Symbol" pitchFamily="2" charset="2"/>
              </a:rPr>
              <a:t>’s</a:t>
            </a:r>
            <a:r>
              <a:rPr lang="en-US" dirty="0">
                <a:latin typeface="Garamond" panose="02020404030301010803" pitchFamily="18" charset="0"/>
              </a:rPr>
              <a:t> possibilities are the objects of an agent’s uncertainty, which we want to regiment. </a:t>
            </a:r>
            <a:endParaRPr lang="en-AU" dirty="0">
              <a:latin typeface="Garamond" panose="02020404030301010803" pitchFamily="18" charset="0"/>
            </a:endParaRPr>
          </a:p>
          <a:p>
            <a:pPr marL="342900" lvl="1" indent="-342900">
              <a:buFont typeface="Arial" charset="0"/>
              <a:buChar char="•"/>
            </a:pPr>
            <a:r>
              <a:rPr lang="en-US" dirty="0">
                <a:latin typeface="Garamond" panose="02020404030301010803" pitchFamily="18" charset="0"/>
              </a:rPr>
              <a:t>They will depend on whether we are thinking practically, or theoretically. </a:t>
            </a:r>
            <a:endParaRPr lang="en-AU" dirty="0">
              <a:latin typeface="Garamond" panose="02020404030301010803" pitchFamily="18" charset="0"/>
            </a:endParaRPr>
          </a:p>
          <a:p>
            <a:pPr marL="342900" lvl="1" indent="-342900">
              <a:buFont typeface="Arial" charset="0"/>
              <a:buChar char="•"/>
            </a:pPr>
            <a:r>
              <a:rPr lang="en-AU" dirty="0">
                <a:latin typeface="Garamond" panose="02020404030301010803" pitchFamily="18" charset="0"/>
              </a:rPr>
              <a:t>In practice, this is highly context-dependent and localized. </a:t>
            </a:r>
          </a:p>
          <a:p>
            <a:pPr marL="342900" lvl="1" indent="-342900">
              <a:buFont typeface="Arial" charset="0"/>
              <a:buChar char="•"/>
            </a:pPr>
            <a:r>
              <a:rPr lang="en-AU" dirty="0">
                <a:latin typeface="Garamond" panose="02020404030301010803" pitchFamily="18" charset="0"/>
              </a:rPr>
              <a:t>Typical examples: {H, T}, {1, 2, 3, 4, 5, 6}. </a:t>
            </a:r>
            <a:r>
              <a:rPr lang="en-US" dirty="0">
                <a:latin typeface="Garamond" panose="02020404030301010803" pitchFamily="18" charset="0"/>
              </a:rPr>
              <a:t> </a:t>
            </a:r>
            <a:endParaRPr lang="en-AU" dirty="0">
              <a:latin typeface="Garamond" panose="02020404030301010803" pitchFamily="18" charset="0"/>
            </a:endParaRP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6</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and subjective probability</a:t>
            </a:r>
            <a:endParaRPr lang="en-US" dirty="0"/>
          </a:p>
        </p:txBody>
      </p:sp>
    </p:spTree>
    <p:extLst>
      <p:ext uri="{BB962C8B-B14F-4D97-AF65-F5344CB8AC3E}">
        <p14:creationId xmlns:p14="http://schemas.microsoft.com/office/powerpoint/2010/main" val="1478491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60</a:t>
            </a:fld>
            <a:endParaRPr lang="en-AU" altLang="x-none"/>
          </a:p>
        </p:txBody>
      </p:sp>
      <p:sp>
        <p:nvSpPr>
          <p:cNvPr id="6" name="Rectangle 5"/>
          <p:cNvSpPr/>
          <p:nvPr/>
        </p:nvSpPr>
        <p:spPr>
          <a:xfrm>
            <a:off x="1187624" y="1700808"/>
            <a:ext cx="7164796" cy="4320480"/>
          </a:xfrm>
          <a:prstGeom prst="rect">
            <a:avLst/>
          </a:prstGeom>
          <a:solidFill>
            <a:schemeClr val="accent4">
              <a:lumMod val="40000"/>
              <a:lumOff val="60000"/>
            </a:schemeClr>
          </a:solidFill>
          <a:ln>
            <a:prstDash val="sysDot"/>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7" name="Oval 6"/>
          <p:cNvSpPr/>
          <p:nvPr/>
        </p:nvSpPr>
        <p:spPr>
          <a:xfrm>
            <a:off x="1619672" y="2348880"/>
            <a:ext cx="3312368" cy="3312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0549" y="3743454"/>
            <a:ext cx="370614" cy="523220"/>
          </a:xfrm>
          <a:prstGeom prst="rect">
            <a:avLst/>
          </a:prstGeom>
          <a:noFill/>
        </p:spPr>
        <p:txBody>
          <a:bodyPr wrap="none" rtlCol="0">
            <a:spAutoFit/>
          </a:bodyPr>
          <a:lstStyle/>
          <a:p>
            <a:r>
              <a:rPr lang="en-US" sz="2800" dirty="0"/>
              <a:t>P</a:t>
            </a:r>
          </a:p>
        </p:txBody>
      </p:sp>
    </p:spTree>
    <p:extLst>
      <p:ext uri="{BB962C8B-B14F-4D97-AF65-F5344CB8AC3E}">
        <p14:creationId xmlns:p14="http://schemas.microsoft.com/office/powerpoint/2010/main" val="109483600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61</a:t>
            </a:fld>
            <a:endParaRPr lang="en-AU" altLang="x-none"/>
          </a:p>
        </p:txBody>
      </p:sp>
      <p:sp>
        <p:nvSpPr>
          <p:cNvPr id="6" name="Rectangle 5"/>
          <p:cNvSpPr/>
          <p:nvPr/>
        </p:nvSpPr>
        <p:spPr>
          <a:xfrm>
            <a:off x="1187624" y="1700808"/>
            <a:ext cx="7164796" cy="4320480"/>
          </a:xfrm>
          <a:prstGeom prst="rect">
            <a:avLst/>
          </a:prstGeom>
          <a:solidFill>
            <a:schemeClr val="accent4">
              <a:lumMod val="40000"/>
              <a:lumOff val="60000"/>
            </a:schemeClr>
          </a:solidFill>
          <a:ln>
            <a:prstDash val="sysDot"/>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19672" y="2348880"/>
            <a:ext cx="3312368" cy="3312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82586" y="3599438"/>
            <a:ext cx="716863" cy="523220"/>
          </a:xfrm>
          <a:prstGeom prst="rect">
            <a:avLst/>
          </a:prstGeom>
          <a:noFill/>
        </p:spPr>
        <p:txBody>
          <a:bodyPr wrap="none" rtlCol="0">
            <a:spAutoFit/>
          </a:bodyPr>
          <a:lstStyle/>
          <a:p>
            <a:r>
              <a:rPr lang="en-US" sz="2800" dirty="0"/>
              <a:t>~P?</a:t>
            </a:r>
          </a:p>
        </p:txBody>
      </p:sp>
    </p:spTree>
    <p:extLst>
      <p:ext uri="{BB962C8B-B14F-4D97-AF65-F5344CB8AC3E}">
        <p14:creationId xmlns:p14="http://schemas.microsoft.com/office/powerpoint/2010/main" val="35183953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dirty="0">
                <a:latin typeface="Garamond" charset="0"/>
              </a:rPr>
              <a:t>“How can it be so hard to define the catch-all? Just take the disjunction of all of the events that you have identified so far, and negate that!”</a:t>
            </a:r>
            <a:endParaRPr lang="en-AU" dirty="0">
              <a:latin typeface="Garamond" charset="0"/>
            </a:endParaRPr>
          </a:p>
          <a:p>
            <a:pPr marL="342900" lvl="1" indent="-342900">
              <a:buFont typeface="Arial" charset="0"/>
              <a:buChar char="•"/>
            </a:pPr>
            <a:r>
              <a:rPr lang="en-US" dirty="0">
                <a:latin typeface="Garamond" charset="0"/>
              </a:rPr>
              <a:t>This may bring out an unappreciated difference between the set-theoretic and the sentential formulations of probability theory. </a:t>
            </a:r>
            <a:endParaRPr lang="en-AU" dirty="0">
              <a:latin typeface="Garamond" charset="0"/>
            </a:endParaRPr>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62</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sym typeface="Symbol" charset="2"/>
              </a:rPr>
              <a:t>The catch-all: sentential version</a:t>
            </a:r>
            <a:endParaRPr lang="en-US" dirty="0"/>
          </a:p>
        </p:txBody>
      </p:sp>
    </p:spTree>
    <p:extLst>
      <p:ext uri="{BB962C8B-B14F-4D97-AF65-F5344CB8AC3E}">
        <p14:creationId xmlns:p14="http://schemas.microsoft.com/office/powerpoint/2010/main" val="991125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42900" indent="-342900">
              <a:buFont typeface="Arial" charset="0"/>
              <a:buChar char="•"/>
            </a:pPr>
            <a:endParaRPr lang="en-AU" sz="3200" b="0" dirty="0">
              <a:latin typeface="Garamond" charset="0"/>
            </a:endParaRPr>
          </a:p>
          <a:p>
            <a:pPr marL="342900" lvl="1" indent="-342900">
              <a:lnSpc>
                <a:spcPct val="120000"/>
              </a:lnSpc>
              <a:buFont typeface="Arial" charset="0"/>
              <a:buChar char="•"/>
            </a:pPr>
            <a:r>
              <a:rPr lang="en-US" sz="3000" dirty="0">
                <a:latin typeface="Garamond" charset="0"/>
              </a:rPr>
              <a:t>Negation is easy: it is just a one-place operator: start with sentence S, and generate not-S.</a:t>
            </a:r>
          </a:p>
          <a:p>
            <a:pPr marL="342900" lvl="1" indent="-342900">
              <a:lnSpc>
                <a:spcPct val="110000"/>
              </a:lnSpc>
              <a:buFont typeface="Arial" charset="0"/>
              <a:buChar char="•"/>
            </a:pPr>
            <a:r>
              <a:rPr lang="en-US" sz="3000" dirty="0">
                <a:latin typeface="Garamond" charset="0"/>
              </a:rPr>
              <a:t>But complementation is more complicated: it is a two-place operator, needing two operands: set S and the universal set (with respect to which the complementation is taken). </a:t>
            </a:r>
          </a:p>
          <a:p>
            <a:pPr marL="342900" lvl="1" indent="-342900">
              <a:lnSpc>
                <a:spcPct val="120000"/>
              </a:lnSpc>
              <a:buFont typeface="Arial" charset="0"/>
              <a:buChar char="•"/>
            </a:pPr>
            <a:r>
              <a:rPr lang="en-US" sz="3000" dirty="0">
                <a:latin typeface="Garamond" charset="0"/>
              </a:rPr>
              <a:t>But the whole point is that we don’t have that universal set—we’re building it.</a:t>
            </a:r>
            <a:endParaRPr lang="en-AU" sz="3000" dirty="0">
              <a:latin typeface="Garamond" charset="0"/>
            </a:endParaRPr>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63</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sym typeface="Symbol" charset="2"/>
              </a:rPr>
              <a:t>The catch-all: sentential version</a:t>
            </a:r>
            <a:endParaRPr lang="en-US" dirty="0"/>
          </a:p>
        </p:txBody>
      </p:sp>
    </p:spTree>
    <p:extLst>
      <p:ext uri="{BB962C8B-B14F-4D97-AF65-F5344CB8AC3E}">
        <p14:creationId xmlns:p14="http://schemas.microsoft.com/office/powerpoint/2010/main" val="1193972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AU" sz="3000" dirty="0">
                <a:latin typeface="Garamond" charset="0"/>
              </a:rPr>
              <a:t>So much for the received view that the set-theoretic and sentential formulations of probability theory are equivalent/interchangeable! </a:t>
            </a:r>
          </a:p>
          <a:p>
            <a:pPr marL="342900" lvl="1" indent="-342900">
              <a:buFont typeface="Arial" charset="0"/>
              <a:buChar char="•"/>
            </a:pPr>
            <a:r>
              <a:rPr lang="en-AU" sz="3000" dirty="0">
                <a:latin typeface="Garamond" charset="0"/>
              </a:rPr>
              <a:t>They can’t be, because a problem that arises for one doesn’t arise for the other.</a:t>
            </a:r>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64</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sym typeface="Symbol" charset="2"/>
              </a:rPr>
              <a:t>The catch-all: sentential version</a:t>
            </a:r>
            <a:endParaRPr lang="en-US" dirty="0"/>
          </a:p>
        </p:txBody>
      </p:sp>
    </p:spTree>
    <p:extLst>
      <p:ext uri="{BB962C8B-B14F-4D97-AF65-F5344CB8AC3E}">
        <p14:creationId xmlns:p14="http://schemas.microsoft.com/office/powerpoint/2010/main" val="737984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sz="3000" dirty="0">
                <a:latin typeface="Garamond" charset="0"/>
              </a:rPr>
              <a:t>So things seem to be looking more promising for </a:t>
            </a:r>
            <a:r>
              <a:rPr lang="en-US" sz="3000" dirty="0">
                <a:latin typeface="Garamond" charset="0"/>
                <a:sym typeface="Symbol" pitchFamily="2" charset="2"/>
              </a:rPr>
              <a:t></a:t>
            </a:r>
            <a:r>
              <a:rPr lang="en-US" sz="3000" dirty="0">
                <a:latin typeface="Garamond" charset="0"/>
              </a:rPr>
              <a:t>, at least for practical purposes: we formulate it </a:t>
            </a:r>
            <a:r>
              <a:rPr lang="en-US" sz="3000" dirty="0" err="1">
                <a:latin typeface="Garamond" charset="0"/>
              </a:rPr>
              <a:t>sententially</a:t>
            </a:r>
            <a:r>
              <a:rPr lang="en-US" sz="3000" dirty="0">
                <a:latin typeface="Garamond" charset="0"/>
              </a:rPr>
              <a:t>, and sideways-complete it with a catch-all.</a:t>
            </a:r>
            <a:endParaRPr lang="en-AU" sz="3000" dirty="0">
              <a:latin typeface="Garamond" charset="0"/>
            </a:endParaRPr>
          </a:p>
          <a:p>
            <a:pPr marL="342900" lvl="1" indent="-342900">
              <a:buFont typeface="Arial" charset="0"/>
              <a:buChar char="•"/>
            </a:pPr>
            <a:r>
              <a:rPr lang="en-US" sz="3000" dirty="0">
                <a:latin typeface="Garamond" charset="0"/>
              </a:rPr>
              <a:t>But still there are problems...</a:t>
            </a:r>
            <a:endParaRPr lang="en-AU" sz="3000" dirty="0">
              <a:latin typeface="Garamond" charset="0"/>
            </a:endParaRPr>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65</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sym typeface="Symbol" charset="2"/>
              </a:rPr>
              <a:t>The catch-all: sentential version</a:t>
            </a:r>
            <a:endParaRPr lang="en-US" dirty="0"/>
          </a:p>
        </p:txBody>
      </p:sp>
    </p:spTree>
    <p:extLst>
      <p:ext uri="{BB962C8B-B14F-4D97-AF65-F5344CB8AC3E}">
        <p14:creationId xmlns:p14="http://schemas.microsoft.com/office/powerpoint/2010/main" val="57010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342900" indent="-342900">
              <a:buFont typeface="Arial" charset="0"/>
              <a:buChar char="•"/>
            </a:pPr>
            <a:endParaRPr lang="en-AU" sz="3200" b="0" dirty="0">
              <a:latin typeface="Garamond" charset="0"/>
            </a:endParaRPr>
          </a:p>
          <a:p>
            <a:pPr marL="342900" lvl="1" indent="-342900">
              <a:lnSpc>
                <a:spcPct val="110000"/>
              </a:lnSpc>
              <a:buFont typeface="Arial" charset="0"/>
              <a:buChar char="•"/>
            </a:pPr>
            <a:r>
              <a:rPr lang="en-US" sz="3200" dirty="0">
                <a:latin typeface="Garamond" charset="0"/>
              </a:rPr>
              <a:t>It may be difficult in practice to assign a probability to the catch-all…</a:t>
            </a:r>
          </a:p>
          <a:p>
            <a:pPr marL="342900" lvl="1" indent="-342900">
              <a:lnSpc>
                <a:spcPct val="110000"/>
              </a:lnSpc>
              <a:buFont typeface="Arial" charset="0"/>
              <a:buChar char="•"/>
            </a:pPr>
            <a:r>
              <a:rPr lang="en-US" sz="3200" dirty="0">
                <a:latin typeface="Garamond" charset="0"/>
              </a:rPr>
              <a:t>Yet when we are forecasting extreme events, the events that constitute the catch-all may especially deserve our attention!</a:t>
            </a:r>
          </a:p>
          <a:p>
            <a:pPr marL="342900" lvl="1" indent="-342900">
              <a:lnSpc>
                <a:spcPct val="110000"/>
              </a:lnSpc>
              <a:buFont typeface="Arial" charset="0"/>
              <a:buChar char="•"/>
            </a:pPr>
            <a:r>
              <a:rPr lang="en-AU" sz="3200" dirty="0">
                <a:latin typeface="Garamond" charset="0"/>
              </a:rPr>
              <a:t>Psychological studies show that we tend to underestimate the probability of the catch-all.</a:t>
            </a:r>
          </a:p>
          <a:p>
            <a:pPr marL="342900" lvl="1" indent="-342900">
              <a:lnSpc>
                <a:spcPct val="110000"/>
              </a:lnSpc>
              <a:buFont typeface="Arial" charset="0"/>
              <a:buChar char="•"/>
            </a:pPr>
            <a:r>
              <a:rPr lang="en-AU" sz="3200" dirty="0">
                <a:latin typeface="Garamond" charset="0"/>
              </a:rPr>
              <a:t>There’s also a problem with assigning expected utility to the catch-all…</a:t>
            </a:r>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66</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sym typeface="Symbol" charset="2"/>
              </a:rPr>
              <a:t>The catch-all: sentential version</a:t>
            </a:r>
            <a:endParaRPr lang="en-US" dirty="0"/>
          </a:p>
        </p:txBody>
      </p:sp>
    </p:spTree>
    <p:extLst>
      <p:ext uri="{BB962C8B-B14F-4D97-AF65-F5344CB8AC3E}">
        <p14:creationId xmlns:p14="http://schemas.microsoft.com/office/powerpoint/2010/main" val="1425491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dirty="0">
                <a:latin typeface="Garamond" charset="0"/>
              </a:rPr>
              <a:t>What happens if the actual outcome lands in the catch-all?</a:t>
            </a:r>
          </a:p>
          <a:p>
            <a:pPr marL="342900" lvl="1" indent="-342900">
              <a:buFont typeface="Arial" charset="0"/>
              <a:buChar char="•"/>
            </a:pPr>
            <a:r>
              <a:rPr lang="en-US" dirty="0">
                <a:latin typeface="Garamond" charset="0"/>
              </a:rPr>
              <a:t>We might say: “the experiment was not performed”.</a:t>
            </a:r>
          </a:p>
          <a:p>
            <a:pPr marL="342900" lvl="1" indent="-342900">
              <a:buFont typeface="Arial" charset="0"/>
              <a:buChar char="•"/>
            </a:pPr>
            <a:r>
              <a:rPr lang="en-US" dirty="0">
                <a:latin typeface="Garamond" charset="0"/>
              </a:rPr>
              <a:t>That might be fine for artificial cases, like coin and die tosses.</a:t>
            </a:r>
          </a:p>
          <a:p>
            <a:pPr marL="342900" lvl="1" indent="-342900">
              <a:buFont typeface="Arial" charset="0"/>
              <a:buChar char="•"/>
            </a:pPr>
            <a:r>
              <a:rPr lang="en-US" dirty="0">
                <a:latin typeface="Garamond" charset="0"/>
              </a:rPr>
              <a:t>But what about real life? </a:t>
            </a:r>
            <a:r>
              <a:rPr lang="en-US" i="1" dirty="0">
                <a:latin typeface="Garamond" charset="0"/>
              </a:rPr>
              <a:t>Something</a:t>
            </a:r>
            <a:r>
              <a:rPr lang="en-US" dirty="0">
                <a:latin typeface="Garamond" charset="0"/>
              </a:rPr>
              <a:t> happened. </a:t>
            </a:r>
            <a:endParaRPr lang="en-AU" dirty="0">
              <a:latin typeface="Garamond" charset="0"/>
            </a:endParaRPr>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67</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sym typeface="Symbol" charset="2"/>
              </a:rPr>
              <a:t>The catch-all: sentential version</a:t>
            </a:r>
            <a:endParaRPr lang="en-US" dirty="0"/>
          </a:p>
        </p:txBody>
      </p:sp>
    </p:spTree>
    <p:extLst>
      <p:ext uri="{BB962C8B-B14F-4D97-AF65-F5344CB8AC3E}">
        <p14:creationId xmlns:p14="http://schemas.microsoft.com/office/powerpoint/2010/main" val="928127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342900" indent="-342900">
              <a:buFont typeface="Arial" charset="0"/>
              <a:buChar char="•"/>
            </a:pPr>
            <a:endParaRPr lang="en-AU" sz="3200" b="0" dirty="0">
              <a:latin typeface="Garamond" charset="0"/>
            </a:endParaRPr>
          </a:p>
          <a:p>
            <a:pPr marL="342900" lvl="1" indent="-342900">
              <a:lnSpc>
                <a:spcPct val="110000"/>
              </a:lnSpc>
              <a:buFont typeface="Arial" charset="0"/>
              <a:buChar char="•"/>
            </a:pPr>
            <a:r>
              <a:rPr lang="en-US" sz="3200" dirty="0">
                <a:latin typeface="Garamond" charset="0"/>
              </a:rPr>
              <a:t>How are we to revise our probabilities if we learn that the actual outcome falls in the catch-all</a:t>
            </a:r>
            <a:r>
              <a:rPr lang="en-US" sz="3200">
                <a:latin typeface="Garamond" charset="0"/>
              </a:rPr>
              <a:t>? </a:t>
            </a:r>
          </a:p>
          <a:p>
            <a:pPr marL="342900" lvl="1" indent="-342900">
              <a:lnSpc>
                <a:spcPct val="110000"/>
              </a:lnSpc>
              <a:buFont typeface="Arial" charset="0"/>
              <a:buChar char="•"/>
            </a:pPr>
            <a:r>
              <a:rPr lang="en-US" sz="3200">
                <a:latin typeface="Garamond" charset="0"/>
              </a:rPr>
              <a:t>We </a:t>
            </a:r>
            <a:r>
              <a:rPr lang="en-US" sz="3200" dirty="0">
                <a:latin typeface="Garamond" charset="0"/>
              </a:rPr>
              <a:t>won’t settle on just the trivial assignment of 1 to what was previously the catch-all, 0 elsewhere.</a:t>
            </a:r>
          </a:p>
          <a:p>
            <a:pPr marL="342900" lvl="1" indent="-342900">
              <a:lnSpc>
                <a:spcPct val="110000"/>
              </a:lnSpc>
              <a:buFont typeface="Arial" charset="0"/>
              <a:buChar char="•"/>
            </a:pPr>
            <a:r>
              <a:rPr lang="en-US" sz="3200" dirty="0">
                <a:latin typeface="Garamond" charset="0"/>
              </a:rPr>
              <a:t>We learn the particular way in which the catch-all is </a:t>
            </a:r>
            <a:r>
              <a:rPr lang="en-US" sz="3200" dirty="0" err="1">
                <a:latin typeface="Garamond" charset="0"/>
              </a:rPr>
              <a:t>realised</a:t>
            </a:r>
            <a:r>
              <a:rPr lang="en-US" sz="3200" dirty="0">
                <a:latin typeface="Garamond" charset="0"/>
              </a:rPr>
              <a:t>. </a:t>
            </a:r>
          </a:p>
          <a:p>
            <a:pPr marL="342900" lvl="1" indent="-342900">
              <a:lnSpc>
                <a:spcPct val="110000"/>
              </a:lnSpc>
              <a:buFont typeface="Arial" charset="0"/>
              <a:buChar char="•"/>
            </a:pPr>
            <a:r>
              <a:rPr lang="en-US" sz="3200" dirty="0">
                <a:latin typeface="Garamond" charset="0"/>
              </a:rPr>
              <a:t>We will form various </a:t>
            </a:r>
            <a:r>
              <a:rPr lang="en-US" sz="3200" dirty="0" err="1">
                <a:latin typeface="Garamond" charset="0"/>
              </a:rPr>
              <a:t>credences</a:t>
            </a:r>
            <a:r>
              <a:rPr lang="en-US" sz="3200" dirty="0">
                <a:latin typeface="Garamond" charset="0"/>
              </a:rPr>
              <a:t> for more specific propositions.</a:t>
            </a:r>
          </a:p>
          <a:p>
            <a:pPr marL="342900" lvl="1" indent="-342900">
              <a:lnSpc>
                <a:spcPct val="110000"/>
              </a:lnSpc>
              <a:buFont typeface="Arial" charset="0"/>
              <a:buChar char="•"/>
            </a:pPr>
            <a:r>
              <a:rPr lang="en-US" sz="3200" dirty="0">
                <a:latin typeface="Garamond" charset="0"/>
              </a:rPr>
              <a:t>We saw a version of this problem when </a:t>
            </a:r>
            <a:r>
              <a:rPr lang="en-US" sz="3200" dirty="0">
                <a:latin typeface="Garamond" charset="0"/>
                <a:sym typeface="Symbol" pitchFamily="2" charset="2"/>
              </a:rPr>
              <a:t></a:t>
            </a:r>
            <a:r>
              <a:rPr lang="en-US" sz="3200" dirty="0">
                <a:latin typeface="Garamond" charset="0"/>
              </a:rPr>
              <a:t> was sideways-incomplete. </a:t>
            </a:r>
            <a:endParaRPr lang="en-AU" sz="3200" dirty="0">
              <a:latin typeface="Garamond" charset="0"/>
            </a:endParaRPr>
          </a:p>
          <a:p>
            <a:pPr marL="0" lvl="1" indent="0">
              <a:lnSpc>
                <a:spcPct val="90000"/>
              </a:lnSpc>
              <a:buNone/>
            </a:pPr>
            <a:endParaRPr lang="en-AU" sz="3200" dirty="0">
              <a:latin typeface="Garamond" charset="0"/>
            </a:endParaRPr>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68</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sym typeface="Symbol" charset="2"/>
              </a:rPr>
              <a:t>The catch-all: sentential version</a:t>
            </a:r>
            <a:endParaRPr lang="en-US" dirty="0"/>
          </a:p>
        </p:txBody>
      </p:sp>
    </p:spTree>
    <p:extLst>
      <p:ext uri="{BB962C8B-B14F-4D97-AF65-F5344CB8AC3E}">
        <p14:creationId xmlns:p14="http://schemas.microsoft.com/office/powerpoint/2010/main" val="3080267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sz="3000" dirty="0">
                <a:latin typeface="Garamond" charset="0"/>
              </a:rPr>
              <a:t>Incompleteness in either direction exposes us to learning things that are not in </a:t>
            </a:r>
            <a:r>
              <a:rPr lang="en-US" sz="3000" dirty="0">
                <a:latin typeface="Garamond" charset="0"/>
                <a:sym typeface="Symbol" pitchFamily="2" charset="2"/>
              </a:rPr>
              <a:t></a:t>
            </a:r>
            <a:r>
              <a:rPr lang="en-US" sz="3000" dirty="0">
                <a:latin typeface="Garamond" charset="0"/>
              </a:rPr>
              <a:t>.</a:t>
            </a:r>
            <a:endParaRPr lang="en-AU" sz="3000" dirty="0">
              <a:latin typeface="Garamond" charset="0"/>
            </a:endParaRPr>
          </a:p>
          <a:p>
            <a:pPr marL="342900" lvl="1" indent="-342900">
              <a:buFont typeface="Arial" charset="0"/>
              <a:buChar char="•"/>
            </a:pPr>
            <a:r>
              <a:rPr lang="en-US" sz="3000" dirty="0">
                <a:latin typeface="Garamond" charset="0"/>
              </a:rPr>
              <a:t>We need an account of how we should revise our </a:t>
            </a:r>
            <a:r>
              <a:rPr lang="en-US" sz="3000" dirty="0" err="1">
                <a:latin typeface="Garamond" charset="0"/>
              </a:rPr>
              <a:t>credences</a:t>
            </a:r>
            <a:r>
              <a:rPr lang="en-US" sz="3000" dirty="0">
                <a:latin typeface="Garamond" charset="0"/>
              </a:rPr>
              <a:t> when this happens.</a:t>
            </a:r>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69</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sym typeface="Symbol" charset="2"/>
              </a:rPr>
              <a:t>The catch-all: sentential version</a:t>
            </a:r>
            <a:endParaRPr lang="en-US" dirty="0"/>
          </a:p>
        </p:txBody>
      </p:sp>
    </p:spTree>
    <p:extLst>
      <p:ext uri="{BB962C8B-B14F-4D97-AF65-F5344CB8AC3E}">
        <p14:creationId xmlns:p14="http://schemas.microsoft.com/office/powerpoint/2010/main" val="1411740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AU" dirty="0">
                <a:latin typeface="Garamond" panose="02020404030301010803" pitchFamily="18" charset="0"/>
              </a:rPr>
              <a:t>The possibilities are not jointly exhaustive. They don’t form a partition. </a:t>
            </a:r>
          </a:p>
          <a:p>
            <a:pPr marL="342900" lvl="1" indent="-342900">
              <a:buFont typeface="Arial" charset="0"/>
              <a:buChar char="•"/>
            </a:pPr>
            <a:r>
              <a:rPr lang="en-US" dirty="0">
                <a:latin typeface="Garamond" panose="02020404030301010803" pitchFamily="18" charset="0"/>
              </a:rPr>
              <a:t>We could have extended the sets ‘</a:t>
            </a:r>
            <a:r>
              <a:rPr lang="en-US" i="1" dirty="0">
                <a:latin typeface="Garamond" panose="02020404030301010803" pitchFamily="18" charset="0"/>
              </a:rPr>
              <a:t>sideways</a:t>
            </a:r>
            <a:r>
              <a:rPr lang="en-US" dirty="0">
                <a:latin typeface="Garamond" panose="02020404030301010803" pitchFamily="18" charset="0"/>
              </a:rPr>
              <a:t>’, with more mutually exclusive possibilities. </a:t>
            </a:r>
            <a:endParaRPr lang="en-AU" dirty="0">
              <a:latin typeface="Garamond" panose="02020404030301010803" pitchFamily="18" charset="0"/>
            </a:endParaRPr>
          </a:p>
          <a:p>
            <a:pPr marL="342900" lvl="1" indent="-342900">
              <a:buFont typeface="Arial" charset="0"/>
              <a:buChar char="•"/>
            </a:pPr>
            <a:endParaRPr lang="en-AU" dirty="0">
              <a:latin typeface="Garamond" panose="02020404030301010803" pitchFamily="18" charset="0"/>
            </a:endParaRP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7</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and subjective probability</a:t>
            </a:r>
            <a:endParaRPr lang="en-US" dirty="0"/>
          </a:p>
        </p:txBody>
      </p:sp>
    </p:spTree>
    <p:extLst>
      <p:ext uri="{BB962C8B-B14F-4D97-AF65-F5344CB8AC3E}">
        <p14:creationId xmlns:p14="http://schemas.microsoft.com/office/powerpoint/2010/main" val="3226238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charset="0"/>
              <a:buChar char="•"/>
            </a:pPr>
            <a:endParaRPr lang="en-AU" sz="3200" b="0" dirty="0">
              <a:latin typeface="Garamond" charset="0"/>
            </a:endParaRPr>
          </a:p>
          <a:p>
            <a:pPr marL="342900" lvl="1" indent="-342900">
              <a:buFont typeface="Arial" charset="0"/>
              <a:buChar char="•"/>
            </a:pPr>
            <a:r>
              <a:rPr lang="en-US" sz="3000" dirty="0">
                <a:latin typeface="Garamond" charset="0"/>
              </a:rPr>
              <a:t>We can now complete our </a:t>
            </a:r>
            <a:r>
              <a:rPr lang="en-US" sz="3000" i="1" dirty="0">
                <a:latin typeface="Garamond" charset="0"/>
              </a:rPr>
              <a:t>omega dilemma</a:t>
            </a:r>
            <a:r>
              <a:rPr lang="en-US" sz="3000" dirty="0">
                <a:latin typeface="Garamond" charset="0"/>
              </a:rPr>
              <a:t>:</a:t>
            </a:r>
            <a:endParaRPr lang="en-AU" sz="3000" dirty="0">
              <a:latin typeface="Garamond" charset="0"/>
            </a:endParaRPr>
          </a:p>
          <a:p>
            <a:pPr marL="342900" lvl="1" indent="-342900">
              <a:buFont typeface="Arial" charset="0"/>
              <a:buChar char="•"/>
            </a:pPr>
            <a:r>
              <a:rPr lang="en-US" sz="3000" dirty="0">
                <a:latin typeface="Garamond" charset="0"/>
              </a:rPr>
              <a:t>If </a:t>
            </a:r>
            <a:r>
              <a:rPr lang="en-US" sz="3000" dirty="0">
                <a:latin typeface="Garamond" charset="0"/>
                <a:sym typeface="Symbol" pitchFamily="2" charset="2"/>
              </a:rPr>
              <a:t></a:t>
            </a:r>
            <a:r>
              <a:rPr lang="en-US" sz="3000" dirty="0">
                <a:latin typeface="Garamond" charset="0"/>
              </a:rPr>
              <a:t> is sideways and downwards complete, then it is a proper class. Then orthodox probability theory breaks down, and must be rethought.</a:t>
            </a:r>
            <a:endParaRPr lang="en-AU" sz="3000" dirty="0">
              <a:latin typeface="Garamond" charset="0"/>
            </a:endParaRPr>
          </a:p>
          <a:p>
            <a:pPr marL="342900" lvl="1" indent="-342900">
              <a:buFont typeface="Arial" charset="0"/>
              <a:buChar char="•"/>
            </a:pPr>
            <a:r>
              <a:rPr lang="en-US" sz="3000" dirty="0">
                <a:latin typeface="Garamond" charset="0"/>
              </a:rPr>
              <a:t>If </a:t>
            </a:r>
            <a:r>
              <a:rPr lang="en-US" sz="3000" dirty="0">
                <a:latin typeface="Garamond" charset="0"/>
                <a:sym typeface="Symbol" pitchFamily="2" charset="2"/>
              </a:rPr>
              <a:t></a:t>
            </a:r>
            <a:r>
              <a:rPr lang="en-US" sz="3000" dirty="0">
                <a:latin typeface="Garamond" charset="0"/>
              </a:rPr>
              <a:t> is incomplete (either sideways or downwards), then we need an account of how probabilities should be revised when a proposition that is not in </a:t>
            </a:r>
            <a:r>
              <a:rPr lang="en-US" sz="3000" dirty="0">
                <a:latin typeface="Garamond" charset="0"/>
                <a:sym typeface="Symbol" pitchFamily="2" charset="2"/>
              </a:rPr>
              <a:t></a:t>
            </a:r>
            <a:r>
              <a:rPr lang="en-US" sz="3000" dirty="0">
                <a:latin typeface="Garamond" charset="0"/>
              </a:rPr>
              <a:t> is learned.</a:t>
            </a:r>
            <a:endParaRPr lang="en-AU" sz="3000" dirty="0">
              <a:latin typeface="Garamond" charset="0"/>
            </a:endParaRPr>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70</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sym typeface="Symbol" charset="2"/>
              </a:rPr>
              <a:t>The catch-all: sentential version</a:t>
            </a:r>
            <a:endParaRPr lang="en-US" dirty="0"/>
          </a:p>
        </p:txBody>
      </p:sp>
    </p:spTree>
    <p:extLst>
      <p:ext uri="{BB962C8B-B14F-4D97-AF65-F5344CB8AC3E}">
        <p14:creationId xmlns:p14="http://schemas.microsoft.com/office/powerpoint/2010/main" val="1851041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endParaRPr lang="en-AU" sz="2400" dirty="0"/>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71</a:t>
            </a:fld>
            <a:endParaRPr lang="en-AU" altLang="x-non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2716"/>
            <a:ext cx="9144000" cy="4977114"/>
          </a:xfrm>
          <a:prstGeom prst="rect">
            <a:avLst/>
          </a:prstGeom>
        </p:spPr>
      </p:pic>
    </p:spTree>
    <p:extLst>
      <p:ext uri="{BB962C8B-B14F-4D97-AF65-F5344CB8AC3E}">
        <p14:creationId xmlns:p14="http://schemas.microsoft.com/office/powerpoint/2010/main" val="114967882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a:spcAft>
                <a:spcPts val="0"/>
              </a:spcAft>
            </a:pPr>
            <a:r>
              <a:rPr lang="en-US" b="0" dirty="0">
                <a:latin typeface="Times" pitchFamily="2" charset="0"/>
                <a:ea typeface="Times New Roman" panose="02020603050405020304" pitchFamily="18" charset="0"/>
                <a:cs typeface="Times New Roman" panose="02020603050405020304" pitchFamily="18" charset="0"/>
              </a:rPr>
              <a:t>With thanks especially to: David </a:t>
            </a:r>
            <a:r>
              <a:rPr lang="en-US" b="0" dirty="0" err="1">
                <a:latin typeface="Times" pitchFamily="2" charset="0"/>
                <a:ea typeface="Times New Roman" panose="02020603050405020304" pitchFamily="18" charset="0"/>
                <a:cs typeface="Times New Roman" panose="02020603050405020304" pitchFamily="18" charset="0"/>
              </a:rPr>
              <a:t>Builes</a:t>
            </a:r>
            <a:r>
              <a:rPr lang="en-US" b="0" dirty="0">
                <a:latin typeface="Times" pitchFamily="2" charset="0"/>
                <a:ea typeface="Times New Roman" panose="02020603050405020304" pitchFamily="18" charset="0"/>
                <a:cs typeface="Times New Roman" panose="02020603050405020304" pitchFamily="18" charset="0"/>
              </a:rPr>
              <a:t>, </a:t>
            </a:r>
            <a:r>
              <a:rPr lang="en-US" b="0" dirty="0" err="1">
                <a:latin typeface="Times" pitchFamily="2" charset="0"/>
                <a:ea typeface="Times New Roman" panose="02020603050405020304" pitchFamily="18" charset="0"/>
                <a:cs typeface="Times New Roman" panose="02020603050405020304" pitchFamily="18" charset="0"/>
              </a:rPr>
              <a:t>Catrin</a:t>
            </a:r>
            <a:r>
              <a:rPr lang="en-US" b="0" dirty="0">
                <a:latin typeface="Times" pitchFamily="2" charset="0"/>
                <a:ea typeface="Times New Roman" panose="02020603050405020304" pitchFamily="18" charset="0"/>
                <a:cs typeface="Times New Roman" panose="02020603050405020304" pitchFamily="18" charset="0"/>
              </a:rPr>
              <a:t> Campbell-Moore, John </a:t>
            </a:r>
            <a:r>
              <a:rPr lang="en-US" b="0" dirty="0" err="1">
                <a:latin typeface="Times" pitchFamily="2" charset="0"/>
                <a:ea typeface="Times New Roman" panose="02020603050405020304" pitchFamily="18" charset="0"/>
                <a:cs typeface="Times New Roman" panose="02020603050405020304" pitchFamily="18" charset="0"/>
              </a:rPr>
              <a:t>Cusbert</a:t>
            </a:r>
            <a:r>
              <a:rPr lang="en-US" b="0" dirty="0">
                <a:latin typeface="Times" pitchFamily="2" charset="0"/>
                <a:ea typeface="Times New Roman" panose="02020603050405020304" pitchFamily="18" charset="0"/>
                <a:cs typeface="Times New Roman" panose="02020603050405020304" pitchFamily="18" charset="0"/>
              </a:rPr>
              <a:t>, Nick DiBella, Ed Elliott, Leon </a:t>
            </a:r>
            <a:r>
              <a:rPr lang="en-US" b="0" dirty="0" err="1">
                <a:latin typeface="Times" pitchFamily="2" charset="0"/>
                <a:ea typeface="Times New Roman" panose="02020603050405020304" pitchFamily="18" charset="0"/>
                <a:cs typeface="Times New Roman" panose="02020603050405020304" pitchFamily="18" charset="0"/>
              </a:rPr>
              <a:t>Leontyev</a:t>
            </a:r>
            <a:r>
              <a:rPr lang="en-US" b="0" dirty="0">
                <a:latin typeface="Times" pitchFamily="2" charset="0"/>
                <a:ea typeface="Times New Roman" panose="02020603050405020304" pitchFamily="18" charset="0"/>
                <a:cs typeface="Times New Roman" panose="02020603050405020304" pitchFamily="18" charset="0"/>
              </a:rPr>
              <a:t>, Aidan Lyon, </a:t>
            </a:r>
            <a:r>
              <a:rPr lang="en-US" b="0" dirty="0" err="1">
                <a:latin typeface="Times" pitchFamily="2" charset="0"/>
                <a:ea typeface="Times New Roman" panose="02020603050405020304" pitchFamily="18" charset="0"/>
                <a:cs typeface="Times New Roman" panose="02020603050405020304" pitchFamily="18" charset="0"/>
              </a:rPr>
              <a:t>Wlodek</a:t>
            </a:r>
            <a:r>
              <a:rPr lang="en-US" b="0" dirty="0">
                <a:latin typeface="Times" pitchFamily="2" charset="0"/>
                <a:ea typeface="Times New Roman" panose="02020603050405020304" pitchFamily="18" charset="0"/>
                <a:cs typeface="Times New Roman" panose="02020603050405020304" pitchFamily="18" charset="0"/>
              </a:rPr>
              <a:t> </a:t>
            </a:r>
            <a:r>
              <a:rPr lang="en-US" b="0" dirty="0" err="1">
                <a:latin typeface="Times" pitchFamily="2" charset="0"/>
                <a:ea typeface="Times New Roman" panose="02020603050405020304" pitchFamily="18" charset="0"/>
                <a:cs typeface="Times New Roman" panose="02020603050405020304" pitchFamily="18" charset="0"/>
              </a:rPr>
              <a:t>Rabinowicz</a:t>
            </a:r>
            <a:r>
              <a:rPr lang="en-US" b="0" dirty="0">
                <a:latin typeface="Times" pitchFamily="2" charset="0"/>
                <a:ea typeface="Times New Roman" panose="02020603050405020304" pitchFamily="18" charset="0"/>
                <a:cs typeface="Times New Roman" panose="02020603050405020304" pitchFamily="18" charset="0"/>
              </a:rPr>
              <a:t>, Miriam </a:t>
            </a:r>
            <a:r>
              <a:rPr lang="en-US" b="0" dirty="0" err="1">
                <a:latin typeface="Times" pitchFamily="2" charset="0"/>
                <a:ea typeface="Times New Roman" panose="02020603050405020304" pitchFamily="18" charset="0"/>
                <a:cs typeface="Times New Roman" panose="02020603050405020304" pitchFamily="18" charset="0"/>
              </a:rPr>
              <a:t>Schoenfield</a:t>
            </a:r>
            <a:r>
              <a:rPr lang="en-US" b="0" dirty="0">
                <a:latin typeface="Times" pitchFamily="2" charset="0"/>
                <a:ea typeface="Times New Roman" panose="02020603050405020304" pitchFamily="18" charset="0"/>
                <a:cs typeface="Times New Roman" panose="02020603050405020304" pitchFamily="18" charset="0"/>
              </a:rPr>
              <a:t>, Wolfgang Schwarz, Michael Smithson, and Katie Steele.</a:t>
            </a:r>
            <a:endParaRPr lang="en-AU" b="0" dirty="0">
              <a:latin typeface="Times" pitchFamily="2" charset="0"/>
              <a:ea typeface="Times New Roman" panose="02020603050405020304" pitchFamily="18" charset="0"/>
              <a:cs typeface="Times New Roman" panose="02020603050405020304" pitchFamily="18" charset="0"/>
            </a:endParaRPr>
          </a:p>
          <a:p>
            <a:pPr marL="914400" lvl="2" indent="0">
              <a:buNone/>
            </a:pPr>
            <a:endParaRPr lang="en-AU"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72</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sym typeface="Symbol" charset="2"/>
              </a:rPr>
              <a:t>Thanks</a:t>
            </a:r>
            <a:endParaRPr lang="en-US" dirty="0"/>
          </a:p>
        </p:txBody>
      </p:sp>
    </p:spTree>
    <p:extLst>
      <p:ext uri="{BB962C8B-B14F-4D97-AF65-F5344CB8AC3E}">
        <p14:creationId xmlns:p14="http://schemas.microsoft.com/office/powerpoint/2010/main" val="84394693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3167844" y="1664804"/>
            <a:ext cx="3492388" cy="3337171"/>
          </a:xfrm>
        </p:spPr>
      </p:pic>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73</a:t>
            </a:fld>
            <a:endParaRPr lang="en-AU" altLang="x-none"/>
          </a:p>
        </p:txBody>
      </p:sp>
    </p:spTree>
    <p:extLst>
      <p:ext uri="{BB962C8B-B14F-4D97-AF65-F5344CB8AC3E}">
        <p14:creationId xmlns:p14="http://schemas.microsoft.com/office/powerpoint/2010/main" val="76146402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lvl="1" indent="-342900">
              <a:buFont typeface="Arial" charset="0"/>
              <a:buChar char="•"/>
            </a:pPr>
            <a:r>
              <a:rPr lang="en-US" dirty="0">
                <a:latin typeface="Garamond" charset="0"/>
              </a:rPr>
              <a:t>Consider</a:t>
            </a:r>
            <a:r>
              <a:rPr lang="en-US" dirty="0">
                <a:latin typeface="Garamond" charset="0"/>
                <a:ea typeface="Garamond" charset="0"/>
                <a:cs typeface="Garamond" charset="0"/>
              </a:rPr>
              <a:t> </a:t>
            </a:r>
            <a:r>
              <a:rPr lang="en-US" i="1" dirty="0">
                <a:latin typeface="Garamond" charset="0"/>
                <a:ea typeface="Garamond" charset="0"/>
                <a:cs typeface="Garamond" charset="0"/>
              </a:rPr>
              <a:t>extreme possibilities </a:t>
            </a:r>
            <a:r>
              <a:rPr lang="is-IS" i="1" dirty="0">
                <a:latin typeface="Garamond" charset="0"/>
                <a:ea typeface="Garamond" charset="0"/>
                <a:cs typeface="Garamond" charset="0"/>
              </a:rPr>
              <a:t>…</a:t>
            </a:r>
          </a:p>
          <a:p>
            <a:pPr marL="342900" lvl="1" indent="-342900">
              <a:buFont typeface="Arial" charset="0"/>
              <a:buChar char="•"/>
            </a:pPr>
            <a:r>
              <a:rPr lang="en-US" dirty="0">
                <a:latin typeface="Garamond" charset="0"/>
              </a:rPr>
              <a:t>Ex. What would be the </a:t>
            </a:r>
            <a:r>
              <a:rPr lang="en-US" i="1" dirty="0">
                <a:latin typeface="Garamond" charset="0"/>
              </a:rPr>
              <a:t>worst</a:t>
            </a:r>
            <a:r>
              <a:rPr lang="en-US" dirty="0">
                <a:latin typeface="Garamond" charset="0"/>
              </a:rPr>
              <a:t> way for foot-and-mouth disease to enter Australia? Or the </a:t>
            </a:r>
            <a:r>
              <a:rPr lang="en-US" i="1" dirty="0">
                <a:latin typeface="Garamond" charset="0"/>
              </a:rPr>
              <a:t>best</a:t>
            </a:r>
            <a:r>
              <a:rPr lang="en-US" dirty="0">
                <a:latin typeface="Garamond" charset="0"/>
              </a:rPr>
              <a:t> way?</a:t>
            </a:r>
            <a:endParaRPr lang="en-US" dirty="0"/>
          </a:p>
          <a:p>
            <a:pPr marL="0" lvl="1" indent="0">
              <a:buNone/>
            </a:pPr>
            <a:endParaRPr lang="en-AU" dirty="0">
              <a:latin typeface="Garamond" charset="0"/>
              <a:ea typeface="Garamond" charset="0"/>
              <a:cs typeface="Garamond" charset="0"/>
            </a:endParaRPr>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74</a:t>
            </a:fld>
            <a:endParaRPr lang="en-AU" altLang="x-none"/>
          </a:p>
        </p:txBody>
      </p:sp>
      <p:sp>
        <p:nvSpPr>
          <p:cNvPr id="5" name="Title 4"/>
          <p:cNvSpPr>
            <a:spLocks noGrp="1"/>
          </p:cNvSpPr>
          <p:nvPr>
            <p:ph type="title"/>
          </p:nvPr>
        </p:nvSpPr>
        <p:spPr/>
        <p:txBody>
          <a:bodyPr/>
          <a:lstStyle/>
          <a:p>
            <a:r>
              <a:rPr lang="en-US" dirty="0"/>
              <a:t>Consider extreme possibilities</a:t>
            </a:r>
          </a:p>
        </p:txBody>
      </p:sp>
    </p:spTree>
    <p:extLst>
      <p:ext uri="{BB962C8B-B14F-4D97-AF65-F5344CB8AC3E}">
        <p14:creationId xmlns:p14="http://schemas.microsoft.com/office/powerpoint/2010/main" val="111018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Consider extreme possibilities</a:t>
            </a:r>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latin typeface="Garamond" charset="0"/>
              </a:rPr>
              <a:t>Also consider near-extreme possibilities.</a:t>
            </a:r>
          </a:p>
          <a:p>
            <a:pPr marL="342900" lvl="1" indent="-342900">
              <a:buFont typeface="Arial" charset="0"/>
              <a:buChar char="•"/>
            </a:pPr>
            <a:r>
              <a:rPr lang="en-US" dirty="0">
                <a:latin typeface="Garamond" charset="0"/>
              </a:rPr>
              <a:t>They may be more realistic.</a:t>
            </a:r>
          </a:p>
          <a:p>
            <a:pPr marL="0" lvl="1" indent="0">
              <a:buNone/>
            </a:pPr>
            <a:endParaRPr lang="en-AU" dirty="0">
              <a:latin typeface="Garamond" charset="0"/>
            </a:endParaRPr>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75</a:t>
            </a:fld>
            <a:endParaRPr lang="en-AU" altLang="x-none"/>
          </a:p>
        </p:txBody>
      </p:sp>
    </p:spTree>
    <p:extLst>
      <p:ext uri="{BB962C8B-B14F-4D97-AF65-F5344CB8AC3E}">
        <p14:creationId xmlns:p14="http://schemas.microsoft.com/office/powerpoint/2010/main" val="414804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r>
              <a:rPr lang="en-AU" dirty="0"/>
              <a:t>Magnetic Philosophy</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latin typeface="Garamond" panose="02020404030301010803" pitchFamily="18" charset="0"/>
              </a:rPr>
              <a:t>Begin with a topic of interest to you. </a:t>
            </a:r>
          </a:p>
          <a:p>
            <a:pPr marL="342900" lvl="1" indent="-342900">
              <a:buFont typeface="Arial" charset="0"/>
              <a:buChar char="•"/>
            </a:pPr>
            <a:r>
              <a:rPr lang="en-US" dirty="0">
                <a:latin typeface="Garamond" panose="02020404030301010803" pitchFamily="18" charset="0"/>
              </a:rPr>
              <a:t>Write down all the keywords you can think of on this topic on separate pieces of paper; you can even paste them onto fridge magnets. </a:t>
            </a:r>
          </a:p>
          <a:p>
            <a:pPr marL="342900" lvl="1" indent="-342900">
              <a:buFont typeface="Arial" charset="0"/>
              <a:buChar char="•"/>
            </a:pPr>
            <a:r>
              <a:rPr lang="en-US" dirty="0">
                <a:latin typeface="Garamond" panose="02020404030301010803" pitchFamily="18" charset="0"/>
              </a:rPr>
              <a:t>Then rearrange them in various ways, juxtaposing pairs, triples, and so on. </a:t>
            </a:r>
            <a:endParaRPr lang="en-AU" sz="2400" dirty="0">
              <a:latin typeface="Garamond" panose="02020404030301010803" pitchFamily="18"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76</a:t>
            </a:fld>
            <a:endParaRPr lang="en-AU" altLang="x-none"/>
          </a:p>
        </p:txBody>
      </p:sp>
    </p:spTree>
    <p:extLst>
      <p:ext uri="{BB962C8B-B14F-4D97-AF65-F5344CB8AC3E}">
        <p14:creationId xmlns:p14="http://schemas.microsoft.com/office/powerpoint/2010/main" val="260498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r>
              <a:rPr lang="en-AU" dirty="0"/>
              <a:t>Magnetic Philosophy</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latin typeface="Garamond" charset="0"/>
              </a:rPr>
              <a:t>Coming up with the fridge words</a:t>
            </a:r>
          </a:p>
          <a:p>
            <a:pPr marL="342900" lvl="1" indent="-342900">
              <a:buFont typeface="Arial" charset="0"/>
              <a:buChar char="•"/>
            </a:pPr>
            <a:r>
              <a:rPr lang="en-US" dirty="0">
                <a:latin typeface="Garamond" charset="0"/>
              </a:rPr>
              <a:t>Add more generic words to the mix</a:t>
            </a:r>
          </a:p>
          <a:p>
            <a:pPr marL="342900" lvl="1" indent="-342900">
              <a:buFont typeface="Arial" charset="0"/>
              <a:buChar char="•"/>
            </a:pPr>
            <a:r>
              <a:rPr lang="en-US" dirty="0">
                <a:latin typeface="Garamond" charset="0"/>
              </a:rPr>
              <a:t>Import from other areas</a:t>
            </a:r>
          </a:p>
          <a:p>
            <a:pPr marL="342900" lvl="1" indent="-342900">
              <a:buFont typeface="Arial" charset="0"/>
              <a:buChar char="•"/>
            </a:pPr>
            <a:r>
              <a:rPr lang="en-US" dirty="0" err="1">
                <a:latin typeface="Garamond" charset="0"/>
              </a:rPr>
              <a:t>Randomise</a:t>
            </a:r>
            <a:endParaRPr lang="en-US" dirty="0">
              <a:latin typeface="Garamond" charset="0"/>
            </a:endParaRPr>
          </a:p>
          <a:p>
            <a:pPr marL="342900" lvl="1" indent="-342900">
              <a:buFont typeface="Arial" charset="0"/>
              <a:buChar char="•"/>
            </a:pPr>
            <a:r>
              <a:rPr lang="en-US" dirty="0">
                <a:latin typeface="Garamond" charset="0"/>
              </a:rPr>
              <a:t>Crowd-source</a:t>
            </a:r>
          </a:p>
          <a:p>
            <a:pPr marL="342900" lvl="1" indent="-342900">
              <a:buFont typeface="Arial" charset="0"/>
              <a:buChar char="•"/>
            </a:pPr>
            <a:r>
              <a:rPr lang="en-US" dirty="0">
                <a:latin typeface="Garamond" charset="0"/>
              </a:rPr>
              <a:t>Be funny!</a:t>
            </a:r>
            <a:endParaRPr lang="en-US" sz="2400" dirty="0"/>
          </a:p>
          <a:p>
            <a:pPr marL="342900" lvl="1"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77</a:t>
            </a:fld>
            <a:endParaRPr lang="en-AU" altLang="x-none"/>
          </a:p>
        </p:txBody>
      </p:sp>
    </p:spTree>
    <p:extLst>
      <p:ext uri="{BB962C8B-B14F-4D97-AF65-F5344CB8AC3E}">
        <p14:creationId xmlns:p14="http://schemas.microsoft.com/office/powerpoint/2010/main" val="3486711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r>
              <a:rPr lang="en-AU" dirty="0"/>
              <a:t>Add constraints</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latin typeface="Garamond" charset="0"/>
              </a:rPr>
              <a:t>Add constraints!</a:t>
            </a:r>
          </a:p>
          <a:p>
            <a:pPr marL="342900" lvl="1" indent="-342900">
              <a:buFont typeface="Arial" charset="0"/>
              <a:buChar char="•"/>
            </a:pPr>
            <a:r>
              <a:rPr lang="en-US" dirty="0">
                <a:latin typeface="Garamond" charset="0"/>
              </a:rPr>
              <a:t>Desiderata</a:t>
            </a:r>
          </a:p>
          <a:p>
            <a:pPr marL="342900" lvl="1" indent="-342900">
              <a:buFont typeface="Arial" charset="0"/>
              <a:buChar char="•"/>
            </a:pPr>
            <a:r>
              <a:rPr lang="en-US" dirty="0">
                <a:latin typeface="Garamond" charset="0"/>
              </a:rPr>
              <a:t>Restricted concepts and vocabulary</a:t>
            </a:r>
          </a:p>
          <a:p>
            <a:pPr marL="342900" lvl="1" indent="-342900">
              <a:buFont typeface="Arial" charset="0"/>
              <a:buChar char="•"/>
            </a:pPr>
            <a:r>
              <a:rPr lang="en-US" dirty="0">
                <a:latin typeface="Garamond" charset="0"/>
              </a:rPr>
              <a:t>Computational constraints</a:t>
            </a:r>
          </a:p>
          <a:p>
            <a:pPr marL="342900" lvl="1" indent="-342900">
              <a:buFont typeface="Arial" charset="0"/>
              <a:buChar char="•"/>
            </a:pPr>
            <a:endParaRPr lang="en-US" sz="2400" dirty="0"/>
          </a:p>
          <a:p>
            <a:pPr marL="342900" lvl="1"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78</a:t>
            </a:fld>
            <a:endParaRPr lang="en-AU" altLang="x-none"/>
          </a:p>
        </p:txBody>
      </p:sp>
    </p:spTree>
    <p:extLst>
      <p:ext uri="{BB962C8B-B14F-4D97-AF65-F5344CB8AC3E}">
        <p14:creationId xmlns:p14="http://schemas.microsoft.com/office/powerpoint/2010/main" val="2035916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err="1"/>
              <a:t>Taxonomise</a:t>
            </a:r>
            <a:r>
              <a:rPr lang="en-AU" dirty="0"/>
              <a:t> and colonise</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latin typeface="Garamond" charset="0"/>
              </a:rPr>
              <a:t>When approaching a topic, draw up a table of cross-cutting distinctions, ways of categorizing the things in the relevant domain;</a:t>
            </a:r>
          </a:p>
          <a:p>
            <a:pPr marL="342900" lvl="1" indent="-342900">
              <a:buFont typeface="Arial" charset="0"/>
              <a:buChar char="•"/>
            </a:pPr>
            <a:r>
              <a:rPr lang="en-US" dirty="0">
                <a:latin typeface="Garamond" charset="0"/>
              </a:rPr>
              <a:t>fill in the boxes with existing views;</a:t>
            </a:r>
          </a:p>
          <a:p>
            <a:pPr marL="342900" lvl="1" indent="-342900">
              <a:buFont typeface="Arial" charset="0"/>
              <a:buChar char="•"/>
            </a:pPr>
            <a:r>
              <a:rPr lang="en-US" dirty="0">
                <a:latin typeface="Garamond" charset="0"/>
              </a:rPr>
              <a:t>look for empty boxes;</a:t>
            </a:r>
          </a:p>
          <a:p>
            <a:pPr marL="342900" lvl="1" indent="-342900">
              <a:buFont typeface="Arial" charset="0"/>
              <a:buChar char="•"/>
            </a:pPr>
            <a:r>
              <a:rPr lang="en-US" dirty="0">
                <a:latin typeface="Garamond" charset="0"/>
              </a:rPr>
              <a:t>then try to fill them with new views that meet their constraints. If there are no empty boxes, try finer-grained distinctions, and repeat. </a:t>
            </a:r>
            <a:endParaRPr lang="en-AU" dirty="0">
              <a:latin typeface="Garamond" charset="0"/>
            </a:endParaRPr>
          </a:p>
          <a:p>
            <a:endParaRPr lang="en-AU" dirty="0">
              <a:latin typeface="Garamond" charset="0"/>
            </a:endParaRPr>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79</a:t>
            </a:fld>
            <a:endParaRPr lang="en-AU" altLang="x-none"/>
          </a:p>
        </p:txBody>
      </p:sp>
    </p:spTree>
    <p:extLst>
      <p:ext uri="{BB962C8B-B14F-4D97-AF65-F5344CB8AC3E}">
        <p14:creationId xmlns:p14="http://schemas.microsoft.com/office/powerpoint/2010/main" val="564386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marL="342900" indent="-342900">
              <a:buFont typeface="Arial" charset="0"/>
              <a:buChar char="•"/>
            </a:pPr>
            <a:endParaRPr lang="en-AU" b="0" dirty="0">
              <a:latin typeface="Garamond" panose="02020404030301010803" pitchFamily="18" charset="0"/>
            </a:endParaRPr>
          </a:p>
          <a:p>
            <a:pPr marL="342900" lvl="1" indent="-342900">
              <a:buFont typeface="Arial" charset="0"/>
              <a:buChar char="•"/>
            </a:pPr>
            <a:r>
              <a:rPr lang="en-US" dirty="0">
                <a:latin typeface="Garamond" panose="02020404030301010803" pitchFamily="18" charset="0"/>
              </a:rPr>
              <a:t>The possibilities are not maximally specific. </a:t>
            </a:r>
            <a:endParaRPr lang="en-AU" dirty="0">
              <a:latin typeface="Garamond" panose="02020404030301010803" pitchFamily="18" charset="0"/>
            </a:endParaRPr>
          </a:p>
          <a:p>
            <a:pPr marL="342900" lvl="1" indent="-342900">
              <a:buFont typeface="Arial" charset="0"/>
              <a:buChar char="•"/>
            </a:pPr>
            <a:r>
              <a:rPr lang="en-US" dirty="0">
                <a:latin typeface="Garamond" panose="02020404030301010803" pitchFamily="18" charset="0"/>
              </a:rPr>
              <a:t>We could have extended the sets ‘</a:t>
            </a:r>
            <a:r>
              <a:rPr lang="en-US" i="1" dirty="0">
                <a:latin typeface="Garamond" panose="02020404030301010803" pitchFamily="18" charset="0"/>
              </a:rPr>
              <a:t>downwards</a:t>
            </a:r>
            <a:r>
              <a:rPr lang="en-US" dirty="0">
                <a:latin typeface="Garamond" panose="02020404030301010803" pitchFamily="18" charset="0"/>
              </a:rPr>
              <a:t>’, with more refinements of the possibilities we have identified.</a:t>
            </a:r>
          </a:p>
          <a:p>
            <a:pPr marL="0" lvl="1" indent="0">
              <a:buNone/>
            </a:pPr>
            <a:endParaRPr lang="en-AU" dirty="0">
              <a:latin typeface="Garamond" panose="02020404030301010803" pitchFamily="18" charset="0"/>
            </a:endParaRPr>
          </a:p>
          <a:p>
            <a:pPr marL="342900" lvl="1" indent="-342900">
              <a:buFont typeface="Arial" charset="0"/>
              <a:buChar char="•"/>
            </a:pPr>
            <a:endParaRPr lang="en-AU" dirty="0">
              <a:latin typeface="Garamond" panose="02020404030301010803" pitchFamily="18" charset="0"/>
            </a:endParaRPr>
          </a:p>
          <a:p>
            <a:pPr marL="342900" lvl="1" indent="-342900">
              <a:buFont typeface="Arial" charset="0"/>
              <a:buChar char="•"/>
            </a:pPr>
            <a:endParaRPr lang="en-AU" dirty="0">
              <a:latin typeface="Garamond" panose="02020404030301010803" pitchFamily="18" charset="0"/>
            </a:endParaRPr>
          </a:p>
          <a:p>
            <a:endParaRPr lang="en-AU" dirty="0"/>
          </a:p>
          <a:p>
            <a:endParaRPr lang="en-AU" b="0" dirty="0">
              <a:latin typeface="Garamond" panose="02020404030301010803" pitchFamily="18" charset="0"/>
            </a:endParaRPr>
          </a:p>
          <a:p>
            <a:pPr marL="342900"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8</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and subjective probability</a:t>
            </a:r>
            <a:endParaRPr lang="en-US" dirty="0"/>
          </a:p>
        </p:txBody>
      </p:sp>
    </p:spTree>
    <p:extLst>
      <p:ext uri="{BB962C8B-B14F-4D97-AF65-F5344CB8AC3E}">
        <p14:creationId xmlns:p14="http://schemas.microsoft.com/office/powerpoint/2010/main" val="3286046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err="1"/>
              <a:t>Taxonomise</a:t>
            </a:r>
            <a:r>
              <a:rPr lang="en-AU" dirty="0"/>
              <a:t> and colonise</a:t>
            </a:r>
            <a:br>
              <a:rPr lang="en-AU" dirty="0"/>
            </a:br>
            <a:endParaRPr lang="en-AU" dirty="0"/>
          </a:p>
        </p:txBody>
      </p:sp>
      <p:sp>
        <p:nvSpPr>
          <p:cNvPr id="3" name="Content Placeholder 2"/>
          <p:cNvSpPr>
            <a:spLocks noGrp="1"/>
          </p:cNvSpPr>
          <p:nvPr>
            <p:ph idx="1"/>
          </p:nvPr>
        </p:nvSpPr>
        <p:spPr/>
        <p:txBody>
          <a:bodyPr>
            <a:normAutofit/>
          </a:bodyPr>
          <a:lstStyle/>
          <a:p>
            <a:endParaRPr lang="en-AU" dirty="0">
              <a:latin typeface="Garamond" charset="0"/>
            </a:endParaRPr>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80</a:t>
            </a:fld>
            <a:endParaRPr lang="en-AU" altLang="x-none"/>
          </a:p>
        </p:txBody>
      </p:sp>
      <p:graphicFrame>
        <p:nvGraphicFramePr>
          <p:cNvPr id="6" name="Table 5">
            <a:extLst>
              <a:ext uri="{FF2B5EF4-FFF2-40B4-BE49-F238E27FC236}">
                <a16:creationId xmlns:a16="http://schemas.microsoft.com/office/drawing/2014/main" id="{299C22DA-6A51-A847-9B82-89D516F06717}"/>
              </a:ext>
            </a:extLst>
          </p:cNvPr>
          <p:cNvGraphicFramePr>
            <a:graphicFrameLocks noGrp="1"/>
          </p:cNvGraphicFramePr>
          <p:nvPr/>
        </p:nvGraphicFramePr>
        <p:xfrm>
          <a:off x="1868170" y="1563688"/>
          <a:ext cx="5407660" cy="3924300"/>
        </p:xfrm>
        <a:graphic>
          <a:graphicData uri="http://schemas.openxmlformats.org/drawingml/2006/table">
            <a:tbl>
              <a:tblPr firstRow="1" firstCol="1" bandRow="1"/>
              <a:tblGrid>
                <a:gridCol w="1230630">
                  <a:extLst>
                    <a:ext uri="{9D8B030D-6E8A-4147-A177-3AD203B41FA5}">
                      <a16:colId xmlns:a16="http://schemas.microsoft.com/office/drawing/2014/main" val="2102885024"/>
                    </a:ext>
                  </a:extLst>
                </a:gridCol>
                <a:gridCol w="463550">
                  <a:extLst>
                    <a:ext uri="{9D8B030D-6E8A-4147-A177-3AD203B41FA5}">
                      <a16:colId xmlns:a16="http://schemas.microsoft.com/office/drawing/2014/main" val="3796933445"/>
                    </a:ext>
                  </a:extLst>
                </a:gridCol>
                <a:gridCol w="648335">
                  <a:extLst>
                    <a:ext uri="{9D8B030D-6E8A-4147-A177-3AD203B41FA5}">
                      <a16:colId xmlns:a16="http://schemas.microsoft.com/office/drawing/2014/main" val="3958352640"/>
                    </a:ext>
                  </a:extLst>
                </a:gridCol>
                <a:gridCol w="1102360">
                  <a:extLst>
                    <a:ext uri="{9D8B030D-6E8A-4147-A177-3AD203B41FA5}">
                      <a16:colId xmlns:a16="http://schemas.microsoft.com/office/drawing/2014/main" val="1831979643"/>
                    </a:ext>
                  </a:extLst>
                </a:gridCol>
                <a:gridCol w="807720">
                  <a:extLst>
                    <a:ext uri="{9D8B030D-6E8A-4147-A177-3AD203B41FA5}">
                      <a16:colId xmlns:a16="http://schemas.microsoft.com/office/drawing/2014/main" val="3460475977"/>
                    </a:ext>
                  </a:extLst>
                </a:gridCol>
                <a:gridCol w="884555">
                  <a:extLst>
                    <a:ext uri="{9D8B030D-6E8A-4147-A177-3AD203B41FA5}">
                      <a16:colId xmlns:a16="http://schemas.microsoft.com/office/drawing/2014/main" val="981608646"/>
                    </a:ext>
                  </a:extLst>
                </a:gridCol>
                <a:gridCol w="270510">
                  <a:extLst>
                    <a:ext uri="{9D8B030D-6E8A-4147-A177-3AD203B41FA5}">
                      <a16:colId xmlns:a16="http://schemas.microsoft.com/office/drawing/2014/main" val="2342851516"/>
                    </a:ext>
                  </a:extLst>
                </a:gridCol>
              </a:tblGrid>
              <a:tr h="0">
                <a:tc>
                  <a:txBody>
                    <a:bodyPr/>
                    <a:lstStyle/>
                    <a:p>
                      <a:pPr marL="228600" marR="0" indent="0" algn="l">
                        <a:lnSpc>
                          <a:spcPts val="2400"/>
                        </a:lnSpc>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Putative justifications</a:t>
                      </a:r>
                      <a:r>
                        <a:rPr lang="en-US" sz="1000">
                          <a:effectLst/>
                          <a:latin typeface="Times New Roman" panose="02020603050405020304" pitchFamily="18" charset="0"/>
                          <a:ea typeface="Times New Roman" panose="02020603050405020304" pitchFamily="18" charset="0"/>
                          <a:cs typeface="Times New Roman" panose="02020603050405020304" pitchFamily="18" charset="0"/>
                          <a:sym typeface="Symbol" pitchFamily="2" charset="2"/>
                        </a:rPr>
                        <a:t></a:t>
                      </a:r>
                      <a:endParaRPr lang="en-US" sz="1200">
                        <a:effectLst/>
                        <a:latin typeface="Palatino" pitchFamily="2" charset="77"/>
                        <a:ea typeface="Times New Roman" panose="02020603050405020304" pitchFamily="18" charset="0"/>
                        <a:cs typeface="Times New Roman" panose="02020603050405020304" pitchFamily="18" charset="0"/>
                      </a:endParaRPr>
                    </a:p>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p>
                      <a:pPr marL="0" marR="0" indent="0" algn="l">
                        <a:lnSpc>
                          <a:spcPts val="2400"/>
                        </a:lnSpc>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Putative norms</a:t>
                      </a:r>
                      <a:r>
                        <a:rPr lang="en-US" sz="1000">
                          <a:effectLst/>
                          <a:latin typeface="Times New Roman" panose="02020603050405020304" pitchFamily="18" charset="0"/>
                          <a:ea typeface="Times New Roman" panose="02020603050405020304" pitchFamily="18" charset="0"/>
                          <a:cs typeface="Times New Roman" panose="02020603050405020304" pitchFamily="18" charset="0"/>
                          <a:sym typeface="Symbol" pitchFamily="2" charset="2"/>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Dutch book</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Accuracy</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Representation theorem</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Maximal</a:t>
                      </a:r>
                      <a:endParaRPr lang="en-US" sz="1200">
                        <a:effectLst/>
                        <a:latin typeface="Palatino" pitchFamily="2" charset="77"/>
                        <a:ea typeface="Times New Roman" panose="02020603050405020304" pitchFamily="18" charset="0"/>
                        <a:cs typeface="Times New Roman" panose="02020603050405020304" pitchFamily="18" charset="0"/>
                      </a:endParaRPr>
                    </a:p>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entropy</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Minimal distance</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8346108"/>
                  </a:ext>
                </a:extLst>
              </a:tr>
              <a:tr h="0">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Probabilism</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8624003"/>
                  </a:ext>
                </a:extLst>
              </a:tr>
              <a:tr h="0">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Regularity</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4051185"/>
                  </a:ext>
                </a:extLst>
              </a:tr>
              <a:tr h="0">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Principal Principle</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9061356"/>
                  </a:ext>
                </a:extLst>
              </a:tr>
              <a:tr h="0">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Reflection Principle</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6675045"/>
                  </a:ext>
                </a:extLst>
              </a:tr>
              <a:tr h="0">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Indifference Principle</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490104"/>
                  </a:ext>
                </a:extLst>
              </a:tr>
              <a:tr h="0">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Conditionalization</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5381719"/>
                  </a:ext>
                </a:extLst>
              </a:tr>
              <a:tr h="0">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Jeffrey Conditionalization</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5779961"/>
                  </a:ext>
                </a:extLst>
              </a:tr>
              <a:tr h="0">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Zapf Dingbats" pitchFamily="2"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ts val="2400"/>
                        </a:lnSpc>
                        <a:spcBef>
                          <a:spcPts val="0"/>
                        </a:spcBef>
                        <a:spcAft>
                          <a:spcPts val="0"/>
                        </a:spcAft>
                      </a:pPr>
                      <a:r>
                        <a:rPr lang="en-US" sz="1000" dirty="0">
                          <a:effectLst/>
                          <a:latin typeface="Zapf Dingbats" pitchFamily="2" charset="0"/>
                          <a:ea typeface="Times New Roman" panose="02020603050405020304" pitchFamily="18" charset="0"/>
                          <a:cs typeface="Times New Roman" panose="02020603050405020304" pitchFamily="18" charset="0"/>
                        </a:rPr>
                        <a:t> </a:t>
                      </a:r>
                      <a:endParaRPr lang="en-US" sz="1200" dirty="0">
                        <a:effectLst/>
                        <a:latin typeface="Palatino" pitchFamily="2" charset="77"/>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6353489"/>
                  </a:ext>
                </a:extLst>
              </a:tr>
            </a:tbl>
          </a:graphicData>
        </a:graphic>
      </p:graphicFrame>
    </p:spTree>
    <p:extLst>
      <p:ext uri="{BB962C8B-B14F-4D97-AF65-F5344CB8AC3E}">
        <p14:creationId xmlns:p14="http://schemas.microsoft.com/office/powerpoint/2010/main" val="1722415918"/>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Good notation</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t> </a:t>
            </a:r>
            <a:r>
              <a:rPr lang="en-US" dirty="0">
                <a:latin typeface="Garamond" charset="0"/>
              </a:rPr>
              <a:t>Good notation can help with </a:t>
            </a:r>
            <a:r>
              <a:rPr lang="en-US" dirty="0" err="1">
                <a:latin typeface="Garamond" charset="0"/>
              </a:rPr>
              <a:t>taxonomising</a:t>
            </a:r>
            <a:r>
              <a:rPr lang="en-US" dirty="0">
                <a:latin typeface="Garamond" charset="0"/>
              </a:rPr>
              <a:t> possibilities. </a:t>
            </a:r>
          </a:p>
          <a:p>
            <a:pPr marL="342900" lvl="1" indent="-342900">
              <a:buFont typeface="Arial" charset="0"/>
              <a:buChar char="•"/>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81</a:t>
            </a:fld>
            <a:endParaRPr lang="en-AU" altLang="x-none"/>
          </a:p>
        </p:txBody>
      </p:sp>
    </p:spTree>
    <p:extLst>
      <p:ext uri="{BB962C8B-B14F-4D97-AF65-F5344CB8AC3E}">
        <p14:creationId xmlns:p14="http://schemas.microsoft.com/office/powerpoint/2010/main" val="1961021640"/>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94"/>
            <a:ext cx="8229600" cy="706090"/>
          </a:xfrm>
        </p:spPr>
        <p:txBody>
          <a:bodyPr/>
          <a:lstStyle/>
          <a:p>
            <a:pPr algn="ctr"/>
            <a:br>
              <a:rPr lang="en-AU" dirty="0"/>
            </a:br>
            <a:r>
              <a:rPr lang="en-AU" dirty="0"/>
              <a:t>Good terminology</a:t>
            </a:r>
            <a:br>
              <a:rPr lang="en-AU" dirty="0"/>
            </a:br>
            <a:endParaRPr lang="en-AU" dirty="0"/>
          </a:p>
        </p:txBody>
      </p:sp>
      <p:sp>
        <p:nvSpPr>
          <p:cNvPr id="3" name="Content Placeholder 2"/>
          <p:cNvSpPr>
            <a:spLocks noGrp="1"/>
          </p:cNvSpPr>
          <p:nvPr>
            <p:ph idx="1"/>
          </p:nvPr>
        </p:nvSpPr>
        <p:spPr/>
        <p:txBody>
          <a:bodyPr>
            <a:normAutofit/>
          </a:bodyPr>
          <a:lstStyle/>
          <a:p>
            <a:pPr marL="342900" lvl="1" indent="-342900">
              <a:buFont typeface="Arial" charset="0"/>
              <a:buChar char="•"/>
            </a:pPr>
            <a:r>
              <a:rPr lang="en-US" dirty="0">
                <a:latin typeface="Garamond" charset="0"/>
              </a:rPr>
              <a:t>Relatedly, good terminology has heuristic value.</a:t>
            </a:r>
          </a:p>
          <a:p>
            <a:pPr marL="342900" lvl="1" indent="-342900">
              <a:buFont typeface="Arial" charset="0"/>
              <a:buChar char="•"/>
            </a:pPr>
            <a:r>
              <a:rPr lang="en-US" dirty="0">
                <a:latin typeface="Garamond" charset="0"/>
              </a:rPr>
              <a:t>Don’t get me started on all the bad terminology in probability theory!</a:t>
            </a:r>
          </a:p>
          <a:p>
            <a:pPr marL="0" lvl="1" indent="0">
              <a:buNone/>
            </a:pPr>
            <a:endParaRPr lang="en-AU" sz="2400" dirty="0">
              <a:latin typeface="Garamond" charset="0"/>
            </a:endParaRPr>
          </a:p>
          <a:p>
            <a:endParaRPr lang="en-AU" sz="2400" dirty="0"/>
          </a:p>
          <a:p>
            <a:endParaRPr lang="en-AU" sz="2400" dirty="0"/>
          </a:p>
          <a:p>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82</a:t>
            </a:fld>
            <a:endParaRPr lang="en-AU" altLang="x-none"/>
          </a:p>
        </p:txBody>
      </p:sp>
    </p:spTree>
    <p:extLst>
      <p:ext uri="{BB962C8B-B14F-4D97-AF65-F5344CB8AC3E}">
        <p14:creationId xmlns:p14="http://schemas.microsoft.com/office/powerpoint/2010/main" val="511880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dirty="0">
                <a:latin typeface="Calibri" charset="0"/>
                <a:ea typeface="ＭＳ Ｐゴシック" charset="0"/>
                <a:cs typeface="ＭＳ Ｐゴシック" charset="0"/>
              </a:rPr>
              <a:t>Some ways to argue that X is possible</a:t>
            </a:r>
          </a:p>
        </p:txBody>
      </p:sp>
      <p:sp>
        <p:nvSpPr>
          <p:cNvPr id="176130" name="Rectangle 3"/>
          <p:cNvSpPr>
            <a:spLocks noGrp="1" noChangeArrowheads="1"/>
          </p:cNvSpPr>
          <p:nvPr>
            <p:ph type="body" idx="1"/>
          </p:nvPr>
        </p:nvSpPr>
        <p:spPr>
          <a:xfrm>
            <a:off x="685800" y="1628775"/>
            <a:ext cx="7747000" cy="4832350"/>
          </a:xfrm>
        </p:spPr>
        <p:txBody>
          <a:bodyPr/>
          <a:lstStyle/>
          <a:p>
            <a:pPr eaLnBrk="1" hangingPunct="1"/>
            <a:r>
              <a:rPr lang="en-US" altLang="x-none" b="0" dirty="0">
                <a:latin typeface="Garamond" charset="0"/>
                <a:ea typeface="Garamond" charset="0"/>
                <a:cs typeface="Garamond" charset="0"/>
              </a:rPr>
              <a:t>Two main forms of argument:</a:t>
            </a:r>
          </a:p>
          <a:p>
            <a:pPr eaLnBrk="1" hangingPunct="1">
              <a:buFontTx/>
              <a:buNone/>
            </a:pPr>
            <a:r>
              <a:rPr lang="en-US" altLang="x-none" b="0" dirty="0">
                <a:latin typeface="Garamond" charset="0"/>
                <a:ea typeface="Garamond" charset="0"/>
                <a:cs typeface="Garamond" charset="0"/>
              </a:rPr>
              <a:t>1. Begin with some other suitable property that X has, and infer that X is possible.</a:t>
            </a:r>
          </a:p>
          <a:p>
            <a:pPr eaLnBrk="1" hangingPunct="1">
              <a:buFontTx/>
              <a:buNone/>
            </a:pPr>
            <a:r>
              <a:rPr lang="en-US" altLang="x-none" b="0" dirty="0">
                <a:latin typeface="Garamond" charset="0"/>
                <a:ea typeface="Garamond" charset="0"/>
                <a:cs typeface="Garamond" charset="0"/>
              </a:rPr>
              <a:t>2. Begin with something else, Y, that is suitably related to X and possible, and infer that X is possible too. </a:t>
            </a:r>
          </a:p>
          <a:p>
            <a:pPr eaLnBrk="1" hangingPunct="1">
              <a:buFontTx/>
              <a:buNone/>
            </a:pPr>
            <a:r>
              <a:rPr lang="en-US" altLang="x-none" b="0" dirty="0">
                <a:latin typeface="Garamond" charset="0"/>
                <a:ea typeface="Garamond" charset="0"/>
                <a:cs typeface="Garamond" charset="0"/>
              </a:rPr>
              <a:t>	(Or perhaps two or more things, Y, Z ...)</a:t>
            </a:r>
          </a:p>
          <a:p>
            <a:pPr eaLnBrk="1" hangingPunct="1">
              <a:buFontTx/>
              <a:buNone/>
            </a:pPr>
            <a:endParaRPr lang="en-US" altLang="x-none" b="0" dirty="0">
              <a:latin typeface="Garamond" charset="0"/>
              <a:ea typeface="Garamond" charset="0"/>
              <a:cs typeface="Garamond" charset="0"/>
            </a:endParaRPr>
          </a:p>
        </p:txBody>
      </p:sp>
    </p:spTree>
    <p:extLst>
      <p:ext uri="{BB962C8B-B14F-4D97-AF65-F5344CB8AC3E}">
        <p14:creationId xmlns:p14="http://schemas.microsoft.com/office/powerpoint/2010/main" val="421631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1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1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a:latin typeface="Calibri" charset="0"/>
                <a:ea typeface="ＭＳ Ｐゴシック" charset="0"/>
                <a:cs typeface="ＭＳ Ｐゴシック" charset="0"/>
              </a:rPr>
              <a:t>Some ways to argue that X is possible</a:t>
            </a:r>
          </a:p>
        </p:txBody>
      </p:sp>
      <p:sp>
        <p:nvSpPr>
          <p:cNvPr id="178178" name="Rectangle 3"/>
          <p:cNvSpPr>
            <a:spLocks noGrp="1" noChangeArrowheads="1"/>
          </p:cNvSpPr>
          <p:nvPr>
            <p:ph type="body" idx="1"/>
          </p:nvPr>
        </p:nvSpPr>
        <p:spPr>
          <a:xfrm>
            <a:off x="685800" y="1628775"/>
            <a:ext cx="7748588" cy="2844800"/>
          </a:xfrm>
        </p:spPr>
        <p:txBody>
          <a:bodyPr/>
          <a:lstStyle/>
          <a:p>
            <a:pPr marL="0" indent="0" eaLnBrk="1" hangingPunct="1">
              <a:lnSpc>
                <a:spcPct val="90000"/>
              </a:lnSpc>
              <a:buFontTx/>
              <a:buNone/>
            </a:pPr>
            <a:r>
              <a:rPr lang="en-US" altLang="x-none" b="0" dirty="0">
                <a:latin typeface="Garamond" charset="0"/>
                <a:ea typeface="Garamond" charset="0"/>
                <a:cs typeface="Garamond" charset="0"/>
              </a:rPr>
              <a:t>1.i.  </a:t>
            </a:r>
            <a:r>
              <a:rPr lang="en-US" altLang="x-none" b="0" i="1" dirty="0">
                <a:latin typeface="Garamond" charset="0"/>
                <a:ea typeface="Garamond" charset="0"/>
                <a:cs typeface="Garamond" charset="0"/>
              </a:rPr>
              <a:t>Argue that X is actual. </a:t>
            </a:r>
          </a:p>
          <a:p>
            <a:pPr marL="0" indent="0" eaLnBrk="1" hangingPunct="1">
              <a:lnSpc>
                <a:spcPct val="90000"/>
              </a:lnSpc>
              <a:buFont typeface="Times" charset="0"/>
              <a:buChar char="•"/>
            </a:pPr>
            <a:endParaRPr lang="en-US" altLang="x-none" b="0" dirty="0">
              <a:latin typeface="Garamond" charset="0"/>
              <a:ea typeface="Garamond" charset="0"/>
              <a:cs typeface="Garamond" charset="0"/>
            </a:endParaRPr>
          </a:p>
          <a:p>
            <a:pPr marL="0" indent="0" algn="just" eaLnBrk="1" hangingPunct="1">
              <a:lnSpc>
                <a:spcPct val="90000"/>
              </a:lnSpc>
              <a:buFontTx/>
              <a:buNone/>
            </a:pPr>
            <a:endParaRPr lang="en-US" altLang="x-none" dirty="0">
              <a:latin typeface="Calibri" charset="0"/>
            </a:endParaRPr>
          </a:p>
        </p:txBody>
      </p:sp>
    </p:spTree>
    <p:extLst>
      <p:ext uri="{BB962C8B-B14F-4D97-AF65-F5344CB8AC3E}">
        <p14:creationId xmlns:p14="http://schemas.microsoft.com/office/powerpoint/2010/main" val="1682225063"/>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a:latin typeface="Calibri" charset="0"/>
                <a:ea typeface="ＭＳ Ｐゴシック" charset="0"/>
                <a:cs typeface="ＭＳ Ｐゴシック" charset="0"/>
              </a:rPr>
              <a:t>Some ways to argue that X is possible</a:t>
            </a:r>
          </a:p>
        </p:txBody>
      </p:sp>
      <p:sp>
        <p:nvSpPr>
          <p:cNvPr id="188419" name="Rectangle 3"/>
          <p:cNvSpPr>
            <a:spLocks noGrp="1" noChangeArrowheads="1"/>
          </p:cNvSpPr>
          <p:nvPr>
            <p:ph type="body" idx="1"/>
          </p:nvPr>
        </p:nvSpPr>
        <p:spPr>
          <a:xfrm>
            <a:off x="685800" y="1628775"/>
            <a:ext cx="7748588" cy="4122738"/>
          </a:xfrm>
        </p:spPr>
        <p:txBody>
          <a:bodyPr>
            <a:normAutofit/>
          </a:bodyPr>
          <a:lstStyle/>
          <a:p>
            <a:pPr marL="0" indent="0" eaLnBrk="1" hangingPunct="1">
              <a:buFontTx/>
              <a:buNone/>
            </a:pPr>
            <a:r>
              <a:rPr lang="en-US" altLang="x-none" b="0" dirty="0">
                <a:latin typeface="Garamond" charset="0"/>
                <a:ea typeface="Garamond" charset="0"/>
                <a:cs typeface="Garamond" charset="0"/>
              </a:rPr>
              <a:t>1.ii</a:t>
            </a:r>
            <a:r>
              <a:rPr lang="en-US" altLang="x-none" b="0" i="1" dirty="0">
                <a:latin typeface="Garamond" charset="0"/>
                <a:ea typeface="Garamond" charset="0"/>
                <a:cs typeface="Garamond" charset="0"/>
              </a:rPr>
              <a:t>.  Positive probability</a:t>
            </a:r>
          </a:p>
          <a:p>
            <a:pPr marL="0" indent="0" eaLnBrk="1" hangingPunct="1">
              <a:buFontTx/>
              <a:buNone/>
            </a:pPr>
            <a:r>
              <a:rPr lang="en-US" altLang="x-none" b="0" dirty="0">
                <a:latin typeface="Garamond" charset="0"/>
                <a:ea typeface="Garamond" charset="0"/>
                <a:cs typeface="Garamond" charset="0"/>
              </a:rPr>
              <a:t>	</a:t>
            </a:r>
          </a:p>
          <a:p>
            <a:pPr marL="0" indent="0" eaLnBrk="1" hangingPunct="1">
              <a:buFontTx/>
              <a:buNone/>
            </a:pPr>
            <a:r>
              <a:rPr lang="en-US" altLang="x-none" b="0" dirty="0">
                <a:latin typeface="Garamond" charset="0"/>
                <a:ea typeface="Garamond" charset="0"/>
                <a:cs typeface="Garamond" charset="0"/>
              </a:rPr>
              <a:t>	X has positive probability</a:t>
            </a:r>
          </a:p>
          <a:p>
            <a:pPr marL="0" indent="0" eaLnBrk="1" hangingPunct="1">
              <a:buFontTx/>
              <a:buNone/>
            </a:pPr>
            <a:r>
              <a:rPr lang="en-US" altLang="x-none" b="0" dirty="0">
                <a:latin typeface="Garamond" charset="0"/>
                <a:ea typeface="Garamond" charset="0"/>
                <a:cs typeface="Garamond" charset="0"/>
                <a:sym typeface="Symbol" charset="2"/>
              </a:rPr>
              <a:t>	 	X is possible</a:t>
            </a:r>
          </a:p>
          <a:p>
            <a:pPr marL="0" indent="0" eaLnBrk="1" hangingPunct="1"/>
            <a:endParaRPr lang="en-US" altLang="ja-JP" b="0" dirty="0">
              <a:latin typeface="Garamond" charset="0"/>
              <a:ea typeface="Garamond" charset="0"/>
              <a:cs typeface="Garamond" charset="0"/>
              <a:sym typeface="Symbol" charset="2"/>
            </a:endParaRPr>
          </a:p>
          <a:p>
            <a:pPr marL="0" indent="0" eaLnBrk="1" hangingPunct="1">
              <a:buFontTx/>
              <a:buNone/>
            </a:pPr>
            <a:endParaRPr lang="en-US" altLang="x-none" b="0" dirty="0">
              <a:latin typeface="Garamond" charset="0"/>
              <a:ea typeface="Garamond" charset="0"/>
              <a:cs typeface="Garamond" charset="0"/>
              <a:sym typeface="Symbol" charset="2"/>
            </a:endParaRPr>
          </a:p>
        </p:txBody>
      </p:sp>
    </p:spTree>
    <p:extLst>
      <p:ext uri="{BB962C8B-B14F-4D97-AF65-F5344CB8AC3E}">
        <p14:creationId xmlns:p14="http://schemas.microsoft.com/office/powerpoint/2010/main" val="2031559226"/>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a:latin typeface="Calibri" charset="0"/>
                <a:ea typeface="ＭＳ Ｐゴシック" charset="0"/>
                <a:cs typeface="ＭＳ Ｐゴシック" charset="0"/>
              </a:rPr>
              <a:t>Some ways to argue that X is possible</a:t>
            </a:r>
          </a:p>
        </p:txBody>
      </p:sp>
      <p:sp>
        <p:nvSpPr>
          <p:cNvPr id="188419" name="Rectangle 3"/>
          <p:cNvSpPr>
            <a:spLocks noGrp="1" noChangeArrowheads="1"/>
          </p:cNvSpPr>
          <p:nvPr>
            <p:ph type="body" idx="1"/>
          </p:nvPr>
        </p:nvSpPr>
        <p:spPr>
          <a:xfrm>
            <a:off x="685800" y="1628775"/>
            <a:ext cx="7748588" cy="4122738"/>
          </a:xfrm>
        </p:spPr>
        <p:txBody>
          <a:bodyPr>
            <a:normAutofit/>
          </a:bodyPr>
          <a:lstStyle/>
          <a:p>
            <a:pPr marL="0" indent="0" eaLnBrk="1" hangingPunct="1">
              <a:buFontTx/>
              <a:buNone/>
            </a:pPr>
            <a:r>
              <a:rPr lang="en-US" altLang="x-none" b="0" dirty="0">
                <a:latin typeface="Garamond" charset="0"/>
                <a:ea typeface="Garamond" charset="0"/>
                <a:cs typeface="Garamond" charset="0"/>
              </a:rPr>
              <a:t>1.ii</a:t>
            </a:r>
            <a:r>
              <a:rPr lang="en-US" altLang="x-none" b="0" i="1" dirty="0">
                <a:latin typeface="Garamond" charset="0"/>
                <a:ea typeface="Garamond" charset="0"/>
                <a:cs typeface="Garamond" charset="0"/>
              </a:rPr>
              <a:t>.  Positive probability</a:t>
            </a:r>
          </a:p>
          <a:p>
            <a:pPr marL="0" indent="0" eaLnBrk="1" hangingPunct="1">
              <a:buFontTx/>
              <a:buNone/>
            </a:pPr>
            <a:r>
              <a:rPr lang="en-US" altLang="x-none" b="0" dirty="0">
                <a:latin typeface="Garamond" charset="0"/>
                <a:ea typeface="Garamond" charset="0"/>
                <a:cs typeface="Garamond" charset="0"/>
              </a:rPr>
              <a:t>	</a:t>
            </a:r>
          </a:p>
          <a:p>
            <a:pPr marL="0" indent="0" eaLnBrk="1" hangingPunct="1">
              <a:buFontTx/>
              <a:buNone/>
            </a:pPr>
            <a:r>
              <a:rPr lang="en-US" altLang="x-none" b="0" dirty="0">
                <a:latin typeface="Garamond" charset="0"/>
                <a:ea typeface="Garamond" charset="0"/>
                <a:cs typeface="Garamond" charset="0"/>
              </a:rPr>
              <a:t>	X has positive probability</a:t>
            </a:r>
          </a:p>
          <a:p>
            <a:pPr marL="0" indent="0" eaLnBrk="1" hangingPunct="1">
              <a:buFontTx/>
              <a:buNone/>
            </a:pPr>
            <a:r>
              <a:rPr lang="en-US" altLang="x-none" b="0" dirty="0">
                <a:latin typeface="Garamond" charset="0"/>
                <a:ea typeface="Garamond" charset="0"/>
                <a:cs typeface="Garamond" charset="0"/>
                <a:sym typeface="Symbol" charset="2"/>
              </a:rPr>
              <a:t>	 	X is possible</a:t>
            </a:r>
          </a:p>
          <a:p>
            <a:pPr marL="0" indent="0" eaLnBrk="1" hangingPunct="1"/>
            <a:r>
              <a:rPr lang="en-US" altLang="x-none" b="0" dirty="0">
                <a:latin typeface="Garamond" charset="0"/>
                <a:ea typeface="Garamond" charset="0"/>
                <a:cs typeface="Garamond" charset="0"/>
                <a:sym typeface="Symbol" charset="2"/>
              </a:rPr>
              <a:t>Different senses of </a:t>
            </a:r>
            <a:r>
              <a:rPr lang="ja-JP" altLang="en-US" b="0" dirty="0">
                <a:latin typeface="Garamond" charset="0"/>
                <a:ea typeface="Garamond" charset="0"/>
                <a:cs typeface="Garamond" charset="0"/>
                <a:sym typeface="Symbol" charset="2"/>
              </a:rPr>
              <a:t>‘</a:t>
            </a:r>
            <a:r>
              <a:rPr lang="en-US" altLang="ja-JP" b="0" dirty="0">
                <a:latin typeface="Garamond" charset="0"/>
                <a:ea typeface="Garamond" charset="0"/>
                <a:cs typeface="Garamond" charset="0"/>
                <a:sym typeface="Symbol" charset="2"/>
              </a:rPr>
              <a:t>probability</a:t>
            </a:r>
            <a:r>
              <a:rPr lang="ja-JP" altLang="en-US" b="0" dirty="0">
                <a:latin typeface="Garamond" charset="0"/>
                <a:ea typeface="Garamond" charset="0"/>
                <a:cs typeface="Garamond" charset="0"/>
                <a:sym typeface="Symbol" charset="2"/>
              </a:rPr>
              <a:t>’</a:t>
            </a:r>
            <a:r>
              <a:rPr lang="en-US" altLang="ja-JP" b="0" dirty="0">
                <a:latin typeface="Garamond" charset="0"/>
                <a:ea typeface="Garamond" charset="0"/>
                <a:cs typeface="Garamond" charset="0"/>
                <a:sym typeface="Symbol" charset="2"/>
              </a:rPr>
              <a:t> will yield different senses of </a:t>
            </a:r>
            <a:r>
              <a:rPr lang="ja-JP" altLang="en-US" b="0" dirty="0">
                <a:latin typeface="Garamond" charset="0"/>
                <a:ea typeface="Garamond" charset="0"/>
                <a:cs typeface="Garamond" charset="0"/>
                <a:sym typeface="Symbol" charset="2"/>
              </a:rPr>
              <a:t>‘</a:t>
            </a:r>
            <a:r>
              <a:rPr lang="en-US" altLang="ja-JP" b="0" dirty="0">
                <a:latin typeface="Garamond" charset="0"/>
                <a:ea typeface="Garamond" charset="0"/>
                <a:cs typeface="Garamond" charset="0"/>
                <a:sym typeface="Symbol" charset="2"/>
              </a:rPr>
              <a:t>possibility</a:t>
            </a:r>
            <a:r>
              <a:rPr lang="ja-JP" altLang="en-US" b="0" dirty="0">
                <a:latin typeface="Garamond" charset="0"/>
                <a:ea typeface="Garamond" charset="0"/>
                <a:cs typeface="Garamond" charset="0"/>
                <a:sym typeface="Symbol" charset="2"/>
              </a:rPr>
              <a:t>’</a:t>
            </a:r>
            <a:r>
              <a:rPr lang="en-US" altLang="ja-JP" b="0" dirty="0">
                <a:latin typeface="Garamond" charset="0"/>
                <a:ea typeface="Garamond" charset="0"/>
                <a:cs typeface="Garamond" charset="0"/>
                <a:sym typeface="Symbol" charset="2"/>
              </a:rPr>
              <a:t>.</a:t>
            </a:r>
          </a:p>
          <a:p>
            <a:pPr marL="0" indent="0" eaLnBrk="1" hangingPunct="1"/>
            <a:endParaRPr lang="en-US" altLang="ja-JP" b="0" dirty="0">
              <a:latin typeface="Garamond" charset="0"/>
              <a:ea typeface="Garamond" charset="0"/>
              <a:cs typeface="Garamond" charset="0"/>
              <a:sym typeface="Symbol" charset="2"/>
            </a:endParaRPr>
          </a:p>
          <a:p>
            <a:pPr marL="0" indent="0" eaLnBrk="1" hangingPunct="1">
              <a:buFontTx/>
              <a:buNone/>
            </a:pPr>
            <a:endParaRPr lang="en-US" altLang="x-none" b="0" dirty="0">
              <a:latin typeface="Garamond" charset="0"/>
              <a:ea typeface="Garamond" charset="0"/>
              <a:cs typeface="Garamond" charset="0"/>
              <a:sym typeface="Symbol" charset="2"/>
            </a:endParaRPr>
          </a:p>
        </p:txBody>
      </p:sp>
    </p:spTree>
    <p:extLst>
      <p:ext uri="{BB962C8B-B14F-4D97-AF65-F5344CB8AC3E}">
        <p14:creationId xmlns:p14="http://schemas.microsoft.com/office/powerpoint/2010/main" val="368487733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a:latin typeface="Calibri" charset="0"/>
                <a:ea typeface="ＭＳ Ｐゴシック" charset="0"/>
                <a:cs typeface="ＭＳ Ｐゴシック" charset="0"/>
              </a:rPr>
              <a:t>Some ways to argue that X is possible</a:t>
            </a:r>
          </a:p>
        </p:txBody>
      </p:sp>
      <p:sp>
        <p:nvSpPr>
          <p:cNvPr id="188419" name="Rectangle 3"/>
          <p:cNvSpPr>
            <a:spLocks noGrp="1" noChangeArrowheads="1"/>
          </p:cNvSpPr>
          <p:nvPr>
            <p:ph type="body" idx="1"/>
          </p:nvPr>
        </p:nvSpPr>
        <p:spPr>
          <a:xfrm>
            <a:off x="685800" y="1628775"/>
            <a:ext cx="7748588" cy="4122738"/>
          </a:xfrm>
        </p:spPr>
        <p:txBody>
          <a:bodyPr>
            <a:normAutofit/>
          </a:bodyPr>
          <a:lstStyle/>
          <a:p>
            <a:pPr marL="0" indent="0" eaLnBrk="1" hangingPunct="1">
              <a:buFontTx/>
              <a:buNone/>
            </a:pPr>
            <a:r>
              <a:rPr lang="en-US" altLang="x-none" b="0" dirty="0">
                <a:latin typeface="Garamond" charset="0"/>
                <a:ea typeface="Garamond" charset="0"/>
                <a:cs typeface="Garamond" charset="0"/>
              </a:rPr>
              <a:t>1.ii</a:t>
            </a:r>
            <a:r>
              <a:rPr lang="en-US" altLang="x-none" b="0" i="1" dirty="0">
                <a:latin typeface="Garamond" charset="0"/>
                <a:ea typeface="Garamond" charset="0"/>
                <a:cs typeface="Garamond" charset="0"/>
              </a:rPr>
              <a:t>.  Positive probability</a:t>
            </a:r>
          </a:p>
          <a:p>
            <a:pPr marL="0" indent="0" eaLnBrk="1" hangingPunct="1">
              <a:buFontTx/>
              <a:buNone/>
            </a:pPr>
            <a:r>
              <a:rPr lang="en-US" altLang="x-none" b="0" dirty="0">
                <a:latin typeface="Garamond" charset="0"/>
                <a:ea typeface="Garamond" charset="0"/>
                <a:cs typeface="Garamond" charset="0"/>
              </a:rPr>
              <a:t>	</a:t>
            </a:r>
          </a:p>
          <a:p>
            <a:pPr marL="0" indent="0" eaLnBrk="1" hangingPunct="1">
              <a:buFontTx/>
              <a:buNone/>
            </a:pPr>
            <a:r>
              <a:rPr lang="en-US" altLang="x-none" b="0" dirty="0">
                <a:latin typeface="Garamond" charset="0"/>
                <a:ea typeface="Garamond" charset="0"/>
                <a:cs typeface="Garamond" charset="0"/>
              </a:rPr>
              <a:t>	X has positive probability</a:t>
            </a:r>
          </a:p>
          <a:p>
            <a:pPr marL="0" indent="0" eaLnBrk="1" hangingPunct="1">
              <a:buFontTx/>
              <a:buNone/>
            </a:pPr>
            <a:r>
              <a:rPr lang="en-US" altLang="x-none" b="0" dirty="0">
                <a:latin typeface="Garamond" charset="0"/>
                <a:ea typeface="Garamond" charset="0"/>
                <a:cs typeface="Garamond" charset="0"/>
                <a:sym typeface="Symbol" charset="2"/>
              </a:rPr>
              <a:t>	 	X is possible</a:t>
            </a:r>
          </a:p>
          <a:p>
            <a:pPr marL="0" indent="0" eaLnBrk="1" hangingPunct="1"/>
            <a:r>
              <a:rPr lang="en-US" altLang="x-none" b="0" dirty="0">
                <a:latin typeface="Garamond" charset="0"/>
                <a:ea typeface="Garamond" charset="0"/>
                <a:cs typeface="Garamond" charset="0"/>
                <a:sym typeface="Symbol" charset="2"/>
              </a:rPr>
              <a:t>Different senses of </a:t>
            </a:r>
            <a:r>
              <a:rPr lang="ja-JP" altLang="en-US" b="0" dirty="0">
                <a:latin typeface="Garamond" charset="0"/>
                <a:ea typeface="Garamond" charset="0"/>
                <a:cs typeface="Garamond" charset="0"/>
                <a:sym typeface="Symbol" charset="2"/>
              </a:rPr>
              <a:t>‘</a:t>
            </a:r>
            <a:r>
              <a:rPr lang="en-US" altLang="ja-JP" b="0" dirty="0">
                <a:latin typeface="Garamond" charset="0"/>
                <a:ea typeface="Garamond" charset="0"/>
                <a:cs typeface="Garamond" charset="0"/>
                <a:sym typeface="Symbol" charset="2"/>
              </a:rPr>
              <a:t>probability</a:t>
            </a:r>
            <a:r>
              <a:rPr lang="ja-JP" altLang="en-US" b="0" dirty="0">
                <a:latin typeface="Garamond" charset="0"/>
                <a:ea typeface="Garamond" charset="0"/>
                <a:cs typeface="Garamond" charset="0"/>
                <a:sym typeface="Symbol" charset="2"/>
              </a:rPr>
              <a:t>’</a:t>
            </a:r>
            <a:r>
              <a:rPr lang="en-US" altLang="ja-JP" b="0" dirty="0">
                <a:latin typeface="Garamond" charset="0"/>
                <a:ea typeface="Garamond" charset="0"/>
                <a:cs typeface="Garamond" charset="0"/>
                <a:sym typeface="Symbol" charset="2"/>
              </a:rPr>
              <a:t> will yield different senses of </a:t>
            </a:r>
            <a:r>
              <a:rPr lang="ja-JP" altLang="en-US" b="0" dirty="0">
                <a:latin typeface="Garamond" charset="0"/>
                <a:ea typeface="Garamond" charset="0"/>
                <a:cs typeface="Garamond" charset="0"/>
                <a:sym typeface="Symbol" charset="2"/>
              </a:rPr>
              <a:t>‘</a:t>
            </a:r>
            <a:r>
              <a:rPr lang="en-US" altLang="ja-JP" b="0" dirty="0">
                <a:latin typeface="Garamond" charset="0"/>
                <a:ea typeface="Garamond" charset="0"/>
                <a:cs typeface="Garamond" charset="0"/>
                <a:sym typeface="Symbol" charset="2"/>
              </a:rPr>
              <a:t>possibility</a:t>
            </a:r>
            <a:r>
              <a:rPr lang="ja-JP" altLang="en-US" b="0" dirty="0">
                <a:latin typeface="Garamond" charset="0"/>
                <a:ea typeface="Garamond" charset="0"/>
                <a:cs typeface="Garamond" charset="0"/>
                <a:sym typeface="Symbol" charset="2"/>
              </a:rPr>
              <a:t>’</a:t>
            </a:r>
            <a:r>
              <a:rPr lang="en-US" altLang="ja-JP" b="0" dirty="0">
                <a:latin typeface="Garamond" charset="0"/>
                <a:ea typeface="Garamond" charset="0"/>
                <a:cs typeface="Garamond" charset="0"/>
                <a:sym typeface="Symbol" charset="2"/>
              </a:rPr>
              <a:t>.</a:t>
            </a:r>
          </a:p>
          <a:p>
            <a:r>
              <a:rPr lang="en-US" altLang="ja-JP" b="0" dirty="0">
                <a:latin typeface="Garamond" charset="0"/>
                <a:ea typeface="Garamond" charset="0"/>
                <a:cs typeface="Garamond" charset="0"/>
                <a:sym typeface="Symbol" charset="2"/>
              </a:rPr>
              <a:t>Good for philosophy; not so good for</a:t>
            </a:r>
            <a:r>
              <a:rPr lang="en-AU" b="0" dirty="0">
                <a:latin typeface="Garamond" charset="0"/>
              </a:rPr>
              <a:t> </a:t>
            </a:r>
            <a:r>
              <a:rPr lang="en-US" b="0" dirty="0">
                <a:latin typeface="Garamond" charset="0"/>
                <a:ea typeface="Garamond" charset="0"/>
                <a:cs typeface="Garamond" charset="0"/>
                <a:sym typeface="Symbol" charset="2"/>
              </a:rPr>
              <a:t>!</a:t>
            </a:r>
            <a:endParaRPr lang="en-AU" b="0" dirty="0">
              <a:latin typeface="Garamond" charset="0"/>
            </a:endParaRPr>
          </a:p>
          <a:p>
            <a:pPr marL="0" indent="0" eaLnBrk="1" hangingPunct="1"/>
            <a:endParaRPr lang="en-US" altLang="ja-JP" b="0" dirty="0">
              <a:latin typeface="Garamond" charset="0"/>
              <a:ea typeface="Garamond" charset="0"/>
              <a:cs typeface="Garamond" charset="0"/>
              <a:sym typeface="Symbol" charset="2"/>
            </a:endParaRPr>
          </a:p>
          <a:p>
            <a:pPr marL="0" indent="0" eaLnBrk="1" hangingPunct="1">
              <a:buFontTx/>
              <a:buNone/>
            </a:pPr>
            <a:endParaRPr lang="en-US" altLang="x-none" b="0" dirty="0">
              <a:latin typeface="Garamond" charset="0"/>
              <a:ea typeface="Garamond" charset="0"/>
              <a:cs typeface="Garamond" charset="0"/>
              <a:sym typeface="Symbol" charset="2"/>
            </a:endParaRPr>
          </a:p>
        </p:txBody>
      </p:sp>
    </p:spTree>
    <p:extLst>
      <p:ext uri="{BB962C8B-B14F-4D97-AF65-F5344CB8AC3E}">
        <p14:creationId xmlns:p14="http://schemas.microsoft.com/office/powerpoint/2010/main" val="128386669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a:latin typeface="Calibri" charset="0"/>
                <a:ea typeface="ＭＳ Ｐゴシック" charset="0"/>
                <a:cs typeface="ＭＳ Ｐゴシック" charset="0"/>
              </a:rPr>
              <a:t>Some ways to argue that X is possible</a:t>
            </a:r>
          </a:p>
        </p:txBody>
      </p:sp>
      <p:sp>
        <p:nvSpPr>
          <p:cNvPr id="182274" name="Rectangle 3"/>
          <p:cNvSpPr>
            <a:spLocks noGrp="1" noChangeArrowheads="1"/>
          </p:cNvSpPr>
          <p:nvPr>
            <p:ph type="body" idx="1"/>
          </p:nvPr>
        </p:nvSpPr>
        <p:spPr>
          <a:xfrm>
            <a:off x="685800" y="1628775"/>
            <a:ext cx="7748588" cy="4162425"/>
          </a:xfrm>
        </p:spPr>
        <p:txBody>
          <a:bodyPr/>
          <a:lstStyle/>
          <a:p>
            <a:pPr marL="0" indent="0" eaLnBrk="1" hangingPunct="1">
              <a:lnSpc>
                <a:spcPct val="90000"/>
              </a:lnSpc>
              <a:buFontTx/>
              <a:buNone/>
            </a:pPr>
            <a:r>
              <a:rPr lang="en-US" altLang="x-none" b="0" dirty="0">
                <a:latin typeface="Garamond" charset="0"/>
              </a:rPr>
              <a:t>1.iii. </a:t>
            </a:r>
            <a:r>
              <a:rPr lang="en-US" altLang="x-none" b="0" i="1" dirty="0">
                <a:latin typeface="Garamond" charset="0"/>
              </a:rPr>
              <a:t> Arbitrariness </a:t>
            </a:r>
            <a:r>
              <a:rPr lang="en-US" altLang="x-none" b="0" dirty="0">
                <a:latin typeface="Garamond" charset="0"/>
              </a:rPr>
              <a:t> </a:t>
            </a:r>
          </a:p>
          <a:p>
            <a:pPr marL="0" indent="0" eaLnBrk="1" hangingPunct="1">
              <a:lnSpc>
                <a:spcPct val="90000"/>
              </a:lnSpc>
              <a:buFontTx/>
              <a:buNone/>
            </a:pPr>
            <a:endParaRPr lang="en-US" altLang="x-none" b="0" dirty="0">
              <a:latin typeface="Garamond" charset="0"/>
            </a:endParaRPr>
          </a:p>
          <a:p>
            <a:pPr marL="0" indent="0" eaLnBrk="1" hangingPunct="1">
              <a:lnSpc>
                <a:spcPct val="90000"/>
              </a:lnSpc>
              <a:buFontTx/>
              <a:buNone/>
            </a:pPr>
            <a:r>
              <a:rPr lang="en-US" altLang="x-none" b="0" dirty="0">
                <a:latin typeface="Garamond" charset="0"/>
              </a:rPr>
              <a:t>Where there is arbitrariness, things could have gone differently. So if ¬X is arbitrary, X is possible. (Lewis)</a:t>
            </a:r>
          </a:p>
          <a:p>
            <a:pPr marL="0" indent="0" eaLnBrk="1" hangingPunct="1">
              <a:lnSpc>
                <a:spcPct val="90000"/>
              </a:lnSpc>
              <a:buFontTx/>
              <a:buNone/>
            </a:pPr>
            <a:endParaRPr lang="en-US" altLang="x-none" b="0" dirty="0">
              <a:latin typeface="Garamond" charset="0"/>
            </a:endParaRPr>
          </a:p>
          <a:p>
            <a:pPr marL="0" indent="0" algn="just" eaLnBrk="1" hangingPunct="1">
              <a:lnSpc>
                <a:spcPct val="90000"/>
              </a:lnSpc>
              <a:buFontTx/>
              <a:buNone/>
            </a:pPr>
            <a:endParaRPr lang="en-US" altLang="x-none" dirty="0">
              <a:latin typeface="Calibri" charset="0"/>
            </a:endParaRPr>
          </a:p>
        </p:txBody>
      </p:sp>
    </p:spTree>
    <p:extLst>
      <p:ext uri="{BB962C8B-B14F-4D97-AF65-F5344CB8AC3E}">
        <p14:creationId xmlns:p14="http://schemas.microsoft.com/office/powerpoint/2010/main" val="150072145"/>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a:latin typeface="Calibri" charset="0"/>
                <a:ea typeface="ＭＳ Ｐゴシック" charset="0"/>
                <a:cs typeface="ＭＳ Ｐゴシック" charset="0"/>
              </a:rPr>
              <a:t>Some ways to argue that X is possible</a:t>
            </a:r>
          </a:p>
        </p:txBody>
      </p:sp>
      <p:sp>
        <p:nvSpPr>
          <p:cNvPr id="182274" name="Rectangle 3"/>
          <p:cNvSpPr>
            <a:spLocks noGrp="1" noChangeArrowheads="1"/>
          </p:cNvSpPr>
          <p:nvPr>
            <p:ph type="body" idx="1"/>
          </p:nvPr>
        </p:nvSpPr>
        <p:spPr>
          <a:xfrm>
            <a:off x="685800" y="1628775"/>
            <a:ext cx="7748588" cy="4162425"/>
          </a:xfrm>
        </p:spPr>
        <p:txBody>
          <a:bodyPr/>
          <a:lstStyle/>
          <a:p>
            <a:pPr marL="0" indent="0" eaLnBrk="1" hangingPunct="1">
              <a:lnSpc>
                <a:spcPct val="90000"/>
              </a:lnSpc>
              <a:buFontTx/>
              <a:buNone/>
            </a:pPr>
            <a:r>
              <a:rPr lang="en-US" altLang="x-none" b="0" dirty="0">
                <a:latin typeface="Garamond" charset="0"/>
              </a:rPr>
              <a:t>1.iii. </a:t>
            </a:r>
            <a:r>
              <a:rPr lang="en-US" altLang="x-none" b="0" i="1" dirty="0">
                <a:latin typeface="Garamond" charset="0"/>
              </a:rPr>
              <a:t> Conceivability </a:t>
            </a:r>
            <a:r>
              <a:rPr lang="en-US" altLang="x-none" b="0" dirty="0">
                <a:latin typeface="Garamond" charset="0"/>
              </a:rPr>
              <a:t> </a:t>
            </a:r>
          </a:p>
          <a:p>
            <a:pPr marL="0" indent="0" eaLnBrk="1" hangingPunct="1">
              <a:lnSpc>
                <a:spcPct val="90000"/>
              </a:lnSpc>
              <a:buFontTx/>
              <a:buNone/>
            </a:pPr>
            <a:endParaRPr lang="en-US" altLang="x-none" b="0" dirty="0">
              <a:latin typeface="Garamond" charset="0"/>
            </a:endParaRPr>
          </a:p>
          <a:p>
            <a:pPr marL="0" indent="0" eaLnBrk="1" hangingPunct="1">
              <a:lnSpc>
                <a:spcPct val="90000"/>
              </a:lnSpc>
              <a:buFontTx/>
              <a:buNone/>
            </a:pPr>
            <a:r>
              <a:rPr lang="en-US" altLang="x-none" b="0" dirty="0">
                <a:latin typeface="Garamond" charset="0"/>
              </a:rPr>
              <a:t>		X is conceivable</a:t>
            </a:r>
          </a:p>
          <a:p>
            <a:pPr>
              <a:lnSpc>
                <a:spcPct val="90000"/>
              </a:lnSpc>
            </a:pPr>
            <a:r>
              <a:rPr lang="en-US" altLang="x-none" b="0" dirty="0">
                <a:latin typeface="Garamond" charset="0"/>
                <a:ea typeface="Garamond" charset="0"/>
                <a:cs typeface="Garamond" charset="0"/>
                <a:sym typeface="Symbol" charset="2"/>
              </a:rPr>
              <a:t>	 	X is possible</a:t>
            </a:r>
          </a:p>
          <a:p>
            <a:pPr marL="0" indent="0" eaLnBrk="1" hangingPunct="1">
              <a:lnSpc>
                <a:spcPct val="90000"/>
              </a:lnSpc>
              <a:buFontTx/>
              <a:buNone/>
            </a:pPr>
            <a:endParaRPr lang="en-US" altLang="x-none" b="0" dirty="0">
              <a:latin typeface="Garamond" charset="0"/>
            </a:endParaRPr>
          </a:p>
          <a:p>
            <a:pPr marL="0" indent="0" eaLnBrk="1" hangingPunct="1">
              <a:lnSpc>
                <a:spcPct val="90000"/>
              </a:lnSpc>
              <a:buFontTx/>
              <a:buNone/>
            </a:pPr>
            <a:endParaRPr lang="en-US" altLang="x-none" b="0" dirty="0">
              <a:latin typeface="Garamond" charset="0"/>
            </a:endParaRPr>
          </a:p>
          <a:p>
            <a:pPr marL="0" indent="0" algn="just" eaLnBrk="1" hangingPunct="1">
              <a:lnSpc>
                <a:spcPct val="90000"/>
              </a:lnSpc>
              <a:buFontTx/>
              <a:buNone/>
            </a:pPr>
            <a:endParaRPr lang="en-US" altLang="x-none" dirty="0">
              <a:latin typeface="Calibri" charset="0"/>
            </a:endParaRPr>
          </a:p>
        </p:txBody>
      </p:sp>
    </p:spTree>
    <p:extLst>
      <p:ext uri="{BB962C8B-B14F-4D97-AF65-F5344CB8AC3E}">
        <p14:creationId xmlns:p14="http://schemas.microsoft.com/office/powerpoint/2010/main" val="5213140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a:defRPr lang="en-AU" altLang="en-US"/>
            </a:pPr>
            <a:fld id="{1B659A5C-18DC-43A9-B897-A4882018230A}" type="slidenum">
              <a:rPr lang="en-AU" altLang="x-none" smtClean="0"/>
              <a:pPr lvl="0">
                <a:defRPr lang="en-AU" altLang="en-US"/>
              </a:pPr>
              <a:t>9</a:t>
            </a:fld>
            <a:endParaRPr lang="en-AU" altLang="x-none"/>
          </a:p>
        </p:txBody>
      </p:sp>
      <p:sp>
        <p:nvSpPr>
          <p:cNvPr id="6" name="Title 5">
            <a:extLst>
              <a:ext uri="{FF2B5EF4-FFF2-40B4-BE49-F238E27FC236}">
                <a16:creationId xmlns:a16="http://schemas.microsoft.com/office/drawing/2014/main" id="{CE052DBB-D103-FA49-9AA7-A1885E3A4D83}"/>
              </a:ext>
            </a:extLst>
          </p:cNvPr>
          <p:cNvSpPr>
            <a:spLocks noGrp="1"/>
          </p:cNvSpPr>
          <p:nvPr>
            <p:ph type="title"/>
          </p:nvPr>
        </p:nvSpPr>
        <p:spPr/>
        <p:txBody>
          <a:bodyPr/>
          <a:lstStyle/>
          <a:p>
            <a:r>
              <a:rPr lang="en-US" b="0" dirty="0">
                <a:latin typeface="Garamond" charset="0"/>
                <a:ea typeface="Garamond" charset="0"/>
                <a:cs typeface="Garamond" charset="0"/>
                <a:sym typeface="Symbol" charset="2"/>
              </a:rPr>
              <a:t> and subjective probability</a:t>
            </a:r>
            <a:endParaRPr lang="en-US" dirty="0"/>
          </a:p>
        </p:txBody>
      </p:sp>
      <p:cxnSp>
        <p:nvCxnSpPr>
          <p:cNvPr id="5" name="Straight Arrow Connector 4">
            <a:extLst>
              <a:ext uri="{FF2B5EF4-FFF2-40B4-BE49-F238E27FC236}">
                <a16:creationId xmlns:a16="http://schemas.microsoft.com/office/drawing/2014/main" id="{F92F46B1-AD39-B540-83AE-6F011A3DA198}"/>
              </a:ext>
            </a:extLst>
          </p:cNvPr>
          <p:cNvCxnSpPr>
            <a:cxnSpLocks/>
          </p:cNvCxnSpPr>
          <p:nvPr/>
        </p:nvCxnSpPr>
        <p:spPr>
          <a:xfrm flipH="1">
            <a:off x="1277634" y="2623594"/>
            <a:ext cx="7100" cy="1351719"/>
          </a:xfrm>
          <a:prstGeom prst="straightConnector1">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11560" y="1790132"/>
            <a:ext cx="1548172" cy="646331"/>
          </a:xfrm>
          <a:prstGeom prst="rect">
            <a:avLst/>
          </a:prstGeom>
          <a:noFill/>
        </p:spPr>
        <p:txBody>
          <a:bodyPr wrap="square" rtlCol="0">
            <a:spAutoFit/>
          </a:bodyPr>
          <a:lstStyle/>
          <a:p>
            <a:r>
              <a:rPr lang="en-AU" sz="3600" dirty="0"/>
              <a:t>{ H , T }</a:t>
            </a:r>
          </a:p>
        </p:txBody>
      </p:sp>
      <p:sp>
        <p:nvSpPr>
          <p:cNvPr id="7" name="TextBox 6"/>
          <p:cNvSpPr txBox="1"/>
          <p:nvPr/>
        </p:nvSpPr>
        <p:spPr>
          <a:xfrm>
            <a:off x="3347864" y="1790132"/>
            <a:ext cx="3132348" cy="646331"/>
          </a:xfrm>
          <a:prstGeom prst="rect">
            <a:avLst/>
          </a:prstGeom>
          <a:noFill/>
        </p:spPr>
        <p:txBody>
          <a:bodyPr wrap="square" rtlCol="0">
            <a:spAutoFit/>
          </a:bodyPr>
          <a:lstStyle/>
          <a:p>
            <a:r>
              <a:rPr lang="en-AU" sz="3600" dirty="0"/>
              <a:t>{ H , T , edge }</a:t>
            </a:r>
          </a:p>
        </p:txBody>
      </p:sp>
      <p:cxnSp>
        <p:nvCxnSpPr>
          <p:cNvPr id="8" name="Straight Arrow Connector 7">
            <a:extLst>
              <a:ext uri="{FF2B5EF4-FFF2-40B4-BE49-F238E27FC236}">
                <a16:creationId xmlns:a16="http://schemas.microsoft.com/office/drawing/2014/main" id="{F92F46B1-AD39-B540-83AE-6F011A3DA198}"/>
              </a:ext>
            </a:extLst>
          </p:cNvPr>
          <p:cNvCxnSpPr>
            <a:cxnSpLocks/>
          </p:cNvCxnSpPr>
          <p:nvPr/>
        </p:nvCxnSpPr>
        <p:spPr>
          <a:xfrm>
            <a:off x="2357754" y="2124258"/>
            <a:ext cx="792088" cy="0"/>
          </a:xfrm>
          <a:prstGeom prst="straightConnector1">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92F46B1-AD39-B540-83AE-6F011A3DA198}"/>
              </a:ext>
            </a:extLst>
          </p:cNvPr>
          <p:cNvCxnSpPr>
            <a:cxnSpLocks/>
          </p:cNvCxnSpPr>
          <p:nvPr/>
        </p:nvCxnSpPr>
        <p:spPr>
          <a:xfrm>
            <a:off x="6210182" y="2124258"/>
            <a:ext cx="792088" cy="0"/>
          </a:xfrm>
          <a:prstGeom prst="straightConnector1">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63780" y="1556792"/>
            <a:ext cx="846602" cy="830997"/>
          </a:xfrm>
          <a:prstGeom prst="rect">
            <a:avLst/>
          </a:prstGeom>
          <a:noFill/>
        </p:spPr>
        <p:txBody>
          <a:bodyPr wrap="square" rtlCol="0">
            <a:spAutoFit/>
          </a:bodyPr>
          <a:lstStyle/>
          <a:p>
            <a:r>
              <a:rPr lang="en-AU" sz="4800" dirty="0"/>
              <a:t>…</a:t>
            </a:r>
            <a:endParaRPr lang="en-AU" sz="3600" dirty="0"/>
          </a:p>
        </p:txBody>
      </p:sp>
      <p:sp>
        <p:nvSpPr>
          <p:cNvPr id="13" name="TextBox 12"/>
          <p:cNvSpPr txBox="1"/>
          <p:nvPr/>
        </p:nvSpPr>
        <p:spPr>
          <a:xfrm>
            <a:off x="6768244" y="2672655"/>
            <a:ext cx="1512168" cy="646331"/>
          </a:xfrm>
          <a:prstGeom prst="rect">
            <a:avLst/>
          </a:prstGeom>
          <a:noFill/>
        </p:spPr>
        <p:txBody>
          <a:bodyPr wrap="square" rtlCol="0">
            <a:spAutoFit/>
          </a:bodyPr>
          <a:lstStyle/>
          <a:p>
            <a:r>
              <a:rPr lang="en-AU" dirty="0"/>
              <a:t>SIDEWAYS INCOMPLETE</a:t>
            </a:r>
          </a:p>
        </p:txBody>
      </p:sp>
      <p:sp>
        <p:nvSpPr>
          <p:cNvPr id="14" name="TextBox 13"/>
          <p:cNvSpPr txBox="1"/>
          <p:nvPr/>
        </p:nvSpPr>
        <p:spPr>
          <a:xfrm>
            <a:off x="611560" y="4191337"/>
            <a:ext cx="8298922" cy="646331"/>
          </a:xfrm>
          <a:prstGeom prst="rect">
            <a:avLst/>
          </a:prstGeom>
          <a:noFill/>
        </p:spPr>
        <p:txBody>
          <a:bodyPr wrap="square" rtlCol="0">
            <a:spAutoFit/>
          </a:bodyPr>
          <a:lstStyle/>
          <a:p>
            <a:r>
              <a:rPr lang="en-AU" sz="3600" dirty="0"/>
              <a:t>{ H &amp;	 , H &amp;	    , T &amp;	    , T &amp; 	     }</a:t>
            </a:r>
          </a:p>
        </p:txBody>
      </p:sp>
      <p:sp>
        <p:nvSpPr>
          <p:cNvPr id="17" name="TextBox 16"/>
          <p:cNvSpPr txBox="1"/>
          <p:nvPr/>
        </p:nvSpPr>
        <p:spPr>
          <a:xfrm>
            <a:off x="1680777" y="4222114"/>
            <a:ext cx="1073021" cy="584775"/>
          </a:xfrm>
          <a:prstGeom prst="rect">
            <a:avLst/>
          </a:prstGeom>
          <a:noFill/>
        </p:spPr>
        <p:txBody>
          <a:bodyPr wrap="square" rtlCol="0">
            <a:spAutoFit/>
          </a:bodyPr>
          <a:lstStyle/>
          <a:p>
            <a:r>
              <a:rPr lang="en-AU" sz="1600" dirty="0"/>
              <a:t>Raining in Moscow</a:t>
            </a:r>
          </a:p>
        </p:txBody>
      </p:sp>
      <p:sp>
        <p:nvSpPr>
          <p:cNvPr id="18" name="TextBox 17"/>
          <p:cNvSpPr txBox="1"/>
          <p:nvPr/>
        </p:nvSpPr>
        <p:spPr>
          <a:xfrm>
            <a:off x="3583664" y="4222114"/>
            <a:ext cx="1148579" cy="584775"/>
          </a:xfrm>
          <a:prstGeom prst="rect">
            <a:avLst/>
          </a:prstGeom>
          <a:noFill/>
        </p:spPr>
        <p:txBody>
          <a:bodyPr wrap="square" rtlCol="0">
            <a:spAutoFit/>
          </a:bodyPr>
          <a:lstStyle/>
          <a:p>
            <a:r>
              <a:rPr lang="en-AU" sz="1600" dirty="0"/>
              <a:t>Not raining in Moscow</a:t>
            </a:r>
          </a:p>
        </p:txBody>
      </p:sp>
      <p:sp>
        <p:nvSpPr>
          <p:cNvPr id="19" name="TextBox 18"/>
          <p:cNvSpPr txBox="1"/>
          <p:nvPr/>
        </p:nvSpPr>
        <p:spPr>
          <a:xfrm rot="5400000">
            <a:off x="962344" y="5213633"/>
            <a:ext cx="846602" cy="830997"/>
          </a:xfrm>
          <a:prstGeom prst="rect">
            <a:avLst/>
          </a:prstGeom>
          <a:noFill/>
        </p:spPr>
        <p:txBody>
          <a:bodyPr wrap="square" rtlCol="0">
            <a:spAutoFit/>
          </a:bodyPr>
          <a:lstStyle/>
          <a:p>
            <a:r>
              <a:rPr lang="en-AU" sz="4800" dirty="0"/>
              <a:t>…</a:t>
            </a:r>
            <a:endParaRPr lang="en-AU" sz="3600" dirty="0"/>
          </a:p>
        </p:txBody>
      </p:sp>
      <p:sp>
        <p:nvSpPr>
          <p:cNvPr id="20" name="TextBox 19"/>
          <p:cNvSpPr txBox="1"/>
          <p:nvPr/>
        </p:nvSpPr>
        <p:spPr>
          <a:xfrm>
            <a:off x="5602643" y="4222114"/>
            <a:ext cx="1073021" cy="584775"/>
          </a:xfrm>
          <a:prstGeom prst="rect">
            <a:avLst/>
          </a:prstGeom>
          <a:noFill/>
        </p:spPr>
        <p:txBody>
          <a:bodyPr wrap="square" rtlCol="0">
            <a:spAutoFit/>
          </a:bodyPr>
          <a:lstStyle/>
          <a:p>
            <a:r>
              <a:rPr lang="en-AU" sz="1600" dirty="0"/>
              <a:t>Raining in Moscow</a:t>
            </a:r>
          </a:p>
        </p:txBody>
      </p:sp>
      <p:sp>
        <p:nvSpPr>
          <p:cNvPr id="21" name="TextBox 20"/>
          <p:cNvSpPr txBox="1"/>
          <p:nvPr/>
        </p:nvSpPr>
        <p:spPr>
          <a:xfrm>
            <a:off x="7442286" y="4222114"/>
            <a:ext cx="1148579" cy="584775"/>
          </a:xfrm>
          <a:prstGeom prst="rect">
            <a:avLst/>
          </a:prstGeom>
          <a:noFill/>
        </p:spPr>
        <p:txBody>
          <a:bodyPr wrap="square" rtlCol="0">
            <a:spAutoFit/>
          </a:bodyPr>
          <a:lstStyle/>
          <a:p>
            <a:r>
              <a:rPr lang="en-AU" sz="1600" dirty="0"/>
              <a:t>Not raining in Moscow</a:t>
            </a:r>
          </a:p>
        </p:txBody>
      </p:sp>
      <p:sp>
        <p:nvSpPr>
          <p:cNvPr id="22" name="TextBox 21"/>
          <p:cNvSpPr txBox="1"/>
          <p:nvPr/>
        </p:nvSpPr>
        <p:spPr>
          <a:xfrm>
            <a:off x="1680776" y="5221724"/>
            <a:ext cx="1667087" cy="646331"/>
          </a:xfrm>
          <a:prstGeom prst="rect">
            <a:avLst/>
          </a:prstGeom>
          <a:noFill/>
        </p:spPr>
        <p:txBody>
          <a:bodyPr wrap="square" rtlCol="0">
            <a:spAutoFit/>
          </a:bodyPr>
          <a:lstStyle/>
          <a:p>
            <a:r>
              <a:rPr lang="en-AU" dirty="0"/>
              <a:t>DOWNWARDS INCOMPLETE</a:t>
            </a:r>
          </a:p>
        </p:txBody>
      </p:sp>
    </p:spTree>
    <p:extLst>
      <p:ext uri="{BB962C8B-B14F-4D97-AF65-F5344CB8AC3E}">
        <p14:creationId xmlns:p14="http://schemas.microsoft.com/office/powerpoint/2010/main" val="130735174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a:latin typeface="Calibri" charset="0"/>
                <a:ea typeface="ＭＳ Ｐゴシック" charset="0"/>
                <a:cs typeface="ＭＳ Ｐゴシック" charset="0"/>
              </a:rPr>
              <a:t>Some ways to argue that X is possible</a:t>
            </a:r>
          </a:p>
        </p:txBody>
      </p:sp>
      <p:sp>
        <p:nvSpPr>
          <p:cNvPr id="182274" name="Rectangle 3"/>
          <p:cNvSpPr>
            <a:spLocks noGrp="1" noChangeArrowheads="1"/>
          </p:cNvSpPr>
          <p:nvPr>
            <p:ph type="body" idx="1"/>
          </p:nvPr>
        </p:nvSpPr>
        <p:spPr>
          <a:xfrm>
            <a:off x="685800" y="1628775"/>
            <a:ext cx="7748588" cy="4162425"/>
          </a:xfrm>
        </p:spPr>
        <p:txBody>
          <a:bodyPr/>
          <a:lstStyle/>
          <a:p>
            <a:pPr marL="0" indent="0" eaLnBrk="1" hangingPunct="1">
              <a:lnSpc>
                <a:spcPct val="90000"/>
              </a:lnSpc>
              <a:buFontTx/>
              <a:buNone/>
            </a:pPr>
            <a:r>
              <a:rPr lang="en-US" altLang="x-none" b="0" dirty="0">
                <a:latin typeface="Garamond" charset="0"/>
              </a:rPr>
              <a:t>1.iv. </a:t>
            </a:r>
            <a:r>
              <a:rPr lang="en-US" altLang="x-none" b="0" i="1" dirty="0">
                <a:latin typeface="Garamond" charset="0"/>
              </a:rPr>
              <a:t> Phase space </a:t>
            </a:r>
            <a:r>
              <a:rPr lang="en-US" altLang="x-none" b="0" dirty="0">
                <a:latin typeface="Garamond" charset="0"/>
              </a:rPr>
              <a:t> </a:t>
            </a:r>
          </a:p>
          <a:p>
            <a:pPr marL="1371600" lvl="3" indent="0">
              <a:buNone/>
            </a:pPr>
            <a:endParaRPr lang="en-US" dirty="0">
              <a:latin typeface="Garamond" panose="02020404030301010803" pitchFamily="18" charset="0"/>
            </a:endParaRPr>
          </a:p>
          <a:p>
            <a:pPr marL="1371600" lvl="3" indent="0">
              <a:buNone/>
            </a:pPr>
            <a:r>
              <a:rPr lang="en-US" dirty="0">
                <a:latin typeface="Garamond" panose="02020404030301010803" pitchFamily="18" charset="0"/>
              </a:rPr>
              <a:t>X corresponds to a point in a phase space that our best </a:t>
            </a:r>
            <a:r>
              <a:rPr lang="en-US">
                <a:latin typeface="Garamond" panose="02020404030301010803" pitchFamily="18" charset="0"/>
              </a:rPr>
              <a:t>scientific theories countenance</a:t>
            </a:r>
            <a:endParaRPr lang="en-US" dirty="0">
              <a:latin typeface="Garamond" panose="02020404030301010803" pitchFamily="18" charset="0"/>
            </a:endParaRPr>
          </a:p>
          <a:p>
            <a:pPr marL="1371600" lvl="3" indent="0">
              <a:buNone/>
            </a:pPr>
            <a:r>
              <a:rPr lang="en-US" altLang="x-none" dirty="0">
                <a:latin typeface="Garamond" charset="0"/>
                <a:ea typeface="Garamond" charset="0"/>
                <a:cs typeface="Garamond" charset="0"/>
                <a:sym typeface="Symbol" charset="2"/>
              </a:rPr>
              <a:t>X is possible</a:t>
            </a:r>
          </a:p>
          <a:p>
            <a:pPr marL="1371600" lvl="3" indent="0">
              <a:buNone/>
            </a:pPr>
            <a:endParaRPr lang="en-AU" dirty="0">
              <a:latin typeface="Garamond" panose="02020404030301010803" pitchFamily="18" charset="0"/>
            </a:endParaRPr>
          </a:p>
          <a:p>
            <a:pPr marL="0" indent="0" eaLnBrk="1" hangingPunct="1">
              <a:lnSpc>
                <a:spcPct val="90000"/>
              </a:lnSpc>
              <a:buFontTx/>
              <a:buNone/>
            </a:pPr>
            <a:endParaRPr lang="en-US" altLang="x-none" b="0" dirty="0">
              <a:latin typeface="Garamond" charset="0"/>
            </a:endParaRPr>
          </a:p>
          <a:p>
            <a:pPr marL="0" indent="0" eaLnBrk="1" hangingPunct="1">
              <a:lnSpc>
                <a:spcPct val="90000"/>
              </a:lnSpc>
              <a:buFontTx/>
              <a:buNone/>
            </a:pPr>
            <a:endParaRPr lang="en-US" altLang="x-none" b="0" dirty="0">
              <a:latin typeface="Garamond" charset="0"/>
            </a:endParaRPr>
          </a:p>
          <a:p>
            <a:pPr marL="0" indent="0" algn="just" eaLnBrk="1" hangingPunct="1">
              <a:lnSpc>
                <a:spcPct val="90000"/>
              </a:lnSpc>
              <a:buFontTx/>
              <a:buNone/>
            </a:pPr>
            <a:endParaRPr lang="en-US" altLang="x-none" dirty="0">
              <a:latin typeface="Calibri" charset="0"/>
            </a:endParaRPr>
          </a:p>
        </p:txBody>
      </p:sp>
    </p:spTree>
    <p:extLst>
      <p:ext uri="{BB962C8B-B14F-4D97-AF65-F5344CB8AC3E}">
        <p14:creationId xmlns:p14="http://schemas.microsoft.com/office/powerpoint/2010/main" val="201256999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a:latin typeface="Calibri" charset="0"/>
                <a:ea typeface="ＭＳ Ｐゴシック" charset="0"/>
                <a:cs typeface="ＭＳ Ｐゴシック" charset="0"/>
              </a:rPr>
              <a:t>Some ways to argue that X is possible</a:t>
            </a:r>
          </a:p>
        </p:txBody>
      </p:sp>
      <p:sp>
        <p:nvSpPr>
          <p:cNvPr id="182274" name="Rectangle 3"/>
          <p:cNvSpPr>
            <a:spLocks noGrp="1" noChangeArrowheads="1"/>
          </p:cNvSpPr>
          <p:nvPr>
            <p:ph type="body" idx="1"/>
          </p:nvPr>
        </p:nvSpPr>
        <p:spPr>
          <a:xfrm>
            <a:off x="685800" y="1628775"/>
            <a:ext cx="7748588" cy="4162425"/>
          </a:xfrm>
        </p:spPr>
        <p:txBody>
          <a:bodyPr/>
          <a:lstStyle/>
          <a:p>
            <a:pPr marL="0" indent="0" eaLnBrk="1" hangingPunct="1">
              <a:lnSpc>
                <a:spcPct val="90000"/>
              </a:lnSpc>
              <a:buFontTx/>
              <a:buNone/>
            </a:pPr>
            <a:r>
              <a:rPr lang="en-US" altLang="x-none" b="0" dirty="0">
                <a:latin typeface="Garamond" charset="0"/>
              </a:rPr>
              <a:t>1.v. </a:t>
            </a:r>
            <a:r>
              <a:rPr lang="en-US" altLang="x-none" b="0" i="1" dirty="0">
                <a:latin typeface="Garamond" charset="0"/>
              </a:rPr>
              <a:t> Arbitrariness </a:t>
            </a:r>
            <a:r>
              <a:rPr lang="en-US" altLang="x-none" b="0" dirty="0">
                <a:latin typeface="Garamond" charset="0"/>
              </a:rPr>
              <a:t> </a:t>
            </a:r>
          </a:p>
          <a:p>
            <a:pPr marL="0" indent="0" eaLnBrk="1" hangingPunct="1">
              <a:lnSpc>
                <a:spcPct val="90000"/>
              </a:lnSpc>
              <a:buFontTx/>
              <a:buNone/>
            </a:pPr>
            <a:endParaRPr lang="en-US" altLang="x-none" b="0" dirty="0">
              <a:latin typeface="Garamond" charset="0"/>
            </a:endParaRPr>
          </a:p>
          <a:p>
            <a:pPr marL="0" indent="0" eaLnBrk="1" hangingPunct="1">
              <a:lnSpc>
                <a:spcPct val="90000"/>
              </a:lnSpc>
              <a:buFontTx/>
              <a:buNone/>
            </a:pPr>
            <a:r>
              <a:rPr lang="en-US" altLang="x-none" b="0" dirty="0">
                <a:latin typeface="Garamond" charset="0"/>
              </a:rPr>
              <a:t>Where there is arbitrariness, things could have gone differently. So if ¬X is arbitrary, X is possible. (Lewis)</a:t>
            </a:r>
          </a:p>
          <a:p>
            <a:pPr marL="0" indent="0" eaLnBrk="1" hangingPunct="1">
              <a:lnSpc>
                <a:spcPct val="90000"/>
              </a:lnSpc>
              <a:buFontTx/>
              <a:buNone/>
            </a:pPr>
            <a:endParaRPr lang="en-US" altLang="x-none" b="0" dirty="0">
              <a:latin typeface="Garamond" charset="0"/>
            </a:endParaRPr>
          </a:p>
          <a:p>
            <a:pPr marL="0" indent="0" eaLnBrk="1" hangingPunct="1">
              <a:lnSpc>
                <a:spcPct val="90000"/>
              </a:lnSpc>
              <a:buFontTx/>
              <a:buNone/>
            </a:pPr>
            <a:r>
              <a:rPr lang="en-US" altLang="x-none" b="0" dirty="0">
                <a:latin typeface="Garamond" charset="0"/>
              </a:rPr>
              <a:t>(For Leibniz, arbitrariness involves a violation of the Principle of Sufficient Reason, and he used it to </a:t>
            </a:r>
            <a:r>
              <a:rPr lang="en-US" altLang="x-none" b="0" i="1" dirty="0">
                <a:latin typeface="Garamond" charset="0"/>
              </a:rPr>
              <a:t>eliminate</a:t>
            </a:r>
            <a:r>
              <a:rPr lang="en-US" altLang="x-none" b="0" dirty="0">
                <a:latin typeface="Garamond" charset="0"/>
              </a:rPr>
              <a:t> possibilities!)</a:t>
            </a:r>
            <a:endParaRPr lang="en-AU" altLang="x-none" b="0" dirty="0">
              <a:latin typeface="Garamond" charset="0"/>
            </a:endParaRPr>
          </a:p>
          <a:p>
            <a:pPr marL="0" indent="0" algn="just" eaLnBrk="1" hangingPunct="1">
              <a:lnSpc>
                <a:spcPct val="90000"/>
              </a:lnSpc>
              <a:buFontTx/>
              <a:buNone/>
            </a:pPr>
            <a:endParaRPr lang="en-US" altLang="x-none" dirty="0">
              <a:latin typeface="Calibri" charset="0"/>
            </a:endParaRPr>
          </a:p>
        </p:txBody>
      </p:sp>
    </p:spTree>
    <p:extLst>
      <p:ext uri="{BB962C8B-B14F-4D97-AF65-F5344CB8AC3E}">
        <p14:creationId xmlns:p14="http://schemas.microsoft.com/office/powerpoint/2010/main" val="1964683361"/>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a:latin typeface="Calibri" charset="0"/>
                <a:ea typeface="ＭＳ Ｐゴシック" charset="0"/>
                <a:cs typeface="ＭＳ Ｐゴシック" charset="0"/>
              </a:rPr>
              <a:t>Some ways to argue that X is possible</a:t>
            </a:r>
          </a:p>
        </p:txBody>
      </p:sp>
      <p:sp>
        <p:nvSpPr>
          <p:cNvPr id="184322" name="Rectangle 3"/>
          <p:cNvSpPr>
            <a:spLocks noGrp="1" noChangeArrowheads="1"/>
          </p:cNvSpPr>
          <p:nvPr>
            <p:ph type="body" idx="1"/>
          </p:nvPr>
        </p:nvSpPr>
        <p:spPr>
          <a:xfrm>
            <a:off x="685800" y="1628775"/>
            <a:ext cx="7748588" cy="4951413"/>
          </a:xfrm>
        </p:spPr>
        <p:txBody>
          <a:bodyPr/>
          <a:lstStyle/>
          <a:p>
            <a:pPr marL="0" indent="0" algn="just" eaLnBrk="1" hangingPunct="1">
              <a:lnSpc>
                <a:spcPct val="90000"/>
              </a:lnSpc>
              <a:buFontTx/>
              <a:buNone/>
            </a:pPr>
            <a:r>
              <a:rPr lang="en-US" altLang="x-none" b="0" dirty="0">
                <a:latin typeface="Garamond" charset="0"/>
                <a:ea typeface="Garamond" charset="0"/>
                <a:cs typeface="Garamond" charset="0"/>
              </a:rPr>
              <a:t>2.i.  </a:t>
            </a:r>
            <a:r>
              <a:rPr lang="en-US" altLang="x-none" b="0" i="1" dirty="0">
                <a:latin typeface="Garamond" charset="0"/>
                <a:ea typeface="Garamond" charset="0"/>
                <a:cs typeface="Garamond" charset="0"/>
              </a:rPr>
              <a:t>Almost-X</a:t>
            </a:r>
          </a:p>
          <a:p>
            <a:pPr marL="0" indent="0" algn="just" eaLnBrk="1" hangingPunct="1">
              <a:lnSpc>
                <a:spcPct val="90000"/>
              </a:lnSpc>
              <a:buFontTx/>
              <a:buNone/>
            </a:pPr>
            <a:endParaRPr lang="en-US" altLang="x-none" b="0" dirty="0">
              <a:latin typeface="Garamond" charset="0"/>
              <a:ea typeface="Garamond" charset="0"/>
              <a:cs typeface="Garamond" charset="0"/>
            </a:endParaRPr>
          </a:p>
          <a:p>
            <a:pPr marL="0" indent="0" algn="just" eaLnBrk="1" hangingPunct="1">
              <a:lnSpc>
                <a:spcPct val="90000"/>
              </a:lnSpc>
              <a:buFontTx/>
              <a:buNone/>
            </a:pPr>
            <a:r>
              <a:rPr lang="en-US" altLang="x-none" b="0" dirty="0">
                <a:latin typeface="Garamond" charset="0"/>
                <a:ea typeface="Garamond" charset="0"/>
                <a:cs typeface="Garamond" charset="0"/>
              </a:rPr>
              <a:t>1.  Argue: </a:t>
            </a:r>
            <a:r>
              <a:rPr lang="en-US" altLang="x-none" b="0" i="1" dirty="0">
                <a:latin typeface="Garamond" charset="0"/>
                <a:ea typeface="Garamond" charset="0"/>
                <a:cs typeface="Garamond" charset="0"/>
              </a:rPr>
              <a:t>almost</a:t>
            </a:r>
            <a:r>
              <a:rPr lang="en-US" altLang="x-none" b="0" dirty="0">
                <a:latin typeface="Garamond" charset="0"/>
                <a:ea typeface="Garamond" charset="0"/>
                <a:cs typeface="Garamond" charset="0"/>
              </a:rPr>
              <a:t>-X is possible</a:t>
            </a:r>
          </a:p>
          <a:p>
            <a:pPr marL="0" indent="0" algn="just" eaLnBrk="1" hangingPunct="1">
              <a:lnSpc>
                <a:spcPct val="90000"/>
              </a:lnSpc>
              <a:buFontTx/>
              <a:buNone/>
            </a:pPr>
            <a:r>
              <a:rPr lang="en-US" altLang="x-none" b="0" dirty="0">
                <a:latin typeface="Garamond" charset="0"/>
                <a:ea typeface="Garamond" charset="0"/>
                <a:cs typeface="Garamond" charset="0"/>
              </a:rPr>
              <a:t>2. Argue: the small difference between </a:t>
            </a:r>
            <a:r>
              <a:rPr lang="en-US" altLang="x-none" b="0" i="1" dirty="0">
                <a:latin typeface="Garamond" charset="0"/>
                <a:ea typeface="Garamond" charset="0"/>
                <a:cs typeface="Garamond" charset="0"/>
              </a:rPr>
              <a:t>almost</a:t>
            </a:r>
            <a:r>
              <a:rPr lang="en-US" altLang="x-none" b="0" dirty="0">
                <a:latin typeface="Garamond" charset="0"/>
                <a:ea typeface="Garamond" charset="0"/>
                <a:cs typeface="Garamond" charset="0"/>
              </a:rPr>
              <a:t>-X and X does not make any difference to possibility.</a:t>
            </a:r>
          </a:p>
          <a:p>
            <a:pPr marL="0" indent="0" algn="just" eaLnBrk="1" hangingPunct="1">
              <a:lnSpc>
                <a:spcPct val="90000"/>
              </a:lnSpc>
              <a:buFontTx/>
              <a:buNone/>
            </a:pPr>
            <a:r>
              <a:rPr lang="en-US" altLang="x-none" b="0" dirty="0">
                <a:latin typeface="Garamond" charset="0"/>
                <a:ea typeface="Garamond" charset="0"/>
                <a:cs typeface="Garamond" charset="0"/>
              </a:rPr>
              <a:t>	</a:t>
            </a:r>
            <a:r>
              <a:rPr lang="en-US" altLang="x-none" b="0" dirty="0">
                <a:latin typeface="Garamond" charset="0"/>
                <a:ea typeface="Garamond" charset="0"/>
                <a:cs typeface="Garamond" charset="0"/>
                <a:sym typeface="Symbol" charset="2"/>
              </a:rPr>
              <a:t> X is possible.</a:t>
            </a:r>
          </a:p>
          <a:p>
            <a:pPr marL="0" indent="0" algn="just" eaLnBrk="1" hangingPunct="1">
              <a:lnSpc>
                <a:spcPct val="90000"/>
              </a:lnSpc>
              <a:buFontTx/>
              <a:buNone/>
            </a:pPr>
            <a:endParaRPr lang="en-US" altLang="x-none" dirty="0">
              <a:latin typeface="Calibri" charset="0"/>
              <a:sym typeface="Symbol" charset="2"/>
            </a:endParaRPr>
          </a:p>
          <a:p>
            <a:pPr marL="0" indent="0" algn="just" eaLnBrk="1" hangingPunct="1">
              <a:lnSpc>
                <a:spcPct val="90000"/>
              </a:lnSpc>
              <a:buFontTx/>
              <a:buNone/>
            </a:pPr>
            <a:r>
              <a:rPr lang="en-US" altLang="x-none" dirty="0">
                <a:latin typeface="Calibri" charset="0"/>
              </a:rPr>
              <a:t>   	</a:t>
            </a:r>
          </a:p>
          <a:p>
            <a:pPr marL="0" indent="0" algn="just" eaLnBrk="1" hangingPunct="1">
              <a:lnSpc>
                <a:spcPct val="90000"/>
              </a:lnSpc>
              <a:buFontTx/>
              <a:buNone/>
            </a:pPr>
            <a:endParaRPr lang="en-US" altLang="x-none" sz="2200" dirty="0">
              <a:latin typeface="Calibri" charset="0"/>
            </a:endParaRPr>
          </a:p>
        </p:txBody>
      </p:sp>
    </p:spTree>
    <p:extLst>
      <p:ext uri="{BB962C8B-B14F-4D97-AF65-F5344CB8AC3E}">
        <p14:creationId xmlns:p14="http://schemas.microsoft.com/office/powerpoint/2010/main" val="32642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defRPr/>
            </a:pPr>
            <a:r>
              <a:rPr lang="en-US">
                <a:latin typeface="Calibri" charset="0"/>
                <a:ea typeface="ＭＳ Ｐゴシック" charset="0"/>
                <a:cs typeface="ＭＳ Ｐゴシック" charset="0"/>
              </a:rPr>
              <a:t>Some ways to argue that X is possible</a:t>
            </a:r>
          </a:p>
        </p:txBody>
      </p:sp>
      <p:sp>
        <p:nvSpPr>
          <p:cNvPr id="192514" name="Rectangle 3"/>
          <p:cNvSpPr>
            <a:spLocks noGrp="1" noChangeArrowheads="1"/>
          </p:cNvSpPr>
          <p:nvPr>
            <p:ph type="body" idx="1"/>
          </p:nvPr>
        </p:nvSpPr>
        <p:spPr>
          <a:xfrm>
            <a:off x="685800" y="1628775"/>
            <a:ext cx="7748588" cy="3195638"/>
          </a:xfrm>
        </p:spPr>
        <p:txBody>
          <a:bodyPr>
            <a:normAutofit/>
          </a:bodyPr>
          <a:lstStyle/>
          <a:p>
            <a:pPr marL="0" indent="0" eaLnBrk="1" hangingPunct="1">
              <a:lnSpc>
                <a:spcPct val="90000"/>
              </a:lnSpc>
              <a:buFontTx/>
              <a:buNone/>
            </a:pPr>
            <a:r>
              <a:rPr lang="en-US" altLang="x-none" b="0" dirty="0">
                <a:latin typeface="Garamond" charset="0"/>
                <a:ea typeface="Garamond" charset="0"/>
                <a:cs typeface="Garamond" charset="0"/>
              </a:rPr>
              <a:t>2.ii. </a:t>
            </a:r>
            <a:r>
              <a:rPr lang="en-US" altLang="x-none" b="0" i="1" dirty="0">
                <a:latin typeface="Garamond" charset="0"/>
                <a:ea typeface="Garamond" charset="0"/>
                <a:cs typeface="Garamond" charset="0"/>
              </a:rPr>
              <a:t>Extrapolation</a:t>
            </a:r>
          </a:p>
          <a:p>
            <a:pPr marL="0" indent="0" eaLnBrk="1" hangingPunct="1">
              <a:lnSpc>
                <a:spcPct val="90000"/>
              </a:lnSpc>
              <a:buFontTx/>
              <a:buNone/>
            </a:pPr>
            <a:r>
              <a:rPr lang="en-US" altLang="x-none" b="0" dirty="0">
                <a:latin typeface="Garamond" charset="0"/>
                <a:ea typeface="Garamond" charset="0"/>
                <a:cs typeface="Garamond" charset="0"/>
              </a:rPr>
              <a:t>	</a:t>
            </a:r>
          </a:p>
          <a:p>
            <a:pPr marL="0" indent="0" eaLnBrk="1" hangingPunct="1">
              <a:lnSpc>
                <a:spcPct val="90000"/>
              </a:lnSpc>
              <a:buFontTx/>
              <a:buNone/>
            </a:pPr>
            <a:r>
              <a:rPr lang="en-US" altLang="x-none" b="0" dirty="0">
                <a:latin typeface="Garamond" charset="0"/>
                <a:ea typeface="Garamond" charset="0"/>
                <a:cs typeface="Garamond" charset="0"/>
              </a:rPr>
              <a:t>Begin with a clear case of possibility, and work by small steps to X. </a:t>
            </a:r>
          </a:p>
          <a:p>
            <a:pPr marL="0" indent="0" eaLnBrk="1" hangingPunct="1">
              <a:lnSpc>
                <a:spcPct val="90000"/>
              </a:lnSpc>
              <a:buFontTx/>
              <a:buNone/>
            </a:pPr>
            <a:endParaRPr lang="en-US" altLang="x-none" b="0" dirty="0">
              <a:latin typeface="Garamond" charset="0"/>
              <a:ea typeface="Garamond" charset="0"/>
              <a:cs typeface="Garamond" charset="0"/>
            </a:endParaRPr>
          </a:p>
          <a:p>
            <a:pPr lvl="1" eaLnBrk="1" hangingPunct="1">
              <a:lnSpc>
                <a:spcPct val="90000"/>
              </a:lnSpc>
              <a:buFontTx/>
              <a:buNone/>
            </a:pPr>
            <a:endParaRPr lang="en-US" altLang="x-none" dirty="0">
              <a:latin typeface="Garamond" charset="0"/>
              <a:ea typeface="Garamond" charset="0"/>
              <a:cs typeface="Garamond" charset="0"/>
            </a:endParaRPr>
          </a:p>
          <a:p>
            <a:pPr marL="0" indent="0" eaLnBrk="1" hangingPunct="1">
              <a:lnSpc>
                <a:spcPct val="90000"/>
              </a:lnSpc>
              <a:buFontTx/>
              <a:buNone/>
            </a:pPr>
            <a:endParaRPr lang="en-US" altLang="x-none" b="0" dirty="0">
              <a:latin typeface="Garamond" charset="0"/>
              <a:ea typeface="Garamond" charset="0"/>
              <a:cs typeface="Garamond" charset="0"/>
            </a:endParaRPr>
          </a:p>
        </p:txBody>
      </p:sp>
    </p:spTree>
    <p:extLst>
      <p:ext uri="{BB962C8B-B14F-4D97-AF65-F5344CB8AC3E}">
        <p14:creationId xmlns:p14="http://schemas.microsoft.com/office/powerpoint/2010/main" val="1739680356"/>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US">
                <a:latin typeface="Calibri" charset="0"/>
                <a:ea typeface="ＭＳ Ｐゴシック" charset="0"/>
                <a:cs typeface="ＭＳ Ｐゴシック" charset="0"/>
              </a:rPr>
              <a:t>Some ways to argue that X is possible</a:t>
            </a:r>
          </a:p>
        </p:txBody>
      </p:sp>
      <p:sp>
        <p:nvSpPr>
          <p:cNvPr id="194562" name="Rectangle 3"/>
          <p:cNvSpPr>
            <a:spLocks noGrp="1" noChangeArrowheads="1"/>
          </p:cNvSpPr>
          <p:nvPr>
            <p:ph type="body" idx="1"/>
          </p:nvPr>
        </p:nvSpPr>
        <p:spPr>
          <a:xfrm>
            <a:off x="685800" y="1628775"/>
            <a:ext cx="7748588" cy="2517775"/>
          </a:xfrm>
        </p:spPr>
        <p:txBody>
          <a:bodyPr>
            <a:noAutofit/>
          </a:bodyPr>
          <a:lstStyle/>
          <a:p>
            <a:pPr marL="0" indent="0" eaLnBrk="1" hangingPunct="1">
              <a:buFontTx/>
              <a:buNone/>
            </a:pPr>
            <a:r>
              <a:rPr lang="en-US" altLang="x-none" b="0" dirty="0">
                <a:latin typeface="Garamond" charset="0"/>
              </a:rPr>
              <a:t>2.iii. </a:t>
            </a:r>
            <a:r>
              <a:rPr lang="en-US" altLang="x-none" b="0" i="1" dirty="0">
                <a:latin typeface="Garamond" charset="0"/>
              </a:rPr>
              <a:t>Interpolation</a:t>
            </a:r>
          </a:p>
          <a:p>
            <a:pPr marL="0" indent="0" algn="just" eaLnBrk="1" hangingPunct="1">
              <a:buFontTx/>
              <a:buNone/>
            </a:pPr>
            <a:endParaRPr lang="en-US" altLang="x-none" b="0" dirty="0">
              <a:latin typeface="Garamond" charset="0"/>
            </a:endParaRPr>
          </a:p>
          <a:p>
            <a:pPr marL="0" indent="0" algn="just" eaLnBrk="1" hangingPunct="1">
              <a:buFontTx/>
              <a:buNone/>
            </a:pPr>
            <a:r>
              <a:rPr lang="en-US" altLang="x-none" b="0" dirty="0">
                <a:latin typeface="Garamond" charset="0"/>
              </a:rPr>
              <a:t>Show that W and Y are each possible, and that X falls </a:t>
            </a:r>
            <a:r>
              <a:rPr lang="ja-JP" altLang="en-US" b="0" dirty="0">
                <a:latin typeface="Garamond" charset="0"/>
              </a:rPr>
              <a:t>‘</a:t>
            </a:r>
            <a:r>
              <a:rPr lang="en-US" altLang="ja-JP" b="0" dirty="0">
                <a:latin typeface="Garamond" charset="0"/>
              </a:rPr>
              <a:t>between</a:t>
            </a:r>
            <a:r>
              <a:rPr lang="ja-JP" altLang="en-US" b="0" dirty="0">
                <a:latin typeface="Garamond" charset="0"/>
              </a:rPr>
              <a:t>’</a:t>
            </a:r>
            <a:r>
              <a:rPr lang="en-US" altLang="ja-JP" b="0" dirty="0">
                <a:latin typeface="Garamond" charset="0"/>
              </a:rPr>
              <a:t> W and Y on some relevant axis, or with respect to some gradable property.</a:t>
            </a:r>
          </a:p>
          <a:p>
            <a:pPr lvl="1" eaLnBrk="1" hangingPunct="1"/>
            <a:r>
              <a:rPr lang="en-US" altLang="x-none" dirty="0">
                <a:latin typeface="Garamond" charset="0"/>
              </a:rPr>
              <a:t>Hume</a:t>
            </a:r>
            <a:r>
              <a:rPr lang="ja-JP" altLang="en-US" dirty="0">
                <a:latin typeface="Garamond" charset="0"/>
              </a:rPr>
              <a:t>’</a:t>
            </a:r>
            <a:r>
              <a:rPr lang="en-US" altLang="ja-JP" dirty="0">
                <a:latin typeface="Garamond" charset="0"/>
              </a:rPr>
              <a:t>s missing shade of blue</a:t>
            </a:r>
            <a:endParaRPr lang="en-US" altLang="x-none" dirty="0">
              <a:latin typeface="Garamond" charset="0"/>
            </a:endParaRPr>
          </a:p>
        </p:txBody>
      </p:sp>
      <p:pic>
        <p:nvPicPr>
          <p:cNvPr id="206851" name="Picture 1" descr="465px-Missing_blue_shade.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4708996"/>
            <a:ext cx="59055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0286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US">
                <a:latin typeface="Calibri" charset="0"/>
                <a:ea typeface="ＭＳ Ｐゴシック" charset="0"/>
                <a:cs typeface="ＭＳ Ｐゴシック" charset="0"/>
              </a:rPr>
              <a:t>Some ways to argue that X is possible</a:t>
            </a:r>
          </a:p>
        </p:txBody>
      </p:sp>
      <p:sp>
        <p:nvSpPr>
          <p:cNvPr id="194562" name="Rectangle 3"/>
          <p:cNvSpPr>
            <a:spLocks noGrp="1" noChangeArrowheads="1"/>
          </p:cNvSpPr>
          <p:nvPr>
            <p:ph type="body" idx="1"/>
          </p:nvPr>
        </p:nvSpPr>
        <p:spPr>
          <a:xfrm>
            <a:off x="685800" y="1628775"/>
            <a:ext cx="7748588" cy="2517775"/>
          </a:xfrm>
        </p:spPr>
        <p:txBody>
          <a:bodyPr>
            <a:noAutofit/>
          </a:bodyPr>
          <a:lstStyle/>
          <a:p>
            <a:pPr marL="0" indent="0" eaLnBrk="1" hangingPunct="1">
              <a:buFontTx/>
              <a:buNone/>
            </a:pPr>
            <a:r>
              <a:rPr lang="en-US" altLang="x-none" b="0" dirty="0">
                <a:latin typeface="Garamond" charset="0"/>
              </a:rPr>
              <a:t>2.iv. </a:t>
            </a:r>
            <a:r>
              <a:rPr lang="en-US" altLang="x-none" b="0" i="1" dirty="0" err="1">
                <a:latin typeface="Garamond" charset="0"/>
              </a:rPr>
              <a:t>Combinatorialism</a:t>
            </a:r>
            <a:endParaRPr lang="en-US" altLang="x-none" b="0" i="1" dirty="0">
              <a:latin typeface="Garamond" charset="0"/>
            </a:endParaRPr>
          </a:p>
          <a:p>
            <a:pPr marL="0" indent="0" algn="just" eaLnBrk="1" hangingPunct="1">
              <a:buFontTx/>
              <a:buNone/>
            </a:pPr>
            <a:endParaRPr lang="en-US" altLang="x-none" b="0" dirty="0">
              <a:latin typeface="Garamond" charset="0"/>
            </a:endParaRPr>
          </a:p>
          <a:p>
            <a:pPr marL="0" indent="0" algn="just" eaLnBrk="1" hangingPunct="1">
              <a:buFontTx/>
              <a:buNone/>
            </a:pPr>
            <a:r>
              <a:rPr lang="en-US" altLang="x-none" b="0" dirty="0">
                <a:latin typeface="Garamond" charset="0"/>
              </a:rPr>
              <a:t>Let X be the result of taking any things that are separately possible, and putting them together in any arrangement permitted by shape and size. Then X is possible. </a:t>
            </a:r>
          </a:p>
        </p:txBody>
      </p:sp>
    </p:spTree>
    <p:extLst>
      <p:ext uri="{BB962C8B-B14F-4D97-AF65-F5344CB8AC3E}">
        <p14:creationId xmlns:p14="http://schemas.microsoft.com/office/powerpoint/2010/main" val="549925764"/>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a:latin typeface="Calibri" charset="0"/>
                <a:ea typeface="ＭＳ Ｐゴシック" charset="0"/>
                <a:cs typeface="ＭＳ Ｐゴシック" charset="0"/>
              </a:rPr>
              <a:t>Some ways to argue that X is possible</a:t>
            </a:r>
          </a:p>
        </p:txBody>
      </p:sp>
      <p:sp>
        <p:nvSpPr>
          <p:cNvPr id="207875" name="Rectangle 3"/>
          <p:cNvSpPr>
            <a:spLocks noGrp="1" noChangeArrowheads="1"/>
          </p:cNvSpPr>
          <p:nvPr>
            <p:ph type="body" idx="1"/>
          </p:nvPr>
        </p:nvSpPr>
        <p:spPr>
          <a:xfrm>
            <a:off x="685800" y="1628775"/>
            <a:ext cx="7748588" cy="2776538"/>
          </a:xfrm>
        </p:spPr>
        <p:txBody>
          <a:bodyPr>
            <a:normAutofit/>
          </a:bodyPr>
          <a:lstStyle/>
          <a:p>
            <a:pPr marL="0" indent="0" eaLnBrk="1" hangingPunct="1">
              <a:lnSpc>
                <a:spcPct val="90000"/>
              </a:lnSpc>
              <a:buFontTx/>
              <a:buNone/>
            </a:pPr>
            <a:r>
              <a:rPr lang="en-US" altLang="x-none" b="0" dirty="0">
                <a:latin typeface="Garamond" charset="0"/>
              </a:rPr>
              <a:t>2.iv.  </a:t>
            </a:r>
            <a:r>
              <a:rPr lang="en-US" altLang="x-none" b="0" i="1" dirty="0" err="1">
                <a:latin typeface="Garamond" charset="0"/>
              </a:rPr>
              <a:t>Combinatorialism</a:t>
            </a:r>
            <a:endParaRPr lang="en-US" altLang="x-none" b="0" i="1" dirty="0">
              <a:latin typeface="Garamond" charset="0"/>
            </a:endParaRPr>
          </a:p>
          <a:p>
            <a:pPr marL="0" indent="0" eaLnBrk="1" hangingPunct="1">
              <a:lnSpc>
                <a:spcPct val="90000"/>
              </a:lnSpc>
              <a:buFont typeface="Times" charset="0"/>
              <a:buChar char="•"/>
            </a:pPr>
            <a:endParaRPr lang="en-US" altLang="x-none" sz="2400" b="0" dirty="0">
              <a:latin typeface="Garamond" charset="0"/>
            </a:endParaRPr>
          </a:p>
          <a:p>
            <a:pPr marL="0" indent="0" eaLnBrk="1" hangingPunct="1">
              <a:lnSpc>
                <a:spcPct val="90000"/>
              </a:lnSpc>
              <a:buFont typeface="Times" charset="0"/>
              <a:buChar char="•"/>
            </a:pPr>
            <a:r>
              <a:rPr lang="en-US" altLang="x-none" sz="3000" b="0" dirty="0">
                <a:latin typeface="Garamond" charset="0"/>
              </a:rPr>
              <a:t>This fits well with the fridge magnets.</a:t>
            </a:r>
          </a:p>
          <a:p>
            <a:pPr marL="0" indent="0" eaLnBrk="1" hangingPunct="1">
              <a:lnSpc>
                <a:spcPct val="90000"/>
              </a:lnSpc>
              <a:buFont typeface="Times" charset="0"/>
              <a:buChar char="•"/>
            </a:pPr>
            <a:r>
              <a:rPr lang="en-US" altLang="x-none" b="0" dirty="0">
                <a:latin typeface="Garamond" charset="0"/>
              </a:rPr>
              <a:t> It is possible for a pub to sit on the top of Mt Everest</a:t>
            </a:r>
            <a:r>
              <a:rPr lang="en-AU" altLang="x-none" b="0" dirty="0">
                <a:latin typeface="Garamond" charset="0"/>
              </a:rPr>
              <a:t> </a:t>
            </a:r>
            <a:endParaRPr lang="en-US" altLang="x-none" b="0" dirty="0">
              <a:latin typeface="Garamond" charset="0"/>
            </a:endParaRPr>
          </a:p>
          <a:p>
            <a:pPr marL="0" indent="0" algn="just" eaLnBrk="1" hangingPunct="1">
              <a:lnSpc>
                <a:spcPct val="90000"/>
              </a:lnSpc>
              <a:buFontTx/>
              <a:buNone/>
            </a:pPr>
            <a:endParaRPr lang="en-US" altLang="x-none" dirty="0">
              <a:latin typeface="Calibri" charset="0"/>
            </a:endParaRPr>
          </a:p>
        </p:txBody>
      </p:sp>
    </p:spTree>
    <p:extLst>
      <p:ext uri="{BB962C8B-B14F-4D97-AF65-F5344CB8AC3E}">
        <p14:creationId xmlns:p14="http://schemas.microsoft.com/office/powerpoint/2010/main" val="1683698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8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78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10" descr="mount-everest-north-face0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44538"/>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158232.jpg"/>
          <p:cNvPicPr>
            <a:picLocks noChangeAspect="1"/>
          </p:cNvPicPr>
          <p:nvPr/>
        </p:nvPicPr>
        <p:blipFill>
          <a:blip r:embed="rId3">
            <a:alphaModFix amt="80000"/>
          </a:blip>
          <a:stretch>
            <a:fillRect/>
          </a:stretch>
        </p:blipFill>
        <p:spPr>
          <a:xfrm>
            <a:off x="3589867" y="364609"/>
            <a:ext cx="2540000" cy="1905000"/>
          </a:xfrm>
          <a:prstGeom prst="rect">
            <a:avLst/>
          </a:prstGeom>
          <a:effectLst>
            <a:outerShdw blurRad="50800" dist="12700" dir="2700000" sx="101000" sy="101000" algn="tl" rotWithShape="0">
              <a:srgbClr val="000000">
                <a:alpha val="43000"/>
              </a:srgbClr>
            </a:outerShdw>
            <a:reflection stA="75000" endPos="50000" dist="25400" dir="5400000" sy="-100000" algn="bl" rotWithShape="0"/>
          </a:effectLst>
          <a:scene3d>
            <a:camera prst="orthographicFront"/>
            <a:lightRig rig="flood" dir="t"/>
          </a:scene3d>
          <a:sp3d contourW="12700" prstMaterial="powder">
            <a:contourClr>
              <a:schemeClr val="accent6">
                <a:lumMod val="50000"/>
              </a:schemeClr>
            </a:contourClr>
          </a:sp3d>
        </p:spPr>
      </p:pic>
    </p:spTree>
    <p:extLst>
      <p:ext uri="{BB962C8B-B14F-4D97-AF65-F5344CB8AC3E}">
        <p14:creationId xmlns:p14="http://schemas.microsoft.com/office/powerpoint/2010/main" val="473998067"/>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gn="ctr" eaLnBrk="1" hangingPunct="1">
              <a:defRPr/>
            </a:pPr>
            <a:r>
              <a:rPr lang="en-US" dirty="0">
                <a:latin typeface="Calibri" charset="0"/>
                <a:ea typeface="ＭＳ Ｐゴシック" charset="0"/>
                <a:cs typeface="ＭＳ Ｐゴシック" charset="0"/>
              </a:rPr>
              <a:t>Some ways to argue that X is possible</a:t>
            </a:r>
          </a:p>
        </p:txBody>
      </p:sp>
      <p:sp>
        <p:nvSpPr>
          <p:cNvPr id="199682" name="Rectangle 3"/>
          <p:cNvSpPr>
            <a:spLocks noGrp="1" noChangeArrowheads="1"/>
          </p:cNvSpPr>
          <p:nvPr>
            <p:ph type="body" idx="1"/>
          </p:nvPr>
        </p:nvSpPr>
        <p:spPr>
          <a:xfrm>
            <a:off x="685800" y="1628775"/>
            <a:ext cx="7747000" cy="3651250"/>
          </a:xfrm>
        </p:spPr>
        <p:txBody>
          <a:bodyPr/>
          <a:lstStyle/>
          <a:p>
            <a:pPr marL="0" indent="0" eaLnBrk="1" hangingPunct="1">
              <a:lnSpc>
                <a:spcPct val="90000"/>
              </a:lnSpc>
              <a:buFontTx/>
              <a:buNone/>
            </a:pPr>
            <a:r>
              <a:rPr lang="en-US" altLang="x-none" b="0" dirty="0">
                <a:latin typeface="Garamond" charset="0"/>
              </a:rPr>
              <a:t>2.v. </a:t>
            </a:r>
            <a:r>
              <a:rPr lang="en-US" altLang="x-none" b="0" i="1" dirty="0">
                <a:latin typeface="Garamond" charset="0"/>
              </a:rPr>
              <a:t>Symmetry principles of physics</a:t>
            </a:r>
          </a:p>
          <a:p>
            <a:pPr marL="0" indent="0" eaLnBrk="1" hangingPunct="1">
              <a:lnSpc>
                <a:spcPct val="90000"/>
              </a:lnSpc>
              <a:buFont typeface="Times" charset="0"/>
              <a:buChar char="•"/>
            </a:pPr>
            <a:endParaRPr lang="en-US" altLang="x-none" b="0" dirty="0">
              <a:latin typeface="Garamond" charset="0"/>
            </a:endParaRPr>
          </a:p>
          <a:p>
            <a:pPr marL="0" indent="0" eaLnBrk="1" hangingPunct="1">
              <a:lnSpc>
                <a:spcPct val="90000"/>
              </a:lnSpc>
              <a:buFont typeface="Times" charset="0"/>
              <a:buChar char="•"/>
            </a:pPr>
            <a:r>
              <a:rPr lang="en-US" altLang="x-none" b="0" dirty="0">
                <a:latin typeface="Garamond" charset="0"/>
              </a:rPr>
              <a:t>Physics has various symmetry principles according to which the laws of nature are preserved under various transformations.</a:t>
            </a:r>
          </a:p>
          <a:p>
            <a:pPr marL="0" indent="0" eaLnBrk="1" hangingPunct="1">
              <a:lnSpc>
                <a:spcPct val="90000"/>
              </a:lnSpc>
              <a:buFont typeface="Times" charset="0"/>
              <a:buChar char="•"/>
            </a:pPr>
            <a:r>
              <a:rPr lang="en-US" altLang="x-none" b="0" dirty="0">
                <a:latin typeface="Garamond" charset="0"/>
              </a:rPr>
              <a:t>Starting with a physically possible scenario, apply one of these transformations.</a:t>
            </a:r>
          </a:p>
          <a:p>
            <a:pPr marL="0" indent="0" eaLnBrk="1" hangingPunct="1">
              <a:lnSpc>
                <a:spcPct val="90000"/>
              </a:lnSpc>
              <a:buFont typeface="Times" charset="0"/>
              <a:buChar char="•"/>
            </a:pPr>
            <a:endParaRPr lang="en-US" altLang="x-none" dirty="0">
              <a:latin typeface="Calibri" charset="0"/>
            </a:endParaRPr>
          </a:p>
          <a:p>
            <a:pPr marL="0" indent="0" eaLnBrk="1" hangingPunct="1">
              <a:lnSpc>
                <a:spcPct val="90000"/>
              </a:lnSpc>
              <a:buFontTx/>
              <a:buNone/>
            </a:pPr>
            <a:endParaRPr lang="en-US" altLang="x-none" dirty="0">
              <a:latin typeface="Calibri" charset="0"/>
            </a:endParaRPr>
          </a:p>
        </p:txBody>
      </p:sp>
    </p:spTree>
    <p:extLst>
      <p:ext uri="{BB962C8B-B14F-4D97-AF65-F5344CB8AC3E}">
        <p14:creationId xmlns:p14="http://schemas.microsoft.com/office/powerpoint/2010/main" val="14686653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gn="ctr" eaLnBrk="1" hangingPunct="1">
              <a:defRPr/>
            </a:pPr>
            <a:r>
              <a:rPr lang="en-US" dirty="0">
                <a:latin typeface="Calibri" charset="0"/>
                <a:ea typeface="ＭＳ Ｐゴシック" charset="0"/>
                <a:cs typeface="ＭＳ Ｐゴシック" charset="0"/>
              </a:rPr>
              <a:t>Some ways to argue that X is possible</a:t>
            </a:r>
          </a:p>
        </p:txBody>
      </p:sp>
      <p:sp>
        <p:nvSpPr>
          <p:cNvPr id="201730" name="Rectangle 3"/>
          <p:cNvSpPr>
            <a:spLocks noGrp="1" noChangeArrowheads="1"/>
          </p:cNvSpPr>
          <p:nvPr>
            <p:ph type="body" idx="1"/>
          </p:nvPr>
        </p:nvSpPr>
        <p:spPr/>
        <p:txBody>
          <a:bodyPr/>
          <a:lstStyle/>
          <a:p>
            <a:pPr eaLnBrk="1" hangingPunct="1">
              <a:lnSpc>
                <a:spcPct val="90000"/>
              </a:lnSpc>
              <a:buFont typeface="Times" charset="0"/>
              <a:buChar char="•"/>
            </a:pPr>
            <a:endParaRPr lang="en-US" altLang="x-none" dirty="0">
              <a:latin typeface="Calibri" charset="0"/>
            </a:endParaRPr>
          </a:p>
          <a:p>
            <a:pPr eaLnBrk="1" hangingPunct="1">
              <a:lnSpc>
                <a:spcPct val="90000"/>
              </a:lnSpc>
            </a:pPr>
            <a:r>
              <a:rPr lang="en-US" altLang="x-none" b="0" dirty="0">
                <a:latin typeface="Garamond" charset="0"/>
              </a:rPr>
              <a:t>E.g. take a scenario that is physically possible, time-reverse it, and you get another scenario that is physically possible.</a:t>
            </a:r>
          </a:p>
          <a:p>
            <a:pPr eaLnBrk="1" hangingPunct="1">
              <a:lnSpc>
                <a:spcPct val="90000"/>
              </a:lnSpc>
              <a:buFontTx/>
              <a:buNone/>
            </a:pPr>
            <a:endParaRPr lang="en-US" altLang="x-none" dirty="0">
              <a:latin typeface="Calibri" charset="0"/>
            </a:endParaRPr>
          </a:p>
        </p:txBody>
      </p:sp>
    </p:spTree>
    <p:extLst>
      <p:ext uri="{BB962C8B-B14F-4D97-AF65-F5344CB8AC3E}">
        <p14:creationId xmlns:p14="http://schemas.microsoft.com/office/powerpoint/2010/main" val="290678977"/>
      </p:ext>
    </p:extLst>
  </p:cSld>
  <p:clrMapOvr>
    <a:masterClrMapping/>
  </p:clrMapOvr>
  <p:transition/>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15990</TotalTime>
  <Words>9879</Words>
  <Application>Microsoft Macintosh PowerPoint</Application>
  <PresentationFormat>On-screen Show (4:3)</PresentationFormat>
  <Paragraphs>1596</Paragraphs>
  <Slides>213</Slides>
  <Notes>25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213</vt:i4>
      </vt:variant>
    </vt:vector>
  </HeadingPairs>
  <TitlesOfParts>
    <vt:vector size="224" baseType="lpstr">
      <vt:lpstr>ＭＳ Ｐゴシック</vt:lpstr>
      <vt:lpstr>Arial</vt:lpstr>
      <vt:lpstr>Calibri</vt:lpstr>
      <vt:lpstr>Garamond</vt:lpstr>
      <vt:lpstr>Palatino</vt:lpstr>
      <vt:lpstr>Symbol</vt:lpstr>
      <vt:lpstr>Times</vt:lpstr>
      <vt:lpstr>Times New Roman</vt:lpstr>
      <vt:lpstr>Zapf Dingbats</vt:lpstr>
      <vt:lpstr>Office Theme</vt:lpstr>
      <vt:lpstr>Document</vt:lpstr>
      <vt:lpstr>PowerPoint Presentation</vt:lpstr>
      <vt:lpstr> Introductions: to me, and   </vt:lpstr>
      <vt:lpstr>: preliminaries</vt:lpstr>
      <vt:lpstr>: preliminaries</vt:lpstr>
      <vt:lpstr>: preliminaries</vt:lpstr>
      <vt:lpstr> and subjective probability</vt:lpstr>
      <vt:lpstr> and subjective probability</vt:lpstr>
      <vt:lpstr> and subjective probability</vt:lpstr>
      <vt:lpstr> and subjective probability</vt:lpstr>
      <vt:lpstr> and subjective probability</vt:lpstr>
      <vt:lpstr> and subjective probability</vt:lpstr>
      <vt:lpstr> and subjective probability</vt:lpstr>
      <vt:lpstr> and subjective probability</vt:lpstr>
      <vt:lpstr> and subjective probability</vt:lpstr>
      <vt:lpstr> and subjective probability</vt:lpstr>
      <vt:lpstr>The choice of </vt:lpstr>
      <vt:lpstr>The choice of </vt:lpstr>
      <vt:lpstr>The choice of </vt:lpstr>
      <vt:lpstr>The choice of </vt:lpstr>
      <vt:lpstr>The choice of </vt:lpstr>
      <vt:lpstr>The choice of </vt:lpstr>
      <vt:lpstr>The choice of </vt:lpstr>
      <vt:lpstr>How to argue that X is possible</vt:lpstr>
      <vt:lpstr>How to argue that X is possible</vt:lpstr>
      <vt:lpstr>How to argue that X is possible</vt:lpstr>
      <vt:lpstr>How to argue that X is possible</vt:lpstr>
      <vt:lpstr>How to argue that X is possible</vt:lpstr>
      <vt:lpstr>How to argue that X is possible</vt:lpstr>
      <vt:lpstr>What should  be?</vt:lpstr>
      <vt:lpstr>What should  be?</vt:lpstr>
      <vt:lpstr>What should  be?</vt:lpstr>
      <vt:lpstr>What should  be?</vt:lpstr>
      <vt:lpstr>What should  be?</vt:lpstr>
      <vt:lpstr>What should  be?</vt:lpstr>
      <vt:lpstr>What should  be?</vt:lpstr>
      <vt:lpstr> for ideal agents: ‘the set of all possible worlds’?</vt:lpstr>
      <vt:lpstr> for ideal agents: ‘the set of all possible worlds’?</vt:lpstr>
      <vt:lpstr> for ideal agents: ‘the set of all possible worlds’?</vt:lpstr>
      <vt:lpstr> for ideal agents: ‘the set of all possible worlds’?</vt:lpstr>
      <vt:lpstr> for ideal agents: ‘the set of all possible worlds’?</vt:lpstr>
      <vt:lpstr> for ideal agents: ‘the set of all possible worlds’?</vt:lpstr>
      <vt:lpstr> for ideal agents: ‘the set of all possible worlds’?</vt:lpstr>
      <vt:lpstr> for ideal agents: ‘the set of all possible worlds’?</vt:lpstr>
      <vt:lpstr> for ideal agents: ‘the set of all possible worlds’?</vt:lpstr>
      <vt:lpstr> for agents more like us</vt:lpstr>
      <vt:lpstr> for agents more like us</vt:lpstr>
      <vt:lpstr> for agents more like us</vt:lpstr>
      <vt:lpstr> for agents more like us</vt:lpstr>
      <vt:lpstr> for agents more like us</vt:lpstr>
      <vt:lpstr> for agents more like us</vt:lpstr>
      <vt:lpstr> for agents more like us</vt:lpstr>
      <vt:lpstr>Catch-alls</vt:lpstr>
      <vt:lpstr>Catch-alls</vt:lpstr>
      <vt:lpstr>Catch-alls</vt:lpstr>
      <vt:lpstr>Catch-alls</vt:lpstr>
      <vt:lpstr>The catch-all: set-theoretic version</vt:lpstr>
      <vt:lpstr>The catch-all: set-theoretic version</vt:lpstr>
      <vt:lpstr>PowerPoint Presentation</vt:lpstr>
      <vt:lpstr>PowerPoint Presentation</vt:lpstr>
      <vt:lpstr>PowerPoint Presentation</vt:lpstr>
      <vt:lpstr>PowerPoint Presentation</vt:lpstr>
      <vt:lpstr>The catch-all: sentential version</vt:lpstr>
      <vt:lpstr>The catch-all: sentential version</vt:lpstr>
      <vt:lpstr>The catch-all: sentential version</vt:lpstr>
      <vt:lpstr>The catch-all: sentential version</vt:lpstr>
      <vt:lpstr>The catch-all: sentential version</vt:lpstr>
      <vt:lpstr>The catch-all: sentential version</vt:lpstr>
      <vt:lpstr>The catch-all: sentential version</vt:lpstr>
      <vt:lpstr>The catch-all: sentential version</vt:lpstr>
      <vt:lpstr>The catch-all: sentential version</vt:lpstr>
      <vt:lpstr>PowerPoint Presentation</vt:lpstr>
      <vt:lpstr>Thanks</vt:lpstr>
      <vt:lpstr>PowerPoint Presentation</vt:lpstr>
      <vt:lpstr>Consider extreme possibilities</vt:lpstr>
      <vt:lpstr>Consider extreme possibilities</vt:lpstr>
      <vt:lpstr>Magnetic Philosophy </vt:lpstr>
      <vt:lpstr>Magnetic Philosophy </vt:lpstr>
      <vt:lpstr>Add constraints </vt:lpstr>
      <vt:lpstr> Taxonomise and colonise </vt:lpstr>
      <vt:lpstr> Taxonomise and colonise </vt:lpstr>
      <vt:lpstr> Good notation </vt:lpstr>
      <vt:lpstr> Good terminology </vt:lpstr>
      <vt:lpstr>Some ways to argue that X is possible</vt:lpstr>
      <vt:lpstr>Some ways to argue that X is possible</vt:lpstr>
      <vt:lpstr>Some ways to argue that X is possible</vt:lpstr>
      <vt:lpstr>Some ways to argue that X is possible</vt:lpstr>
      <vt:lpstr>Some ways to argue that X is possible</vt:lpstr>
      <vt:lpstr>Some ways to argue that X is possible</vt:lpstr>
      <vt:lpstr>Some ways to argue that X is possible</vt:lpstr>
      <vt:lpstr>Some ways to argue that X is possible</vt:lpstr>
      <vt:lpstr>Some ways to argue that X is possible</vt:lpstr>
      <vt:lpstr>Some ways to argue that X is possible</vt:lpstr>
      <vt:lpstr>Some ways to argue that X is possible</vt:lpstr>
      <vt:lpstr>Some ways to argue that X is possible</vt:lpstr>
      <vt:lpstr>Some ways to argue that X is possible</vt:lpstr>
      <vt:lpstr>Some ways to argue that X is possible</vt:lpstr>
      <vt:lpstr>PowerPoint Presentation</vt:lpstr>
      <vt:lpstr>Some ways to argue that X is possible</vt:lpstr>
      <vt:lpstr>Some ways to argue that X is possible</vt:lpstr>
      <vt:lpstr>Some ways to argue that X is possible</vt:lpstr>
      <vt:lpstr> Negative spaces </vt:lpstr>
      <vt:lpstr>Negative spaces</vt:lpstr>
      <vt:lpstr> Negative spaces </vt:lpstr>
      <vt:lpstr> Negative spaces </vt:lpstr>
      <vt:lpstr> Negative spaces </vt:lpstr>
      <vt:lpstr> Negative spaces </vt:lpstr>
      <vt:lpstr> Negative spaces </vt:lpstr>
      <vt:lpstr> Negative space of possibilities that we have </vt:lpstr>
      <vt:lpstr> Negative space of possibilities that we have </vt:lpstr>
      <vt:lpstr> Sideways incompleteness and surprises  </vt:lpstr>
      <vt:lpstr> Catch-alls </vt:lpstr>
      <vt:lpstr> Catch-alls </vt:lpstr>
      <vt:lpstr> Catch-alls </vt:lpstr>
      <vt:lpstr>An omega trilemma</vt:lpstr>
      <vt:lpstr>Negative space</vt:lpstr>
      <vt:lpstr> Negative space </vt:lpstr>
      <vt:lpstr> Some topics for future research </vt:lpstr>
      <vt:lpstr> Some topics for future research </vt:lpstr>
      <vt:lpstr>Multiple perspectives</vt:lpstr>
      <vt:lpstr>PowerPoint Presentation</vt:lpstr>
      <vt:lpstr> Multiple perspectives </vt:lpstr>
      <vt:lpstr> Multiple perspectives </vt:lpstr>
      <vt:lpstr> Multiple perspectives </vt:lpstr>
      <vt:lpstr> About 𝛀 </vt:lpstr>
      <vt:lpstr> Check extreme cases </vt:lpstr>
      <vt:lpstr> About 𝛀 </vt:lpstr>
      <vt:lpstr> About 𝛀 </vt:lpstr>
      <vt:lpstr> About 𝛀 </vt:lpstr>
      <vt:lpstr> About 𝛀 </vt:lpstr>
      <vt:lpstr> About 𝛀 </vt:lpstr>
      <vt:lpstr> About 𝛀 </vt:lpstr>
      <vt:lpstr> About 𝛀 </vt:lpstr>
      <vt:lpstr> About 𝛀 </vt:lpstr>
      <vt:lpstr> Contrastive stress </vt:lpstr>
      <vt:lpstr> Turn the knobs  </vt:lpstr>
      <vt:lpstr>Probability Without Greek Letters</vt:lpstr>
      <vt:lpstr>Probability Without Greek Letters</vt:lpstr>
      <vt:lpstr>Probability Without Greek Letters</vt:lpstr>
      <vt:lpstr>Probability Without Greek Letters</vt:lpstr>
      <vt:lpstr>Probability Without Greek Letters</vt:lpstr>
      <vt:lpstr>Independence</vt:lpstr>
      <vt:lpstr>Correlation</vt:lpstr>
      <vt:lpstr>Correlation</vt:lpstr>
      <vt:lpstr>Correlation</vt:lpstr>
      <vt:lpstr>Correlation</vt:lpstr>
      <vt:lpstr>Correlation</vt:lpstr>
      <vt:lpstr>Correlation</vt:lpstr>
      <vt:lpstr>Correlation</vt:lpstr>
      <vt:lpstr>Correlation</vt:lpstr>
      <vt:lpstr>Conditional Independence and Correlation</vt:lpstr>
      <vt:lpstr>Correlation is not causation!</vt:lpstr>
      <vt:lpstr>Correlation is not causation</vt:lpstr>
      <vt:lpstr>Correlation is not causation</vt:lpstr>
      <vt:lpstr>Correlation is not causation</vt:lpstr>
      <vt:lpstr>Correlation is not causation</vt:lpstr>
      <vt:lpstr>Correlation is not causation</vt:lpstr>
      <vt:lpstr>Correlation is not causation</vt:lpstr>
      <vt:lpstr>Correlation is not causation</vt:lpstr>
      <vt:lpstr>Correlation is not causation</vt:lpstr>
      <vt:lpstr>Correlation is not causation</vt:lpstr>
      <vt:lpstr>Correlation is not causation</vt:lpstr>
      <vt:lpstr>Correlation is not causation</vt:lpstr>
      <vt:lpstr>Correlation is not causation</vt:lpstr>
      <vt:lpstr>Correlation is not causation</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Interpretations of probability </vt:lpstr>
      <vt:lpstr>Probability puzzles and paradoxes</vt:lpstr>
      <vt:lpstr>Probability puzzles and paradoxes</vt:lpstr>
      <vt:lpstr>Probability puzzles and paradoxes</vt:lpstr>
      <vt:lpstr>Probability puzzles and paradoxes</vt:lpstr>
      <vt:lpstr>Probability puzzles and paradoxes</vt:lpstr>
      <vt:lpstr>Probability puzzles and paradoxes</vt:lpstr>
      <vt:lpstr>Probability puzzles and paradoxes</vt:lpstr>
      <vt:lpstr>Probability puzzles and paradoxes</vt:lpstr>
      <vt:lpstr>Probability puzzles and paradoxes</vt:lpstr>
      <vt:lpstr>Probability puzzles and paradoxes</vt:lpstr>
      <vt:lpstr>Probability puzzles and paradoxes</vt:lpstr>
      <vt:lpstr>Probability puzzles and paradoxes</vt:lpstr>
      <vt:lpstr>Probability puzzles and paradoxes</vt:lpstr>
      <vt:lpstr>Probability puzzles and paradoxes</vt:lpstr>
      <vt:lpstr>Probability puzzles and paradoxes</vt:lpstr>
      <vt:lpstr>Probability puzzles and paradoxes</vt:lpstr>
      <vt:lpstr>Probability puzzles and paradoxes</vt:lpstr>
      <vt:lpstr>Probability puzzles and paradoxes</vt:lpstr>
      <vt:lpstr>Probability puzzles and paradoxes</vt:lpstr>
      <vt:lpstr>Probability puzzles and paradoxes</vt:lpstr>
    </vt:vector>
  </TitlesOfParts>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Jerematicus</dc:creator>
  <cp:lastModifiedBy>Alan Hajek</cp:lastModifiedBy>
  <cp:revision>256</cp:revision>
  <dcterms:created xsi:type="dcterms:W3CDTF">2014-09-12T06:37:41Z</dcterms:created>
  <dcterms:modified xsi:type="dcterms:W3CDTF">2020-11-16T08:38:53Z</dcterms:modified>
</cp:coreProperties>
</file>